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7.xml" ContentType="application/vnd.openxmlformats-officedocument.presentationml.notesSlide+xml"/>
  <Override PartName="/ppt/charts/chart6.xml" ContentType="application/vnd.openxmlformats-officedocument.drawingml.chart+xml"/>
  <Override PartName="/ppt/notesSlides/notesSlide18.xml" ContentType="application/vnd.openxmlformats-officedocument.presentationml.notesSlide+xml"/>
  <Override PartName="/ppt/charts/chart7.xml" ContentType="application/vnd.openxmlformats-officedocument.drawingml.chart+xml"/>
  <Override PartName="/ppt/notesSlides/notesSlide19.xml" ContentType="application/vnd.openxmlformats-officedocument.presentationml.notesSlide+xml"/>
  <Override PartName="/ppt/charts/chart8.xml" ContentType="application/vnd.openxmlformats-officedocument.drawingml.chart+xml"/>
  <Override PartName="/ppt/notesSlides/notesSlide20.xml" ContentType="application/vnd.openxmlformats-officedocument.presentationml.notesSlide+xml"/>
  <Override PartName="/ppt/charts/chart9.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0.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11.xml" ContentType="application/vnd.openxmlformats-officedocument.drawingml.chart+xml"/>
  <Override PartName="/ppt/notesSlides/notesSlide24.xml" ContentType="application/vnd.openxmlformats-officedocument.presentationml.notesSlide+xml"/>
  <Override PartName="/ppt/charts/chart12.xml" ContentType="application/vnd.openxmlformats-officedocument.drawingml.chart+xml"/>
  <Override PartName="/ppt/notesSlides/notesSlide25.xml" ContentType="application/vnd.openxmlformats-officedocument.presentationml.notesSlid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6.xml" ContentType="application/vnd.openxmlformats-officedocument.presentationml.notesSlide+xml"/>
  <Override PartName="/ppt/charts/chart1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6" r:id="rId4"/>
  </p:sldMasterIdLst>
  <p:notesMasterIdLst>
    <p:notesMasterId r:id="rId39"/>
  </p:notesMasterIdLst>
  <p:handoutMasterIdLst>
    <p:handoutMasterId r:id="rId40"/>
  </p:handoutMasterIdLst>
  <p:sldIdLst>
    <p:sldId id="256" r:id="rId5"/>
    <p:sldId id="672" r:id="rId6"/>
    <p:sldId id="673" r:id="rId7"/>
    <p:sldId id="674" r:id="rId8"/>
    <p:sldId id="712" r:id="rId9"/>
    <p:sldId id="711" r:id="rId10"/>
    <p:sldId id="675" r:id="rId11"/>
    <p:sldId id="683" r:id="rId12"/>
    <p:sldId id="677" r:id="rId13"/>
    <p:sldId id="678" r:id="rId14"/>
    <p:sldId id="679" r:id="rId15"/>
    <p:sldId id="680" r:id="rId16"/>
    <p:sldId id="703" r:id="rId17"/>
    <p:sldId id="704" r:id="rId18"/>
    <p:sldId id="705" r:id="rId19"/>
    <p:sldId id="706" r:id="rId20"/>
    <p:sldId id="539" r:id="rId21"/>
    <p:sldId id="617" r:id="rId22"/>
    <p:sldId id="607" r:id="rId23"/>
    <p:sldId id="608" r:id="rId24"/>
    <p:sldId id="682" r:id="rId25"/>
    <p:sldId id="708" r:id="rId26"/>
    <p:sldId id="709" r:id="rId27"/>
    <p:sldId id="710" r:id="rId28"/>
    <p:sldId id="688" r:id="rId29"/>
    <p:sldId id="690" r:id="rId30"/>
    <p:sldId id="662" r:id="rId31"/>
    <p:sldId id="713" r:id="rId32"/>
    <p:sldId id="714" r:id="rId33"/>
    <p:sldId id="715" r:id="rId34"/>
    <p:sldId id="716" r:id="rId35"/>
    <p:sldId id="717" r:id="rId36"/>
    <p:sldId id="699" r:id="rId37"/>
    <p:sldId id="352" r:id="rId38"/>
  </p:sldIdLst>
  <p:sldSz cx="9144000" cy="6858000" type="letter"/>
  <p:notesSz cx="9296400" cy="7010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256"/>
            <p14:sldId id="672"/>
            <p14:sldId id="673"/>
            <p14:sldId id="674"/>
            <p14:sldId id="712"/>
            <p14:sldId id="711"/>
            <p14:sldId id="675"/>
            <p14:sldId id="683"/>
            <p14:sldId id="677"/>
            <p14:sldId id="678"/>
            <p14:sldId id="679"/>
            <p14:sldId id="680"/>
            <p14:sldId id="703"/>
            <p14:sldId id="704"/>
            <p14:sldId id="705"/>
            <p14:sldId id="706"/>
            <p14:sldId id="539"/>
            <p14:sldId id="617"/>
            <p14:sldId id="607"/>
            <p14:sldId id="608"/>
            <p14:sldId id="682"/>
            <p14:sldId id="708"/>
            <p14:sldId id="709"/>
            <p14:sldId id="710"/>
            <p14:sldId id="688"/>
            <p14:sldId id="690"/>
            <p14:sldId id="662"/>
            <p14:sldId id="713"/>
            <p14:sldId id="714"/>
            <p14:sldId id="715"/>
            <p14:sldId id="716"/>
            <p14:sldId id="717"/>
            <p14:sldId id="699"/>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1129" autoAdjust="0"/>
    <p:restoredTop sz="87260" autoAdjust="0"/>
  </p:normalViewPr>
  <p:slideViewPr>
    <p:cSldViewPr>
      <p:cViewPr varScale="1">
        <p:scale>
          <a:sx n="59" d="100"/>
          <a:sy n="59" d="100"/>
        </p:scale>
        <p:origin x="82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446"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1" Type="http://schemas.openxmlformats.org/officeDocument/2006/relationships/oleObject" Target="file:///\\idser-nas01\IDSER\Projects\SDC_Projections\2010\Education\NewEdProj.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14.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HQ11\DATA1\DATA\PIO\USERS\ECLENNON\Other%20Projects%20-%20SLA\Transportation%20Forum%202015\BLS%20Job%20Data%20for%20pie%20chart.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53978322154175"/>
          <c:y val="4.8558505670505923E-2"/>
          <c:w val="0.853049601438709"/>
          <c:h val="0.88491951878528397"/>
        </c:manualLayout>
      </c:layout>
      <c:areaChart>
        <c:grouping val="standard"/>
        <c:varyColors val="0"/>
        <c:ser>
          <c:idx val="0"/>
          <c:order val="0"/>
          <c:tx>
            <c:strRef>
              <c:f>Sheet1!$B$1</c:f>
              <c:strCache>
                <c:ptCount val="1"/>
                <c:pt idx="0">
                  <c:v>Population</c:v>
                </c:pt>
              </c:strCache>
            </c:strRef>
          </c:tx>
          <c:spPr>
            <a:solidFill>
              <a:schemeClr val="accent1"/>
            </a:solidFill>
            <a:ln>
              <a:noFill/>
            </a:ln>
            <a:effectLst/>
          </c:spPr>
          <c:cat>
            <c:numRef>
              <c:f>Sheet1!$A$2:$A$8</c:f>
              <c:numCache>
                <c:formatCode>General</c:formatCode>
                <c:ptCount val="7"/>
                <c:pt idx="0">
                  <c:v>1950</c:v>
                </c:pt>
                <c:pt idx="1">
                  <c:v>1960</c:v>
                </c:pt>
                <c:pt idx="2">
                  <c:v>1970</c:v>
                </c:pt>
                <c:pt idx="3">
                  <c:v>1980</c:v>
                </c:pt>
                <c:pt idx="4">
                  <c:v>1990</c:v>
                </c:pt>
                <c:pt idx="5">
                  <c:v>2000</c:v>
                </c:pt>
                <c:pt idx="6">
                  <c:v>2010</c:v>
                </c:pt>
              </c:numCache>
            </c:numRef>
          </c:cat>
          <c:val>
            <c:numRef>
              <c:f>Sheet1!$B$2:$B$8</c:f>
              <c:numCache>
                <c:formatCode>#,##0</c:formatCode>
                <c:ptCount val="7"/>
                <c:pt idx="0">
                  <c:v>7711194</c:v>
                </c:pt>
                <c:pt idx="1">
                  <c:v>9579677</c:v>
                </c:pt>
                <c:pt idx="2">
                  <c:v>11196730</c:v>
                </c:pt>
                <c:pt idx="3">
                  <c:v>14229191</c:v>
                </c:pt>
                <c:pt idx="4">
                  <c:v>16986510</c:v>
                </c:pt>
                <c:pt idx="5">
                  <c:v>20851820</c:v>
                </c:pt>
                <c:pt idx="6">
                  <c:v>25145561</c:v>
                </c:pt>
              </c:numCache>
            </c:numRef>
          </c:val>
        </c:ser>
        <c:dLbls>
          <c:showLegendKey val="0"/>
          <c:showVal val="0"/>
          <c:showCatName val="0"/>
          <c:showSerName val="0"/>
          <c:showPercent val="0"/>
          <c:showBubbleSize val="0"/>
        </c:dLbls>
        <c:axId val="322043808"/>
        <c:axId val="322045376"/>
      </c:areaChart>
      <c:catAx>
        <c:axId val="322043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2045376"/>
        <c:crosses val="autoZero"/>
        <c:auto val="1"/>
        <c:lblAlgn val="ctr"/>
        <c:lblOffset val="100"/>
        <c:noMultiLvlLbl val="0"/>
      </c:catAx>
      <c:valAx>
        <c:axId val="322045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20438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674134206675492"/>
          <c:y val="6.0245911568746216E-2"/>
          <c:w val="0.79091584038106333"/>
          <c:h val="0.74629465596603417"/>
        </c:manualLayout>
      </c:layout>
      <c:lineChart>
        <c:grouping val="standard"/>
        <c:varyColors val="0"/>
        <c:ser>
          <c:idx val="0"/>
          <c:order val="0"/>
          <c:tx>
            <c:strRef>
              <c:f>Sheet1!$B$1</c:f>
              <c:strCache>
                <c:ptCount val="1"/>
                <c:pt idx="0">
                  <c:v>Zero</c:v>
                </c:pt>
              </c:strCache>
            </c:strRef>
          </c:tx>
          <c:marker>
            <c:symbol val="square"/>
            <c:size val="3"/>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25145561</c:v>
                </c:pt>
                <c:pt idx="1">
                  <c:v>25380750</c:v>
                </c:pt>
                <c:pt idx="2">
                  <c:v>25613484</c:v>
                </c:pt>
                <c:pt idx="3">
                  <c:v>25843656</c:v>
                </c:pt>
                <c:pt idx="4">
                  <c:v>26071108</c:v>
                </c:pt>
                <c:pt idx="5">
                  <c:v>26295593</c:v>
                </c:pt>
                <c:pt idx="6">
                  <c:v>26517081</c:v>
                </c:pt>
                <c:pt idx="7">
                  <c:v>26735665</c:v>
                </c:pt>
                <c:pt idx="8">
                  <c:v>26951342</c:v>
                </c:pt>
                <c:pt idx="9">
                  <c:v>27164119</c:v>
                </c:pt>
                <c:pt idx="10">
                  <c:v>27373750</c:v>
                </c:pt>
                <c:pt idx="11">
                  <c:v>27580411</c:v>
                </c:pt>
                <c:pt idx="12">
                  <c:v>27784158</c:v>
                </c:pt>
                <c:pt idx="13">
                  <c:v>27984799</c:v>
                </c:pt>
                <c:pt idx="14">
                  <c:v>28182245</c:v>
                </c:pt>
                <c:pt idx="15">
                  <c:v>28376334</c:v>
                </c:pt>
                <c:pt idx="16">
                  <c:v>28566870</c:v>
                </c:pt>
                <c:pt idx="17">
                  <c:v>28753694</c:v>
                </c:pt>
                <c:pt idx="18">
                  <c:v>28936489</c:v>
                </c:pt>
                <c:pt idx="19">
                  <c:v>29115202</c:v>
                </c:pt>
                <c:pt idx="20">
                  <c:v>29290131</c:v>
                </c:pt>
                <c:pt idx="21">
                  <c:v>29461395</c:v>
                </c:pt>
                <c:pt idx="22">
                  <c:v>29627955</c:v>
                </c:pt>
                <c:pt idx="23">
                  <c:v>29790220</c:v>
                </c:pt>
                <c:pt idx="24">
                  <c:v>29948628</c:v>
                </c:pt>
                <c:pt idx="25">
                  <c:v>30103245</c:v>
                </c:pt>
                <c:pt idx="26">
                  <c:v>30254237</c:v>
                </c:pt>
                <c:pt idx="27">
                  <c:v>30401648</c:v>
                </c:pt>
                <c:pt idx="28">
                  <c:v>30545550</c:v>
                </c:pt>
                <c:pt idx="29">
                  <c:v>30686095</c:v>
                </c:pt>
                <c:pt idx="30">
                  <c:v>30823265</c:v>
                </c:pt>
                <c:pt idx="31">
                  <c:v>30957393</c:v>
                </c:pt>
                <c:pt idx="32">
                  <c:v>31087955</c:v>
                </c:pt>
                <c:pt idx="33">
                  <c:v>31215207</c:v>
                </c:pt>
                <c:pt idx="34">
                  <c:v>31339959</c:v>
                </c:pt>
                <c:pt idx="35">
                  <c:v>31462353</c:v>
                </c:pt>
                <c:pt idx="36">
                  <c:v>31582864</c:v>
                </c:pt>
                <c:pt idx="37">
                  <c:v>31701892</c:v>
                </c:pt>
                <c:pt idx="38">
                  <c:v>31819678</c:v>
                </c:pt>
                <c:pt idx="39">
                  <c:v>31936505</c:v>
                </c:pt>
                <c:pt idx="40">
                  <c:v>32052572</c:v>
                </c:pt>
              </c:numCache>
            </c:numRef>
          </c:val>
          <c:smooth val="0"/>
        </c:ser>
        <c:ser>
          <c:idx val="1"/>
          <c:order val="1"/>
          <c:tx>
            <c:strRef>
              <c:f>Sheet1!$C$1</c:f>
              <c:strCache>
                <c:ptCount val="1"/>
                <c:pt idx="0">
                  <c:v>.5 of 2000-2010</c:v>
                </c:pt>
              </c:strCache>
            </c:strRef>
          </c:tx>
          <c:marker>
            <c:symbol val="square"/>
            <c:size val="3"/>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25145561</c:v>
                </c:pt>
                <c:pt idx="1">
                  <c:v>25510472</c:v>
                </c:pt>
                <c:pt idx="2">
                  <c:v>25878598</c:v>
                </c:pt>
                <c:pt idx="3">
                  <c:v>26249766</c:v>
                </c:pt>
                <c:pt idx="4">
                  <c:v>26623744</c:v>
                </c:pt>
                <c:pt idx="5">
                  <c:v>27000248</c:v>
                </c:pt>
                <c:pt idx="6">
                  <c:v>27379264</c:v>
                </c:pt>
                <c:pt idx="7">
                  <c:v>27761006</c:v>
                </c:pt>
                <c:pt idx="8">
                  <c:v>28145371</c:v>
                </c:pt>
                <c:pt idx="9">
                  <c:v>28532366</c:v>
                </c:pt>
                <c:pt idx="10">
                  <c:v>28921718</c:v>
                </c:pt>
                <c:pt idx="11">
                  <c:v>29313599</c:v>
                </c:pt>
                <c:pt idx="12">
                  <c:v>29708152</c:v>
                </c:pt>
                <c:pt idx="13">
                  <c:v>30105043</c:v>
                </c:pt>
                <c:pt idx="14">
                  <c:v>30504183</c:v>
                </c:pt>
                <c:pt idx="15">
                  <c:v>30905280</c:v>
                </c:pt>
                <c:pt idx="16">
                  <c:v>31307878</c:v>
                </c:pt>
                <c:pt idx="17">
                  <c:v>31711763</c:v>
                </c:pt>
                <c:pt idx="18">
                  <c:v>32116326</c:v>
                </c:pt>
                <c:pt idx="19">
                  <c:v>32521434</c:v>
                </c:pt>
                <c:pt idx="20">
                  <c:v>32927323</c:v>
                </c:pt>
                <c:pt idx="21">
                  <c:v>33333969</c:v>
                </c:pt>
                <c:pt idx="22">
                  <c:v>33740521</c:v>
                </c:pt>
                <c:pt idx="23">
                  <c:v>34147206</c:v>
                </c:pt>
                <c:pt idx="24">
                  <c:v>34554564</c:v>
                </c:pt>
                <c:pt idx="25">
                  <c:v>34962755</c:v>
                </c:pt>
                <c:pt idx="26">
                  <c:v>35371936</c:v>
                </c:pt>
                <c:pt idx="27">
                  <c:v>35782378</c:v>
                </c:pt>
                <c:pt idx="28">
                  <c:v>36194185</c:v>
                </c:pt>
                <c:pt idx="29">
                  <c:v>36607491</c:v>
                </c:pt>
                <c:pt idx="30">
                  <c:v>37022428</c:v>
                </c:pt>
                <c:pt idx="31">
                  <c:v>37439196</c:v>
                </c:pt>
                <c:pt idx="32">
                  <c:v>37857422</c:v>
                </c:pt>
                <c:pt idx="33">
                  <c:v>38277384</c:v>
                </c:pt>
                <c:pt idx="34">
                  <c:v>38700053</c:v>
                </c:pt>
                <c:pt idx="35">
                  <c:v>39125545</c:v>
                </c:pt>
                <c:pt idx="36">
                  <c:v>39554324</c:v>
                </c:pt>
                <c:pt idx="37">
                  <c:v>39986958</c:v>
                </c:pt>
                <c:pt idx="38">
                  <c:v>40423771</c:v>
                </c:pt>
                <c:pt idx="39">
                  <c:v>40865127</c:v>
                </c:pt>
                <c:pt idx="40">
                  <c:v>41311227</c:v>
                </c:pt>
              </c:numCache>
            </c:numRef>
          </c:val>
          <c:smooth val="0"/>
        </c:ser>
        <c:ser>
          <c:idx val="2"/>
          <c:order val="2"/>
          <c:tx>
            <c:strRef>
              <c:f>Sheet1!$D$1</c:f>
              <c:strCache>
                <c:ptCount val="1"/>
                <c:pt idx="0">
                  <c:v>2000-2010</c:v>
                </c:pt>
              </c:strCache>
            </c:strRef>
          </c:tx>
          <c:marker>
            <c:symbol val="triangle"/>
            <c:size val="3"/>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25145561</c:v>
                </c:pt>
                <c:pt idx="1">
                  <c:v>25640143</c:v>
                </c:pt>
                <c:pt idx="2">
                  <c:v>26146522</c:v>
                </c:pt>
                <c:pt idx="3">
                  <c:v>26664586</c:v>
                </c:pt>
                <c:pt idx="4">
                  <c:v>27194294</c:v>
                </c:pt>
                <c:pt idx="5">
                  <c:v>27735511</c:v>
                </c:pt>
                <c:pt idx="6">
                  <c:v>28288376</c:v>
                </c:pt>
                <c:pt idx="7">
                  <c:v>28853465</c:v>
                </c:pt>
                <c:pt idx="8">
                  <c:v>29430740</c:v>
                </c:pt>
                <c:pt idx="9">
                  <c:v>30020523</c:v>
                </c:pt>
                <c:pt idx="10">
                  <c:v>30622644</c:v>
                </c:pt>
                <c:pt idx="11">
                  <c:v>31237435</c:v>
                </c:pt>
                <c:pt idx="12">
                  <c:v>31865469</c:v>
                </c:pt>
                <c:pt idx="13">
                  <c:v>32506538</c:v>
                </c:pt>
                <c:pt idx="14">
                  <c:v>33160754</c:v>
                </c:pt>
                <c:pt idx="15">
                  <c:v>33827994</c:v>
                </c:pt>
                <c:pt idx="16">
                  <c:v>34507843</c:v>
                </c:pt>
                <c:pt idx="17">
                  <c:v>35200195</c:v>
                </c:pt>
                <c:pt idx="18">
                  <c:v>35904451</c:v>
                </c:pt>
                <c:pt idx="19">
                  <c:v>36620648</c:v>
                </c:pt>
                <c:pt idx="20">
                  <c:v>37349166</c:v>
                </c:pt>
                <c:pt idx="21">
                  <c:v>38090208</c:v>
                </c:pt>
                <c:pt idx="22">
                  <c:v>38843331</c:v>
                </c:pt>
                <c:pt idx="23">
                  <c:v>39608958</c:v>
                </c:pt>
                <c:pt idx="24">
                  <c:v>40388040</c:v>
                </c:pt>
                <c:pt idx="25">
                  <c:v>41181167</c:v>
                </c:pt>
                <c:pt idx="26">
                  <c:v>41988930</c:v>
                </c:pt>
                <c:pt idx="27">
                  <c:v>42812213</c:v>
                </c:pt>
                <c:pt idx="28">
                  <c:v>43651536</c:v>
                </c:pt>
                <c:pt idx="29">
                  <c:v>44507476</c:v>
                </c:pt>
                <c:pt idx="30">
                  <c:v>45380659</c:v>
                </c:pt>
                <c:pt idx="31">
                  <c:v>46271667</c:v>
                </c:pt>
                <c:pt idx="32">
                  <c:v>47180564</c:v>
                </c:pt>
                <c:pt idx="33">
                  <c:v>48108097</c:v>
                </c:pt>
                <c:pt idx="34">
                  <c:v>49055686</c:v>
                </c:pt>
                <c:pt idx="35">
                  <c:v>50023949</c:v>
                </c:pt>
                <c:pt idx="36">
                  <c:v>51013579</c:v>
                </c:pt>
                <c:pt idx="37">
                  <c:v>52025687</c:v>
                </c:pt>
                <c:pt idx="38">
                  <c:v>53061157</c:v>
                </c:pt>
                <c:pt idx="39">
                  <c:v>54120795</c:v>
                </c:pt>
                <c:pt idx="40">
                  <c:v>55205323</c:v>
                </c:pt>
              </c:numCache>
            </c:numRef>
          </c:val>
          <c:smooth val="0"/>
        </c:ser>
        <c:dLbls>
          <c:showLegendKey val="0"/>
          <c:showVal val="0"/>
          <c:showCatName val="0"/>
          <c:showSerName val="0"/>
          <c:showPercent val="0"/>
          <c:showBubbleSize val="0"/>
        </c:dLbls>
        <c:marker val="1"/>
        <c:smooth val="0"/>
        <c:axId val="563073184"/>
        <c:axId val="563073968"/>
      </c:lineChart>
      <c:catAx>
        <c:axId val="563073184"/>
        <c:scaling>
          <c:orientation val="minMax"/>
        </c:scaling>
        <c:delete val="0"/>
        <c:axPos val="b"/>
        <c:numFmt formatCode="General" sourceLinked="1"/>
        <c:majorTickMark val="out"/>
        <c:minorTickMark val="none"/>
        <c:tickLblPos val="nextTo"/>
        <c:crossAx val="563073968"/>
        <c:crosses val="autoZero"/>
        <c:auto val="1"/>
        <c:lblAlgn val="ctr"/>
        <c:lblOffset val="100"/>
        <c:tickLblSkip val="5"/>
        <c:tickMarkSkip val="5"/>
        <c:noMultiLvlLbl val="0"/>
      </c:catAx>
      <c:valAx>
        <c:axId val="563073968"/>
        <c:scaling>
          <c:orientation val="minMax"/>
          <c:min val="20000000"/>
        </c:scaling>
        <c:delete val="0"/>
        <c:axPos val="l"/>
        <c:majorGridlines/>
        <c:numFmt formatCode="#,##0" sourceLinked="1"/>
        <c:majorTickMark val="out"/>
        <c:minorTickMark val="none"/>
        <c:tickLblPos val="nextTo"/>
        <c:crossAx val="563073184"/>
        <c:crosses val="autoZero"/>
        <c:crossBetween val="between"/>
      </c:valAx>
    </c:plotArea>
    <c:legend>
      <c:legendPos val="r"/>
      <c:layout>
        <c:manualLayout>
          <c:xMode val="edge"/>
          <c:yMode val="edge"/>
          <c:x val="0.18348477458016862"/>
          <c:y val="0.13971633353523116"/>
          <c:w val="0.21431479803962558"/>
          <c:h val="0.21350151423379771"/>
        </c:manualLayout>
      </c:layout>
      <c:overlay val="0"/>
      <c:spPr>
        <a:solidFill>
          <a:schemeClr val="bg1"/>
        </a:solidFill>
      </c:spPr>
    </c:legend>
    <c:plotVisOnly val="1"/>
    <c:dispBlanksAs val="gap"/>
    <c:showDLblsOverMax val="0"/>
  </c:chart>
  <c:txPr>
    <a:bodyPr/>
    <a:lstStyle/>
    <a:p>
      <a:pPr>
        <a:defRPr sz="1800"/>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NH-White</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11397345</c:v>
                </c:pt>
                <c:pt idx="1">
                  <c:v>11457933</c:v>
                </c:pt>
                <c:pt idx="2">
                  <c:v>11517323</c:v>
                </c:pt>
                <c:pt idx="3">
                  <c:v>11575454</c:v>
                </c:pt>
                <c:pt idx="4">
                  <c:v>11632115</c:v>
                </c:pt>
                <c:pt idx="5">
                  <c:v>11687110</c:v>
                </c:pt>
                <c:pt idx="6">
                  <c:v>11740283</c:v>
                </c:pt>
                <c:pt idx="7">
                  <c:v>11791520</c:v>
                </c:pt>
                <c:pt idx="8">
                  <c:v>11840608</c:v>
                </c:pt>
                <c:pt idx="9">
                  <c:v>11887504</c:v>
                </c:pt>
                <c:pt idx="10">
                  <c:v>11931829</c:v>
                </c:pt>
                <c:pt idx="11">
                  <c:v>11973602</c:v>
                </c:pt>
                <c:pt idx="12">
                  <c:v>12012789</c:v>
                </c:pt>
                <c:pt idx="13">
                  <c:v>12049007</c:v>
                </c:pt>
                <c:pt idx="14">
                  <c:v>12082216</c:v>
                </c:pt>
                <c:pt idx="15">
                  <c:v>12112325</c:v>
                </c:pt>
                <c:pt idx="16">
                  <c:v>12139102</c:v>
                </c:pt>
                <c:pt idx="17">
                  <c:v>12162522</c:v>
                </c:pt>
                <c:pt idx="18">
                  <c:v>12182251</c:v>
                </c:pt>
                <c:pt idx="19">
                  <c:v>12198537</c:v>
                </c:pt>
                <c:pt idx="20">
                  <c:v>12211645</c:v>
                </c:pt>
                <c:pt idx="21">
                  <c:v>12222038</c:v>
                </c:pt>
                <c:pt idx="22">
                  <c:v>12228958</c:v>
                </c:pt>
                <c:pt idx="23">
                  <c:v>12232572</c:v>
                </c:pt>
                <c:pt idx="24">
                  <c:v>12233536</c:v>
                </c:pt>
                <c:pt idx="25">
                  <c:v>12232098</c:v>
                </c:pt>
                <c:pt idx="26">
                  <c:v>12228430</c:v>
                </c:pt>
                <c:pt idx="27">
                  <c:v>12222731</c:v>
                </c:pt>
                <c:pt idx="28">
                  <c:v>12215009</c:v>
                </c:pt>
                <c:pt idx="29">
                  <c:v>12205441</c:v>
                </c:pt>
                <c:pt idx="30">
                  <c:v>12194136</c:v>
                </c:pt>
                <c:pt idx="31">
                  <c:v>12181361</c:v>
                </c:pt>
                <c:pt idx="32">
                  <c:v>12166801</c:v>
                </c:pt>
                <c:pt idx="33">
                  <c:v>12150600</c:v>
                </c:pt>
                <c:pt idx="34">
                  <c:v>12133499</c:v>
                </c:pt>
                <c:pt idx="35">
                  <c:v>12115728</c:v>
                </c:pt>
                <c:pt idx="36">
                  <c:v>12097498</c:v>
                </c:pt>
                <c:pt idx="37">
                  <c:v>12079055</c:v>
                </c:pt>
                <c:pt idx="38">
                  <c:v>12060679</c:v>
                </c:pt>
                <c:pt idx="39">
                  <c:v>12042592</c:v>
                </c:pt>
                <c:pt idx="40">
                  <c:v>12024894</c:v>
                </c:pt>
              </c:numCache>
            </c:numRef>
          </c:val>
          <c:smooth val="0"/>
        </c:ser>
        <c:ser>
          <c:idx val="1"/>
          <c:order val="1"/>
          <c:tx>
            <c:strRef>
              <c:f>Sheet1!$C$1</c:f>
              <c:strCache>
                <c:ptCount val="1"/>
                <c:pt idx="0">
                  <c:v>NH-Black</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2886825</c:v>
                </c:pt>
                <c:pt idx="1">
                  <c:v>2944108</c:v>
                </c:pt>
                <c:pt idx="2">
                  <c:v>3002039</c:v>
                </c:pt>
                <c:pt idx="3">
                  <c:v>3060487</c:v>
                </c:pt>
                <c:pt idx="4">
                  <c:v>3119378</c:v>
                </c:pt>
                <c:pt idx="5">
                  <c:v>3178604</c:v>
                </c:pt>
                <c:pt idx="6">
                  <c:v>3238072</c:v>
                </c:pt>
                <c:pt idx="7">
                  <c:v>3297774</c:v>
                </c:pt>
                <c:pt idx="8">
                  <c:v>3357659</c:v>
                </c:pt>
                <c:pt idx="9">
                  <c:v>3417742</c:v>
                </c:pt>
                <c:pt idx="10">
                  <c:v>3477947</c:v>
                </c:pt>
                <c:pt idx="11">
                  <c:v>3538206</c:v>
                </c:pt>
                <c:pt idx="12">
                  <c:v>3598622</c:v>
                </c:pt>
                <c:pt idx="13">
                  <c:v>3659163</c:v>
                </c:pt>
                <c:pt idx="14">
                  <c:v>3719776</c:v>
                </c:pt>
                <c:pt idx="15">
                  <c:v>3780423</c:v>
                </c:pt>
                <c:pt idx="16">
                  <c:v>3840919</c:v>
                </c:pt>
                <c:pt idx="17">
                  <c:v>3901284</c:v>
                </c:pt>
                <c:pt idx="18">
                  <c:v>3961356</c:v>
                </c:pt>
                <c:pt idx="19">
                  <c:v>4021067</c:v>
                </c:pt>
                <c:pt idx="20">
                  <c:v>4080463</c:v>
                </c:pt>
                <c:pt idx="21">
                  <c:v>4139481</c:v>
                </c:pt>
                <c:pt idx="22">
                  <c:v>4198176</c:v>
                </c:pt>
                <c:pt idx="23">
                  <c:v>4256461</c:v>
                </c:pt>
                <c:pt idx="24">
                  <c:v>4314442</c:v>
                </c:pt>
                <c:pt idx="25">
                  <c:v>4371981</c:v>
                </c:pt>
                <c:pt idx="26">
                  <c:v>4429077</c:v>
                </c:pt>
                <c:pt idx="27">
                  <c:v>4485797</c:v>
                </c:pt>
                <c:pt idx="28">
                  <c:v>4542142</c:v>
                </c:pt>
                <c:pt idx="29">
                  <c:v>4598090</c:v>
                </c:pt>
                <c:pt idx="30">
                  <c:v>4653708</c:v>
                </c:pt>
                <c:pt idx="31">
                  <c:v>4708858</c:v>
                </c:pt>
                <c:pt idx="32">
                  <c:v>4763703</c:v>
                </c:pt>
                <c:pt idx="33">
                  <c:v>4818249</c:v>
                </c:pt>
                <c:pt idx="34">
                  <c:v>4872542</c:v>
                </c:pt>
                <c:pt idx="35">
                  <c:v>4926646</c:v>
                </c:pt>
                <c:pt idx="36">
                  <c:v>4980577</c:v>
                </c:pt>
                <c:pt idx="37">
                  <c:v>5034444</c:v>
                </c:pt>
                <c:pt idx="38">
                  <c:v>5088252</c:v>
                </c:pt>
                <c:pt idx="39">
                  <c:v>5142046</c:v>
                </c:pt>
                <c:pt idx="40">
                  <c:v>5195861</c:v>
                </c:pt>
              </c:numCache>
            </c:numRef>
          </c:val>
          <c:smooth val="0"/>
        </c:ser>
        <c:ser>
          <c:idx val="2"/>
          <c:order val="2"/>
          <c:tx>
            <c:strRef>
              <c:f>Sheet1!$D$1</c:f>
              <c:strCache>
                <c:ptCount val="1"/>
                <c:pt idx="0">
                  <c:v>Hispanic</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9460921</c:v>
                </c:pt>
                <c:pt idx="1">
                  <c:v>9772972</c:v>
                </c:pt>
                <c:pt idx="2">
                  <c:v>10094717</c:v>
                </c:pt>
                <c:pt idx="3">
                  <c:v>10426030</c:v>
                </c:pt>
                <c:pt idx="4">
                  <c:v>10767272</c:v>
                </c:pt>
                <c:pt idx="5">
                  <c:v>11118603</c:v>
                </c:pt>
                <c:pt idx="6">
                  <c:v>11480427</c:v>
                </c:pt>
                <c:pt idx="7">
                  <c:v>11853226</c:v>
                </c:pt>
                <c:pt idx="8">
                  <c:v>12237215</c:v>
                </c:pt>
                <c:pt idx="9">
                  <c:v>12632727</c:v>
                </c:pt>
                <c:pt idx="10">
                  <c:v>13039858</c:v>
                </c:pt>
                <c:pt idx="11">
                  <c:v>13458908</c:v>
                </c:pt>
                <c:pt idx="12">
                  <c:v>13890118</c:v>
                </c:pt>
                <c:pt idx="13">
                  <c:v>14333563</c:v>
                </c:pt>
                <c:pt idx="14">
                  <c:v>14789191</c:v>
                </c:pt>
                <c:pt idx="15">
                  <c:v>15256812</c:v>
                </c:pt>
                <c:pt idx="16">
                  <c:v>15736134</c:v>
                </c:pt>
                <c:pt idx="17">
                  <c:v>16226919</c:v>
                </c:pt>
                <c:pt idx="18">
                  <c:v>16728749</c:v>
                </c:pt>
                <c:pt idx="19">
                  <c:v>17241233</c:v>
                </c:pt>
                <c:pt idx="20">
                  <c:v>17764282</c:v>
                </c:pt>
                <c:pt idx="21">
                  <c:v>18297570</c:v>
                </c:pt>
                <c:pt idx="22">
                  <c:v>18841035</c:v>
                </c:pt>
                <c:pt idx="23">
                  <c:v>19394759</c:v>
                </c:pt>
                <c:pt idx="24">
                  <c:v>19958919</c:v>
                </c:pt>
                <c:pt idx="25">
                  <c:v>20533672</c:v>
                </c:pt>
                <c:pt idx="26">
                  <c:v>21119272</c:v>
                </c:pt>
                <c:pt idx="27">
                  <c:v>21716298</c:v>
                </c:pt>
                <c:pt idx="28">
                  <c:v>22325109</c:v>
                </c:pt>
                <c:pt idx="29">
                  <c:v>22946057</c:v>
                </c:pt>
                <c:pt idx="30">
                  <c:v>23579647</c:v>
                </c:pt>
                <c:pt idx="31">
                  <c:v>24226318</c:v>
                </c:pt>
                <c:pt idx="32">
                  <c:v>24886463</c:v>
                </c:pt>
                <c:pt idx="33">
                  <c:v>25560759</c:v>
                </c:pt>
                <c:pt idx="34">
                  <c:v>26249825</c:v>
                </c:pt>
                <c:pt idx="35">
                  <c:v>26954058</c:v>
                </c:pt>
                <c:pt idx="36">
                  <c:v>27673922</c:v>
                </c:pt>
                <c:pt idx="37">
                  <c:v>28409960</c:v>
                </c:pt>
                <c:pt idx="38">
                  <c:v>29162631</c:v>
                </c:pt>
                <c:pt idx="39">
                  <c:v>29932252</c:v>
                </c:pt>
                <c:pt idx="40">
                  <c:v>30719069</c:v>
                </c:pt>
              </c:numCache>
            </c:numRef>
          </c:val>
          <c:smooth val="0"/>
        </c:ser>
        <c:ser>
          <c:idx val="3"/>
          <c:order val="3"/>
          <c:tx>
            <c:strRef>
              <c:f>Sheet1!$E$1</c:f>
              <c:strCache>
                <c:ptCount val="1"/>
                <c:pt idx="0">
                  <c:v>NH-Other</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1400470</c:v>
                </c:pt>
                <c:pt idx="1">
                  <c:v>1465056</c:v>
                </c:pt>
                <c:pt idx="2">
                  <c:v>1532469</c:v>
                </c:pt>
                <c:pt idx="3">
                  <c:v>1602603</c:v>
                </c:pt>
                <c:pt idx="4">
                  <c:v>1675493</c:v>
                </c:pt>
                <c:pt idx="5">
                  <c:v>1751127</c:v>
                </c:pt>
                <c:pt idx="6">
                  <c:v>1829571</c:v>
                </c:pt>
                <c:pt idx="7">
                  <c:v>1910904</c:v>
                </c:pt>
                <c:pt idx="8">
                  <c:v>1995185</c:v>
                </c:pt>
                <c:pt idx="9">
                  <c:v>2082503</c:v>
                </c:pt>
                <c:pt idx="10">
                  <c:v>2172943</c:v>
                </c:pt>
                <c:pt idx="11">
                  <c:v>2266670</c:v>
                </c:pt>
                <c:pt idx="12">
                  <c:v>2363850</c:v>
                </c:pt>
                <c:pt idx="13">
                  <c:v>2464701</c:v>
                </c:pt>
                <c:pt idx="14">
                  <c:v>2569477</c:v>
                </c:pt>
                <c:pt idx="15">
                  <c:v>2678390</c:v>
                </c:pt>
                <c:pt idx="16">
                  <c:v>2791614</c:v>
                </c:pt>
                <c:pt idx="17">
                  <c:v>2909437</c:v>
                </c:pt>
                <c:pt idx="18">
                  <c:v>3032065</c:v>
                </c:pt>
                <c:pt idx="19">
                  <c:v>3159736</c:v>
                </c:pt>
                <c:pt idx="20">
                  <c:v>3292718</c:v>
                </c:pt>
                <c:pt idx="21">
                  <c:v>3431132</c:v>
                </c:pt>
                <c:pt idx="22">
                  <c:v>3575176</c:v>
                </c:pt>
                <c:pt idx="23">
                  <c:v>3725124</c:v>
                </c:pt>
                <c:pt idx="24">
                  <c:v>3881128</c:v>
                </c:pt>
                <c:pt idx="25">
                  <c:v>4043408</c:v>
                </c:pt>
                <c:pt idx="26">
                  <c:v>4212126</c:v>
                </c:pt>
                <c:pt idx="27">
                  <c:v>4387377</c:v>
                </c:pt>
                <c:pt idx="28">
                  <c:v>4569307</c:v>
                </c:pt>
                <c:pt idx="29">
                  <c:v>4757872</c:v>
                </c:pt>
                <c:pt idx="30">
                  <c:v>4953149</c:v>
                </c:pt>
                <c:pt idx="31">
                  <c:v>5155107</c:v>
                </c:pt>
                <c:pt idx="32">
                  <c:v>5363544</c:v>
                </c:pt>
                <c:pt idx="33">
                  <c:v>5578460</c:v>
                </c:pt>
                <c:pt idx="34">
                  <c:v>5799787</c:v>
                </c:pt>
                <c:pt idx="35">
                  <c:v>6027481</c:v>
                </c:pt>
                <c:pt idx="36">
                  <c:v>6261594</c:v>
                </c:pt>
                <c:pt idx="37">
                  <c:v>6502240</c:v>
                </c:pt>
                <c:pt idx="38">
                  <c:v>6749618</c:v>
                </c:pt>
                <c:pt idx="39">
                  <c:v>7003903</c:v>
                </c:pt>
                <c:pt idx="40">
                  <c:v>7265488</c:v>
                </c:pt>
              </c:numCache>
            </c:numRef>
          </c:val>
          <c:smooth val="0"/>
        </c:ser>
        <c:dLbls>
          <c:showLegendKey val="0"/>
          <c:showVal val="0"/>
          <c:showCatName val="0"/>
          <c:showSerName val="0"/>
          <c:showPercent val="0"/>
          <c:showBubbleSize val="0"/>
        </c:dLbls>
        <c:marker val="1"/>
        <c:smooth val="0"/>
        <c:axId val="565899104"/>
        <c:axId val="565896752"/>
      </c:lineChart>
      <c:catAx>
        <c:axId val="565899104"/>
        <c:scaling>
          <c:orientation val="minMax"/>
        </c:scaling>
        <c:delete val="0"/>
        <c:axPos val="b"/>
        <c:numFmt formatCode="General" sourceLinked="1"/>
        <c:majorTickMark val="out"/>
        <c:minorTickMark val="out"/>
        <c:tickLblPos val="nextTo"/>
        <c:txPr>
          <a:bodyPr rot="-2220000"/>
          <a:lstStyle/>
          <a:p>
            <a:pPr>
              <a:defRPr sz="1600"/>
            </a:pPr>
            <a:endParaRPr lang="en-US"/>
          </a:p>
        </c:txPr>
        <c:crossAx val="565896752"/>
        <c:crosses val="autoZero"/>
        <c:auto val="1"/>
        <c:lblAlgn val="ctr"/>
        <c:lblOffset val="100"/>
        <c:tickLblSkip val="5"/>
        <c:noMultiLvlLbl val="0"/>
      </c:catAx>
      <c:valAx>
        <c:axId val="565896752"/>
        <c:scaling>
          <c:orientation val="minMax"/>
        </c:scaling>
        <c:delete val="0"/>
        <c:axPos val="l"/>
        <c:majorGridlines/>
        <c:numFmt formatCode="#,##0" sourceLinked="1"/>
        <c:majorTickMark val="out"/>
        <c:minorTickMark val="none"/>
        <c:tickLblPos val="nextTo"/>
        <c:crossAx val="565899104"/>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TrdByRace!$C$2:$C$3</c:f>
              <c:strCache>
                <c:ptCount val="1"/>
                <c:pt idx="0">
                  <c:v>White</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TrdByRace!$C$4:$C$14</c:f>
              <c:numCache>
                <c:formatCode>0.0%</c:formatCode>
                <c:ptCount val="11"/>
                <c:pt idx="0">
                  <c:v>0.90227999999999997</c:v>
                </c:pt>
                <c:pt idx="1">
                  <c:v>0.90876999999999997</c:v>
                </c:pt>
                <c:pt idx="2">
                  <c:v>0.91225000000000001</c:v>
                </c:pt>
                <c:pt idx="3">
                  <c:v>0.91883000000000004</c:v>
                </c:pt>
                <c:pt idx="4">
                  <c:v>0.92029000000000005</c:v>
                </c:pt>
                <c:pt idx="5">
                  <c:v>0.91627000000000003</c:v>
                </c:pt>
                <c:pt idx="6">
                  <c:v>0.92374999999999996</c:v>
                </c:pt>
                <c:pt idx="7">
                  <c:v>0.92659000000000002</c:v>
                </c:pt>
                <c:pt idx="8">
                  <c:v>0.9284</c:v>
                </c:pt>
                <c:pt idx="9">
                  <c:v>0.92957000000000001</c:v>
                </c:pt>
                <c:pt idx="10">
                  <c:v>0.93433999999999995</c:v>
                </c:pt>
              </c:numCache>
            </c:numRef>
          </c:val>
          <c:smooth val="0"/>
        </c:ser>
        <c:ser>
          <c:idx val="1"/>
          <c:order val="1"/>
          <c:tx>
            <c:strRef>
              <c:f>TrdByRace!$D$2:$D$3</c:f>
              <c:strCache>
                <c:ptCount val="1"/>
                <c:pt idx="0">
                  <c:v>Black</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TrdByRace!$D$4:$D$14</c:f>
              <c:numCache>
                <c:formatCode>0.0%</c:formatCode>
                <c:ptCount val="11"/>
                <c:pt idx="0">
                  <c:v>0.82999000000000001</c:v>
                </c:pt>
                <c:pt idx="1">
                  <c:v>0.83711999999999998</c:v>
                </c:pt>
                <c:pt idx="2">
                  <c:v>0.85128000000000004</c:v>
                </c:pt>
                <c:pt idx="3">
                  <c:v>0.86446000000000001</c:v>
                </c:pt>
                <c:pt idx="4">
                  <c:v>0.86446000000000001</c:v>
                </c:pt>
                <c:pt idx="5">
                  <c:v>0.85029999999999994</c:v>
                </c:pt>
                <c:pt idx="6">
                  <c:v>0.85975999999999997</c:v>
                </c:pt>
                <c:pt idx="7">
                  <c:v>0.86302999999999996</c:v>
                </c:pt>
                <c:pt idx="8">
                  <c:v>0.86773999999999996</c:v>
                </c:pt>
                <c:pt idx="9">
                  <c:v>0.87955000000000005</c:v>
                </c:pt>
                <c:pt idx="10">
                  <c:v>0.87819999999999998</c:v>
                </c:pt>
              </c:numCache>
            </c:numRef>
          </c:val>
          <c:smooth val="0"/>
        </c:ser>
        <c:ser>
          <c:idx val="2"/>
          <c:order val="2"/>
          <c:tx>
            <c:strRef>
              <c:f>TrdByRace!$E$2:$E$3</c:f>
              <c:strCache>
                <c:ptCount val="1"/>
                <c:pt idx="0">
                  <c:v>Hispanic</c:v>
                </c:pt>
              </c:strCache>
            </c:strRef>
          </c:tx>
          <c:spPr>
            <a:ln w="44450"/>
          </c:spPr>
          <c:marker>
            <c:spPr>
              <a:solidFill>
                <a:schemeClr val="accent1"/>
              </a:solidFill>
            </c:spPr>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TrdByRace!$E$4:$E$14</c:f>
              <c:numCache>
                <c:formatCode>0.0%</c:formatCode>
                <c:ptCount val="11"/>
                <c:pt idx="0">
                  <c:v>0.55378000000000005</c:v>
                </c:pt>
                <c:pt idx="1">
                  <c:v>0.56647000000000003</c:v>
                </c:pt>
                <c:pt idx="2">
                  <c:v>0.57204999999999995</c:v>
                </c:pt>
                <c:pt idx="3">
                  <c:v>0.59536</c:v>
                </c:pt>
                <c:pt idx="4">
                  <c:v>0.59406999999999999</c:v>
                </c:pt>
                <c:pt idx="5">
                  <c:v>0.60751999999999995</c:v>
                </c:pt>
                <c:pt idx="6">
                  <c:v>0.61260000000000003</c:v>
                </c:pt>
                <c:pt idx="7">
                  <c:v>0.62102999999999997</c:v>
                </c:pt>
                <c:pt idx="8">
                  <c:v>0.62353999999999998</c:v>
                </c:pt>
                <c:pt idx="9">
                  <c:v>0.64314000000000004</c:v>
                </c:pt>
                <c:pt idx="10">
                  <c:v>0.65186999999999995</c:v>
                </c:pt>
              </c:numCache>
            </c:numRef>
          </c:val>
          <c:smooth val="0"/>
        </c:ser>
        <c:ser>
          <c:idx val="3"/>
          <c:order val="3"/>
          <c:tx>
            <c:strRef>
              <c:f>TrdByRace!$F$2:$F$3</c:f>
              <c:strCache>
                <c:ptCount val="1"/>
                <c:pt idx="0">
                  <c:v>Other</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TrdByRace!$F$4:$F$14</c:f>
              <c:numCache>
                <c:formatCode>0.0%</c:formatCode>
                <c:ptCount val="11"/>
                <c:pt idx="0">
                  <c:v>0.87197000000000002</c:v>
                </c:pt>
                <c:pt idx="1">
                  <c:v>0.86463999999999996</c:v>
                </c:pt>
                <c:pt idx="2">
                  <c:v>0.87626999999999999</c:v>
                </c:pt>
                <c:pt idx="3">
                  <c:v>0.87317</c:v>
                </c:pt>
                <c:pt idx="4">
                  <c:v>0.87885000000000002</c:v>
                </c:pt>
                <c:pt idx="5">
                  <c:v>0.88246999999999998</c:v>
                </c:pt>
                <c:pt idx="6">
                  <c:v>0.88599000000000006</c:v>
                </c:pt>
                <c:pt idx="7">
                  <c:v>0.89734999999999998</c:v>
                </c:pt>
                <c:pt idx="8">
                  <c:v>0.89063000000000003</c:v>
                </c:pt>
                <c:pt idx="9">
                  <c:v>0.88693</c:v>
                </c:pt>
                <c:pt idx="10">
                  <c:v>0.88839999999999997</c:v>
                </c:pt>
              </c:numCache>
            </c:numRef>
          </c:val>
          <c:smooth val="0"/>
        </c:ser>
        <c:dLbls>
          <c:showLegendKey val="0"/>
          <c:showVal val="0"/>
          <c:showCatName val="0"/>
          <c:showSerName val="0"/>
          <c:showPercent val="0"/>
          <c:showBubbleSize val="0"/>
        </c:dLbls>
        <c:smooth val="0"/>
        <c:axId val="565895576"/>
        <c:axId val="565897536"/>
      </c:lineChart>
      <c:catAx>
        <c:axId val="565895576"/>
        <c:scaling>
          <c:orientation val="minMax"/>
        </c:scaling>
        <c:delete val="0"/>
        <c:axPos val="b"/>
        <c:numFmt formatCode="General" sourceLinked="1"/>
        <c:majorTickMark val="out"/>
        <c:minorTickMark val="none"/>
        <c:tickLblPos val="nextTo"/>
        <c:crossAx val="565897536"/>
        <c:crosses val="autoZero"/>
        <c:auto val="1"/>
        <c:lblAlgn val="ctr"/>
        <c:lblOffset val="100"/>
        <c:noMultiLvlLbl val="0"/>
      </c:catAx>
      <c:valAx>
        <c:axId val="565897536"/>
        <c:scaling>
          <c:orientation val="minMax"/>
          <c:min val="0.5"/>
        </c:scaling>
        <c:delete val="0"/>
        <c:axPos val="l"/>
        <c:majorGridlines/>
        <c:numFmt formatCode="0%" sourceLinked="0"/>
        <c:majorTickMark val="out"/>
        <c:minorTickMark val="none"/>
        <c:tickLblPos val="nextTo"/>
        <c:crossAx val="565895576"/>
        <c:crosses val="autoZero"/>
        <c:crossBetween val="between"/>
      </c:valAx>
    </c:plotArea>
    <c:legend>
      <c:legendPos val="r"/>
      <c:layout>
        <c:manualLayout>
          <c:xMode val="edge"/>
          <c:yMode val="edge"/>
          <c:x val="0.86290802996462346"/>
          <c:y val="0.33049539625130381"/>
          <c:w val="0.12732992063018256"/>
          <c:h val="0.27629620119345794"/>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ser>
        <c:ser>
          <c:idx val="1"/>
          <c:order val="1"/>
          <c:tx>
            <c:strRef>
              <c:f>Sheet1!$A$28</c:f>
              <c:strCache>
                <c:ptCount val="1"/>
                <c:pt idx="0">
                  <c:v>2030 Constant 2011 %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Sheet1!$B$28:$F$28</c:f>
              <c:numCache>
                <c:formatCode>0.0%</c:formatCode>
                <c:ptCount val="5"/>
                <c:pt idx="0">
                  <c:v>0.18139</c:v>
                </c:pt>
                <c:pt idx="1">
                  <c:v>0.24013000000000001</c:v>
                </c:pt>
                <c:pt idx="2">
                  <c:v>0.29900399999999999</c:v>
                </c:pt>
                <c:pt idx="3">
                  <c:v>0.18656</c:v>
                </c:pt>
                <c:pt idx="4">
                  <c:v>9.2917E-2</c:v>
                </c:pt>
              </c:numCache>
            </c:numRef>
          </c:val>
        </c:ser>
        <c:dLbls>
          <c:showLegendKey val="0"/>
          <c:showVal val="0"/>
          <c:showCatName val="0"/>
          <c:showSerName val="0"/>
          <c:showPercent val="0"/>
          <c:showBubbleSize val="0"/>
        </c:dLbls>
        <c:gapWidth val="219"/>
        <c:overlap val="-27"/>
        <c:axId val="565899888"/>
        <c:axId val="565894792"/>
      </c:barChart>
      <c:catAx>
        <c:axId val="56589988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65894792"/>
        <c:crosses val="autoZero"/>
        <c:auto val="1"/>
        <c:lblAlgn val="ctr"/>
        <c:lblOffset val="100"/>
        <c:noMultiLvlLbl val="0"/>
      </c:catAx>
      <c:valAx>
        <c:axId val="565894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65899888"/>
        <c:crosses val="autoZero"/>
        <c:crossBetween val="between"/>
      </c:valAx>
      <c:spPr>
        <a:noFill/>
        <a:ln>
          <a:noFill/>
        </a:ln>
        <a:effectLst/>
      </c:spPr>
    </c:plotArea>
    <c:legend>
      <c:legendPos val="r"/>
      <c:layout>
        <c:manualLayout>
          <c:xMode val="edge"/>
          <c:yMode val="edge"/>
          <c:x val="0.69051554335524579"/>
          <c:y val="3.2835605631832995E-3"/>
          <c:w val="0.28344060776806568"/>
          <c:h val="0.29832675208090681"/>
        </c:manualLayout>
      </c:layout>
      <c:overlay val="1"/>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ser>
        <c:ser>
          <c:idx val="2"/>
          <c:order val="1"/>
          <c:tx>
            <c:strRef>
              <c:f>Sheet1!$A$29</c:f>
              <c:strCache>
                <c:ptCount val="1"/>
                <c:pt idx="0">
                  <c:v>2030 Trended (2001-2011 Trend)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Sheet1!$B$29:$F$29</c:f>
              <c:numCache>
                <c:formatCode>0.0%</c:formatCode>
                <c:ptCount val="5"/>
                <c:pt idx="0">
                  <c:v>0.11380999999999999</c:v>
                </c:pt>
                <c:pt idx="1">
                  <c:v>0.20374</c:v>
                </c:pt>
                <c:pt idx="2">
                  <c:v>0.34288399999999997</c:v>
                </c:pt>
                <c:pt idx="3">
                  <c:v>0.22126999999999999</c:v>
                </c:pt>
                <c:pt idx="4">
                  <c:v>0.11829200000000001</c:v>
                </c:pt>
              </c:numCache>
            </c:numRef>
          </c:val>
        </c:ser>
        <c:dLbls>
          <c:showLegendKey val="0"/>
          <c:showVal val="0"/>
          <c:showCatName val="0"/>
          <c:showSerName val="0"/>
          <c:showPercent val="0"/>
          <c:showBubbleSize val="0"/>
        </c:dLbls>
        <c:gapWidth val="219"/>
        <c:overlap val="-27"/>
        <c:axId val="565894400"/>
        <c:axId val="565897928"/>
      </c:barChart>
      <c:catAx>
        <c:axId val="56589440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65897928"/>
        <c:crosses val="autoZero"/>
        <c:auto val="1"/>
        <c:lblAlgn val="ctr"/>
        <c:lblOffset val="100"/>
        <c:noMultiLvlLbl val="0"/>
      </c:catAx>
      <c:valAx>
        <c:axId val="565897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65894400"/>
        <c:crosses val="autoZero"/>
        <c:crossBetween val="between"/>
      </c:valAx>
      <c:spPr>
        <a:noFill/>
        <a:ln>
          <a:noFill/>
        </a:ln>
        <a:effectLst/>
      </c:spPr>
    </c:plotArea>
    <c:legend>
      <c:legendPos val="r"/>
      <c:layout>
        <c:manualLayout>
          <c:xMode val="edge"/>
          <c:yMode val="edge"/>
          <c:x val="0.62476630788123966"/>
          <c:y val="3.2835605631832995E-3"/>
          <c:w val="0.37518372703412073"/>
          <c:h val="0.29832675208090681"/>
        </c:manualLayout>
      </c:layout>
      <c:overlay val="1"/>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7010309278350513E-2"/>
          <c:y val="4.5859854211403095E-2"/>
          <c:w val="0.84707903780068727"/>
          <c:h val="0.79350326756476541"/>
        </c:manualLayout>
      </c:layout>
      <c:barChart>
        <c:barDir val="col"/>
        <c:grouping val="stacked"/>
        <c:varyColors val="0"/>
        <c:ser>
          <c:idx val="0"/>
          <c:order val="0"/>
          <c:tx>
            <c:strRef>
              <c:f>Sheet1!$C$20</c:f>
              <c:strCache>
                <c:ptCount val="1"/>
                <c:pt idx="0">
                  <c:v>Natural Increase</c:v>
                </c:pt>
              </c:strCache>
            </c:strRef>
          </c:tx>
          <c:invertIfNegative val="0"/>
          <c:dLbls>
            <c:spPr>
              <a:noFill/>
              <a:ln>
                <a:noFill/>
              </a:ln>
              <a:effectLst/>
            </c:spPr>
            <c:txPr>
              <a:bodyPr/>
              <a:lstStyle/>
              <a:p>
                <a:pPr>
                  <a:defRPr sz="1100" b="1" baseline="0">
                    <a:solidFill>
                      <a:schemeClr val="bg1"/>
                    </a:solidFill>
                    <a:latin typeface="Tw Cen MT" panose="020B06020201040206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Sheet1!$B$21:$B$26</c:f>
              <c:strCache>
                <c:ptCount val="6"/>
                <c:pt idx="0">
                  <c:v>1950-1960</c:v>
                </c:pt>
                <c:pt idx="1">
                  <c:v>1960-1970</c:v>
                </c:pt>
                <c:pt idx="2">
                  <c:v>1970-1980</c:v>
                </c:pt>
                <c:pt idx="3">
                  <c:v>1980-1990</c:v>
                </c:pt>
                <c:pt idx="4">
                  <c:v>1990-2000</c:v>
                </c:pt>
                <c:pt idx="5">
                  <c:v>2000-2010</c:v>
                </c:pt>
              </c:strCache>
            </c:strRef>
          </c:cat>
          <c:val>
            <c:numRef>
              <c:f>Sheet1!$C$21:$C$26</c:f>
              <c:numCache>
                <c:formatCode>0.0%</c:formatCode>
                <c:ptCount val="6"/>
                <c:pt idx="0">
                  <c:v>0.89512869078513935</c:v>
                </c:pt>
                <c:pt idx="1">
                  <c:v>0.86745208722286782</c:v>
                </c:pt>
                <c:pt idx="2">
                  <c:v>0.41513509984135</c:v>
                </c:pt>
                <c:pt idx="3">
                  <c:v>0.65850160971581451</c:v>
                </c:pt>
                <c:pt idx="4">
                  <c:v>0.4972530016997343</c:v>
                </c:pt>
                <c:pt idx="5">
                  <c:v>0.53664345380869505</c:v>
                </c:pt>
              </c:numCache>
            </c:numRef>
          </c:val>
        </c:ser>
        <c:ser>
          <c:idx val="1"/>
          <c:order val="1"/>
          <c:tx>
            <c:strRef>
              <c:f>Sheet1!$D$20</c:f>
              <c:strCache>
                <c:ptCount val="1"/>
                <c:pt idx="0">
                  <c:v>Migration</c:v>
                </c:pt>
              </c:strCache>
            </c:strRef>
          </c:tx>
          <c:invertIfNegative val="0"/>
          <c:dLbls>
            <c:spPr>
              <a:noFill/>
              <a:ln>
                <a:noFill/>
              </a:ln>
              <a:effectLst/>
            </c:spPr>
            <c:txPr>
              <a:bodyPr/>
              <a:lstStyle/>
              <a:p>
                <a:pPr>
                  <a:defRPr sz="1200" b="1" baseline="0">
                    <a:solidFill>
                      <a:schemeClr val="bg1"/>
                    </a:solidFill>
                    <a:latin typeface="Tw Cen MT" panose="020B06020201040206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Sheet1!$B$21:$B$26</c:f>
              <c:strCache>
                <c:ptCount val="6"/>
                <c:pt idx="0">
                  <c:v>1950-1960</c:v>
                </c:pt>
                <c:pt idx="1">
                  <c:v>1960-1970</c:v>
                </c:pt>
                <c:pt idx="2">
                  <c:v>1970-1980</c:v>
                </c:pt>
                <c:pt idx="3">
                  <c:v>1980-1990</c:v>
                </c:pt>
                <c:pt idx="4">
                  <c:v>1990-2000</c:v>
                </c:pt>
                <c:pt idx="5">
                  <c:v>2000-2010</c:v>
                </c:pt>
              </c:strCache>
            </c:strRef>
          </c:cat>
          <c:val>
            <c:numRef>
              <c:f>Sheet1!$D$21:$D$26</c:f>
              <c:numCache>
                <c:formatCode>0.0%</c:formatCode>
                <c:ptCount val="6"/>
                <c:pt idx="0">
                  <c:v>0.10487130921486071</c:v>
                </c:pt>
                <c:pt idx="1">
                  <c:v>0.13254791277713224</c:v>
                </c:pt>
                <c:pt idx="2">
                  <c:v>0.58486490015865</c:v>
                </c:pt>
                <c:pt idx="3">
                  <c:v>0.34149839028418549</c:v>
                </c:pt>
                <c:pt idx="4">
                  <c:v>0.5027469983002657</c:v>
                </c:pt>
                <c:pt idx="5">
                  <c:v>0.46335654619130495</c:v>
                </c:pt>
              </c:numCache>
            </c:numRef>
          </c:val>
        </c:ser>
        <c:dLbls>
          <c:showLegendKey val="0"/>
          <c:showVal val="0"/>
          <c:showCatName val="0"/>
          <c:showSerName val="0"/>
          <c:showPercent val="0"/>
          <c:showBubbleSize val="0"/>
        </c:dLbls>
        <c:gapWidth val="127"/>
        <c:overlap val="100"/>
        <c:axId val="315197464"/>
        <c:axId val="315197072"/>
      </c:barChart>
      <c:catAx>
        <c:axId val="315197464"/>
        <c:scaling>
          <c:orientation val="minMax"/>
        </c:scaling>
        <c:delete val="0"/>
        <c:axPos val="b"/>
        <c:numFmt formatCode="General" sourceLinked="0"/>
        <c:majorTickMark val="out"/>
        <c:minorTickMark val="none"/>
        <c:tickLblPos val="nextTo"/>
        <c:txPr>
          <a:bodyPr/>
          <a:lstStyle/>
          <a:p>
            <a:pPr>
              <a:defRPr sz="1600" baseline="0">
                <a:latin typeface="Tw Cen MT" panose="020B0602020104020603" pitchFamily="34" charset="0"/>
              </a:defRPr>
            </a:pPr>
            <a:endParaRPr lang="en-US"/>
          </a:p>
        </c:txPr>
        <c:crossAx val="315197072"/>
        <c:crosses val="autoZero"/>
        <c:auto val="1"/>
        <c:lblAlgn val="ctr"/>
        <c:lblOffset val="100"/>
        <c:noMultiLvlLbl val="0"/>
      </c:catAx>
      <c:valAx>
        <c:axId val="315197072"/>
        <c:scaling>
          <c:orientation val="minMax"/>
          <c:max val="1"/>
        </c:scaling>
        <c:delete val="1"/>
        <c:axPos val="l"/>
        <c:majorGridlines>
          <c:spPr>
            <a:ln w="3175">
              <a:solidFill>
                <a:schemeClr val="accent1">
                  <a:alpha val="50000"/>
                </a:schemeClr>
              </a:solidFill>
              <a:prstDash val="sysDot"/>
            </a:ln>
          </c:spPr>
        </c:majorGridlines>
        <c:numFmt formatCode="0.0%" sourceLinked="1"/>
        <c:majorTickMark val="out"/>
        <c:minorTickMark val="none"/>
        <c:tickLblPos val="nextTo"/>
        <c:crossAx val="315197464"/>
        <c:crosses val="autoZero"/>
        <c:crossBetween val="between"/>
      </c:valAx>
    </c:plotArea>
    <c:legend>
      <c:legendPos val="b"/>
      <c:layout>
        <c:manualLayout>
          <c:xMode val="edge"/>
          <c:yMode val="edge"/>
          <c:x val="0.29954863596595882"/>
          <c:y val="0.91542669077087102"/>
          <c:w val="0.56600599925009376"/>
          <c:h val="8.000546289107896E-2"/>
        </c:manualLayout>
      </c:layout>
      <c:overlay val="1"/>
      <c:txPr>
        <a:bodyPr/>
        <a:lstStyle/>
        <a:p>
          <a:pPr>
            <a:defRPr sz="2400" baseline="0">
              <a:latin typeface="Tw Cen MT" panose="020B0602020104020603" pitchFamily="34" charset="0"/>
            </a:defRPr>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ln w="19050">
                <a:solidFill>
                  <a:srgbClr val="FFFFFF"/>
                </a:solidFill>
              </a:ln>
            </c:spPr>
          </c:dPt>
          <c:cat>
            <c:strRef>
              <c:f>Sheet1!$A$2:$A$46</c:f>
              <c:strCache>
                <c:ptCount val="45"/>
                <c:pt idx="0">
                  <c:v>Texas</c:v>
                </c:pt>
                <c:pt idx="1">
                  <c:v>California</c:v>
                </c:pt>
                <c:pt idx="2">
                  <c:v>New York</c:v>
                </c:pt>
                <c:pt idx="3">
                  <c:v>North Carolina</c:v>
                </c:pt>
                <c:pt idx="4">
                  <c:v>Washington</c:v>
                </c:pt>
                <c:pt idx="5">
                  <c:v>Florida</c:v>
                </c:pt>
                <c:pt idx="6">
                  <c:v>Colorado</c:v>
                </c:pt>
                <c:pt idx="7">
                  <c:v>Utah</c:v>
                </c:pt>
                <c:pt idx="8">
                  <c:v>Massachusetts</c:v>
                </c:pt>
                <c:pt idx="9">
                  <c:v>Georgia</c:v>
                </c:pt>
                <c:pt idx="10">
                  <c:v>Oklahoma</c:v>
                </c:pt>
                <c:pt idx="11">
                  <c:v>Arizona</c:v>
                </c:pt>
                <c:pt idx="12">
                  <c:v>Virginia</c:v>
                </c:pt>
                <c:pt idx="13">
                  <c:v>Minnesota</c:v>
                </c:pt>
                <c:pt idx="14">
                  <c:v>North Dakota</c:v>
                </c:pt>
                <c:pt idx="15">
                  <c:v>Pennsylvania</c:v>
                </c:pt>
                <c:pt idx="16">
                  <c:v>South Carolina</c:v>
                </c:pt>
                <c:pt idx="17">
                  <c:v>Oregon</c:v>
                </c:pt>
                <c:pt idx="18">
                  <c:v>Tennessee</c:v>
                </c:pt>
                <c:pt idx="19">
                  <c:v>Iowa</c:v>
                </c:pt>
                <c:pt idx="20">
                  <c:v>Maryland</c:v>
                </c:pt>
                <c:pt idx="21">
                  <c:v>D.C.</c:v>
                </c:pt>
                <c:pt idx="22">
                  <c:v>Missouri</c:v>
                </c:pt>
                <c:pt idx="23">
                  <c:v>Wisconsin</c:v>
                </c:pt>
                <c:pt idx="24">
                  <c:v>Indiana</c:v>
                </c:pt>
                <c:pt idx="25">
                  <c:v>Kentucky</c:v>
                </c:pt>
                <c:pt idx="26">
                  <c:v>Nebraska</c:v>
                </c:pt>
                <c:pt idx="27">
                  <c:v>Louisiana</c:v>
                </c:pt>
                <c:pt idx="28">
                  <c:v>Kansas</c:v>
                </c:pt>
                <c:pt idx="29">
                  <c:v>Idahi</c:v>
                </c:pt>
                <c:pt idx="30">
                  <c:v>Montana</c:v>
                </c:pt>
                <c:pt idx="31">
                  <c:v>Hawaii</c:v>
                </c:pt>
                <c:pt idx="32">
                  <c:v>Wyoming</c:v>
                </c:pt>
                <c:pt idx="33">
                  <c:v>Arkansas</c:v>
                </c:pt>
                <c:pt idx="34">
                  <c:v>South Dakota</c:v>
                </c:pt>
                <c:pt idx="35">
                  <c:v>Nevada</c:v>
                </c:pt>
                <c:pt idx="36">
                  <c:v>West Virginia</c:v>
                </c:pt>
                <c:pt idx="37">
                  <c:v>Alaska</c:v>
                </c:pt>
                <c:pt idx="38">
                  <c:v>Connecticut</c:v>
                </c:pt>
                <c:pt idx="39">
                  <c:v>Alabama</c:v>
                </c:pt>
                <c:pt idx="40">
                  <c:v>New Mexico</c:v>
                </c:pt>
                <c:pt idx="41">
                  <c:v>Illinois</c:v>
                </c:pt>
                <c:pt idx="42">
                  <c:v>Delaware</c:v>
                </c:pt>
                <c:pt idx="43">
                  <c:v>New Hampshire</c:v>
                </c:pt>
                <c:pt idx="44">
                  <c:v>Vermont</c:v>
                </c:pt>
              </c:strCache>
            </c:strRef>
          </c:cat>
          <c:val>
            <c:numRef>
              <c:f>Sheet1!$B$2:$B$46</c:f>
              <c:numCache>
                <c:formatCode>0.0</c:formatCode>
                <c:ptCount val="45"/>
                <c:pt idx="0">
                  <c:v>2175.3000000000011</c:v>
                </c:pt>
                <c:pt idx="1">
                  <c:v>809.5</c:v>
                </c:pt>
                <c:pt idx="2">
                  <c:v>554.19999999999891</c:v>
                </c:pt>
                <c:pt idx="3">
                  <c:v>338.49999999999955</c:v>
                </c:pt>
                <c:pt idx="4">
                  <c:v>322.20000000000027</c:v>
                </c:pt>
                <c:pt idx="5">
                  <c:v>297.80000000000018</c:v>
                </c:pt>
                <c:pt idx="6">
                  <c:v>262.30000000000018</c:v>
                </c:pt>
                <c:pt idx="7">
                  <c:v>227.10000000000014</c:v>
                </c:pt>
                <c:pt idx="8">
                  <c:v>226.40000000000009</c:v>
                </c:pt>
                <c:pt idx="9">
                  <c:v>205</c:v>
                </c:pt>
                <c:pt idx="10">
                  <c:v>177.40000000000009</c:v>
                </c:pt>
                <c:pt idx="11">
                  <c:v>169.90000000000009</c:v>
                </c:pt>
                <c:pt idx="12">
                  <c:v>159.30000000000018</c:v>
                </c:pt>
                <c:pt idx="13">
                  <c:v>157.69999999999982</c:v>
                </c:pt>
                <c:pt idx="14">
                  <c:v>132.5</c:v>
                </c:pt>
                <c:pt idx="15">
                  <c:v>124.19999999999982</c:v>
                </c:pt>
                <c:pt idx="16">
                  <c:v>119.90000000000009</c:v>
                </c:pt>
                <c:pt idx="17">
                  <c:v>116.20000000000005</c:v>
                </c:pt>
                <c:pt idx="18">
                  <c:v>105</c:v>
                </c:pt>
                <c:pt idx="19">
                  <c:v>94.200000000000045</c:v>
                </c:pt>
                <c:pt idx="20">
                  <c:v>85.599999999999909</c:v>
                </c:pt>
                <c:pt idx="21">
                  <c:v>82.299999999999955</c:v>
                </c:pt>
                <c:pt idx="22">
                  <c:v>81.800000000000182</c:v>
                </c:pt>
                <c:pt idx="23">
                  <c:v>75</c:v>
                </c:pt>
                <c:pt idx="24">
                  <c:v>70.400000000000091</c:v>
                </c:pt>
                <c:pt idx="25">
                  <c:v>69.399999999999864</c:v>
                </c:pt>
                <c:pt idx="26">
                  <c:v>63.399999999999977</c:v>
                </c:pt>
                <c:pt idx="27">
                  <c:v>61.400000000000091</c:v>
                </c:pt>
                <c:pt idx="28">
                  <c:v>59.400000000000091</c:v>
                </c:pt>
                <c:pt idx="29">
                  <c:v>53.399999999999977</c:v>
                </c:pt>
                <c:pt idx="30">
                  <c:v>41.800000000000011</c:v>
                </c:pt>
                <c:pt idx="31">
                  <c:v>39.100000000000023</c:v>
                </c:pt>
                <c:pt idx="32">
                  <c:v>37.699999999999989</c:v>
                </c:pt>
                <c:pt idx="33">
                  <c:v>35.900000000000091</c:v>
                </c:pt>
                <c:pt idx="34">
                  <c:v>35.200000000000045</c:v>
                </c:pt>
                <c:pt idx="35">
                  <c:v>35</c:v>
                </c:pt>
                <c:pt idx="36">
                  <c:v>33</c:v>
                </c:pt>
                <c:pt idx="37">
                  <c:v>32.099999999999966</c:v>
                </c:pt>
                <c:pt idx="38">
                  <c:v>30.599999999999909</c:v>
                </c:pt>
                <c:pt idx="39">
                  <c:v>29.599999999999909</c:v>
                </c:pt>
                <c:pt idx="40">
                  <c:v>27.399999999999977</c:v>
                </c:pt>
                <c:pt idx="41">
                  <c:v>24.899999999999636</c:v>
                </c:pt>
                <c:pt idx="42">
                  <c:v>18.199999999999989</c:v>
                </c:pt>
                <c:pt idx="43">
                  <c:v>18</c:v>
                </c:pt>
                <c:pt idx="44">
                  <c:v>7.3999999999999773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363636363636382"/>
          <c:y val="0"/>
        </c:manualLayout>
      </c:layout>
      <c:overlay val="1"/>
    </c:title>
    <c:autoTitleDeleted val="0"/>
    <c:plotArea>
      <c:layout>
        <c:manualLayout>
          <c:layoutTarget val="inner"/>
          <c:xMode val="edge"/>
          <c:yMode val="edge"/>
          <c:x val="0.23937654248442841"/>
          <c:y val="0.12213964325887849"/>
          <c:w val="0.62430305082832382"/>
          <c:h val="0.75402836009135221"/>
        </c:manualLayout>
      </c:layout>
      <c:pieChart>
        <c:varyColors val="1"/>
        <c:ser>
          <c:idx val="0"/>
          <c:order val="0"/>
          <c:tx>
            <c:strRef>
              <c:f>Sheet1!$B$1</c:f>
              <c:strCache>
                <c:ptCount val="1"/>
                <c:pt idx="0">
                  <c:v>2000</c:v>
                </c:pt>
              </c:strCache>
            </c:strRef>
          </c:tx>
          <c:dLbls>
            <c:dLbl>
              <c:idx val="0"/>
              <c:spPr/>
              <c:txPr>
                <a:bodyPr/>
                <a:lstStyle/>
                <a:p>
                  <a:pPr>
                    <a:defRPr sz="2000" baseline="0">
                      <a:solidFill>
                        <a:schemeClr val="bg1"/>
                      </a:solidFill>
                    </a:defRPr>
                  </a:pPr>
                  <a:endParaRPr lang="en-US"/>
                </a:p>
              </c:txPr>
              <c:dLblPos val="bestFit"/>
              <c:showLegendKey val="0"/>
              <c:showVal val="0"/>
              <c:showCatName val="1"/>
              <c:showSerName val="0"/>
              <c:showPercent val="1"/>
              <c:showBubbleSize val="0"/>
            </c:dLbl>
            <c:dLbl>
              <c:idx val="1"/>
              <c:layout>
                <c:manualLayout>
                  <c:x val="-3.308653582481294E-2"/>
                  <c:y val="0"/>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2.8388373095154178E-2"/>
                  <c:y val="5.3078900851679309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a:lstStyle/>
              <a:p>
                <a:pPr>
                  <a:defRPr sz="2000"/>
                </a:pPr>
                <a:endParaRPr lang="en-US"/>
              </a:p>
            </c:txPr>
            <c:dLblPos val="bestFit"/>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Sheet1!$A$2:$A$5</c:f>
              <c:strCache>
                <c:ptCount val="4"/>
                <c:pt idx="0">
                  <c:v>NH White</c:v>
                </c:pt>
                <c:pt idx="1">
                  <c:v>NH Black</c:v>
                </c:pt>
                <c:pt idx="2">
                  <c:v>NH Other</c:v>
                </c:pt>
                <c:pt idx="3">
                  <c:v>Hispanic or Latino</c:v>
                </c:pt>
              </c:strCache>
            </c:strRef>
          </c:cat>
          <c:val>
            <c:numRef>
              <c:f>Sheet1!$B$2:$B$5</c:f>
              <c:numCache>
                <c:formatCode>General</c:formatCode>
                <c:ptCount val="4"/>
                <c:pt idx="0">
                  <c:v>11134851</c:v>
                </c:pt>
                <c:pt idx="1">
                  <c:v>2434566</c:v>
                </c:pt>
                <c:pt idx="2">
                  <c:v>790346</c:v>
                </c:pt>
                <c:pt idx="3">
                  <c:v>6703952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4148695698751942"/>
          <c:y val="0.12869172035313767"/>
          <c:w val="0.73743424929026657"/>
          <c:h val="0.65698687664042155"/>
        </c:manualLayout>
      </c:layout>
      <c:pieChart>
        <c:varyColors val="1"/>
        <c:ser>
          <c:idx val="0"/>
          <c:order val="0"/>
          <c:tx>
            <c:strRef>
              <c:f>Sheet1!$B$1</c:f>
              <c:strCache>
                <c:ptCount val="1"/>
                <c:pt idx="0">
                  <c:v>2010</c:v>
                </c:pt>
              </c:strCache>
            </c:strRef>
          </c:tx>
          <c:dLbls>
            <c:dLbl>
              <c:idx val="0"/>
              <c:spPr/>
              <c:txPr>
                <a:bodyPr/>
                <a:lstStyle/>
                <a:p>
                  <a:pPr>
                    <a:defRPr baseline="0">
                      <a:solidFill>
                        <a:schemeClr val="bg1"/>
                      </a:solidFill>
                    </a:defRPr>
                  </a:pPr>
                  <a:endParaRPr lang="en-US"/>
                </a:p>
              </c:txPr>
              <c:dLblPos val="bestFit"/>
              <c:showLegendKey val="0"/>
              <c:showVal val="0"/>
              <c:showCatName val="1"/>
              <c:showSerName val="0"/>
              <c:showPercent val="1"/>
              <c:showBubbleSize val="0"/>
            </c:dLbl>
            <c:dLbl>
              <c:idx val="1"/>
              <c:layout>
                <c:manualLayout>
                  <c:x val="0.14821172353455819"/>
                  <c:y val="3.5607253638749738E-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4.2642169728783885E-3"/>
                  <c:y val="-1.0180863755666909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1.3828193350831151E-2"/>
                  <c:y val="-2.1332378907182058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NH White</c:v>
                </c:pt>
                <c:pt idx="1">
                  <c:v>NH Black</c:v>
                </c:pt>
                <c:pt idx="2">
                  <c:v>NH Other</c:v>
                </c:pt>
                <c:pt idx="3">
                  <c:v>Hispanic or Latino</c:v>
                </c:pt>
              </c:strCache>
            </c:strRef>
          </c:cat>
          <c:val>
            <c:numRef>
              <c:f>Sheet1!$B$2:$B$5</c:f>
              <c:numCache>
                <c:formatCode>#,##0</c:formatCode>
                <c:ptCount val="4"/>
                <c:pt idx="0">
                  <c:v>11397345</c:v>
                </c:pt>
                <c:pt idx="1">
                  <c:v>2886825</c:v>
                </c:pt>
                <c:pt idx="2">
                  <c:v>1400470</c:v>
                </c:pt>
                <c:pt idx="3">
                  <c:v>9460921</c:v>
                </c:pt>
              </c:numCache>
            </c:numRef>
          </c:val>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chemeClr val="accent2"/>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General</c:formatCode>
                <c:ptCount val="103"/>
                <c:pt idx="0">
                  <c:v>118888</c:v>
                </c:pt>
                <c:pt idx="1">
                  <c:v>120211</c:v>
                </c:pt>
                <c:pt idx="2">
                  <c:v>122905</c:v>
                </c:pt>
                <c:pt idx="3">
                  <c:v>124127</c:v>
                </c:pt>
                <c:pt idx="4">
                  <c:v>124347</c:v>
                </c:pt>
                <c:pt idx="5">
                  <c:v>125551</c:v>
                </c:pt>
                <c:pt idx="6">
                  <c:v>127061</c:v>
                </c:pt>
                <c:pt idx="7">
                  <c:v>127822</c:v>
                </c:pt>
                <c:pt idx="8">
                  <c:v>128080</c:v>
                </c:pt>
                <c:pt idx="9">
                  <c:v>131492</c:v>
                </c:pt>
                <c:pt idx="10">
                  <c:v>132888</c:v>
                </c:pt>
                <c:pt idx="11">
                  <c:v>131988</c:v>
                </c:pt>
                <c:pt idx="12">
                  <c:v>131368</c:v>
                </c:pt>
                <c:pt idx="13">
                  <c:v>133105</c:v>
                </c:pt>
                <c:pt idx="14">
                  <c:v>133412</c:v>
                </c:pt>
                <c:pt idx="15">
                  <c:v>134187</c:v>
                </c:pt>
                <c:pt idx="16">
                  <c:v>136676</c:v>
                </c:pt>
                <c:pt idx="17">
                  <c:v>138553</c:v>
                </c:pt>
                <c:pt idx="18">
                  <c:v>140517</c:v>
                </c:pt>
                <c:pt idx="19">
                  <c:v>141283</c:v>
                </c:pt>
                <c:pt idx="20">
                  <c:v>140814</c:v>
                </c:pt>
                <c:pt idx="21">
                  <c:v>139215</c:v>
                </c:pt>
                <c:pt idx="22">
                  <c:v>140396</c:v>
                </c:pt>
                <c:pt idx="23">
                  <c:v>144111</c:v>
                </c:pt>
                <c:pt idx="24">
                  <c:v>148137</c:v>
                </c:pt>
                <c:pt idx="25">
                  <c:v>150642</c:v>
                </c:pt>
                <c:pt idx="26">
                  <c:v>146805</c:v>
                </c:pt>
                <c:pt idx="27">
                  <c:v>150703</c:v>
                </c:pt>
                <c:pt idx="28">
                  <c:v>149192</c:v>
                </c:pt>
                <c:pt idx="29">
                  <c:v>149781</c:v>
                </c:pt>
                <c:pt idx="30">
                  <c:v>148953</c:v>
                </c:pt>
                <c:pt idx="31">
                  <c:v>139257</c:v>
                </c:pt>
                <c:pt idx="32">
                  <c:v>138974</c:v>
                </c:pt>
                <c:pt idx="33">
                  <c:v>135618</c:v>
                </c:pt>
                <c:pt idx="34">
                  <c:v>134268</c:v>
                </c:pt>
                <c:pt idx="35">
                  <c:v>138340</c:v>
                </c:pt>
                <c:pt idx="36">
                  <c:v>134348</c:v>
                </c:pt>
                <c:pt idx="37">
                  <c:v>139689</c:v>
                </c:pt>
                <c:pt idx="38">
                  <c:v>151122</c:v>
                </c:pt>
                <c:pt idx="39">
                  <c:v>163370</c:v>
                </c:pt>
                <c:pt idx="40">
                  <c:v>161793</c:v>
                </c:pt>
                <c:pt idx="41">
                  <c:v>152302</c:v>
                </c:pt>
                <c:pt idx="42">
                  <c:v>147826</c:v>
                </c:pt>
                <c:pt idx="43">
                  <c:v>148987</c:v>
                </c:pt>
                <c:pt idx="44">
                  <c:v>152269</c:v>
                </c:pt>
                <c:pt idx="45">
                  <c:v>168090</c:v>
                </c:pt>
                <c:pt idx="46">
                  <c:v>175089</c:v>
                </c:pt>
                <c:pt idx="47">
                  <c:v>180229</c:v>
                </c:pt>
                <c:pt idx="48">
                  <c:v>182656</c:v>
                </c:pt>
                <c:pt idx="49">
                  <c:v>186835</c:v>
                </c:pt>
                <c:pt idx="50">
                  <c:v>190419</c:v>
                </c:pt>
                <c:pt idx="51">
                  <c:v>184391</c:v>
                </c:pt>
                <c:pt idx="52">
                  <c:v>188003</c:v>
                </c:pt>
                <c:pt idx="53">
                  <c:v>183375</c:v>
                </c:pt>
                <c:pt idx="54">
                  <c:v>179392</c:v>
                </c:pt>
                <c:pt idx="55">
                  <c:v>179832</c:v>
                </c:pt>
                <c:pt idx="56">
                  <c:v>172073</c:v>
                </c:pt>
                <c:pt idx="57">
                  <c:v>168757</c:v>
                </c:pt>
                <c:pt idx="58">
                  <c:v>162035</c:v>
                </c:pt>
                <c:pt idx="59">
                  <c:v>152870</c:v>
                </c:pt>
                <c:pt idx="60">
                  <c:v>153745</c:v>
                </c:pt>
                <c:pt idx="61">
                  <c:v>149888</c:v>
                </c:pt>
                <c:pt idx="62">
                  <c:v>156636</c:v>
                </c:pt>
                <c:pt idx="63">
                  <c:v>156443</c:v>
                </c:pt>
                <c:pt idx="64">
                  <c:v>115149</c:v>
                </c:pt>
                <c:pt idx="65">
                  <c:v>119733</c:v>
                </c:pt>
                <c:pt idx="66">
                  <c:v>120421</c:v>
                </c:pt>
                <c:pt idx="67">
                  <c:v>115972</c:v>
                </c:pt>
                <c:pt idx="68">
                  <c:v>103429</c:v>
                </c:pt>
                <c:pt idx="69">
                  <c:v>96608</c:v>
                </c:pt>
                <c:pt idx="70">
                  <c:v>89567</c:v>
                </c:pt>
                <c:pt idx="71">
                  <c:v>85998</c:v>
                </c:pt>
                <c:pt idx="72">
                  <c:v>82180</c:v>
                </c:pt>
                <c:pt idx="73">
                  <c:v>76158</c:v>
                </c:pt>
                <c:pt idx="74">
                  <c:v>74802</c:v>
                </c:pt>
                <c:pt idx="75">
                  <c:v>72907</c:v>
                </c:pt>
                <c:pt idx="76">
                  <c:v>66067</c:v>
                </c:pt>
                <c:pt idx="77">
                  <c:v>64277</c:v>
                </c:pt>
                <c:pt idx="78">
                  <c:v>61765</c:v>
                </c:pt>
                <c:pt idx="79">
                  <c:v>60050</c:v>
                </c:pt>
                <c:pt idx="80">
                  <c:v>57112</c:v>
                </c:pt>
                <c:pt idx="81">
                  <c:v>52163</c:v>
                </c:pt>
                <c:pt idx="82">
                  <c:v>48157</c:v>
                </c:pt>
                <c:pt idx="83">
                  <c:v>45236</c:v>
                </c:pt>
                <c:pt idx="84">
                  <c:v>41791</c:v>
                </c:pt>
                <c:pt idx="85">
                  <c:v>38518</c:v>
                </c:pt>
                <c:pt idx="86">
                  <c:v>34023</c:v>
                </c:pt>
                <c:pt idx="87">
                  <c:v>29630</c:v>
                </c:pt>
                <c:pt idx="88">
                  <c:v>26890</c:v>
                </c:pt>
                <c:pt idx="89">
                  <c:v>22219</c:v>
                </c:pt>
                <c:pt idx="90">
                  <c:v>17795</c:v>
                </c:pt>
                <c:pt idx="91">
                  <c:v>13747</c:v>
                </c:pt>
                <c:pt idx="92">
                  <c:v>11182</c:v>
                </c:pt>
                <c:pt idx="93">
                  <c:v>8682</c:v>
                </c:pt>
                <c:pt idx="94">
                  <c:v>6595</c:v>
                </c:pt>
                <c:pt idx="95">
                  <c:v>5105</c:v>
                </c:pt>
                <c:pt idx="96">
                  <c:v>3764</c:v>
                </c:pt>
                <c:pt idx="97">
                  <c:v>2646</c:v>
                </c:pt>
                <c:pt idx="98">
                  <c:v>1734</c:v>
                </c:pt>
                <c:pt idx="99">
                  <c:v>1249</c:v>
                </c:pt>
                <c:pt idx="100">
                  <c:v>1781</c:v>
                </c:pt>
                <c:pt idx="101">
                  <c:v>100</c:v>
                </c:pt>
                <c:pt idx="102">
                  <c:v>12</c:v>
                </c:pt>
              </c:numCache>
            </c:numRef>
          </c:val>
        </c:ser>
        <c:ser>
          <c:idx val="1"/>
          <c:order val="1"/>
          <c:tx>
            <c:strRef>
              <c:f>Sheet1!$C$1</c:f>
              <c:strCache>
                <c:ptCount val="1"/>
                <c:pt idx="0">
                  <c:v>Hispanic</c:v>
                </c:pt>
              </c:strCache>
            </c:strRef>
          </c:tx>
          <c:spPr>
            <a:solidFill>
              <a:srgbClr val="0000FF"/>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General</c:formatCode>
                <c:ptCount val="103"/>
                <c:pt idx="0">
                  <c:v>194215</c:v>
                </c:pt>
                <c:pt idx="1">
                  <c:v>193805</c:v>
                </c:pt>
                <c:pt idx="2">
                  <c:v>197746</c:v>
                </c:pt>
                <c:pt idx="3">
                  <c:v>197114</c:v>
                </c:pt>
                <c:pt idx="4">
                  <c:v>193791</c:v>
                </c:pt>
                <c:pt idx="5">
                  <c:v>193356</c:v>
                </c:pt>
                <c:pt idx="6">
                  <c:v>190348</c:v>
                </c:pt>
                <c:pt idx="7">
                  <c:v>188121</c:v>
                </c:pt>
                <c:pt idx="8">
                  <c:v>186922</c:v>
                </c:pt>
                <c:pt idx="9">
                  <c:v>188375</c:v>
                </c:pt>
                <c:pt idx="10">
                  <c:v>185587</c:v>
                </c:pt>
                <c:pt idx="11">
                  <c:v>178941</c:v>
                </c:pt>
                <c:pt idx="12">
                  <c:v>175314</c:v>
                </c:pt>
                <c:pt idx="13">
                  <c:v>172295</c:v>
                </c:pt>
                <c:pt idx="14">
                  <c:v>171245</c:v>
                </c:pt>
                <c:pt idx="15">
                  <c:v>169963</c:v>
                </c:pt>
                <c:pt idx="16">
                  <c:v>170199</c:v>
                </c:pt>
                <c:pt idx="17">
                  <c:v>170440</c:v>
                </c:pt>
                <c:pt idx="18">
                  <c:v>169848</c:v>
                </c:pt>
                <c:pt idx="19">
                  <c:v>165243</c:v>
                </c:pt>
                <c:pt idx="20">
                  <c:v>160475</c:v>
                </c:pt>
                <c:pt idx="21">
                  <c:v>154073</c:v>
                </c:pt>
                <c:pt idx="22">
                  <c:v>154045</c:v>
                </c:pt>
                <c:pt idx="23">
                  <c:v>154085</c:v>
                </c:pt>
                <c:pt idx="24">
                  <c:v>154599</c:v>
                </c:pt>
                <c:pt idx="25">
                  <c:v>154438</c:v>
                </c:pt>
                <c:pt idx="26">
                  <c:v>151923</c:v>
                </c:pt>
                <c:pt idx="27">
                  <c:v>156567</c:v>
                </c:pt>
                <c:pt idx="28">
                  <c:v>155081</c:v>
                </c:pt>
                <c:pt idx="29">
                  <c:v>155992</c:v>
                </c:pt>
                <c:pt idx="30">
                  <c:v>156464</c:v>
                </c:pt>
                <c:pt idx="31">
                  <c:v>144392</c:v>
                </c:pt>
                <c:pt idx="32">
                  <c:v>146904</c:v>
                </c:pt>
                <c:pt idx="33">
                  <c:v>146019</c:v>
                </c:pt>
                <c:pt idx="34">
                  <c:v>146704</c:v>
                </c:pt>
                <c:pt idx="35">
                  <c:v>147599</c:v>
                </c:pt>
                <c:pt idx="36">
                  <c:v>141230</c:v>
                </c:pt>
                <c:pt idx="37">
                  <c:v>141529</c:v>
                </c:pt>
                <c:pt idx="38">
                  <c:v>139892</c:v>
                </c:pt>
                <c:pt idx="39">
                  <c:v>136984</c:v>
                </c:pt>
                <c:pt idx="40">
                  <c:v>135979</c:v>
                </c:pt>
                <c:pt idx="41">
                  <c:v>125527</c:v>
                </c:pt>
                <c:pt idx="42">
                  <c:v>123218</c:v>
                </c:pt>
                <c:pt idx="43">
                  <c:v>119104</c:v>
                </c:pt>
                <c:pt idx="44">
                  <c:v>118889</c:v>
                </c:pt>
                <c:pt idx="45">
                  <c:v>119897</c:v>
                </c:pt>
                <c:pt idx="46">
                  <c:v>113986</c:v>
                </c:pt>
                <c:pt idx="47">
                  <c:v>111969</c:v>
                </c:pt>
                <c:pt idx="48">
                  <c:v>106989</c:v>
                </c:pt>
                <c:pt idx="49">
                  <c:v>105191</c:v>
                </c:pt>
                <c:pt idx="50">
                  <c:v>103613</c:v>
                </c:pt>
                <c:pt idx="51">
                  <c:v>94716</c:v>
                </c:pt>
                <c:pt idx="52">
                  <c:v>92888</c:v>
                </c:pt>
                <c:pt idx="53">
                  <c:v>88489</c:v>
                </c:pt>
                <c:pt idx="54">
                  <c:v>85250</c:v>
                </c:pt>
                <c:pt idx="55">
                  <c:v>81345</c:v>
                </c:pt>
                <c:pt idx="56">
                  <c:v>74954</c:v>
                </c:pt>
                <c:pt idx="57">
                  <c:v>71352</c:v>
                </c:pt>
                <c:pt idx="58">
                  <c:v>65668</c:v>
                </c:pt>
                <c:pt idx="59">
                  <c:v>64721</c:v>
                </c:pt>
                <c:pt idx="60">
                  <c:v>61961</c:v>
                </c:pt>
                <c:pt idx="61">
                  <c:v>57571</c:v>
                </c:pt>
                <c:pt idx="62">
                  <c:v>55391</c:v>
                </c:pt>
                <c:pt idx="63">
                  <c:v>51929</c:v>
                </c:pt>
                <c:pt idx="64">
                  <c:v>45540</c:v>
                </c:pt>
                <c:pt idx="65">
                  <c:v>43511</c:v>
                </c:pt>
                <c:pt idx="66">
                  <c:v>39640</c:v>
                </c:pt>
                <c:pt idx="67">
                  <c:v>36669</c:v>
                </c:pt>
                <c:pt idx="68">
                  <c:v>33088</c:v>
                </c:pt>
                <c:pt idx="69">
                  <c:v>31490</c:v>
                </c:pt>
                <c:pt idx="70">
                  <c:v>29911</c:v>
                </c:pt>
                <c:pt idx="71">
                  <c:v>27454</c:v>
                </c:pt>
                <c:pt idx="72">
                  <c:v>26773</c:v>
                </c:pt>
                <c:pt idx="73">
                  <c:v>24936</c:v>
                </c:pt>
                <c:pt idx="74">
                  <c:v>24103</c:v>
                </c:pt>
                <c:pt idx="75">
                  <c:v>23076</c:v>
                </c:pt>
                <c:pt idx="76">
                  <c:v>20431</c:v>
                </c:pt>
                <c:pt idx="77">
                  <c:v>18663</c:v>
                </c:pt>
                <c:pt idx="78">
                  <c:v>18300</c:v>
                </c:pt>
                <c:pt idx="79">
                  <c:v>17213</c:v>
                </c:pt>
                <c:pt idx="80">
                  <c:v>16671</c:v>
                </c:pt>
                <c:pt idx="81">
                  <c:v>14433</c:v>
                </c:pt>
                <c:pt idx="82">
                  <c:v>13452</c:v>
                </c:pt>
                <c:pt idx="83">
                  <c:v>12136</c:v>
                </c:pt>
                <c:pt idx="84">
                  <c:v>10785</c:v>
                </c:pt>
                <c:pt idx="85">
                  <c:v>9714</c:v>
                </c:pt>
                <c:pt idx="86">
                  <c:v>8108</c:v>
                </c:pt>
                <c:pt idx="87">
                  <c:v>6994</c:v>
                </c:pt>
                <c:pt idx="88">
                  <c:v>5940</c:v>
                </c:pt>
                <c:pt idx="89">
                  <c:v>4612</c:v>
                </c:pt>
                <c:pt idx="90">
                  <c:v>3860</c:v>
                </c:pt>
                <c:pt idx="91">
                  <c:v>2512</c:v>
                </c:pt>
                <c:pt idx="92">
                  <c:v>2059</c:v>
                </c:pt>
                <c:pt idx="93">
                  <c:v>1547</c:v>
                </c:pt>
                <c:pt idx="94">
                  <c:v>1298</c:v>
                </c:pt>
                <c:pt idx="95">
                  <c:v>1010</c:v>
                </c:pt>
                <c:pt idx="96">
                  <c:v>792</c:v>
                </c:pt>
                <c:pt idx="97">
                  <c:v>537</c:v>
                </c:pt>
                <c:pt idx="98">
                  <c:v>393</c:v>
                </c:pt>
                <c:pt idx="99">
                  <c:v>302</c:v>
                </c:pt>
                <c:pt idx="100">
                  <c:v>461</c:v>
                </c:pt>
                <c:pt idx="101">
                  <c:v>34</c:v>
                </c:pt>
                <c:pt idx="102">
                  <c:v>13</c:v>
                </c:pt>
              </c:numCache>
            </c:numRef>
          </c:val>
        </c:ser>
        <c:dLbls>
          <c:showLegendKey val="0"/>
          <c:showVal val="0"/>
          <c:showCatName val="0"/>
          <c:showSerName val="0"/>
          <c:showPercent val="0"/>
          <c:showBubbleSize val="0"/>
        </c:dLbls>
        <c:gapWidth val="0"/>
        <c:axId val="558558536"/>
        <c:axId val="558559712"/>
      </c:barChart>
      <c:catAx>
        <c:axId val="558558536"/>
        <c:scaling>
          <c:orientation val="minMax"/>
        </c:scaling>
        <c:delete val="0"/>
        <c:axPos val="b"/>
        <c:title>
          <c:tx>
            <c:rich>
              <a:bodyPr/>
              <a:lstStyle/>
              <a:p>
                <a:pPr>
                  <a:defRPr/>
                </a:pPr>
                <a:r>
                  <a:rPr lang="en-US"/>
                  <a:t>Age</a:t>
                </a:r>
              </a:p>
            </c:rich>
          </c:tx>
          <c:layout/>
          <c:overlay val="0"/>
        </c:title>
        <c:numFmt formatCode="General" sourceLinked="0"/>
        <c:majorTickMark val="out"/>
        <c:minorTickMark val="none"/>
        <c:tickLblPos val="nextTo"/>
        <c:crossAx val="558559712"/>
        <c:crosses val="autoZero"/>
        <c:auto val="1"/>
        <c:lblAlgn val="ctr"/>
        <c:lblOffset val="100"/>
        <c:noMultiLvlLbl val="0"/>
      </c:catAx>
      <c:valAx>
        <c:axId val="558559712"/>
        <c:scaling>
          <c:orientation val="minMax"/>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General" sourceLinked="1"/>
        <c:majorTickMark val="out"/>
        <c:minorTickMark val="none"/>
        <c:tickLblPos val="nextTo"/>
        <c:txPr>
          <a:bodyPr/>
          <a:lstStyle/>
          <a:p>
            <a:pPr>
              <a:defRPr sz="1400"/>
            </a:pPr>
            <a:endParaRPr lang="en-US"/>
          </a:p>
        </c:txPr>
        <c:crossAx val="558558536"/>
        <c:crosses val="autoZero"/>
        <c:crossBetween val="between"/>
      </c:valAx>
    </c:plotArea>
    <c:legend>
      <c:legendPos val="r"/>
      <c:layout>
        <c:manualLayout>
          <c:xMode val="edge"/>
          <c:yMode val="edge"/>
          <c:x val="0.69340624088655589"/>
          <c:y val="0.16676892851311423"/>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c:v>
                </c:pt>
                <c:pt idx="1">
                  <c:v>-61473</c:v>
                </c:pt>
                <c:pt idx="2">
                  <c:v>-63020</c:v>
                </c:pt>
                <c:pt idx="3">
                  <c:v>-63696</c:v>
                </c:pt>
                <c:pt idx="4">
                  <c:v>-64076</c:v>
                </c:pt>
                <c:pt idx="5">
                  <c:v>-64311</c:v>
                </c:pt>
                <c:pt idx="6">
                  <c:v>-65125</c:v>
                </c:pt>
                <c:pt idx="7">
                  <c:v>-65504</c:v>
                </c:pt>
                <c:pt idx="8">
                  <c:v>-65740</c:v>
                </c:pt>
                <c:pt idx="9">
                  <c:v>-67576</c:v>
                </c:pt>
                <c:pt idx="10">
                  <c:v>-68359</c:v>
                </c:pt>
                <c:pt idx="11">
                  <c:v>-67761</c:v>
                </c:pt>
                <c:pt idx="12">
                  <c:v>-67791</c:v>
                </c:pt>
                <c:pt idx="13">
                  <c:v>-68280</c:v>
                </c:pt>
                <c:pt idx="14">
                  <c:v>-68483</c:v>
                </c:pt>
                <c:pt idx="15">
                  <c:v>-68926</c:v>
                </c:pt>
                <c:pt idx="16">
                  <c:v>-70222</c:v>
                </c:pt>
                <c:pt idx="17">
                  <c:v>-71489</c:v>
                </c:pt>
                <c:pt idx="18">
                  <c:v>-72635</c:v>
                </c:pt>
                <c:pt idx="19">
                  <c:v>-72595</c:v>
                </c:pt>
                <c:pt idx="20">
                  <c:v>-71950</c:v>
                </c:pt>
                <c:pt idx="21">
                  <c:v>-70793</c:v>
                </c:pt>
                <c:pt idx="22">
                  <c:v>-71228</c:v>
                </c:pt>
                <c:pt idx="23">
                  <c:v>-72740</c:v>
                </c:pt>
                <c:pt idx="24">
                  <c:v>-74533</c:v>
                </c:pt>
                <c:pt idx="25">
                  <c:v>-76168</c:v>
                </c:pt>
                <c:pt idx="26">
                  <c:v>-74070</c:v>
                </c:pt>
                <c:pt idx="27">
                  <c:v>-76114</c:v>
                </c:pt>
                <c:pt idx="28">
                  <c:v>-74944</c:v>
                </c:pt>
                <c:pt idx="29">
                  <c:v>-75706</c:v>
                </c:pt>
                <c:pt idx="30">
                  <c:v>-75317</c:v>
                </c:pt>
                <c:pt idx="31">
                  <c:v>-70462</c:v>
                </c:pt>
                <c:pt idx="32">
                  <c:v>-69718</c:v>
                </c:pt>
                <c:pt idx="33">
                  <c:v>-68309</c:v>
                </c:pt>
                <c:pt idx="34">
                  <c:v>-67804</c:v>
                </c:pt>
                <c:pt idx="35">
                  <c:v>-69655</c:v>
                </c:pt>
                <c:pt idx="36">
                  <c:v>-67313</c:v>
                </c:pt>
                <c:pt idx="37">
                  <c:v>-70509</c:v>
                </c:pt>
                <c:pt idx="38">
                  <c:v>-76100</c:v>
                </c:pt>
                <c:pt idx="39">
                  <c:v>-82221</c:v>
                </c:pt>
                <c:pt idx="40">
                  <c:v>-81496</c:v>
                </c:pt>
                <c:pt idx="41">
                  <c:v>-76623</c:v>
                </c:pt>
                <c:pt idx="42">
                  <c:v>-74797</c:v>
                </c:pt>
                <c:pt idx="43">
                  <c:v>-75155</c:v>
                </c:pt>
                <c:pt idx="44">
                  <c:v>-76180</c:v>
                </c:pt>
                <c:pt idx="45">
                  <c:v>-84045</c:v>
                </c:pt>
                <c:pt idx="46">
                  <c:v>-87357</c:v>
                </c:pt>
                <c:pt idx="47">
                  <c:v>-89750</c:v>
                </c:pt>
                <c:pt idx="48">
                  <c:v>-90920</c:v>
                </c:pt>
                <c:pt idx="49">
                  <c:v>-93028</c:v>
                </c:pt>
                <c:pt idx="50">
                  <c:v>-95212</c:v>
                </c:pt>
                <c:pt idx="51">
                  <c:v>-91987</c:v>
                </c:pt>
                <c:pt idx="52">
                  <c:v>-93704</c:v>
                </c:pt>
                <c:pt idx="53">
                  <c:v>-90943</c:v>
                </c:pt>
                <c:pt idx="54">
                  <c:v>-88684</c:v>
                </c:pt>
                <c:pt idx="55">
                  <c:v>-89059</c:v>
                </c:pt>
                <c:pt idx="56">
                  <c:v>-84351</c:v>
                </c:pt>
                <c:pt idx="57">
                  <c:v>-83150</c:v>
                </c:pt>
                <c:pt idx="58">
                  <c:v>-79532</c:v>
                </c:pt>
                <c:pt idx="59">
                  <c:v>-74826</c:v>
                </c:pt>
                <c:pt idx="60">
                  <c:v>-75332</c:v>
                </c:pt>
                <c:pt idx="61">
                  <c:v>-73191</c:v>
                </c:pt>
                <c:pt idx="62">
                  <c:v>-76728</c:v>
                </c:pt>
                <c:pt idx="63">
                  <c:v>-76741</c:v>
                </c:pt>
                <c:pt idx="64">
                  <c:v>-56444</c:v>
                </c:pt>
                <c:pt idx="65">
                  <c:v>-57901</c:v>
                </c:pt>
                <c:pt idx="66">
                  <c:v>-58274</c:v>
                </c:pt>
                <c:pt idx="67">
                  <c:v>-56072</c:v>
                </c:pt>
                <c:pt idx="68">
                  <c:v>-49939</c:v>
                </c:pt>
                <c:pt idx="69">
                  <c:v>-45987</c:v>
                </c:pt>
                <c:pt idx="70">
                  <c:v>-42478</c:v>
                </c:pt>
                <c:pt idx="71">
                  <c:v>-40692</c:v>
                </c:pt>
                <c:pt idx="72">
                  <c:v>-38496</c:v>
                </c:pt>
                <c:pt idx="73">
                  <c:v>-35540</c:v>
                </c:pt>
                <c:pt idx="74">
                  <c:v>-34477</c:v>
                </c:pt>
                <c:pt idx="75">
                  <c:v>-33247</c:v>
                </c:pt>
                <c:pt idx="76">
                  <c:v>-29843</c:v>
                </c:pt>
                <c:pt idx="77">
                  <c:v>-28684</c:v>
                </c:pt>
                <c:pt idx="78">
                  <c:v>-27416</c:v>
                </c:pt>
                <c:pt idx="79">
                  <c:v>-26223</c:v>
                </c:pt>
                <c:pt idx="80">
                  <c:v>-24310</c:v>
                </c:pt>
                <c:pt idx="81">
                  <c:v>-21884</c:v>
                </c:pt>
                <c:pt idx="82">
                  <c:v>-19620</c:v>
                </c:pt>
                <c:pt idx="83">
                  <c:v>-17972</c:v>
                </c:pt>
                <c:pt idx="84">
                  <c:v>-16073</c:v>
                </c:pt>
                <c:pt idx="85">
                  <c:v>-14380</c:v>
                </c:pt>
                <c:pt idx="86">
                  <c:v>-12336</c:v>
                </c:pt>
                <c:pt idx="87">
                  <c:v>-10612</c:v>
                </c:pt>
                <c:pt idx="88">
                  <c:v>-9224</c:v>
                </c:pt>
                <c:pt idx="89">
                  <c:v>-7361</c:v>
                </c:pt>
                <c:pt idx="90">
                  <c:v>-5733</c:v>
                </c:pt>
                <c:pt idx="91">
                  <c:v>-4145</c:v>
                </c:pt>
                <c:pt idx="92">
                  <c:v>-3178</c:v>
                </c:pt>
                <c:pt idx="93">
                  <c:v>-2332</c:v>
                </c:pt>
                <c:pt idx="94">
                  <c:v>-1681</c:v>
                </c:pt>
                <c:pt idx="95">
                  <c:v>-1152</c:v>
                </c:pt>
                <c:pt idx="96">
                  <c:v>-815</c:v>
                </c:pt>
                <c:pt idx="97">
                  <c:v>-544</c:v>
                </c:pt>
                <c:pt idx="98">
                  <c:v>-346</c:v>
                </c:pt>
                <c:pt idx="99">
                  <c:v>-224</c:v>
                </c:pt>
                <c:pt idx="100">
                  <c:v>-293</c:v>
                </c:pt>
                <c:pt idx="101">
                  <c:v>-13</c:v>
                </c:pt>
                <c:pt idx="102">
                  <c:v>-5</c:v>
                </c:pt>
              </c:numCache>
            </c:numRef>
          </c:val>
        </c:ser>
        <c:ser>
          <c:idx val="1"/>
          <c:order val="1"/>
          <c:tx>
            <c:strRef>
              <c:f>Sheet1!$C$1</c:f>
              <c:strCache>
                <c:ptCount val="1"/>
                <c:pt idx="0">
                  <c:v>Female White, Non-Hispanic</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57695</c:v>
                </c:pt>
                <c:pt idx="1">
                  <c:v>58738</c:v>
                </c:pt>
                <c:pt idx="2">
                  <c:v>59885</c:v>
                </c:pt>
                <c:pt idx="3">
                  <c:v>60431</c:v>
                </c:pt>
                <c:pt idx="4">
                  <c:v>60271</c:v>
                </c:pt>
                <c:pt idx="5">
                  <c:v>61240</c:v>
                </c:pt>
                <c:pt idx="6">
                  <c:v>61936</c:v>
                </c:pt>
                <c:pt idx="7">
                  <c:v>62318</c:v>
                </c:pt>
                <c:pt idx="8">
                  <c:v>62340</c:v>
                </c:pt>
                <c:pt idx="9">
                  <c:v>63916</c:v>
                </c:pt>
                <c:pt idx="10">
                  <c:v>64529</c:v>
                </c:pt>
                <c:pt idx="11">
                  <c:v>64227</c:v>
                </c:pt>
                <c:pt idx="12">
                  <c:v>63577</c:v>
                </c:pt>
                <c:pt idx="13">
                  <c:v>64825</c:v>
                </c:pt>
                <c:pt idx="14">
                  <c:v>64929</c:v>
                </c:pt>
                <c:pt idx="15">
                  <c:v>65261</c:v>
                </c:pt>
                <c:pt idx="16">
                  <c:v>66454</c:v>
                </c:pt>
                <c:pt idx="17">
                  <c:v>67064</c:v>
                </c:pt>
                <c:pt idx="18">
                  <c:v>67882</c:v>
                </c:pt>
                <c:pt idx="19">
                  <c:v>68688</c:v>
                </c:pt>
                <c:pt idx="20">
                  <c:v>68864</c:v>
                </c:pt>
                <c:pt idx="21">
                  <c:v>68422</c:v>
                </c:pt>
                <c:pt idx="22">
                  <c:v>69168</c:v>
                </c:pt>
                <c:pt idx="23">
                  <c:v>71371</c:v>
                </c:pt>
                <c:pt idx="24">
                  <c:v>73604</c:v>
                </c:pt>
                <c:pt idx="25">
                  <c:v>74474</c:v>
                </c:pt>
                <c:pt idx="26">
                  <c:v>72735</c:v>
                </c:pt>
                <c:pt idx="27">
                  <c:v>74589</c:v>
                </c:pt>
                <c:pt idx="28">
                  <c:v>74248</c:v>
                </c:pt>
                <c:pt idx="29">
                  <c:v>74075</c:v>
                </c:pt>
                <c:pt idx="30">
                  <c:v>73636</c:v>
                </c:pt>
                <c:pt idx="31">
                  <c:v>68795</c:v>
                </c:pt>
                <c:pt idx="32">
                  <c:v>69256</c:v>
                </c:pt>
                <c:pt idx="33">
                  <c:v>67309</c:v>
                </c:pt>
                <c:pt idx="34">
                  <c:v>66464</c:v>
                </c:pt>
                <c:pt idx="35">
                  <c:v>68685</c:v>
                </c:pt>
                <c:pt idx="36">
                  <c:v>67035</c:v>
                </c:pt>
                <c:pt idx="37">
                  <c:v>69180</c:v>
                </c:pt>
                <c:pt idx="38">
                  <c:v>75022</c:v>
                </c:pt>
                <c:pt idx="39">
                  <c:v>81149</c:v>
                </c:pt>
                <c:pt idx="40">
                  <c:v>80297</c:v>
                </c:pt>
                <c:pt idx="41">
                  <c:v>75679</c:v>
                </c:pt>
                <c:pt idx="42">
                  <c:v>73029</c:v>
                </c:pt>
                <c:pt idx="43">
                  <c:v>73832</c:v>
                </c:pt>
                <c:pt idx="44">
                  <c:v>76089</c:v>
                </c:pt>
                <c:pt idx="45">
                  <c:v>84045</c:v>
                </c:pt>
                <c:pt idx="46">
                  <c:v>87732</c:v>
                </c:pt>
                <c:pt idx="47">
                  <c:v>90479</c:v>
                </c:pt>
                <c:pt idx="48">
                  <c:v>91736</c:v>
                </c:pt>
                <c:pt idx="49">
                  <c:v>93807</c:v>
                </c:pt>
                <c:pt idx="50">
                  <c:v>95207</c:v>
                </c:pt>
                <c:pt idx="51">
                  <c:v>92404</c:v>
                </c:pt>
                <c:pt idx="52">
                  <c:v>94299</c:v>
                </c:pt>
                <c:pt idx="53">
                  <c:v>92432</c:v>
                </c:pt>
                <c:pt idx="54">
                  <c:v>90708</c:v>
                </c:pt>
                <c:pt idx="55">
                  <c:v>90773</c:v>
                </c:pt>
                <c:pt idx="56">
                  <c:v>87722</c:v>
                </c:pt>
                <c:pt idx="57">
                  <c:v>85607</c:v>
                </c:pt>
                <c:pt idx="58">
                  <c:v>82503</c:v>
                </c:pt>
                <c:pt idx="59">
                  <c:v>78044</c:v>
                </c:pt>
                <c:pt idx="60">
                  <c:v>78413</c:v>
                </c:pt>
                <c:pt idx="61">
                  <c:v>76697</c:v>
                </c:pt>
                <c:pt idx="62">
                  <c:v>79908</c:v>
                </c:pt>
                <c:pt idx="63">
                  <c:v>79702</c:v>
                </c:pt>
                <c:pt idx="64">
                  <c:v>58705</c:v>
                </c:pt>
                <c:pt idx="65">
                  <c:v>61832</c:v>
                </c:pt>
                <c:pt idx="66">
                  <c:v>62147</c:v>
                </c:pt>
                <c:pt idx="67">
                  <c:v>59900</c:v>
                </c:pt>
                <c:pt idx="68">
                  <c:v>53490</c:v>
                </c:pt>
                <c:pt idx="69">
                  <c:v>50621</c:v>
                </c:pt>
                <c:pt idx="70">
                  <c:v>47089</c:v>
                </c:pt>
                <c:pt idx="71">
                  <c:v>45306</c:v>
                </c:pt>
                <c:pt idx="72">
                  <c:v>43684</c:v>
                </c:pt>
                <c:pt idx="73">
                  <c:v>40618</c:v>
                </c:pt>
                <c:pt idx="74">
                  <c:v>40325</c:v>
                </c:pt>
                <c:pt idx="75">
                  <c:v>39660</c:v>
                </c:pt>
                <c:pt idx="76">
                  <c:v>36224</c:v>
                </c:pt>
                <c:pt idx="77">
                  <c:v>35593</c:v>
                </c:pt>
                <c:pt idx="78">
                  <c:v>34349</c:v>
                </c:pt>
                <c:pt idx="79">
                  <c:v>33827</c:v>
                </c:pt>
                <c:pt idx="80">
                  <c:v>32802</c:v>
                </c:pt>
                <c:pt idx="81">
                  <c:v>30279</c:v>
                </c:pt>
                <c:pt idx="82">
                  <c:v>28537</c:v>
                </c:pt>
                <c:pt idx="83">
                  <c:v>27264</c:v>
                </c:pt>
                <c:pt idx="84">
                  <c:v>25718</c:v>
                </c:pt>
                <c:pt idx="85">
                  <c:v>24138</c:v>
                </c:pt>
                <c:pt idx="86">
                  <c:v>21687</c:v>
                </c:pt>
                <c:pt idx="87">
                  <c:v>19018</c:v>
                </c:pt>
                <c:pt idx="88">
                  <c:v>17666</c:v>
                </c:pt>
                <c:pt idx="89">
                  <c:v>14858</c:v>
                </c:pt>
                <c:pt idx="90">
                  <c:v>12062</c:v>
                </c:pt>
                <c:pt idx="91">
                  <c:v>9602</c:v>
                </c:pt>
                <c:pt idx="92">
                  <c:v>8004</c:v>
                </c:pt>
                <c:pt idx="93">
                  <c:v>6350</c:v>
                </c:pt>
                <c:pt idx="94">
                  <c:v>4914</c:v>
                </c:pt>
                <c:pt idx="95">
                  <c:v>3953</c:v>
                </c:pt>
                <c:pt idx="96">
                  <c:v>2949</c:v>
                </c:pt>
                <c:pt idx="97">
                  <c:v>2102</c:v>
                </c:pt>
                <c:pt idx="98">
                  <c:v>1388</c:v>
                </c:pt>
                <c:pt idx="99">
                  <c:v>1025</c:v>
                </c:pt>
                <c:pt idx="100">
                  <c:v>1488</c:v>
                </c:pt>
                <c:pt idx="101">
                  <c:v>87</c:v>
                </c:pt>
                <c:pt idx="102">
                  <c:v>7</c:v>
                </c:pt>
              </c:numCache>
            </c:numRef>
          </c:val>
        </c:ser>
        <c:dLbls>
          <c:showLegendKey val="0"/>
          <c:showVal val="0"/>
          <c:showCatName val="0"/>
          <c:showSerName val="0"/>
          <c:showPercent val="0"/>
          <c:showBubbleSize val="0"/>
        </c:dLbls>
        <c:gapWidth val="0"/>
        <c:overlap val="100"/>
        <c:axId val="560206152"/>
        <c:axId val="560206544"/>
      </c:barChart>
      <c:catAx>
        <c:axId val="560206152"/>
        <c:scaling>
          <c:orientation val="minMax"/>
        </c:scaling>
        <c:delete val="0"/>
        <c:axPos val="l"/>
        <c:numFmt formatCode="General" sourceLinked="0"/>
        <c:majorTickMark val="out"/>
        <c:minorTickMark val="none"/>
        <c:tickLblPos val="low"/>
        <c:txPr>
          <a:bodyPr/>
          <a:lstStyle/>
          <a:p>
            <a:pPr>
              <a:defRPr sz="1050" baseline="0"/>
            </a:pPr>
            <a:endParaRPr lang="en-US"/>
          </a:p>
        </c:txPr>
        <c:crossAx val="560206544"/>
        <c:crosses val="autoZero"/>
        <c:auto val="1"/>
        <c:lblAlgn val="ctr"/>
        <c:lblOffset val="100"/>
        <c:tickLblSkip val="5"/>
        <c:noMultiLvlLbl val="0"/>
      </c:catAx>
      <c:valAx>
        <c:axId val="560206544"/>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560206152"/>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16908042744657"/>
          <c:y val="0.12202441304425987"/>
          <c:w val="0.81972300337457815"/>
          <c:h val="0.80611117103512742"/>
        </c:manualLayout>
      </c:layout>
      <c:barChart>
        <c:barDir val="bar"/>
        <c:grouping val="stacked"/>
        <c:varyColors val="0"/>
        <c:ser>
          <c:idx val="0"/>
          <c:order val="0"/>
          <c:tx>
            <c:strRef>
              <c:f>Sheet1!$B$1</c:f>
              <c:strCache>
                <c:ptCount val="1"/>
                <c:pt idx="0">
                  <c:v>Male Hispanic</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-98489</c:v>
                </c:pt>
                <c:pt idx="1">
                  <c:v>-98784</c:v>
                </c:pt>
                <c:pt idx="2">
                  <c:v>-100851</c:v>
                </c:pt>
                <c:pt idx="3">
                  <c:v>-100382</c:v>
                </c:pt>
                <c:pt idx="4">
                  <c:v>-98751</c:v>
                </c:pt>
                <c:pt idx="5">
                  <c:v>-98782</c:v>
                </c:pt>
                <c:pt idx="6">
                  <c:v>-96980</c:v>
                </c:pt>
                <c:pt idx="7">
                  <c:v>-95522</c:v>
                </c:pt>
                <c:pt idx="8">
                  <c:v>-95413</c:v>
                </c:pt>
                <c:pt idx="9">
                  <c:v>-95651</c:v>
                </c:pt>
                <c:pt idx="10">
                  <c:v>-94678</c:v>
                </c:pt>
                <c:pt idx="11">
                  <c:v>-91318</c:v>
                </c:pt>
                <c:pt idx="12">
                  <c:v>-89557</c:v>
                </c:pt>
                <c:pt idx="13">
                  <c:v>-87981</c:v>
                </c:pt>
                <c:pt idx="14">
                  <c:v>-87551</c:v>
                </c:pt>
                <c:pt idx="15">
                  <c:v>-87137</c:v>
                </c:pt>
                <c:pt idx="16">
                  <c:v>-87612</c:v>
                </c:pt>
                <c:pt idx="17">
                  <c:v>-87839</c:v>
                </c:pt>
                <c:pt idx="18">
                  <c:v>-87742</c:v>
                </c:pt>
                <c:pt idx="19">
                  <c:v>-85492</c:v>
                </c:pt>
                <c:pt idx="20">
                  <c:v>-83497</c:v>
                </c:pt>
                <c:pt idx="21">
                  <c:v>-80617</c:v>
                </c:pt>
                <c:pt idx="22">
                  <c:v>-81283</c:v>
                </c:pt>
                <c:pt idx="23">
                  <c:v>-81113</c:v>
                </c:pt>
                <c:pt idx="24">
                  <c:v>-81068</c:v>
                </c:pt>
                <c:pt idx="25">
                  <c:v>-80465</c:v>
                </c:pt>
                <c:pt idx="26">
                  <c:v>-78988</c:v>
                </c:pt>
                <c:pt idx="27">
                  <c:v>-81368</c:v>
                </c:pt>
                <c:pt idx="28">
                  <c:v>-80270</c:v>
                </c:pt>
                <c:pt idx="29">
                  <c:v>-80005</c:v>
                </c:pt>
                <c:pt idx="30">
                  <c:v>-80793</c:v>
                </c:pt>
                <c:pt idx="31">
                  <c:v>-73875</c:v>
                </c:pt>
                <c:pt idx="32">
                  <c:v>-75053</c:v>
                </c:pt>
                <c:pt idx="33">
                  <c:v>-74086</c:v>
                </c:pt>
                <c:pt idx="34">
                  <c:v>-74080</c:v>
                </c:pt>
                <c:pt idx="35">
                  <c:v>-74534</c:v>
                </c:pt>
                <c:pt idx="36">
                  <c:v>-70430</c:v>
                </c:pt>
                <c:pt idx="37">
                  <c:v>-70675</c:v>
                </c:pt>
                <c:pt idx="38">
                  <c:v>-69486</c:v>
                </c:pt>
                <c:pt idx="39">
                  <c:v>-68235</c:v>
                </c:pt>
                <c:pt idx="40">
                  <c:v>-68243</c:v>
                </c:pt>
                <c:pt idx="41">
                  <c:v>-63174</c:v>
                </c:pt>
                <c:pt idx="42">
                  <c:v>-61692</c:v>
                </c:pt>
                <c:pt idx="43">
                  <c:v>-60018</c:v>
                </c:pt>
                <c:pt idx="44">
                  <c:v>-60492</c:v>
                </c:pt>
                <c:pt idx="45">
                  <c:v>-60567</c:v>
                </c:pt>
                <c:pt idx="46">
                  <c:v>-57607</c:v>
                </c:pt>
                <c:pt idx="47">
                  <c:v>-56404</c:v>
                </c:pt>
                <c:pt idx="48">
                  <c:v>-54002</c:v>
                </c:pt>
                <c:pt idx="49">
                  <c:v>-52658</c:v>
                </c:pt>
                <c:pt idx="50">
                  <c:v>-52408</c:v>
                </c:pt>
                <c:pt idx="51">
                  <c:v>-47330</c:v>
                </c:pt>
                <c:pt idx="52">
                  <c:v>-46137</c:v>
                </c:pt>
                <c:pt idx="53">
                  <c:v>-43624</c:v>
                </c:pt>
                <c:pt idx="54">
                  <c:v>-41969</c:v>
                </c:pt>
                <c:pt idx="55">
                  <c:v>-39717</c:v>
                </c:pt>
                <c:pt idx="56">
                  <c:v>-36399</c:v>
                </c:pt>
                <c:pt idx="57">
                  <c:v>-34608</c:v>
                </c:pt>
                <c:pt idx="58">
                  <c:v>-31737</c:v>
                </c:pt>
                <c:pt idx="59">
                  <c:v>-31139</c:v>
                </c:pt>
                <c:pt idx="60">
                  <c:v>-29553</c:v>
                </c:pt>
                <c:pt idx="61">
                  <c:v>-27475</c:v>
                </c:pt>
                <c:pt idx="62">
                  <c:v>-26245</c:v>
                </c:pt>
                <c:pt idx="63">
                  <c:v>-24454</c:v>
                </c:pt>
                <c:pt idx="64">
                  <c:v>-21239</c:v>
                </c:pt>
                <c:pt idx="65">
                  <c:v>-20390</c:v>
                </c:pt>
                <c:pt idx="66">
                  <c:v>-18246</c:v>
                </c:pt>
                <c:pt idx="67">
                  <c:v>-16664</c:v>
                </c:pt>
                <c:pt idx="68">
                  <c:v>-15003</c:v>
                </c:pt>
                <c:pt idx="69">
                  <c:v>-14156</c:v>
                </c:pt>
                <c:pt idx="70">
                  <c:v>-13637</c:v>
                </c:pt>
                <c:pt idx="71">
                  <c:v>-12146</c:v>
                </c:pt>
                <c:pt idx="72">
                  <c:v>-11751</c:v>
                </c:pt>
                <c:pt idx="73">
                  <c:v>-10885</c:v>
                </c:pt>
                <c:pt idx="74">
                  <c:v>-10227</c:v>
                </c:pt>
                <c:pt idx="75">
                  <c:v>-9924</c:v>
                </c:pt>
                <c:pt idx="76">
                  <c:v>-8711</c:v>
                </c:pt>
                <c:pt idx="77">
                  <c:v>-7735</c:v>
                </c:pt>
                <c:pt idx="78">
                  <c:v>-7656</c:v>
                </c:pt>
                <c:pt idx="79">
                  <c:v>-7053</c:v>
                </c:pt>
                <c:pt idx="80">
                  <c:v>-6669</c:v>
                </c:pt>
                <c:pt idx="81">
                  <c:v>-5721</c:v>
                </c:pt>
                <c:pt idx="82">
                  <c:v>-5239</c:v>
                </c:pt>
                <c:pt idx="83">
                  <c:v>-4775</c:v>
                </c:pt>
                <c:pt idx="84">
                  <c:v>-4061</c:v>
                </c:pt>
                <c:pt idx="85">
                  <c:v>-3592</c:v>
                </c:pt>
                <c:pt idx="86">
                  <c:v>-3134</c:v>
                </c:pt>
                <c:pt idx="87">
                  <c:v>-2688</c:v>
                </c:pt>
                <c:pt idx="88">
                  <c:v>-2079</c:v>
                </c:pt>
                <c:pt idx="89">
                  <c:v>-1615</c:v>
                </c:pt>
                <c:pt idx="90">
                  <c:v>-1298</c:v>
                </c:pt>
                <c:pt idx="91">
                  <c:v>-832</c:v>
                </c:pt>
                <c:pt idx="92">
                  <c:v>-681</c:v>
                </c:pt>
                <c:pt idx="93">
                  <c:v>-468</c:v>
                </c:pt>
                <c:pt idx="94">
                  <c:v>-400</c:v>
                </c:pt>
                <c:pt idx="95">
                  <c:v>-307</c:v>
                </c:pt>
                <c:pt idx="96">
                  <c:v>-217</c:v>
                </c:pt>
                <c:pt idx="97">
                  <c:v>-137</c:v>
                </c:pt>
                <c:pt idx="98">
                  <c:v>-106</c:v>
                </c:pt>
                <c:pt idx="99">
                  <c:v>-76</c:v>
                </c:pt>
                <c:pt idx="100">
                  <c:v>-131</c:v>
                </c:pt>
                <c:pt idx="101">
                  <c:v>-13</c:v>
                </c:pt>
                <c:pt idx="102">
                  <c:v>-6</c:v>
                </c:pt>
              </c:numCache>
            </c:numRef>
          </c:val>
        </c:ser>
        <c:ser>
          <c:idx val="1"/>
          <c:order val="1"/>
          <c:tx>
            <c:strRef>
              <c:f>Sheet1!$C$1</c:f>
              <c:strCache>
                <c:ptCount val="1"/>
                <c:pt idx="0">
                  <c:v>Male Black, Non-Hispanic</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-21109</c:v>
                </c:pt>
                <c:pt idx="1">
                  <c:v>-21614</c:v>
                </c:pt>
                <c:pt idx="2">
                  <c:v>-22307</c:v>
                </c:pt>
                <c:pt idx="3">
                  <c:v>-22703</c:v>
                </c:pt>
                <c:pt idx="4">
                  <c:v>-22124</c:v>
                </c:pt>
                <c:pt idx="5">
                  <c:v>-22090</c:v>
                </c:pt>
                <c:pt idx="6">
                  <c:v>-22176</c:v>
                </c:pt>
                <c:pt idx="7">
                  <c:v>-22185</c:v>
                </c:pt>
                <c:pt idx="8">
                  <c:v>-22724</c:v>
                </c:pt>
                <c:pt idx="9">
                  <c:v>-23132</c:v>
                </c:pt>
                <c:pt idx="10">
                  <c:v>-23515</c:v>
                </c:pt>
                <c:pt idx="11">
                  <c:v>-23056</c:v>
                </c:pt>
                <c:pt idx="12">
                  <c:v>-23181</c:v>
                </c:pt>
                <c:pt idx="13">
                  <c:v>-23036</c:v>
                </c:pt>
                <c:pt idx="14">
                  <c:v>-23412</c:v>
                </c:pt>
                <c:pt idx="15">
                  <c:v>-24086</c:v>
                </c:pt>
                <c:pt idx="16">
                  <c:v>-25035</c:v>
                </c:pt>
                <c:pt idx="17">
                  <c:v>-25889</c:v>
                </c:pt>
                <c:pt idx="18">
                  <c:v>-25528</c:v>
                </c:pt>
                <c:pt idx="19">
                  <c:v>-24918</c:v>
                </c:pt>
                <c:pt idx="20">
                  <c:v>-23930</c:v>
                </c:pt>
                <c:pt idx="21">
                  <c:v>-22729</c:v>
                </c:pt>
                <c:pt idx="22">
                  <c:v>-21672</c:v>
                </c:pt>
                <c:pt idx="23">
                  <c:v>-21386</c:v>
                </c:pt>
                <c:pt idx="24">
                  <c:v>-21592</c:v>
                </c:pt>
                <c:pt idx="25">
                  <c:v>-21406</c:v>
                </c:pt>
                <c:pt idx="26">
                  <c:v>-20693</c:v>
                </c:pt>
                <c:pt idx="27">
                  <c:v>-21259</c:v>
                </c:pt>
                <c:pt idx="28">
                  <c:v>-20922</c:v>
                </c:pt>
                <c:pt idx="29">
                  <c:v>-21296</c:v>
                </c:pt>
                <c:pt idx="30">
                  <c:v>-21700</c:v>
                </c:pt>
                <c:pt idx="31">
                  <c:v>-20252</c:v>
                </c:pt>
                <c:pt idx="32">
                  <c:v>-19507</c:v>
                </c:pt>
                <c:pt idx="33">
                  <c:v>-19297</c:v>
                </c:pt>
                <c:pt idx="34">
                  <c:v>-18787</c:v>
                </c:pt>
                <c:pt idx="35">
                  <c:v>-19218</c:v>
                </c:pt>
                <c:pt idx="36">
                  <c:v>-19151</c:v>
                </c:pt>
                <c:pt idx="37">
                  <c:v>-19788</c:v>
                </c:pt>
                <c:pt idx="38">
                  <c:v>-20424</c:v>
                </c:pt>
                <c:pt idx="39">
                  <c:v>-21288</c:v>
                </c:pt>
                <c:pt idx="40">
                  <c:v>-20333</c:v>
                </c:pt>
                <c:pt idx="41">
                  <c:v>-19135</c:v>
                </c:pt>
                <c:pt idx="42">
                  <c:v>-19503</c:v>
                </c:pt>
                <c:pt idx="43">
                  <c:v>-19401</c:v>
                </c:pt>
                <c:pt idx="44">
                  <c:v>-20164</c:v>
                </c:pt>
                <c:pt idx="45">
                  <c:v>-21088</c:v>
                </c:pt>
                <c:pt idx="46">
                  <c:v>-20385</c:v>
                </c:pt>
                <c:pt idx="47">
                  <c:v>-20480</c:v>
                </c:pt>
                <c:pt idx="48">
                  <c:v>-20247</c:v>
                </c:pt>
                <c:pt idx="49">
                  <c:v>-20528</c:v>
                </c:pt>
                <c:pt idx="50">
                  <c:v>-20868</c:v>
                </c:pt>
                <c:pt idx="51">
                  <c:v>-19659</c:v>
                </c:pt>
                <c:pt idx="52">
                  <c:v>-19189</c:v>
                </c:pt>
                <c:pt idx="53">
                  <c:v>-18630</c:v>
                </c:pt>
                <c:pt idx="54">
                  <c:v>-18162</c:v>
                </c:pt>
                <c:pt idx="55">
                  <c:v>-17287</c:v>
                </c:pt>
                <c:pt idx="56">
                  <c:v>-15343</c:v>
                </c:pt>
                <c:pt idx="57">
                  <c:v>-14851</c:v>
                </c:pt>
                <c:pt idx="58">
                  <c:v>-13681</c:v>
                </c:pt>
                <c:pt idx="59">
                  <c:v>-13359</c:v>
                </c:pt>
                <c:pt idx="60">
                  <c:v>-12494</c:v>
                </c:pt>
                <c:pt idx="61">
                  <c:v>-11736</c:v>
                </c:pt>
                <c:pt idx="62">
                  <c:v>-11142</c:v>
                </c:pt>
                <c:pt idx="63">
                  <c:v>-9801</c:v>
                </c:pt>
                <c:pt idx="64">
                  <c:v>-8005</c:v>
                </c:pt>
                <c:pt idx="65">
                  <c:v>-7737</c:v>
                </c:pt>
                <c:pt idx="66">
                  <c:v>-7060</c:v>
                </c:pt>
                <c:pt idx="67">
                  <c:v>-6993</c:v>
                </c:pt>
                <c:pt idx="68">
                  <c:v>-6096</c:v>
                </c:pt>
                <c:pt idx="69">
                  <c:v>-5669</c:v>
                </c:pt>
                <c:pt idx="70">
                  <c:v>-5226</c:v>
                </c:pt>
                <c:pt idx="71">
                  <c:v>-4860</c:v>
                </c:pt>
                <c:pt idx="72">
                  <c:v>-4355</c:v>
                </c:pt>
                <c:pt idx="73">
                  <c:v>-4085</c:v>
                </c:pt>
                <c:pt idx="74">
                  <c:v>-3779</c:v>
                </c:pt>
                <c:pt idx="75">
                  <c:v>-3792</c:v>
                </c:pt>
                <c:pt idx="76">
                  <c:v>-3355</c:v>
                </c:pt>
                <c:pt idx="77">
                  <c:v>-3075</c:v>
                </c:pt>
                <c:pt idx="78">
                  <c:v>-2677</c:v>
                </c:pt>
                <c:pt idx="79">
                  <c:v>-2494</c:v>
                </c:pt>
                <c:pt idx="80">
                  <c:v>-2327</c:v>
                </c:pt>
                <c:pt idx="81">
                  <c:v>-1996</c:v>
                </c:pt>
                <c:pt idx="82">
                  <c:v>-1733</c:v>
                </c:pt>
                <c:pt idx="83">
                  <c:v>-1578</c:v>
                </c:pt>
                <c:pt idx="84">
                  <c:v>-1382</c:v>
                </c:pt>
                <c:pt idx="85">
                  <c:v>-1244</c:v>
                </c:pt>
                <c:pt idx="86">
                  <c:v>-991</c:v>
                </c:pt>
                <c:pt idx="87">
                  <c:v>-885</c:v>
                </c:pt>
                <c:pt idx="88">
                  <c:v>-702</c:v>
                </c:pt>
                <c:pt idx="89">
                  <c:v>-611</c:v>
                </c:pt>
                <c:pt idx="90">
                  <c:v>-543</c:v>
                </c:pt>
                <c:pt idx="91">
                  <c:v>-373</c:v>
                </c:pt>
                <c:pt idx="92">
                  <c:v>-286</c:v>
                </c:pt>
                <c:pt idx="93">
                  <c:v>-219</c:v>
                </c:pt>
                <c:pt idx="94">
                  <c:v>-182</c:v>
                </c:pt>
                <c:pt idx="95">
                  <c:v>-150</c:v>
                </c:pt>
                <c:pt idx="96">
                  <c:v>-101</c:v>
                </c:pt>
                <c:pt idx="97">
                  <c:v>-81</c:v>
                </c:pt>
                <c:pt idx="98">
                  <c:v>-49</c:v>
                </c:pt>
                <c:pt idx="99">
                  <c:v>-41</c:v>
                </c:pt>
                <c:pt idx="100">
                  <c:v>-79</c:v>
                </c:pt>
                <c:pt idx="101">
                  <c:v>-15</c:v>
                </c:pt>
                <c:pt idx="102">
                  <c:v>-1</c:v>
                </c:pt>
              </c:numCache>
            </c:numRef>
          </c:val>
        </c:ser>
        <c:ser>
          <c:idx val="2"/>
          <c:order val="2"/>
          <c:tx>
            <c:strRef>
              <c:f>Sheet1!$D$1</c:f>
              <c:strCache>
                <c:ptCount val="1"/>
                <c:pt idx="0">
                  <c:v>Male Asian, Non-Hispanic</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-6450</c:v>
                </c:pt>
                <c:pt idx="1">
                  <c:v>-6425</c:v>
                </c:pt>
                <c:pt idx="2">
                  <c:v>-6927</c:v>
                </c:pt>
                <c:pt idx="3">
                  <c:v>-6687</c:v>
                </c:pt>
                <c:pt idx="4">
                  <c:v>-6843</c:v>
                </c:pt>
                <c:pt idx="5">
                  <c:v>-7017</c:v>
                </c:pt>
                <c:pt idx="6">
                  <c:v>-7026</c:v>
                </c:pt>
                <c:pt idx="7">
                  <c:v>-6942</c:v>
                </c:pt>
                <c:pt idx="8">
                  <c:v>-6710</c:v>
                </c:pt>
                <c:pt idx="9">
                  <c:v>-7060</c:v>
                </c:pt>
                <c:pt idx="10">
                  <c:v>-6551</c:v>
                </c:pt>
                <c:pt idx="11">
                  <c:v>-6081</c:v>
                </c:pt>
                <c:pt idx="12">
                  <c:v>-6238</c:v>
                </c:pt>
                <c:pt idx="13">
                  <c:v>-6152</c:v>
                </c:pt>
                <c:pt idx="14">
                  <c:v>-6210</c:v>
                </c:pt>
                <c:pt idx="15">
                  <c:v>-5976</c:v>
                </c:pt>
                <c:pt idx="16">
                  <c:v>-6187</c:v>
                </c:pt>
                <c:pt idx="17">
                  <c:v>-6094</c:v>
                </c:pt>
                <c:pt idx="18">
                  <c:v>-6276</c:v>
                </c:pt>
                <c:pt idx="19">
                  <c:v>-6224</c:v>
                </c:pt>
                <c:pt idx="20">
                  <c:v>-6500</c:v>
                </c:pt>
                <c:pt idx="21">
                  <c:v>-7044</c:v>
                </c:pt>
                <c:pt idx="22">
                  <c:v>-7151</c:v>
                </c:pt>
                <c:pt idx="23">
                  <c:v>-7236</c:v>
                </c:pt>
                <c:pt idx="24">
                  <c:v>-7641</c:v>
                </c:pt>
                <c:pt idx="25">
                  <c:v>-7983</c:v>
                </c:pt>
                <c:pt idx="26">
                  <c:v>-7977</c:v>
                </c:pt>
                <c:pt idx="27">
                  <c:v>-8151</c:v>
                </c:pt>
                <c:pt idx="28">
                  <c:v>-7874</c:v>
                </c:pt>
                <c:pt idx="29">
                  <c:v>-7646</c:v>
                </c:pt>
                <c:pt idx="30">
                  <c:v>-8028</c:v>
                </c:pt>
                <c:pt idx="31">
                  <c:v>-7724</c:v>
                </c:pt>
                <c:pt idx="32">
                  <c:v>-7795</c:v>
                </c:pt>
                <c:pt idx="33">
                  <c:v>-7956</c:v>
                </c:pt>
                <c:pt idx="34">
                  <c:v>-8547</c:v>
                </c:pt>
                <c:pt idx="35">
                  <c:v>-8740</c:v>
                </c:pt>
                <c:pt idx="36">
                  <c:v>-8845</c:v>
                </c:pt>
                <c:pt idx="37">
                  <c:v>-9044</c:v>
                </c:pt>
                <c:pt idx="38">
                  <c:v>-8808</c:v>
                </c:pt>
                <c:pt idx="39">
                  <c:v>-8917</c:v>
                </c:pt>
                <c:pt idx="40">
                  <c:v>-8588</c:v>
                </c:pt>
                <c:pt idx="41">
                  <c:v>-8302</c:v>
                </c:pt>
                <c:pt idx="42">
                  <c:v>-7655</c:v>
                </c:pt>
                <c:pt idx="43">
                  <c:v>-7130</c:v>
                </c:pt>
                <c:pt idx="44">
                  <c:v>-7320</c:v>
                </c:pt>
                <c:pt idx="45">
                  <c:v>-7146</c:v>
                </c:pt>
                <c:pt idx="46">
                  <c:v>-7214</c:v>
                </c:pt>
                <c:pt idx="47">
                  <c:v>-7034</c:v>
                </c:pt>
                <c:pt idx="48">
                  <c:v>-6222</c:v>
                </c:pt>
                <c:pt idx="49">
                  <c:v>-6178</c:v>
                </c:pt>
                <c:pt idx="50">
                  <c:v>-6004</c:v>
                </c:pt>
                <c:pt idx="51">
                  <c:v>-5617</c:v>
                </c:pt>
                <c:pt idx="52">
                  <c:v>-5585</c:v>
                </c:pt>
                <c:pt idx="53">
                  <c:v>-5411</c:v>
                </c:pt>
                <c:pt idx="54">
                  <c:v>-5369</c:v>
                </c:pt>
                <c:pt idx="55">
                  <c:v>-5163</c:v>
                </c:pt>
                <c:pt idx="56">
                  <c:v>-4739</c:v>
                </c:pt>
                <c:pt idx="57">
                  <c:v>-4762</c:v>
                </c:pt>
                <c:pt idx="58">
                  <c:v>-4126</c:v>
                </c:pt>
                <c:pt idx="59">
                  <c:v>-4180</c:v>
                </c:pt>
                <c:pt idx="60">
                  <c:v>-4283</c:v>
                </c:pt>
                <c:pt idx="61">
                  <c:v>-3928</c:v>
                </c:pt>
                <c:pt idx="62">
                  <c:v>-3610</c:v>
                </c:pt>
                <c:pt idx="63">
                  <c:v>-3254</c:v>
                </c:pt>
                <c:pt idx="64">
                  <c:v>-2962</c:v>
                </c:pt>
                <c:pt idx="65">
                  <c:v>-2911</c:v>
                </c:pt>
                <c:pt idx="66">
                  <c:v>-2539</c:v>
                </c:pt>
                <c:pt idx="67">
                  <c:v>-2543</c:v>
                </c:pt>
                <c:pt idx="68">
                  <c:v>-2262</c:v>
                </c:pt>
                <c:pt idx="69">
                  <c:v>-2105</c:v>
                </c:pt>
                <c:pt idx="70">
                  <c:v>-1965</c:v>
                </c:pt>
                <c:pt idx="71">
                  <c:v>-1776</c:v>
                </c:pt>
                <c:pt idx="72">
                  <c:v>-1704</c:v>
                </c:pt>
                <c:pt idx="73">
                  <c:v>-1475</c:v>
                </c:pt>
                <c:pt idx="74">
                  <c:v>-1294</c:v>
                </c:pt>
                <c:pt idx="75">
                  <c:v>-1222</c:v>
                </c:pt>
                <c:pt idx="76">
                  <c:v>-1038</c:v>
                </c:pt>
                <c:pt idx="77">
                  <c:v>-952</c:v>
                </c:pt>
                <c:pt idx="78">
                  <c:v>-788</c:v>
                </c:pt>
                <c:pt idx="79">
                  <c:v>-779</c:v>
                </c:pt>
                <c:pt idx="80">
                  <c:v>-700</c:v>
                </c:pt>
                <c:pt idx="81">
                  <c:v>-553</c:v>
                </c:pt>
                <c:pt idx="82">
                  <c:v>-490</c:v>
                </c:pt>
                <c:pt idx="83">
                  <c:v>-424</c:v>
                </c:pt>
                <c:pt idx="84">
                  <c:v>-351</c:v>
                </c:pt>
                <c:pt idx="85">
                  <c:v>-294</c:v>
                </c:pt>
                <c:pt idx="86">
                  <c:v>-253</c:v>
                </c:pt>
                <c:pt idx="87">
                  <c:v>-242</c:v>
                </c:pt>
                <c:pt idx="88">
                  <c:v>-157</c:v>
                </c:pt>
                <c:pt idx="89">
                  <c:v>-146</c:v>
                </c:pt>
                <c:pt idx="90">
                  <c:v>-122</c:v>
                </c:pt>
                <c:pt idx="91">
                  <c:v>-69</c:v>
                </c:pt>
                <c:pt idx="92">
                  <c:v>-71</c:v>
                </c:pt>
                <c:pt idx="93">
                  <c:v>-40</c:v>
                </c:pt>
                <c:pt idx="94">
                  <c:v>-37</c:v>
                </c:pt>
                <c:pt idx="95">
                  <c:v>-27</c:v>
                </c:pt>
                <c:pt idx="96">
                  <c:v>-21</c:v>
                </c:pt>
                <c:pt idx="97">
                  <c:v>-16</c:v>
                </c:pt>
                <c:pt idx="98">
                  <c:v>-10</c:v>
                </c:pt>
                <c:pt idx="99">
                  <c:v>-3</c:v>
                </c:pt>
                <c:pt idx="100">
                  <c:v>-8</c:v>
                </c:pt>
                <c:pt idx="101">
                  <c:v>-1</c:v>
                </c:pt>
                <c:pt idx="102">
                  <c:v>-2</c:v>
                </c:pt>
              </c:numCache>
            </c:numRef>
          </c:val>
        </c:ser>
        <c:ser>
          <c:idx val="3"/>
          <c:order val="3"/>
          <c:tx>
            <c:strRef>
              <c:f>Sheet1!$E$1</c:f>
              <c:strCache>
                <c:ptCount val="1"/>
                <c:pt idx="0">
                  <c:v>Male Other, Non Hispanic</c:v>
                </c:pt>
              </c:strCache>
            </c:strRef>
          </c:tx>
          <c:spPr>
            <a:solidFill>
              <a:schemeClr val="accent1">
                <a:lumMod val="20000"/>
                <a:lumOff val="80000"/>
              </a:schemeClr>
            </a:solid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-6248</c:v>
                </c:pt>
                <c:pt idx="1">
                  <c:v>-6146</c:v>
                </c:pt>
                <c:pt idx="2">
                  <c:v>-6169</c:v>
                </c:pt>
                <c:pt idx="3">
                  <c:v>-5923</c:v>
                </c:pt>
                <c:pt idx="4">
                  <c:v>-5759</c:v>
                </c:pt>
                <c:pt idx="5">
                  <c:v>-5537</c:v>
                </c:pt>
                <c:pt idx="6">
                  <c:v>-5432</c:v>
                </c:pt>
                <c:pt idx="7">
                  <c:v>-5122</c:v>
                </c:pt>
                <c:pt idx="8">
                  <c:v>-5011</c:v>
                </c:pt>
                <c:pt idx="9">
                  <c:v>-5046</c:v>
                </c:pt>
                <c:pt idx="10">
                  <c:v>-4952</c:v>
                </c:pt>
                <c:pt idx="11">
                  <c:v>-4902</c:v>
                </c:pt>
                <c:pt idx="12">
                  <c:v>-4731</c:v>
                </c:pt>
                <c:pt idx="13">
                  <c:v>-4639</c:v>
                </c:pt>
                <c:pt idx="14">
                  <c:v>-4451</c:v>
                </c:pt>
                <c:pt idx="15">
                  <c:v>-4435</c:v>
                </c:pt>
                <c:pt idx="16">
                  <c:v>-4325</c:v>
                </c:pt>
                <c:pt idx="17">
                  <c:v>-4168</c:v>
                </c:pt>
                <c:pt idx="18">
                  <c:v>-3919</c:v>
                </c:pt>
                <c:pt idx="19">
                  <c:v>-3937</c:v>
                </c:pt>
                <c:pt idx="20">
                  <c:v>-3693</c:v>
                </c:pt>
                <c:pt idx="21">
                  <c:v>-3469</c:v>
                </c:pt>
                <c:pt idx="22">
                  <c:v>-3205</c:v>
                </c:pt>
                <c:pt idx="23">
                  <c:v>-3077</c:v>
                </c:pt>
                <c:pt idx="24">
                  <c:v>-3206</c:v>
                </c:pt>
                <c:pt idx="25">
                  <c:v>-3094</c:v>
                </c:pt>
                <c:pt idx="26">
                  <c:v>-3224</c:v>
                </c:pt>
                <c:pt idx="27">
                  <c:v>-3214</c:v>
                </c:pt>
                <c:pt idx="28">
                  <c:v>-3066</c:v>
                </c:pt>
                <c:pt idx="29">
                  <c:v>-3063</c:v>
                </c:pt>
                <c:pt idx="30">
                  <c:v>-2972</c:v>
                </c:pt>
                <c:pt idx="31">
                  <c:v>-2785</c:v>
                </c:pt>
                <c:pt idx="32">
                  <c:v>-2707</c:v>
                </c:pt>
                <c:pt idx="33">
                  <c:v>-2698</c:v>
                </c:pt>
                <c:pt idx="34">
                  <c:v>-2635</c:v>
                </c:pt>
                <c:pt idx="35">
                  <c:v>-2664</c:v>
                </c:pt>
                <c:pt idx="36">
                  <c:v>-2367</c:v>
                </c:pt>
                <c:pt idx="37">
                  <c:v>-2509</c:v>
                </c:pt>
                <c:pt idx="38">
                  <c:v>-2538</c:v>
                </c:pt>
                <c:pt idx="39">
                  <c:v>-2680</c:v>
                </c:pt>
                <c:pt idx="40">
                  <c:v>-2581</c:v>
                </c:pt>
                <c:pt idx="41">
                  <c:v>-2362</c:v>
                </c:pt>
                <c:pt idx="42">
                  <c:v>-2162</c:v>
                </c:pt>
                <c:pt idx="43">
                  <c:v>-2159</c:v>
                </c:pt>
                <c:pt idx="44">
                  <c:v>-2200</c:v>
                </c:pt>
                <c:pt idx="45">
                  <c:v>-2348</c:v>
                </c:pt>
                <c:pt idx="46">
                  <c:v>-2446</c:v>
                </c:pt>
                <c:pt idx="47">
                  <c:v>-2494</c:v>
                </c:pt>
                <c:pt idx="48">
                  <c:v>-2322</c:v>
                </c:pt>
                <c:pt idx="49">
                  <c:v>-2393</c:v>
                </c:pt>
                <c:pt idx="50">
                  <c:v>-2455</c:v>
                </c:pt>
                <c:pt idx="51">
                  <c:v>-2171</c:v>
                </c:pt>
                <c:pt idx="52">
                  <c:v>-2393</c:v>
                </c:pt>
                <c:pt idx="53">
                  <c:v>-2203</c:v>
                </c:pt>
                <c:pt idx="54">
                  <c:v>-2219</c:v>
                </c:pt>
                <c:pt idx="55">
                  <c:v>-2056</c:v>
                </c:pt>
                <c:pt idx="56">
                  <c:v>-1954</c:v>
                </c:pt>
                <c:pt idx="57">
                  <c:v>-1812</c:v>
                </c:pt>
                <c:pt idx="58">
                  <c:v>-1770</c:v>
                </c:pt>
                <c:pt idx="59">
                  <c:v>-1674</c:v>
                </c:pt>
                <c:pt idx="60">
                  <c:v>-1564</c:v>
                </c:pt>
                <c:pt idx="61">
                  <c:v>-1534</c:v>
                </c:pt>
                <c:pt idx="62">
                  <c:v>-1530</c:v>
                </c:pt>
                <c:pt idx="63">
                  <c:v>-1468</c:v>
                </c:pt>
                <c:pt idx="64">
                  <c:v>-1107</c:v>
                </c:pt>
                <c:pt idx="65">
                  <c:v>-1064</c:v>
                </c:pt>
                <c:pt idx="66">
                  <c:v>-1033</c:v>
                </c:pt>
                <c:pt idx="67">
                  <c:v>-981</c:v>
                </c:pt>
                <c:pt idx="68">
                  <c:v>-903</c:v>
                </c:pt>
                <c:pt idx="69">
                  <c:v>-741</c:v>
                </c:pt>
                <c:pt idx="70">
                  <c:v>-704</c:v>
                </c:pt>
                <c:pt idx="71">
                  <c:v>-617</c:v>
                </c:pt>
                <c:pt idx="72">
                  <c:v>-632</c:v>
                </c:pt>
                <c:pt idx="73">
                  <c:v>-543</c:v>
                </c:pt>
                <c:pt idx="74">
                  <c:v>-521</c:v>
                </c:pt>
                <c:pt idx="75">
                  <c:v>-423</c:v>
                </c:pt>
                <c:pt idx="76">
                  <c:v>-411</c:v>
                </c:pt>
                <c:pt idx="77">
                  <c:v>-376</c:v>
                </c:pt>
                <c:pt idx="78">
                  <c:v>-338</c:v>
                </c:pt>
                <c:pt idx="79">
                  <c:v>-318</c:v>
                </c:pt>
                <c:pt idx="80">
                  <c:v>-290</c:v>
                </c:pt>
                <c:pt idx="81">
                  <c:v>-255</c:v>
                </c:pt>
                <c:pt idx="82">
                  <c:v>-236</c:v>
                </c:pt>
                <c:pt idx="83">
                  <c:v>-219</c:v>
                </c:pt>
                <c:pt idx="84">
                  <c:v>-171</c:v>
                </c:pt>
                <c:pt idx="85">
                  <c:v>-148</c:v>
                </c:pt>
                <c:pt idx="86">
                  <c:v>-133</c:v>
                </c:pt>
                <c:pt idx="87">
                  <c:v>-103</c:v>
                </c:pt>
                <c:pt idx="88">
                  <c:v>-78</c:v>
                </c:pt>
                <c:pt idx="89">
                  <c:v>-65</c:v>
                </c:pt>
                <c:pt idx="90">
                  <c:v>-44</c:v>
                </c:pt>
                <c:pt idx="91">
                  <c:v>-36</c:v>
                </c:pt>
                <c:pt idx="92">
                  <c:v>-44</c:v>
                </c:pt>
                <c:pt idx="93">
                  <c:v>-27</c:v>
                </c:pt>
                <c:pt idx="94">
                  <c:v>-16</c:v>
                </c:pt>
                <c:pt idx="95">
                  <c:v>-12</c:v>
                </c:pt>
                <c:pt idx="96">
                  <c:v>-8</c:v>
                </c:pt>
                <c:pt idx="97">
                  <c:v>-8</c:v>
                </c:pt>
                <c:pt idx="98">
                  <c:v>-4</c:v>
                </c:pt>
                <c:pt idx="99">
                  <c:v>-5</c:v>
                </c:pt>
                <c:pt idx="100">
                  <c:v>-9</c:v>
                </c:pt>
                <c:pt idx="101">
                  <c:v>-2</c:v>
                </c:pt>
                <c:pt idx="102">
                  <c:v>-3</c:v>
                </c:pt>
              </c:numCache>
            </c:numRef>
          </c:val>
        </c:ser>
        <c:ser>
          <c:idx val="4"/>
          <c:order val="4"/>
          <c:tx>
            <c:strRef>
              <c:f>Sheet1!$F$1</c:f>
              <c:strCache>
                <c:ptCount val="1"/>
                <c:pt idx="0">
                  <c:v>Female Hispanic</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95726</c:v>
                </c:pt>
                <c:pt idx="1">
                  <c:v>95021</c:v>
                </c:pt>
                <c:pt idx="2">
                  <c:v>96895</c:v>
                </c:pt>
                <c:pt idx="3">
                  <c:v>96732</c:v>
                </c:pt>
                <c:pt idx="4">
                  <c:v>95040</c:v>
                </c:pt>
                <c:pt idx="5">
                  <c:v>94574</c:v>
                </c:pt>
                <c:pt idx="6">
                  <c:v>93368</c:v>
                </c:pt>
                <c:pt idx="7">
                  <c:v>92599</c:v>
                </c:pt>
                <c:pt idx="8">
                  <c:v>91509</c:v>
                </c:pt>
                <c:pt idx="9">
                  <c:v>92724</c:v>
                </c:pt>
                <c:pt idx="10">
                  <c:v>90909</c:v>
                </c:pt>
                <c:pt idx="11">
                  <c:v>87623</c:v>
                </c:pt>
                <c:pt idx="12">
                  <c:v>85757</c:v>
                </c:pt>
                <c:pt idx="13">
                  <c:v>84314</c:v>
                </c:pt>
                <c:pt idx="14">
                  <c:v>83694</c:v>
                </c:pt>
                <c:pt idx="15">
                  <c:v>82826</c:v>
                </c:pt>
                <c:pt idx="16">
                  <c:v>82587</c:v>
                </c:pt>
                <c:pt idx="17">
                  <c:v>82601</c:v>
                </c:pt>
                <c:pt idx="18">
                  <c:v>82106</c:v>
                </c:pt>
                <c:pt idx="19">
                  <c:v>79751</c:v>
                </c:pt>
                <c:pt idx="20">
                  <c:v>76978</c:v>
                </c:pt>
                <c:pt idx="21">
                  <c:v>73456</c:v>
                </c:pt>
                <c:pt idx="22">
                  <c:v>72762</c:v>
                </c:pt>
                <c:pt idx="23">
                  <c:v>72972</c:v>
                </c:pt>
                <c:pt idx="24">
                  <c:v>73531</c:v>
                </c:pt>
                <c:pt idx="25">
                  <c:v>73973</c:v>
                </c:pt>
                <c:pt idx="26">
                  <c:v>72935</c:v>
                </c:pt>
                <c:pt idx="27">
                  <c:v>75199</c:v>
                </c:pt>
                <c:pt idx="28">
                  <c:v>74811</c:v>
                </c:pt>
                <c:pt idx="29">
                  <c:v>75987</c:v>
                </c:pt>
                <c:pt idx="30">
                  <c:v>75671</c:v>
                </c:pt>
                <c:pt idx="31">
                  <c:v>70517</c:v>
                </c:pt>
                <c:pt idx="32">
                  <c:v>71851</c:v>
                </c:pt>
                <c:pt idx="33">
                  <c:v>71933</c:v>
                </c:pt>
                <c:pt idx="34">
                  <c:v>72624</c:v>
                </c:pt>
                <c:pt idx="35">
                  <c:v>73065</c:v>
                </c:pt>
                <c:pt idx="36">
                  <c:v>70800</c:v>
                </c:pt>
                <c:pt idx="37">
                  <c:v>70854</c:v>
                </c:pt>
                <c:pt idx="38">
                  <c:v>70406</c:v>
                </c:pt>
                <c:pt idx="39">
                  <c:v>68749</c:v>
                </c:pt>
                <c:pt idx="40">
                  <c:v>67736</c:v>
                </c:pt>
                <c:pt idx="41">
                  <c:v>62353</c:v>
                </c:pt>
                <c:pt idx="42">
                  <c:v>61526</c:v>
                </c:pt>
                <c:pt idx="43">
                  <c:v>59086</c:v>
                </c:pt>
                <c:pt idx="44">
                  <c:v>58397</c:v>
                </c:pt>
                <c:pt idx="45">
                  <c:v>59330</c:v>
                </c:pt>
                <c:pt idx="46">
                  <c:v>56379</c:v>
                </c:pt>
                <c:pt idx="47">
                  <c:v>55565</c:v>
                </c:pt>
                <c:pt idx="48">
                  <c:v>52987</c:v>
                </c:pt>
                <c:pt idx="49">
                  <c:v>52533</c:v>
                </c:pt>
                <c:pt idx="50">
                  <c:v>51205</c:v>
                </c:pt>
                <c:pt idx="51">
                  <c:v>47386</c:v>
                </c:pt>
                <c:pt idx="52">
                  <c:v>46751</c:v>
                </c:pt>
                <c:pt idx="53">
                  <c:v>44865</c:v>
                </c:pt>
                <c:pt idx="54">
                  <c:v>43281</c:v>
                </c:pt>
                <c:pt idx="55">
                  <c:v>41628</c:v>
                </c:pt>
                <c:pt idx="56">
                  <c:v>38555</c:v>
                </c:pt>
                <c:pt idx="57">
                  <c:v>36744</c:v>
                </c:pt>
                <c:pt idx="58">
                  <c:v>33931</c:v>
                </c:pt>
                <c:pt idx="59">
                  <c:v>33582</c:v>
                </c:pt>
                <c:pt idx="60">
                  <c:v>32408</c:v>
                </c:pt>
                <c:pt idx="61">
                  <c:v>30096</c:v>
                </c:pt>
                <c:pt idx="62">
                  <c:v>29146</c:v>
                </c:pt>
                <c:pt idx="63">
                  <c:v>27475</c:v>
                </c:pt>
                <c:pt idx="64">
                  <c:v>24301</c:v>
                </c:pt>
                <c:pt idx="65">
                  <c:v>23121</c:v>
                </c:pt>
                <c:pt idx="66">
                  <c:v>21394</c:v>
                </c:pt>
                <c:pt idx="67">
                  <c:v>20005</c:v>
                </c:pt>
                <c:pt idx="68">
                  <c:v>18085</c:v>
                </c:pt>
                <c:pt idx="69">
                  <c:v>17334</c:v>
                </c:pt>
                <c:pt idx="70">
                  <c:v>16274</c:v>
                </c:pt>
                <c:pt idx="71">
                  <c:v>15308</c:v>
                </c:pt>
                <c:pt idx="72">
                  <c:v>15022</c:v>
                </c:pt>
                <c:pt idx="73">
                  <c:v>14051</c:v>
                </c:pt>
                <c:pt idx="74">
                  <c:v>13876</c:v>
                </c:pt>
                <c:pt idx="75">
                  <c:v>13152</c:v>
                </c:pt>
                <c:pt idx="76">
                  <c:v>11720</c:v>
                </c:pt>
                <c:pt idx="77">
                  <c:v>10928</c:v>
                </c:pt>
                <c:pt idx="78">
                  <c:v>10644</c:v>
                </c:pt>
                <c:pt idx="79">
                  <c:v>10160</c:v>
                </c:pt>
                <c:pt idx="80">
                  <c:v>10002</c:v>
                </c:pt>
                <c:pt idx="81">
                  <c:v>8712</c:v>
                </c:pt>
                <c:pt idx="82">
                  <c:v>8213</c:v>
                </c:pt>
                <c:pt idx="83">
                  <c:v>7361</c:v>
                </c:pt>
                <c:pt idx="84">
                  <c:v>6724</c:v>
                </c:pt>
                <c:pt idx="85">
                  <c:v>6122</c:v>
                </c:pt>
                <c:pt idx="86">
                  <c:v>4974</c:v>
                </c:pt>
                <c:pt idx="87">
                  <c:v>4306</c:v>
                </c:pt>
                <c:pt idx="88">
                  <c:v>3861</c:v>
                </c:pt>
                <c:pt idx="89">
                  <c:v>2997</c:v>
                </c:pt>
                <c:pt idx="90">
                  <c:v>2562</c:v>
                </c:pt>
                <c:pt idx="91">
                  <c:v>1680</c:v>
                </c:pt>
                <c:pt idx="92">
                  <c:v>1378</c:v>
                </c:pt>
                <c:pt idx="93">
                  <c:v>1079</c:v>
                </c:pt>
                <c:pt idx="94">
                  <c:v>898</c:v>
                </c:pt>
                <c:pt idx="95">
                  <c:v>703</c:v>
                </c:pt>
                <c:pt idx="96">
                  <c:v>575</c:v>
                </c:pt>
                <c:pt idx="97">
                  <c:v>400</c:v>
                </c:pt>
                <c:pt idx="98">
                  <c:v>287</c:v>
                </c:pt>
                <c:pt idx="99">
                  <c:v>226</c:v>
                </c:pt>
                <c:pt idx="100">
                  <c:v>330</c:v>
                </c:pt>
                <c:pt idx="101">
                  <c:v>21</c:v>
                </c:pt>
                <c:pt idx="102">
                  <c:v>7</c:v>
                </c:pt>
              </c:numCache>
            </c:numRef>
          </c:val>
        </c:ser>
        <c:ser>
          <c:idx val="5"/>
          <c:order val="5"/>
          <c:tx>
            <c:strRef>
              <c:f>Sheet1!$G$1</c:f>
              <c:strCache>
                <c:ptCount val="1"/>
                <c:pt idx="0">
                  <c:v>Female Black, Non-Hispanic</c:v>
                </c:pt>
              </c:strCache>
            </c:strRef>
          </c:tx>
          <c:spPr>
            <a:solidFill>
              <a:schemeClr val="accent2">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20760</c:v>
                </c:pt>
                <c:pt idx="1">
                  <c:v>21050</c:v>
                </c:pt>
                <c:pt idx="2">
                  <c:v>21527</c:v>
                </c:pt>
                <c:pt idx="3">
                  <c:v>21539</c:v>
                </c:pt>
                <c:pt idx="4">
                  <c:v>21812</c:v>
                </c:pt>
                <c:pt idx="5">
                  <c:v>21599</c:v>
                </c:pt>
                <c:pt idx="6">
                  <c:v>21579</c:v>
                </c:pt>
                <c:pt idx="7">
                  <c:v>21470</c:v>
                </c:pt>
                <c:pt idx="8">
                  <c:v>21692</c:v>
                </c:pt>
                <c:pt idx="9">
                  <c:v>21984</c:v>
                </c:pt>
                <c:pt idx="10">
                  <c:v>22622</c:v>
                </c:pt>
                <c:pt idx="11">
                  <c:v>21933</c:v>
                </c:pt>
                <c:pt idx="12">
                  <c:v>22093</c:v>
                </c:pt>
                <c:pt idx="13">
                  <c:v>22278</c:v>
                </c:pt>
                <c:pt idx="14">
                  <c:v>22058</c:v>
                </c:pt>
                <c:pt idx="15">
                  <c:v>23084</c:v>
                </c:pt>
                <c:pt idx="16">
                  <c:v>23628</c:v>
                </c:pt>
                <c:pt idx="17">
                  <c:v>24461</c:v>
                </c:pt>
                <c:pt idx="18">
                  <c:v>24210</c:v>
                </c:pt>
                <c:pt idx="19">
                  <c:v>24592</c:v>
                </c:pt>
                <c:pt idx="20">
                  <c:v>23873</c:v>
                </c:pt>
                <c:pt idx="21">
                  <c:v>22653</c:v>
                </c:pt>
                <c:pt idx="22">
                  <c:v>22165</c:v>
                </c:pt>
                <c:pt idx="23">
                  <c:v>21957</c:v>
                </c:pt>
                <c:pt idx="24">
                  <c:v>22232</c:v>
                </c:pt>
                <c:pt idx="25">
                  <c:v>21945</c:v>
                </c:pt>
                <c:pt idx="26">
                  <c:v>21871</c:v>
                </c:pt>
                <c:pt idx="27">
                  <c:v>22495</c:v>
                </c:pt>
                <c:pt idx="28">
                  <c:v>22323</c:v>
                </c:pt>
                <c:pt idx="29">
                  <c:v>23175</c:v>
                </c:pt>
                <c:pt idx="30">
                  <c:v>23715</c:v>
                </c:pt>
                <c:pt idx="31">
                  <c:v>22118</c:v>
                </c:pt>
                <c:pt idx="32">
                  <c:v>21493</c:v>
                </c:pt>
                <c:pt idx="33">
                  <c:v>21139</c:v>
                </c:pt>
                <c:pt idx="34">
                  <c:v>21135</c:v>
                </c:pt>
                <c:pt idx="35">
                  <c:v>20998</c:v>
                </c:pt>
                <c:pt idx="36">
                  <c:v>21152</c:v>
                </c:pt>
                <c:pt idx="37">
                  <c:v>22067</c:v>
                </c:pt>
                <c:pt idx="38">
                  <c:v>22390</c:v>
                </c:pt>
                <c:pt idx="39">
                  <c:v>23440</c:v>
                </c:pt>
                <c:pt idx="40">
                  <c:v>22369</c:v>
                </c:pt>
                <c:pt idx="41">
                  <c:v>20520</c:v>
                </c:pt>
                <c:pt idx="42">
                  <c:v>20949</c:v>
                </c:pt>
                <c:pt idx="43">
                  <c:v>20955</c:v>
                </c:pt>
                <c:pt idx="44">
                  <c:v>21867</c:v>
                </c:pt>
                <c:pt idx="45">
                  <c:v>23224</c:v>
                </c:pt>
                <c:pt idx="46">
                  <c:v>22447</c:v>
                </c:pt>
                <c:pt idx="47">
                  <c:v>22393</c:v>
                </c:pt>
                <c:pt idx="48">
                  <c:v>22160</c:v>
                </c:pt>
                <c:pt idx="49">
                  <c:v>22456</c:v>
                </c:pt>
                <c:pt idx="50">
                  <c:v>22072</c:v>
                </c:pt>
                <c:pt idx="51">
                  <c:v>21481</c:v>
                </c:pt>
                <c:pt idx="52">
                  <c:v>21019</c:v>
                </c:pt>
                <c:pt idx="53">
                  <c:v>20525</c:v>
                </c:pt>
                <c:pt idx="54">
                  <c:v>19752</c:v>
                </c:pt>
                <c:pt idx="55">
                  <c:v>19186</c:v>
                </c:pt>
                <c:pt idx="56">
                  <c:v>17543</c:v>
                </c:pt>
                <c:pt idx="57">
                  <c:v>16836</c:v>
                </c:pt>
                <c:pt idx="58">
                  <c:v>16173</c:v>
                </c:pt>
                <c:pt idx="59">
                  <c:v>15692</c:v>
                </c:pt>
                <c:pt idx="60">
                  <c:v>14783</c:v>
                </c:pt>
                <c:pt idx="61">
                  <c:v>13870</c:v>
                </c:pt>
                <c:pt idx="62">
                  <c:v>12864</c:v>
                </c:pt>
                <c:pt idx="63">
                  <c:v>11629</c:v>
                </c:pt>
                <c:pt idx="64">
                  <c:v>9791</c:v>
                </c:pt>
                <c:pt idx="65">
                  <c:v>9825</c:v>
                </c:pt>
                <c:pt idx="66">
                  <c:v>9060</c:v>
                </c:pt>
                <c:pt idx="67">
                  <c:v>8607</c:v>
                </c:pt>
                <c:pt idx="68">
                  <c:v>7857</c:v>
                </c:pt>
                <c:pt idx="69">
                  <c:v>7620</c:v>
                </c:pt>
                <c:pt idx="70">
                  <c:v>7027</c:v>
                </c:pt>
                <c:pt idx="71">
                  <c:v>6198</c:v>
                </c:pt>
                <c:pt idx="72">
                  <c:v>6138</c:v>
                </c:pt>
                <c:pt idx="73">
                  <c:v>5903</c:v>
                </c:pt>
                <c:pt idx="74">
                  <c:v>5622</c:v>
                </c:pt>
                <c:pt idx="75">
                  <c:v>5534</c:v>
                </c:pt>
                <c:pt idx="76">
                  <c:v>5035</c:v>
                </c:pt>
                <c:pt idx="77">
                  <c:v>4980</c:v>
                </c:pt>
                <c:pt idx="78">
                  <c:v>4301</c:v>
                </c:pt>
                <c:pt idx="79">
                  <c:v>4132</c:v>
                </c:pt>
                <c:pt idx="80">
                  <c:v>4121</c:v>
                </c:pt>
                <c:pt idx="81">
                  <c:v>3694</c:v>
                </c:pt>
                <c:pt idx="82">
                  <c:v>3332</c:v>
                </c:pt>
                <c:pt idx="83">
                  <c:v>3063</c:v>
                </c:pt>
                <c:pt idx="84">
                  <c:v>2930</c:v>
                </c:pt>
                <c:pt idx="85">
                  <c:v>2626</c:v>
                </c:pt>
                <c:pt idx="86">
                  <c:v>2263</c:v>
                </c:pt>
                <c:pt idx="87">
                  <c:v>2060</c:v>
                </c:pt>
                <c:pt idx="88">
                  <c:v>1750</c:v>
                </c:pt>
                <c:pt idx="89">
                  <c:v>1440</c:v>
                </c:pt>
                <c:pt idx="90">
                  <c:v>1373</c:v>
                </c:pt>
                <c:pt idx="91">
                  <c:v>1058</c:v>
                </c:pt>
                <c:pt idx="92">
                  <c:v>828</c:v>
                </c:pt>
                <c:pt idx="93">
                  <c:v>670</c:v>
                </c:pt>
                <c:pt idx="94">
                  <c:v>560</c:v>
                </c:pt>
                <c:pt idx="95">
                  <c:v>483</c:v>
                </c:pt>
                <c:pt idx="96">
                  <c:v>404</c:v>
                </c:pt>
                <c:pt idx="97">
                  <c:v>303</c:v>
                </c:pt>
                <c:pt idx="98">
                  <c:v>206</c:v>
                </c:pt>
                <c:pt idx="99">
                  <c:v>201</c:v>
                </c:pt>
                <c:pt idx="100">
                  <c:v>305</c:v>
                </c:pt>
                <c:pt idx="101">
                  <c:v>41</c:v>
                </c:pt>
                <c:pt idx="102">
                  <c:v>2</c:v>
                </c:pt>
              </c:numCache>
            </c:numRef>
          </c:val>
        </c:ser>
        <c:ser>
          <c:idx val="6"/>
          <c:order val="6"/>
          <c:tx>
            <c:strRef>
              <c:f>Sheet1!$H$1</c:f>
              <c:strCache>
                <c:ptCount val="1"/>
                <c:pt idx="0">
                  <c:v>Female Asian, Non-Hispanic</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6146</c:v>
                </c:pt>
                <c:pt idx="1">
                  <c:v>6174</c:v>
                </c:pt>
                <c:pt idx="2">
                  <c:v>6630</c:v>
                </c:pt>
                <c:pt idx="3">
                  <c:v>6559</c:v>
                </c:pt>
                <c:pt idx="4">
                  <c:v>6714</c:v>
                </c:pt>
                <c:pt idx="5">
                  <c:v>6788</c:v>
                </c:pt>
                <c:pt idx="6">
                  <c:v>7020</c:v>
                </c:pt>
                <c:pt idx="7">
                  <c:v>6830</c:v>
                </c:pt>
                <c:pt idx="8">
                  <c:v>6491</c:v>
                </c:pt>
                <c:pt idx="9">
                  <c:v>6804</c:v>
                </c:pt>
                <c:pt idx="10">
                  <c:v>6380</c:v>
                </c:pt>
                <c:pt idx="11">
                  <c:v>5967</c:v>
                </c:pt>
                <c:pt idx="12">
                  <c:v>6085</c:v>
                </c:pt>
                <c:pt idx="13">
                  <c:v>6140</c:v>
                </c:pt>
                <c:pt idx="14">
                  <c:v>5858</c:v>
                </c:pt>
                <c:pt idx="15">
                  <c:v>5721</c:v>
                </c:pt>
                <c:pt idx="16">
                  <c:v>5872</c:v>
                </c:pt>
                <c:pt idx="17">
                  <c:v>5703</c:v>
                </c:pt>
                <c:pt idx="18">
                  <c:v>5709</c:v>
                </c:pt>
                <c:pt idx="19">
                  <c:v>5694</c:v>
                </c:pt>
                <c:pt idx="20">
                  <c:v>6021</c:v>
                </c:pt>
                <c:pt idx="21">
                  <c:v>6342</c:v>
                </c:pt>
                <c:pt idx="22">
                  <c:v>6475</c:v>
                </c:pt>
                <c:pt idx="23">
                  <c:v>6787</c:v>
                </c:pt>
                <c:pt idx="24">
                  <c:v>7436</c:v>
                </c:pt>
                <c:pt idx="25">
                  <c:v>7661</c:v>
                </c:pt>
                <c:pt idx="26">
                  <c:v>8457</c:v>
                </c:pt>
                <c:pt idx="27">
                  <c:v>8745</c:v>
                </c:pt>
                <c:pt idx="28">
                  <c:v>8841</c:v>
                </c:pt>
                <c:pt idx="29">
                  <c:v>8902</c:v>
                </c:pt>
                <c:pt idx="30">
                  <c:v>9000</c:v>
                </c:pt>
                <c:pt idx="31">
                  <c:v>8849</c:v>
                </c:pt>
                <c:pt idx="32">
                  <c:v>8726</c:v>
                </c:pt>
                <c:pt idx="33">
                  <c:v>8880</c:v>
                </c:pt>
                <c:pt idx="34">
                  <c:v>9472</c:v>
                </c:pt>
                <c:pt idx="35">
                  <c:v>9632</c:v>
                </c:pt>
                <c:pt idx="36">
                  <c:v>9689</c:v>
                </c:pt>
                <c:pt idx="37">
                  <c:v>9832</c:v>
                </c:pt>
                <c:pt idx="38">
                  <c:v>9732</c:v>
                </c:pt>
                <c:pt idx="39">
                  <c:v>9533</c:v>
                </c:pt>
                <c:pt idx="40">
                  <c:v>9408</c:v>
                </c:pt>
                <c:pt idx="41">
                  <c:v>8685</c:v>
                </c:pt>
                <c:pt idx="42">
                  <c:v>7956</c:v>
                </c:pt>
                <c:pt idx="43">
                  <c:v>7443</c:v>
                </c:pt>
                <c:pt idx="44">
                  <c:v>7442</c:v>
                </c:pt>
                <c:pt idx="45">
                  <c:v>7423</c:v>
                </c:pt>
                <c:pt idx="46">
                  <c:v>7433</c:v>
                </c:pt>
                <c:pt idx="47">
                  <c:v>7312</c:v>
                </c:pt>
                <c:pt idx="48">
                  <c:v>6436</c:v>
                </c:pt>
                <c:pt idx="49">
                  <c:v>6743</c:v>
                </c:pt>
                <c:pt idx="50">
                  <c:v>6731</c:v>
                </c:pt>
                <c:pt idx="51">
                  <c:v>6419</c:v>
                </c:pt>
                <c:pt idx="52">
                  <c:v>6261</c:v>
                </c:pt>
                <c:pt idx="53">
                  <c:v>6288</c:v>
                </c:pt>
                <c:pt idx="54">
                  <c:v>6123</c:v>
                </c:pt>
                <c:pt idx="55">
                  <c:v>5897</c:v>
                </c:pt>
                <c:pt idx="56">
                  <c:v>5525</c:v>
                </c:pt>
                <c:pt idx="57">
                  <c:v>5662</c:v>
                </c:pt>
                <c:pt idx="58">
                  <c:v>5157</c:v>
                </c:pt>
                <c:pt idx="59">
                  <c:v>5296</c:v>
                </c:pt>
                <c:pt idx="60">
                  <c:v>5257</c:v>
                </c:pt>
                <c:pt idx="61">
                  <c:v>4665</c:v>
                </c:pt>
                <c:pt idx="62">
                  <c:v>4415</c:v>
                </c:pt>
                <c:pt idx="63">
                  <c:v>3997</c:v>
                </c:pt>
                <c:pt idx="64">
                  <c:v>3389</c:v>
                </c:pt>
                <c:pt idx="65">
                  <c:v>3353</c:v>
                </c:pt>
                <c:pt idx="66">
                  <c:v>2955</c:v>
                </c:pt>
                <c:pt idx="67">
                  <c:v>2791</c:v>
                </c:pt>
                <c:pt idx="68">
                  <c:v>2555</c:v>
                </c:pt>
                <c:pt idx="69">
                  <c:v>2343</c:v>
                </c:pt>
                <c:pt idx="70">
                  <c:v>2206</c:v>
                </c:pt>
                <c:pt idx="71">
                  <c:v>2018</c:v>
                </c:pt>
                <c:pt idx="72">
                  <c:v>1842</c:v>
                </c:pt>
                <c:pt idx="73">
                  <c:v>1765</c:v>
                </c:pt>
                <c:pt idx="74">
                  <c:v>1663</c:v>
                </c:pt>
                <c:pt idx="75">
                  <c:v>1362</c:v>
                </c:pt>
                <c:pt idx="76">
                  <c:v>1326</c:v>
                </c:pt>
                <c:pt idx="77">
                  <c:v>1250</c:v>
                </c:pt>
                <c:pt idx="78">
                  <c:v>1064</c:v>
                </c:pt>
                <c:pt idx="79">
                  <c:v>1120</c:v>
                </c:pt>
                <c:pt idx="80">
                  <c:v>989</c:v>
                </c:pt>
                <c:pt idx="81">
                  <c:v>759</c:v>
                </c:pt>
                <c:pt idx="82">
                  <c:v>718</c:v>
                </c:pt>
                <c:pt idx="83">
                  <c:v>697</c:v>
                </c:pt>
                <c:pt idx="84">
                  <c:v>587</c:v>
                </c:pt>
                <c:pt idx="85">
                  <c:v>478</c:v>
                </c:pt>
                <c:pt idx="86">
                  <c:v>405</c:v>
                </c:pt>
                <c:pt idx="87">
                  <c:v>346</c:v>
                </c:pt>
                <c:pt idx="88">
                  <c:v>281</c:v>
                </c:pt>
                <c:pt idx="89">
                  <c:v>246</c:v>
                </c:pt>
                <c:pt idx="90">
                  <c:v>177</c:v>
                </c:pt>
                <c:pt idx="91">
                  <c:v>143</c:v>
                </c:pt>
                <c:pt idx="92">
                  <c:v>117</c:v>
                </c:pt>
                <c:pt idx="93">
                  <c:v>83</c:v>
                </c:pt>
                <c:pt idx="94">
                  <c:v>80</c:v>
                </c:pt>
                <c:pt idx="95">
                  <c:v>66</c:v>
                </c:pt>
                <c:pt idx="96">
                  <c:v>36</c:v>
                </c:pt>
                <c:pt idx="97">
                  <c:v>32</c:v>
                </c:pt>
                <c:pt idx="98">
                  <c:v>13</c:v>
                </c:pt>
                <c:pt idx="99">
                  <c:v>19</c:v>
                </c:pt>
                <c:pt idx="100">
                  <c:v>22</c:v>
                </c:pt>
                <c:pt idx="101">
                  <c:v>4</c:v>
                </c:pt>
                <c:pt idx="102">
                  <c:v>0</c:v>
                </c:pt>
              </c:numCache>
            </c:numRef>
          </c:val>
        </c:ser>
        <c:ser>
          <c:idx val="7"/>
          <c:order val="7"/>
          <c:tx>
            <c:strRef>
              <c:f>Sheet1!$I$1</c:f>
              <c:strCache>
                <c:ptCount val="1"/>
                <c:pt idx="0">
                  <c:v>Female Other, Non Hispanic</c:v>
                </c:pt>
              </c:strCache>
            </c:strRef>
          </c:tx>
          <c:spPr>
            <a:solidFill>
              <a:schemeClr val="accent2">
                <a:lumMod val="20000"/>
                <a:lumOff val="80000"/>
              </a:schemeClr>
            </a:solidFill>
          </c:spPr>
          <c:invertIfNegative val="0"/>
          <c:dPt>
            <c:idx val="24"/>
            <c:invertIfNegative val="0"/>
            <c:bubble3D val="0"/>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6030</c:v>
                </c:pt>
                <c:pt idx="1">
                  <c:v>5920</c:v>
                </c:pt>
                <c:pt idx="2">
                  <c:v>5908</c:v>
                </c:pt>
                <c:pt idx="3">
                  <c:v>5610</c:v>
                </c:pt>
                <c:pt idx="4">
                  <c:v>5511</c:v>
                </c:pt>
                <c:pt idx="5">
                  <c:v>5516</c:v>
                </c:pt>
                <c:pt idx="6">
                  <c:v>5216</c:v>
                </c:pt>
                <c:pt idx="7">
                  <c:v>5156</c:v>
                </c:pt>
                <c:pt idx="8">
                  <c:v>4864</c:v>
                </c:pt>
                <c:pt idx="9">
                  <c:v>4887</c:v>
                </c:pt>
                <c:pt idx="10">
                  <c:v>4812</c:v>
                </c:pt>
                <c:pt idx="11">
                  <c:v>4736</c:v>
                </c:pt>
                <c:pt idx="12">
                  <c:v>4641</c:v>
                </c:pt>
                <c:pt idx="13">
                  <c:v>4549</c:v>
                </c:pt>
                <c:pt idx="14">
                  <c:v>4481</c:v>
                </c:pt>
                <c:pt idx="15">
                  <c:v>4264</c:v>
                </c:pt>
                <c:pt idx="16">
                  <c:v>4206</c:v>
                </c:pt>
                <c:pt idx="17">
                  <c:v>4082</c:v>
                </c:pt>
                <c:pt idx="18">
                  <c:v>4011</c:v>
                </c:pt>
                <c:pt idx="19">
                  <c:v>3981</c:v>
                </c:pt>
                <c:pt idx="20">
                  <c:v>3734</c:v>
                </c:pt>
                <c:pt idx="21">
                  <c:v>3490</c:v>
                </c:pt>
                <c:pt idx="22">
                  <c:v>3530</c:v>
                </c:pt>
                <c:pt idx="23">
                  <c:v>3605</c:v>
                </c:pt>
                <c:pt idx="24">
                  <c:v>3298</c:v>
                </c:pt>
                <c:pt idx="25">
                  <c:v>3396</c:v>
                </c:pt>
                <c:pt idx="26">
                  <c:v>3229</c:v>
                </c:pt>
                <c:pt idx="27">
                  <c:v>3376</c:v>
                </c:pt>
                <c:pt idx="28">
                  <c:v>3405</c:v>
                </c:pt>
                <c:pt idx="29">
                  <c:v>3226</c:v>
                </c:pt>
                <c:pt idx="30">
                  <c:v>3269</c:v>
                </c:pt>
                <c:pt idx="31">
                  <c:v>3061</c:v>
                </c:pt>
                <c:pt idx="32">
                  <c:v>3013</c:v>
                </c:pt>
                <c:pt idx="33">
                  <c:v>2827</c:v>
                </c:pt>
                <c:pt idx="34">
                  <c:v>2794</c:v>
                </c:pt>
                <c:pt idx="35">
                  <c:v>2886</c:v>
                </c:pt>
                <c:pt idx="36">
                  <c:v>2735</c:v>
                </c:pt>
                <c:pt idx="37">
                  <c:v>2740</c:v>
                </c:pt>
                <c:pt idx="38">
                  <c:v>2797</c:v>
                </c:pt>
                <c:pt idx="39">
                  <c:v>2880</c:v>
                </c:pt>
                <c:pt idx="40">
                  <c:v>2755</c:v>
                </c:pt>
                <c:pt idx="41">
                  <c:v>2435</c:v>
                </c:pt>
                <c:pt idx="42">
                  <c:v>2480</c:v>
                </c:pt>
                <c:pt idx="43">
                  <c:v>2320</c:v>
                </c:pt>
                <c:pt idx="44">
                  <c:v>2322</c:v>
                </c:pt>
                <c:pt idx="45">
                  <c:v>2537</c:v>
                </c:pt>
                <c:pt idx="46">
                  <c:v>2530</c:v>
                </c:pt>
                <c:pt idx="47">
                  <c:v>2627</c:v>
                </c:pt>
                <c:pt idx="48">
                  <c:v>2652</c:v>
                </c:pt>
                <c:pt idx="49">
                  <c:v>2638</c:v>
                </c:pt>
                <c:pt idx="50">
                  <c:v>2425</c:v>
                </c:pt>
                <c:pt idx="51">
                  <c:v>2352</c:v>
                </c:pt>
                <c:pt idx="52">
                  <c:v>2377</c:v>
                </c:pt>
                <c:pt idx="53">
                  <c:v>2396</c:v>
                </c:pt>
                <c:pt idx="54">
                  <c:v>2177</c:v>
                </c:pt>
                <c:pt idx="55">
                  <c:v>2198</c:v>
                </c:pt>
                <c:pt idx="56">
                  <c:v>1949</c:v>
                </c:pt>
                <c:pt idx="57">
                  <c:v>1955</c:v>
                </c:pt>
                <c:pt idx="58">
                  <c:v>1783</c:v>
                </c:pt>
                <c:pt idx="59">
                  <c:v>1708</c:v>
                </c:pt>
                <c:pt idx="60">
                  <c:v>1641</c:v>
                </c:pt>
                <c:pt idx="61">
                  <c:v>1603</c:v>
                </c:pt>
                <c:pt idx="62">
                  <c:v>1521</c:v>
                </c:pt>
                <c:pt idx="63">
                  <c:v>1550</c:v>
                </c:pt>
                <c:pt idx="64">
                  <c:v>1121</c:v>
                </c:pt>
                <c:pt idx="65">
                  <c:v>1161</c:v>
                </c:pt>
                <c:pt idx="66">
                  <c:v>1059</c:v>
                </c:pt>
                <c:pt idx="67">
                  <c:v>1010</c:v>
                </c:pt>
                <c:pt idx="68">
                  <c:v>878</c:v>
                </c:pt>
                <c:pt idx="69">
                  <c:v>828</c:v>
                </c:pt>
                <c:pt idx="70">
                  <c:v>776</c:v>
                </c:pt>
                <c:pt idx="71">
                  <c:v>697</c:v>
                </c:pt>
                <c:pt idx="72">
                  <c:v>668</c:v>
                </c:pt>
                <c:pt idx="73">
                  <c:v>608</c:v>
                </c:pt>
                <c:pt idx="74">
                  <c:v>607</c:v>
                </c:pt>
                <c:pt idx="75">
                  <c:v>536</c:v>
                </c:pt>
                <c:pt idx="76">
                  <c:v>452</c:v>
                </c:pt>
                <c:pt idx="77">
                  <c:v>481</c:v>
                </c:pt>
                <c:pt idx="78">
                  <c:v>460</c:v>
                </c:pt>
                <c:pt idx="79">
                  <c:v>425</c:v>
                </c:pt>
                <c:pt idx="80">
                  <c:v>419</c:v>
                </c:pt>
                <c:pt idx="81">
                  <c:v>328</c:v>
                </c:pt>
                <c:pt idx="82">
                  <c:v>335</c:v>
                </c:pt>
                <c:pt idx="83">
                  <c:v>307</c:v>
                </c:pt>
                <c:pt idx="84">
                  <c:v>286</c:v>
                </c:pt>
                <c:pt idx="85">
                  <c:v>243</c:v>
                </c:pt>
                <c:pt idx="86">
                  <c:v>219</c:v>
                </c:pt>
                <c:pt idx="87">
                  <c:v>172</c:v>
                </c:pt>
                <c:pt idx="88">
                  <c:v>150</c:v>
                </c:pt>
                <c:pt idx="89">
                  <c:v>122</c:v>
                </c:pt>
                <c:pt idx="90">
                  <c:v>112</c:v>
                </c:pt>
                <c:pt idx="91">
                  <c:v>83</c:v>
                </c:pt>
                <c:pt idx="92">
                  <c:v>67</c:v>
                </c:pt>
                <c:pt idx="93">
                  <c:v>58</c:v>
                </c:pt>
                <c:pt idx="94">
                  <c:v>45</c:v>
                </c:pt>
                <c:pt idx="95">
                  <c:v>26</c:v>
                </c:pt>
                <c:pt idx="96">
                  <c:v>30</c:v>
                </c:pt>
                <c:pt idx="97">
                  <c:v>13</c:v>
                </c:pt>
                <c:pt idx="98">
                  <c:v>11</c:v>
                </c:pt>
                <c:pt idx="99">
                  <c:v>10</c:v>
                </c:pt>
                <c:pt idx="100">
                  <c:v>18</c:v>
                </c:pt>
                <c:pt idx="101">
                  <c:v>4</c:v>
                </c:pt>
                <c:pt idx="102">
                  <c:v>0</c:v>
                </c:pt>
              </c:numCache>
            </c:numRef>
          </c:val>
        </c:ser>
        <c:dLbls>
          <c:showLegendKey val="0"/>
          <c:showVal val="0"/>
          <c:showCatName val="0"/>
          <c:showSerName val="0"/>
          <c:showPercent val="0"/>
          <c:showBubbleSize val="0"/>
        </c:dLbls>
        <c:gapWidth val="0"/>
        <c:overlap val="100"/>
        <c:axId val="560207328"/>
        <c:axId val="560204976"/>
      </c:barChart>
      <c:catAx>
        <c:axId val="560207328"/>
        <c:scaling>
          <c:orientation val="minMax"/>
        </c:scaling>
        <c:delete val="0"/>
        <c:axPos val="l"/>
        <c:numFmt formatCode="General" sourceLinked="0"/>
        <c:majorTickMark val="out"/>
        <c:minorTickMark val="none"/>
        <c:tickLblPos val="low"/>
        <c:txPr>
          <a:bodyPr/>
          <a:lstStyle/>
          <a:p>
            <a:pPr>
              <a:defRPr sz="1050" baseline="0"/>
            </a:pPr>
            <a:endParaRPr lang="en-US"/>
          </a:p>
        </c:txPr>
        <c:crossAx val="560204976"/>
        <c:crosses val="autoZero"/>
        <c:auto val="1"/>
        <c:lblAlgn val="ctr"/>
        <c:lblOffset val="100"/>
        <c:tickLblSkip val="5"/>
        <c:noMultiLvlLbl val="0"/>
      </c:catAx>
      <c:valAx>
        <c:axId val="560204976"/>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560207328"/>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c:v>
                </c:pt>
                <c:pt idx="1">
                  <c:v>-61473</c:v>
                </c:pt>
                <c:pt idx="2">
                  <c:v>-63020</c:v>
                </c:pt>
                <c:pt idx="3">
                  <c:v>-63696</c:v>
                </c:pt>
                <c:pt idx="4">
                  <c:v>-64076</c:v>
                </c:pt>
                <c:pt idx="5">
                  <c:v>-64311</c:v>
                </c:pt>
                <c:pt idx="6">
                  <c:v>-65125</c:v>
                </c:pt>
                <c:pt idx="7">
                  <c:v>-65504</c:v>
                </c:pt>
                <c:pt idx="8">
                  <c:v>-65740</c:v>
                </c:pt>
                <c:pt idx="9">
                  <c:v>-67576</c:v>
                </c:pt>
                <c:pt idx="10">
                  <c:v>-68359</c:v>
                </c:pt>
                <c:pt idx="11">
                  <c:v>-67761</c:v>
                </c:pt>
                <c:pt idx="12">
                  <c:v>-67791</c:v>
                </c:pt>
                <c:pt idx="13">
                  <c:v>-68280</c:v>
                </c:pt>
                <c:pt idx="14">
                  <c:v>-68483</c:v>
                </c:pt>
                <c:pt idx="15">
                  <c:v>-68926</c:v>
                </c:pt>
                <c:pt idx="16">
                  <c:v>-70222</c:v>
                </c:pt>
                <c:pt idx="17">
                  <c:v>-71489</c:v>
                </c:pt>
                <c:pt idx="18">
                  <c:v>-72635</c:v>
                </c:pt>
                <c:pt idx="19">
                  <c:v>-72595</c:v>
                </c:pt>
                <c:pt idx="20">
                  <c:v>-71950</c:v>
                </c:pt>
                <c:pt idx="21">
                  <c:v>-70793</c:v>
                </c:pt>
                <c:pt idx="22">
                  <c:v>-71228</c:v>
                </c:pt>
                <c:pt idx="23">
                  <c:v>-72740</c:v>
                </c:pt>
                <c:pt idx="24">
                  <c:v>-74533</c:v>
                </c:pt>
                <c:pt idx="25">
                  <c:v>-76168</c:v>
                </c:pt>
                <c:pt idx="26">
                  <c:v>-74070</c:v>
                </c:pt>
                <c:pt idx="27">
                  <c:v>-76114</c:v>
                </c:pt>
                <c:pt idx="28">
                  <c:v>-74944</c:v>
                </c:pt>
                <c:pt idx="29">
                  <c:v>-75706</c:v>
                </c:pt>
                <c:pt idx="30">
                  <c:v>-75317</c:v>
                </c:pt>
                <c:pt idx="31">
                  <c:v>-70462</c:v>
                </c:pt>
                <c:pt idx="32">
                  <c:v>-69718</c:v>
                </c:pt>
                <c:pt idx="33">
                  <c:v>-68309</c:v>
                </c:pt>
                <c:pt idx="34">
                  <c:v>-67804</c:v>
                </c:pt>
                <c:pt idx="35">
                  <c:v>-69655</c:v>
                </c:pt>
                <c:pt idx="36">
                  <c:v>-67313</c:v>
                </c:pt>
                <c:pt idx="37">
                  <c:v>-70509</c:v>
                </c:pt>
                <c:pt idx="38">
                  <c:v>-76100</c:v>
                </c:pt>
                <c:pt idx="39">
                  <c:v>-82221</c:v>
                </c:pt>
                <c:pt idx="40">
                  <c:v>-81496</c:v>
                </c:pt>
                <c:pt idx="41">
                  <c:v>-76623</c:v>
                </c:pt>
                <c:pt idx="42">
                  <c:v>-74797</c:v>
                </c:pt>
                <c:pt idx="43">
                  <c:v>-75155</c:v>
                </c:pt>
                <c:pt idx="44">
                  <c:v>-76180</c:v>
                </c:pt>
                <c:pt idx="45">
                  <c:v>-84045</c:v>
                </c:pt>
                <c:pt idx="46">
                  <c:v>-87357</c:v>
                </c:pt>
                <c:pt idx="47">
                  <c:v>-89750</c:v>
                </c:pt>
                <c:pt idx="48">
                  <c:v>-90920</c:v>
                </c:pt>
                <c:pt idx="49">
                  <c:v>-93028</c:v>
                </c:pt>
                <c:pt idx="50">
                  <c:v>-95212</c:v>
                </c:pt>
                <c:pt idx="51">
                  <c:v>-91987</c:v>
                </c:pt>
                <c:pt idx="52">
                  <c:v>-93704</c:v>
                </c:pt>
                <c:pt idx="53">
                  <c:v>-90943</c:v>
                </c:pt>
                <c:pt idx="54">
                  <c:v>-88684</c:v>
                </c:pt>
                <c:pt idx="55">
                  <c:v>-89059</c:v>
                </c:pt>
                <c:pt idx="56">
                  <c:v>-84351</c:v>
                </c:pt>
                <c:pt idx="57">
                  <c:v>-83150</c:v>
                </c:pt>
                <c:pt idx="58">
                  <c:v>-79532</c:v>
                </c:pt>
                <c:pt idx="59">
                  <c:v>-74826</c:v>
                </c:pt>
                <c:pt idx="60">
                  <c:v>-75332</c:v>
                </c:pt>
                <c:pt idx="61">
                  <c:v>-73191</c:v>
                </c:pt>
                <c:pt idx="62">
                  <c:v>-76728</c:v>
                </c:pt>
                <c:pt idx="63">
                  <c:v>-76741</c:v>
                </c:pt>
                <c:pt idx="64">
                  <c:v>-56444</c:v>
                </c:pt>
                <c:pt idx="65">
                  <c:v>-57901</c:v>
                </c:pt>
                <c:pt idx="66">
                  <c:v>-58274</c:v>
                </c:pt>
                <c:pt idx="67">
                  <c:v>-56072</c:v>
                </c:pt>
                <c:pt idx="68">
                  <c:v>-49939</c:v>
                </c:pt>
                <c:pt idx="69">
                  <c:v>-45987</c:v>
                </c:pt>
                <c:pt idx="70">
                  <c:v>-42478</c:v>
                </c:pt>
                <c:pt idx="71">
                  <c:v>-40692</c:v>
                </c:pt>
                <c:pt idx="72">
                  <c:v>-38496</c:v>
                </c:pt>
                <c:pt idx="73">
                  <c:v>-35540</c:v>
                </c:pt>
                <c:pt idx="74">
                  <c:v>-34477</c:v>
                </c:pt>
                <c:pt idx="75">
                  <c:v>-33247</c:v>
                </c:pt>
                <c:pt idx="76">
                  <c:v>-29843</c:v>
                </c:pt>
                <c:pt idx="77">
                  <c:v>-28684</c:v>
                </c:pt>
                <c:pt idx="78">
                  <c:v>-27416</c:v>
                </c:pt>
                <c:pt idx="79">
                  <c:v>-26223</c:v>
                </c:pt>
                <c:pt idx="80">
                  <c:v>-24310</c:v>
                </c:pt>
                <c:pt idx="81">
                  <c:v>-21884</c:v>
                </c:pt>
                <c:pt idx="82">
                  <c:v>-19620</c:v>
                </c:pt>
                <c:pt idx="83">
                  <c:v>-17972</c:v>
                </c:pt>
                <c:pt idx="84">
                  <c:v>-16073</c:v>
                </c:pt>
                <c:pt idx="85">
                  <c:v>-14380</c:v>
                </c:pt>
                <c:pt idx="86">
                  <c:v>-12336</c:v>
                </c:pt>
                <c:pt idx="87">
                  <c:v>-10612</c:v>
                </c:pt>
                <c:pt idx="88">
                  <c:v>-9224</c:v>
                </c:pt>
                <c:pt idx="89">
                  <c:v>-7361</c:v>
                </c:pt>
                <c:pt idx="90">
                  <c:v>-5733</c:v>
                </c:pt>
                <c:pt idx="91">
                  <c:v>-4145</c:v>
                </c:pt>
                <c:pt idx="92">
                  <c:v>-3178</c:v>
                </c:pt>
                <c:pt idx="93">
                  <c:v>-2332</c:v>
                </c:pt>
                <c:pt idx="94">
                  <c:v>-1681</c:v>
                </c:pt>
                <c:pt idx="95">
                  <c:v>-1152</c:v>
                </c:pt>
                <c:pt idx="96">
                  <c:v>-815</c:v>
                </c:pt>
                <c:pt idx="97">
                  <c:v>-544</c:v>
                </c:pt>
                <c:pt idx="98">
                  <c:v>-346</c:v>
                </c:pt>
                <c:pt idx="99">
                  <c:v>-224</c:v>
                </c:pt>
                <c:pt idx="100">
                  <c:v>-293</c:v>
                </c:pt>
                <c:pt idx="101">
                  <c:v>-13</c:v>
                </c:pt>
                <c:pt idx="102">
                  <c:v>-5</c:v>
                </c:pt>
              </c:numCache>
            </c:numRef>
          </c:val>
        </c:ser>
        <c:ser>
          <c:idx val="1"/>
          <c:order val="1"/>
          <c:tx>
            <c:strRef>
              <c:f>Sheet1!$C$1</c:f>
              <c:strCache>
                <c:ptCount val="1"/>
                <c:pt idx="0">
                  <c:v>Male Hispanic</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-98489</c:v>
                </c:pt>
                <c:pt idx="1">
                  <c:v>-98784</c:v>
                </c:pt>
                <c:pt idx="2">
                  <c:v>-100851</c:v>
                </c:pt>
                <c:pt idx="3">
                  <c:v>-100382</c:v>
                </c:pt>
                <c:pt idx="4">
                  <c:v>-98751</c:v>
                </c:pt>
                <c:pt idx="5">
                  <c:v>-98782</c:v>
                </c:pt>
                <c:pt idx="6">
                  <c:v>-96980</c:v>
                </c:pt>
                <c:pt idx="7">
                  <c:v>-95522</c:v>
                </c:pt>
                <c:pt idx="8">
                  <c:v>-95413</c:v>
                </c:pt>
                <c:pt idx="9">
                  <c:v>-95651</c:v>
                </c:pt>
                <c:pt idx="10">
                  <c:v>-94678</c:v>
                </c:pt>
                <c:pt idx="11">
                  <c:v>-91318</c:v>
                </c:pt>
                <c:pt idx="12">
                  <c:v>-89557</c:v>
                </c:pt>
                <c:pt idx="13">
                  <c:v>-87981</c:v>
                </c:pt>
                <c:pt idx="14">
                  <c:v>-87551</c:v>
                </c:pt>
                <c:pt idx="15">
                  <c:v>-87137</c:v>
                </c:pt>
                <c:pt idx="16">
                  <c:v>-87612</c:v>
                </c:pt>
                <c:pt idx="17">
                  <c:v>-87839</c:v>
                </c:pt>
                <c:pt idx="18">
                  <c:v>-87742</c:v>
                </c:pt>
                <c:pt idx="19">
                  <c:v>-85492</c:v>
                </c:pt>
                <c:pt idx="20">
                  <c:v>-83497</c:v>
                </c:pt>
                <c:pt idx="21">
                  <c:v>-80617</c:v>
                </c:pt>
                <c:pt idx="22">
                  <c:v>-81283</c:v>
                </c:pt>
                <c:pt idx="23">
                  <c:v>-81113</c:v>
                </c:pt>
                <c:pt idx="24">
                  <c:v>-81068</c:v>
                </c:pt>
                <c:pt idx="25">
                  <c:v>-80465</c:v>
                </c:pt>
                <c:pt idx="26">
                  <c:v>-78988</c:v>
                </c:pt>
                <c:pt idx="27">
                  <c:v>-81368</c:v>
                </c:pt>
                <c:pt idx="28">
                  <c:v>-80270</c:v>
                </c:pt>
                <c:pt idx="29">
                  <c:v>-80005</c:v>
                </c:pt>
                <c:pt idx="30">
                  <c:v>-80793</c:v>
                </c:pt>
                <c:pt idx="31">
                  <c:v>-73875</c:v>
                </c:pt>
                <c:pt idx="32">
                  <c:v>-75053</c:v>
                </c:pt>
                <c:pt idx="33">
                  <c:v>-74086</c:v>
                </c:pt>
                <c:pt idx="34">
                  <c:v>-74080</c:v>
                </c:pt>
                <c:pt idx="35">
                  <c:v>-74534</c:v>
                </c:pt>
                <c:pt idx="36">
                  <c:v>-70430</c:v>
                </c:pt>
                <c:pt idx="37">
                  <c:v>-70675</c:v>
                </c:pt>
                <c:pt idx="38">
                  <c:v>-69486</c:v>
                </c:pt>
                <c:pt idx="39">
                  <c:v>-68235</c:v>
                </c:pt>
                <c:pt idx="40">
                  <c:v>-68243</c:v>
                </c:pt>
                <c:pt idx="41">
                  <c:v>-63174</c:v>
                </c:pt>
                <c:pt idx="42">
                  <c:v>-61692</c:v>
                </c:pt>
                <c:pt idx="43">
                  <c:v>-60018</c:v>
                </c:pt>
                <c:pt idx="44">
                  <c:v>-60492</c:v>
                </c:pt>
                <c:pt idx="45">
                  <c:v>-60567</c:v>
                </c:pt>
                <c:pt idx="46">
                  <c:v>-57607</c:v>
                </c:pt>
                <c:pt idx="47">
                  <c:v>-56404</c:v>
                </c:pt>
                <c:pt idx="48">
                  <c:v>-54002</c:v>
                </c:pt>
                <c:pt idx="49">
                  <c:v>-52658</c:v>
                </c:pt>
                <c:pt idx="50">
                  <c:v>-52408</c:v>
                </c:pt>
                <c:pt idx="51">
                  <c:v>-47330</c:v>
                </c:pt>
                <c:pt idx="52">
                  <c:v>-46137</c:v>
                </c:pt>
                <c:pt idx="53">
                  <c:v>-43624</c:v>
                </c:pt>
                <c:pt idx="54">
                  <c:v>-41969</c:v>
                </c:pt>
                <c:pt idx="55">
                  <c:v>-39717</c:v>
                </c:pt>
                <c:pt idx="56">
                  <c:v>-36399</c:v>
                </c:pt>
                <c:pt idx="57">
                  <c:v>-34608</c:v>
                </c:pt>
                <c:pt idx="58">
                  <c:v>-31737</c:v>
                </c:pt>
                <c:pt idx="59">
                  <c:v>-31139</c:v>
                </c:pt>
                <c:pt idx="60">
                  <c:v>-29553</c:v>
                </c:pt>
                <c:pt idx="61">
                  <c:v>-27475</c:v>
                </c:pt>
                <c:pt idx="62">
                  <c:v>-26245</c:v>
                </c:pt>
                <c:pt idx="63">
                  <c:v>-24454</c:v>
                </c:pt>
                <c:pt idx="64">
                  <c:v>-21239</c:v>
                </c:pt>
                <c:pt idx="65">
                  <c:v>-20390</c:v>
                </c:pt>
                <c:pt idx="66">
                  <c:v>-18246</c:v>
                </c:pt>
                <c:pt idx="67">
                  <c:v>-16664</c:v>
                </c:pt>
                <c:pt idx="68">
                  <c:v>-15003</c:v>
                </c:pt>
                <c:pt idx="69">
                  <c:v>-14156</c:v>
                </c:pt>
                <c:pt idx="70">
                  <c:v>-13637</c:v>
                </c:pt>
                <c:pt idx="71">
                  <c:v>-12146</c:v>
                </c:pt>
                <c:pt idx="72">
                  <c:v>-11751</c:v>
                </c:pt>
                <c:pt idx="73">
                  <c:v>-10885</c:v>
                </c:pt>
                <c:pt idx="74">
                  <c:v>-10227</c:v>
                </c:pt>
                <c:pt idx="75">
                  <c:v>-9924</c:v>
                </c:pt>
                <c:pt idx="76">
                  <c:v>-8711</c:v>
                </c:pt>
                <c:pt idx="77">
                  <c:v>-7735</c:v>
                </c:pt>
                <c:pt idx="78">
                  <c:v>-7656</c:v>
                </c:pt>
                <c:pt idx="79">
                  <c:v>-7053</c:v>
                </c:pt>
                <c:pt idx="80">
                  <c:v>-6669</c:v>
                </c:pt>
                <c:pt idx="81">
                  <c:v>-5721</c:v>
                </c:pt>
                <c:pt idx="82">
                  <c:v>-5239</c:v>
                </c:pt>
                <c:pt idx="83">
                  <c:v>-4775</c:v>
                </c:pt>
                <c:pt idx="84">
                  <c:v>-4061</c:v>
                </c:pt>
                <c:pt idx="85">
                  <c:v>-3592</c:v>
                </c:pt>
                <c:pt idx="86">
                  <c:v>-3134</c:v>
                </c:pt>
                <c:pt idx="87">
                  <c:v>-2688</c:v>
                </c:pt>
                <c:pt idx="88">
                  <c:v>-2079</c:v>
                </c:pt>
                <c:pt idx="89">
                  <c:v>-1615</c:v>
                </c:pt>
                <c:pt idx="90">
                  <c:v>-1298</c:v>
                </c:pt>
                <c:pt idx="91">
                  <c:v>-832</c:v>
                </c:pt>
                <c:pt idx="92">
                  <c:v>-681</c:v>
                </c:pt>
                <c:pt idx="93">
                  <c:v>-468</c:v>
                </c:pt>
                <c:pt idx="94">
                  <c:v>-400</c:v>
                </c:pt>
                <c:pt idx="95">
                  <c:v>-307</c:v>
                </c:pt>
                <c:pt idx="96">
                  <c:v>-217</c:v>
                </c:pt>
                <c:pt idx="97">
                  <c:v>-137</c:v>
                </c:pt>
                <c:pt idx="98">
                  <c:v>-106</c:v>
                </c:pt>
                <c:pt idx="99">
                  <c:v>-76</c:v>
                </c:pt>
                <c:pt idx="100">
                  <c:v>-131</c:v>
                </c:pt>
                <c:pt idx="101">
                  <c:v>-13</c:v>
                </c:pt>
                <c:pt idx="102">
                  <c:v>-6</c:v>
                </c:pt>
              </c:numCache>
            </c:numRef>
          </c:val>
        </c:ser>
        <c:ser>
          <c:idx val="2"/>
          <c:order val="2"/>
          <c:tx>
            <c:strRef>
              <c:f>Sheet1!$D$1</c:f>
              <c:strCache>
                <c:ptCount val="1"/>
                <c:pt idx="0">
                  <c:v>Male Black, Non-Hispanic</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-21109</c:v>
                </c:pt>
                <c:pt idx="1">
                  <c:v>-21614</c:v>
                </c:pt>
                <c:pt idx="2">
                  <c:v>-22307</c:v>
                </c:pt>
                <c:pt idx="3">
                  <c:v>-22703</c:v>
                </c:pt>
                <c:pt idx="4">
                  <c:v>-22124</c:v>
                </c:pt>
                <c:pt idx="5">
                  <c:v>-22090</c:v>
                </c:pt>
                <c:pt idx="6">
                  <c:v>-22176</c:v>
                </c:pt>
                <c:pt idx="7">
                  <c:v>-22185</c:v>
                </c:pt>
                <c:pt idx="8">
                  <c:v>-22724</c:v>
                </c:pt>
                <c:pt idx="9">
                  <c:v>-23132</c:v>
                </c:pt>
                <c:pt idx="10">
                  <c:v>-23515</c:v>
                </c:pt>
                <c:pt idx="11">
                  <c:v>-23056</c:v>
                </c:pt>
                <c:pt idx="12">
                  <c:v>-23181</c:v>
                </c:pt>
                <c:pt idx="13">
                  <c:v>-23036</c:v>
                </c:pt>
                <c:pt idx="14">
                  <c:v>-23412</c:v>
                </c:pt>
                <c:pt idx="15">
                  <c:v>-24086</c:v>
                </c:pt>
                <c:pt idx="16">
                  <c:v>-25035</c:v>
                </c:pt>
                <c:pt idx="17">
                  <c:v>-25889</c:v>
                </c:pt>
                <c:pt idx="18">
                  <c:v>-25528</c:v>
                </c:pt>
                <c:pt idx="19">
                  <c:v>-24918</c:v>
                </c:pt>
                <c:pt idx="20">
                  <c:v>-23930</c:v>
                </c:pt>
                <c:pt idx="21">
                  <c:v>-22729</c:v>
                </c:pt>
                <c:pt idx="22">
                  <c:v>-21672</c:v>
                </c:pt>
                <c:pt idx="23">
                  <c:v>-21386</c:v>
                </c:pt>
                <c:pt idx="24">
                  <c:v>-21592</c:v>
                </c:pt>
                <c:pt idx="25">
                  <c:v>-21406</c:v>
                </c:pt>
                <c:pt idx="26">
                  <c:v>-20693</c:v>
                </c:pt>
                <c:pt idx="27">
                  <c:v>-21259</c:v>
                </c:pt>
                <c:pt idx="28">
                  <c:v>-20922</c:v>
                </c:pt>
                <c:pt idx="29">
                  <c:v>-21296</c:v>
                </c:pt>
                <c:pt idx="30">
                  <c:v>-21700</c:v>
                </c:pt>
                <c:pt idx="31">
                  <c:v>-20252</c:v>
                </c:pt>
                <c:pt idx="32">
                  <c:v>-19507</c:v>
                </c:pt>
                <c:pt idx="33">
                  <c:v>-19297</c:v>
                </c:pt>
                <c:pt idx="34">
                  <c:v>-18787</c:v>
                </c:pt>
                <c:pt idx="35">
                  <c:v>-19218</c:v>
                </c:pt>
                <c:pt idx="36">
                  <c:v>-19151</c:v>
                </c:pt>
                <c:pt idx="37">
                  <c:v>-19788</c:v>
                </c:pt>
                <c:pt idx="38">
                  <c:v>-20424</c:v>
                </c:pt>
                <c:pt idx="39">
                  <c:v>-21288</c:v>
                </c:pt>
                <c:pt idx="40">
                  <c:v>-20333</c:v>
                </c:pt>
                <c:pt idx="41">
                  <c:v>-19135</c:v>
                </c:pt>
                <c:pt idx="42">
                  <c:v>-19503</c:v>
                </c:pt>
                <c:pt idx="43">
                  <c:v>-19401</c:v>
                </c:pt>
                <c:pt idx="44">
                  <c:v>-20164</c:v>
                </c:pt>
                <c:pt idx="45">
                  <c:v>-21088</c:v>
                </c:pt>
                <c:pt idx="46">
                  <c:v>-20385</c:v>
                </c:pt>
                <c:pt idx="47">
                  <c:v>-20480</c:v>
                </c:pt>
                <c:pt idx="48">
                  <c:v>-20247</c:v>
                </c:pt>
                <c:pt idx="49">
                  <c:v>-20528</c:v>
                </c:pt>
                <c:pt idx="50">
                  <c:v>-20868</c:v>
                </c:pt>
                <c:pt idx="51">
                  <c:v>-19659</c:v>
                </c:pt>
                <c:pt idx="52">
                  <c:v>-19189</c:v>
                </c:pt>
                <c:pt idx="53">
                  <c:v>-18630</c:v>
                </c:pt>
                <c:pt idx="54">
                  <c:v>-18162</c:v>
                </c:pt>
                <c:pt idx="55">
                  <c:v>-17287</c:v>
                </c:pt>
                <c:pt idx="56">
                  <c:v>-15343</c:v>
                </c:pt>
                <c:pt idx="57">
                  <c:v>-14851</c:v>
                </c:pt>
                <c:pt idx="58">
                  <c:v>-13681</c:v>
                </c:pt>
                <c:pt idx="59">
                  <c:v>-13359</c:v>
                </c:pt>
                <c:pt idx="60">
                  <c:v>-12494</c:v>
                </c:pt>
                <c:pt idx="61">
                  <c:v>-11736</c:v>
                </c:pt>
                <c:pt idx="62">
                  <c:v>-11142</c:v>
                </c:pt>
                <c:pt idx="63">
                  <c:v>-9801</c:v>
                </c:pt>
                <c:pt idx="64">
                  <c:v>-8005</c:v>
                </c:pt>
                <c:pt idx="65">
                  <c:v>-7737</c:v>
                </c:pt>
                <c:pt idx="66">
                  <c:v>-7060</c:v>
                </c:pt>
                <c:pt idx="67">
                  <c:v>-6993</c:v>
                </c:pt>
                <c:pt idx="68">
                  <c:v>-6096</c:v>
                </c:pt>
                <c:pt idx="69">
                  <c:v>-5669</c:v>
                </c:pt>
                <c:pt idx="70">
                  <c:v>-5226</c:v>
                </c:pt>
                <c:pt idx="71">
                  <c:v>-4860</c:v>
                </c:pt>
                <c:pt idx="72">
                  <c:v>-4355</c:v>
                </c:pt>
                <c:pt idx="73">
                  <c:v>-4085</c:v>
                </c:pt>
                <c:pt idx="74">
                  <c:v>-3779</c:v>
                </c:pt>
                <c:pt idx="75">
                  <c:v>-3792</c:v>
                </c:pt>
                <c:pt idx="76">
                  <c:v>-3355</c:v>
                </c:pt>
                <c:pt idx="77">
                  <c:v>-3075</c:v>
                </c:pt>
                <c:pt idx="78">
                  <c:v>-2677</c:v>
                </c:pt>
                <c:pt idx="79">
                  <c:v>-2494</c:v>
                </c:pt>
                <c:pt idx="80">
                  <c:v>-2327</c:v>
                </c:pt>
                <c:pt idx="81">
                  <c:v>-1996</c:v>
                </c:pt>
                <c:pt idx="82">
                  <c:v>-1733</c:v>
                </c:pt>
                <c:pt idx="83">
                  <c:v>-1578</c:v>
                </c:pt>
                <c:pt idx="84">
                  <c:v>-1382</c:v>
                </c:pt>
                <c:pt idx="85">
                  <c:v>-1244</c:v>
                </c:pt>
                <c:pt idx="86">
                  <c:v>-991</c:v>
                </c:pt>
                <c:pt idx="87">
                  <c:v>-885</c:v>
                </c:pt>
                <c:pt idx="88">
                  <c:v>-702</c:v>
                </c:pt>
                <c:pt idx="89">
                  <c:v>-611</c:v>
                </c:pt>
                <c:pt idx="90">
                  <c:v>-543</c:v>
                </c:pt>
                <c:pt idx="91">
                  <c:v>-373</c:v>
                </c:pt>
                <c:pt idx="92">
                  <c:v>-286</c:v>
                </c:pt>
                <c:pt idx="93">
                  <c:v>-219</c:v>
                </c:pt>
                <c:pt idx="94">
                  <c:v>-182</c:v>
                </c:pt>
                <c:pt idx="95">
                  <c:v>-150</c:v>
                </c:pt>
                <c:pt idx="96">
                  <c:v>-101</c:v>
                </c:pt>
                <c:pt idx="97">
                  <c:v>-81</c:v>
                </c:pt>
                <c:pt idx="98">
                  <c:v>-49</c:v>
                </c:pt>
                <c:pt idx="99">
                  <c:v>-41</c:v>
                </c:pt>
                <c:pt idx="100">
                  <c:v>-79</c:v>
                </c:pt>
                <c:pt idx="101">
                  <c:v>-15</c:v>
                </c:pt>
                <c:pt idx="102">
                  <c:v>-1</c:v>
                </c:pt>
              </c:numCache>
            </c:numRef>
          </c:val>
        </c:ser>
        <c:ser>
          <c:idx val="3"/>
          <c:order val="3"/>
          <c:tx>
            <c:strRef>
              <c:f>Sheet1!$E$1</c:f>
              <c:strCache>
                <c:ptCount val="1"/>
                <c:pt idx="0">
                  <c:v>Male Asian, Non-Hispanic</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-6450</c:v>
                </c:pt>
                <c:pt idx="1">
                  <c:v>-6425</c:v>
                </c:pt>
                <c:pt idx="2">
                  <c:v>-6927</c:v>
                </c:pt>
                <c:pt idx="3">
                  <c:v>-6687</c:v>
                </c:pt>
                <c:pt idx="4">
                  <c:v>-6843</c:v>
                </c:pt>
                <c:pt idx="5">
                  <c:v>-7017</c:v>
                </c:pt>
                <c:pt idx="6">
                  <c:v>-7026</c:v>
                </c:pt>
                <c:pt idx="7">
                  <c:v>-6942</c:v>
                </c:pt>
                <c:pt idx="8">
                  <c:v>-6710</c:v>
                </c:pt>
                <c:pt idx="9">
                  <c:v>-7060</c:v>
                </c:pt>
                <c:pt idx="10">
                  <c:v>-6551</c:v>
                </c:pt>
                <c:pt idx="11">
                  <c:v>-6081</c:v>
                </c:pt>
                <c:pt idx="12">
                  <c:v>-6238</c:v>
                </c:pt>
                <c:pt idx="13">
                  <c:v>-6152</c:v>
                </c:pt>
                <c:pt idx="14">
                  <c:v>-6210</c:v>
                </c:pt>
                <c:pt idx="15">
                  <c:v>-5976</c:v>
                </c:pt>
                <c:pt idx="16">
                  <c:v>-6187</c:v>
                </c:pt>
                <c:pt idx="17">
                  <c:v>-6094</c:v>
                </c:pt>
                <c:pt idx="18">
                  <c:v>-6276</c:v>
                </c:pt>
                <c:pt idx="19">
                  <c:v>-6224</c:v>
                </c:pt>
                <c:pt idx="20">
                  <c:v>-6500</c:v>
                </c:pt>
                <c:pt idx="21">
                  <c:v>-7044</c:v>
                </c:pt>
                <c:pt idx="22">
                  <c:v>-7151</c:v>
                </c:pt>
                <c:pt idx="23">
                  <c:v>-7236</c:v>
                </c:pt>
                <c:pt idx="24">
                  <c:v>-7641</c:v>
                </c:pt>
                <c:pt idx="25">
                  <c:v>-7983</c:v>
                </c:pt>
                <c:pt idx="26">
                  <c:v>-7977</c:v>
                </c:pt>
                <c:pt idx="27">
                  <c:v>-8151</c:v>
                </c:pt>
                <c:pt idx="28">
                  <c:v>-7874</c:v>
                </c:pt>
                <c:pt idx="29">
                  <c:v>-7646</c:v>
                </c:pt>
                <c:pt idx="30">
                  <c:v>-8028</c:v>
                </c:pt>
                <c:pt idx="31">
                  <c:v>-7724</c:v>
                </c:pt>
                <c:pt idx="32">
                  <c:v>-7795</c:v>
                </c:pt>
                <c:pt idx="33">
                  <c:v>-7956</c:v>
                </c:pt>
                <c:pt idx="34">
                  <c:v>-8547</c:v>
                </c:pt>
                <c:pt idx="35">
                  <c:v>-8740</c:v>
                </c:pt>
                <c:pt idx="36">
                  <c:v>-8845</c:v>
                </c:pt>
                <c:pt idx="37">
                  <c:v>-9044</c:v>
                </c:pt>
                <c:pt idx="38">
                  <c:v>-8808</c:v>
                </c:pt>
                <c:pt idx="39">
                  <c:v>-8917</c:v>
                </c:pt>
                <c:pt idx="40">
                  <c:v>-8588</c:v>
                </c:pt>
                <c:pt idx="41">
                  <c:v>-8302</c:v>
                </c:pt>
                <c:pt idx="42">
                  <c:v>-7655</c:v>
                </c:pt>
                <c:pt idx="43">
                  <c:v>-7130</c:v>
                </c:pt>
                <c:pt idx="44">
                  <c:v>-7320</c:v>
                </c:pt>
                <c:pt idx="45">
                  <c:v>-7146</c:v>
                </c:pt>
                <c:pt idx="46">
                  <c:v>-7214</c:v>
                </c:pt>
                <c:pt idx="47">
                  <c:v>-7034</c:v>
                </c:pt>
                <c:pt idx="48">
                  <c:v>-6222</c:v>
                </c:pt>
                <c:pt idx="49">
                  <c:v>-6178</c:v>
                </c:pt>
                <c:pt idx="50">
                  <c:v>-6004</c:v>
                </c:pt>
                <c:pt idx="51">
                  <c:v>-5617</c:v>
                </c:pt>
                <c:pt idx="52">
                  <c:v>-5585</c:v>
                </c:pt>
                <c:pt idx="53">
                  <c:v>-5411</c:v>
                </c:pt>
                <c:pt idx="54">
                  <c:v>-5369</c:v>
                </c:pt>
                <c:pt idx="55">
                  <c:v>-5163</c:v>
                </c:pt>
                <c:pt idx="56">
                  <c:v>-4739</c:v>
                </c:pt>
                <c:pt idx="57">
                  <c:v>-4762</c:v>
                </c:pt>
                <c:pt idx="58">
                  <c:v>-4126</c:v>
                </c:pt>
                <c:pt idx="59">
                  <c:v>-4180</c:v>
                </c:pt>
                <c:pt idx="60">
                  <c:v>-4283</c:v>
                </c:pt>
                <c:pt idx="61">
                  <c:v>-3928</c:v>
                </c:pt>
                <c:pt idx="62">
                  <c:v>-3610</c:v>
                </c:pt>
                <c:pt idx="63">
                  <c:v>-3254</c:v>
                </c:pt>
                <c:pt idx="64">
                  <c:v>-2962</c:v>
                </c:pt>
                <c:pt idx="65">
                  <c:v>-2911</c:v>
                </c:pt>
                <c:pt idx="66">
                  <c:v>-2539</c:v>
                </c:pt>
                <c:pt idx="67">
                  <c:v>-2543</c:v>
                </c:pt>
                <c:pt idx="68">
                  <c:v>-2262</c:v>
                </c:pt>
                <c:pt idx="69">
                  <c:v>-2105</c:v>
                </c:pt>
                <c:pt idx="70">
                  <c:v>-1965</c:v>
                </c:pt>
                <c:pt idx="71">
                  <c:v>-1776</c:v>
                </c:pt>
                <c:pt idx="72">
                  <c:v>-1704</c:v>
                </c:pt>
                <c:pt idx="73">
                  <c:v>-1475</c:v>
                </c:pt>
                <c:pt idx="74">
                  <c:v>-1294</c:v>
                </c:pt>
                <c:pt idx="75">
                  <c:v>-1222</c:v>
                </c:pt>
                <c:pt idx="76">
                  <c:v>-1038</c:v>
                </c:pt>
                <c:pt idx="77">
                  <c:v>-952</c:v>
                </c:pt>
                <c:pt idx="78">
                  <c:v>-788</c:v>
                </c:pt>
                <c:pt idx="79">
                  <c:v>-779</c:v>
                </c:pt>
                <c:pt idx="80">
                  <c:v>-700</c:v>
                </c:pt>
                <c:pt idx="81">
                  <c:v>-553</c:v>
                </c:pt>
                <c:pt idx="82">
                  <c:v>-490</c:v>
                </c:pt>
                <c:pt idx="83">
                  <c:v>-424</c:v>
                </c:pt>
                <c:pt idx="84">
                  <c:v>-351</c:v>
                </c:pt>
                <c:pt idx="85">
                  <c:v>-294</c:v>
                </c:pt>
                <c:pt idx="86">
                  <c:v>-253</c:v>
                </c:pt>
                <c:pt idx="87">
                  <c:v>-242</c:v>
                </c:pt>
                <c:pt idx="88">
                  <c:v>-157</c:v>
                </c:pt>
                <c:pt idx="89">
                  <c:v>-146</c:v>
                </c:pt>
                <c:pt idx="90">
                  <c:v>-122</c:v>
                </c:pt>
                <c:pt idx="91">
                  <c:v>-69</c:v>
                </c:pt>
                <c:pt idx="92">
                  <c:v>-71</c:v>
                </c:pt>
                <c:pt idx="93">
                  <c:v>-40</c:v>
                </c:pt>
                <c:pt idx="94">
                  <c:v>-37</c:v>
                </c:pt>
                <c:pt idx="95">
                  <c:v>-27</c:v>
                </c:pt>
                <c:pt idx="96">
                  <c:v>-21</c:v>
                </c:pt>
                <c:pt idx="97">
                  <c:v>-16</c:v>
                </c:pt>
                <c:pt idx="98">
                  <c:v>-10</c:v>
                </c:pt>
                <c:pt idx="99">
                  <c:v>-3</c:v>
                </c:pt>
                <c:pt idx="100">
                  <c:v>-8</c:v>
                </c:pt>
                <c:pt idx="101">
                  <c:v>-1</c:v>
                </c:pt>
                <c:pt idx="102">
                  <c:v>-2</c:v>
                </c:pt>
              </c:numCache>
            </c:numRef>
          </c:val>
        </c:ser>
        <c:ser>
          <c:idx val="4"/>
          <c:order val="4"/>
          <c:tx>
            <c:strRef>
              <c:f>Sheet1!$F$1</c:f>
              <c:strCache>
                <c:ptCount val="1"/>
                <c:pt idx="0">
                  <c:v>Male Other, Non Hispanic</c:v>
                </c:pt>
              </c:strCache>
            </c:strRef>
          </c:tx>
          <c:spPr>
            <a:solidFill>
              <a:schemeClr val="accent1">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-6248</c:v>
                </c:pt>
                <c:pt idx="1">
                  <c:v>-6146</c:v>
                </c:pt>
                <c:pt idx="2">
                  <c:v>-6169</c:v>
                </c:pt>
                <c:pt idx="3">
                  <c:v>-5923</c:v>
                </c:pt>
                <c:pt idx="4">
                  <c:v>-5759</c:v>
                </c:pt>
                <c:pt idx="5">
                  <c:v>-5537</c:v>
                </c:pt>
                <c:pt idx="6">
                  <c:v>-5432</c:v>
                </c:pt>
                <c:pt idx="7">
                  <c:v>-5122</c:v>
                </c:pt>
                <c:pt idx="8">
                  <c:v>-5011</c:v>
                </c:pt>
                <c:pt idx="9">
                  <c:v>-5046</c:v>
                </c:pt>
                <c:pt idx="10">
                  <c:v>-4952</c:v>
                </c:pt>
                <c:pt idx="11">
                  <c:v>-4902</c:v>
                </c:pt>
                <c:pt idx="12">
                  <c:v>-4731</c:v>
                </c:pt>
                <c:pt idx="13">
                  <c:v>-4639</c:v>
                </c:pt>
                <c:pt idx="14">
                  <c:v>-4451</c:v>
                </c:pt>
                <c:pt idx="15">
                  <c:v>-4435</c:v>
                </c:pt>
                <c:pt idx="16">
                  <c:v>-4325</c:v>
                </c:pt>
                <c:pt idx="17">
                  <c:v>-4168</c:v>
                </c:pt>
                <c:pt idx="18">
                  <c:v>-3919</c:v>
                </c:pt>
                <c:pt idx="19">
                  <c:v>-3937</c:v>
                </c:pt>
                <c:pt idx="20">
                  <c:v>-3693</c:v>
                </c:pt>
                <c:pt idx="21">
                  <c:v>-3469</c:v>
                </c:pt>
                <c:pt idx="22">
                  <c:v>-3205</c:v>
                </c:pt>
                <c:pt idx="23">
                  <c:v>-3077</c:v>
                </c:pt>
                <c:pt idx="24">
                  <c:v>-3206</c:v>
                </c:pt>
                <c:pt idx="25">
                  <c:v>-3094</c:v>
                </c:pt>
                <c:pt idx="26">
                  <c:v>-3224</c:v>
                </c:pt>
                <c:pt idx="27">
                  <c:v>-3214</c:v>
                </c:pt>
                <c:pt idx="28">
                  <c:v>-3066</c:v>
                </c:pt>
                <c:pt idx="29">
                  <c:v>-3063</c:v>
                </c:pt>
                <c:pt idx="30">
                  <c:v>-2972</c:v>
                </c:pt>
                <c:pt idx="31">
                  <c:v>-2785</c:v>
                </c:pt>
                <c:pt idx="32">
                  <c:v>-2707</c:v>
                </c:pt>
                <c:pt idx="33">
                  <c:v>-2698</c:v>
                </c:pt>
                <c:pt idx="34">
                  <c:v>-2635</c:v>
                </c:pt>
                <c:pt idx="35">
                  <c:v>-2664</c:v>
                </c:pt>
                <c:pt idx="36">
                  <c:v>-2367</c:v>
                </c:pt>
                <c:pt idx="37">
                  <c:v>-2509</c:v>
                </c:pt>
                <c:pt idx="38">
                  <c:v>-2538</c:v>
                </c:pt>
                <c:pt idx="39">
                  <c:v>-2680</c:v>
                </c:pt>
                <c:pt idx="40">
                  <c:v>-2581</c:v>
                </c:pt>
                <c:pt idx="41">
                  <c:v>-2362</c:v>
                </c:pt>
                <c:pt idx="42">
                  <c:v>-2162</c:v>
                </c:pt>
                <c:pt idx="43">
                  <c:v>-2159</c:v>
                </c:pt>
                <c:pt idx="44">
                  <c:v>-2200</c:v>
                </c:pt>
                <c:pt idx="45">
                  <c:v>-2348</c:v>
                </c:pt>
                <c:pt idx="46">
                  <c:v>-2446</c:v>
                </c:pt>
                <c:pt idx="47">
                  <c:v>-2494</c:v>
                </c:pt>
                <c:pt idx="48">
                  <c:v>-2322</c:v>
                </c:pt>
                <c:pt idx="49">
                  <c:v>-2393</c:v>
                </c:pt>
                <c:pt idx="50">
                  <c:v>-2455</c:v>
                </c:pt>
                <c:pt idx="51">
                  <c:v>-2171</c:v>
                </c:pt>
                <c:pt idx="52">
                  <c:v>-2393</c:v>
                </c:pt>
                <c:pt idx="53">
                  <c:v>-2203</c:v>
                </c:pt>
                <c:pt idx="54">
                  <c:v>-2219</c:v>
                </c:pt>
                <c:pt idx="55">
                  <c:v>-2056</c:v>
                </c:pt>
                <c:pt idx="56">
                  <c:v>-1954</c:v>
                </c:pt>
                <c:pt idx="57">
                  <c:v>-1812</c:v>
                </c:pt>
                <c:pt idx="58">
                  <c:v>-1770</c:v>
                </c:pt>
                <c:pt idx="59">
                  <c:v>-1674</c:v>
                </c:pt>
                <c:pt idx="60">
                  <c:v>-1564</c:v>
                </c:pt>
                <c:pt idx="61">
                  <c:v>-1534</c:v>
                </c:pt>
                <c:pt idx="62">
                  <c:v>-1530</c:v>
                </c:pt>
                <c:pt idx="63">
                  <c:v>-1468</c:v>
                </c:pt>
                <c:pt idx="64">
                  <c:v>-1107</c:v>
                </c:pt>
                <c:pt idx="65">
                  <c:v>-1064</c:v>
                </c:pt>
                <c:pt idx="66">
                  <c:v>-1033</c:v>
                </c:pt>
                <c:pt idx="67">
                  <c:v>-981</c:v>
                </c:pt>
                <c:pt idx="68">
                  <c:v>-903</c:v>
                </c:pt>
                <c:pt idx="69">
                  <c:v>-741</c:v>
                </c:pt>
                <c:pt idx="70">
                  <c:v>-704</c:v>
                </c:pt>
                <c:pt idx="71">
                  <c:v>-617</c:v>
                </c:pt>
                <c:pt idx="72">
                  <c:v>-632</c:v>
                </c:pt>
                <c:pt idx="73">
                  <c:v>-543</c:v>
                </c:pt>
                <c:pt idx="74">
                  <c:v>-521</c:v>
                </c:pt>
                <c:pt idx="75">
                  <c:v>-423</c:v>
                </c:pt>
                <c:pt idx="76">
                  <c:v>-411</c:v>
                </c:pt>
                <c:pt idx="77">
                  <c:v>-376</c:v>
                </c:pt>
                <c:pt idx="78">
                  <c:v>-338</c:v>
                </c:pt>
                <c:pt idx="79">
                  <c:v>-318</c:v>
                </c:pt>
                <c:pt idx="80">
                  <c:v>-290</c:v>
                </c:pt>
                <c:pt idx="81">
                  <c:v>-255</c:v>
                </c:pt>
                <c:pt idx="82">
                  <c:v>-236</c:v>
                </c:pt>
                <c:pt idx="83">
                  <c:v>-219</c:v>
                </c:pt>
                <c:pt idx="84">
                  <c:v>-171</c:v>
                </c:pt>
                <c:pt idx="85">
                  <c:v>-148</c:v>
                </c:pt>
                <c:pt idx="86">
                  <c:v>-133</c:v>
                </c:pt>
                <c:pt idx="87">
                  <c:v>-103</c:v>
                </c:pt>
                <c:pt idx="88">
                  <c:v>-78</c:v>
                </c:pt>
                <c:pt idx="89">
                  <c:v>-65</c:v>
                </c:pt>
                <c:pt idx="90">
                  <c:v>-44</c:v>
                </c:pt>
                <c:pt idx="91">
                  <c:v>-36</c:v>
                </c:pt>
                <c:pt idx="92">
                  <c:v>-44</c:v>
                </c:pt>
                <c:pt idx="93">
                  <c:v>-27</c:v>
                </c:pt>
                <c:pt idx="94">
                  <c:v>-16</c:v>
                </c:pt>
                <c:pt idx="95">
                  <c:v>-12</c:v>
                </c:pt>
                <c:pt idx="96">
                  <c:v>-8</c:v>
                </c:pt>
                <c:pt idx="97">
                  <c:v>-8</c:v>
                </c:pt>
                <c:pt idx="98">
                  <c:v>-4</c:v>
                </c:pt>
                <c:pt idx="99">
                  <c:v>-5</c:v>
                </c:pt>
                <c:pt idx="100">
                  <c:v>-9</c:v>
                </c:pt>
                <c:pt idx="101">
                  <c:v>-2</c:v>
                </c:pt>
                <c:pt idx="102">
                  <c:v>-3</c:v>
                </c:pt>
              </c:numCache>
            </c:numRef>
          </c:val>
        </c:ser>
        <c:ser>
          <c:idx val="5"/>
          <c:order val="5"/>
          <c:tx>
            <c:strRef>
              <c:f>Sheet1!$G$1</c:f>
              <c:strCache>
                <c:ptCount val="1"/>
                <c:pt idx="0">
                  <c:v>Female White, Non-Hispanic</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57695</c:v>
                </c:pt>
                <c:pt idx="1">
                  <c:v>58738</c:v>
                </c:pt>
                <c:pt idx="2">
                  <c:v>59885</c:v>
                </c:pt>
                <c:pt idx="3">
                  <c:v>60431</c:v>
                </c:pt>
                <c:pt idx="4">
                  <c:v>60271</c:v>
                </c:pt>
                <c:pt idx="5">
                  <c:v>61240</c:v>
                </c:pt>
                <c:pt idx="6">
                  <c:v>61936</c:v>
                </c:pt>
                <c:pt idx="7">
                  <c:v>62318</c:v>
                </c:pt>
                <c:pt idx="8">
                  <c:v>62340</c:v>
                </c:pt>
                <c:pt idx="9">
                  <c:v>63916</c:v>
                </c:pt>
                <c:pt idx="10">
                  <c:v>64529</c:v>
                </c:pt>
                <c:pt idx="11">
                  <c:v>64227</c:v>
                </c:pt>
                <c:pt idx="12">
                  <c:v>63577</c:v>
                </c:pt>
                <c:pt idx="13">
                  <c:v>64825</c:v>
                </c:pt>
                <c:pt idx="14">
                  <c:v>64929</c:v>
                </c:pt>
                <c:pt idx="15">
                  <c:v>65261</c:v>
                </c:pt>
                <c:pt idx="16">
                  <c:v>66454</c:v>
                </c:pt>
                <c:pt idx="17">
                  <c:v>67064</c:v>
                </c:pt>
                <c:pt idx="18">
                  <c:v>67882</c:v>
                </c:pt>
                <c:pt idx="19">
                  <c:v>68688</c:v>
                </c:pt>
                <c:pt idx="20">
                  <c:v>68864</c:v>
                </c:pt>
                <c:pt idx="21">
                  <c:v>68422</c:v>
                </c:pt>
                <c:pt idx="22">
                  <c:v>69168</c:v>
                </c:pt>
                <c:pt idx="23">
                  <c:v>71371</c:v>
                </c:pt>
                <c:pt idx="24">
                  <c:v>73604</c:v>
                </c:pt>
                <c:pt idx="25">
                  <c:v>74474</c:v>
                </c:pt>
                <c:pt idx="26">
                  <c:v>72735</c:v>
                </c:pt>
                <c:pt idx="27">
                  <c:v>74589</c:v>
                </c:pt>
                <c:pt idx="28">
                  <c:v>74248</c:v>
                </c:pt>
                <c:pt idx="29">
                  <c:v>74075</c:v>
                </c:pt>
                <c:pt idx="30">
                  <c:v>73636</c:v>
                </c:pt>
                <c:pt idx="31">
                  <c:v>68795</c:v>
                </c:pt>
                <c:pt idx="32">
                  <c:v>69256</c:v>
                </c:pt>
                <c:pt idx="33">
                  <c:v>67309</c:v>
                </c:pt>
                <c:pt idx="34">
                  <c:v>66464</c:v>
                </c:pt>
                <c:pt idx="35">
                  <c:v>68685</c:v>
                </c:pt>
                <c:pt idx="36">
                  <c:v>67035</c:v>
                </c:pt>
                <c:pt idx="37">
                  <c:v>69180</c:v>
                </c:pt>
                <c:pt idx="38">
                  <c:v>75022</c:v>
                </c:pt>
                <c:pt idx="39">
                  <c:v>81149</c:v>
                </c:pt>
                <c:pt idx="40">
                  <c:v>80297</c:v>
                </c:pt>
                <c:pt idx="41">
                  <c:v>75679</c:v>
                </c:pt>
                <c:pt idx="42">
                  <c:v>73029</c:v>
                </c:pt>
                <c:pt idx="43">
                  <c:v>73832</c:v>
                </c:pt>
                <c:pt idx="44">
                  <c:v>76089</c:v>
                </c:pt>
                <c:pt idx="45">
                  <c:v>84045</c:v>
                </c:pt>
                <c:pt idx="46">
                  <c:v>87732</c:v>
                </c:pt>
                <c:pt idx="47">
                  <c:v>90479</c:v>
                </c:pt>
                <c:pt idx="48">
                  <c:v>91736</c:v>
                </c:pt>
                <c:pt idx="49">
                  <c:v>93807</c:v>
                </c:pt>
                <c:pt idx="50">
                  <c:v>95207</c:v>
                </c:pt>
                <c:pt idx="51">
                  <c:v>92404</c:v>
                </c:pt>
                <c:pt idx="52">
                  <c:v>94299</c:v>
                </c:pt>
                <c:pt idx="53">
                  <c:v>92432</c:v>
                </c:pt>
                <c:pt idx="54">
                  <c:v>90708</c:v>
                </c:pt>
                <c:pt idx="55">
                  <c:v>90773</c:v>
                </c:pt>
                <c:pt idx="56">
                  <c:v>87722</c:v>
                </c:pt>
                <c:pt idx="57">
                  <c:v>85607</c:v>
                </c:pt>
                <c:pt idx="58">
                  <c:v>82503</c:v>
                </c:pt>
                <c:pt idx="59">
                  <c:v>78044</c:v>
                </c:pt>
                <c:pt idx="60">
                  <c:v>78413</c:v>
                </c:pt>
                <c:pt idx="61">
                  <c:v>76697</c:v>
                </c:pt>
                <c:pt idx="62">
                  <c:v>79908</c:v>
                </c:pt>
                <c:pt idx="63">
                  <c:v>79702</c:v>
                </c:pt>
                <c:pt idx="64">
                  <c:v>58705</c:v>
                </c:pt>
                <c:pt idx="65">
                  <c:v>61832</c:v>
                </c:pt>
                <c:pt idx="66">
                  <c:v>62147</c:v>
                </c:pt>
                <c:pt idx="67">
                  <c:v>59900</c:v>
                </c:pt>
                <c:pt idx="68">
                  <c:v>53490</c:v>
                </c:pt>
                <c:pt idx="69">
                  <c:v>50621</c:v>
                </c:pt>
                <c:pt idx="70">
                  <c:v>47089</c:v>
                </c:pt>
                <c:pt idx="71">
                  <c:v>45306</c:v>
                </c:pt>
                <c:pt idx="72">
                  <c:v>43684</c:v>
                </c:pt>
                <c:pt idx="73">
                  <c:v>40618</c:v>
                </c:pt>
                <c:pt idx="74">
                  <c:v>40325</c:v>
                </c:pt>
                <c:pt idx="75">
                  <c:v>39660</c:v>
                </c:pt>
                <c:pt idx="76">
                  <c:v>36224</c:v>
                </c:pt>
                <c:pt idx="77">
                  <c:v>35593</c:v>
                </c:pt>
                <c:pt idx="78">
                  <c:v>34349</c:v>
                </c:pt>
                <c:pt idx="79">
                  <c:v>33827</c:v>
                </c:pt>
                <c:pt idx="80">
                  <c:v>32802</c:v>
                </c:pt>
                <c:pt idx="81">
                  <c:v>30279</c:v>
                </c:pt>
                <c:pt idx="82">
                  <c:v>28537</c:v>
                </c:pt>
                <c:pt idx="83">
                  <c:v>27264</c:v>
                </c:pt>
                <c:pt idx="84">
                  <c:v>25718</c:v>
                </c:pt>
                <c:pt idx="85">
                  <c:v>24138</c:v>
                </c:pt>
                <c:pt idx="86">
                  <c:v>21687</c:v>
                </c:pt>
                <c:pt idx="87">
                  <c:v>19018</c:v>
                </c:pt>
                <c:pt idx="88">
                  <c:v>17666</c:v>
                </c:pt>
                <c:pt idx="89">
                  <c:v>14858</c:v>
                </c:pt>
                <c:pt idx="90">
                  <c:v>12062</c:v>
                </c:pt>
                <c:pt idx="91">
                  <c:v>9602</c:v>
                </c:pt>
                <c:pt idx="92">
                  <c:v>8004</c:v>
                </c:pt>
                <c:pt idx="93">
                  <c:v>6350</c:v>
                </c:pt>
                <c:pt idx="94">
                  <c:v>4914</c:v>
                </c:pt>
                <c:pt idx="95">
                  <c:v>3953</c:v>
                </c:pt>
                <c:pt idx="96">
                  <c:v>2949</c:v>
                </c:pt>
                <c:pt idx="97">
                  <c:v>2102</c:v>
                </c:pt>
                <c:pt idx="98">
                  <c:v>1388</c:v>
                </c:pt>
                <c:pt idx="99">
                  <c:v>1025</c:v>
                </c:pt>
                <c:pt idx="100">
                  <c:v>1488</c:v>
                </c:pt>
                <c:pt idx="101">
                  <c:v>87</c:v>
                </c:pt>
                <c:pt idx="102">
                  <c:v>7</c:v>
                </c:pt>
              </c:numCache>
            </c:numRef>
          </c:val>
        </c:ser>
        <c:ser>
          <c:idx val="6"/>
          <c:order val="6"/>
          <c:tx>
            <c:strRef>
              <c:f>Sheet1!$H$1</c:f>
              <c:strCache>
                <c:ptCount val="1"/>
                <c:pt idx="0">
                  <c:v>Female Hispanic</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95726</c:v>
                </c:pt>
                <c:pt idx="1">
                  <c:v>95021</c:v>
                </c:pt>
                <c:pt idx="2">
                  <c:v>96895</c:v>
                </c:pt>
                <c:pt idx="3">
                  <c:v>96732</c:v>
                </c:pt>
                <c:pt idx="4">
                  <c:v>95040</c:v>
                </c:pt>
                <c:pt idx="5">
                  <c:v>94574</c:v>
                </c:pt>
                <c:pt idx="6">
                  <c:v>93368</c:v>
                </c:pt>
                <c:pt idx="7">
                  <c:v>92599</c:v>
                </c:pt>
                <c:pt idx="8">
                  <c:v>91509</c:v>
                </c:pt>
                <c:pt idx="9">
                  <c:v>92724</c:v>
                </c:pt>
                <c:pt idx="10">
                  <c:v>90909</c:v>
                </c:pt>
                <c:pt idx="11">
                  <c:v>87623</c:v>
                </c:pt>
                <c:pt idx="12">
                  <c:v>85757</c:v>
                </c:pt>
                <c:pt idx="13">
                  <c:v>84314</c:v>
                </c:pt>
                <c:pt idx="14">
                  <c:v>83694</c:v>
                </c:pt>
                <c:pt idx="15">
                  <c:v>82826</c:v>
                </c:pt>
                <c:pt idx="16">
                  <c:v>82587</c:v>
                </c:pt>
                <c:pt idx="17">
                  <c:v>82601</c:v>
                </c:pt>
                <c:pt idx="18">
                  <c:v>82106</c:v>
                </c:pt>
                <c:pt idx="19">
                  <c:v>79751</c:v>
                </c:pt>
                <c:pt idx="20">
                  <c:v>76978</c:v>
                </c:pt>
                <c:pt idx="21">
                  <c:v>73456</c:v>
                </c:pt>
                <c:pt idx="22">
                  <c:v>72762</c:v>
                </c:pt>
                <c:pt idx="23">
                  <c:v>72972</c:v>
                </c:pt>
                <c:pt idx="24">
                  <c:v>73531</c:v>
                </c:pt>
                <c:pt idx="25">
                  <c:v>73973</c:v>
                </c:pt>
                <c:pt idx="26">
                  <c:v>72935</c:v>
                </c:pt>
                <c:pt idx="27">
                  <c:v>75199</c:v>
                </c:pt>
                <c:pt idx="28">
                  <c:v>74811</c:v>
                </c:pt>
                <c:pt idx="29">
                  <c:v>75987</c:v>
                </c:pt>
                <c:pt idx="30">
                  <c:v>75671</c:v>
                </c:pt>
                <c:pt idx="31">
                  <c:v>70517</c:v>
                </c:pt>
                <c:pt idx="32">
                  <c:v>71851</c:v>
                </c:pt>
                <c:pt idx="33">
                  <c:v>71933</c:v>
                </c:pt>
                <c:pt idx="34">
                  <c:v>72624</c:v>
                </c:pt>
                <c:pt idx="35">
                  <c:v>73065</c:v>
                </c:pt>
                <c:pt idx="36">
                  <c:v>70800</c:v>
                </c:pt>
                <c:pt idx="37">
                  <c:v>70854</c:v>
                </c:pt>
                <c:pt idx="38">
                  <c:v>70406</c:v>
                </c:pt>
                <c:pt idx="39">
                  <c:v>68749</c:v>
                </c:pt>
                <c:pt idx="40">
                  <c:v>67736</c:v>
                </c:pt>
                <c:pt idx="41">
                  <c:v>62353</c:v>
                </c:pt>
                <c:pt idx="42">
                  <c:v>61526</c:v>
                </c:pt>
                <c:pt idx="43">
                  <c:v>59086</c:v>
                </c:pt>
                <c:pt idx="44">
                  <c:v>58397</c:v>
                </c:pt>
                <c:pt idx="45">
                  <c:v>59330</c:v>
                </c:pt>
                <c:pt idx="46">
                  <c:v>56379</c:v>
                </c:pt>
                <c:pt idx="47">
                  <c:v>55565</c:v>
                </c:pt>
                <c:pt idx="48">
                  <c:v>52987</c:v>
                </c:pt>
                <c:pt idx="49">
                  <c:v>52533</c:v>
                </c:pt>
                <c:pt idx="50">
                  <c:v>51205</c:v>
                </c:pt>
                <c:pt idx="51">
                  <c:v>47386</c:v>
                </c:pt>
                <c:pt idx="52">
                  <c:v>46751</c:v>
                </c:pt>
                <c:pt idx="53">
                  <c:v>44865</c:v>
                </c:pt>
                <c:pt idx="54">
                  <c:v>43281</c:v>
                </c:pt>
                <c:pt idx="55">
                  <c:v>41628</c:v>
                </c:pt>
                <c:pt idx="56">
                  <c:v>38555</c:v>
                </c:pt>
                <c:pt idx="57">
                  <c:v>36744</c:v>
                </c:pt>
                <c:pt idx="58">
                  <c:v>33931</c:v>
                </c:pt>
                <c:pt idx="59">
                  <c:v>33582</c:v>
                </c:pt>
                <c:pt idx="60">
                  <c:v>32408</c:v>
                </c:pt>
                <c:pt idx="61">
                  <c:v>30096</c:v>
                </c:pt>
                <c:pt idx="62">
                  <c:v>29146</c:v>
                </c:pt>
                <c:pt idx="63">
                  <c:v>27475</c:v>
                </c:pt>
                <c:pt idx="64">
                  <c:v>24301</c:v>
                </c:pt>
                <c:pt idx="65">
                  <c:v>23121</c:v>
                </c:pt>
                <c:pt idx="66">
                  <c:v>21394</c:v>
                </c:pt>
                <c:pt idx="67">
                  <c:v>20005</c:v>
                </c:pt>
                <c:pt idx="68">
                  <c:v>18085</c:v>
                </c:pt>
                <c:pt idx="69">
                  <c:v>17334</c:v>
                </c:pt>
                <c:pt idx="70">
                  <c:v>16274</c:v>
                </c:pt>
                <c:pt idx="71">
                  <c:v>15308</c:v>
                </c:pt>
                <c:pt idx="72">
                  <c:v>15022</c:v>
                </c:pt>
                <c:pt idx="73">
                  <c:v>14051</c:v>
                </c:pt>
                <c:pt idx="74">
                  <c:v>13876</c:v>
                </c:pt>
                <c:pt idx="75">
                  <c:v>13152</c:v>
                </c:pt>
                <c:pt idx="76">
                  <c:v>11720</c:v>
                </c:pt>
                <c:pt idx="77">
                  <c:v>10928</c:v>
                </c:pt>
                <c:pt idx="78">
                  <c:v>10644</c:v>
                </c:pt>
                <c:pt idx="79">
                  <c:v>10160</c:v>
                </c:pt>
                <c:pt idx="80">
                  <c:v>10002</c:v>
                </c:pt>
                <c:pt idx="81">
                  <c:v>8712</c:v>
                </c:pt>
                <c:pt idx="82">
                  <c:v>8213</c:v>
                </c:pt>
                <c:pt idx="83">
                  <c:v>7361</c:v>
                </c:pt>
                <c:pt idx="84">
                  <c:v>6724</c:v>
                </c:pt>
                <c:pt idx="85">
                  <c:v>6122</c:v>
                </c:pt>
                <c:pt idx="86">
                  <c:v>4974</c:v>
                </c:pt>
                <c:pt idx="87">
                  <c:v>4306</c:v>
                </c:pt>
                <c:pt idx="88">
                  <c:v>3861</c:v>
                </c:pt>
                <c:pt idx="89">
                  <c:v>2997</c:v>
                </c:pt>
                <c:pt idx="90">
                  <c:v>2562</c:v>
                </c:pt>
                <c:pt idx="91">
                  <c:v>1680</c:v>
                </c:pt>
                <c:pt idx="92">
                  <c:v>1378</c:v>
                </c:pt>
                <c:pt idx="93">
                  <c:v>1079</c:v>
                </c:pt>
                <c:pt idx="94">
                  <c:v>898</c:v>
                </c:pt>
                <c:pt idx="95">
                  <c:v>703</c:v>
                </c:pt>
                <c:pt idx="96">
                  <c:v>575</c:v>
                </c:pt>
                <c:pt idx="97">
                  <c:v>400</c:v>
                </c:pt>
                <c:pt idx="98">
                  <c:v>287</c:v>
                </c:pt>
                <c:pt idx="99">
                  <c:v>226</c:v>
                </c:pt>
                <c:pt idx="100">
                  <c:v>330</c:v>
                </c:pt>
                <c:pt idx="101">
                  <c:v>21</c:v>
                </c:pt>
                <c:pt idx="102">
                  <c:v>7</c:v>
                </c:pt>
              </c:numCache>
            </c:numRef>
          </c:val>
        </c:ser>
        <c:ser>
          <c:idx val="7"/>
          <c:order val="7"/>
          <c:tx>
            <c:strRef>
              <c:f>Sheet1!$I$1</c:f>
              <c:strCache>
                <c:ptCount val="1"/>
                <c:pt idx="0">
                  <c:v>Female Black, Non-Hispanic</c:v>
                </c:pt>
              </c:strCache>
            </c:strRef>
          </c:tx>
          <c:invertIfNegative val="0"/>
          <c:dPt>
            <c:idx val="24"/>
            <c:invertIfNegative val="0"/>
            <c:bubble3D val="0"/>
            <c:spPr>
              <a:solidFill>
                <a:schemeClr val="accent2">
                  <a:lumMod val="60000"/>
                  <a:lumOff val="40000"/>
                </a:schemeClr>
              </a:solidFill>
            </c:spPr>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20760</c:v>
                </c:pt>
                <c:pt idx="1">
                  <c:v>21050</c:v>
                </c:pt>
                <c:pt idx="2">
                  <c:v>21527</c:v>
                </c:pt>
                <c:pt idx="3">
                  <c:v>21539</c:v>
                </c:pt>
                <c:pt idx="4">
                  <c:v>21812</c:v>
                </c:pt>
                <c:pt idx="5">
                  <c:v>21599</c:v>
                </c:pt>
                <c:pt idx="6">
                  <c:v>21579</c:v>
                </c:pt>
                <c:pt idx="7">
                  <c:v>21470</c:v>
                </c:pt>
                <c:pt idx="8">
                  <c:v>21692</c:v>
                </c:pt>
                <c:pt idx="9">
                  <c:v>21984</c:v>
                </c:pt>
                <c:pt idx="10">
                  <c:v>22622</c:v>
                </c:pt>
                <c:pt idx="11">
                  <c:v>21933</c:v>
                </c:pt>
                <c:pt idx="12">
                  <c:v>22093</c:v>
                </c:pt>
                <c:pt idx="13">
                  <c:v>22278</c:v>
                </c:pt>
                <c:pt idx="14">
                  <c:v>22058</c:v>
                </c:pt>
                <c:pt idx="15">
                  <c:v>23084</c:v>
                </c:pt>
                <c:pt idx="16">
                  <c:v>23628</c:v>
                </c:pt>
                <c:pt idx="17">
                  <c:v>24461</c:v>
                </c:pt>
                <c:pt idx="18">
                  <c:v>24210</c:v>
                </c:pt>
                <c:pt idx="19">
                  <c:v>24592</c:v>
                </c:pt>
                <c:pt idx="20">
                  <c:v>23873</c:v>
                </c:pt>
                <c:pt idx="21">
                  <c:v>22653</c:v>
                </c:pt>
                <c:pt idx="22">
                  <c:v>22165</c:v>
                </c:pt>
                <c:pt idx="23">
                  <c:v>21957</c:v>
                </c:pt>
                <c:pt idx="24">
                  <c:v>22232</c:v>
                </c:pt>
                <c:pt idx="25">
                  <c:v>21945</c:v>
                </c:pt>
                <c:pt idx="26">
                  <c:v>21871</c:v>
                </c:pt>
                <c:pt idx="27">
                  <c:v>22495</c:v>
                </c:pt>
                <c:pt idx="28">
                  <c:v>22323</c:v>
                </c:pt>
                <c:pt idx="29">
                  <c:v>23175</c:v>
                </c:pt>
                <c:pt idx="30">
                  <c:v>23715</c:v>
                </c:pt>
                <c:pt idx="31">
                  <c:v>22118</c:v>
                </c:pt>
                <c:pt idx="32">
                  <c:v>21493</c:v>
                </c:pt>
                <c:pt idx="33">
                  <c:v>21139</c:v>
                </c:pt>
                <c:pt idx="34">
                  <c:v>21135</c:v>
                </c:pt>
                <c:pt idx="35">
                  <c:v>20998</c:v>
                </c:pt>
                <c:pt idx="36">
                  <c:v>21152</c:v>
                </c:pt>
                <c:pt idx="37">
                  <c:v>22067</c:v>
                </c:pt>
                <c:pt idx="38">
                  <c:v>22390</c:v>
                </c:pt>
                <c:pt idx="39">
                  <c:v>23440</c:v>
                </c:pt>
                <c:pt idx="40">
                  <c:v>22369</c:v>
                </c:pt>
                <c:pt idx="41">
                  <c:v>20520</c:v>
                </c:pt>
                <c:pt idx="42">
                  <c:v>20949</c:v>
                </c:pt>
                <c:pt idx="43">
                  <c:v>20955</c:v>
                </c:pt>
                <c:pt idx="44">
                  <c:v>21867</c:v>
                </c:pt>
                <c:pt idx="45">
                  <c:v>23224</c:v>
                </c:pt>
                <c:pt idx="46">
                  <c:v>22447</c:v>
                </c:pt>
                <c:pt idx="47">
                  <c:v>22393</c:v>
                </c:pt>
                <c:pt idx="48">
                  <c:v>22160</c:v>
                </c:pt>
                <c:pt idx="49">
                  <c:v>22456</c:v>
                </c:pt>
                <c:pt idx="50">
                  <c:v>22072</c:v>
                </c:pt>
                <c:pt idx="51">
                  <c:v>21481</c:v>
                </c:pt>
                <c:pt idx="52">
                  <c:v>21019</c:v>
                </c:pt>
                <c:pt idx="53">
                  <c:v>20525</c:v>
                </c:pt>
                <c:pt idx="54">
                  <c:v>19752</c:v>
                </c:pt>
                <c:pt idx="55">
                  <c:v>19186</c:v>
                </c:pt>
                <c:pt idx="56">
                  <c:v>17543</c:v>
                </c:pt>
                <c:pt idx="57">
                  <c:v>16836</c:v>
                </c:pt>
                <c:pt idx="58">
                  <c:v>16173</c:v>
                </c:pt>
                <c:pt idx="59">
                  <c:v>15692</c:v>
                </c:pt>
                <c:pt idx="60">
                  <c:v>14783</c:v>
                </c:pt>
                <c:pt idx="61">
                  <c:v>13870</c:v>
                </c:pt>
                <c:pt idx="62">
                  <c:v>12864</c:v>
                </c:pt>
                <c:pt idx="63">
                  <c:v>11629</c:v>
                </c:pt>
                <c:pt idx="64">
                  <c:v>9791</c:v>
                </c:pt>
                <c:pt idx="65">
                  <c:v>9825</c:v>
                </c:pt>
                <c:pt idx="66">
                  <c:v>9060</c:v>
                </c:pt>
                <c:pt idx="67">
                  <c:v>8607</c:v>
                </c:pt>
                <c:pt idx="68">
                  <c:v>7857</c:v>
                </c:pt>
                <c:pt idx="69">
                  <c:v>7620</c:v>
                </c:pt>
                <c:pt idx="70">
                  <c:v>7027</c:v>
                </c:pt>
                <c:pt idx="71">
                  <c:v>6198</c:v>
                </c:pt>
                <c:pt idx="72">
                  <c:v>6138</c:v>
                </c:pt>
                <c:pt idx="73">
                  <c:v>5903</c:v>
                </c:pt>
                <c:pt idx="74">
                  <c:v>5622</c:v>
                </c:pt>
                <c:pt idx="75">
                  <c:v>5534</c:v>
                </c:pt>
                <c:pt idx="76">
                  <c:v>5035</c:v>
                </c:pt>
                <c:pt idx="77">
                  <c:v>4980</c:v>
                </c:pt>
                <c:pt idx="78">
                  <c:v>4301</c:v>
                </c:pt>
                <c:pt idx="79">
                  <c:v>4132</c:v>
                </c:pt>
                <c:pt idx="80">
                  <c:v>4121</c:v>
                </c:pt>
                <c:pt idx="81">
                  <c:v>3694</c:v>
                </c:pt>
                <c:pt idx="82">
                  <c:v>3332</c:v>
                </c:pt>
                <c:pt idx="83">
                  <c:v>3063</c:v>
                </c:pt>
                <c:pt idx="84">
                  <c:v>2930</c:v>
                </c:pt>
                <c:pt idx="85">
                  <c:v>2626</c:v>
                </c:pt>
                <c:pt idx="86">
                  <c:v>2263</c:v>
                </c:pt>
                <c:pt idx="87">
                  <c:v>2060</c:v>
                </c:pt>
                <c:pt idx="88">
                  <c:v>1750</c:v>
                </c:pt>
                <c:pt idx="89">
                  <c:v>1440</c:v>
                </c:pt>
                <c:pt idx="90">
                  <c:v>1373</c:v>
                </c:pt>
                <c:pt idx="91">
                  <c:v>1058</c:v>
                </c:pt>
                <c:pt idx="92">
                  <c:v>828</c:v>
                </c:pt>
                <c:pt idx="93">
                  <c:v>670</c:v>
                </c:pt>
                <c:pt idx="94">
                  <c:v>560</c:v>
                </c:pt>
                <c:pt idx="95">
                  <c:v>483</c:v>
                </c:pt>
                <c:pt idx="96">
                  <c:v>404</c:v>
                </c:pt>
                <c:pt idx="97">
                  <c:v>303</c:v>
                </c:pt>
                <c:pt idx="98">
                  <c:v>206</c:v>
                </c:pt>
                <c:pt idx="99">
                  <c:v>201</c:v>
                </c:pt>
                <c:pt idx="100">
                  <c:v>305</c:v>
                </c:pt>
                <c:pt idx="101">
                  <c:v>41</c:v>
                </c:pt>
                <c:pt idx="102">
                  <c:v>2</c:v>
                </c:pt>
              </c:numCache>
            </c:numRef>
          </c:val>
        </c:ser>
        <c:ser>
          <c:idx val="8"/>
          <c:order val="8"/>
          <c:tx>
            <c:strRef>
              <c:f>Sheet1!$J$1</c:f>
              <c:strCache>
                <c:ptCount val="1"/>
                <c:pt idx="0">
                  <c:v>Female Asian, Non-Hispanic</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Sheet1!$J$2:$J$104</c:f>
              <c:numCache>
                <c:formatCode>#,##0;[Red]#,##0</c:formatCode>
                <c:ptCount val="103"/>
                <c:pt idx="0">
                  <c:v>6146</c:v>
                </c:pt>
                <c:pt idx="1">
                  <c:v>6174</c:v>
                </c:pt>
                <c:pt idx="2">
                  <c:v>6630</c:v>
                </c:pt>
                <c:pt idx="3">
                  <c:v>6559</c:v>
                </c:pt>
                <c:pt idx="4">
                  <c:v>6714</c:v>
                </c:pt>
                <c:pt idx="5">
                  <c:v>6788</c:v>
                </c:pt>
                <c:pt idx="6">
                  <c:v>7020</c:v>
                </c:pt>
                <c:pt idx="7">
                  <c:v>6830</c:v>
                </c:pt>
                <c:pt idx="8">
                  <c:v>6491</c:v>
                </c:pt>
                <c:pt idx="9">
                  <c:v>6804</c:v>
                </c:pt>
                <c:pt idx="10">
                  <c:v>6380</c:v>
                </c:pt>
                <c:pt idx="11">
                  <c:v>5967</c:v>
                </c:pt>
                <c:pt idx="12">
                  <c:v>6085</c:v>
                </c:pt>
                <c:pt idx="13">
                  <c:v>6140</c:v>
                </c:pt>
                <c:pt idx="14">
                  <c:v>5858</c:v>
                </c:pt>
                <c:pt idx="15">
                  <c:v>5721</c:v>
                </c:pt>
                <c:pt idx="16">
                  <c:v>5872</c:v>
                </c:pt>
                <c:pt idx="17">
                  <c:v>5703</c:v>
                </c:pt>
                <c:pt idx="18">
                  <c:v>5709</c:v>
                </c:pt>
                <c:pt idx="19">
                  <c:v>5694</c:v>
                </c:pt>
                <c:pt idx="20">
                  <c:v>6021</c:v>
                </c:pt>
                <c:pt idx="21">
                  <c:v>6342</c:v>
                </c:pt>
                <c:pt idx="22">
                  <c:v>6475</c:v>
                </c:pt>
                <c:pt idx="23">
                  <c:v>6787</c:v>
                </c:pt>
                <c:pt idx="24">
                  <c:v>7436</c:v>
                </c:pt>
                <c:pt idx="25">
                  <c:v>7661</c:v>
                </c:pt>
                <c:pt idx="26">
                  <c:v>8457</c:v>
                </c:pt>
                <c:pt idx="27">
                  <c:v>8745</c:v>
                </c:pt>
                <c:pt idx="28">
                  <c:v>8841</c:v>
                </c:pt>
                <c:pt idx="29">
                  <c:v>8902</c:v>
                </c:pt>
                <c:pt idx="30">
                  <c:v>9000</c:v>
                </c:pt>
                <c:pt idx="31">
                  <c:v>8849</c:v>
                </c:pt>
                <c:pt idx="32">
                  <c:v>8726</c:v>
                </c:pt>
                <c:pt idx="33">
                  <c:v>8880</c:v>
                </c:pt>
                <c:pt idx="34">
                  <c:v>9472</c:v>
                </c:pt>
                <c:pt idx="35">
                  <c:v>9632</c:v>
                </c:pt>
                <c:pt idx="36">
                  <c:v>9689</c:v>
                </c:pt>
                <c:pt idx="37">
                  <c:v>9832</c:v>
                </c:pt>
                <c:pt idx="38">
                  <c:v>9732</c:v>
                </c:pt>
                <c:pt idx="39">
                  <c:v>9533</c:v>
                </c:pt>
                <c:pt idx="40">
                  <c:v>9408</c:v>
                </c:pt>
                <c:pt idx="41">
                  <c:v>8685</c:v>
                </c:pt>
                <c:pt idx="42">
                  <c:v>7956</c:v>
                </c:pt>
                <c:pt idx="43">
                  <c:v>7443</c:v>
                </c:pt>
                <c:pt idx="44">
                  <c:v>7442</c:v>
                </c:pt>
                <c:pt idx="45">
                  <c:v>7423</c:v>
                </c:pt>
                <c:pt idx="46">
                  <c:v>7433</c:v>
                </c:pt>
                <c:pt idx="47">
                  <c:v>7312</c:v>
                </c:pt>
                <c:pt idx="48">
                  <c:v>6436</c:v>
                </c:pt>
                <c:pt idx="49">
                  <c:v>6743</c:v>
                </c:pt>
                <c:pt idx="50">
                  <c:v>6731</c:v>
                </c:pt>
                <c:pt idx="51">
                  <c:v>6419</c:v>
                </c:pt>
                <c:pt idx="52">
                  <c:v>6261</c:v>
                </c:pt>
                <c:pt idx="53">
                  <c:v>6288</c:v>
                </c:pt>
                <c:pt idx="54">
                  <c:v>6123</c:v>
                </c:pt>
                <c:pt idx="55">
                  <c:v>5897</c:v>
                </c:pt>
                <c:pt idx="56">
                  <c:v>5525</c:v>
                </c:pt>
                <c:pt idx="57">
                  <c:v>5662</c:v>
                </c:pt>
                <c:pt idx="58">
                  <c:v>5157</c:v>
                </c:pt>
                <c:pt idx="59">
                  <c:v>5296</c:v>
                </c:pt>
                <c:pt idx="60">
                  <c:v>5257</c:v>
                </c:pt>
                <c:pt idx="61">
                  <c:v>4665</c:v>
                </c:pt>
                <c:pt idx="62">
                  <c:v>4415</c:v>
                </c:pt>
                <c:pt idx="63">
                  <c:v>3997</c:v>
                </c:pt>
                <c:pt idx="64">
                  <c:v>3389</c:v>
                </c:pt>
                <c:pt idx="65">
                  <c:v>3353</c:v>
                </c:pt>
                <c:pt idx="66">
                  <c:v>2955</c:v>
                </c:pt>
                <c:pt idx="67">
                  <c:v>2791</c:v>
                </c:pt>
                <c:pt idx="68">
                  <c:v>2555</c:v>
                </c:pt>
                <c:pt idx="69">
                  <c:v>2343</c:v>
                </c:pt>
                <c:pt idx="70">
                  <c:v>2206</c:v>
                </c:pt>
                <c:pt idx="71">
                  <c:v>2018</c:v>
                </c:pt>
                <c:pt idx="72">
                  <c:v>1842</c:v>
                </c:pt>
                <c:pt idx="73">
                  <c:v>1765</c:v>
                </c:pt>
                <c:pt idx="74">
                  <c:v>1663</c:v>
                </c:pt>
                <c:pt idx="75">
                  <c:v>1362</c:v>
                </c:pt>
                <c:pt idx="76">
                  <c:v>1326</c:v>
                </c:pt>
                <c:pt idx="77">
                  <c:v>1250</c:v>
                </c:pt>
                <c:pt idx="78">
                  <c:v>1064</c:v>
                </c:pt>
                <c:pt idx="79">
                  <c:v>1120</c:v>
                </c:pt>
                <c:pt idx="80">
                  <c:v>989</c:v>
                </c:pt>
                <c:pt idx="81">
                  <c:v>759</c:v>
                </c:pt>
                <c:pt idx="82">
                  <c:v>718</c:v>
                </c:pt>
                <c:pt idx="83">
                  <c:v>697</c:v>
                </c:pt>
                <c:pt idx="84">
                  <c:v>587</c:v>
                </c:pt>
                <c:pt idx="85">
                  <c:v>478</c:v>
                </c:pt>
                <c:pt idx="86">
                  <c:v>405</c:v>
                </c:pt>
                <c:pt idx="87">
                  <c:v>346</c:v>
                </c:pt>
                <c:pt idx="88">
                  <c:v>281</c:v>
                </c:pt>
                <c:pt idx="89">
                  <c:v>246</c:v>
                </c:pt>
                <c:pt idx="90">
                  <c:v>177</c:v>
                </c:pt>
                <c:pt idx="91">
                  <c:v>143</c:v>
                </c:pt>
                <c:pt idx="92">
                  <c:v>117</c:v>
                </c:pt>
                <c:pt idx="93">
                  <c:v>83</c:v>
                </c:pt>
                <c:pt idx="94">
                  <c:v>80</c:v>
                </c:pt>
                <c:pt idx="95">
                  <c:v>66</c:v>
                </c:pt>
                <c:pt idx="96">
                  <c:v>36</c:v>
                </c:pt>
                <c:pt idx="97">
                  <c:v>32</c:v>
                </c:pt>
                <c:pt idx="98">
                  <c:v>13</c:v>
                </c:pt>
                <c:pt idx="99">
                  <c:v>19</c:v>
                </c:pt>
                <c:pt idx="100">
                  <c:v>22</c:v>
                </c:pt>
                <c:pt idx="101">
                  <c:v>4</c:v>
                </c:pt>
                <c:pt idx="102">
                  <c:v>0</c:v>
                </c:pt>
              </c:numCache>
            </c:numRef>
          </c:val>
        </c:ser>
        <c:ser>
          <c:idx val="9"/>
          <c:order val="9"/>
          <c:tx>
            <c:strRef>
              <c:f>Sheet1!$K$1</c:f>
              <c:strCache>
                <c:ptCount val="1"/>
                <c:pt idx="0">
                  <c:v>Female Other, Non Hispanic</c:v>
                </c:pt>
              </c:strCache>
            </c:strRef>
          </c:tx>
          <c:spPr>
            <a:solidFill>
              <a:schemeClr val="accent2">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Sheet1!$K$2:$K$104</c:f>
              <c:numCache>
                <c:formatCode>#,##0;[Red]#,##0</c:formatCode>
                <c:ptCount val="103"/>
                <c:pt idx="0">
                  <c:v>6030</c:v>
                </c:pt>
                <c:pt idx="1">
                  <c:v>5920</c:v>
                </c:pt>
                <c:pt idx="2">
                  <c:v>5908</c:v>
                </c:pt>
                <c:pt idx="3">
                  <c:v>5610</c:v>
                </c:pt>
                <c:pt idx="4">
                  <c:v>5511</c:v>
                </c:pt>
                <c:pt idx="5">
                  <c:v>5516</c:v>
                </c:pt>
                <c:pt idx="6">
                  <c:v>5216</c:v>
                </c:pt>
                <c:pt idx="7">
                  <c:v>5156</c:v>
                </c:pt>
                <c:pt idx="8">
                  <c:v>4864</c:v>
                </c:pt>
                <c:pt idx="9">
                  <c:v>4887</c:v>
                </c:pt>
                <c:pt idx="10">
                  <c:v>4812</c:v>
                </c:pt>
                <c:pt idx="11">
                  <c:v>4736</c:v>
                </c:pt>
                <c:pt idx="12">
                  <c:v>4641</c:v>
                </c:pt>
                <c:pt idx="13">
                  <c:v>4549</c:v>
                </c:pt>
                <c:pt idx="14">
                  <c:v>4481</c:v>
                </c:pt>
                <c:pt idx="15">
                  <c:v>4264</c:v>
                </c:pt>
                <c:pt idx="16">
                  <c:v>4206</c:v>
                </c:pt>
                <c:pt idx="17">
                  <c:v>4082</c:v>
                </c:pt>
                <c:pt idx="18">
                  <c:v>4011</c:v>
                </c:pt>
                <c:pt idx="19">
                  <c:v>3981</c:v>
                </c:pt>
                <c:pt idx="20">
                  <c:v>3734</c:v>
                </c:pt>
                <c:pt idx="21">
                  <c:v>3490</c:v>
                </c:pt>
                <c:pt idx="22">
                  <c:v>3530</c:v>
                </c:pt>
                <c:pt idx="23">
                  <c:v>3605</c:v>
                </c:pt>
                <c:pt idx="24">
                  <c:v>3298</c:v>
                </c:pt>
                <c:pt idx="25">
                  <c:v>3396</c:v>
                </c:pt>
                <c:pt idx="26">
                  <c:v>3229</c:v>
                </c:pt>
                <c:pt idx="27">
                  <c:v>3376</c:v>
                </c:pt>
                <c:pt idx="28">
                  <c:v>3405</c:v>
                </c:pt>
                <c:pt idx="29">
                  <c:v>3226</c:v>
                </c:pt>
                <c:pt idx="30">
                  <c:v>3269</c:v>
                </c:pt>
                <c:pt idx="31">
                  <c:v>3061</c:v>
                </c:pt>
                <c:pt idx="32">
                  <c:v>3013</c:v>
                </c:pt>
                <c:pt idx="33">
                  <c:v>2827</c:v>
                </c:pt>
                <c:pt idx="34">
                  <c:v>2794</c:v>
                </c:pt>
                <c:pt idx="35">
                  <c:v>2886</c:v>
                </c:pt>
                <c:pt idx="36">
                  <c:v>2735</c:v>
                </c:pt>
                <c:pt idx="37">
                  <c:v>2740</c:v>
                </c:pt>
                <c:pt idx="38">
                  <c:v>2797</c:v>
                </c:pt>
                <c:pt idx="39">
                  <c:v>2880</c:v>
                </c:pt>
                <c:pt idx="40">
                  <c:v>2755</c:v>
                </c:pt>
                <c:pt idx="41">
                  <c:v>2435</c:v>
                </c:pt>
                <c:pt idx="42">
                  <c:v>2480</c:v>
                </c:pt>
                <c:pt idx="43">
                  <c:v>2320</c:v>
                </c:pt>
                <c:pt idx="44">
                  <c:v>2322</c:v>
                </c:pt>
                <c:pt idx="45">
                  <c:v>2537</c:v>
                </c:pt>
                <c:pt idx="46">
                  <c:v>2530</c:v>
                </c:pt>
                <c:pt idx="47">
                  <c:v>2627</c:v>
                </c:pt>
                <c:pt idx="48">
                  <c:v>2652</c:v>
                </c:pt>
                <c:pt idx="49">
                  <c:v>2638</c:v>
                </c:pt>
                <c:pt idx="50">
                  <c:v>2425</c:v>
                </c:pt>
                <c:pt idx="51">
                  <c:v>2352</c:v>
                </c:pt>
                <c:pt idx="52">
                  <c:v>2377</c:v>
                </c:pt>
                <c:pt idx="53">
                  <c:v>2396</c:v>
                </c:pt>
                <c:pt idx="54">
                  <c:v>2177</c:v>
                </c:pt>
                <c:pt idx="55">
                  <c:v>2198</c:v>
                </c:pt>
                <c:pt idx="56">
                  <c:v>1949</c:v>
                </c:pt>
                <c:pt idx="57">
                  <c:v>1955</c:v>
                </c:pt>
                <c:pt idx="58">
                  <c:v>1783</c:v>
                </c:pt>
                <c:pt idx="59">
                  <c:v>1708</c:v>
                </c:pt>
                <c:pt idx="60">
                  <c:v>1641</c:v>
                </c:pt>
                <c:pt idx="61">
                  <c:v>1603</c:v>
                </c:pt>
                <c:pt idx="62">
                  <c:v>1521</c:v>
                </c:pt>
                <c:pt idx="63">
                  <c:v>1550</c:v>
                </c:pt>
                <c:pt idx="64">
                  <c:v>1121</c:v>
                </c:pt>
                <c:pt idx="65">
                  <c:v>1161</c:v>
                </c:pt>
                <c:pt idx="66">
                  <c:v>1059</c:v>
                </c:pt>
                <c:pt idx="67">
                  <c:v>1010</c:v>
                </c:pt>
                <c:pt idx="68">
                  <c:v>878</c:v>
                </c:pt>
                <c:pt idx="69">
                  <c:v>828</c:v>
                </c:pt>
                <c:pt idx="70">
                  <c:v>776</c:v>
                </c:pt>
                <c:pt idx="71">
                  <c:v>697</c:v>
                </c:pt>
                <c:pt idx="72">
                  <c:v>668</c:v>
                </c:pt>
                <c:pt idx="73">
                  <c:v>608</c:v>
                </c:pt>
                <c:pt idx="74">
                  <c:v>607</c:v>
                </c:pt>
                <c:pt idx="75">
                  <c:v>536</c:v>
                </c:pt>
                <c:pt idx="76">
                  <c:v>452</c:v>
                </c:pt>
                <c:pt idx="77">
                  <c:v>481</c:v>
                </c:pt>
                <c:pt idx="78">
                  <c:v>460</c:v>
                </c:pt>
                <c:pt idx="79">
                  <c:v>425</c:v>
                </c:pt>
                <c:pt idx="80">
                  <c:v>419</c:v>
                </c:pt>
                <c:pt idx="81">
                  <c:v>328</c:v>
                </c:pt>
                <c:pt idx="82">
                  <c:v>335</c:v>
                </c:pt>
                <c:pt idx="83">
                  <c:v>307</c:v>
                </c:pt>
                <c:pt idx="84">
                  <c:v>286</c:v>
                </c:pt>
                <c:pt idx="85">
                  <c:v>243</c:v>
                </c:pt>
                <c:pt idx="86">
                  <c:v>219</c:v>
                </c:pt>
                <c:pt idx="87">
                  <c:v>172</c:v>
                </c:pt>
                <c:pt idx="88">
                  <c:v>150</c:v>
                </c:pt>
                <c:pt idx="89">
                  <c:v>122</c:v>
                </c:pt>
                <c:pt idx="90">
                  <c:v>112</c:v>
                </c:pt>
                <c:pt idx="91">
                  <c:v>83</c:v>
                </c:pt>
                <c:pt idx="92">
                  <c:v>67</c:v>
                </c:pt>
                <c:pt idx="93">
                  <c:v>58</c:v>
                </c:pt>
                <c:pt idx="94">
                  <c:v>45</c:v>
                </c:pt>
                <c:pt idx="95">
                  <c:v>26</c:v>
                </c:pt>
                <c:pt idx="96">
                  <c:v>30</c:v>
                </c:pt>
                <c:pt idx="97">
                  <c:v>13</c:v>
                </c:pt>
                <c:pt idx="98">
                  <c:v>11</c:v>
                </c:pt>
                <c:pt idx="99">
                  <c:v>10</c:v>
                </c:pt>
                <c:pt idx="100">
                  <c:v>18</c:v>
                </c:pt>
                <c:pt idx="101">
                  <c:v>4</c:v>
                </c:pt>
                <c:pt idx="102">
                  <c:v>0</c:v>
                </c:pt>
              </c:numCache>
            </c:numRef>
          </c:val>
        </c:ser>
        <c:dLbls>
          <c:showLegendKey val="0"/>
          <c:showVal val="0"/>
          <c:showCatName val="0"/>
          <c:showSerName val="0"/>
          <c:showPercent val="0"/>
          <c:showBubbleSize val="0"/>
        </c:dLbls>
        <c:gapWidth val="0"/>
        <c:overlap val="100"/>
        <c:axId val="315193936"/>
        <c:axId val="315195504"/>
      </c:barChart>
      <c:catAx>
        <c:axId val="315193936"/>
        <c:scaling>
          <c:orientation val="minMax"/>
        </c:scaling>
        <c:delete val="0"/>
        <c:axPos val="l"/>
        <c:numFmt formatCode="General" sourceLinked="0"/>
        <c:majorTickMark val="out"/>
        <c:minorTickMark val="none"/>
        <c:tickLblPos val="low"/>
        <c:txPr>
          <a:bodyPr/>
          <a:lstStyle/>
          <a:p>
            <a:pPr>
              <a:defRPr sz="1050" baseline="0"/>
            </a:pPr>
            <a:endParaRPr lang="en-US"/>
          </a:p>
        </c:txPr>
        <c:crossAx val="315195504"/>
        <c:crosses val="autoZero"/>
        <c:auto val="1"/>
        <c:lblAlgn val="ctr"/>
        <c:lblOffset val="100"/>
        <c:tickLblSkip val="5"/>
        <c:noMultiLvlLbl val="0"/>
      </c:catAx>
      <c:valAx>
        <c:axId val="315195504"/>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315193936"/>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0.17699</cdr:x>
      <cdr:y>0.06154</cdr:y>
    </cdr:from>
    <cdr:to>
      <cdr:x>0.46402</cdr:x>
      <cdr:y>0.14572</cdr:y>
    </cdr:to>
    <cdr:sp macro="" textlink="">
      <cdr:nvSpPr>
        <cdr:cNvPr id="2" name="TextBox 1"/>
        <cdr:cNvSpPr txBox="1"/>
      </cdr:nvSpPr>
      <cdr:spPr>
        <a:xfrm xmlns:a="http://schemas.openxmlformats.org/drawingml/2006/main">
          <a:off x="1524000" y="304800"/>
          <a:ext cx="2471500" cy="416944"/>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800" dirty="0" smtClean="0"/>
            <a:t>Migration Scenarios</a:t>
          </a:r>
          <a:endParaRPr lang="en-US" sz="1800" dirty="0"/>
        </a:p>
      </cdr:txBody>
    </cdr:sp>
  </cdr:relSizeAnchor>
  <cdr:relSizeAnchor xmlns:cdr="http://schemas.openxmlformats.org/drawingml/2006/chartDrawing">
    <cdr:from>
      <cdr:x>0.54867</cdr:x>
      <cdr:y>0.49231</cdr:y>
    </cdr:from>
    <cdr:to>
      <cdr:x>0.54867</cdr:x>
      <cdr:y>0.8</cdr:y>
    </cdr:to>
    <cdr:cxnSp macro="">
      <cdr:nvCxnSpPr>
        <cdr:cNvPr id="3" name="Straight Connector 2"/>
        <cdr:cNvCxnSpPr/>
      </cdr:nvCxnSpPr>
      <cdr:spPr>
        <a:xfrm xmlns:a="http://schemas.openxmlformats.org/drawingml/2006/main" flipV="1">
          <a:off x="4724400" y="2438400"/>
          <a:ext cx="0" cy="1524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0.74336</cdr:x>
      <cdr:y>0.33846</cdr:y>
    </cdr:from>
    <cdr:to>
      <cdr:x>0.74336</cdr:x>
      <cdr:y>0.8</cdr:y>
    </cdr:to>
    <cdr:cxnSp macro="">
      <cdr:nvCxnSpPr>
        <cdr:cNvPr id="5" name="Straight Connector 4"/>
        <cdr:cNvCxnSpPr/>
      </cdr:nvCxnSpPr>
      <cdr:spPr>
        <a:xfrm xmlns:a="http://schemas.openxmlformats.org/drawingml/2006/main" flipV="1">
          <a:off x="6400800" y="1676400"/>
          <a:ext cx="0" cy="2286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0.93805</cdr:x>
      <cdr:y>0.16923</cdr:y>
    </cdr:from>
    <cdr:to>
      <cdr:x>0.93805</cdr:x>
      <cdr:y>0.8</cdr:y>
    </cdr:to>
    <cdr:cxnSp macro="">
      <cdr:nvCxnSpPr>
        <cdr:cNvPr id="8" name="Straight Connector 7"/>
        <cdr:cNvCxnSpPr/>
      </cdr:nvCxnSpPr>
      <cdr:spPr>
        <a:xfrm xmlns:a="http://schemas.openxmlformats.org/drawingml/2006/main" flipV="1">
          <a:off x="8077200" y="838200"/>
          <a:ext cx="0" cy="31242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0.21397</cdr:x>
      <cdr:y>0.49202</cdr:y>
    </cdr:from>
    <cdr:to>
      <cdr:x>0.22315</cdr:x>
      <cdr:y>0.55863</cdr:y>
    </cdr:to>
    <cdr:sp macro="" textlink="">
      <cdr:nvSpPr>
        <cdr:cNvPr id="2" name="Up Arrow 1"/>
        <cdr:cNvSpPr/>
      </cdr:nvSpPr>
      <cdr:spPr>
        <a:xfrm xmlns:a="http://schemas.openxmlformats.org/drawingml/2006/main">
          <a:off x="1777196" y="2251552"/>
          <a:ext cx="76248"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0.38828</cdr:x>
      <cdr:y>0.36647</cdr:y>
    </cdr:from>
    <cdr:to>
      <cdr:x>0.39745</cdr:x>
      <cdr:y>0.43308</cdr:y>
    </cdr:to>
    <cdr:sp macro="" textlink="">
      <cdr:nvSpPr>
        <cdr:cNvPr id="4" name="Up Arrow 3"/>
        <cdr:cNvSpPr/>
      </cdr:nvSpPr>
      <cdr:spPr>
        <a:xfrm xmlns:a="http://schemas.openxmlformats.org/drawingml/2006/main">
          <a:off x="3224996" y="1677037"/>
          <a:ext cx="76164"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0.57177</cdr:x>
      <cdr:y>0.29986</cdr:y>
    </cdr:from>
    <cdr:to>
      <cdr:x>0.58095</cdr:x>
      <cdr:y>0.36647</cdr:y>
    </cdr:to>
    <cdr:sp macro="" textlink="">
      <cdr:nvSpPr>
        <cdr:cNvPr id="9" name="Up Arrow 8"/>
        <cdr:cNvSpPr/>
      </cdr:nvSpPr>
      <cdr:spPr>
        <a:xfrm xmlns:a="http://schemas.openxmlformats.org/drawingml/2006/main" rot="10800000">
          <a:off x="4748996" y="1372221"/>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0.74367</cdr:x>
      <cdr:y>0.48754</cdr:y>
    </cdr:from>
    <cdr:to>
      <cdr:x>0.75285</cdr:x>
      <cdr:y>0.55415</cdr:y>
    </cdr:to>
    <cdr:sp macro="" textlink="">
      <cdr:nvSpPr>
        <cdr:cNvPr id="10" name="Up Arrow 9"/>
        <cdr:cNvSpPr/>
      </cdr:nvSpPr>
      <cdr:spPr>
        <a:xfrm xmlns:a="http://schemas.openxmlformats.org/drawingml/2006/main" rot="10800000">
          <a:off x="6176779" y="2231056"/>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0.91919</cdr:x>
      <cdr:y>0.65059</cdr:y>
    </cdr:from>
    <cdr:to>
      <cdr:x>0.92836</cdr:x>
      <cdr:y>0.7172</cdr:y>
    </cdr:to>
    <cdr:sp macro="" textlink="">
      <cdr:nvSpPr>
        <cdr:cNvPr id="11" name="Up Arrow 10"/>
        <cdr:cNvSpPr/>
      </cdr:nvSpPr>
      <cdr:spPr>
        <a:xfrm xmlns:a="http://schemas.openxmlformats.org/drawingml/2006/main" rot="10800000">
          <a:off x="7634646" y="29771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0.21397</cdr:x>
      <cdr:y>0.61728</cdr:y>
    </cdr:from>
    <cdr:to>
      <cdr:x>0.22314</cdr:x>
      <cdr:y>0.68388</cdr:y>
    </cdr:to>
    <cdr:sp macro="" textlink="">
      <cdr:nvSpPr>
        <cdr:cNvPr id="3" name="Up Arrow 2"/>
        <cdr:cNvSpPr/>
      </cdr:nvSpPr>
      <cdr:spPr>
        <a:xfrm xmlns:a="http://schemas.openxmlformats.org/drawingml/2006/main" rot="10800000">
          <a:off x="1777196" y="28247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0.39746</cdr:x>
      <cdr:y>0.48317</cdr:y>
    </cdr:from>
    <cdr:to>
      <cdr:x>0.40663</cdr:x>
      <cdr:y>0.54977</cdr:y>
    </cdr:to>
    <cdr:sp macro="" textlink="">
      <cdr:nvSpPr>
        <cdr:cNvPr id="5" name="Up Arrow 4"/>
        <cdr:cNvSpPr/>
      </cdr:nvSpPr>
      <cdr:spPr>
        <a:xfrm xmlns:a="http://schemas.openxmlformats.org/drawingml/2006/main" rot="10800000">
          <a:off x="3301196" y="22110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0.56259</cdr:x>
      <cdr:y>0.20099</cdr:y>
    </cdr:from>
    <cdr:to>
      <cdr:x>0.57176</cdr:x>
      <cdr:y>0.2676</cdr:y>
    </cdr:to>
    <cdr:sp macro="" textlink="">
      <cdr:nvSpPr>
        <cdr:cNvPr id="6" name="Up Arrow 5"/>
        <cdr:cNvSpPr/>
      </cdr:nvSpPr>
      <cdr:spPr>
        <a:xfrm xmlns:a="http://schemas.openxmlformats.org/drawingml/2006/main">
          <a:off x="4672796" y="9197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0.74608</cdr:x>
      <cdr:y>0.4292</cdr:y>
    </cdr:from>
    <cdr:to>
      <cdr:x>0.75525</cdr:x>
      <cdr:y>0.4958</cdr:y>
    </cdr:to>
    <cdr:sp macro="" textlink="">
      <cdr:nvSpPr>
        <cdr:cNvPr id="7" name="Up Arrow 6"/>
        <cdr:cNvSpPr/>
      </cdr:nvSpPr>
      <cdr:spPr>
        <a:xfrm xmlns:a="http://schemas.openxmlformats.org/drawingml/2006/main">
          <a:off x="6196832" y="1964054"/>
          <a:ext cx="76164"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0.92039</cdr:x>
      <cdr:y>0.61728</cdr:y>
    </cdr:from>
    <cdr:to>
      <cdr:x>0.92957</cdr:x>
      <cdr:y>0.68388</cdr:y>
    </cdr:to>
    <cdr:sp macro="" textlink="">
      <cdr:nvSpPr>
        <cdr:cNvPr id="8" name="Up Arrow 7"/>
        <cdr:cNvSpPr/>
      </cdr:nvSpPr>
      <cdr:spPr>
        <a:xfrm xmlns:a="http://schemas.openxmlformats.org/drawingml/2006/main">
          <a:off x="7644549" y="2824767"/>
          <a:ext cx="76247"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075" cy="350838"/>
          </a:xfrm>
          <a:prstGeom prst="rect">
            <a:avLst/>
          </a:prstGeom>
        </p:spPr>
        <p:txBody>
          <a:bodyPr vert="horz" lIns="91413" tIns="45706" rIns="91413" bIns="45706" rtlCol="0"/>
          <a:lstStyle>
            <a:lvl1pPr algn="l">
              <a:defRPr sz="1200"/>
            </a:lvl1pPr>
          </a:lstStyle>
          <a:p>
            <a:endParaRPr lang="en-US" dirty="0"/>
          </a:p>
        </p:txBody>
      </p:sp>
      <p:sp>
        <p:nvSpPr>
          <p:cNvPr id="3" name="Date Placeholder 2"/>
          <p:cNvSpPr>
            <a:spLocks noGrp="1"/>
          </p:cNvSpPr>
          <p:nvPr>
            <p:ph type="dt" sz="quarter" idx="1"/>
          </p:nvPr>
        </p:nvSpPr>
        <p:spPr>
          <a:xfrm>
            <a:off x="5265743" y="0"/>
            <a:ext cx="4029075" cy="350838"/>
          </a:xfrm>
          <a:prstGeom prst="rect">
            <a:avLst/>
          </a:prstGeom>
        </p:spPr>
        <p:txBody>
          <a:bodyPr vert="horz" lIns="91413" tIns="45706" rIns="91413" bIns="45706" rtlCol="0"/>
          <a:lstStyle>
            <a:lvl1pPr algn="r">
              <a:defRPr sz="1200"/>
            </a:lvl1pPr>
          </a:lstStyle>
          <a:p>
            <a:fld id="{6F86D4F7-26D3-47E1-8796-8EA85FE6EA14}" type="datetimeFigureOut">
              <a:rPr lang="en-US" smtClean="0"/>
              <a:pPr/>
              <a:t>1/21/2015</a:t>
            </a:fld>
            <a:endParaRPr lang="en-US" dirty="0"/>
          </a:p>
        </p:txBody>
      </p:sp>
      <p:sp>
        <p:nvSpPr>
          <p:cNvPr id="4" name="Footer Placeholder 3"/>
          <p:cNvSpPr>
            <a:spLocks noGrp="1"/>
          </p:cNvSpPr>
          <p:nvPr>
            <p:ph type="ftr" sz="quarter" idx="2"/>
          </p:nvPr>
        </p:nvSpPr>
        <p:spPr>
          <a:xfrm>
            <a:off x="2" y="6657975"/>
            <a:ext cx="4029075" cy="350838"/>
          </a:xfrm>
          <a:prstGeom prst="rect">
            <a:avLst/>
          </a:prstGeom>
        </p:spPr>
        <p:txBody>
          <a:bodyPr vert="horz" lIns="91413" tIns="45706" rIns="91413" bIns="457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43" y="6657975"/>
            <a:ext cx="4029075" cy="350838"/>
          </a:xfrm>
          <a:prstGeom prst="rect">
            <a:avLst/>
          </a:prstGeom>
        </p:spPr>
        <p:txBody>
          <a:bodyPr vert="horz" lIns="91413" tIns="45706" rIns="91413" bIns="45706"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267961"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0013" y="152400"/>
            <a:ext cx="6716712" cy="50371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62000" y="5562600"/>
            <a:ext cx="8001000" cy="114300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267961"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D68655FB-92C5-4911-BAAF-537F2EC37D5C}" type="slidenum">
              <a:rPr lang="en-US"/>
              <a:pPr/>
              <a:t>1</a:t>
            </a:fld>
            <a:endParaRPr lang="en-US" dirty="0"/>
          </a:p>
        </p:txBody>
      </p:sp>
      <p:sp>
        <p:nvSpPr>
          <p:cNvPr id="5123" name="Rectangle 2"/>
          <p:cNvSpPr>
            <a:spLocks noGrp="1" noRot="1" noChangeAspect="1" noChangeArrowheads="1" noTextEdit="1"/>
          </p:cNvSpPr>
          <p:nvPr>
            <p:ph type="sldImg"/>
          </p:nvPr>
        </p:nvSpPr>
        <p:spPr>
          <a:xfrm>
            <a:off x="1524000" y="533400"/>
            <a:ext cx="6056313" cy="4541838"/>
          </a:xfrm>
          <a:ln/>
        </p:spPr>
      </p:sp>
      <p:sp>
        <p:nvSpPr>
          <p:cNvPr id="5124" name="Rectangle 3"/>
          <p:cNvSpPr>
            <a:spLocks noGrp="1" noChangeArrowheads="1"/>
          </p:cNvSpPr>
          <p:nvPr>
            <p:ph type="body" idx="1"/>
          </p:nvPr>
        </p:nvSpPr>
        <p:spPr>
          <a:xfrm>
            <a:off x="762000" y="5257800"/>
            <a:ext cx="8001000" cy="1143000"/>
          </a:xfrm>
          <a:noFill/>
          <a:ln/>
        </p:spPr>
        <p:txBody>
          <a:bodyPr/>
          <a:lstStyle/>
          <a:p>
            <a:pPr defTabSz="914132" eaLnBrk="1" hangingPunct="1">
              <a:defRPr/>
            </a:pPr>
            <a:r>
              <a:rPr lang="en-US" dirty="0" smtClean="0"/>
              <a:t>Lloyd Potter is the Texas</a:t>
            </a:r>
            <a:r>
              <a:rPr lang="en-US" baseline="0" dirty="0" smtClean="0"/>
              <a:t> State Demographer and the </a:t>
            </a:r>
            <a:r>
              <a:rPr lang="en-US" dirty="0" smtClean="0"/>
              <a:t>Director of the Texas State Data Center based at the University of Texas at San Antonio.  </a:t>
            </a:r>
          </a:p>
        </p:txBody>
      </p:sp>
    </p:spTree>
    <p:extLst>
      <p:ext uri="{BB962C8B-B14F-4D97-AF65-F5344CB8AC3E}">
        <p14:creationId xmlns:p14="http://schemas.microsoft.com/office/powerpoint/2010/main" val="3061174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304800"/>
            <a:ext cx="7221538" cy="5416550"/>
          </a:xfrm>
        </p:spPr>
      </p:sp>
      <p:sp>
        <p:nvSpPr>
          <p:cNvPr id="3" name="Notes Placeholder 2"/>
          <p:cNvSpPr>
            <a:spLocks noGrp="1"/>
          </p:cNvSpPr>
          <p:nvPr>
            <p:ph type="body" idx="1"/>
          </p:nvPr>
        </p:nvSpPr>
        <p:spPr>
          <a:xfrm>
            <a:off x="533400" y="5562600"/>
            <a:ext cx="8411029" cy="1739900"/>
          </a:xfrm>
          <a:prstGeom prst="rect">
            <a:avLst/>
          </a:prstGeom>
        </p:spPr>
        <p:txBody>
          <a:bodyPr/>
          <a:lstStyle/>
          <a:p>
            <a:pPr defTabSz="914132">
              <a:defRPr/>
            </a:pPr>
            <a:endParaRPr lang="en-US" dirty="0" smtClean="0"/>
          </a:p>
          <a:p>
            <a:pPr defTabSz="914132">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Overall, </a:t>
            </a:r>
            <a:r>
              <a:rPr lang="en-US" dirty="0" smtClean="0"/>
              <a:t>155 counties</a:t>
            </a:r>
            <a:r>
              <a:rPr lang="en-US" baseline="0" dirty="0" smtClean="0"/>
              <a:t> gained population while 99 lost population over the decade.</a:t>
            </a:r>
          </a:p>
          <a:p>
            <a:pPr defTabSz="914132">
              <a:defRPr/>
            </a:pPr>
            <a:endParaRPr lang="en-US" dirty="0" smtClean="0"/>
          </a:p>
        </p:txBody>
      </p:sp>
      <p:sp>
        <p:nvSpPr>
          <p:cNvPr id="4" name="Slide Number Placeholder 3"/>
          <p:cNvSpPr>
            <a:spLocks noGrp="1"/>
          </p:cNvSpPr>
          <p:nvPr>
            <p:ph type="sldNum" sz="quarter" idx="10"/>
          </p:nvPr>
        </p:nvSpPr>
        <p:spPr>
          <a:xfrm>
            <a:off x="5267961" y="6659880"/>
            <a:ext cx="4028440" cy="350520"/>
          </a:xfrm>
          <a:prstGeom prst="rect">
            <a:avLst/>
          </a:prstGeom>
        </p:spPr>
        <p:txBody>
          <a:bodyPr/>
          <a:lstStyle/>
          <a:p>
            <a:pPr>
              <a:defRPr/>
            </a:pPr>
            <a:fld id="{47192831-88FD-46AC-A3A6-55A2B3E79D84}" type="slidenum">
              <a:rPr lang="en-US" smtClean="0"/>
              <a:pPr>
                <a:defRPr/>
              </a:pPr>
              <a:t>11</a:t>
            </a:fld>
            <a:endParaRPr lang="en-US" dirty="0"/>
          </a:p>
        </p:txBody>
      </p:sp>
    </p:spTree>
    <p:extLst>
      <p:ext uri="{BB962C8B-B14F-4D97-AF65-F5344CB8AC3E}">
        <p14:creationId xmlns:p14="http://schemas.microsoft.com/office/powerpoint/2010/main" val="9916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381000"/>
            <a:ext cx="7221538" cy="5416550"/>
          </a:xfrm>
        </p:spPr>
      </p:sp>
      <p:sp>
        <p:nvSpPr>
          <p:cNvPr id="3" name="Notes Placeholder 2"/>
          <p:cNvSpPr>
            <a:spLocks noGrp="1"/>
          </p:cNvSpPr>
          <p:nvPr>
            <p:ph type="body" idx="1"/>
          </p:nvPr>
        </p:nvSpPr>
        <p:spPr>
          <a:xfrm>
            <a:off x="609600" y="5638800"/>
            <a:ext cx="8411029" cy="1739900"/>
          </a:xfrm>
          <a:prstGeom prst="rect">
            <a:avLst/>
          </a:prstGeom>
        </p:spPr>
        <p:txBody>
          <a:bodyPr/>
          <a:lstStyle/>
          <a:p>
            <a:pPr defTabSz="914132">
              <a:defRPr/>
            </a:pPr>
            <a:endParaRPr lang="en-US" dirty="0" smtClean="0"/>
          </a:p>
          <a:p>
            <a:pPr defTabSz="914132">
              <a:defRPr/>
            </a:pPr>
            <a:r>
              <a:rPr lang="en-US" dirty="0" smtClean="0"/>
              <a:t>The estimated number of net migrants was greatest in the points of the Texas population triangle and surrounding</a:t>
            </a:r>
            <a:r>
              <a:rPr lang="en-US" baseline="0" dirty="0" smtClean="0"/>
              <a:t> counties. Population change in suburban counties with high migration is largely driven by migration. Population change in the urban core counties of the population triangle is more driven by natural increase than by net migration. Net in-migration to urban core counties at the points of the population triangle  is dominated by international in-migration.</a:t>
            </a:r>
            <a:endParaRPr lang="en-US" dirty="0" smtClean="0"/>
          </a:p>
        </p:txBody>
      </p:sp>
      <p:sp>
        <p:nvSpPr>
          <p:cNvPr id="4" name="Slide Number Placeholder 3"/>
          <p:cNvSpPr>
            <a:spLocks noGrp="1"/>
          </p:cNvSpPr>
          <p:nvPr>
            <p:ph type="sldNum" sz="quarter" idx="10"/>
          </p:nvPr>
        </p:nvSpPr>
        <p:spPr>
          <a:xfrm>
            <a:off x="5267961" y="6659880"/>
            <a:ext cx="4028440" cy="350520"/>
          </a:xfrm>
          <a:prstGeom prst="rect">
            <a:avLst/>
          </a:prstGeom>
        </p:spPr>
        <p:txBody>
          <a:bodyPr/>
          <a:lstStyle/>
          <a:p>
            <a:pPr>
              <a:defRPr/>
            </a:pPr>
            <a:fld id="{47192831-88FD-46AC-A3A6-55A2B3E79D84}" type="slidenum">
              <a:rPr lang="en-US" smtClean="0"/>
              <a:pPr>
                <a:defRPr/>
              </a:pPr>
              <a:t>12</a:t>
            </a:fld>
            <a:endParaRPr lang="en-US" dirty="0"/>
          </a:p>
        </p:txBody>
      </p:sp>
    </p:spTree>
    <p:extLst>
      <p:ext uri="{BB962C8B-B14F-4D97-AF65-F5344CB8AC3E}">
        <p14:creationId xmlns:p14="http://schemas.microsoft.com/office/powerpoint/2010/main" val="1289984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more and more people move into</a:t>
            </a:r>
            <a:r>
              <a:rPr lang="en-US" baseline="0" dirty="0" smtClean="0"/>
              <a:t> our counties and communities, there are more and more persons per square mile. The sequence of images here show how from 1970 to 2010 the urban areas of San Antonio and Austin have become very dense in terms of population and how the are in-between these two cities has become more and more dense. This increasing density is happening in other urban areas of the State and the stress put on the transportation infrastructure from this increasing density creates challenges for our commuting residents and for businesses who are providing services and moving goods. </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13</a:t>
            </a:fld>
            <a:endParaRPr lang="en-US"/>
          </a:p>
        </p:txBody>
      </p:sp>
    </p:spTree>
    <p:extLst>
      <p:ext uri="{BB962C8B-B14F-4D97-AF65-F5344CB8AC3E}">
        <p14:creationId xmlns:p14="http://schemas.microsoft.com/office/powerpoint/2010/main" val="2456385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indicator of quality of life is how much time spent commuting to and from work. Commuting</a:t>
            </a:r>
            <a:r>
              <a:rPr lang="en-US" baseline="0" dirty="0" smtClean="0"/>
              <a:t> takes away time from family and leisure activities and may have an impact on work productivity as well.  When we look at the percent of workers who commute longer than 25 minutes by census tract, you can see how increasing population and resulting density, perhaps combined with lagging infrastructure has resulted in increasing commuting times for suburban residents in the more densely populated parts of the state.  Commuting time is a factor that some potential business will examine when considering moving operations to a place and one that most can agree is something we want to be as small as possible within reason. </a:t>
            </a:r>
          </a:p>
          <a:p>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14</a:t>
            </a:fld>
            <a:endParaRPr lang="en-US"/>
          </a:p>
        </p:txBody>
      </p:sp>
    </p:spTree>
    <p:extLst>
      <p:ext uri="{BB962C8B-B14F-4D97-AF65-F5344CB8AC3E}">
        <p14:creationId xmlns:p14="http://schemas.microsoft.com/office/powerpoint/2010/main" val="593237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are so many people moving to Texas? It’s the economy. Texas has consistently out-performed the rest of the country in job creation for well over a decade. Even through the recession and certainly coming out of the recession. </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15</a:t>
            </a:fld>
            <a:endParaRPr lang="en-US"/>
          </a:p>
        </p:txBody>
      </p:sp>
    </p:spTree>
    <p:extLst>
      <p:ext uri="{BB962C8B-B14F-4D97-AF65-F5344CB8AC3E}">
        <p14:creationId xmlns:p14="http://schemas.microsoft.com/office/powerpoint/2010/main" val="3094928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a:t>
            </a:r>
            <a:r>
              <a:rPr lang="en-US" baseline="0" dirty="0" smtClean="0"/>
              <a:t> last decade, Texas created almost 30% of the jobs in the United States. That’s quite amazing. If we were a country, we’d be something like the 14</a:t>
            </a:r>
            <a:r>
              <a:rPr lang="en-US" baseline="30000" dirty="0" smtClean="0"/>
              <a:t>th</a:t>
            </a:r>
            <a:r>
              <a:rPr lang="en-US" baseline="0" dirty="0" smtClean="0"/>
              <a:t> or 15</a:t>
            </a:r>
            <a:r>
              <a:rPr lang="en-US" baseline="30000" dirty="0" smtClean="0"/>
              <a:t>th</a:t>
            </a:r>
            <a:r>
              <a:rPr lang="en-US" baseline="0" dirty="0" smtClean="0"/>
              <a:t> largest economy.  By many measures Texas has been performing very well. One of the critical questions we have an obligation to continually ask is “what might happen to slow us down or set us back?”  Can we keep on the roll we’ve been on? </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16</a:t>
            </a:fld>
            <a:endParaRPr lang="en-US"/>
          </a:p>
        </p:txBody>
      </p:sp>
    </p:spTree>
    <p:extLst>
      <p:ext uri="{BB962C8B-B14F-4D97-AF65-F5344CB8AC3E}">
        <p14:creationId xmlns:p14="http://schemas.microsoft.com/office/powerpoint/2010/main" val="278306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447800" y="552450"/>
            <a:ext cx="6629400" cy="4972050"/>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a:t>
            </a:r>
            <a:r>
              <a:rPr lang="en-US" baseline="0" dirty="0" smtClean="0"/>
              <a:t> of the 2000 Census, about 53% of Texas’ population was non-Hispanic Anglo, about 32% where of Hispanic descent, about 11% where non-Hispanic African American, and about 4% were non-Hispanic Other. </a:t>
            </a:r>
            <a:endParaRPr lang="en-US" dirty="0" smtClean="0"/>
          </a:p>
          <a:p>
            <a:r>
              <a:rPr lang="en-US" dirty="0" smtClean="0"/>
              <a:t>In</a:t>
            </a:r>
            <a:r>
              <a:rPr lang="en-US" baseline="0" dirty="0" smtClean="0"/>
              <a:t> 2010, it is estimated that about 45% of the Texas population was non-Hispanic Anglo, 38% of Hispanic descent, 11% were non-Hispanic African American, and about 6% were non-Hispanic Other (largely of Asian descent). </a:t>
            </a:r>
            <a:endParaRPr lang="en-US" dirty="0" smtClean="0"/>
          </a:p>
        </p:txBody>
      </p:sp>
      <p:sp>
        <p:nvSpPr>
          <p:cNvPr id="4" name="Slide Number Placeholder 3"/>
          <p:cNvSpPr>
            <a:spLocks noGrp="1"/>
          </p:cNvSpPr>
          <p:nvPr>
            <p:ph type="sldNum" sz="quarter" idx="5"/>
          </p:nvPr>
        </p:nvSpPr>
        <p:spPr/>
        <p:txBody>
          <a:bodyPr/>
          <a:lstStyle/>
          <a:p>
            <a:pPr>
              <a:defRPr/>
            </a:pPr>
            <a:fld id="{3D9BDED3-744B-4161-B247-055080F26F46}" type="slidenum">
              <a:rPr lang="en-US" smtClean="0"/>
              <a:pPr>
                <a:defRPr/>
              </a:pPr>
              <a:t>17</a:t>
            </a:fld>
            <a:endParaRPr lang="en-US" dirty="0"/>
          </a:p>
        </p:txBody>
      </p:sp>
    </p:spTree>
    <p:extLst>
      <p:ext uri="{BB962C8B-B14F-4D97-AF65-F5344CB8AC3E}">
        <p14:creationId xmlns:p14="http://schemas.microsoft.com/office/powerpoint/2010/main" val="2803353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18</a:t>
            </a:fld>
            <a:endParaRPr lang="en-US" dirty="0"/>
          </a:p>
        </p:txBody>
      </p:sp>
    </p:spTree>
    <p:extLst>
      <p:ext uri="{BB962C8B-B14F-4D97-AF65-F5344CB8AC3E}">
        <p14:creationId xmlns:p14="http://schemas.microsoft.com/office/powerpoint/2010/main" val="1203361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a:t>
            </a:r>
            <a:r>
              <a:rPr lang="en-US" baseline="0" dirty="0" smtClean="0"/>
              <a:t> and </a:t>
            </a:r>
            <a:r>
              <a:rPr lang="en-US" dirty="0" smtClean="0"/>
              <a:t>sex</a:t>
            </a:r>
            <a:r>
              <a:rPr lang="en-US" baseline="0" dirty="0" smtClean="0"/>
              <a:t> composition of the Texas non-Hispanic white population. Blue represents males, red females, rows are single years of age.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19</a:t>
            </a:fld>
            <a:endParaRPr lang="en-US" dirty="0"/>
          </a:p>
        </p:txBody>
      </p:sp>
    </p:spTree>
    <p:extLst>
      <p:ext uri="{BB962C8B-B14F-4D97-AF65-F5344CB8AC3E}">
        <p14:creationId xmlns:p14="http://schemas.microsoft.com/office/powerpoint/2010/main" val="52864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and sex</a:t>
            </a:r>
            <a:r>
              <a:rPr lang="en-US" baseline="0" dirty="0" smtClean="0"/>
              <a:t> composition of the minority population in Texas.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20</a:t>
            </a:fld>
            <a:endParaRPr lang="en-US" dirty="0"/>
          </a:p>
        </p:txBody>
      </p:sp>
    </p:spTree>
    <p:extLst>
      <p:ext uri="{BB962C8B-B14F-4D97-AF65-F5344CB8AC3E}">
        <p14:creationId xmlns:p14="http://schemas.microsoft.com/office/powerpoint/2010/main" val="3397868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312738"/>
            <a:ext cx="6969125" cy="522763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5267961" y="6659880"/>
            <a:ext cx="4028440" cy="350520"/>
          </a:xfrm>
          <a:prstGeom prst="rect">
            <a:avLst/>
          </a:prstGeom>
        </p:spPr>
        <p:txBody>
          <a:bodyPr/>
          <a:lstStyle/>
          <a:p>
            <a:pPr algn="r">
              <a:defRPr/>
            </a:pPr>
            <a:fld id="{47192831-88FD-46AC-A3A6-55A2B3E79D84}" type="slidenum">
              <a:rPr lang="en-US" sz="1400" smtClean="0">
                <a:solidFill>
                  <a:schemeClr val="bg1">
                    <a:lumMod val="65000"/>
                  </a:schemeClr>
                </a:solidFill>
              </a:rPr>
              <a:pPr algn="r">
                <a:defRPr/>
              </a:pPr>
              <a:t>2</a:t>
            </a:fld>
            <a:endParaRPr lang="en-US" sz="1400" dirty="0">
              <a:solidFill>
                <a:schemeClr val="bg1">
                  <a:lumMod val="65000"/>
                </a:schemeClr>
              </a:solidFill>
            </a:endParaRPr>
          </a:p>
        </p:txBody>
      </p:sp>
    </p:spTree>
    <p:extLst>
      <p:ext uri="{BB962C8B-B14F-4D97-AF65-F5344CB8AC3E}">
        <p14:creationId xmlns:p14="http://schemas.microsoft.com/office/powerpoint/2010/main" val="1792098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21</a:t>
            </a:fld>
            <a:endParaRPr lang="en-US" dirty="0"/>
          </a:p>
        </p:txBody>
      </p:sp>
    </p:spTree>
    <p:extLst>
      <p:ext uri="{BB962C8B-B14F-4D97-AF65-F5344CB8AC3E}">
        <p14:creationId xmlns:p14="http://schemas.microsoft.com/office/powerpoint/2010/main" val="3177504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27</a:t>
            </a:fld>
            <a:endParaRPr lang="en-US" dirty="0"/>
          </a:p>
        </p:txBody>
      </p:sp>
    </p:spTree>
    <p:extLst>
      <p:ext uri="{BB962C8B-B14F-4D97-AF65-F5344CB8AC3E}">
        <p14:creationId xmlns:p14="http://schemas.microsoft.com/office/powerpoint/2010/main" val="1897260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smtClean="0"/>
              <a:t>The projected population of Texas</a:t>
            </a:r>
            <a:r>
              <a:rPr lang="en-US" sz="800" baseline="0" dirty="0" smtClean="0"/>
              <a:t>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endParaRPr lang="en-US" sz="8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28</a:t>
            </a:fld>
            <a:endParaRPr lang="en-US" dirty="0"/>
          </a:p>
        </p:txBody>
      </p:sp>
    </p:spTree>
    <p:extLst>
      <p:ext uri="{BB962C8B-B14F-4D97-AF65-F5344CB8AC3E}">
        <p14:creationId xmlns:p14="http://schemas.microsoft.com/office/powerpoint/2010/main" val="522662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29</a:t>
            </a:fld>
            <a:endParaRPr lang="en-US" dirty="0"/>
          </a:p>
        </p:txBody>
      </p:sp>
    </p:spTree>
    <p:extLst>
      <p:ext uri="{BB962C8B-B14F-4D97-AF65-F5344CB8AC3E}">
        <p14:creationId xmlns:p14="http://schemas.microsoft.com/office/powerpoint/2010/main" val="3701306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373063"/>
            <a:ext cx="7315200" cy="5486400"/>
          </a:xfrm>
        </p:spPr>
      </p:sp>
      <p:sp>
        <p:nvSpPr>
          <p:cNvPr id="3" name="Notes Placeholder 2"/>
          <p:cNvSpPr>
            <a:spLocks noGrp="1"/>
          </p:cNvSpPr>
          <p:nvPr>
            <p:ph type="body" idx="1"/>
          </p:nvPr>
        </p:nvSpPr>
        <p:spPr/>
        <p:txBody>
          <a:bodyPr/>
          <a:lstStyle/>
          <a:p>
            <a:endParaRPr lang="en-US" sz="1000" dirty="0"/>
          </a:p>
          <a:p>
            <a:endParaRPr lang="en-US" sz="1000" dirty="0"/>
          </a:p>
          <a:p>
            <a:r>
              <a:rPr lang="en-US" sz="1000" dirty="0"/>
              <a:t>Educational attainment by race/ethnicity in Texas suggests that adults of Hispanic descent are much less likely to have completed high school compared to other race/ethnic groups. Over time, the percent of persons of Hispanic descent who have completed high school has been increasing more rapidly than for other groups but even at this pace of change it will take numerous decades for Hispanics to achieve parity with non-Hispanics in the percent with a high school degree or greater.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786153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552450"/>
            <a:ext cx="6680200" cy="5010150"/>
          </a:xfrm>
        </p:spPr>
      </p:sp>
      <p:sp>
        <p:nvSpPr>
          <p:cNvPr id="3" name="Notes Placeholder 2"/>
          <p:cNvSpPr>
            <a:spLocks noGrp="1"/>
          </p:cNvSpPr>
          <p:nvPr>
            <p:ph type="body" idx="1"/>
          </p:nvPr>
        </p:nvSpPr>
        <p:spPr/>
        <p:txBody>
          <a:bodyPr>
            <a:normAutofit lnSpcReduction="10000"/>
          </a:bodyPr>
          <a:lstStyle/>
          <a:p>
            <a:r>
              <a:rPr lang="en-US" baseline="0" dirty="0" smtClean="0"/>
              <a:t>The first assumption (represented by the red columns) is that educational attainment by race/ethnicity and sex would remain the same as it was in 2011. Thus the changes we see in educational attainment in this projection are due only to changes in the racial/ethnic composition of the population (driven by increasing Hispanic population and a leveling of growth among the non-Hispanic white population). Under this scenario, we would see increases of the percent of the labor force with lower levels of education and declines in the percent of the labor force with higher levels. </a:t>
            </a:r>
          </a:p>
          <a:p>
            <a:endParaRPr lang="en-US" baseline="0" dirty="0" smtClean="0"/>
          </a:p>
        </p:txBody>
      </p:sp>
      <p:sp>
        <p:nvSpPr>
          <p:cNvPr id="4" name="Slide Number Placeholder 3"/>
          <p:cNvSpPr>
            <a:spLocks noGrp="1"/>
          </p:cNvSpPr>
          <p:nvPr>
            <p:ph type="sldNum" sz="quarter" idx="10"/>
          </p:nvPr>
        </p:nvSpPr>
        <p:spPr/>
        <p:txBody>
          <a:bodyPr/>
          <a:lstStyle/>
          <a:p>
            <a:fld id="{76F32840-EA76-4A40-B83F-F31ACE11B3A9}" type="slidenum">
              <a:rPr lang="en-US" smtClean="0"/>
              <a:pPr/>
              <a:t>31</a:t>
            </a:fld>
            <a:endParaRPr lang="en-US" dirty="0"/>
          </a:p>
        </p:txBody>
      </p:sp>
    </p:spTree>
    <p:extLst>
      <p:ext uri="{BB962C8B-B14F-4D97-AF65-F5344CB8AC3E}">
        <p14:creationId xmlns:p14="http://schemas.microsoft.com/office/powerpoint/2010/main" val="960799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552450"/>
            <a:ext cx="6680200" cy="5010150"/>
          </a:xfrm>
        </p:spPr>
      </p:sp>
      <p:sp>
        <p:nvSpPr>
          <p:cNvPr id="3" name="Notes Placeholder 2"/>
          <p:cNvSpPr>
            <a:spLocks noGrp="1"/>
          </p:cNvSpPr>
          <p:nvPr>
            <p:ph type="body" idx="1"/>
          </p:nvPr>
        </p:nvSpPr>
        <p:spPr/>
        <p:txBody>
          <a:bodyPr>
            <a:normAutofit/>
          </a:bodyPr>
          <a:lstStyle/>
          <a:p>
            <a:r>
              <a:rPr lang="en-US" baseline="0" dirty="0" smtClean="0"/>
              <a:t>Under the second assumption (green columns) the trends observed in improving educational attainment are projected forward and applied to the projected population by race/ethnicity and sex. Thus the generally positive trends we have noted in improving educational attainment are assumed to continue into the future. The result of this projection suggests that we will see declines in the percent of the labor force with lower levels of education and increases in the percent of the labor force with higher levels of education.</a:t>
            </a:r>
          </a:p>
          <a:p>
            <a:endParaRPr lang="en-US"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32</a:t>
            </a:fld>
            <a:endParaRPr lang="en-US" dirty="0"/>
          </a:p>
        </p:txBody>
      </p:sp>
    </p:spTree>
    <p:extLst>
      <p:ext uri="{BB962C8B-B14F-4D97-AF65-F5344CB8AC3E}">
        <p14:creationId xmlns:p14="http://schemas.microsoft.com/office/powerpoint/2010/main" val="1054285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Texas is growing</a:t>
            </a:r>
            <a:r>
              <a:rPr lang="en-US" baseline="0" dirty="0" smtClean="0"/>
              <a:t> – with more people being added than in any other state we added 4 additional seats to our representation in the U.S. Congress.</a:t>
            </a:r>
          </a:p>
          <a:p>
            <a:endParaRPr lang="en-US" baseline="0" dirty="0" smtClean="0"/>
          </a:p>
          <a:p>
            <a:r>
              <a:rPr lang="en-US" baseline="0" dirty="0" smtClean="0"/>
              <a:t>Texas is becoming more urban. Many rural counties are losing population.  Urbanized metropolitan areas have been growing dramatically over the decade.</a:t>
            </a:r>
          </a:p>
          <a:p>
            <a:endParaRPr lang="en-US" baseline="0" dirty="0" smtClean="0"/>
          </a:p>
          <a:p>
            <a:r>
              <a:rPr lang="en-US" baseline="0" dirty="0" smtClean="0"/>
              <a:t>Texas is becoming more diverse – much of our growth is attributable to growth of the Hispanic population. </a:t>
            </a:r>
          </a:p>
          <a:p>
            <a:endParaRPr lang="en-US" baseline="0" dirty="0" smtClean="0"/>
          </a:p>
          <a:p>
            <a:r>
              <a:rPr lang="en-US" baseline="0" dirty="0" smtClean="0"/>
              <a:t>Educational attainment of the labor force is an important aspect in the economic well being of the </a:t>
            </a:r>
            <a:r>
              <a:rPr lang="en-US" baseline="0" dirty="0" err="1" smtClean="0"/>
              <a:t>Staet</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33</a:t>
            </a:fld>
            <a:endParaRPr lang="en-US" dirty="0"/>
          </a:p>
        </p:txBody>
      </p:sp>
    </p:spTree>
    <p:extLst>
      <p:ext uri="{BB962C8B-B14F-4D97-AF65-F5344CB8AC3E}">
        <p14:creationId xmlns:p14="http://schemas.microsoft.com/office/powerpoint/2010/main" val="2172084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0788" y="228600"/>
            <a:ext cx="6894512" cy="5170488"/>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34</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a:t>
            </a:fld>
            <a:endParaRPr lang="en-US" dirty="0"/>
          </a:p>
        </p:txBody>
      </p:sp>
    </p:spTree>
    <p:extLst>
      <p:ext uri="{BB962C8B-B14F-4D97-AF65-F5344CB8AC3E}">
        <p14:creationId xmlns:p14="http://schemas.microsoft.com/office/powerpoint/2010/main" val="3048746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a:t>
            </a:fld>
            <a:endParaRPr lang="en-US" dirty="0"/>
          </a:p>
        </p:txBody>
      </p:sp>
    </p:spTree>
    <p:extLst>
      <p:ext uri="{BB962C8B-B14F-4D97-AF65-F5344CB8AC3E}">
        <p14:creationId xmlns:p14="http://schemas.microsoft.com/office/powerpoint/2010/main" val="4292009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selected</a:t>
            </a:r>
            <a:r>
              <a:rPr lang="en-US" baseline="0" dirty="0" smtClean="0"/>
              <a:t> a few counties to illustrate how population change contributions vary by geography. The urban core counties in the population triangle have a smaller percent of population change from net migration. The suburban ring counties and the fracking counties have a very high percentage of their population change from net migration.  This these counties are experiencing more rapid increases in demand for transportation infrastructure compared to those counties where population increase is being driven more from natural increase. </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5</a:t>
            </a:fld>
            <a:endParaRPr lang="en-US"/>
          </a:p>
        </p:txBody>
      </p:sp>
    </p:spTree>
    <p:extLst>
      <p:ext uri="{BB962C8B-B14F-4D97-AF65-F5344CB8AC3E}">
        <p14:creationId xmlns:p14="http://schemas.microsoft.com/office/powerpoint/2010/main" val="1435995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52400"/>
            <a:ext cx="7620000" cy="5715000"/>
          </a:xfrm>
        </p:spPr>
      </p:sp>
      <p:sp>
        <p:nvSpPr>
          <p:cNvPr id="3" name="Notes Placeholder 2"/>
          <p:cNvSpPr>
            <a:spLocks noGrp="1"/>
          </p:cNvSpPr>
          <p:nvPr>
            <p:ph type="body" idx="1"/>
          </p:nvPr>
        </p:nvSpPr>
        <p:spPr>
          <a:xfrm>
            <a:off x="762000" y="5867400"/>
            <a:ext cx="8001000" cy="1143000"/>
          </a:xfrm>
        </p:spPr>
        <p:txBody>
          <a:bodyPr/>
          <a:lstStyle/>
          <a:p>
            <a:r>
              <a:rPr lang="en-US" dirty="0" smtClean="0"/>
              <a:t>One-third</a:t>
            </a:r>
            <a:r>
              <a:rPr lang="en-US" baseline="0" dirty="0" smtClean="0"/>
              <a:t> of the fastest growing counties in the United States from 2012 to 2013 were in Texas.</a:t>
            </a:r>
            <a:endParaRPr lang="en-US" dirty="0"/>
          </a:p>
        </p:txBody>
      </p:sp>
      <p:sp>
        <p:nvSpPr>
          <p:cNvPr id="4" name="Slide Number Placeholder 3"/>
          <p:cNvSpPr>
            <a:spLocks noGrp="1"/>
          </p:cNvSpPr>
          <p:nvPr>
            <p:ph type="sldNum" sz="quarter" idx="10"/>
          </p:nvPr>
        </p:nvSpPr>
        <p:spPr>
          <a:xfrm>
            <a:off x="5267961" y="6659880"/>
            <a:ext cx="4028440" cy="350520"/>
          </a:xfrm>
          <a:prstGeom prst="rect">
            <a:avLst/>
          </a:prstGeom>
        </p:spPr>
        <p:txBody>
          <a:bodyPr/>
          <a:lstStyle/>
          <a:p>
            <a:pPr>
              <a:defRPr/>
            </a:pPr>
            <a:fld id="{47192831-88FD-46AC-A3A6-55A2B3E79D84}" type="slidenum">
              <a:rPr lang="en-US" smtClean="0"/>
              <a:pPr>
                <a:defRPr/>
              </a:pPr>
              <a:t>7</a:t>
            </a:fld>
            <a:endParaRPr lang="en-US" dirty="0"/>
          </a:p>
        </p:txBody>
      </p:sp>
    </p:spTree>
    <p:extLst>
      <p:ext uri="{BB962C8B-B14F-4D97-AF65-F5344CB8AC3E}">
        <p14:creationId xmlns:p14="http://schemas.microsoft.com/office/powerpoint/2010/main" val="4132320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152400"/>
            <a:ext cx="7248525" cy="5435600"/>
          </a:xfrm>
        </p:spPr>
      </p:sp>
      <p:sp>
        <p:nvSpPr>
          <p:cNvPr id="3" name="Notes Placeholder 2"/>
          <p:cNvSpPr>
            <a:spLocks noGrp="1"/>
          </p:cNvSpPr>
          <p:nvPr>
            <p:ph type="body" idx="1"/>
          </p:nvPr>
        </p:nvSpPr>
        <p:spPr>
          <a:xfrm>
            <a:off x="685800" y="5791200"/>
            <a:ext cx="8001000" cy="1143000"/>
          </a:xfrm>
        </p:spPr>
        <p:txBody>
          <a:bodyPr/>
          <a:lstStyle/>
          <a:p>
            <a:r>
              <a:rPr lang="en-US" dirty="0" smtClean="0"/>
              <a:t>One-fourth</a:t>
            </a:r>
            <a:r>
              <a:rPr lang="en-US" baseline="0" dirty="0" smtClean="0"/>
              <a:t> of the counties in the United States that were growing the most numerically between 2012 and 2013 were in Texas. These counties are the larger ones in the State and are all counties that have experienced continued growth. </a:t>
            </a:r>
            <a:endParaRPr lang="en-US" dirty="0"/>
          </a:p>
        </p:txBody>
      </p:sp>
      <p:sp>
        <p:nvSpPr>
          <p:cNvPr id="4" name="Slide Number Placeholder 3"/>
          <p:cNvSpPr>
            <a:spLocks noGrp="1"/>
          </p:cNvSpPr>
          <p:nvPr>
            <p:ph type="sldNum" sz="quarter" idx="10"/>
          </p:nvPr>
        </p:nvSpPr>
        <p:spPr>
          <a:xfrm>
            <a:off x="5105400" y="6477000"/>
            <a:ext cx="4028440" cy="350520"/>
          </a:xfrm>
          <a:prstGeom prst="rect">
            <a:avLst/>
          </a:prstGeom>
        </p:spPr>
        <p:txBody>
          <a:bodyPr/>
          <a:lstStyle/>
          <a:p>
            <a:pPr algn="r">
              <a:defRPr/>
            </a:pPr>
            <a:fld id="{47192831-88FD-46AC-A3A6-55A2B3E79D84}" type="slidenum">
              <a:rPr lang="en-US" sz="1200" smtClean="0">
                <a:solidFill>
                  <a:schemeClr val="bg1">
                    <a:lumMod val="65000"/>
                  </a:schemeClr>
                </a:solidFill>
              </a:rPr>
              <a:pPr algn="r">
                <a:defRPr/>
              </a:pPr>
              <a:t>8</a:t>
            </a:fld>
            <a:endParaRPr lang="en-US" sz="1200" dirty="0">
              <a:solidFill>
                <a:schemeClr val="bg1">
                  <a:lumMod val="65000"/>
                </a:schemeClr>
              </a:solidFill>
            </a:endParaRPr>
          </a:p>
        </p:txBody>
      </p:sp>
    </p:spTree>
    <p:extLst>
      <p:ext uri="{BB962C8B-B14F-4D97-AF65-F5344CB8AC3E}">
        <p14:creationId xmlns:p14="http://schemas.microsoft.com/office/powerpoint/2010/main" val="2235609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152400"/>
            <a:ext cx="7315200" cy="5486400"/>
          </a:xfrm>
        </p:spPr>
      </p:sp>
      <p:sp>
        <p:nvSpPr>
          <p:cNvPr id="3" name="Notes Placeholder 2"/>
          <p:cNvSpPr>
            <a:spLocks noGrp="1"/>
          </p:cNvSpPr>
          <p:nvPr>
            <p:ph type="body" idx="1"/>
          </p:nvPr>
        </p:nvSpPr>
        <p:spPr/>
        <p:txBody>
          <a:bodyPr/>
          <a:lstStyle/>
          <a:p>
            <a:pPr defTabSz="914266">
              <a:defRPr/>
            </a:pPr>
            <a:r>
              <a:rPr lang="en-US" dirty="0" smtClean="0"/>
              <a:t>The counties of Harris, Bexar, Dallas, Tarrant,</a:t>
            </a:r>
            <a:r>
              <a:rPr lang="en-US" baseline="0" dirty="0" smtClean="0"/>
              <a:t> and Travis are the most populated in the State. Collin, Denton, Fort Bend, Hidalgo, and El Paso counties also have significant population concentrations. Many counties west of Interstate 35 are more sparsely populated.</a:t>
            </a:r>
          </a:p>
        </p:txBody>
      </p:sp>
      <p:sp>
        <p:nvSpPr>
          <p:cNvPr id="4" name="Slide Number Placeholder 3"/>
          <p:cNvSpPr>
            <a:spLocks noGrp="1"/>
          </p:cNvSpPr>
          <p:nvPr>
            <p:ph type="sldNum" sz="quarter" idx="10"/>
          </p:nvPr>
        </p:nvSpPr>
        <p:spPr>
          <a:xfrm>
            <a:off x="5267961" y="6659880"/>
            <a:ext cx="4028440" cy="350520"/>
          </a:xfrm>
          <a:prstGeom prst="rect">
            <a:avLst/>
          </a:prstGeom>
        </p:spPr>
        <p:txBody>
          <a:bodyPr/>
          <a:lstStyle/>
          <a:p>
            <a:pPr>
              <a:defRPr/>
            </a:pPr>
            <a:fld id="{47192831-88FD-46AC-A3A6-55A2B3E79D84}" type="slidenum">
              <a:rPr lang="en-US" smtClean="0"/>
              <a:pPr>
                <a:defRPr/>
              </a:pPr>
              <a:t>9</a:t>
            </a:fld>
            <a:endParaRPr lang="en-US" dirty="0"/>
          </a:p>
        </p:txBody>
      </p:sp>
    </p:spTree>
    <p:extLst>
      <p:ext uri="{BB962C8B-B14F-4D97-AF65-F5344CB8AC3E}">
        <p14:creationId xmlns:p14="http://schemas.microsoft.com/office/powerpoint/2010/main" val="1780935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457200"/>
            <a:ext cx="7221538" cy="5416550"/>
          </a:xfrm>
        </p:spPr>
      </p:sp>
      <p:sp>
        <p:nvSpPr>
          <p:cNvPr id="3" name="Notes Placeholder 2"/>
          <p:cNvSpPr>
            <a:spLocks noGrp="1"/>
          </p:cNvSpPr>
          <p:nvPr>
            <p:ph type="body" idx="1"/>
          </p:nvPr>
        </p:nvSpPr>
        <p:spPr>
          <a:xfrm>
            <a:off x="533400" y="5715000"/>
            <a:ext cx="8411029" cy="1739900"/>
          </a:xfrm>
          <a:prstGeom prst="rect">
            <a:avLst/>
          </a:prstGeom>
        </p:spPr>
        <p:txBody>
          <a:bodyPr/>
          <a:lstStyle/>
          <a:p>
            <a:pPr defTabSz="914132">
              <a:defRPr/>
            </a:pPr>
            <a:endParaRPr lang="en-US" dirty="0" smtClean="0"/>
          </a:p>
          <a:p>
            <a:pPr defTabSz="914132">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county. Overall, </a:t>
            </a:r>
            <a:r>
              <a:rPr lang="en-US" dirty="0" smtClean="0"/>
              <a:t>155</a:t>
            </a:r>
            <a:r>
              <a:rPr lang="en-US" baseline="0" dirty="0" smtClean="0"/>
              <a:t> </a:t>
            </a:r>
            <a:r>
              <a:rPr lang="en-US" dirty="0" smtClean="0"/>
              <a:t>counties</a:t>
            </a:r>
            <a:r>
              <a:rPr lang="en-US" baseline="0" dirty="0" smtClean="0"/>
              <a:t> gained population while 99 (39%) lost population over the decade.</a:t>
            </a:r>
          </a:p>
          <a:p>
            <a:pPr defTabSz="914132">
              <a:defRPr/>
            </a:pPr>
            <a:endParaRPr lang="en-US" dirty="0" smtClean="0"/>
          </a:p>
        </p:txBody>
      </p:sp>
      <p:sp>
        <p:nvSpPr>
          <p:cNvPr id="4" name="Slide Number Placeholder 3"/>
          <p:cNvSpPr>
            <a:spLocks noGrp="1"/>
          </p:cNvSpPr>
          <p:nvPr>
            <p:ph type="sldNum" sz="quarter" idx="10"/>
          </p:nvPr>
        </p:nvSpPr>
        <p:spPr>
          <a:xfrm>
            <a:off x="5267961" y="6659880"/>
            <a:ext cx="4028440" cy="350520"/>
          </a:xfrm>
          <a:prstGeom prst="rect">
            <a:avLst/>
          </a:prstGeom>
        </p:spPr>
        <p:txBody>
          <a:bodyPr/>
          <a:lstStyle/>
          <a:p>
            <a:pPr>
              <a:defRPr/>
            </a:pPr>
            <a:fld id="{47192831-88FD-46AC-A3A6-55A2B3E79D84}" type="slidenum">
              <a:rPr lang="en-US" smtClean="0"/>
              <a:pPr>
                <a:defRPr/>
              </a:pPr>
              <a:t>10</a:t>
            </a:fld>
            <a:endParaRPr lang="en-US" dirty="0"/>
          </a:p>
        </p:txBody>
      </p:sp>
    </p:spTree>
    <p:extLst>
      <p:ext uri="{BB962C8B-B14F-4D97-AF65-F5344CB8AC3E}">
        <p14:creationId xmlns:p14="http://schemas.microsoft.com/office/powerpoint/2010/main" val="30492248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0" descr="6"/>
          <p:cNvPicPr>
            <a:picLocks noChangeAspect="1" noChangeArrowheads="1"/>
          </p:cNvPicPr>
          <p:nvPr userDrawn="1"/>
        </p:nvPicPr>
        <p:blipFill>
          <a:blip r:embed="rId2" cstate="print"/>
          <a:srcRect/>
          <a:stretch>
            <a:fillRect/>
          </a:stretch>
        </p:blipFill>
        <p:spPr bwMode="auto">
          <a:xfrm>
            <a:off x="-7938" y="-1586"/>
            <a:ext cx="9151938" cy="6859588"/>
          </a:xfrm>
          <a:prstGeom prst="rect">
            <a:avLst/>
          </a:prstGeom>
          <a:noFill/>
          <a:ln w="9525">
            <a:noFill/>
            <a:miter lim="800000"/>
            <a:headEnd/>
            <a:tailEnd/>
          </a:ln>
        </p:spPr>
      </p:pic>
      <p:sp>
        <p:nvSpPr>
          <p:cNvPr id="2" name="Title 1"/>
          <p:cNvSpPr>
            <a:spLocks noGrp="1"/>
          </p:cNvSpPr>
          <p:nvPr>
            <p:ph type="ctrTitle"/>
          </p:nvPr>
        </p:nvSpPr>
        <p:spPr>
          <a:xfrm>
            <a:off x="228600" y="152401"/>
            <a:ext cx="5410200" cy="1447800"/>
          </a:xfrm>
        </p:spPr>
        <p:txBody>
          <a:bodyPr/>
          <a:lstStyle>
            <a:lvl1pPr>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400800" y="3276600"/>
            <a:ext cx="2895600" cy="1752600"/>
          </a:xfrm>
        </p:spPr>
        <p:txBody>
          <a:bodyPr/>
          <a:lstStyle>
            <a:lvl1pPr marL="0" indent="0" algn="ctr">
              <a:buNone/>
              <a:defRPr>
                <a:solidFill>
                  <a:srgbClr val="1B1E7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12A7CDC-4B72-4EB7-B1BB-C82D7DE7D8BA}" type="datetime1">
              <a:rPr lang="en-US" smtClean="0"/>
              <a:pPr/>
              <a:t>1/21/2015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18B3A08-C202-47D6-A742-53F3794BFDD4}" type="datetime1">
              <a:rPr lang="en-US" smtClean="0"/>
              <a:pPr/>
              <a:t>1/21/2015</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pic>
        <p:nvPicPr>
          <p:cNvPr id="6" name="Picture 15" descr="1"/>
          <p:cNvPicPr>
            <a:picLocks noChangeAspect="1" noChangeArrowheads="1"/>
          </p:cNvPicPr>
          <p:nvPr userDrawn="1"/>
        </p:nvPicPr>
        <p:blipFill>
          <a:blip r:embed="rId2" cstate="print"/>
          <a:srcRect b="74376"/>
          <a:stretch>
            <a:fillRect/>
          </a:stretch>
        </p:blipFill>
        <p:spPr bwMode="auto">
          <a:xfrm>
            <a:off x="-3175" y="-6349"/>
            <a:ext cx="9151938" cy="1758951"/>
          </a:xfrm>
          <a:prstGeom prst="rect">
            <a:avLst/>
          </a:prstGeom>
          <a:noFill/>
          <a:ln w="9525">
            <a:noFill/>
            <a:miter lim="800000"/>
            <a:headEnd/>
            <a:tailEnd/>
          </a:ln>
        </p:spPr>
      </p:pic>
      <p:pic>
        <p:nvPicPr>
          <p:cNvPr id="7"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14" descr="7"/>
          <p:cNvPicPr>
            <a:picLocks noChangeAspect="1" noChangeArrowheads="1"/>
          </p:cNvPicPr>
          <p:nvPr userDrawn="1"/>
        </p:nvPicPr>
        <p:blipFill>
          <a:blip r:embed="rId2" cstate="print"/>
          <a:srcRect/>
          <a:stretch>
            <a:fillRect/>
          </a:stretch>
        </p:blipFill>
        <p:spPr bwMode="auto">
          <a:xfrm rot="5400000">
            <a:off x="1143000" y="-1143000"/>
            <a:ext cx="6858000" cy="9144000"/>
          </a:xfrm>
          <a:prstGeom prst="rect">
            <a:avLst/>
          </a:prstGeom>
          <a:noFill/>
          <a:ln w="9525">
            <a:noFill/>
            <a:miter lim="800000"/>
            <a:headEnd/>
            <a:tailEnd/>
          </a:ln>
        </p:spPr>
      </p:pic>
      <p:sp>
        <p:nvSpPr>
          <p:cNvPr id="2" name="Vertical Title 1"/>
          <p:cNvSpPr>
            <a:spLocks noGrp="1"/>
          </p:cNvSpPr>
          <p:nvPr>
            <p:ph type="title" orient="vert"/>
          </p:nvPr>
        </p:nvSpPr>
        <p:spPr>
          <a:xfrm>
            <a:off x="7772400" y="1143001"/>
            <a:ext cx="1066800" cy="5440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5532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6FD9106-C649-4660-AC2D-5C5B9D6E3261}" type="datetime1">
              <a:rPr lang="en-US" smtClean="0"/>
              <a:pPr/>
              <a:t>1/21/2015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943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801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DD98C2-4443-4FAD-AD0E-E6A1AC079C78}" type="datetime1">
              <a:rPr lang="en-US" smtClean="0"/>
              <a:pPr/>
              <a:t>1/21/2015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5965E-E331-4203-85D2-6144AE7A2AF5}" type="datetime1">
              <a:rPr lang="en-US" smtClean="0"/>
              <a:pPr/>
              <a:t>1/21/2015</a:t>
            </a:fld>
            <a:endParaRPr lang="en-US" dirty="0"/>
          </a:p>
        </p:txBody>
      </p:sp>
      <p:sp>
        <p:nvSpPr>
          <p:cNvPr id="6" name="Footer Placeholder 5"/>
          <p:cNvSpPr>
            <a:spLocks noGrp="1"/>
          </p:cNvSpPr>
          <p:nvPr>
            <p:ph type="ftr" sz="quarter" idx="11"/>
          </p:nvPr>
        </p:nvSpPr>
        <p:spPr/>
        <p:txBody>
          <a:bodyPr/>
          <a:lstStyle/>
          <a:p>
            <a:r>
              <a:rPr lang="en-US" dirty="0"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5E74D4-3DC4-41E2-A2D3-FC72449314FC}" type="datetime1">
              <a:rPr lang="en-US" smtClean="0"/>
              <a:pPr/>
              <a:t>1/21/2015</a:t>
            </a:fld>
            <a:endParaRPr lang="en-US" dirty="0"/>
          </a:p>
        </p:txBody>
      </p:sp>
      <p:sp>
        <p:nvSpPr>
          <p:cNvPr id="8" name="Footer Placeholder 7"/>
          <p:cNvSpPr>
            <a:spLocks noGrp="1"/>
          </p:cNvSpPr>
          <p:nvPr>
            <p:ph type="ftr" sz="quarter" idx="11"/>
          </p:nvPr>
        </p:nvSpPr>
        <p:spPr/>
        <p:txBody>
          <a:bodyPr/>
          <a:lstStyle/>
          <a:p>
            <a:r>
              <a:rPr lang="en-US" dirty="0"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8D14D6-A91F-478F-8D15-3766D9636041}" type="datetime1">
              <a:rPr lang="en-US" smtClean="0"/>
              <a:pPr/>
              <a:t>1/21/2015</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B692C-9709-491B-A0E2-FB4990427AA6}" type="datetime1">
              <a:rPr lang="en-US" smtClean="0"/>
              <a:pPr/>
              <a:t>1/21/2015</a:t>
            </a:fld>
            <a:endParaRPr lang="en-US" dirty="0"/>
          </a:p>
        </p:txBody>
      </p:sp>
      <p:sp>
        <p:nvSpPr>
          <p:cNvPr id="3" name="Footer Placeholder 2"/>
          <p:cNvSpPr>
            <a:spLocks noGrp="1"/>
          </p:cNvSpPr>
          <p:nvPr>
            <p:ph type="ftr" sz="quarter" idx="11"/>
          </p:nvPr>
        </p:nvSpPr>
        <p:spPr/>
        <p:txBody>
          <a:bodyPr/>
          <a:lstStyle/>
          <a:p>
            <a:r>
              <a:rPr lang="en-US" dirty="0"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39EC6A-FA0C-479D-9DA8-BC36513D3ECE}" type="datetime1">
              <a:rPr lang="en-US" smtClean="0"/>
              <a:pPr/>
              <a:t>1/21/2015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pic>
        <p:nvPicPr>
          <p:cNvPr id="7" name="Picture 14" descr="7"/>
          <p:cNvPicPr>
            <a:picLocks noChangeAspect="1" noChangeArrowheads="1"/>
          </p:cNvPicPr>
          <p:nvPr userDrawn="1"/>
        </p:nvPicPr>
        <p:blipFill>
          <a:blip r:embed="rId2" cstate="print"/>
          <a:srcRect/>
          <a:stretch>
            <a:fillRect/>
          </a:stretch>
        </p:blipFill>
        <p:spPr bwMode="auto">
          <a:xfrm>
            <a:off x="0" y="2"/>
            <a:ext cx="9145588" cy="6859588"/>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5715000" cy="9906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D3B526D-854B-4CBC-BCE7-0F9134F13447}" type="datetime1">
              <a:rPr lang="en-US" smtClean="0"/>
              <a:pPr/>
              <a:t>1/21/2015</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15" descr="1"/>
          <p:cNvPicPr>
            <a:picLocks noChangeAspect="1" noChangeArrowheads="1"/>
          </p:cNvPicPr>
          <p:nvPr userDrawn="1"/>
        </p:nvPicPr>
        <p:blipFill>
          <a:blip r:embed="rId2" cstate="print"/>
          <a:srcRect b="74376"/>
          <a:stretch>
            <a:fillRect/>
          </a:stretch>
        </p:blipFill>
        <p:spPr bwMode="auto">
          <a:xfrm>
            <a:off x="-3175" y="-6349"/>
            <a:ext cx="9151938" cy="1758951"/>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2329DD-4882-453F-9012-71DE65064650}" type="datetime1">
              <a:rPr lang="en-US" smtClean="0"/>
              <a:pPr/>
              <a:t>1/21/2015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pic>
        <p:nvPicPr>
          <p:cNvPr id="8"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14" descr="7"/>
          <p:cNvPicPr>
            <a:picLocks noChangeAspect="1" noChangeArrowheads="1"/>
          </p:cNvPicPr>
          <p:nvPr/>
        </p:nvPicPr>
        <p:blipFill>
          <a:blip r:embed="rId17" cstate="print"/>
          <a:srcRect/>
          <a:stretch>
            <a:fillRect/>
          </a:stretch>
        </p:blipFill>
        <p:spPr bwMode="auto">
          <a:xfrm>
            <a:off x="0" y="2"/>
            <a:ext cx="9145588" cy="6859588"/>
          </a:xfrm>
          <a:prstGeom prst="rect">
            <a:avLst/>
          </a:prstGeom>
          <a:noFill/>
          <a:ln w="9525">
            <a:noFill/>
            <a:miter lim="800000"/>
            <a:headEnd/>
            <a:tailEnd/>
          </a:ln>
        </p:spPr>
      </p:pic>
      <p:sp>
        <p:nvSpPr>
          <p:cNvPr id="2" name="Title Placeholder 1"/>
          <p:cNvSpPr>
            <a:spLocks noGrp="1"/>
          </p:cNvSpPr>
          <p:nvPr>
            <p:ph type="title"/>
          </p:nvPr>
        </p:nvSpPr>
        <p:spPr>
          <a:xfrm>
            <a:off x="1600200" y="228600"/>
            <a:ext cx="6858000" cy="990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BAC6E-DB71-4523-8116-03E5C4C47792}" type="datetime1">
              <a:rPr lang="en-US" smtClean="0"/>
              <a:pPr/>
              <a:t>1/21/2015</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DRAFT 5-25-10</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C1FA3B-F0C1-4F58-90BE-DCC7501F4B2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60" r:id="rId3"/>
    <p:sldLayoutId id="2147483661" r:id="rId4"/>
    <p:sldLayoutId id="2147483662" r:id="rId5"/>
    <p:sldLayoutId id="2147483663" r:id="rId6"/>
    <p:sldLayoutId id="2147483666" r:id="rId7"/>
    <p:sldLayoutId id="2147483668" r:id="rId8"/>
    <p:sldLayoutId id="2147483670" r:id="rId9"/>
    <p:sldLayoutId id="2147483669" r:id="rId10"/>
    <p:sldLayoutId id="2147483667" r:id="rId11"/>
    <p:sldLayoutId id="2147483672" r:id="rId12"/>
    <p:sldLayoutId id="2147483674" r:id="rId13"/>
    <p:sldLayoutId id="2147483675" r:id="rId14"/>
    <p:sldLayoutId id="2147483676" r:id="rId15"/>
  </p:sldLayoutIdLst>
  <p:hf hdr="0" ftr="0" dt="0"/>
  <p:txStyles>
    <p:titleStyle>
      <a:lvl1pPr algn="ctr" defTabSz="914400" rtl="0" eaLnBrk="1" latinLnBrk="0" hangingPunct="1">
        <a:spcBef>
          <a:spcPct val="0"/>
        </a:spcBef>
        <a:buNone/>
        <a:defRPr sz="4400" kern="1200">
          <a:solidFill>
            <a:srgbClr val="1B1E7A"/>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B1E7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B1E7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B1E7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7.png"/><Relationship Id="rId7" Type="http://schemas.openxmlformats.org/officeDocument/2006/relationships/image" Target="../media/image39.png"/><Relationship Id="rId12" Type="http://schemas.microsoft.com/office/2007/relationships/hdphoto" Target="../media/hdphoto5.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41.png"/><Relationship Id="rId5" Type="http://schemas.openxmlformats.org/officeDocument/2006/relationships/image" Target="../media/image3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hyperlink" Target="mailto:Lloyd.Potter@osd.state.tx.us"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8"/>
          <p:cNvSpPr txBox="1">
            <a:spLocks noChangeArrowheads="1"/>
          </p:cNvSpPr>
          <p:nvPr/>
        </p:nvSpPr>
        <p:spPr bwMode="auto">
          <a:xfrm>
            <a:off x="3657600" y="533402"/>
            <a:ext cx="5105400" cy="461665"/>
          </a:xfrm>
          <a:prstGeom prst="rect">
            <a:avLst/>
          </a:prstGeom>
          <a:noFill/>
          <a:ln w="9525">
            <a:noFill/>
            <a:miter lim="800000"/>
            <a:headEnd/>
            <a:tailEnd/>
          </a:ln>
        </p:spPr>
        <p:txBody>
          <a:bodyPr>
            <a:spAutoFit/>
          </a:bodyPr>
          <a:lstStyle/>
          <a:p>
            <a:pPr>
              <a:spcBef>
                <a:spcPct val="50000"/>
              </a:spcBef>
            </a:pPr>
            <a:endParaRPr lang="en-US" dirty="0"/>
          </a:p>
        </p:txBody>
      </p:sp>
      <p:sp>
        <p:nvSpPr>
          <p:cNvPr id="1028" name="Text Box 9"/>
          <p:cNvSpPr txBox="1">
            <a:spLocks noChangeArrowheads="1"/>
          </p:cNvSpPr>
          <p:nvPr/>
        </p:nvSpPr>
        <p:spPr bwMode="auto">
          <a:xfrm>
            <a:off x="457199" y="205824"/>
            <a:ext cx="5061535" cy="1077218"/>
          </a:xfrm>
          <a:prstGeom prst="rect">
            <a:avLst/>
          </a:prstGeom>
          <a:noFill/>
          <a:ln w="9525">
            <a:noFill/>
            <a:miter lim="800000"/>
            <a:headEnd/>
            <a:tailEnd/>
          </a:ln>
        </p:spPr>
        <p:txBody>
          <a:bodyPr wrap="square">
            <a:spAutoFit/>
          </a:bodyPr>
          <a:lstStyle/>
          <a:p>
            <a:pPr algn="ctr">
              <a:spcBef>
                <a:spcPct val="50000"/>
              </a:spcBef>
            </a:pPr>
            <a:r>
              <a:rPr lang="en-US" sz="3200" dirty="0">
                <a:solidFill>
                  <a:schemeClr val="bg1"/>
                </a:solidFill>
              </a:rPr>
              <a:t>Demographic Trends in Texas: </a:t>
            </a:r>
            <a:r>
              <a:rPr lang="en-US" sz="3200" dirty="0" smtClean="0">
                <a:solidFill>
                  <a:schemeClr val="bg1"/>
                </a:solidFill>
              </a:rPr>
              <a:t>Wimberley Texas</a:t>
            </a:r>
            <a:endParaRPr lang="en-US" sz="3200" dirty="0">
              <a:solidFill>
                <a:schemeClr val="bg1"/>
              </a:solidFill>
            </a:endParaRPr>
          </a:p>
        </p:txBody>
      </p:sp>
      <p:sp>
        <p:nvSpPr>
          <p:cNvPr id="5" name="Rectangle 4"/>
          <p:cNvSpPr/>
          <p:nvPr/>
        </p:nvSpPr>
        <p:spPr>
          <a:xfrm>
            <a:off x="6511159" y="2945249"/>
            <a:ext cx="2667000" cy="1631216"/>
          </a:xfrm>
          <a:prstGeom prst="rect">
            <a:avLst/>
          </a:prstGeom>
        </p:spPr>
        <p:txBody>
          <a:bodyPr wrap="square">
            <a:spAutoFit/>
          </a:bodyPr>
          <a:lstStyle/>
          <a:p>
            <a:pPr algn="ctr"/>
            <a:r>
              <a:rPr lang="en-US" sz="2000" dirty="0">
                <a:solidFill>
                  <a:srgbClr val="1B1E7A"/>
                </a:solidFill>
              </a:rPr>
              <a:t> </a:t>
            </a:r>
            <a:r>
              <a:rPr lang="en-US" sz="2000" dirty="0" smtClean="0">
                <a:solidFill>
                  <a:srgbClr val="1B1E7A"/>
                </a:solidFill>
              </a:rPr>
              <a:t>Wimberley Chamber of Commerce</a:t>
            </a:r>
          </a:p>
          <a:p>
            <a:pPr algn="ctr"/>
            <a:endParaRPr lang="en-US" sz="2000" dirty="0">
              <a:solidFill>
                <a:srgbClr val="1B1E7A"/>
              </a:solidFill>
            </a:endParaRPr>
          </a:p>
          <a:p>
            <a:pPr algn="ctr"/>
            <a:r>
              <a:rPr lang="en-US" sz="2000" dirty="0" smtClean="0">
                <a:solidFill>
                  <a:srgbClr val="1B1E7A"/>
                </a:solidFill>
              </a:rPr>
              <a:t>January 21, 2015</a:t>
            </a:r>
          </a:p>
          <a:p>
            <a:pPr algn="ctr"/>
            <a:r>
              <a:rPr lang="en-US" sz="2000" dirty="0" smtClean="0">
                <a:solidFill>
                  <a:srgbClr val="1B1E7A"/>
                </a:solidFill>
              </a:rPr>
              <a:t>Wimberley, Texas</a:t>
            </a:r>
          </a:p>
        </p:txBody>
      </p:sp>
      <p:sp>
        <p:nvSpPr>
          <p:cNvPr id="6" name="TextBox 5"/>
          <p:cNvSpPr txBox="1"/>
          <p:nvPr/>
        </p:nvSpPr>
        <p:spPr>
          <a:xfrm>
            <a:off x="4800604" y="2286002"/>
            <a:ext cx="184731" cy="461665"/>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3743" t="20877" r="2691" b="21028"/>
          <a:stretch/>
        </p:blipFill>
        <p:spPr>
          <a:xfrm>
            <a:off x="975952" y="1066800"/>
            <a:ext cx="6654494" cy="5678501"/>
          </a:xfrm>
          <a:prstGeom prst="rect">
            <a:avLst/>
          </a:prstGeom>
        </p:spPr>
      </p:pic>
      <p:sp>
        <p:nvSpPr>
          <p:cNvPr id="2" name="Title 1"/>
          <p:cNvSpPr>
            <a:spLocks noGrp="1"/>
          </p:cNvSpPr>
          <p:nvPr>
            <p:ph type="title"/>
          </p:nvPr>
        </p:nvSpPr>
        <p:spPr>
          <a:xfrm>
            <a:off x="1524000" y="244476"/>
            <a:ext cx="7539616" cy="990600"/>
          </a:xfrm>
        </p:spPr>
        <p:txBody>
          <a:bodyPr>
            <a:noAutofit/>
          </a:bodyPr>
          <a:lstStyle/>
          <a:p>
            <a:r>
              <a:rPr lang="en-US" sz="2400" dirty="0" smtClean="0"/>
              <a:t>Estimated Change of the Total Population by </a:t>
            </a:r>
            <a:br>
              <a:rPr lang="en-US" sz="2400" dirty="0" smtClean="0"/>
            </a:br>
            <a:r>
              <a:rPr lang="en-US" sz="2400" dirty="0" smtClean="0"/>
              <a:t>County, Texas, 2010 to 2013</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10</a:t>
            </a:fld>
            <a:endParaRPr lang="en-US"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2013 Vintage. </a:t>
            </a:r>
            <a:endParaRPr lang="en-US" sz="900" dirty="0">
              <a:solidFill>
                <a:schemeClr val="tx1">
                  <a:lumMod val="50000"/>
                  <a:lumOff val="50000"/>
                </a:schemeClr>
              </a:solidFill>
            </a:endParaRPr>
          </a:p>
        </p:txBody>
      </p:sp>
      <p:sp>
        <p:nvSpPr>
          <p:cNvPr id="3" name="TextBox 2"/>
          <p:cNvSpPr txBox="1"/>
          <p:nvPr/>
        </p:nvSpPr>
        <p:spPr>
          <a:xfrm>
            <a:off x="5649246" y="1447800"/>
            <a:ext cx="1981200" cy="738664"/>
          </a:xfrm>
          <a:prstGeom prst="rect">
            <a:avLst/>
          </a:prstGeom>
          <a:noFill/>
        </p:spPr>
        <p:txBody>
          <a:bodyPr wrap="square" rtlCol="0">
            <a:spAutoFit/>
          </a:bodyPr>
          <a:lstStyle/>
          <a:p>
            <a:r>
              <a:rPr lang="en-US" sz="1400" dirty="0" smtClean="0">
                <a:solidFill>
                  <a:srgbClr val="191C6F"/>
                </a:solidFill>
              </a:rPr>
              <a:t>99 counties lost population over the three year period</a:t>
            </a:r>
            <a:endParaRPr lang="en-US" sz="1400" dirty="0">
              <a:solidFill>
                <a:srgbClr val="191C6F"/>
              </a:solidFill>
            </a:endParaRPr>
          </a:p>
        </p:txBody>
      </p:sp>
      <p:pic>
        <p:nvPicPr>
          <p:cNvPr id="7" name="Picture 6"/>
          <p:cNvPicPr>
            <a:picLocks noChangeAspect="1"/>
          </p:cNvPicPr>
          <p:nvPr/>
        </p:nvPicPr>
        <p:blipFill rotWithShape="1">
          <a:blip r:embed="rId4"/>
          <a:srcRect t="13351" r="32146" b="64947"/>
          <a:stretch/>
        </p:blipFill>
        <p:spPr>
          <a:xfrm>
            <a:off x="838200" y="1741843"/>
            <a:ext cx="1814507" cy="1524000"/>
          </a:xfrm>
          <a:prstGeom prst="rect">
            <a:avLst/>
          </a:prstGeom>
        </p:spPr>
      </p:pic>
    </p:spTree>
    <p:extLst>
      <p:ext uri="{BB962C8B-B14F-4D97-AF65-F5344CB8AC3E}">
        <p14:creationId xmlns:p14="http://schemas.microsoft.com/office/powerpoint/2010/main" val="4158227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p:cNvPicPr>
            <a:picLocks noGrp="1" noChangeAspect="1"/>
          </p:cNvPicPr>
          <p:nvPr>
            <p:ph idx="1"/>
          </p:nvPr>
        </p:nvPicPr>
        <p:blipFill rotWithShape="1">
          <a:blip r:embed="rId3"/>
          <a:srcRect l="3721" t="18520" r="3721" b="20869"/>
          <a:stretch/>
        </p:blipFill>
        <p:spPr>
          <a:xfrm>
            <a:off x="1371600" y="889105"/>
            <a:ext cx="6629400" cy="5966458"/>
          </a:xfrm>
          <a:prstGeom prst="rect">
            <a:avLst/>
          </a:prstGeom>
        </p:spPr>
      </p:pic>
      <p:sp>
        <p:nvSpPr>
          <p:cNvPr id="2" name="Title 1"/>
          <p:cNvSpPr>
            <a:spLocks noGrp="1"/>
          </p:cNvSpPr>
          <p:nvPr>
            <p:ph type="title"/>
          </p:nvPr>
        </p:nvSpPr>
        <p:spPr>
          <a:xfrm>
            <a:off x="1604384" y="236347"/>
            <a:ext cx="7539616" cy="990600"/>
          </a:xfrm>
        </p:spPr>
        <p:txBody>
          <a:bodyPr>
            <a:noAutofit/>
          </a:bodyPr>
          <a:lstStyle/>
          <a:p>
            <a:r>
              <a:rPr lang="en-US" sz="2400" dirty="0" smtClean="0"/>
              <a:t>Estimated Percent Change of the Total Population by County, Texas, 2010 to 2013</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11</a:t>
            </a:fld>
            <a:endParaRPr lang="en-US"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2013 Vintage. </a:t>
            </a:r>
            <a:endParaRPr lang="en-US" sz="900" dirty="0">
              <a:solidFill>
                <a:schemeClr val="tx1">
                  <a:lumMod val="50000"/>
                  <a:lumOff val="50000"/>
                </a:schemeClr>
              </a:solidFill>
            </a:endParaRPr>
          </a:p>
        </p:txBody>
      </p:sp>
      <p:pic>
        <p:nvPicPr>
          <p:cNvPr id="6" name="Picture 5"/>
          <p:cNvPicPr>
            <a:picLocks noChangeAspect="1"/>
          </p:cNvPicPr>
          <p:nvPr/>
        </p:nvPicPr>
        <p:blipFill rotWithShape="1">
          <a:blip r:embed="rId4"/>
          <a:srcRect t="38336" r="46061"/>
          <a:stretch/>
        </p:blipFill>
        <p:spPr>
          <a:xfrm>
            <a:off x="1447800" y="1600200"/>
            <a:ext cx="1607927" cy="1693823"/>
          </a:xfrm>
          <a:prstGeom prst="rect">
            <a:avLst/>
          </a:prstGeom>
        </p:spPr>
      </p:pic>
    </p:spTree>
    <p:extLst>
      <p:ext uri="{BB962C8B-B14F-4D97-AF65-F5344CB8AC3E}">
        <p14:creationId xmlns:p14="http://schemas.microsoft.com/office/powerpoint/2010/main" val="2804205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400" dirty="0" smtClean="0"/>
              <a:t>Estimated Number of Net Migrants by </a:t>
            </a:r>
            <a:br>
              <a:rPr lang="en-US" sz="2400" dirty="0" smtClean="0"/>
            </a:br>
            <a:r>
              <a:rPr lang="en-US" sz="2400" dirty="0" smtClean="0"/>
              <a:t>County, Texas, 2012 to 2013</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12</a:t>
            </a:fld>
            <a:endParaRPr lang="en-US"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2013 Vintage. </a:t>
            </a:r>
            <a:endParaRPr lang="en-US" sz="900" dirty="0">
              <a:solidFill>
                <a:schemeClr val="tx1">
                  <a:lumMod val="50000"/>
                  <a:lumOff val="50000"/>
                </a:schemeClr>
              </a:solidFill>
            </a:endParaRPr>
          </a:p>
        </p:txBody>
      </p:sp>
      <p:pic>
        <p:nvPicPr>
          <p:cNvPr id="5" name="Picture 4"/>
          <p:cNvPicPr>
            <a:picLocks noChangeAspect="1"/>
          </p:cNvPicPr>
          <p:nvPr/>
        </p:nvPicPr>
        <p:blipFill rotWithShape="1">
          <a:blip r:embed="rId3"/>
          <a:srcRect l="3042" t="20877" r="3392"/>
          <a:stretch/>
        </p:blipFill>
        <p:spPr>
          <a:xfrm>
            <a:off x="1447800" y="1143000"/>
            <a:ext cx="6817204" cy="7923108"/>
          </a:xfrm>
          <a:prstGeom prst="rect">
            <a:avLst/>
          </a:prstGeom>
        </p:spPr>
      </p:pic>
      <p:pic>
        <p:nvPicPr>
          <p:cNvPr id="7" name="Picture 6"/>
          <p:cNvPicPr>
            <a:picLocks noChangeAspect="1"/>
          </p:cNvPicPr>
          <p:nvPr/>
        </p:nvPicPr>
        <p:blipFill rotWithShape="1">
          <a:blip r:embed="rId4"/>
          <a:srcRect t="32609" r="32576"/>
          <a:stretch/>
        </p:blipFill>
        <p:spPr>
          <a:xfrm>
            <a:off x="1524000" y="1676400"/>
            <a:ext cx="1824767" cy="1885593"/>
          </a:xfrm>
          <a:prstGeom prst="rect">
            <a:avLst/>
          </a:prstGeom>
        </p:spPr>
      </p:pic>
    </p:spTree>
    <p:extLst>
      <p:ext uri="{BB962C8B-B14F-4D97-AF65-F5344CB8AC3E}">
        <p14:creationId xmlns:p14="http://schemas.microsoft.com/office/powerpoint/2010/main" val="17820018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218" t="10203" r="20782" b="8194"/>
          <a:stretch/>
        </p:blipFill>
        <p:spPr>
          <a:xfrm>
            <a:off x="3450867" y="1318425"/>
            <a:ext cx="4937760" cy="4197190"/>
          </a:xfrm>
          <a:prstGeom prst="rect">
            <a:avLst/>
          </a:prstGeom>
          <a:ln>
            <a:solidFill>
              <a:schemeClr val="bg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217" t="10203" r="20782" b="8195"/>
          <a:stretch/>
        </p:blipFill>
        <p:spPr>
          <a:xfrm>
            <a:off x="3447043" y="1318425"/>
            <a:ext cx="4937760" cy="4197190"/>
          </a:xfrm>
          <a:prstGeom prst="rect">
            <a:avLst/>
          </a:prstGeom>
          <a:ln>
            <a:solidFill>
              <a:schemeClr val="bg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217" t="10203" r="20783" b="8195"/>
          <a:stretch/>
        </p:blipFill>
        <p:spPr>
          <a:xfrm>
            <a:off x="3453183" y="1318425"/>
            <a:ext cx="4937761" cy="4197190"/>
          </a:xfrm>
          <a:prstGeom prst="rect">
            <a:avLst/>
          </a:prstGeom>
          <a:ln>
            <a:solidFill>
              <a:schemeClr val="bg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217" t="10203" r="20783" b="8195"/>
          <a:stretch/>
        </p:blipFill>
        <p:spPr>
          <a:xfrm>
            <a:off x="3451372" y="1318425"/>
            <a:ext cx="4937761" cy="4197190"/>
          </a:xfrm>
          <a:prstGeom prst="rect">
            <a:avLst/>
          </a:prstGeom>
          <a:ln>
            <a:solidFill>
              <a:schemeClr val="bg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7217" t="10203" r="20783" b="8195"/>
          <a:stretch/>
        </p:blipFill>
        <p:spPr>
          <a:xfrm>
            <a:off x="3447548" y="1318425"/>
            <a:ext cx="4937761" cy="4197190"/>
          </a:xfrm>
          <a:prstGeom prst="rect">
            <a:avLst/>
          </a:prstGeom>
          <a:ln>
            <a:solidFill>
              <a:schemeClr val="bg1"/>
            </a:solidFill>
          </a:ln>
          <a:effectLst>
            <a:outerShdw blurRad="50800" dist="38100" dir="2700000" algn="tl" rotWithShape="0">
              <a:prstClr val="black">
                <a:alpha val="40000"/>
              </a:prstClr>
            </a:outerShdw>
          </a:effectLst>
        </p:spPr>
      </p:pic>
      <p:sp>
        <p:nvSpPr>
          <p:cNvPr id="21" name="Title 1"/>
          <p:cNvSpPr txBox="1">
            <a:spLocks/>
          </p:cNvSpPr>
          <p:nvPr/>
        </p:nvSpPr>
        <p:spPr>
          <a:xfrm>
            <a:off x="243836" y="1866935"/>
            <a:ext cx="2650435" cy="938826"/>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2000" dirty="0">
                <a:effectLst/>
                <a:latin typeface="+mn-lt"/>
              </a:rPr>
              <a:t>Persons per Sq. Mile in the Austin-San Antonio Corridor</a:t>
            </a:r>
          </a:p>
        </p:txBody>
      </p:sp>
      <p:grpSp>
        <p:nvGrpSpPr>
          <p:cNvPr id="36" name="Group 35"/>
          <p:cNvGrpSpPr/>
          <p:nvPr/>
        </p:nvGrpSpPr>
        <p:grpSpPr>
          <a:xfrm>
            <a:off x="914400" y="3810000"/>
            <a:ext cx="2234314" cy="1762993"/>
            <a:chOff x="1575021" y="3446524"/>
            <a:chExt cx="1579660" cy="1332155"/>
          </a:xfrm>
        </p:grpSpPr>
        <p:pic>
          <p:nvPicPr>
            <p:cNvPr id="23" name="Picture 22"/>
            <p:cNvPicPr>
              <a:picLocks noChangeAspect="1"/>
            </p:cNvPicPr>
            <p:nvPr/>
          </p:nvPicPr>
          <p:blipFill rotWithShape="1">
            <a:blip r:embed="rId8"/>
            <a:srcRect l="1" t="38336" r="81672"/>
            <a:stretch/>
          </p:blipFill>
          <p:spPr>
            <a:xfrm>
              <a:off x="1575021" y="3446524"/>
              <a:ext cx="418769" cy="1298275"/>
            </a:xfrm>
            <a:prstGeom prst="rect">
              <a:avLst/>
            </a:prstGeom>
          </p:spPr>
        </p:pic>
        <p:grpSp>
          <p:nvGrpSpPr>
            <p:cNvPr id="35" name="Group 34"/>
            <p:cNvGrpSpPr/>
            <p:nvPr/>
          </p:nvGrpSpPr>
          <p:grpSpPr>
            <a:xfrm>
              <a:off x="2016319" y="3451067"/>
              <a:ext cx="1138362" cy="1327612"/>
              <a:chOff x="2016319" y="3451067"/>
              <a:chExt cx="1138362" cy="1327612"/>
            </a:xfrm>
          </p:grpSpPr>
          <p:sp>
            <p:nvSpPr>
              <p:cNvPr id="24" name="TextBox 23"/>
              <p:cNvSpPr txBox="1"/>
              <p:nvPr/>
            </p:nvSpPr>
            <p:spPr>
              <a:xfrm>
                <a:off x="2017643" y="3451067"/>
                <a:ext cx="1001865" cy="279075"/>
              </a:xfrm>
              <a:prstGeom prst="rect">
                <a:avLst/>
              </a:prstGeom>
              <a:noFill/>
            </p:spPr>
            <p:txBody>
              <a:bodyPr wrap="square" rtlCol="0">
                <a:spAutoFit/>
              </a:bodyPr>
              <a:lstStyle/>
              <a:p>
                <a:r>
                  <a:rPr lang="en-US" sz="1800" b="1" dirty="0">
                    <a:solidFill>
                      <a:srgbClr val="000000"/>
                    </a:solidFill>
                    <a:latin typeface="+mj-lt"/>
                  </a:rPr>
                  <a:t>0 – 10</a:t>
                </a:r>
              </a:p>
            </p:txBody>
          </p:sp>
          <p:sp>
            <p:nvSpPr>
              <p:cNvPr id="25" name="TextBox 24"/>
              <p:cNvSpPr txBox="1"/>
              <p:nvPr/>
            </p:nvSpPr>
            <p:spPr>
              <a:xfrm>
                <a:off x="2016319" y="3720115"/>
                <a:ext cx="979336" cy="279075"/>
              </a:xfrm>
              <a:prstGeom prst="rect">
                <a:avLst/>
              </a:prstGeom>
              <a:noFill/>
            </p:spPr>
            <p:txBody>
              <a:bodyPr wrap="square" rtlCol="0">
                <a:spAutoFit/>
              </a:bodyPr>
              <a:lstStyle/>
              <a:p>
                <a:r>
                  <a:rPr lang="en-US" sz="1800" b="1" dirty="0">
                    <a:solidFill>
                      <a:srgbClr val="000000"/>
                    </a:solidFill>
                    <a:latin typeface="+mj-lt"/>
                  </a:rPr>
                  <a:t>11 – 50</a:t>
                </a:r>
              </a:p>
            </p:txBody>
          </p:sp>
          <p:sp>
            <p:nvSpPr>
              <p:cNvPr id="26" name="TextBox 25"/>
              <p:cNvSpPr txBox="1"/>
              <p:nvPr/>
            </p:nvSpPr>
            <p:spPr>
              <a:xfrm>
                <a:off x="2016319" y="3989163"/>
                <a:ext cx="979336" cy="279075"/>
              </a:xfrm>
              <a:prstGeom prst="rect">
                <a:avLst/>
              </a:prstGeom>
              <a:noFill/>
            </p:spPr>
            <p:txBody>
              <a:bodyPr wrap="square" rtlCol="0">
                <a:spAutoFit/>
              </a:bodyPr>
              <a:lstStyle/>
              <a:p>
                <a:r>
                  <a:rPr lang="en-US" sz="1800" b="1" dirty="0">
                    <a:solidFill>
                      <a:srgbClr val="000000"/>
                    </a:solidFill>
                    <a:latin typeface="+mj-lt"/>
                  </a:rPr>
                  <a:t>51 – 500 </a:t>
                </a:r>
              </a:p>
            </p:txBody>
          </p:sp>
          <p:sp>
            <p:nvSpPr>
              <p:cNvPr id="27" name="TextBox 26"/>
              <p:cNvSpPr txBox="1"/>
              <p:nvPr/>
            </p:nvSpPr>
            <p:spPr>
              <a:xfrm>
                <a:off x="2016319" y="4247933"/>
                <a:ext cx="1066800" cy="279075"/>
              </a:xfrm>
              <a:prstGeom prst="rect">
                <a:avLst/>
              </a:prstGeom>
              <a:noFill/>
            </p:spPr>
            <p:txBody>
              <a:bodyPr wrap="square" rtlCol="0">
                <a:spAutoFit/>
              </a:bodyPr>
              <a:lstStyle/>
              <a:p>
                <a:r>
                  <a:rPr lang="en-US" sz="1800" b="1" dirty="0">
                    <a:solidFill>
                      <a:srgbClr val="000000"/>
                    </a:solidFill>
                    <a:latin typeface="+mj-lt"/>
                  </a:rPr>
                  <a:t>501 – 4,000</a:t>
                </a:r>
              </a:p>
            </p:txBody>
          </p:sp>
          <p:sp>
            <p:nvSpPr>
              <p:cNvPr id="28" name="TextBox 27"/>
              <p:cNvSpPr txBox="1"/>
              <p:nvPr/>
            </p:nvSpPr>
            <p:spPr>
              <a:xfrm>
                <a:off x="2016319" y="4499604"/>
                <a:ext cx="1138362" cy="279075"/>
              </a:xfrm>
              <a:prstGeom prst="rect">
                <a:avLst/>
              </a:prstGeom>
              <a:noFill/>
            </p:spPr>
            <p:txBody>
              <a:bodyPr wrap="square" rtlCol="0">
                <a:spAutoFit/>
              </a:bodyPr>
              <a:lstStyle/>
              <a:p>
                <a:r>
                  <a:rPr lang="en-US" sz="1800" b="1" dirty="0">
                    <a:solidFill>
                      <a:srgbClr val="000000"/>
                    </a:solidFill>
                    <a:latin typeface="+mj-lt"/>
                  </a:rPr>
                  <a:t>4,001 – 56,000</a:t>
                </a:r>
              </a:p>
            </p:txBody>
          </p:sp>
        </p:grpSp>
      </p:grpSp>
      <p:sp>
        <p:nvSpPr>
          <p:cNvPr id="29" name="TextBox 28"/>
          <p:cNvSpPr txBox="1"/>
          <p:nvPr/>
        </p:nvSpPr>
        <p:spPr>
          <a:xfrm>
            <a:off x="3455499" y="1321672"/>
            <a:ext cx="858741" cy="461665"/>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a:latin typeface="+mj-lt"/>
              </a:rPr>
              <a:t>1970</a:t>
            </a:r>
          </a:p>
        </p:txBody>
      </p:sp>
      <p:sp>
        <p:nvSpPr>
          <p:cNvPr id="30" name="TextBox 29"/>
          <p:cNvSpPr txBox="1"/>
          <p:nvPr/>
        </p:nvSpPr>
        <p:spPr>
          <a:xfrm>
            <a:off x="3478851" y="1324919"/>
            <a:ext cx="858741" cy="461665"/>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a:latin typeface="+mj-lt"/>
              </a:rPr>
              <a:t>1980</a:t>
            </a:r>
          </a:p>
        </p:txBody>
      </p:sp>
      <p:sp>
        <p:nvSpPr>
          <p:cNvPr id="31" name="TextBox 30"/>
          <p:cNvSpPr txBox="1"/>
          <p:nvPr/>
        </p:nvSpPr>
        <p:spPr>
          <a:xfrm>
            <a:off x="3495483" y="1331413"/>
            <a:ext cx="858741" cy="461665"/>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a:latin typeface="+mj-lt"/>
              </a:rPr>
              <a:t>1990</a:t>
            </a:r>
          </a:p>
        </p:txBody>
      </p:sp>
      <p:sp>
        <p:nvSpPr>
          <p:cNvPr id="32" name="TextBox 31"/>
          <p:cNvSpPr txBox="1"/>
          <p:nvPr/>
        </p:nvSpPr>
        <p:spPr>
          <a:xfrm>
            <a:off x="3503722" y="1331413"/>
            <a:ext cx="858741" cy="461665"/>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a:latin typeface="+mj-lt"/>
              </a:rPr>
              <a:t>2000</a:t>
            </a:r>
          </a:p>
        </p:txBody>
      </p:sp>
      <p:sp>
        <p:nvSpPr>
          <p:cNvPr id="33" name="TextBox 32"/>
          <p:cNvSpPr txBox="1"/>
          <p:nvPr/>
        </p:nvSpPr>
        <p:spPr>
          <a:xfrm>
            <a:off x="3518835" y="1344401"/>
            <a:ext cx="858741" cy="461665"/>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a:latin typeface="+mj-lt"/>
              </a:rPr>
              <a:t>2010</a:t>
            </a:r>
          </a:p>
        </p:txBody>
      </p:sp>
      <p:sp>
        <p:nvSpPr>
          <p:cNvPr id="8" name="Rectangle 7"/>
          <p:cNvSpPr/>
          <p:nvPr/>
        </p:nvSpPr>
        <p:spPr>
          <a:xfrm>
            <a:off x="1794442" y="113177"/>
            <a:ext cx="7162800" cy="1077218"/>
          </a:xfrm>
          <a:prstGeom prst="rect">
            <a:avLst/>
          </a:prstGeom>
        </p:spPr>
        <p:txBody>
          <a:bodyPr wrap="square">
            <a:spAutoFit/>
          </a:bodyPr>
          <a:lstStyle/>
          <a:p>
            <a:pPr algn="ctr"/>
            <a:r>
              <a:rPr lang="en-US" sz="3200" dirty="0" smtClean="0">
                <a:solidFill>
                  <a:schemeClr val="tx2"/>
                </a:solidFill>
              </a:rPr>
              <a:t>Population Density </a:t>
            </a:r>
            <a:r>
              <a:rPr lang="en-US" sz="3200" dirty="0">
                <a:solidFill>
                  <a:schemeClr val="tx2"/>
                </a:solidFill>
              </a:rPr>
              <a:t>by Census Tract, 1970-2010</a:t>
            </a:r>
          </a:p>
        </p:txBody>
      </p:sp>
    </p:spTree>
    <p:extLst>
      <p:ext uri="{BB962C8B-B14F-4D97-AF65-F5344CB8AC3E}">
        <p14:creationId xmlns:p14="http://schemas.microsoft.com/office/powerpoint/2010/main" val="372383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30"/>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25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3500"/>
                            </p:stCondLst>
                            <p:childTnLst>
                              <p:par>
                                <p:cTn id="13" presetID="1"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par>
                          <p:cTn id="15" fill="hold">
                            <p:stCondLst>
                              <p:cond delay="3500"/>
                            </p:stCondLst>
                            <p:childTnLst>
                              <p:par>
                                <p:cTn id="16" presetID="1" presetClass="entr" presetSubtype="0" fill="hold" nodeType="afterEffect">
                                  <p:stCondLst>
                                    <p:cond delay="250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6000"/>
                            </p:stCondLst>
                            <p:childTnLst>
                              <p:par>
                                <p:cTn id="19" presetID="1"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par>
                          <p:cTn id="21" fill="hold">
                            <p:stCondLst>
                              <p:cond delay="6000"/>
                            </p:stCondLst>
                            <p:childTnLst>
                              <p:par>
                                <p:cTn id="22" presetID="1" presetClass="entr" presetSubtype="0" fill="hold" nodeType="afterEffect">
                                  <p:stCondLst>
                                    <p:cond delay="250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8500"/>
                            </p:stCondLst>
                            <p:childTnLst>
                              <p:par>
                                <p:cTn id="25" presetID="1"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95600" y="345238"/>
            <a:ext cx="5105400" cy="609600"/>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dirty="0">
                <a:solidFill>
                  <a:schemeClr val="tx2"/>
                </a:solidFill>
                <a:effectLst/>
              </a:rPr>
              <a:t>Travel Time to Work</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86" t="3971" r="2231" b="6363"/>
          <a:stretch/>
        </p:blipFill>
        <p:spPr>
          <a:xfrm>
            <a:off x="3215358" y="1024229"/>
            <a:ext cx="5148696" cy="484020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04" t="3971" r="2232" b="6363"/>
          <a:stretch/>
        </p:blipFill>
        <p:spPr>
          <a:xfrm>
            <a:off x="3158550" y="1024229"/>
            <a:ext cx="5207110" cy="4840209"/>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7330" t="21702" r="16637" b="22424"/>
          <a:stretch/>
        </p:blipFill>
        <p:spPr>
          <a:xfrm>
            <a:off x="540171" y="3624852"/>
            <a:ext cx="2168037" cy="1834493"/>
          </a:xfrm>
          <a:prstGeom prst="rect">
            <a:avLst/>
          </a:prstGeom>
        </p:spPr>
      </p:pic>
      <p:sp>
        <p:nvSpPr>
          <p:cNvPr id="8" name="Title 1"/>
          <p:cNvSpPr txBox="1">
            <a:spLocks/>
          </p:cNvSpPr>
          <p:nvPr/>
        </p:nvSpPr>
        <p:spPr>
          <a:xfrm>
            <a:off x="466476" y="2455931"/>
            <a:ext cx="2933949" cy="1502321"/>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2000" dirty="0">
                <a:solidFill>
                  <a:schemeClr val="tx2"/>
                </a:solidFill>
                <a:effectLst/>
              </a:rPr>
              <a:t>Percentage of </a:t>
            </a:r>
            <a:r>
              <a:rPr lang="en-US" sz="2000" dirty="0" smtClean="0">
                <a:solidFill>
                  <a:schemeClr val="tx2"/>
                </a:solidFill>
                <a:effectLst/>
              </a:rPr>
              <a:t>Workers with </a:t>
            </a:r>
            <a:r>
              <a:rPr lang="en-US" sz="2000" dirty="0">
                <a:solidFill>
                  <a:schemeClr val="tx2"/>
                </a:solidFill>
                <a:effectLst/>
              </a:rPr>
              <a:t>Drive Times</a:t>
            </a:r>
          </a:p>
          <a:p>
            <a:r>
              <a:rPr lang="en-US" sz="2000" dirty="0">
                <a:solidFill>
                  <a:schemeClr val="tx2"/>
                </a:solidFill>
                <a:effectLst/>
              </a:rPr>
              <a:t>Longer than 25 </a:t>
            </a:r>
            <a:r>
              <a:rPr lang="en-US" sz="2000" dirty="0" err="1">
                <a:solidFill>
                  <a:schemeClr val="tx2"/>
                </a:solidFill>
                <a:effectLst/>
              </a:rPr>
              <a:t>Mins</a:t>
            </a:r>
            <a:r>
              <a:rPr lang="en-US" sz="2000" dirty="0">
                <a:solidFill>
                  <a:schemeClr val="tx2"/>
                </a:solidFill>
                <a:effectLst/>
              </a:rPr>
              <a:t>.</a:t>
            </a:r>
          </a:p>
        </p:txBody>
      </p:sp>
      <p:sp>
        <p:nvSpPr>
          <p:cNvPr id="10" name="TextBox 9"/>
          <p:cNvSpPr txBox="1"/>
          <p:nvPr/>
        </p:nvSpPr>
        <p:spPr>
          <a:xfrm>
            <a:off x="6580532" y="1432991"/>
            <a:ext cx="858741" cy="461665"/>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tx2"/>
                </a:solidFill>
                <a:latin typeface="+mj-lt"/>
              </a:rPr>
              <a:t>1990</a:t>
            </a:r>
          </a:p>
        </p:txBody>
      </p:sp>
      <p:sp>
        <p:nvSpPr>
          <p:cNvPr id="12" name="TextBox 11"/>
          <p:cNvSpPr txBox="1"/>
          <p:nvPr/>
        </p:nvSpPr>
        <p:spPr>
          <a:xfrm>
            <a:off x="6602303" y="1444287"/>
            <a:ext cx="858741" cy="461665"/>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tx2"/>
                </a:solidFill>
                <a:latin typeface="+mj-lt"/>
              </a:rPr>
              <a:t>2012</a:t>
            </a:r>
          </a:p>
        </p:txBody>
      </p:sp>
    </p:spTree>
    <p:extLst>
      <p:ext uri="{BB962C8B-B14F-4D97-AF65-F5344CB8AC3E}">
        <p14:creationId xmlns:p14="http://schemas.microsoft.com/office/powerpoint/2010/main" val="152761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 presetClass="entr" presetSubtype="0"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32701" y="-90374"/>
            <a:ext cx="6747987" cy="1453495"/>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4000" dirty="0">
                <a:solidFill>
                  <a:schemeClr val="tx2"/>
                </a:solidFill>
                <a:effectLst/>
              </a:rPr>
              <a:t>Texas Leads U.S. Job Growth, 2004-2014</a:t>
            </a:r>
          </a:p>
        </p:txBody>
      </p:sp>
      <p:grpSp>
        <p:nvGrpSpPr>
          <p:cNvPr id="3" name="Group 2"/>
          <p:cNvGrpSpPr/>
          <p:nvPr/>
        </p:nvGrpSpPr>
        <p:grpSpPr>
          <a:xfrm>
            <a:off x="271662" y="1859115"/>
            <a:ext cx="8633796" cy="3746877"/>
            <a:chOff x="271662" y="1001864"/>
            <a:chExt cx="8633796" cy="3746877"/>
          </a:xfrm>
          <a:effectLst>
            <a:outerShdw blurRad="50800" dist="38100" dir="2700000" algn="tl" rotWithShape="0">
              <a:prstClr val="black">
                <a:alpha val="40000"/>
              </a:prstClr>
            </a:outerShdw>
          </a:effectLst>
        </p:grpSpPr>
        <p:pic>
          <p:nvPicPr>
            <p:cNvPr id="3074" name="Picture 2" descr="U:\Other Projects - SLA\Transportation Forum 2015\Job_Map-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6286" y="1001864"/>
              <a:ext cx="6385505" cy="37468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88752" y="4118128"/>
              <a:ext cx="946204" cy="492443"/>
            </a:xfrm>
            <a:prstGeom prst="rect">
              <a:avLst/>
            </a:prstGeom>
            <a:noFill/>
          </p:spPr>
          <p:txBody>
            <a:bodyPr wrap="square" rtlCol="0">
              <a:spAutoFit/>
            </a:bodyPr>
            <a:lstStyle/>
            <a:p>
              <a:pPr algn="r"/>
              <a:r>
                <a:rPr lang="en-US" sz="1400" b="1" dirty="0">
                  <a:latin typeface="+mj-lt"/>
                </a:rPr>
                <a:t>Texas</a:t>
              </a:r>
            </a:p>
            <a:p>
              <a:pPr algn="r"/>
              <a:r>
                <a:rPr lang="en-US" sz="1200" dirty="0">
                  <a:latin typeface="+mj-lt"/>
                </a:rPr>
                <a:t>2,180,000</a:t>
              </a:r>
            </a:p>
          </p:txBody>
        </p:sp>
        <p:cxnSp>
          <p:nvCxnSpPr>
            <p:cNvPr id="6" name="Straight Connector 5"/>
            <p:cNvCxnSpPr/>
            <p:nvPr/>
          </p:nvCxnSpPr>
          <p:spPr>
            <a:xfrm flipH="1">
              <a:off x="3387250" y="4303821"/>
              <a:ext cx="89896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1662" y="2816825"/>
              <a:ext cx="946204" cy="492443"/>
            </a:xfrm>
            <a:prstGeom prst="rect">
              <a:avLst/>
            </a:prstGeom>
            <a:noFill/>
          </p:spPr>
          <p:txBody>
            <a:bodyPr wrap="square" rtlCol="0">
              <a:spAutoFit/>
            </a:bodyPr>
            <a:lstStyle/>
            <a:p>
              <a:pPr algn="r"/>
              <a:r>
                <a:rPr lang="en-US" sz="1400" b="1" dirty="0">
                  <a:latin typeface="+mj-lt"/>
                </a:rPr>
                <a:t>California</a:t>
              </a:r>
            </a:p>
            <a:p>
              <a:pPr algn="r"/>
              <a:r>
                <a:rPr lang="en-US" sz="1200" dirty="0">
                  <a:latin typeface="+mj-lt"/>
                </a:rPr>
                <a:t>810,000</a:t>
              </a:r>
            </a:p>
          </p:txBody>
        </p:sp>
        <p:cxnSp>
          <p:nvCxnSpPr>
            <p:cNvPr id="10" name="Straight Connector 9"/>
            <p:cNvCxnSpPr/>
            <p:nvPr/>
          </p:nvCxnSpPr>
          <p:spPr>
            <a:xfrm flipH="1">
              <a:off x="1170162" y="2994567"/>
              <a:ext cx="658638"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529898" y="2974203"/>
              <a:ext cx="850790" cy="707886"/>
            </a:xfrm>
            <a:prstGeom prst="rect">
              <a:avLst/>
            </a:prstGeom>
            <a:noFill/>
          </p:spPr>
          <p:txBody>
            <a:bodyPr wrap="square" rtlCol="0">
              <a:spAutoFit/>
            </a:bodyPr>
            <a:lstStyle/>
            <a:p>
              <a:r>
                <a:rPr lang="en-US" sz="1400" b="1" dirty="0">
                  <a:latin typeface="+mj-lt"/>
                </a:rPr>
                <a:t>North Carolina</a:t>
              </a:r>
            </a:p>
            <a:p>
              <a:r>
                <a:rPr lang="en-US" sz="1200" dirty="0">
                  <a:latin typeface="+mj-lt"/>
                </a:rPr>
                <a:t>340,000</a:t>
              </a:r>
            </a:p>
          </p:txBody>
        </p:sp>
        <p:cxnSp>
          <p:nvCxnSpPr>
            <p:cNvPr id="14" name="Straight Connector 13"/>
            <p:cNvCxnSpPr/>
            <p:nvPr/>
          </p:nvCxnSpPr>
          <p:spPr>
            <a:xfrm flipH="1">
              <a:off x="6885830" y="3143994"/>
              <a:ext cx="691763"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959252" y="1822586"/>
              <a:ext cx="946206" cy="492443"/>
            </a:xfrm>
            <a:prstGeom prst="rect">
              <a:avLst/>
            </a:prstGeom>
            <a:noFill/>
          </p:spPr>
          <p:txBody>
            <a:bodyPr wrap="square" rtlCol="0">
              <a:spAutoFit/>
            </a:bodyPr>
            <a:lstStyle/>
            <a:p>
              <a:r>
                <a:rPr lang="en-US" sz="1400" b="1" dirty="0">
                  <a:latin typeface="+mj-lt"/>
                </a:rPr>
                <a:t>New York</a:t>
              </a:r>
            </a:p>
            <a:p>
              <a:r>
                <a:rPr lang="en-US" sz="1200" dirty="0">
                  <a:latin typeface="+mj-lt"/>
                </a:rPr>
                <a:t>550,000</a:t>
              </a:r>
            </a:p>
          </p:txBody>
        </p:sp>
        <p:cxnSp>
          <p:nvCxnSpPr>
            <p:cNvPr id="17" name="Straight Connector 16"/>
            <p:cNvCxnSpPr/>
            <p:nvPr/>
          </p:nvCxnSpPr>
          <p:spPr>
            <a:xfrm flipH="1">
              <a:off x="7092564" y="1993851"/>
              <a:ext cx="914401"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6006" y="1211987"/>
              <a:ext cx="1088654" cy="492443"/>
            </a:xfrm>
            <a:prstGeom prst="rect">
              <a:avLst/>
            </a:prstGeom>
            <a:noFill/>
          </p:spPr>
          <p:txBody>
            <a:bodyPr wrap="square" rtlCol="0">
              <a:spAutoFit/>
            </a:bodyPr>
            <a:lstStyle/>
            <a:p>
              <a:pPr algn="r"/>
              <a:r>
                <a:rPr lang="en-US" sz="1400" b="1" dirty="0">
                  <a:latin typeface="+mj-lt"/>
                </a:rPr>
                <a:t>Washington</a:t>
              </a:r>
            </a:p>
            <a:p>
              <a:pPr algn="r"/>
              <a:r>
                <a:rPr lang="en-US" sz="1200" dirty="0">
                  <a:latin typeface="+mj-lt"/>
                </a:rPr>
                <a:t>320,000</a:t>
              </a:r>
            </a:p>
          </p:txBody>
        </p:sp>
        <p:cxnSp>
          <p:nvCxnSpPr>
            <p:cNvPr id="23" name="Straight Connector 22"/>
            <p:cNvCxnSpPr/>
            <p:nvPr/>
          </p:nvCxnSpPr>
          <p:spPr>
            <a:xfrm flipH="1">
              <a:off x="1367624" y="1389729"/>
              <a:ext cx="721579"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7266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56413" y="536897"/>
            <a:ext cx="7750454" cy="609600"/>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dirty="0">
                <a:solidFill>
                  <a:schemeClr val="tx2"/>
                </a:solidFill>
                <a:effectLst/>
              </a:rPr>
              <a:t>Texas Leads U.S. Job Growth, 2004-2014</a:t>
            </a:r>
          </a:p>
        </p:txBody>
      </p:sp>
      <p:graphicFrame>
        <p:nvGraphicFramePr>
          <p:cNvPr id="3" name="Chart 2"/>
          <p:cNvGraphicFramePr>
            <a:graphicFrameLocks/>
          </p:cNvGraphicFramePr>
          <p:nvPr>
            <p:extLst/>
          </p:nvPr>
        </p:nvGraphicFramePr>
        <p:xfrm>
          <a:off x="2951670" y="1735119"/>
          <a:ext cx="3821050" cy="380227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549994" y="2644135"/>
            <a:ext cx="542999" cy="307777"/>
          </a:xfrm>
          <a:prstGeom prst="rect">
            <a:avLst/>
          </a:prstGeom>
          <a:noFill/>
        </p:spPr>
        <p:txBody>
          <a:bodyPr wrap="square" rtlCol="0">
            <a:spAutoFit/>
          </a:bodyPr>
          <a:lstStyle/>
          <a:p>
            <a:pPr algn="ctr"/>
            <a:r>
              <a:rPr lang="en-US" sz="1400" dirty="0">
                <a:solidFill>
                  <a:schemeClr val="bg1"/>
                </a:solidFill>
                <a:latin typeface="+mj-lt"/>
              </a:rPr>
              <a:t>29%</a:t>
            </a:r>
          </a:p>
        </p:txBody>
      </p:sp>
      <p:sp>
        <p:nvSpPr>
          <p:cNvPr id="5" name="TextBox 4"/>
          <p:cNvSpPr txBox="1"/>
          <p:nvPr/>
        </p:nvSpPr>
        <p:spPr>
          <a:xfrm>
            <a:off x="5726245" y="4044730"/>
            <a:ext cx="595024" cy="307777"/>
          </a:xfrm>
          <a:prstGeom prst="rect">
            <a:avLst/>
          </a:prstGeom>
          <a:noFill/>
        </p:spPr>
        <p:txBody>
          <a:bodyPr wrap="square" rtlCol="0">
            <a:spAutoFit/>
          </a:bodyPr>
          <a:lstStyle/>
          <a:p>
            <a:pPr algn="ctr"/>
            <a:r>
              <a:rPr lang="en-US" sz="1400" dirty="0">
                <a:solidFill>
                  <a:schemeClr val="bg1"/>
                </a:solidFill>
                <a:latin typeface="+mj-lt"/>
              </a:rPr>
              <a:t>11%</a:t>
            </a:r>
          </a:p>
        </p:txBody>
      </p:sp>
      <p:sp>
        <p:nvSpPr>
          <p:cNvPr id="7" name="TextBox 6"/>
          <p:cNvSpPr txBox="1"/>
          <p:nvPr/>
        </p:nvSpPr>
        <p:spPr>
          <a:xfrm>
            <a:off x="5390970" y="4634451"/>
            <a:ext cx="409491" cy="307777"/>
          </a:xfrm>
          <a:prstGeom prst="rect">
            <a:avLst/>
          </a:prstGeom>
          <a:noFill/>
        </p:spPr>
        <p:txBody>
          <a:bodyPr wrap="square" rtlCol="0">
            <a:spAutoFit/>
          </a:bodyPr>
          <a:lstStyle/>
          <a:p>
            <a:pPr algn="ctr"/>
            <a:r>
              <a:rPr lang="en-US" sz="1400" dirty="0">
                <a:solidFill>
                  <a:schemeClr val="bg1"/>
                </a:solidFill>
                <a:latin typeface="+mj-lt"/>
              </a:rPr>
              <a:t>7%</a:t>
            </a:r>
          </a:p>
        </p:txBody>
      </p:sp>
      <p:sp>
        <p:nvSpPr>
          <p:cNvPr id="8" name="TextBox 7"/>
          <p:cNvSpPr txBox="1"/>
          <p:nvPr/>
        </p:nvSpPr>
        <p:spPr>
          <a:xfrm>
            <a:off x="4926458" y="4830914"/>
            <a:ext cx="441297" cy="307777"/>
          </a:xfrm>
          <a:prstGeom prst="rect">
            <a:avLst/>
          </a:prstGeom>
          <a:noFill/>
        </p:spPr>
        <p:txBody>
          <a:bodyPr wrap="square" rtlCol="0">
            <a:spAutoFit/>
          </a:bodyPr>
          <a:lstStyle/>
          <a:p>
            <a:pPr algn="ctr"/>
            <a:r>
              <a:rPr lang="en-US" sz="1400" dirty="0">
                <a:solidFill>
                  <a:schemeClr val="bg1"/>
                </a:solidFill>
                <a:latin typeface="+mj-lt"/>
              </a:rPr>
              <a:t>4%</a:t>
            </a:r>
          </a:p>
        </p:txBody>
      </p:sp>
      <p:sp>
        <p:nvSpPr>
          <p:cNvPr id="10" name="TextBox 9"/>
          <p:cNvSpPr txBox="1"/>
          <p:nvPr/>
        </p:nvSpPr>
        <p:spPr>
          <a:xfrm>
            <a:off x="6310166" y="2432773"/>
            <a:ext cx="671082" cy="307777"/>
          </a:xfrm>
          <a:prstGeom prst="rect">
            <a:avLst/>
          </a:prstGeom>
          <a:noFill/>
        </p:spPr>
        <p:txBody>
          <a:bodyPr wrap="square" rtlCol="0">
            <a:spAutoFit/>
          </a:bodyPr>
          <a:lstStyle/>
          <a:p>
            <a:r>
              <a:rPr lang="en-US" sz="1400" b="1" dirty="0">
                <a:latin typeface="+mj-lt"/>
              </a:rPr>
              <a:t>Texas</a:t>
            </a:r>
          </a:p>
        </p:txBody>
      </p:sp>
      <p:sp>
        <p:nvSpPr>
          <p:cNvPr id="11" name="TextBox 10"/>
          <p:cNvSpPr txBox="1"/>
          <p:nvPr/>
        </p:nvSpPr>
        <p:spPr>
          <a:xfrm>
            <a:off x="6431675" y="4303560"/>
            <a:ext cx="1081377" cy="307777"/>
          </a:xfrm>
          <a:prstGeom prst="rect">
            <a:avLst/>
          </a:prstGeom>
          <a:noFill/>
        </p:spPr>
        <p:txBody>
          <a:bodyPr wrap="square" rtlCol="0">
            <a:spAutoFit/>
          </a:bodyPr>
          <a:lstStyle/>
          <a:p>
            <a:r>
              <a:rPr lang="en-US" sz="1400" b="1" dirty="0">
                <a:latin typeface="+mj-lt"/>
              </a:rPr>
              <a:t>California</a:t>
            </a:r>
            <a:endParaRPr lang="en-US" sz="1600" b="1" dirty="0">
              <a:latin typeface="+mj-lt"/>
            </a:endParaRPr>
          </a:p>
        </p:txBody>
      </p:sp>
      <p:sp>
        <p:nvSpPr>
          <p:cNvPr id="12" name="TextBox 11"/>
          <p:cNvSpPr txBox="1"/>
          <p:nvPr/>
        </p:nvSpPr>
        <p:spPr>
          <a:xfrm>
            <a:off x="5899871" y="5126227"/>
            <a:ext cx="1081377" cy="276999"/>
          </a:xfrm>
          <a:prstGeom prst="rect">
            <a:avLst/>
          </a:prstGeom>
          <a:noFill/>
        </p:spPr>
        <p:txBody>
          <a:bodyPr wrap="square" rtlCol="0">
            <a:spAutoFit/>
          </a:bodyPr>
          <a:lstStyle/>
          <a:p>
            <a:r>
              <a:rPr lang="en-US" sz="1200" b="1" dirty="0">
                <a:latin typeface="+mj-lt"/>
              </a:rPr>
              <a:t>New York</a:t>
            </a:r>
          </a:p>
        </p:txBody>
      </p:sp>
      <p:cxnSp>
        <p:nvCxnSpPr>
          <p:cNvPr id="16" name="Straight Connector 15"/>
          <p:cNvCxnSpPr/>
          <p:nvPr/>
        </p:nvCxnSpPr>
        <p:spPr>
          <a:xfrm flipH="1" flipV="1">
            <a:off x="5832480" y="4977854"/>
            <a:ext cx="165100" cy="1512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231640" y="5380980"/>
            <a:ext cx="1273283" cy="276999"/>
          </a:xfrm>
          <a:prstGeom prst="rect">
            <a:avLst/>
          </a:prstGeom>
          <a:noFill/>
        </p:spPr>
        <p:txBody>
          <a:bodyPr wrap="square" rtlCol="0">
            <a:spAutoFit/>
          </a:bodyPr>
          <a:lstStyle/>
          <a:p>
            <a:r>
              <a:rPr lang="en-US" sz="1200" b="1" dirty="0">
                <a:latin typeface="+mj-lt"/>
              </a:rPr>
              <a:t>North Carolina</a:t>
            </a:r>
          </a:p>
        </p:txBody>
      </p:sp>
      <p:cxnSp>
        <p:nvCxnSpPr>
          <p:cNvPr id="31" name="Straight Connector 30"/>
          <p:cNvCxnSpPr/>
          <p:nvPr/>
        </p:nvCxnSpPr>
        <p:spPr>
          <a:xfrm flipH="1">
            <a:off x="5338600" y="5425473"/>
            <a:ext cx="624016" cy="5832"/>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5257264" y="5236430"/>
            <a:ext cx="82550" cy="194876"/>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997581" y="5129054"/>
            <a:ext cx="421719"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78495" y="5619120"/>
            <a:ext cx="1066401" cy="276999"/>
          </a:xfrm>
          <a:prstGeom prst="rect">
            <a:avLst/>
          </a:prstGeom>
          <a:noFill/>
        </p:spPr>
        <p:txBody>
          <a:bodyPr wrap="square" rtlCol="0">
            <a:spAutoFit/>
          </a:bodyPr>
          <a:lstStyle/>
          <a:p>
            <a:r>
              <a:rPr lang="en-US" sz="1200" b="1" dirty="0">
                <a:latin typeface="+mj-lt"/>
              </a:rPr>
              <a:t>Washington</a:t>
            </a:r>
          </a:p>
        </p:txBody>
      </p:sp>
      <p:cxnSp>
        <p:nvCxnSpPr>
          <p:cNvPr id="57" name="Straight Connector 56"/>
          <p:cNvCxnSpPr/>
          <p:nvPr/>
        </p:nvCxnSpPr>
        <p:spPr>
          <a:xfrm flipH="1">
            <a:off x="4816112" y="5648847"/>
            <a:ext cx="690807"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815226" y="5271420"/>
            <a:ext cx="30413" cy="37742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56364" y="4866501"/>
            <a:ext cx="441297" cy="307777"/>
          </a:xfrm>
          <a:prstGeom prst="rect">
            <a:avLst/>
          </a:prstGeom>
          <a:noFill/>
        </p:spPr>
        <p:txBody>
          <a:bodyPr wrap="square" rtlCol="0">
            <a:spAutoFit/>
          </a:bodyPr>
          <a:lstStyle/>
          <a:p>
            <a:pPr algn="ctr"/>
            <a:r>
              <a:rPr lang="en-US" sz="1400" dirty="0">
                <a:solidFill>
                  <a:schemeClr val="bg1"/>
                </a:solidFill>
                <a:latin typeface="+mj-lt"/>
              </a:rPr>
              <a:t>4%</a:t>
            </a:r>
          </a:p>
        </p:txBody>
      </p:sp>
      <p:sp>
        <p:nvSpPr>
          <p:cNvPr id="68" name="Title 1"/>
          <p:cNvSpPr txBox="1">
            <a:spLocks/>
          </p:cNvSpPr>
          <p:nvPr/>
        </p:nvSpPr>
        <p:spPr>
          <a:xfrm>
            <a:off x="466476" y="1954530"/>
            <a:ext cx="2562972" cy="1343772"/>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2000" dirty="0">
                <a:solidFill>
                  <a:schemeClr val="tx2"/>
                </a:solidFill>
                <a:effectLst/>
              </a:rPr>
              <a:t>Percentage of Total U.S. Job Gains Attributable to each State</a:t>
            </a:r>
          </a:p>
        </p:txBody>
      </p:sp>
      <p:grpSp>
        <p:nvGrpSpPr>
          <p:cNvPr id="77" name="Group 76"/>
          <p:cNvGrpSpPr/>
          <p:nvPr/>
        </p:nvGrpSpPr>
        <p:grpSpPr>
          <a:xfrm rot="21137393">
            <a:off x="3188350" y="4499950"/>
            <a:ext cx="1099486" cy="1003202"/>
            <a:chOff x="3013544" y="3514477"/>
            <a:chExt cx="1099486" cy="1003202"/>
          </a:xfrm>
        </p:grpSpPr>
        <p:sp>
          <p:nvSpPr>
            <p:cNvPr id="71" name="TextBox 70"/>
            <p:cNvSpPr txBox="1"/>
            <p:nvPr/>
          </p:nvSpPr>
          <p:spPr>
            <a:xfrm rot="2056066">
              <a:off x="3317078" y="4240680"/>
              <a:ext cx="795952" cy="276999"/>
            </a:xfrm>
            <a:prstGeom prst="rect">
              <a:avLst/>
            </a:prstGeom>
            <a:noFill/>
          </p:spPr>
          <p:txBody>
            <a:bodyPr wrap="square" rtlCol="0">
              <a:spAutoFit/>
            </a:bodyPr>
            <a:lstStyle/>
            <a:p>
              <a:r>
                <a:rPr lang="en-US" sz="1200" dirty="0">
                  <a:latin typeface="+mj-lt"/>
                </a:rPr>
                <a:t>All Others</a:t>
              </a:r>
            </a:p>
          </p:txBody>
        </p:sp>
        <p:sp>
          <p:nvSpPr>
            <p:cNvPr id="76" name="Freeform 75"/>
            <p:cNvSpPr/>
            <p:nvPr/>
          </p:nvSpPr>
          <p:spPr>
            <a:xfrm>
              <a:off x="3013544" y="3514477"/>
              <a:ext cx="397566" cy="652006"/>
            </a:xfrm>
            <a:custGeom>
              <a:avLst/>
              <a:gdLst>
                <a:gd name="connsiteX0" fmla="*/ 397566 w 397566"/>
                <a:gd name="connsiteY0" fmla="*/ 652006 h 652006"/>
                <a:gd name="connsiteX1" fmla="*/ 286247 w 397566"/>
                <a:gd name="connsiteY1" fmla="*/ 524786 h 652006"/>
                <a:gd name="connsiteX2" fmla="*/ 198783 w 397566"/>
                <a:gd name="connsiteY2" fmla="*/ 389613 h 652006"/>
                <a:gd name="connsiteX3" fmla="*/ 111319 w 397566"/>
                <a:gd name="connsiteY3" fmla="*/ 246490 h 652006"/>
                <a:gd name="connsiteX4" fmla="*/ 47708 w 397566"/>
                <a:gd name="connsiteY4" fmla="*/ 119269 h 652006"/>
                <a:gd name="connsiteX5" fmla="*/ 0 w 397566"/>
                <a:gd name="connsiteY5" fmla="*/ 0 h 6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566" h="652006">
                  <a:moveTo>
                    <a:pt x="397566" y="652006"/>
                  </a:moveTo>
                  <a:cubicBezTo>
                    <a:pt x="358471" y="610262"/>
                    <a:pt x="319377" y="568518"/>
                    <a:pt x="286247" y="524786"/>
                  </a:cubicBezTo>
                  <a:cubicBezTo>
                    <a:pt x="253117" y="481054"/>
                    <a:pt x="227938" y="435996"/>
                    <a:pt x="198783" y="389613"/>
                  </a:cubicBezTo>
                  <a:cubicBezTo>
                    <a:pt x="169628" y="343230"/>
                    <a:pt x="136498" y="291547"/>
                    <a:pt x="111319" y="246490"/>
                  </a:cubicBezTo>
                  <a:cubicBezTo>
                    <a:pt x="86140" y="201433"/>
                    <a:pt x="66261" y="160351"/>
                    <a:pt x="47708" y="119269"/>
                  </a:cubicBezTo>
                  <a:cubicBezTo>
                    <a:pt x="29155" y="78187"/>
                    <a:pt x="14577" y="39093"/>
                    <a:pt x="0" y="0"/>
                  </a:cubicBezTo>
                </a:path>
              </a:pathLst>
            </a:custGeom>
            <a:noFill/>
            <a:ln w="9525">
              <a:solidFill>
                <a:srgbClr val="FFFFF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0798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304800"/>
            <a:ext cx="7391400" cy="990600"/>
          </a:xfrm>
          <a:prstGeom prst="rect">
            <a:avLst/>
          </a:prstGeom>
        </p:spPr>
        <p:txBody>
          <a:bodyPr/>
          <a:lstStyle/>
          <a:p>
            <a:pPr lvl="0" algn="ctr" eaLnBrk="1" hangingPunct="1">
              <a:defRPr/>
            </a:pPr>
            <a:r>
              <a:rPr lang="en-US" kern="0" dirty="0" smtClean="0">
                <a:solidFill>
                  <a:srgbClr val="1B1E7A"/>
                </a:solidFill>
                <a:latin typeface="+mj-lt"/>
                <a:ea typeface="+mj-ea"/>
                <a:cs typeface="+mj-cs"/>
              </a:rPr>
              <a:t>Texas Racial and Ethnic Composition, </a:t>
            </a:r>
          </a:p>
          <a:p>
            <a:pPr lvl="0" algn="ctr" eaLnBrk="1" hangingPunct="1">
              <a:defRPr/>
            </a:pPr>
            <a:r>
              <a:rPr lang="en-US" kern="0" dirty="0" smtClean="0">
                <a:solidFill>
                  <a:srgbClr val="1B1E7A"/>
                </a:solidFill>
                <a:latin typeface="+mj-lt"/>
                <a:ea typeface="+mj-ea"/>
                <a:cs typeface="+mj-cs"/>
              </a:rPr>
              <a:t>2000 and 2010</a:t>
            </a:r>
            <a:endParaRPr kumimoji="0" lang="en-US" i="0" u="none" strike="noStrike" kern="0" cap="none" spc="0" normalizeH="0" baseline="0" noProof="0" dirty="0" smtClean="0">
              <a:ln>
                <a:noFill/>
              </a:ln>
              <a:solidFill>
                <a:srgbClr val="1B1E7A"/>
              </a:solidFill>
              <a:effectLst/>
              <a:uLnTx/>
              <a:uFillTx/>
              <a:latin typeface="+mj-lt"/>
              <a:ea typeface="+mj-ea"/>
              <a:cs typeface="+mj-cs"/>
            </a:endParaRPr>
          </a:p>
        </p:txBody>
      </p:sp>
      <p:graphicFrame>
        <p:nvGraphicFramePr>
          <p:cNvPr id="6" name="Chart 5"/>
          <p:cNvGraphicFramePr/>
          <p:nvPr/>
        </p:nvGraphicFramePr>
        <p:xfrm>
          <a:off x="228600" y="1524000"/>
          <a:ext cx="5105400" cy="3886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4013963873"/>
              </p:ext>
            </p:extLst>
          </p:nvPr>
        </p:nvGraphicFramePr>
        <p:xfrm>
          <a:off x="4343400" y="1447800"/>
          <a:ext cx="4572000" cy="41910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0" y="6472535"/>
            <a:ext cx="8001000" cy="461665"/>
          </a:xfrm>
          <a:prstGeom prst="rect">
            <a:avLst/>
          </a:prstGeom>
        </p:spPr>
        <p:txBody>
          <a:bodyPr wrap="square">
            <a:spAutoFit/>
          </a:bodyPr>
          <a:lstStyle/>
          <a:p>
            <a:r>
              <a:rPr lang="en-US" sz="1200" dirty="0" smtClean="0">
                <a:solidFill>
                  <a:schemeClr val="tx1">
                    <a:lumMod val="50000"/>
                    <a:lumOff val="50000"/>
                  </a:schemeClr>
                </a:solidFill>
              </a:rPr>
              <a:t>Source: U.S. Census Bureau. 2000 and 2010 Census count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0092216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2010</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7541572"/>
              </p:ext>
            </p:extLst>
          </p:nvPr>
        </p:nvGraphicFramePr>
        <p:xfrm>
          <a:off x="0" y="1570922"/>
          <a:ext cx="8991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18</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42094353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346088350"/>
              </p:ext>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19</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837119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04660965"/>
              </p:ext>
            </p:extLst>
          </p:nvPr>
        </p:nvGraphicFramePr>
        <p:xfrm>
          <a:off x="1752600" y="1219200"/>
          <a:ext cx="5330830" cy="5415105"/>
        </p:xfrm>
        <a:graphic>
          <a:graphicData uri="http://schemas.openxmlformats.org/drawingml/2006/table">
            <a:tbl>
              <a:tblPr firstRow="1" bandRow="1">
                <a:tableStyleId>{5C22544A-7EE6-4342-B048-85BDC9FD1C3A}</a:tableStyleId>
              </a:tblPr>
              <a:tblGrid>
                <a:gridCol w="1011889"/>
                <a:gridCol w="1592786"/>
                <a:gridCol w="1592786"/>
                <a:gridCol w="1133369"/>
              </a:tblGrid>
              <a:tr h="813593">
                <a:tc>
                  <a:txBody>
                    <a:bodyPr/>
                    <a:lstStyle/>
                    <a:p>
                      <a:pPr algn="l"/>
                      <a:r>
                        <a:rPr lang="en-US" sz="2000" b="1" dirty="0" smtClean="0">
                          <a:solidFill>
                            <a:srgbClr val="1B1E7A"/>
                          </a:solidFill>
                          <a:latin typeface="Arial" pitchFamily="34" charset="0"/>
                          <a:cs typeface="Arial" pitchFamily="34" charset="0"/>
                        </a:rPr>
                        <a:t>Y</a:t>
                      </a:r>
                      <a:r>
                        <a:rPr lang="en-US" sz="1600" b="1" dirty="0" smtClean="0">
                          <a:solidFill>
                            <a:srgbClr val="1B1E7A"/>
                          </a:solidFill>
                          <a:latin typeface="Arial" pitchFamily="34" charset="0"/>
                          <a:cs typeface="Arial" pitchFamily="34" charset="0"/>
                        </a:rPr>
                        <a:t>ear</a:t>
                      </a:r>
                      <a:r>
                        <a:rPr lang="en-US" sz="1600" b="1" i="1" dirty="0" smtClean="0">
                          <a:solidFill>
                            <a:srgbClr val="1B1E7A"/>
                          </a:solidFill>
                          <a:latin typeface="Arial" pitchFamily="34" charset="0"/>
                          <a:cs typeface="Arial" pitchFamily="34" charset="0"/>
                        </a:rPr>
                        <a:t>*</a:t>
                      </a:r>
                      <a:endParaRPr lang="en-US" sz="1600" b="1" dirty="0">
                        <a:solidFill>
                          <a:srgbClr val="1B1E7A"/>
                        </a:solidFill>
                        <a:latin typeface="Arial" pitchFamily="34" charset="0"/>
                        <a:cs typeface="Arial" pitchFamily="34" charset="0"/>
                      </a:endParaRPr>
                    </a:p>
                  </a:txBody>
                  <a:tcPr anchor="b">
                    <a:lnL w="12700" cmpd="sng">
                      <a:noFill/>
                    </a:lnL>
                    <a:lnR w="12700" cmpd="sng">
                      <a:noFill/>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7475" indent="0" algn="ctr"/>
                      <a:r>
                        <a:rPr lang="en-US" sz="1600" b="1" dirty="0" smtClean="0">
                          <a:solidFill>
                            <a:srgbClr val="1B1E7A"/>
                          </a:solidFill>
                          <a:latin typeface="Arial" pitchFamily="34" charset="0"/>
                          <a:cs typeface="Arial" pitchFamily="34" charset="0"/>
                        </a:rPr>
                        <a:t>Population</a:t>
                      </a:r>
                      <a:endParaRPr lang="en-US" sz="1600" b="1" dirty="0">
                        <a:solidFill>
                          <a:srgbClr val="1B1E7A"/>
                        </a:solidFill>
                        <a:latin typeface="Arial" pitchFamily="34" charset="0"/>
                        <a:cs typeface="Arial" pitchFamily="34" charset="0"/>
                      </a:endParaRPr>
                    </a:p>
                  </a:txBody>
                  <a:tcPr anchor="b">
                    <a:lnL w="12700" cmpd="sng">
                      <a:noFill/>
                    </a:lnL>
                    <a:lnR w="12700" cmpd="sng">
                      <a:noFill/>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763" indent="0" algn="ctr"/>
                      <a:r>
                        <a:rPr lang="en-US" sz="1600" b="1" dirty="0" smtClean="0">
                          <a:solidFill>
                            <a:srgbClr val="1B1E7A"/>
                          </a:solidFill>
                          <a:latin typeface="Arial" pitchFamily="34" charset="0"/>
                          <a:cs typeface="Arial" pitchFamily="34" charset="0"/>
                        </a:rPr>
                        <a:t>Numeric</a:t>
                      </a:r>
                    </a:p>
                    <a:p>
                      <a:pPr marL="4763" indent="0" algn="ctr"/>
                      <a:r>
                        <a:rPr lang="en-US" sz="1600" b="1" dirty="0" smtClean="0">
                          <a:solidFill>
                            <a:srgbClr val="1B1E7A"/>
                          </a:solidFill>
                          <a:latin typeface="Arial" pitchFamily="34" charset="0"/>
                          <a:cs typeface="Arial" pitchFamily="34" charset="0"/>
                        </a:rPr>
                        <a:t>Change</a:t>
                      </a:r>
                      <a:endParaRPr lang="en-US" sz="1600" b="1" dirty="0">
                        <a:solidFill>
                          <a:srgbClr val="1B1E7A"/>
                        </a:solidFill>
                        <a:latin typeface="Arial" pitchFamily="34" charset="0"/>
                        <a:cs typeface="Arial" pitchFamily="34" charset="0"/>
                      </a:endParaRPr>
                    </a:p>
                  </a:txBody>
                  <a:tcPr anchor="b">
                    <a:lnL w="12700" cmpd="sng">
                      <a:noFill/>
                    </a:lnL>
                    <a:lnR w="12700" cmpd="sng">
                      <a:noFill/>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smtClean="0">
                          <a:solidFill>
                            <a:srgbClr val="1B1E7A"/>
                          </a:solidFill>
                          <a:latin typeface="Arial" pitchFamily="34" charset="0"/>
                          <a:cs typeface="Arial" pitchFamily="34" charset="0"/>
                        </a:rPr>
                        <a:t>Annual</a:t>
                      </a:r>
                    </a:p>
                    <a:p>
                      <a:pPr algn="ctr"/>
                      <a:r>
                        <a:rPr lang="en-US" sz="1600" b="1" dirty="0" smtClean="0">
                          <a:solidFill>
                            <a:srgbClr val="1B1E7A"/>
                          </a:solidFill>
                          <a:latin typeface="Arial" pitchFamily="34" charset="0"/>
                          <a:cs typeface="Arial" pitchFamily="34" charset="0"/>
                        </a:rPr>
                        <a:t>Percent</a:t>
                      </a:r>
                    </a:p>
                    <a:p>
                      <a:pPr algn="ctr"/>
                      <a:r>
                        <a:rPr lang="en-US" sz="1600" b="1" dirty="0" smtClean="0">
                          <a:solidFill>
                            <a:srgbClr val="1B1E7A"/>
                          </a:solidFill>
                          <a:latin typeface="Arial" pitchFamily="34" charset="0"/>
                          <a:cs typeface="Arial" pitchFamily="34" charset="0"/>
                        </a:rPr>
                        <a:t>Change</a:t>
                      </a:r>
                      <a:endParaRPr lang="en-US" sz="1600" b="1" dirty="0">
                        <a:solidFill>
                          <a:srgbClr val="1B1E7A"/>
                        </a:solidFill>
                        <a:latin typeface="Arial" pitchFamily="34" charset="0"/>
                        <a:cs typeface="Arial" pitchFamily="34" charset="0"/>
                      </a:endParaRPr>
                    </a:p>
                  </a:txBody>
                  <a:tcPr anchor="b">
                    <a:lnL w="12700" cmpd="sng">
                      <a:noFill/>
                    </a:lnL>
                    <a:lnR w="12700" cmpd="sng">
                      <a:noFill/>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1950</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	7,711,194</a:t>
                      </a:r>
                    </a:p>
                  </a:txBody>
                  <a:tcPr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tabLst>
                          <a:tab pos="690563" algn="dec"/>
                        </a:tabLst>
                      </a:pPr>
                      <a:r>
                        <a:rPr lang="en-US" sz="1800" b="1" kern="1200" dirty="0" smtClean="0">
                          <a:solidFill>
                            <a:srgbClr val="1B1E7A"/>
                          </a:solidFill>
                          <a:latin typeface="Arial" pitchFamily="34" charset="0"/>
                          <a:ea typeface="+mn-ea"/>
                          <a:cs typeface="Arial" pitchFamily="34" charset="0"/>
                        </a:rPr>
                        <a:t>	--</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tabLst>
                          <a:tab pos="574675" algn="dec"/>
                        </a:tabLst>
                      </a:pPr>
                      <a:r>
                        <a:rPr lang="en-US" sz="1800" b="1" kern="1200" dirty="0" smtClean="0">
                          <a:solidFill>
                            <a:srgbClr val="1B1E7A"/>
                          </a:solidFill>
                          <a:latin typeface="Arial" pitchFamily="34" charset="0"/>
                          <a:ea typeface="+mn-ea"/>
                          <a:cs typeface="Arial" pitchFamily="34" charset="0"/>
                        </a:rPr>
                        <a:t>	--</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1960</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	9,579,677</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	1,868,483</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1800" b="1" kern="1200" dirty="0" smtClean="0">
                          <a:solidFill>
                            <a:srgbClr val="1B1E7A"/>
                          </a:solidFill>
                          <a:latin typeface="Arial" pitchFamily="34" charset="0"/>
                          <a:ea typeface="+mn-ea"/>
                          <a:cs typeface="Arial" pitchFamily="34" charset="0"/>
                        </a:rPr>
                        <a:t>2.4</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1970</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	11,196,730</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	1,617,053</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1800" b="1" kern="1200" dirty="0" smtClean="0">
                          <a:solidFill>
                            <a:srgbClr val="1B1E7A"/>
                          </a:solidFill>
                          <a:latin typeface="Arial" pitchFamily="34" charset="0"/>
                          <a:ea typeface="+mn-ea"/>
                          <a:cs typeface="Arial" pitchFamily="34" charset="0"/>
                        </a:rPr>
                        <a:t>1.7</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1980</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	14,229,191</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	3,032,461</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1800" b="1" kern="1200" dirty="0" smtClean="0">
                          <a:solidFill>
                            <a:srgbClr val="1B1E7A"/>
                          </a:solidFill>
                          <a:latin typeface="Arial" pitchFamily="34" charset="0"/>
                          <a:ea typeface="+mn-ea"/>
                          <a:cs typeface="Arial" pitchFamily="34" charset="0"/>
                        </a:rPr>
                        <a:t>2.7</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1990</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	16,986,510</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	2,757,319</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1800" b="1" kern="1200" dirty="0" smtClean="0">
                          <a:solidFill>
                            <a:srgbClr val="1B1E7A"/>
                          </a:solidFill>
                          <a:latin typeface="Arial" pitchFamily="34" charset="0"/>
                          <a:ea typeface="+mn-ea"/>
                          <a:cs typeface="Arial" pitchFamily="34" charset="0"/>
                        </a:rPr>
                        <a:t>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2000</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	20,851,820</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	3,865,310</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1800" b="1" kern="1200" dirty="0" smtClean="0">
                          <a:solidFill>
                            <a:srgbClr val="1B1E7A"/>
                          </a:solidFill>
                          <a:latin typeface="Arial" pitchFamily="34" charset="0"/>
                          <a:ea typeface="+mn-ea"/>
                          <a:cs typeface="Arial" pitchFamily="34" charset="0"/>
                        </a:rPr>
                        <a:t>2.3</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2010</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25,145,561</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4,293,741</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1800" b="1" kern="1200" dirty="0" smtClean="0">
                          <a:solidFill>
                            <a:srgbClr val="1B1E7A"/>
                          </a:solidFill>
                          <a:latin typeface="Arial" pitchFamily="34" charset="0"/>
                          <a:ea typeface="+mn-ea"/>
                          <a:cs typeface="Arial" pitchFamily="34" charset="0"/>
                        </a:rPr>
                        <a:t>2.1</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2012</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26,060,796</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  915,235</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1800" b="1" kern="1200" dirty="0" smtClean="0">
                          <a:solidFill>
                            <a:srgbClr val="1B1E7A"/>
                          </a:solidFill>
                          <a:latin typeface="Arial" pitchFamily="34" charset="0"/>
                          <a:ea typeface="+mn-ea"/>
                          <a:cs typeface="Arial" pitchFamily="34" charset="0"/>
                        </a:rPr>
                        <a:t>1.8</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2013</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26,448,193</a:t>
                      </a:r>
                    </a:p>
                  </a:txBody>
                  <a:tcPr anchor="b">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387,397  </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74625" algn="dec"/>
                        </a:tabLst>
                        <a:defRPr/>
                      </a:pPr>
                      <a:r>
                        <a:rPr kumimoji="0" lang="en-US" sz="1800" b="1" i="0" u="none" strike="noStrike" kern="1200" cap="none" spc="0" normalizeH="0" baseline="0" noProof="0" dirty="0" smtClean="0">
                          <a:ln>
                            <a:noFill/>
                          </a:ln>
                          <a:solidFill>
                            <a:srgbClr val="1B1E7A"/>
                          </a:solidFill>
                          <a:effectLst/>
                          <a:uLnTx/>
                          <a:uFillTx/>
                          <a:latin typeface="Arial" pitchFamily="34" charset="0"/>
                          <a:ea typeface="+mn-ea"/>
                          <a:cs typeface="Arial" pitchFamily="34" charset="0"/>
                        </a:rPr>
                        <a:t>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2014</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26,956,958</a:t>
                      </a:r>
                    </a:p>
                  </a:txBody>
                  <a:tcPr anchor="b">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451,321</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74625" algn="dec"/>
                        </a:tabLst>
                        <a:defRPr/>
                      </a:pPr>
                      <a:r>
                        <a:rPr kumimoji="0" lang="en-US" sz="1800" b="1" i="0" u="none" strike="noStrike" kern="1200" cap="none" spc="0" normalizeH="0" baseline="0" noProof="0" dirty="0" smtClean="0">
                          <a:ln>
                            <a:noFill/>
                          </a:ln>
                          <a:solidFill>
                            <a:srgbClr val="1B1E7A"/>
                          </a:solidFill>
                          <a:effectLst/>
                          <a:uLnTx/>
                          <a:uFillTx/>
                          <a:latin typeface="Arial" pitchFamily="34" charset="0"/>
                          <a:ea typeface="+mn-ea"/>
                          <a:cs typeface="Arial" pitchFamily="34" charset="0"/>
                        </a:rPr>
                        <a:t>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0665">
                <a:tc>
                  <a:txBody>
                    <a:bodyPr/>
                    <a:lstStyle/>
                    <a:p>
                      <a:endParaRPr lang="en-US" sz="400" dirty="0">
                        <a:solidFill>
                          <a:srgbClr val="1B1E7A"/>
                        </a:solidFill>
                      </a:endParaRPr>
                    </a:p>
                  </a:txBody>
                  <a:tcPr>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400" b="1" dirty="0">
                        <a:solidFill>
                          <a:srgbClr val="1B1E7A"/>
                        </a:solidFill>
                        <a:latin typeface="Arial Narrow" pitchFamily="34" charset="0"/>
                      </a:endParaRPr>
                    </a:p>
                  </a:txBody>
                  <a:tcPr>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lang="en-US" sz="400" b="1" dirty="0">
                        <a:solidFill>
                          <a:srgbClr val="1B1E7A"/>
                        </a:solidFill>
                        <a:latin typeface="Arial Narrow"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endParaRPr lang="en-US" sz="400" b="1" kern="1200" dirty="0" smtClean="0">
                        <a:solidFill>
                          <a:srgbClr val="1B1E7A"/>
                        </a:solidFill>
                        <a:latin typeface="Arial Narrow"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782145">
                <a:tc gridSpan="4">
                  <a:txBody>
                    <a:bodyPr/>
                    <a:lstStyle/>
                    <a:p>
                      <a:pPr marL="0" indent="0">
                        <a:buFont typeface="Arial" charset="0"/>
                        <a:buNone/>
                      </a:pPr>
                      <a:r>
                        <a:rPr lang="en-US" sz="1050" b="1" dirty="0" smtClean="0">
                          <a:solidFill>
                            <a:srgbClr val="1B1E7A"/>
                          </a:solidFill>
                          <a:latin typeface="Arial" pitchFamily="34" charset="0"/>
                          <a:cs typeface="Arial" pitchFamily="34" charset="0"/>
                        </a:rPr>
                        <a:t>* All values for the decennial dates are for April 1</a:t>
                      </a:r>
                      <a:r>
                        <a:rPr lang="en-US" sz="1050" b="1" baseline="30000" dirty="0" smtClean="0">
                          <a:solidFill>
                            <a:srgbClr val="1B1E7A"/>
                          </a:solidFill>
                          <a:latin typeface="Arial" pitchFamily="34" charset="0"/>
                          <a:cs typeface="Arial" pitchFamily="34" charset="0"/>
                        </a:rPr>
                        <a:t>st</a:t>
                      </a:r>
                      <a:r>
                        <a:rPr lang="en-US" sz="1050" b="1" dirty="0" smtClean="0">
                          <a:solidFill>
                            <a:srgbClr val="1B1E7A"/>
                          </a:solidFill>
                          <a:latin typeface="Arial" pitchFamily="34" charset="0"/>
                          <a:cs typeface="Arial" pitchFamily="34" charset="0"/>
                        </a:rPr>
                        <a:t> of the indicated census year.  Values for 2012 and 2013 are for July 1 as estimated by the U.S. Census Bureau. </a:t>
                      </a:r>
                    </a:p>
                    <a:p>
                      <a:pPr marL="339725" indent="-339725"/>
                      <a:endParaRPr lang="en-US" sz="600" b="1" dirty="0" smtClean="0">
                        <a:solidFill>
                          <a:srgbClr val="1B1E7A"/>
                        </a:solidFill>
                        <a:latin typeface="Arial" pitchFamily="34" charset="0"/>
                        <a:cs typeface="Arial" pitchFamily="34" charset="0"/>
                      </a:endParaRPr>
                    </a:p>
                    <a:p>
                      <a:pPr marL="914400" indent="-914400"/>
                      <a:r>
                        <a:rPr lang="en-US" sz="800" b="0" dirty="0" smtClean="0">
                          <a:solidFill>
                            <a:schemeClr val="bg1">
                              <a:lumMod val="50000"/>
                            </a:schemeClr>
                          </a:solidFill>
                          <a:latin typeface="Arial" pitchFamily="34" charset="0"/>
                          <a:cs typeface="Arial" pitchFamily="34" charset="0"/>
                        </a:rPr>
                        <a:t>Source:</a:t>
                      </a:r>
                      <a:r>
                        <a:rPr lang="en-US" sz="800" b="0" baseline="0" dirty="0" smtClean="0">
                          <a:solidFill>
                            <a:schemeClr val="bg1">
                              <a:lumMod val="50000"/>
                            </a:schemeClr>
                          </a:solidFill>
                          <a:latin typeface="Arial" pitchFamily="34" charset="0"/>
                          <a:cs typeface="Arial" pitchFamily="34" charset="0"/>
                        </a:rPr>
                        <a:t> U.S. Census Bureau, Census Counts and </a:t>
                      </a:r>
                      <a:r>
                        <a:rPr lang="en-US" sz="800" b="0" dirty="0" smtClean="0">
                          <a:solidFill>
                            <a:schemeClr val="bg1">
                              <a:lumMod val="50000"/>
                            </a:schemeClr>
                          </a:solidFill>
                          <a:latin typeface="Arial" pitchFamily="34" charset="0"/>
                          <a:cs typeface="Arial" pitchFamily="34" charset="0"/>
                        </a:rPr>
                        <a:t>Population</a:t>
                      </a:r>
                      <a:r>
                        <a:rPr lang="en-US" sz="800" b="0" baseline="0" dirty="0" smtClean="0">
                          <a:solidFill>
                            <a:schemeClr val="bg1">
                              <a:lumMod val="50000"/>
                            </a:schemeClr>
                          </a:solidFill>
                          <a:latin typeface="Arial" pitchFamily="34" charset="0"/>
                          <a:cs typeface="Arial" pitchFamily="34" charset="0"/>
                        </a:rPr>
                        <a:t> </a:t>
                      </a:r>
                      <a:r>
                        <a:rPr lang="en-US" sz="800" b="0" dirty="0" smtClean="0">
                          <a:solidFill>
                            <a:schemeClr val="bg1">
                              <a:lumMod val="50000"/>
                            </a:schemeClr>
                          </a:solidFill>
                          <a:latin typeface="Arial" pitchFamily="34" charset="0"/>
                          <a:cs typeface="Arial" pitchFamily="34" charset="0"/>
                        </a:rPr>
                        <a:t>Estimates</a:t>
                      </a:r>
                    </a:p>
                    <a:p>
                      <a:pPr marL="914400" indent="-914400"/>
                      <a:r>
                        <a:rPr lang="en-US" sz="800" b="0" dirty="0" smtClean="0">
                          <a:solidFill>
                            <a:schemeClr val="bg1">
                              <a:lumMod val="50000"/>
                            </a:schemeClr>
                          </a:solidFill>
                          <a:latin typeface="Arial" pitchFamily="34" charset="0"/>
                          <a:cs typeface="Arial" pitchFamily="34" charset="0"/>
                        </a:rPr>
                        <a:t>Note: Residual values are not presented in this table. </a:t>
                      </a:r>
                    </a:p>
                  </a:txBody>
                  <a:tcPr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lang="en-US" sz="200" b="1" dirty="0">
                        <a:solidFill>
                          <a:schemeClr val="tx1"/>
                        </a:solidFill>
                        <a:latin typeface="Arial Narrow" pitchFamily="34" charset="0"/>
                      </a:endParaRPr>
                    </a:p>
                  </a:txBody>
                  <a:tcPr>
                    <a:lnL w="12700" cmpd="sng">
                      <a:noFill/>
                    </a:lnL>
                    <a:lnR w="12700" cmpd="sng">
                      <a:noFill/>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algn="ctr" defTabSz="914400" rtl="0" eaLnBrk="1" latinLnBrk="0" hangingPunct="1">
                        <a:tabLst>
                          <a:tab pos="174625" algn="dec"/>
                        </a:tabLst>
                      </a:pPr>
                      <a:endParaRPr lang="en-US" sz="200" b="1" kern="1200" dirty="0" smtClean="0">
                        <a:solidFill>
                          <a:schemeClr val="tx1"/>
                        </a:solidFill>
                        <a:latin typeface="Arial Narrow"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bl>
          </a:graphicData>
        </a:graphic>
      </p:graphicFrame>
      <p:sp>
        <p:nvSpPr>
          <p:cNvPr id="6" name="Rectangle 2"/>
          <p:cNvSpPr txBox="1">
            <a:spLocks noChangeArrowheads="1"/>
          </p:cNvSpPr>
          <p:nvPr/>
        </p:nvSpPr>
        <p:spPr>
          <a:xfrm>
            <a:off x="1752600" y="228600"/>
            <a:ext cx="7391400" cy="990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i="0" u="none" strike="noStrike" kern="0" cap="none" spc="0" normalizeH="0" baseline="0" noProof="0" dirty="0" smtClean="0">
                <a:ln>
                  <a:noFill/>
                </a:ln>
                <a:solidFill>
                  <a:srgbClr val="1B1E7A"/>
                </a:solidFill>
                <a:effectLst/>
                <a:uLnTx/>
                <a:uFillTx/>
                <a:latin typeface="+mj-lt"/>
                <a:ea typeface="+mj-ea"/>
                <a:cs typeface="+mj-cs"/>
              </a:rPr>
              <a:t>Total Population and Components of Population Change in Texas, 1950-2013</a:t>
            </a:r>
          </a:p>
        </p:txBody>
      </p:sp>
      <p:sp>
        <p:nvSpPr>
          <p:cNvPr id="5" name="Slide Number Placeholder 4"/>
          <p:cNvSpPr>
            <a:spLocks noGrp="1"/>
          </p:cNvSpPr>
          <p:nvPr>
            <p:ph type="sldNum" sz="quarter" idx="12"/>
          </p:nvPr>
        </p:nvSpPr>
        <p:spPr/>
        <p:txBody>
          <a:bodyPr/>
          <a:lstStyle/>
          <a:p>
            <a:fld id="{2BC1FA3B-F0C1-4F58-90BE-DCC7501F4B28}" type="slidenum">
              <a:rPr lang="en-US" smtClean="0"/>
              <a:pPr/>
              <a:t>2</a:t>
            </a:fld>
            <a:endParaRPr lang="en-US" dirty="0"/>
          </a:p>
        </p:txBody>
      </p:sp>
    </p:spTree>
    <p:extLst>
      <p:ext uri="{BB962C8B-B14F-4D97-AF65-F5344CB8AC3E}">
        <p14:creationId xmlns:p14="http://schemas.microsoft.com/office/powerpoint/2010/main" val="3201616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918808815"/>
              </p:ext>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20</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414557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21</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3339249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population aged 25 years and older with high school or greater, census tracts, Texas,2007-2011</a:t>
            </a:r>
            <a:endParaRPr lang="en-US" sz="20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22</a:t>
            </a:fld>
            <a:endParaRPr lang="en-US" dirty="0"/>
          </a:p>
        </p:txBody>
      </p:sp>
      <p:pic>
        <p:nvPicPr>
          <p:cNvPr id="6" name="Picture 5"/>
          <p:cNvPicPr>
            <a:picLocks noChangeAspect="1"/>
          </p:cNvPicPr>
          <p:nvPr/>
        </p:nvPicPr>
        <p:blipFill rotWithShape="1">
          <a:blip r:embed="rId2"/>
          <a:srcRect t="36810" r="51345"/>
          <a:stretch/>
        </p:blipFill>
        <p:spPr>
          <a:xfrm>
            <a:off x="914400" y="1828800"/>
            <a:ext cx="2057399" cy="1962149"/>
          </a:xfrm>
          <a:prstGeom prst="rect">
            <a:avLst/>
          </a:prstGeom>
        </p:spPr>
      </p:pic>
      <p:sp>
        <p:nvSpPr>
          <p:cNvPr id="7" name="TextBox 6"/>
          <p:cNvSpPr txBox="1"/>
          <p:nvPr/>
        </p:nvSpPr>
        <p:spPr>
          <a:xfrm>
            <a:off x="381000" y="6248400"/>
            <a:ext cx="2362200" cy="553998"/>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Five-Year Sample, 2007-2011.</a:t>
            </a:r>
            <a:endParaRPr lang="en-US" sz="1000" dirty="0">
              <a:solidFill>
                <a:schemeClr val="bg1">
                  <a:lumMod val="50000"/>
                </a:schemeClr>
              </a:solidFill>
            </a:endParaRPr>
          </a:p>
        </p:txBody>
      </p:sp>
      <p:pic>
        <p:nvPicPr>
          <p:cNvPr id="3" name="Picture 2"/>
          <p:cNvPicPr>
            <a:picLocks noChangeAspect="1"/>
          </p:cNvPicPr>
          <p:nvPr/>
        </p:nvPicPr>
        <p:blipFill rotWithShape="1">
          <a:blip r:embed="rId3"/>
          <a:srcRect l="2958" t="15598" r="1769" b="11612"/>
          <a:stretch/>
        </p:blipFill>
        <p:spPr>
          <a:xfrm>
            <a:off x="3505200" y="1218726"/>
            <a:ext cx="4953000" cy="5334000"/>
          </a:xfrm>
          <a:prstGeom prst="rect">
            <a:avLst/>
          </a:prstGeom>
        </p:spPr>
      </p:pic>
    </p:spTree>
    <p:extLst>
      <p:ext uri="{BB962C8B-B14F-4D97-AF65-F5344CB8AC3E}">
        <p14:creationId xmlns:p14="http://schemas.microsoft.com/office/powerpoint/2010/main" val="2328918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the labor force working in management</a:t>
            </a:r>
            <a:r>
              <a:rPr lang="en-US" sz="2000" dirty="0"/>
              <a:t>, business, science, and arts </a:t>
            </a:r>
            <a:r>
              <a:rPr lang="en-US" sz="2000" dirty="0" smtClean="0"/>
              <a:t>occupations, census tracts, Texas, 2007-2011</a:t>
            </a:r>
            <a:endParaRPr lang="en-US" sz="20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23</a:t>
            </a:fld>
            <a:endParaRPr lang="en-US" dirty="0"/>
          </a:p>
        </p:txBody>
      </p:sp>
      <p:pic>
        <p:nvPicPr>
          <p:cNvPr id="6" name="Picture 5"/>
          <p:cNvPicPr>
            <a:picLocks noChangeAspect="1"/>
          </p:cNvPicPr>
          <p:nvPr/>
        </p:nvPicPr>
        <p:blipFill rotWithShape="1">
          <a:blip r:embed="rId2"/>
          <a:srcRect t="37282" r="48642"/>
          <a:stretch/>
        </p:blipFill>
        <p:spPr>
          <a:xfrm>
            <a:off x="838200" y="1905000"/>
            <a:ext cx="1904999" cy="1708333"/>
          </a:xfrm>
          <a:prstGeom prst="rect">
            <a:avLst/>
          </a:prstGeom>
        </p:spPr>
      </p:pic>
      <p:sp>
        <p:nvSpPr>
          <p:cNvPr id="7" name="TextBox 6"/>
          <p:cNvSpPr txBox="1"/>
          <p:nvPr/>
        </p:nvSpPr>
        <p:spPr>
          <a:xfrm>
            <a:off x="381000" y="6248400"/>
            <a:ext cx="2362200" cy="553998"/>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Five-Year Sample, 2007-2011.</a:t>
            </a:r>
            <a:endParaRPr lang="en-US" sz="1000" dirty="0">
              <a:solidFill>
                <a:schemeClr val="bg1">
                  <a:lumMod val="50000"/>
                </a:schemeClr>
              </a:solidFill>
            </a:endParaRPr>
          </a:p>
        </p:txBody>
      </p:sp>
      <p:pic>
        <p:nvPicPr>
          <p:cNvPr id="8" name="Picture 7"/>
          <p:cNvPicPr>
            <a:picLocks noChangeAspect="1"/>
          </p:cNvPicPr>
          <p:nvPr/>
        </p:nvPicPr>
        <p:blipFill rotWithShape="1">
          <a:blip r:embed="rId3"/>
          <a:srcRect l="5465" t="1844" r="261" b="11999"/>
          <a:stretch/>
        </p:blipFill>
        <p:spPr>
          <a:xfrm>
            <a:off x="3962400" y="1295400"/>
            <a:ext cx="4275574" cy="5338576"/>
          </a:xfrm>
          <a:prstGeom prst="rect">
            <a:avLst/>
          </a:prstGeom>
        </p:spPr>
      </p:pic>
    </p:spTree>
    <p:extLst>
      <p:ext uri="{BB962C8B-B14F-4D97-AF65-F5344CB8AC3E}">
        <p14:creationId xmlns:p14="http://schemas.microsoft.com/office/powerpoint/2010/main" val="2842983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households that are female headed with children less than 18 years of age present, no husband present, census tracts, Texas, 2007-2011</a:t>
            </a:r>
            <a:endParaRPr lang="en-US" sz="20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24</a:t>
            </a:fld>
            <a:endParaRPr lang="en-US" dirty="0"/>
          </a:p>
        </p:txBody>
      </p:sp>
      <p:sp>
        <p:nvSpPr>
          <p:cNvPr id="7" name="TextBox 6"/>
          <p:cNvSpPr txBox="1"/>
          <p:nvPr/>
        </p:nvSpPr>
        <p:spPr>
          <a:xfrm>
            <a:off x="381000" y="6248400"/>
            <a:ext cx="2362200" cy="553998"/>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Five-Year Sample, 2007-2011.</a:t>
            </a:r>
            <a:endParaRPr lang="en-US" sz="1000" dirty="0">
              <a:solidFill>
                <a:schemeClr val="bg1">
                  <a:lumMod val="50000"/>
                </a:schemeClr>
              </a:solidFill>
            </a:endParaRPr>
          </a:p>
        </p:txBody>
      </p:sp>
      <p:pic>
        <p:nvPicPr>
          <p:cNvPr id="9" name="Picture 8"/>
          <p:cNvPicPr>
            <a:picLocks noChangeAspect="1"/>
          </p:cNvPicPr>
          <p:nvPr/>
        </p:nvPicPr>
        <p:blipFill rotWithShape="1">
          <a:blip r:embed="rId2"/>
          <a:srcRect t="36585" r="48875"/>
          <a:stretch/>
        </p:blipFill>
        <p:spPr>
          <a:xfrm>
            <a:off x="698845" y="1981200"/>
            <a:ext cx="2345274" cy="2159000"/>
          </a:xfrm>
          <a:prstGeom prst="rect">
            <a:avLst/>
          </a:prstGeom>
        </p:spPr>
      </p:pic>
      <p:pic>
        <p:nvPicPr>
          <p:cNvPr id="5" name="Picture 4"/>
          <p:cNvPicPr>
            <a:picLocks noChangeAspect="1"/>
          </p:cNvPicPr>
          <p:nvPr/>
        </p:nvPicPr>
        <p:blipFill rotWithShape="1">
          <a:blip r:embed="rId3"/>
          <a:srcRect l="1803" t="16587" r="1559" b="6007"/>
          <a:stretch/>
        </p:blipFill>
        <p:spPr>
          <a:xfrm>
            <a:off x="3657600" y="1219200"/>
            <a:ext cx="4724400" cy="5334000"/>
          </a:xfrm>
          <a:prstGeom prst="rect">
            <a:avLst/>
          </a:prstGeom>
        </p:spPr>
      </p:pic>
    </p:spTree>
    <p:extLst>
      <p:ext uri="{BB962C8B-B14F-4D97-AF65-F5344CB8AC3E}">
        <p14:creationId xmlns:p14="http://schemas.microsoft.com/office/powerpoint/2010/main" val="2889370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population aged 25 years and older with high school or greater, census tracts, Texas,2007-2011</a:t>
            </a:r>
            <a:endParaRPr lang="en-US" sz="20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25</a:t>
            </a:fld>
            <a:endParaRPr lang="en-US" dirty="0"/>
          </a:p>
        </p:txBody>
      </p:sp>
      <p:pic>
        <p:nvPicPr>
          <p:cNvPr id="6" name="Picture 5"/>
          <p:cNvPicPr>
            <a:picLocks noChangeAspect="1"/>
          </p:cNvPicPr>
          <p:nvPr/>
        </p:nvPicPr>
        <p:blipFill rotWithShape="1">
          <a:blip r:embed="rId2"/>
          <a:srcRect t="36810" r="51345"/>
          <a:stretch/>
        </p:blipFill>
        <p:spPr>
          <a:xfrm>
            <a:off x="914400" y="1828800"/>
            <a:ext cx="2057399" cy="1962149"/>
          </a:xfrm>
          <a:prstGeom prst="rect">
            <a:avLst/>
          </a:prstGeom>
        </p:spPr>
      </p:pic>
      <p:sp>
        <p:nvSpPr>
          <p:cNvPr id="7" name="TextBox 6"/>
          <p:cNvSpPr txBox="1"/>
          <p:nvPr/>
        </p:nvSpPr>
        <p:spPr>
          <a:xfrm>
            <a:off x="381000" y="6248400"/>
            <a:ext cx="2362200" cy="553998"/>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Five-Year Sample, 2007-2011.</a:t>
            </a:r>
            <a:endParaRPr lang="en-US" sz="1000" dirty="0">
              <a:solidFill>
                <a:schemeClr val="bg1">
                  <a:lumMod val="50000"/>
                </a:schemeClr>
              </a:solidFill>
            </a:endParaRPr>
          </a:p>
        </p:txBody>
      </p:sp>
      <p:pic>
        <p:nvPicPr>
          <p:cNvPr id="3" name="Picture 2"/>
          <p:cNvPicPr>
            <a:picLocks noChangeAspect="1"/>
          </p:cNvPicPr>
          <p:nvPr/>
        </p:nvPicPr>
        <p:blipFill rotWithShape="1">
          <a:blip r:embed="rId3"/>
          <a:srcRect t="31271" r="41940" b="18695"/>
          <a:stretch/>
        </p:blipFill>
        <p:spPr>
          <a:xfrm>
            <a:off x="3733800" y="1481935"/>
            <a:ext cx="3962399" cy="4802908"/>
          </a:xfrm>
          <a:prstGeom prst="rect">
            <a:avLst/>
          </a:prstGeom>
        </p:spPr>
      </p:pic>
    </p:spTree>
    <p:extLst>
      <p:ext uri="{BB962C8B-B14F-4D97-AF65-F5344CB8AC3E}">
        <p14:creationId xmlns:p14="http://schemas.microsoft.com/office/powerpoint/2010/main" val="9764839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858000" cy="990600"/>
          </a:xfrm>
        </p:spPr>
        <p:txBody>
          <a:bodyPr>
            <a:noAutofit/>
          </a:bodyPr>
          <a:lstStyle/>
          <a:p>
            <a:r>
              <a:rPr lang="en-US" sz="2000" dirty="0" smtClean="0"/>
              <a:t>Percent of households with income of $200,000 or more, census tracts, Texas, 2007-2011</a:t>
            </a:r>
            <a:endParaRPr lang="en-US" sz="20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26</a:t>
            </a:fld>
            <a:endParaRPr lang="en-US" dirty="0"/>
          </a:p>
        </p:txBody>
      </p:sp>
      <p:sp>
        <p:nvSpPr>
          <p:cNvPr id="7" name="TextBox 6"/>
          <p:cNvSpPr txBox="1"/>
          <p:nvPr/>
        </p:nvSpPr>
        <p:spPr>
          <a:xfrm>
            <a:off x="381000" y="6248400"/>
            <a:ext cx="2362200" cy="553998"/>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Five-Year Sample, 2007-2011.</a:t>
            </a:r>
            <a:endParaRPr lang="en-US" sz="1000" dirty="0">
              <a:solidFill>
                <a:schemeClr val="bg1">
                  <a:lumMod val="50000"/>
                </a:schemeClr>
              </a:solidFill>
            </a:endParaRPr>
          </a:p>
        </p:txBody>
      </p:sp>
      <p:pic>
        <p:nvPicPr>
          <p:cNvPr id="6" name="Picture 5"/>
          <p:cNvPicPr>
            <a:picLocks noChangeAspect="1"/>
          </p:cNvPicPr>
          <p:nvPr/>
        </p:nvPicPr>
        <p:blipFill rotWithShape="1">
          <a:blip r:embed="rId2"/>
          <a:srcRect l="1276" t="8624" r="1689" b="12405"/>
          <a:stretch/>
        </p:blipFill>
        <p:spPr>
          <a:xfrm>
            <a:off x="3581400" y="1219200"/>
            <a:ext cx="4659587" cy="5334000"/>
          </a:xfrm>
          <a:prstGeom prst="rect">
            <a:avLst/>
          </a:prstGeom>
        </p:spPr>
      </p:pic>
      <p:pic>
        <p:nvPicPr>
          <p:cNvPr id="8" name="Picture 7"/>
          <p:cNvPicPr>
            <a:picLocks noChangeAspect="1"/>
          </p:cNvPicPr>
          <p:nvPr/>
        </p:nvPicPr>
        <p:blipFill rotWithShape="1">
          <a:blip r:embed="rId3"/>
          <a:srcRect t="32196" r="45939" b="18048"/>
          <a:stretch/>
        </p:blipFill>
        <p:spPr>
          <a:xfrm>
            <a:off x="914400" y="2438400"/>
            <a:ext cx="2330824" cy="1981200"/>
          </a:xfrm>
          <a:prstGeom prst="rect">
            <a:avLst/>
          </a:prstGeom>
        </p:spPr>
      </p:pic>
    </p:spTree>
    <p:extLst>
      <p:ext uri="{BB962C8B-B14F-4D97-AF65-F5344CB8AC3E}">
        <p14:creationId xmlns:p14="http://schemas.microsoft.com/office/powerpoint/2010/main" val="954448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199"/>
            <a:ext cx="6705600" cy="977959"/>
          </a:xfrm>
        </p:spPr>
        <p:txBody>
          <a:bodyPr>
            <a:noAutofit/>
          </a:bodyPr>
          <a:lstStyle/>
          <a:p>
            <a:r>
              <a:rPr lang="en-US" sz="2800" dirty="0" smtClean="0"/>
              <a:t>Annual Median Real Estate Taxes Paid, Austin San Antonio Area, Census Tracts, 2006-2010 </a:t>
            </a:r>
            <a:endParaRPr lang="en-US" sz="28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27</a:t>
            </a:fld>
            <a:endParaRPr lang="en-US" dirty="0"/>
          </a:p>
        </p:txBody>
      </p:sp>
      <p:sp>
        <p:nvSpPr>
          <p:cNvPr id="7" name="TextBox 6"/>
          <p:cNvSpPr txBox="1"/>
          <p:nvPr/>
        </p:nvSpPr>
        <p:spPr>
          <a:xfrm>
            <a:off x="0" y="6310744"/>
            <a:ext cx="3223114" cy="400110"/>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2006-2010.</a:t>
            </a:r>
            <a:endParaRPr lang="en-US" sz="1000" dirty="0">
              <a:solidFill>
                <a:schemeClr val="bg1">
                  <a:lumMod val="50000"/>
                </a:schemeClr>
              </a:solidFill>
            </a:endParaRPr>
          </a:p>
        </p:txBody>
      </p:sp>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7024" r="6599"/>
          <a:stretch/>
        </p:blipFill>
        <p:spPr bwMode="auto">
          <a:xfrm>
            <a:off x="838201" y="2786743"/>
            <a:ext cx="1752600" cy="153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7499" b="9803"/>
          <a:stretch/>
        </p:blipFill>
        <p:spPr bwMode="auto">
          <a:xfrm>
            <a:off x="3856261" y="1143000"/>
            <a:ext cx="5265968" cy="5600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917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3200" kern="0" dirty="0" smtClean="0">
                <a:solidFill>
                  <a:srgbClr val="1B1E7A"/>
                </a:solidFill>
                <a:latin typeface="+mj-lt"/>
                <a:ea typeface="+mj-ea"/>
                <a:cs typeface="+mj-cs"/>
              </a:rPr>
              <a:t>Projected Population Growth in Texas, 2010-2050</a:t>
            </a:r>
            <a:endParaRPr kumimoji="0" lang="en-US" sz="3200" i="0" u="none" strike="noStrike" kern="0" cap="none" spc="0" normalizeH="0" baseline="0" noProof="0" dirty="0">
              <a:ln>
                <a:noFill/>
              </a:ln>
              <a:solidFill>
                <a:srgbClr val="1B1E7A"/>
              </a:solidFill>
              <a:effectLst/>
              <a:uLnTx/>
              <a:uFillTx/>
              <a:latin typeface="+mj-lt"/>
              <a:ea typeface="+mj-ea"/>
              <a:cs typeface="+mj-cs"/>
            </a:endParaRPr>
          </a:p>
        </p:txBody>
      </p:sp>
      <p:graphicFrame>
        <p:nvGraphicFramePr>
          <p:cNvPr id="5" name="Content Placeholder 4"/>
          <p:cNvGraphicFramePr>
            <a:graphicFrameLocks noGrp="1"/>
          </p:cNvGraphicFramePr>
          <p:nvPr>
            <p:ph idx="1"/>
            <p:extLst/>
          </p:nvPr>
        </p:nvGraphicFramePr>
        <p:xfrm>
          <a:off x="152400" y="1369510"/>
          <a:ext cx="86106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28</a:t>
            </a:fld>
            <a:endParaRPr lang="en-US" dirty="0"/>
          </a:p>
        </p:txBody>
      </p:sp>
      <p:cxnSp>
        <p:nvCxnSpPr>
          <p:cNvPr id="8" name="Straight Connector 7"/>
          <p:cNvCxnSpPr/>
          <p:nvPr/>
        </p:nvCxnSpPr>
        <p:spPr>
          <a:xfrm flipV="1">
            <a:off x="3276600" y="4267200"/>
            <a:ext cx="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2012 Population Projections </a:t>
            </a:r>
          </a:p>
        </p:txBody>
      </p:sp>
    </p:spTree>
    <p:extLst>
      <p:ext uri="{BB962C8B-B14F-4D97-AF65-F5344CB8AC3E}">
        <p14:creationId xmlns:p14="http://schemas.microsoft.com/office/powerpoint/2010/main" val="27886438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Percent, Texas, </a:t>
            </a:r>
            <a:r>
              <a:rPr lang="en-US" sz="3200" kern="0" dirty="0" smtClean="0"/>
              <a:t>2010-2050</a:t>
            </a:r>
            <a:endParaRPr lang="en-US" sz="3200"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29</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2639209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Population 1950-2010</a:t>
            </a:r>
            <a:endParaRPr lang="en-US" dirty="0"/>
          </a:p>
        </p:txBody>
      </p:sp>
      <p:graphicFrame>
        <p:nvGraphicFramePr>
          <p:cNvPr id="7" name="Content Placeholder 6"/>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3</a:t>
            </a:fld>
            <a:endParaRPr lang="en-US" dirty="0"/>
          </a:p>
        </p:txBody>
      </p:sp>
      <p:sp>
        <p:nvSpPr>
          <p:cNvPr id="8" name="Rectangle 7"/>
          <p:cNvSpPr/>
          <p:nvPr/>
        </p:nvSpPr>
        <p:spPr>
          <a:xfrm>
            <a:off x="38100" y="6452173"/>
            <a:ext cx="4572000" cy="269304"/>
          </a:xfrm>
          <a:prstGeom prst="rect">
            <a:avLst/>
          </a:prstGeom>
        </p:spPr>
        <p:txBody>
          <a:bodyPr>
            <a:spAutoFit/>
          </a:bodyPr>
          <a:lstStyle/>
          <a:p>
            <a:pPr marL="0" indent="0">
              <a:buFont typeface="Arial" charset="0"/>
              <a:buNone/>
            </a:pPr>
            <a:r>
              <a:rPr lang="en-US" sz="1050" dirty="0" smtClean="0">
                <a:solidFill>
                  <a:schemeClr val="bg1">
                    <a:lumMod val="50000"/>
                  </a:schemeClr>
                </a:solidFill>
                <a:latin typeface="Arial" pitchFamily="34" charset="0"/>
                <a:cs typeface="Arial" pitchFamily="34" charset="0"/>
              </a:rPr>
              <a:t>Source: U.S</a:t>
            </a:r>
            <a:r>
              <a:rPr lang="en-US" sz="1050" dirty="0">
                <a:solidFill>
                  <a:schemeClr val="bg1">
                    <a:lumMod val="50000"/>
                  </a:schemeClr>
                </a:solidFill>
                <a:latin typeface="Arial" pitchFamily="34" charset="0"/>
                <a:cs typeface="Arial" pitchFamily="34" charset="0"/>
              </a:rPr>
              <a:t>. Census </a:t>
            </a:r>
            <a:r>
              <a:rPr lang="en-US" sz="1050" dirty="0" smtClean="0">
                <a:solidFill>
                  <a:schemeClr val="bg1">
                    <a:lumMod val="50000"/>
                  </a:schemeClr>
                </a:solidFill>
                <a:latin typeface="Arial" pitchFamily="34" charset="0"/>
                <a:cs typeface="Arial" pitchFamily="34" charset="0"/>
              </a:rPr>
              <a:t>Bureau, Census Counts</a:t>
            </a:r>
            <a:endParaRPr lang="en-US" sz="1050" dirty="0">
              <a:solidFill>
                <a:schemeClr val="bg1">
                  <a:lumMod val="50000"/>
                </a:schemeClr>
              </a:solidFill>
              <a:latin typeface="Arial" pitchFamily="34" charset="0"/>
              <a:cs typeface="Arial" pitchFamily="34" charset="0"/>
            </a:endParaRPr>
          </a:p>
          <a:p>
            <a:pPr marL="339725" indent="-339725"/>
            <a:endParaRPr lang="en-US" sz="100" dirty="0">
              <a:solidFill>
                <a:schemeClr val="bg1">
                  <a:lumMod val="50000"/>
                </a:schemeClr>
              </a:solidFill>
              <a:latin typeface="Arial" pitchFamily="34" charset="0"/>
              <a:cs typeface="Arial" pitchFamily="34" charset="0"/>
            </a:endParaRPr>
          </a:p>
        </p:txBody>
      </p:sp>
      <p:cxnSp>
        <p:nvCxnSpPr>
          <p:cNvPr id="10" name="Straight Arrow Connector 9"/>
          <p:cNvCxnSpPr/>
          <p:nvPr/>
        </p:nvCxnSpPr>
        <p:spPr>
          <a:xfrm flipV="1">
            <a:off x="1295400" y="3352800"/>
            <a:ext cx="7543800" cy="144780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657600" y="2590800"/>
            <a:ext cx="5334000" cy="175260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096000" y="2133600"/>
            <a:ext cx="2971800" cy="137160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99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315200" cy="990600"/>
          </a:xfrm>
        </p:spPr>
        <p:txBody>
          <a:bodyPr>
            <a:noAutofit/>
          </a:bodyPr>
          <a:lstStyle/>
          <a:p>
            <a:r>
              <a:rPr lang="en-US" sz="2400" dirty="0" smtClean="0"/>
              <a:t>Trends in Educational Attainment of Persons in the Labor Force (25-64 Years of Age) in Texas by Race/Ethnicity – High School Graduates and Above</a:t>
            </a:r>
            <a:endParaRPr lang="en-US" sz="2400" dirty="0"/>
          </a:p>
        </p:txBody>
      </p:sp>
      <p:sp>
        <p:nvSpPr>
          <p:cNvPr id="3" name="TextBox 2"/>
          <p:cNvSpPr txBox="1"/>
          <p:nvPr/>
        </p:nvSpPr>
        <p:spPr>
          <a:xfrm>
            <a:off x="2971800" y="2362200"/>
            <a:ext cx="3657600" cy="369332"/>
          </a:xfrm>
          <a:prstGeom prst="rect">
            <a:avLst/>
          </a:prstGeom>
          <a:noFill/>
        </p:spPr>
        <p:txBody>
          <a:bodyPr wrap="square" rtlCol="0">
            <a:spAutoFit/>
          </a:bodyPr>
          <a:lstStyle/>
          <a:p>
            <a:endParaRPr lang="en-US" dirty="0"/>
          </a:p>
        </p:txBody>
      </p:sp>
      <p:graphicFrame>
        <p:nvGraphicFramePr>
          <p:cNvPr id="5" name="Chart 4"/>
          <p:cNvGraphicFramePr>
            <a:graphicFrameLocks/>
          </p:cNvGraphicFramePr>
          <p:nvPr>
            <p:extLst/>
          </p:nvPr>
        </p:nvGraphicFramePr>
        <p:xfrm>
          <a:off x="728662" y="1362074"/>
          <a:ext cx="8034338" cy="465772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Public Use Micro Sample, 2001-2011</a:t>
            </a:r>
            <a:endParaRPr lang="en-US" sz="1000" dirty="0">
              <a:solidFill>
                <a:schemeClr val="bg1">
                  <a:lumMod val="50000"/>
                </a:schemeClr>
              </a:solidFill>
            </a:endParaRPr>
          </a:p>
        </p:txBody>
      </p:sp>
    </p:spTree>
    <p:extLst>
      <p:ext uri="{BB962C8B-B14F-4D97-AF65-F5344CB8AC3E}">
        <p14:creationId xmlns:p14="http://schemas.microsoft.com/office/powerpoint/2010/main" val="16925742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2030 Using Constant Rates</a:t>
            </a:r>
            <a:r>
              <a:rPr lang="en-US" sz="2400" dirty="0" smtClean="0"/>
              <a:t>, </a:t>
            </a:r>
            <a:r>
              <a:rPr lang="en-US" sz="2400" dirty="0"/>
              <a:t>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31</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29859396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a:t>
            </a:r>
            <a:r>
              <a:rPr lang="en-US" sz="2400" dirty="0" smtClean="0"/>
              <a:t>and 2030 </a:t>
            </a:r>
            <a:r>
              <a:rPr lang="en-US" sz="2400" dirty="0"/>
              <a:t>Using Trended Rates, 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32</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25344534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lanetware.com/i/photo/farmers-field-surrounded-by-wind-turbines-in-white-deer-texas-tx460.jpg"/>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4343400" y="3633127"/>
            <a:ext cx="4818800" cy="31900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54306" name="Picture 2" descr="http://static.howstuffworks.com/gif/ranch-hand-2.jpg"/>
          <p:cNvPicPr>
            <a:picLocks noChangeAspect="1" noChangeArrowheads="1"/>
          </p:cNvPicPr>
          <p:nvPr/>
        </p:nvPicPr>
        <p:blipFill>
          <a:blip r:embed="rId5">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8200" y="1171515"/>
            <a:ext cx="3429000" cy="24616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ruminationsbook.speirpublishing.net/images/Cattle.jpg"/>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l="18750" t="20675" b="5000"/>
          <a:stretch/>
        </p:blipFill>
        <p:spPr bwMode="auto">
          <a:xfrm>
            <a:off x="0" y="3459892"/>
            <a:ext cx="4953000" cy="33981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http://www.txfb.org/TxAgTalks/image.axd?picture=2010%2F8%2F080810WaterRights.jpg"/>
          <p:cNvPicPr>
            <a:picLocks noChangeAspect="1" noChangeArrowheads="1"/>
          </p:cNvPicPr>
          <p:nvPr/>
        </p:nvPicPr>
        <p:blipFill>
          <a:blip r:embed="rId9">
            <a:extLst>
              <a:ext uri="{BEBA8EAE-BF5A-486C-A8C5-ECC9F3942E4B}">
                <a14:imgProps xmlns:a14="http://schemas.microsoft.com/office/drawing/2010/main">
                  <a14:imgLayer r:embed="rId10">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2819400" y="1189037"/>
            <a:ext cx="3711422" cy="2478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Demographics and Destiny</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33</a:t>
            </a:fld>
            <a:endParaRPr lang="en-US" dirty="0"/>
          </a:p>
        </p:txBody>
      </p:sp>
      <p:pic>
        <p:nvPicPr>
          <p:cNvPr id="9" name="Picture 12" descr="http://www.beavercreeklonghorns.com/images/sunset.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artisticTexturizer/>
                    </a14:imgEffect>
                  </a14:imgLayer>
                </a14:imgProps>
              </a:ext>
              <a:ext uri="{28A0092B-C50C-407E-A947-70E740481C1C}">
                <a14:useLocalDpi xmlns:a14="http://schemas.microsoft.com/office/drawing/2010/main" val="0"/>
              </a:ext>
            </a:extLst>
          </a:blip>
          <a:srcRect l="9798" t="7253" r="3464" b="15090"/>
          <a:stretch/>
        </p:blipFill>
        <p:spPr bwMode="auto">
          <a:xfrm>
            <a:off x="5968176" y="1191918"/>
            <a:ext cx="3352520" cy="2489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0929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1"/>
          </p:nvPr>
        </p:nvSpPr>
        <p:spPr>
          <a:xfrm>
            <a:off x="1066800" y="1676401"/>
            <a:ext cx="82296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a:buNone/>
            </a:pPr>
            <a:r>
              <a:rPr lang="en-US" dirty="0" smtClean="0"/>
              <a:t>Office: (512) 463-8390 or (210) 458-6530</a:t>
            </a:r>
          </a:p>
          <a:p>
            <a:pPr lvl="1" eaLnBrk="1" hangingPunct="1">
              <a:buNone/>
            </a:pPr>
            <a:r>
              <a:rPr lang="en-US" dirty="0" smtClean="0"/>
              <a:t>Email: </a:t>
            </a:r>
            <a:r>
              <a:rPr lang="en-US" dirty="0" smtClean="0">
                <a:hlinkClick r:id="rId3"/>
              </a:rPr>
              <a:t>Lloyd.Potter@osd.state.tx.us</a:t>
            </a:r>
            <a:endParaRPr lang="en-US" dirty="0" smtClean="0"/>
          </a:p>
          <a:p>
            <a:pPr lvl="1">
              <a:buNone/>
            </a:pPr>
            <a:r>
              <a:rPr lang="en-US" dirty="0" smtClean="0"/>
              <a:t>Internet: http://osd.state.tx.us</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8763000" y="6629400"/>
            <a:ext cx="381000" cy="228600"/>
          </a:xfrm>
          <a:prstGeom prst="rect">
            <a:avLst/>
          </a:prstGeom>
        </p:spPr>
        <p:txBody>
          <a:bodyPr anchor="ct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9" name="Rectangle 8"/>
          <p:cNvSpPr/>
          <p:nvPr/>
        </p:nvSpPr>
        <p:spPr>
          <a:xfrm>
            <a:off x="1295400" y="1905002"/>
            <a:ext cx="6120330"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 M.P.H.</a:t>
            </a:r>
          </a:p>
        </p:txBody>
      </p:sp>
      <p:sp>
        <p:nvSpPr>
          <p:cNvPr id="6" name="Slide Number Placeholder 5"/>
          <p:cNvSpPr>
            <a:spLocks noGrp="1"/>
          </p:cNvSpPr>
          <p:nvPr>
            <p:ph type="sldNum" sz="quarter" idx="12"/>
          </p:nvPr>
        </p:nvSpPr>
        <p:spPr/>
        <p:txBody>
          <a:bodyPr/>
          <a:lstStyle/>
          <a:p>
            <a:fld id="{2BC1FA3B-F0C1-4F58-90BE-DCC7501F4B28}" type="slidenum">
              <a:rPr lang="en-US" smtClean="0"/>
              <a:pPr/>
              <a:t>34</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latin typeface="Tw Cen MT" panose="020B0602020104020603" pitchFamily="34" charset="0"/>
              </a:rPr>
              <a:t>Components of Population Change by Percent in Texas, </a:t>
            </a:r>
            <a:r>
              <a:rPr lang="en-US" sz="2800" dirty="0" smtClean="0">
                <a:latin typeface="Tw Cen MT" panose="020B0602020104020603" pitchFamily="34" charset="0"/>
              </a:rPr>
              <a:t>1950-2010</a:t>
            </a:r>
            <a:endParaRPr lang="en-US" sz="28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4</a:t>
            </a:fld>
            <a:endParaRPr lang="en-US" dirty="0"/>
          </a:p>
        </p:txBody>
      </p:sp>
      <p:graphicFrame>
        <p:nvGraphicFramePr>
          <p:cNvPr id="5" name="Chart 4"/>
          <p:cNvGraphicFramePr/>
          <p:nvPr>
            <p:extLst>
              <p:ext uri="{D42A27DB-BD31-4B8C-83A1-F6EECF244321}">
                <p14:modId xmlns:p14="http://schemas.microsoft.com/office/powerpoint/2010/main" val="3696414525"/>
              </p:ext>
            </p:extLst>
          </p:nvPr>
        </p:nvGraphicFramePr>
        <p:xfrm>
          <a:off x="1143000" y="1371600"/>
          <a:ext cx="8001000" cy="505959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76200" y="6431192"/>
            <a:ext cx="4572000" cy="215444"/>
          </a:xfrm>
          <a:prstGeom prst="rect">
            <a:avLst/>
          </a:prstGeom>
        </p:spPr>
        <p:txBody>
          <a:bodyPr>
            <a:spAutoFit/>
          </a:bodyPr>
          <a:lstStyle/>
          <a:p>
            <a:pPr marL="914400" indent="-914400"/>
            <a:r>
              <a:rPr lang="en-US" sz="800" dirty="0">
                <a:solidFill>
                  <a:schemeClr val="bg1">
                    <a:lumMod val="50000"/>
                  </a:schemeClr>
                </a:solidFill>
                <a:latin typeface="Arial" pitchFamily="34" charset="0"/>
                <a:cs typeface="Arial" pitchFamily="34" charset="0"/>
              </a:rPr>
              <a:t>Source: U.S. Census Bureau, </a:t>
            </a:r>
            <a:r>
              <a:rPr lang="en-US" sz="800" dirty="0" smtClean="0">
                <a:solidFill>
                  <a:schemeClr val="bg1">
                    <a:lumMod val="50000"/>
                  </a:schemeClr>
                </a:solidFill>
                <a:latin typeface="Arial" pitchFamily="34" charset="0"/>
                <a:cs typeface="Arial" pitchFamily="34" charset="0"/>
              </a:rPr>
              <a:t>Population </a:t>
            </a:r>
            <a:r>
              <a:rPr lang="en-US" sz="800" dirty="0">
                <a:solidFill>
                  <a:schemeClr val="bg1">
                    <a:lumMod val="50000"/>
                  </a:schemeClr>
                </a:solidFill>
                <a:latin typeface="Arial" pitchFamily="34" charset="0"/>
                <a:cs typeface="Arial" pitchFamily="34" charset="0"/>
              </a:rPr>
              <a:t>Estimates</a:t>
            </a:r>
          </a:p>
        </p:txBody>
      </p:sp>
    </p:spTree>
    <p:extLst>
      <p:ext uri="{BB962C8B-B14F-4D97-AF65-F5344CB8AC3E}">
        <p14:creationId xmlns:p14="http://schemas.microsoft.com/office/powerpoint/2010/main" val="3642137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93361" y="288532"/>
            <a:ext cx="7750454" cy="609600"/>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dirty="0">
                <a:solidFill>
                  <a:schemeClr val="tx2"/>
                </a:solidFill>
                <a:effectLst/>
              </a:rPr>
              <a:t>Net Migration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018" t="4174" r="3120" b="1836"/>
          <a:stretch/>
        </p:blipFill>
        <p:spPr>
          <a:xfrm>
            <a:off x="3189005" y="1071936"/>
            <a:ext cx="4951755" cy="4711528"/>
          </a:xfrm>
          <a:prstGeom prst="rect">
            <a:avLst/>
          </a:prstGeom>
          <a:effectLst>
            <a:outerShdw blurRad="50800" dist="38100" dir="2700000" algn="tl" rotWithShape="0">
              <a:prstClr val="black">
                <a:alpha val="40000"/>
              </a:prstClr>
            </a:outerShdw>
          </a:effectLst>
        </p:spPr>
      </p:pic>
      <p:grpSp>
        <p:nvGrpSpPr>
          <p:cNvPr id="25" name="Group 24"/>
          <p:cNvGrpSpPr/>
          <p:nvPr/>
        </p:nvGrpSpPr>
        <p:grpSpPr>
          <a:xfrm>
            <a:off x="3401351" y="4582114"/>
            <a:ext cx="1427124" cy="1048537"/>
            <a:chOff x="1954379" y="3760067"/>
            <a:chExt cx="1427124" cy="1048537"/>
          </a:xfrm>
        </p:grpSpPr>
        <p:grpSp>
          <p:nvGrpSpPr>
            <p:cNvPr id="24" name="Group 23"/>
            <p:cNvGrpSpPr/>
            <p:nvPr/>
          </p:nvGrpSpPr>
          <p:grpSpPr>
            <a:xfrm>
              <a:off x="2317776" y="3760067"/>
              <a:ext cx="1063727" cy="1048537"/>
              <a:chOff x="2317776" y="3760067"/>
              <a:chExt cx="1063727" cy="1048537"/>
            </a:xfrm>
          </p:grpSpPr>
          <p:sp>
            <p:nvSpPr>
              <p:cNvPr id="14" name="TextBox 13"/>
              <p:cNvSpPr txBox="1"/>
              <p:nvPr/>
            </p:nvSpPr>
            <p:spPr>
              <a:xfrm>
                <a:off x="2317776" y="3760067"/>
                <a:ext cx="1063727" cy="276999"/>
              </a:xfrm>
              <a:prstGeom prst="rect">
                <a:avLst/>
              </a:prstGeom>
              <a:noFill/>
            </p:spPr>
            <p:txBody>
              <a:bodyPr wrap="square" rtlCol="0">
                <a:spAutoFit/>
              </a:bodyPr>
              <a:lstStyle/>
              <a:p>
                <a:r>
                  <a:rPr lang="en-US" sz="1200" b="1" dirty="0">
                    <a:solidFill>
                      <a:srgbClr val="000000"/>
                    </a:solidFill>
                    <a:latin typeface="+mj-lt"/>
                  </a:rPr>
                  <a:t>12.1% </a:t>
                </a:r>
                <a:r>
                  <a:rPr lang="en-US" sz="1200" b="1" dirty="0">
                    <a:solidFill>
                      <a:srgbClr val="000000"/>
                    </a:solidFill>
                  </a:rPr>
                  <a:t>–</a:t>
                </a:r>
                <a:r>
                  <a:rPr lang="en-US" sz="1200" b="1" dirty="0">
                    <a:solidFill>
                      <a:srgbClr val="000000"/>
                    </a:solidFill>
                    <a:latin typeface="+mj-lt"/>
                  </a:rPr>
                  <a:t> 50%</a:t>
                </a:r>
              </a:p>
            </p:txBody>
          </p:sp>
          <p:sp>
            <p:nvSpPr>
              <p:cNvPr id="15" name="TextBox 14"/>
              <p:cNvSpPr txBox="1"/>
              <p:nvPr/>
            </p:nvSpPr>
            <p:spPr>
              <a:xfrm>
                <a:off x="2317776" y="4021164"/>
                <a:ext cx="1063727" cy="276999"/>
              </a:xfrm>
              <a:prstGeom prst="rect">
                <a:avLst/>
              </a:prstGeom>
              <a:noFill/>
            </p:spPr>
            <p:txBody>
              <a:bodyPr wrap="square" rtlCol="0">
                <a:spAutoFit/>
              </a:bodyPr>
              <a:lstStyle/>
              <a:p>
                <a:r>
                  <a:rPr lang="en-US" sz="1200" b="1" dirty="0">
                    <a:solidFill>
                      <a:srgbClr val="000000"/>
                    </a:solidFill>
                    <a:latin typeface="+mj-lt"/>
                  </a:rPr>
                  <a:t>50.1% </a:t>
                </a:r>
                <a:r>
                  <a:rPr lang="en-US" sz="1200" b="1" dirty="0">
                    <a:solidFill>
                      <a:srgbClr val="000000"/>
                    </a:solidFill>
                  </a:rPr>
                  <a:t>–</a:t>
                </a:r>
                <a:r>
                  <a:rPr lang="en-US" sz="1200" b="1" dirty="0">
                    <a:solidFill>
                      <a:srgbClr val="000000"/>
                    </a:solidFill>
                    <a:latin typeface="+mj-lt"/>
                  </a:rPr>
                  <a:t> 60%</a:t>
                </a:r>
              </a:p>
            </p:txBody>
          </p:sp>
          <p:sp>
            <p:nvSpPr>
              <p:cNvPr id="16" name="TextBox 15"/>
              <p:cNvSpPr txBox="1"/>
              <p:nvPr/>
            </p:nvSpPr>
            <p:spPr>
              <a:xfrm>
                <a:off x="2317776" y="4279934"/>
                <a:ext cx="1063727" cy="276999"/>
              </a:xfrm>
              <a:prstGeom prst="rect">
                <a:avLst/>
              </a:prstGeom>
              <a:noFill/>
            </p:spPr>
            <p:txBody>
              <a:bodyPr wrap="square" rtlCol="0">
                <a:spAutoFit/>
              </a:bodyPr>
              <a:lstStyle/>
              <a:p>
                <a:r>
                  <a:rPr lang="en-US" sz="1200" b="1" dirty="0">
                    <a:solidFill>
                      <a:srgbClr val="000000"/>
                    </a:solidFill>
                    <a:latin typeface="+mj-lt"/>
                  </a:rPr>
                  <a:t>60.1% </a:t>
                </a:r>
                <a:r>
                  <a:rPr lang="en-US" sz="1200" b="1" dirty="0">
                    <a:solidFill>
                      <a:srgbClr val="000000"/>
                    </a:solidFill>
                  </a:rPr>
                  <a:t>– </a:t>
                </a:r>
                <a:r>
                  <a:rPr lang="en-US" sz="1200" b="1" dirty="0">
                    <a:solidFill>
                      <a:srgbClr val="000000"/>
                    </a:solidFill>
                    <a:latin typeface="+mj-lt"/>
                  </a:rPr>
                  <a:t>70%</a:t>
                </a:r>
              </a:p>
            </p:txBody>
          </p:sp>
          <p:sp>
            <p:nvSpPr>
              <p:cNvPr id="17" name="TextBox 16"/>
              <p:cNvSpPr txBox="1"/>
              <p:nvPr/>
            </p:nvSpPr>
            <p:spPr>
              <a:xfrm>
                <a:off x="2317777" y="4531605"/>
                <a:ext cx="1063726" cy="276999"/>
              </a:xfrm>
              <a:prstGeom prst="rect">
                <a:avLst/>
              </a:prstGeom>
              <a:noFill/>
            </p:spPr>
            <p:txBody>
              <a:bodyPr wrap="square" rtlCol="0">
                <a:spAutoFit/>
              </a:bodyPr>
              <a:lstStyle/>
              <a:p>
                <a:r>
                  <a:rPr lang="en-US" sz="1200" b="1" dirty="0">
                    <a:solidFill>
                      <a:srgbClr val="000000"/>
                    </a:solidFill>
                    <a:latin typeface="+mj-lt"/>
                  </a:rPr>
                  <a:t>70.1% </a:t>
                </a:r>
                <a:r>
                  <a:rPr lang="en-US" sz="1200" b="1" dirty="0">
                    <a:solidFill>
                      <a:srgbClr val="000000"/>
                    </a:solidFill>
                  </a:rPr>
                  <a:t>–</a:t>
                </a:r>
                <a:r>
                  <a:rPr lang="en-US" sz="1200" b="1" dirty="0">
                    <a:solidFill>
                      <a:srgbClr val="000000"/>
                    </a:solidFill>
                    <a:latin typeface="+mj-lt"/>
                  </a:rPr>
                  <a:t> 99%</a:t>
                </a:r>
              </a:p>
            </p:txBody>
          </p:sp>
        </p:grpSp>
        <p:grpSp>
          <p:nvGrpSpPr>
            <p:cNvPr id="23" name="Group 22"/>
            <p:cNvGrpSpPr/>
            <p:nvPr/>
          </p:nvGrpSpPr>
          <p:grpSpPr>
            <a:xfrm>
              <a:off x="1954379" y="3814063"/>
              <a:ext cx="369887" cy="928688"/>
              <a:chOff x="1954379" y="3814063"/>
              <a:chExt cx="369887" cy="928688"/>
            </a:xfrm>
          </p:grpSpPr>
          <p:sp>
            <p:nvSpPr>
              <p:cNvPr id="19" name="Rectangle 3"/>
              <p:cNvSpPr>
                <a:spLocks noChangeArrowheads="1"/>
              </p:cNvSpPr>
              <p:nvPr/>
            </p:nvSpPr>
            <p:spPr bwMode="auto">
              <a:xfrm>
                <a:off x="1958706" y="3814063"/>
                <a:ext cx="363398" cy="172378"/>
              </a:xfrm>
              <a:prstGeom prst="rect">
                <a:avLst/>
              </a:prstGeom>
              <a:solidFill>
                <a:srgbClr val="006100"/>
              </a:solidFill>
              <a:ln w="9525" algn="in">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0" name="Rectangle 4"/>
              <p:cNvSpPr>
                <a:spLocks noChangeArrowheads="1"/>
              </p:cNvSpPr>
              <p:nvPr/>
            </p:nvSpPr>
            <p:spPr bwMode="auto">
              <a:xfrm>
                <a:off x="1960868" y="4074784"/>
                <a:ext cx="363398" cy="172378"/>
              </a:xfrm>
              <a:prstGeom prst="rect">
                <a:avLst/>
              </a:prstGeom>
              <a:solidFill>
                <a:srgbClr val="A4C400"/>
              </a:solidFill>
              <a:ln w="9525" algn="in">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1" name="Rectangle 5"/>
              <p:cNvSpPr>
                <a:spLocks noChangeArrowheads="1"/>
              </p:cNvSpPr>
              <p:nvPr/>
            </p:nvSpPr>
            <p:spPr bwMode="auto">
              <a:xfrm>
                <a:off x="1954379" y="4318269"/>
                <a:ext cx="363398" cy="172378"/>
              </a:xfrm>
              <a:prstGeom prst="rect">
                <a:avLst/>
              </a:prstGeom>
              <a:solidFill>
                <a:srgbClr val="FFBB00"/>
              </a:solidFill>
              <a:ln w="9525" algn="in">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2" name="Rectangle 6"/>
              <p:cNvSpPr>
                <a:spLocks noChangeArrowheads="1"/>
              </p:cNvSpPr>
              <p:nvPr/>
            </p:nvSpPr>
            <p:spPr bwMode="auto">
              <a:xfrm>
                <a:off x="1956541" y="4570373"/>
                <a:ext cx="363398" cy="172378"/>
              </a:xfrm>
              <a:prstGeom prst="rect">
                <a:avLst/>
              </a:prstGeom>
              <a:solidFill>
                <a:srgbClr val="FF2600"/>
              </a:solidFill>
              <a:ln w="9525" algn="in">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grpSp>
      <p:sp>
        <p:nvSpPr>
          <p:cNvPr id="26" name="Title 1"/>
          <p:cNvSpPr txBox="1">
            <a:spLocks/>
          </p:cNvSpPr>
          <p:nvPr/>
        </p:nvSpPr>
        <p:spPr>
          <a:xfrm>
            <a:off x="466476" y="1954530"/>
            <a:ext cx="2562972" cy="1343772"/>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2000" dirty="0"/>
              <a:t>Percent of 2010-2013 Population Change from Net Migration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844" y="3226743"/>
            <a:ext cx="2029892" cy="1151514"/>
          </a:xfrm>
          <a:prstGeom prst="rect">
            <a:avLst/>
          </a:prstGeom>
        </p:spPr>
      </p:pic>
      <p:sp>
        <p:nvSpPr>
          <p:cNvPr id="8" name="TextBox 7"/>
          <p:cNvSpPr txBox="1"/>
          <p:nvPr/>
        </p:nvSpPr>
        <p:spPr>
          <a:xfrm>
            <a:off x="6828951" y="2678218"/>
            <a:ext cx="564543" cy="246221"/>
          </a:xfrm>
          <a:prstGeom prst="rect">
            <a:avLst/>
          </a:prstGeom>
          <a:noFill/>
        </p:spPr>
        <p:txBody>
          <a:bodyPr wrap="square" rtlCol="0">
            <a:spAutoFit/>
          </a:bodyPr>
          <a:lstStyle/>
          <a:p>
            <a:r>
              <a:rPr lang="en-US" sz="1000" b="1" dirty="0">
                <a:solidFill>
                  <a:srgbClr val="000000"/>
                </a:solidFill>
                <a:latin typeface="+mj-lt"/>
              </a:rPr>
              <a:t>Dallas</a:t>
            </a:r>
            <a:endParaRPr lang="en-US" sz="1100" b="1" dirty="0">
              <a:solidFill>
                <a:srgbClr val="000000"/>
              </a:solidFill>
              <a:latin typeface="+mj-lt"/>
            </a:endParaRPr>
          </a:p>
        </p:txBody>
      </p:sp>
      <p:sp>
        <p:nvSpPr>
          <p:cNvPr id="9" name="Oval 8"/>
          <p:cNvSpPr/>
          <p:nvPr/>
        </p:nvSpPr>
        <p:spPr>
          <a:xfrm>
            <a:off x="6822218" y="2761317"/>
            <a:ext cx="45719" cy="45719"/>
          </a:xfrm>
          <a:prstGeom prst="ellipse">
            <a:avLst/>
          </a:prstGeom>
          <a:solidFill>
            <a:srgbClr val="000000"/>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426813" y="3848386"/>
            <a:ext cx="730146" cy="246221"/>
          </a:xfrm>
          <a:prstGeom prst="rect">
            <a:avLst/>
          </a:prstGeom>
          <a:noFill/>
        </p:spPr>
        <p:txBody>
          <a:bodyPr wrap="square" rtlCol="0">
            <a:spAutoFit/>
          </a:bodyPr>
          <a:lstStyle/>
          <a:p>
            <a:r>
              <a:rPr lang="en-US" sz="1000" b="1" dirty="0">
                <a:solidFill>
                  <a:srgbClr val="000000"/>
                </a:solidFill>
                <a:latin typeface="+mj-lt"/>
              </a:rPr>
              <a:t>Houston</a:t>
            </a:r>
            <a:endParaRPr lang="en-US" sz="1100" b="1" dirty="0">
              <a:solidFill>
                <a:srgbClr val="000000"/>
              </a:solidFill>
              <a:latin typeface="+mj-lt"/>
            </a:endParaRPr>
          </a:p>
        </p:txBody>
      </p:sp>
      <p:sp>
        <p:nvSpPr>
          <p:cNvPr id="28" name="Oval 27"/>
          <p:cNvSpPr/>
          <p:nvPr/>
        </p:nvSpPr>
        <p:spPr>
          <a:xfrm>
            <a:off x="7402027" y="3995093"/>
            <a:ext cx="45719" cy="45719"/>
          </a:xfrm>
          <a:prstGeom prst="ellipse">
            <a:avLst/>
          </a:prstGeom>
          <a:solidFill>
            <a:srgbClr val="000000"/>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461243" y="3680322"/>
            <a:ext cx="730146" cy="246221"/>
          </a:xfrm>
          <a:prstGeom prst="rect">
            <a:avLst/>
          </a:prstGeom>
          <a:noFill/>
        </p:spPr>
        <p:txBody>
          <a:bodyPr wrap="square" rtlCol="0">
            <a:spAutoFit/>
          </a:bodyPr>
          <a:lstStyle/>
          <a:p>
            <a:r>
              <a:rPr lang="en-US" sz="1000" b="1" dirty="0">
                <a:solidFill>
                  <a:srgbClr val="000000"/>
                </a:solidFill>
                <a:latin typeface="+mj-lt"/>
              </a:rPr>
              <a:t>Austin</a:t>
            </a:r>
            <a:endParaRPr lang="en-US" sz="1100" b="1" dirty="0">
              <a:solidFill>
                <a:srgbClr val="000000"/>
              </a:solidFill>
              <a:latin typeface="+mj-lt"/>
            </a:endParaRPr>
          </a:p>
        </p:txBody>
      </p:sp>
      <p:sp>
        <p:nvSpPr>
          <p:cNvPr id="31" name="Oval 30"/>
          <p:cNvSpPr/>
          <p:nvPr/>
        </p:nvSpPr>
        <p:spPr>
          <a:xfrm>
            <a:off x="6473047" y="3826354"/>
            <a:ext cx="45719" cy="45719"/>
          </a:xfrm>
          <a:prstGeom prst="ellipse">
            <a:avLst/>
          </a:prstGeom>
          <a:solidFill>
            <a:srgbClr val="000000"/>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176870" y="4056713"/>
            <a:ext cx="875263" cy="253916"/>
          </a:xfrm>
          <a:prstGeom prst="rect">
            <a:avLst/>
          </a:prstGeom>
          <a:noFill/>
        </p:spPr>
        <p:txBody>
          <a:bodyPr wrap="square" rtlCol="0">
            <a:spAutoFit/>
          </a:bodyPr>
          <a:lstStyle/>
          <a:p>
            <a:r>
              <a:rPr lang="en-US" sz="1000" b="1" dirty="0">
                <a:solidFill>
                  <a:srgbClr val="000000"/>
                </a:solidFill>
                <a:latin typeface="+mj-lt"/>
              </a:rPr>
              <a:t>San Antonio</a:t>
            </a:r>
          </a:p>
        </p:txBody>
      </p:sp>
      <p:sp>
        <p:nvSpPr>
          <p:cNvPr id="34" name="TextBox 33"/>
          <p:cNvSpPr txBox="1"/>
          <p:nvPr/>
        </p:nvSpPr>
        <p:spPr>
          <a:xfrm>
            <a:off x="5924032" y="2670801"/>
            <a:ext cx="744556" cy="253916"/>
          </a:xfrm>
          <a:prstGeom prst="rect">
            <a:avLst/>
          </a:prstGeom>
          <a:noFill/>
        </p:spPr>
        <p:txBody>
          <a:bodyPr wrap="square" rtlCol="0">
            <a:spAutoFit/>
          </a:bodyPr>
          <a:lstStyle/>
          <a:p>
            <a:pPr algn="r"/>
            <a:r>
              <a:rPr lang="en-US" sz="1000" b="1" dirty="0">
                <a:solidFill>
                  <a:srgbClr val="000000"/>
                </a:solidFill>
                <a:latin typeface="+mj-lt"/>
              </a:rPr>
              <a:t>Ft. Worth</a:t>
            </a:r>
            <a:endParaRPr lang="en-US" sz="1050" b="1" dirty="0">
              <a:solidFill>
                <a:srgbClr val="000000"/>
              </a:solidFill>
              <a:latin typeface="+mj-lt"/>
            </a:endParaRPr>
          </a:p>
        </p:txBody>
      </p:sp>
      <p:sp>
        <p:nvSpPr>
          <p:cNvPr id="35" name="Oval 34"/>
          <p:cNvSpPr/>
          <p:nvPr/>
        </p:nvSpPr>
        <p:spPr>
          <a:xfrm>
            <a:off x="6648627" y="2770599"/>
            <a:ext cx="45719" cy="45719"/>
          </a:xfrm>
          <a:prstGeom prst="ellipse">
            <a:avLst/>
          </a:prstGeom>
          <a:solidFill>
            <a:srgbClr val="000000"/>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190855" y="4200577"/>
            <a:ext cx="45719" cy="45719"/>
          </a:xfrm>
          <a:prstGeom prst="ellipse">
            <a:avLst/>
          </a:prstGeom>
          <a:solidFill>
            <a:srgbClr val="000000"/>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4872768" y="2961270"/>
            <a:ext cx="658083" cy="246221"/>
          </a:xfrm>
          <a:prstGeom prst="rect">
            <a:avLst/>
          </a:prstGeom>
          <a:noFill/>
        </p:spPr>
        <p:txBody>
          <a:bodyPr wrap="square" rtlCol="0">
            <a:spAutoFit/>
          </a:bodyPr>
          <a:lstStyle/>
          <a:p>
            <a:r>
              <a:rPr lang="en-US" sz="1000" b="1" dirty="0">
                <a:solidFill>
                  <a:srgbClr val="000000"/>
                </a:solidFill>
                <a:latin typeface="+mj-lt"/>
              </a:rPr>
              <a:t>Midland</a:t>
            </a:r>
            <a:endParaRPr lang="en-US" sz="1100" b="1" dirty="0">
              <a:solidFill>
                <a:srgbClr val="000000"/>
              </a:solidFill>
              <a:latin typeface="+mj-lt"/>
            </a:endParaRPr>
          </a:p>
        </p:txBody>
      </p:sp>
      <p:sp>
        <p:nvSpPr>
          <p:cNvPr id="38" name="Oval 37"/>
          <p:cNvSpPr/>
          <p:nvPr/>
        </p:nvSpPr>
        <p:spPr>
          <a:xfrm>
            <a:off x="4878735" y="3095169"/>
            <a:ext cx="45719" cy="45719"/>
          </a:xfrm>
          <a:prstGeom prst="ellipse">
            <a:avLst/>
          </a:prstGeom>
          <a:solidFill>
            <a:srgbClr val="000000"/>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3205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Wimberley Population</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603450662"/>
              </p:ext>
            </p:extLst>
          </p:nvPr>
        </p:nvGraphicFramePr>
        <p:xfrm>
          <a:off x="1524000" y="2362200"/>
          <a:ext cx="5638800" cy="1985181"/>
        </p:xfrm>
        <a:graphic>
          <a:graphicData uri="http://schemas.openxmlformats.org/drawingml/2006/table">
            <a:tbl>
              <a:tblPr>
                <a:tableStyleId>{BC89EF96-8CEA-46FF-86C4-4CE0E7609802}</a:tableStyleId>
              </a:tblPr>
              <a:tblGrid>
                <a:gridCol w="939800"/>
                <a:gridCol w="939800"/>
                <a:gridCol w="939800"/>
                <a:gridCol w="939800"/>
                <a:gridCol w="939800"/>
                <a:gridCol w="939800"/>
              </a:tblGrid>
              <a:tr h="446393">
                <a:tc rowSpan="2">
                  <a:txBody>
                    <a:bodyPr/>
                    <a:lstStyle/>
                    <a:p>
                      <a:pPr algn="l" fontAlgn="ctr"/>
                      <a:endParaRPr lang="en-US" sz="1600" b="1" i="0" u="none" strike="noStrike" dirty="0">
                        <a:solidFill>
                          <a:srgbClr val="222222"/>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smtClean="0">
                          <a:effectLst/>
                        </a:rPr>
                        <a:t>April 1-2010</a:t>
                      </a:r>
                      <a:endParaRPr lang="en-US" sz="1600" b="1" i="0" u="none" strike="noStrike" dirty="0">
                        <a:solidFill>
                          <a:srgbClr val="222222"/>
                        </a:solidFill>
                        <a:effectLst/>
                        <a:latin typeface="Arial" panose="020B0604020202020204" pitchFamily="34" charset="0"/>
                      </a:endParaRPr>
                    </a:p>
                  </a:txBody>
                  <a:tcPr marL="9525" marR="9525" marT="9525" marB="0" anchor="ctr"/>
                </a:tc>
                <a:tc gridSpan="4">
                  <a:txBody>
                    <a:bodyPr/>
                    <a:lstStyle/>
                    <a:p>
                      <a:pPr algn="ctr" fontAlgn="ctr"/>
                      <a:r>
                        <a:rPr lang="en-US" sz="1600" u="none" strike="noStrike" dirty="0">
                          <a:effectLst/>
                        </a:rPr>
                        <a:t>Population Estimate (as of July 1)</a:t>
                      </a:r>
                      <a:endParaRPr lang="en-US" sz="1600" b="1" i="0" u="none" strike="noStrike" dirty="0">
                        <a:solidFill>
                          <a:srgbClr val="222222"/>
                        </a:solidFill>
                        <a:effectLst/>
                        <a:latin typeface="Arial" panose="020B0604020202020204" pitchFamily="34" charset="0"/>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r>
              <a:tr h="446393">
                <a:tc vMerge="1">
                  <a:txBody>
                    <a:bodyPr/>
                    <a:lstStyle/>
                    <a:p>
                      <a:endParaRPr lang="en-US"/>
                    </a:p>
                  </a:txBody>
                  <a:tcPr/>
                </a:tc>
                <a:tc>
                  <a:txBody>
                    <a:bodyPr/>
                    <a:lstStyle/>
                    <a:p>
                      <a:pPr algn="ctr" fontAlgn="ctr"/>
                      <a:r>
                        <a:rPr lang="en-US" sz="1600" u="none" strike="noStrike" dirty="0">
                          <a:effectLst/>
                        </a:rPr>
                        <a:t>Census</a:t>
                      </a:r>
                      <a:endParaRPr lang="en-US" sz="1600" b="1" i="0" u="none" strike="noStrike" dirty="0">
                        <a:solidFill>
                          <a:srgbClr val="222222"/>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a:effectLst/>
                        </a:rPr>
                        <a:t>2010</a:t>
                      </a:r>
                      <a:endParaRPr lang="en-US" sz="1600" b="1" i="0" u="none" strike="noStrike" dirty="0">
                        <a:solidFill>
                          <a:srgbClr val="222222"/>
                        </a:solidFill>
                        <a:effectLst/>
                        <a:latin typeface="Arial" panose="020B0604020202020204" pitchFamily="34" charset="0"/>
                      </a:endParaRPr>
                    </a:p>
                  </a:txBody>
                  <a:tcPr marL="9525" marR="9525" marT="9525" marB="0" anchor="ctr"/>
                </a:tc>
                <a:tc>
                  <a:txBody>
                    <a:bodyPr/>
                    <a:lstStyle/>
                    <a:p>
                      <a:pPr algn="ctr" fontAlgn="ctr"/>
                      <a:r>
                        <a:rPr lang="en-US" sz="1600" u="none" strike="noStrike">
                          <a:effectLst/>
                        </a:rPr>
                        <a:t>2011</a:t>
                      </a:r>
                      <a:endParaRPr lang="en-US" sz="1600" b="1"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en-US" sz="1600" u="none" strike="noStrike">
                          <a:effectLst/>
                        </a:rPr>
                        <a:t>2012</a:t>
                      </a:r>
                      <a:endParaRPr lang="en-US" sz="1600" b="1"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en-US" sz="1600" u="none" strike="noStrike">
                          <a:effectLst/>
                        </a:rPr>
                        <a:t>2013 </a:t>
                      </a:r>
                      <a:endParaRPr lang="en-US" sz="1600" b="1" i="0" u="none" strike="noStrike">
                        <a:solidFill>
                          <a:srgbClr val="222222"/>
                        </a:solidFill>
                        <a:effectLst/>
                        <a:latin typeface="Arial" panose="020B0604020202020204" pitchFamily="34" charset="0"/>
                      </a:endParaRPr>
                    </a:p>
                  </a:txBody>
                  <a:tcPr marL="9525" marR="9525" marT="9525" marB="0" anchor="ctr"/>
                </a:tc>
              </a:tr>
              <a:tr h="1041583">
                <a:tc>
                  <a:txBody>
                    <a:bodyPr/>
                    <a:lstStyle/>
                    <a:p>
                      <a:pPr algn="l" fontAlgn="ctr"/>
                      <a:r>
                        <a:rPr lang="en-US" sz="1600" u="none" strike="noStrike" dirty="0" smtClean="0">
                          <a:effectLst/>
                        </a:rPr>
                        <a:t>Wimberley</a:t>
                      </a:r>
                      <a:endParaRPr lang="en-US" sz="1600" b="1" i="0" u="none" strike="noStrike" dirty="0">
                        <a:solidFill>
                          <a:srgbClr val="222222"/>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a:effectLst/>
                        </a:rPr>
                        <a:t>2,626</a:t>
                      </a:r>
                      <a:endParaRPr lang="en-US" sz="1600" b="0" i="0" u="none" strike="noStrike" dirty="0">
                        <a:solidFill>
                          <a:srgbClr val="222222"/>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a:effectLst/>
                        </a:rPr>
                        <a:t>2,632</a:t>
                      </a:r>
                      <a:endParaRPr lang="en-US" sz="1600" b="0" i="0" u="none" strike="noStrike" dirty="0">
                        <a:solidFill>
                          <a:srgbClr val="222222"/>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a:effectLst/>
                        </a:rPr>
                        <a:t>2,627</a:t>
                      </a:r>
                      <a:endParaRPr lang="en-US" sz="1600" b="0" i="0" u="none" strike="noStrike" dirty="0">
                        <a:solidFill>
                          <a:srgbClr val="222222"/>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a:effectLst/>
                        </a:rPr>
                        <a:t>2,588</a:t>
                      </a:r>
                      <a:endParaRPr lang="en-US" sz="1600" b="0" i="0" u="none" strike="noStrike" dirty="0">
                        <a:solidFill>
                          <a:srgbClr val="222222"/>
                        </a:solidFill>
                        <a:effectLst/>
                        <a:latin typeface="Arial" panose="020B0604020202020204" pitchFamily="34" charset="0"/>
                      </a:endParaRPr>
                    </a:p>
                  </a:txBody>
                  <a:tcPr marL="9525" marR="9525" marT="9525" marB="0" anchor="ctr"/>
                </a:tc>
                <a:tc>
                  <a:txBody>
                    <a:bodyPr/>
                    <a:lstStyle/>
                    <a:p>
                      <a:pPr algn="ctr" fontAlgn="ctr"/>
                      <a:r>
                        <a:rPr lang="en-US" sz="1600" u="none" strike="noStrike" dirty="0">
                          <a:effectLst/>
                        </a:rPr>
                        <a:t>2,582 </a:t>
                      </a:r>
                      <a:endParaRPr lang="en-US" sz="1600" b="0" i="0" u="none" strike="noStrike" dirty="0">
                        <a:solidFill>
                          <a:srgbClr val="222222"/>
                        </a:solidFill>
                        <a:effectLst/>
                        <a:latin typeface="Arial" panose="020B0604020202020204" pitchFamily="34" charset="0"/>
                      </a:endParaRPr>
                    </a:p>
                  </a:txBody>
                  <a:tcPr marL="9525" marR="9525" marT="9525" marB="0" anchor="ctr"/>
                </a:tc>
              </a:tr>
            </a:tbl>
          </a:graphicData>
        </a:graphic>
      </p:graphicFrame>
      <p:sp>
        <p:nvSpPr>
          <p:cNvPr id="6" name="Rectangle 5"/>
          <p:cNvSpPr/>
          <p:nvPr/>
        </p:nvSpPr>
        <p:spPr>
          <a:xfrm>
            <a:off x="76200" y="6431192"/>
            <a:ext cx="4572000" cy="215444"/>
          </a:xfrm>
          <a:prstGeom prst="rect">
            <a:avLst/>
          </a:prstGeom>
        </p:spPr>
        <p:txBody>
          <a:bodyPr>
            <a:spAutoFit/>
          </a:bodyPr>
          <a:lstStyle/>
          <a:p>
            <a:pPr marL="914400" indent="-914400"/>
            <a:r>
              <a:rPr lang="en-US" sz="800" dirty="0">
                <a:solidFill>
                  <a:schemeClr val="bg1">
                    <a:lumMod val="50000"/>
                  </a:schemeClr>
                </a:solidFill>
                <a:latin typeface="Arial" pitchFamily="34" charset="0"/>
                <a:cs typeface="Arial" pitchFamily="34" charset="0"/>
              </a:rPr>
              <a:t>Source: U.S. Census Bureau, </a:t>
            </a:r>
            <a:r>
              <a:rPr lang="en-US" sz="800" dirty="0" smtClean="0">
                <a:solidFill>
                  <a:schemeClr val="bg1">
                    <a:lumMod val="50000"/>
                  </a:schemeClr>
                </a:solidFill>
                <a:latin typeface="Arial" pitchFamily="34" charset="0"/>
                <a:cs typeface="Arial" pitchFamily="34" charset="0"/>
              </a:rPr>
              <a:t>2010 Census and Population </a:t>
            </a:r>
            <a:r>
              <a:rPr lang="en-US" sz="800" dirty="0">
                <a:solidFill>
                  <a:schemeClr val="bg1">
                    <a:lumMod val="50000"/>
                  </a:schemeClr>
                </a:solidFill>
                <a:latin typeface="Arial" pitchFamily="34" charset="0"/>
                <a:cs typeface="Arial" pitchFamily="34" charset="0"/>
              </a:rPr>
              <a:t>Estimates</a:t>
            </a:r>
          </a:p>
        </p:txBody>
      </p:sp>
    </p:spTree>
    <p:extLst>
      <p:ext uri="{BB962C8B-B14F-4D97-AF65-F5344CB8AC3E}">
        <p14:creationId xmlns:p14="http://schemas.microsoft.com/office/powerpoint/2010/main" val="3006276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One third of the top 40 fastest growing </a:t>
            </a:r>
            <a:r>
              <a:rPr lang="en-US" sz="2400" dirty="0"/>
              <a:t>c</a:t>
            </a:r>
            <a:r>
              <a:rPr lang="en-US" sz="2400" dirty="0" smtClean="0"/>
              <a:t>ounties in the United States are in Texas, 2012 </a:t>
            </a:r>
            <a:r>
              <a:rPr lang="en-US" sz="2400" dirty="0"/>
              <a:t>to </a:t>
            </a:r>
            <a:r>
              <a:rPr lang="en-US" sz="2400" dirty="0" smtClean="0"/>
              <a:t>2013</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7</a:t>
            </a:fld>
            <a:endParaRPr lang="en-US" dirty="0"/>
          </a:p>
        </p:txBody>
      </p:sp>
      <p:sp>
        <p:nvSpPr>
          <p:cNvPr id="6" name="TextBox 5"/>
          <p:cNvSpPr txBox="1"/>
          <p:nvPr/>
        </p:nvSpPr>
        <p:spPr>
          <a:xfrm>
            <a:off x="-7345" y="6509133"/>
            <a:ext cx="2667718" cy="276999"/>
          </a:xfrm>
          <a:prstGeom prst="rect">
            <a:avLst/>
          </a:prstGeom>
          <a:noFill/>
        </p:spPr>
        <p:txBody>
          <a:bodyPr wrap="none" rtlCol="0">
            <a:spAutoFit/>
          </a:bodyPr>
          <a:lstStyle/>
          <a:p>
            <a:r>
              <a:rPr lang="en-US" sz="1200" dirty="0" smtClean="0">
                <a:solidFill>
                  <a:srgbClr val="1B1E7A"/>
                </a:solidFill>
              </a:rPr>
              <a:t>Source: U.S. Census Bureau, 2013</a:t>
            </a:r>
            <a:endParaRPr lang="en-US" sz="1200" dirty="0">
              <a:solidFill>
                <a:srgbClr val="1B1E7A"/>
              </a:solidFill>
            </a:endParaRPr>
          </a:p>
        </p:txBody>
      </p:sp>
      <p:graphicFrame>
        <p:nvGraphicFramePr>
          <p:cNvPr id="3" name="Table 2"/>
          <p:cNvGraphicFramePr>
            <a:graphicFrameLocks noGrp="1"/>
          </p:cNvGraphicFramePr>
          <p:nvPr>
            <p:extLst/>
          </p:nvPr>
        </p:nvGraphicFramePr>
        <p:xfrm>
          <a:off x="457199" y="1600199"/>
          <a:ext cx="8001001" cy="4203700"/>
        </p:xfrm>
        <a:graphic>
          <a:graphicData uri="http://schemas.openxmlformats.org/drawingml/2006/table">
            <a:tbl>
              <a:tblPr firstRow="1">
                <a:tableStyleId>{C083E6E3-FA7D-4D7B-A595-EF9225AFEA82}</a:tableStyleId>
              </a:tblPr>
              <a:tblGrid>
                <a:gridCol w="609601"/>
                <a:gridCol w="2743200"/>
                <a:gridCol w="1136448"/>
                <a:gridCol w="1140414"/>
                <a:gridCol w="1158516"/>
                <a:gridCol w="1212822"/>
              </a:tblGrid>
              <a:tr h="517827">
                <a:tc>
                  <a:txBody>
                    <a:bodyPr/>
                    <a:lstStyle/>
                    <a:p>
                      <a:pPr algn="ctr" fontAlgn="ctr"/>
                      <a:r>
                        <a:rPr lang="en-US" sz="1800" u="none" strike="noStrike" dirty="0" smtClean="0">
                          <a:solidFill>
                            <a:schemeClr val="tx2"/>
                          </a:solidFill>
                          <a:effectLst/>
                        </a:rPr>
                        <a:t>U.S.</a:t>
                      </a:r>
                    </a:p>
                    <a:p>
                      <a:pPr algn="ctr" fontAlgn="ctr"/>
                      <a:r>
                        <a:rPr lang="en-US" sz="1800" u="none" strike="noStrike" dirty="0" smtClean="0">
                          <a:solidFill>
                            <a:schemeClr val="tx2"/>
                          </a:solidFill>
                          <a:effectLst/>
                        </a:rPr>
                        <a:t>Rank</a:t>
                      </a:r>
                      <a:endParaRPr lang="en-US" sz="1800" b="0" i="0" u="none" strike="noStrike" dirty="0">
                        <a:solidFill>
                          <a:schemeClr val="tx2"/>
                        </a:solidFill>
                        <a:effectLst/>
                        <a:latin typeface="SansSerif"/>
                      </a:endParaRPr>
                    </a:p>
                  </a:txBody>
                  <a:tcPr marL="6350" marR="6350" marT="6350" marB="0" anchor="ctr"/>
                </a:tc>
                <a:tc>
                  <a:txBody>
                    <a:bodyPr/>
                    <a:lstStyle/>
                    <a:p>
                      <a:pPr algn="ctr" fontAlgn="ctr"/>
                      <a:r>
                        <a:rPr lang="en-US" sz="1800" u="none" strike="noStrike" dirty="0">
                          <a:solidFill>
                            <a:schemeClr val="tx2"/>
                          </a:solidFill>
                          <a:effectLst/>
                        </a:rPr>
                        <a:t>Geography</a:t>
                      </a:r>
                      <a:endParaRPr lang="en-US" sz="1800" b="0" i="0" u="none" strike="noStrike" dirty="0">
                        <a:solidFill>
                          <a:schemeClr val="tx2"/>
                        </a:solidFill>
                        <a:effectLst/>
                        <a:latin typeface="SansSerif"/>
                      </a:endParaRPr>
                    </a:p>
                  </a:txBody>
                  <a:tcPr marL="6350" marR="6350" marT="6350" marB="0" anchor="ctr"/>
                </a:tc>
                <a:tc gridSpan="2">
                  <a:txBody>
                    <a:bodyPr/>
                    <a:lstStyle/>
                    <a:p>
                      <a:pPr algn="ctr" fontAlgn="t"/>
                      <a:r>
                        <a:rPr lang="en-US" sz="1800" u="none" strike="noStrike" dirty="0">
                          <a:solidFill>
                            <a:schemeClr val="tx2"/>
                          </a:solidFill>
                          <a:effectLst/>
                        </a:rPr>
                        <a:t>Population </a:t>
                      </a:r>
                      <a:r>
                        <a:rPr lang="en-US" sz="1800" u="none" strike="noStrike" dirty="0" smtClean="0">
                          <a:solidFill>
                            <a:schemeClr val="tx2"/>
                          </a:solidFill>
                          <a:effectLst/>
                        </a:rPr>
                        <a:t>Estimate</a:t>
                      </a:r>
                      <a:endParaRPr lang="en-US" sz="1800" b="0" i="0" u="none" strike="noStrike" dirty="0">
                        <a:solidFill>
                          <a:schemeClr val="tx2"/>
                        </a:solidFill>
                        <a:effectLst/>
                        <a:latin typeface="SansSerif"/>
                      </a:endParaRPr>
                    </a:p>
                  </a:txBody>
                  <a:tcPr marL="6350" marR="6350" marT="6350" marB="0" anchor="ctr"/>
                </a:tc>
                <a:tc hMerge="1">
                  <a:txBody>
                    <a:bodyPr/>
                    <a:lstStyle/>
                    <a:p>
                      <a:endParaRPr lang="en-US"/>
                    </a:p>
                  </a:txBody>
                  <a:tcPr/>
                </a:tc>
                <a:tc gridSpan="2">
                  <a:txBody>
                    <a:bodyPr/>
                    <a:lstStyle/>
                    <a:p>
                      <a:pPr algn="ctr" fontAlgn="t"/>
                      <a:r>
                        <a:rPr lang="en-US" sz="1800" u="none" strike="noStrike" dirty="0">
                          <a:solidFill>
                            <a:schemeClr val="tx2"/>
                          </a:solidFill>
                          <a:effectLst/>
                        </a:rPr>
                        <a:t>Change, 2012 to 2013</a:t>
                      </a:r>
                      <a:endParaRPr lang="en-US" sz="1800" b="0" i="0" u="none" strike="noStrike" dirty="0">
                        <a:solidFill>
                          <a:schemeClr val="tx2"/>
                        </a:solidFill>
                        <a:effectLst/>
                        <a:latin typeface="SansSerif"/>
                      </a:endParaRPr>
                    </a:p>
                  </a:txBody>
                  <a:tcPr marL="6350" marR="6350" marT="6350" marB="0" anchor="ctr"/>
                </a:tc>
                <a:tc hMerge="1">
                  <a:txBody>
                    <a:bodyPr/>
                    <a:lstStyle/>
                    <a:p>
                      <a:endParaRPr lang="en-US"/>
                    </a:p>
                  </a:txBody>
                  <a:tcPr/>
                </a:tc>
              </a:tr>
              <a:tr h="264197">
                <a:tc>
                  <a:txBody>
                    <a:bodyPr/>
                    <a:lstStyle/>
                    <a:p>
                      <a:pPr algn="l" fontAlgn="t"/>
                      <a:r>
                        <a:rPr lang="en-US" sz="1800" u="none" strike="noStrike" dirty="0">
                          <a:solidFill>
                            <a:schemeClr val="tx2"/>
                          </a:solidFill>
                          <a:effectLst/>
                        </a:rPr>
                        <a:t> </a:t>
                      </a:r>
                      <a:endParaRPr lang="en-US" sz="1800" b="0" i="0" u="none" strike="noStrike" dirty="0">
                        <a:solidFill>
                          <a:schemeClr val="tx2"/>
                        </a:solidFill>
                        <a:effectLst/>
                        <a:latin typeface="SansSerif"/>
                      </a:endParaRPr>
                    </a:p>
                  </a:txBody>
                  <a:tcPr marL="6350" marR="6350" marT="6350" marB="0"/>
                </a:tc>
                <a:tc>
                  <a:txBody>
                    <a:bodyPr/>
                    <a:lstStyle/>
                    <a:p>
                      <a:pPr algn="l" fontAlgn="t"/>
                      <a:r>
                        <a:rPr lang="en-US" sz="1800" u="none" strike="noStrike">
                          <a:solidFill>
                            <a:schemeClr val="tx2"/>
                          </a:solidFill>
                          <a:effectLst/>
                        </a:rPr>
                        <a:t> </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sng" strike="noStrike" dirty="0">
                          <a:solidFill>
                            <a:schemeClr val="tx2"/>
                          </a:solidFill>
                          <a:effectLst/>
                        </a:rPr>
                        <a:t>2012</a:t>
                      </a:r>
                      <a:endParaRPr lang="en-US" sz="1800" b="0" i="0" u="sng" strike="noStrike" dirty="0">
                        <a:solidFill>
                          <a:schemeClr val="tx2"/>
                        </a:solidFill>
                        <a:effectLst/>
                        <a:latin typeface="SansSerif"/>
                      </a:endParaRPr>
                    </a:p>
                  </a:txBody>
                  <a:tcPr marL="6350" marR="6350" marT="6350" marB="0"/>
                </a:tc>
                <a:tc>
                  <a:txBody>
                    <a:bodyPr/>
                    <a:lstStyle/>
                    <a:p>
                      <a:pPr algn="r" fontAlgn="t"/>
                      <a:r>
                        <a:rPr lang="en-US" sz="1800" u="sng" strike="noStrike" dirty="0">
                          <a:solidFill>
                            <a:schemeClr val="tx2"/>
                          </a:solidFill>
                          <a:effectLst/>
                        </a:rPr>
                        <a:t>2013</a:t>
                      </a:r>
                      <a:endParaRPr lang="en-US" sz="1800" b="0" i="0" u="sng" strike="noStrike" dirty="0">
                        <a:solidFill>
                          <a:schemeClr val="tx2"/>
                        </a:solidFill>
                        <a:effectLst/>
                        <a:latin typeface="SansSerif"/>
                      </a:endParaRPr>
                    </a:p>
                  </a:txBody>
                  <a:tcPr marL="6350" marR="6350" marT="6350" marB="0"/>
                </a:tc>
                <a:tc>
                  <a:txBody>
                    <a:bodyPr/>
                    <a:lstStyle/>
                    <a:p>
                      <a:pPr algn="r" fontAlgn="t"/>
                      <a:r>
                        <a:rPr lang="en-US" sz="1800" u="sng" strike="noStrike" dirty="0">
                          <a:solidFill>
                            <a:schemeClr val="tx2"/>
                          </a:solidFill>
                          <a:effectLst/>
                        </a:rPr>
                        <a:t>Number</a:t>
                      </a:r>
                      <a:endParaRPr lang="en-US" sz="1800" b="0" i="0" u="sng" strike="noStrike" dirty="0">
                        <a:solidFill>
                          <a:schemeClr val="tx2"/>
                        </a:solidFill>
                        <a:effectLst/>
                        <a:latin typeface="SansSerif"/>
                      </a:endParaRPr>
                    </a:p>
                  </a:txBody>
                  <a:tcPr marL="6350" marR="6350" marT="6350" marB="0"/>
                </a:tc>
                <a:tc>
                  <a:txBody>
                    <a:bodyPr/>
                    <a:lstStyle/>
                    <a:p>
                      <a:pPr algn="r" fontAlgn="t"/>
                      <a:r>
                        <a:rPr lang="en-US" sz="1800" u="sng" strike="noStrike" dirty="0">
                          <a:solidFill>
                            <a:schemeClr val="tx2"/>
                          </a:solidFill>
                          <a:effectLst/>
                        </a:rPr>
                        <a:t>Percent</a:t>
                      </a:r>
                      <a:endParaRPr lang="en-US" sz="1800" b="0" i="0" u="sng" strike="noStrike" dirty="0">
                        <a:solidFill>
                          <a:schemeClr val="tx2"/>
                        </a:solidFill>
                        <a:effectLst/>
                        <a:latin typeface="SansSerif"/>
                      </a:endParaRPr>
                    </a:p>
                  </a:txBody>
                  <a:tcPr marL="6350" marR="6350" marT="6350" marB="0"/>
                </a:tc>
              </a:tr>
              <a:tr h="274765">
                <a:tc>
                  <a:txBody>
                    <a:bodyPr/>
                    <a:lstStyle/>
                    <a:p>
                      <a:pPr algn="ctr" fontAlgn="t"/>
                      <a:r>
                        <a:rPr lang="en-US" sz="1800" u="none" strike="noStrike" dirty="0">
                          <a:solidFill>
                            <a:schemeClr val="tx2"/>
                          </a:solidFill>
                          <a:effectLst/>
                        </a:rPr>
                        <a:t>5</a:t>
                      </a:r>
                      <a:endParaRPr lang="en-US" sz="1800" b="0" i="0" u="none" strike="noStrike" dirty="0">
                        <a:solidFill>
                          <a:schemeClr val="tx2"/>
                        </a:solidFill>
                        <a:effectLst/>
                        <a:latin typeface="SansSerif"/>
                      </a:endParaRPr>
                    </a:p>
                  </a:txBody>
                  <a:tcPr marL="6350" marR="6350" marT="6350" marB="0"/>
                </a:tc>
                <a:tc>
                  <a:txBody>
                    <a:bodyPr/>
                    <a:lstStyle/>
                    <a:p>
                      <a:pPr algn="l" fontAlgn="t"/>
                      <a:r>
                        <a:rPr lang="en-US" sz="1800" u="none" strike="noStrike" dirty="0">
                          <a:solidFill>
                            <a:schemeClr val="tx2"/>
                          </a:solidFill>
                          <a:effectLst/>
                        </a:rPr>
                        <a:t>  Kendall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35,968</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37,766</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1,798</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5.0</a:t>
                      </a:r>
                      <a:endParaRPr lang="en-US" sz="1800" b="0" i="0" u="none" strike="noStrike" dirty="0">
                        <a:solidFill>
                          <a:schemeClr val="tx2"/>
                        </a:solidFill>
                        <a:effectLst/>
                        <a:latin typeface="SansSerif"/>
                      </a:endParaRPr>
                    </a:p>
                  </a:txBody>
                  <a:tcPr marL="6350" marR="6350" marT="6350" marB="0"/>
                </a:tc>
              </a:tr>
              <a:tr h="274765">
                <a:tc>
                  <a:txBody>
                    <a:bodyPr/>
                    <a:lstStyle/>
                    <a:p>
                      <a:pPr algn="ctr" fontAlgn="t"/>
                      <a:r>
                        <a:rPr lang="en-US" sz="1800" u="none" strike="noStrike" dirty="0">
                          <a:solidFill>
                            <a:schemeClr val="tx2"/>
                          </a:solidFill>
                          <a:effectLst/>
                        </a:rPr>
                        <a:t>9</a:t>
                      </a:r>
                      <a:endParaRPr lang="en-US" sz="1800" b="0" i="0" u="none" strike="noStrike" dirty="0">
                        <a:solidFill>
                          <a:schemeClr val="tx2"/>
                        </a:solidFill>
                        <a:effectLst/>
                        <a:latin typeface="SansSerif"/>
                      </a:endParaRPr>
                    </a:p>
                  </a:txBody>
                  <a:tcPr marL="6350" marR="6350" marT="6350" marB="0"/>
                </a:tc>
                <a:tc>
                  <a:txBody>
                    <a:bodyPr/>
                    <a:lstStyle/>
                    <a:p>
                      <a:pPr algn="l" fontAlgn="t"/>
                      <a:r>
                        <a:rPr lang="en-US" sz="1800" u="none" strike="noStrike">
                          <a:solidFill>
                            <a:schemeClr val="tx2"/>
                          </a:solidFill>
                          <a:effectLst/>
                        </a:rPr>
                        <a:t>  Fort Bend County, Texas</a:t>
                      </a:r>
                      <a:endParaRPr lang="en-US" sz="1800" b="1"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625,853</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652,365</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26,512</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4.2</a:t>
                      </a:r>
                      <a:endParaRPr lang="en-US" sz="1800" b="0" i="0" u="none" strike="noStrike">
                        <a:solidFill>
                          <a:schemeClr val="tx2"/>
                        </a:solidFill>
                        <a:effectLst/>
                        <a:latin typeface="SansSerif"/>
                      </a:endParaRPr>
                    </a:p>
                  </a:txBody>
                  <a:tcPr marL="6350" marR="6350" marT="6350" marB="0"/>
                </a:tc>
              </a:tr>
              <a:tr h="274765">
                <a:tc>
                  <a:txBody>
                    <a:bodyPr/>
                    <a:lstStyle/>
                    <a:p>
                      <a:pPr algn="ctr" fontAlgn="t"/>
                      <a:r>
                        <a:rPr lang="en-US" sz="1800" u="none" strike="noStrike" dirty="0">
                          <a:solidFill>
                            <a:schemeClr val="tx2"/>
                          </a:solidFill>
                          <a:effectLst/>
                        </a:rPr>
                        <a:t>10</a:t>
                      </a:r>
                      <a:endParaRPr lang="en-US" sz="1800" b="0" i="0" u="none" strike="noStrike" dirty="0">
                        <a:solidFill>
                          <a:schemeClr val="tx2"/>
                        </a:solidFill>
                        <a:effectLst/>
                        <a:latin typeface="SansSerif"/>
                      </a:endParaRPr>
                    </a:p>
                  </a:txBody>
                  <a:tcPr marL="6350" marR="6350" marT="6350" marB="0"/>
                </a:tc>
                <a:tc>
                  <a:txBody>
                    <a:bodyPr/>
                    <a:lstStyle/>
                    <a:p>
                      <a:pPr algn="l" fontAlgn="t"/>
                      <a:r>
                        <a:rPr lang="en-US" sz="1800" u="none" strike="noStrike">
                          <a:solidFill>
                            <a:schemeClr val="tx2"/>
                          </a:solidFill>
                          <a:effectLst/>
                        </a:rPr>
                        <a:t>  Hays County, Texas</a:t>
                      </a:r>
                      <a:endParaRPr lang="en-US" sz="1800" b="1"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169,013</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176,026</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7,013</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4.1</a:t>
                      </a:r>
                      <a:endParaRPr lang="en-US" sz="1800" b="0" i="0" u="none" strike="noStrike">
                        <a:solidFill>
                          <a:schemeClr val="tx2"/>
                        </a:solidFill>
                        <a:effectLst/>
                        <a:latin typeface="SansSerif"/>
                      </a:endParaRPr>
                    </a:p>
                  </a:txBody>
                  <a:tcPr marL="6350" marR="6350" marT="6350" marB="0"/>
                </a:tc>
              </a:tr>
              <a:tr h="274765">
                <a:tc>
                  <a:txBody>
                    <a:bodyPr/>
                    <a:lstStyle/>
                    <a:p>
                      <a:pPr algn="ctr" fontAlgn="t"/>
                      <a:r>
                        <a:rPr lang="en-US" sz="1800" b="1" u="none" strike="noStrike" dirty="0">
                          <a:solidFill>
                            <a:schemeClr val="tx2"/>
                          </a:solidFill>
                          <a:effectLst/>
                        </a:rPr>
                        <a:t>11</a:t>
                      </a:r>
                      <a:endParaRPr lang="en-US" sz="1800" b="1" i="0" u="none" strike="noStrike" dirty="0">
                        <a:solidFill>
                          <a:schemeClr val="tx2"/>
                        </a:solidFill>
                        <a:effectLst/>
                        <a:latin typeface="SansSerif"/>
                      </a:endParaRPr>
                    </a:p>
                  </a:txBody>
                  <a:tcPr marL="6350" marR="6350" marT="6350" marB="0"/>
                </a:tc>
                <a:tc>
                  <a:txBody>
                    <a:bodyPr/>
                    <a:lstStyle/>
                    <a:p>
                      <a:pPr algn="l" fontAlgn="t"/>
                      <a:r>
                        <a:rPr lang="en-US" sz="1800" b="1" u="none" strike="noStrike" dirty="0">
                          <a:solidFill>
                            <a:schemeClr val="tx2"/>
                          </a:solidFill>
                          <a:effectLst/>
                        </a:rPr>
                        <a:t>  Andrews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16,137</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16,799</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662</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4.1</a:t>
                      </a:r>
                      <a:endParaRPr lang="en-US" sz="1800" b="1" i="0" u="none" strike="noStrike" dirty="0">
                        <a:solidFill>
                          <a:schemeClr val="tx2"/>
                        </a:solidFill>
                        <a:effectLst/>
                        <a:latin typeface="SansSerif"/>
                      </a:endParaRPr>
                    </a:p>
                  </a:txBody>
                  <a:tcPr marL="6350" marR="6350" marT="6350" marB="0"/>
                </a:tc>
              </a:tr>
              <a:tr h="274765">
                <a:tc>
                  <a:txBody>
                    <a:bodyPr/>
                    <a:lstStyle/>
                    <a:p>
                      <a:pPr algn="ctr" fontAlgn="t"/>
                      <a:r>
                        <a:rPr lang="en-US" sz="1800" b="1" u="none" strike="noStrike" dirty="0">
                          <a:solidFill>
                            <a:schemeClr val="tx2"/>
                          </a:solidFill>
                          <a:effectLst/>
                        </a:rPr>
                        <a:t>13</a:t>
                      </a:r>
                      <a:endParaRPr lang="en-US" sz="1800" b="1" i="0" u="none" strike="noStrike" dirty="0">
                        <a:solidFill>
                          <a:schemeClr val="tx2"/>
                        </a:solidFill>
                        <a:effectLst/>
                        <a:latin typeface="SansSerif"/>
                      </a:endParaRPr>
                    </a:p>
                  </a:txBody>
                  <a:tcPr marL="6350" marR="6350" marT="6350" marB="0"/>
                </a:tc>
                <a:tc>
                  <a:txBody>
                    <a:bodyPr/>
                    <a:lstStyle/>
                    <a:p>
                      <a:pPr algn="l" fontAlgn="t"/>
                      <a:r>
                        <a:rPr lang="en-US" sz="1800" b="1" u="none" strike="noStrike" dirty="0">
                          <a:solidFill>
                            <a:schemeClr val="tx2"/>
                          </a:solidFill>
                          <a:effectLst/>
                        </a:rPr>
                        <a:t>  Dimmit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a:solidFill>
                            <a:schemeClr val="tx2"/>
                          </a:solidFill>
                          <a:effectLst/>
                        </a:rPr>
                        <a:t>10,481</a:t>
                      </a:r>
                      <a:endParaRPr lang="en-US" sz="1800" b="1" i="0" u="none" strike="noStrike">
                        <a:solidFill>
                          <a:schemeClr val="tx2"/>
                        </a:solidFill>
                        <a:effectLst/>
                        <a:latin typeface="SansSerif"/>
                      </a:endParaRPr>
                    </a:p>
                  </a:txBody>
                  <a:tcPr marL="6350" marR="6350" marT="6350" marB="0"/>
                </a:tc>
                <a:tc>
                  <a:txBody>
                    <a:bodyPr/>
                    <a:lstStyle/>
                    <a:p>
                      <a:pPr algn="r" fontAlgn="t"/>
                      <a:r>
                        <a:rPr lang="en-US" sz="1800" b="1" u="none" strike="noStrike">
                          <a:solidFill>
                            <a:schemeClr val="tx2"/>
                          </a:solidFill>
                          <a:effectLst/>
                        </a:rPr>
                        <a:t>10,897</a:t>
                      </a:r>
                      <a:endParaRPr lang="en-US" sz="1800" b="1" i="0" u="none" strike="noStrike">
                        <a:solidFill>
                          <a:schemeClr val="tx2"/>
                        </a:solidFill>
                        <a:effectLst/>
                        <a:latin typeface="SansSerif"/>
                      </a:endParaRPr>
                    </a:p>
                  </a:txBody>
                  <a:tcPr marL="6350" marR="6350" marT="6350" marB="0"/>
                </a:tc>
                <a:tc>
                  <a:txBody>
                    <a:bodyPr/>
                    <a:lstStyle/>
                    <a:p>
                      <a:pPr algn="r" fontAlgn="t"/>
                      <a:r>
                        <a:rPr lang="en-US" sz="1800" b="1" u="none" strike="noStrike">
                          <a:solidFill>
                            <a:schemeClr val="tx2"/>
                          </a:solidFill>
                          <a:effectLst/>
                        </a:rPr>
                        <a:t>416</a:t>
                      </a:r>
                      <a:endParaRPr lang="en-US" sz="1800" b="1" i="0" u="none" strike="noStrike">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4.0</a:t>
                      </a:r>
                      <a:endParaRPr lang="en-US" sz="1800" b="1" i="0" u="none" strike="noStrike" dirty="0">
                        <a:solidFill>
                          <a:schemeClr val="tx2"/>
                        </a:solidFill>
                        <a:effectLst/>
                        <a:latin typeface="SansSerif"/>
                      </a:endParaRPr>
                    </a:p>
                  </a:txBody>
                  <a:tcPr marL="6350" marR="6350" marT="6350" marB="0"/>
                </a:tc>
              </a:tr>
              <a:tr h="274765">
                <a:tc>
                  <a:txBody>
                    <a:bodyPr/>
                    <a:lstStyle/>
                    <a:p>
                      <a:pPr algn="ctr" fontAlgn="t"/>
                      <a:r>
                        <a:rPr lang="en-US" sz="1800" u="none" strike="noStrike" dirty="0">
                          <a:solidFill>
                            <a:schemeClr val="tx2"/>
                          </a:solidFill>
                          <a:effectLst/>
                        </a:rPr>
                        <a:t>22</a:t>
                      </a:r>
                      <a:endParaRPr lang="en-US" sz="1800" b="0" i="0" u="none" strike="noStrike" dirty="0">
                        <a:solidFill>
                          <a:schemeClr val="tx2"/>
                        </a:solidFill>
                        <a:effectLst/>
                        <a:latin typeface="SansSerif"/>
                      </a:endParaRPr>
                    </a:p>
                  </a:txBody>
                  <a:tcPr marL="6350" marR="6350" marT="6350" marB="0"/>
                </a:tc>
                <a:tc>
                  <a:txBody>
                    <a:bodyPr/>
                    <a:lstStyle/>
                    <a:p>
                      <a:pPr algn="l" fontAlgn="t"/>
                      <a:r>
                        <a:rPr lang="en-US" sz="1800" u="none" strike="noStrike" dirty="0">
                          <a:solidFill>
                            <a:schemeClr val="tx2"/>
                          </a:solidFill>
                          <a:effectLst/>
                        </a:rPr>
                        <a:t>  Comal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114,590</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118,480</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3,890</a:t>
                      </a:r>
                      <a:endParaRPr lang="en-US" sz="1800" b="0" i="0" u="none" strike="noStrike" dirty="0">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3.4</a:t>
                      </a:r>
                      <a:endParaRPr lang="en-US" sz="1800" b="0" i="0" u="none" strike="noStrike" dirty="0">
                        <a:solidFill>
                          <a:schemeClr val="tx2"/>
                        </a:solidFill>
                        <a:effectLst/>
                        <a:latin typeface="SansSerif"/>
                      </a:endParaRPr>
                    </a:p>
                  </a:txBody>
                  <a:tcPr marL="6350" marR="6350" marT="6350" marB="0"/>
                </a:tc>
              </a:tr>
              <a:tr h="274765">
                <a:tc>
                  <a:txBody>
                    <a:bodyPr/>
                    <a:lstStyle/>
                    <a:p>
                      <a:pPr algn="ctr" fontAlgn="t"/>
                      <a:r>
                        <a:rPr lang="en-US" sz="1800" b="1" u="none" strike="noStrike" dirty="0">
                          <a:solidFill>
                            <a:schemeClr val="tx2"/>
                          </a:solidFill>
                          <a:effectLst/>
                        </a:rPr>
                        <a:t>23</a:t>
                      </a:r>
                      <a:endParaRPr lang="en-US" sz="1800" b="1" i="0" u="none" strike="noStrike" dirty="0">
                        <a:solidFill>
                          <a:schemeClr val="tx2"/>
                        </a:solidFill>
                        <a:effectLst/>
                        <a:latin typeface="SansSerif"/>
                      </a:endParaRPr>
                    </a:p>
                  </a:txBody>
                  <a:tcPr marL="6350" marR="6350" marT="6350" marB="0"/>
                </a:tc>
                <a:tc>
                  <a:txBody>
                    <a:bodyPr/>
                    <a:lstStyle/>
                    <a:p>
                      <a:pPr algn="l" fontAlgn="t"/>
                      <a:r>
                        <a:rPr lang="en-US" sz="1800" b="1" u="none" strike="noStrike" dirty="0">
                          <a:solidFill>
                            <a:schemeClr val="tx2"/>
                          </a:solidFill>
                          <a:effectLst/>
                        </a:rPr>
                        <a:t>  Ector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a:solidFill>
                            <a:schemeClr val="tx2"/>
                          </a:solidFill>
                          <a:effectLst/>
                        </a:rPr>
                        <a:t>144,609</a:t>
                      </a:r>
                      <a:endParaRPr lang="en-US" sz="1800" b="1" i="0" u="none" strike="noStrike">
                        <a:solidFill>
                          <a:schemeClr val="tx2"/>
                        </a:solidFill>
                        <a:effectLst/>
                        <a:latin typeface="SansSerif"/>
                      </a:endParaRPr>
                    </a:p>
                  </a:txBody>
                  <a:tcPr marL="6350" marR="6350" marT="6350" marB="0"/>
                </a:tc>
                <a:tc>
                  <a:txBody>
                    <a:bodyPr/>
                    <a:lstStyle/>
                    <a:p>
                      <a:pPr algn="r" fontAlgn="t"/>
                      <a:r>
                        <a:rPr lang="en-US" sz="1800" b="1" u="none" strike="noStrike">
                          <a:solidFill>
                            <a:schemeClr val="tx2"/>
                          </a:solidFill>
                          <a:effectLst/>
                        </a:rPr>
                        <a:t>149,378</a:t>
                      </a:r>
                      <a:endParaRPr lang="en-US" sz="1800" b="1" i="0" u="none" strike="noStrike">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4,769</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3.3</a:t>
                      </a:r>
                      <a:endParaRPr lang="en-US" sz="1800" b="1" i="0" u="none" strike="noStrike" dirty="0">
                        <a:solidFill>
                          <a:schemeClr val="tx2"/>
                        </a:solidFill>
                        <a:effectLst/>
                        <a:latin typeface="SansSerif"/>
                      </a:endParaRPr>
                    </a:p>
                  </a:txBody>
                  <a:tcPr marL="6350" marR="6350" marT="6350" marB="0"/>
                </a:tc>
              </a:tr>
              <a:tr h="274765">
                <a:tc>
                  <a:txBody>
                    <a:bodyPr/>
                    <a:lstStyle/>
                    <a:p>
                      <a:pPr algn="ctr" fontAlgn="t"/>
                      <a:r>
                        <a:rPr lang="en-US" sz="1800" b="1" u="none" strike="noStrike" dirty="0">
                          <a:solidFill>
                            <a:schemeClr val="tx2"/>
                          </a:solidFill>
                          <a:effectLst/>
                        </a:rPr>
                        <a:t>25</a:t>
                      </a:r>
                      <a:endParaRPr lang="en-US" sz="1800" b="1" i="0" u="none" strike="noStrike" dirty="0">
                        <a:solidFill>
                          <a:schemeClr val="tx2"/>
                        </a:solidFill>
                        <a:effectLst/>
                        <a:latin typeface="SansSerif"/>
                      </a:endParaRPr>
                    </a:p>
                  </a:txBody>
                  <a:tcPr marL="6350" marR="6350" marT="6350" marB="0"/>
                </a:tc>
                <a:tc>
                  <a:txBody>
                    <a:bodyPr/>
                    <a:lstStyle/>
                    <a:p>
                      <a:pPr algn="l" fontAlgn="t"/>
                      <a:r>
                        <a:rPr lang="en-US" sz="1800" b="1" u="none" strike="noStrike" dirty="0">
                          <a:solidFill>
                            <a:schemeClr val="tx2"/>
                          </a:solidFill>
                          <a:effectLst/>
                        </a:rPr>
                        <a:t>  Ward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10,887</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11,244</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357</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3.3</a:t>
                      </a:r>
                      <a:endParaRPr lang="en-US" sz="1800" b="1" i="0" u="none" strike="noStrike" dirty="0">
                        <a:solidFill>
                          <a:schemeClr val="tx2"/>
                        </a:solidFill>
                        <a:effectLst/>
                        <a:latin typeface="SansSerif"/>
                      </a:endParaRPr>
                    </a:p>
                  </a:txBody>
                  <a:tcPr marL="6350" marR="6350" marT="6350" marB="0"/>
                </a:tc>
              </a:tr>
              <a:tr h="274765">
                <a:tc>
                  <a:txBody>
                    <a:bodyPr/>
                    <a:lstStyle/>
                    <a:p>
                      <a:pPr algn="ctr" fontAlgn="t"/>
                      <a:r>
                        <a:rPr lang="en-US" sz="1800" u="none" strike="noStrike" dirty="0">
                          <a:solidFill>
                            <a:schemeClr val="tx2"/>
                          </a:solidFill>
                          <a:effectLst/>
                        </a:rPr>
                        <a:t>28</a:t>
                      </a:r>
                      <a:endParaRPr lang="en-US" sz="1800" b="0" i="0" u="none" strike="noStrike" dirty="0">
                        <a:solidFill>
                          <a:schemeClr val="tx2"/>
                        </a:solidFill>
                        <a:effectLst/>
                        <a:latin typeface="SansSerif"/>
                      </a:endParaRPr>
                    </a:p>
                  </a:txBody>
                  <a:tcPr marL="6350" marR="6350" marT="6350" marB="0"/>
                </a:tc>
                <a:tc>
                  <a:txBody>
                    <a:bodyPr/>
                    <a:lstStyle/>
                    <a:p>
                      <a:pPr algn="l" fontAlgn="t"/>
                      <a:r>
                        <a:rPr lang="en-US" sz="1800" u="none" strike="noStrike">
                          <a:solidFill>
                            <a:schemeClr val="tx2"/>
                          </a:solidFill>
                          <a:effectLst/>
                        </a:rPr>
                        <a:t>  Williamson County, Texas</a:t>
                      </a:r>
                      <a:endParaRPr lang="en-US" sz="1800" b="1"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456,359</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471,014</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14,655</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3.2</a:t>
                      </a:r>
                      <a:endParaRPr lang="en-US" sz="1800" b="0" i="0" u="none" strike="noStrike">
                        <a:solidFill>
                          <a:schemeClr val="tx2"/>
                        </a:solidFill>
                        <a:effectLst/>
                        <a:latin typeface="SansSerif"/>
                      </a:endParaRPr>
                    </a:p>
                  </a:txBody>
                  <a:tcPr marL="6350" marR="6350" marT="6350" marB="0"/>
                </a:tc>
              </a:tr>
              <a:tr h="274765">
                <a:tc>
                  <a:txBody>
                    <a:bodyPr/>
                    <a:lstStyle/>
                    <a:p>
                      <a:pPr algn="ctr" fontAlgn="t"/>
                      <a:r>
                        <a:rPr lang="en-US" sz="1800" u="none" strike="noStrike" dirty="0">
                          <a:solidFill>
                            <a:schemeClr val="tx2"/>
                          </a:solidFill>
                          <a:effectLst/>
                        </a:rPr>
                        <a:t>32</a:t>
                      </a:r>
                      <a:endParaRPr lang="en-US" sz="1800" b="0" i="0" u="none" strike="noStrike" dirty="0">
                        <a:solidFill>
                          <a:schemeClr val="tx2"/>
                        </a:solidFill>
                        <a:effectLst/>
                        <a:latin typeface="SansSerif"/>
                      </a:endParaRPr>
                    </a:p>
                  </a:txBody>
                  <a:tcPr marL="6350" marR="6350" marT="6350" marB="0"/>
                </a:tc>
                <a:tc>
                  <a:txBody>
                    <a:bodyPr/>
                    <a:lstStyle/>
                    <a:p>
                      <a:pPr algn="l" fontAlgn="t"/>
                      <a:r>
                        <a:rPr lang="en-US" sz="1800" u="none" strike="noStrike">
                          <a:solidFill>
                            <a:schemeClr val="tx2"/>
                          </a:solidFill>
                          <a:effectLst/>
                        </a:rPr>
                        <a:t>  Montgomery County, Texas</a:t>
                      </a:r>
                      <a:endParaRPr lang="en-US" sz="1800" b="1"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484,790</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499,137</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14,347</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3.0</a:t>
                      </a:r>
                      <a:endParaRPr lang="en-US" sz="1800" b="0" i="0" u="none" strike="noStrike">
                        <a:solidFill>
                          <a:schemeClr val="tx2"/>
                        </a:solidFill>
                        <a:effectLst/>
                        <a:latin typeface="SansSerif"/>
                      </a:endParaRPr>
                    </a:p>
                  </a:txBody>
                  <a:tcPr marL="6350" marR="6350" marT="6350" marB="0"/>
                </a:tc>
              </a:tr>
              <a:tr h="274765">
                <a:tc>
                  <a:txBody>
                    <a:bodyPr/>
                    <a:lstStyle/>
                    <a:p>
                      <a:pPr algn="ctr" fontAlgn="t"/>
                      <a:r>
                        <a:rPr lang="en-US" sz="1800" u="none" strike="noStrike" dirty="0">
                          <a:solidFill>
                            <a:schemeClr val="tx2"/>
                          </a:solidFill>
                          <a:effectLst/>
                        </a:rPr>
                        <a:t>35</a:t>
                      </a:r>
                      <a:endParaRPr lang="en-US" sz="1800" b="0" i="0" u="none" strike="noStrike" dirty="0">
                        <a:solidFill>
                          <a:schemeClr val="tx2"/>
                        </a:solidFill>
                        <a:effectLst/>
                        <a:latin typeface="SansSerif"/>
                      </a:endParaRPr>
                    </a:p>
                  </a:txBody>
                  <a:tcPr marL="6350" marR="6350" marT="6350" marB="0"/>
                </a:tc>
                <a:tc>
                  <a:txBody>
                    <a:bodyPr/>
                    <a:lstStyle/>
                    <a:p>
                      <a:pPr algn="l" fontAlgn="t"/>
                      <a:r>
                        <a:rPr lang="en-US" sz="1800" u="none" strike="noStrike">
                          <a:solidFill>
                            <a:schemeClr val="tx2"/>
                          </a:solidFill>
                          <a:effectLst/>
                        </a:rPr>
                        <a:t>  Denton County, Texas</a:t>
                      </a:r>
                      <a:endParaRPr lang="en-US" sz="1800" b="1"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708,050</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728,799</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none" strike="noStrike">
                          <a:solidFill>
                            <a:schemeClr val="tx2"/>
                          </a:solidFill>
                          <a:effectLst/>
                        </a:rPr>
                        <a:t>20,749</a:t>
                      </a:r>
                      <a:endParaRPr lang="en-US" sz="1800" b="0" i="0" u="none" strike="noStrike">
                        <a:solidFill>
                          <a:schemeClr val="tx2"/>
                        </a:solidFill>
                        <a:effectLst/>
                        <a:latin typeface="SansSerif"/>
                      </a:endParaRPr>
                    </a:p>
                  </a:txBody>
                  <a:tcPr marL="6350" marR="6350" marT="6350" marB="0"/>
                </a:tc>
                <a:tc>
                  <a:txBody>
                    <a:bodyPr/>
                    <a:lstStyle/>
                    <a:p>
                      <a:pPr algn="r" fontAlgn="t"/>
                      <a:r>
                        <a:rPr lang="en-US" sz="1800" u="none" strike="noStrike" dirty="0">
                          <a:solidFill>
                            <a:schemeClr val="tx2"/>
                          </a:solidFill>
                          <a:effectLst/>
                        </a:rPr>
                        <a:t>2.9</a:t>
                      </a:r>
                      <a:endParaRPr lang="en-US" sz="1800" b="0" i="0" u="none" strike="noStrike" dirty="0">
                        <a:solidFill>
                          <a:schemeClr val="tx2"/>
                        </a:solidFill>
                        <a:effectLst/>
                        <a:latin typeface="SansSerif"/>
                      </a:endParaRPr>
                    </a:p>
                  </a:txBody>
                  <a:tcPr marL="6350" marR="6350" marT="6350" marB="0"/>
                </a:tc>
              </a:tr>
              <a:tr h="274765">
                <a:tc>
                  <a:txBody>
                    <a:bodyPr/>
                    <a:lstStyle/>
                    <a:p>
                      <a:pPr algn="ctr" fontAlgn="t"/>
                      <a:r>
                        <a:rPr lang="en-US" sz="1800" b="1" u="none" strike="noStrike" dirty="0">
                          <a:solidFill>
                            <a:schemeClr val="tx2"/>
                          </a:solidFill>
                          <a:effectLst/>
                        </a:rPr>
                        <a:t>39</a:t>
                      </a:r>
                      <a:endParaRPr lang="en-US" sz="1800" b="1" i="0" u="none" strike="noStrike" dirty="0">
                        <a:solidFill>
                          <a:schemeClr val="tx2"/>
                        </a:solidFill>
                        <a:effectLst/>
                        <a:latin typeface="SansSerif"/>
                      </a:endParaRPr>
                    </a:p>
                  </a:txBody>
                  <a:tcPr marL="6350" marR="6350" marT="6350" marB="0"/>
                </a:tc>
                <a:tc>
                  <a:txBody>
                    <a:bodyPr/>
                    <a:lstStyle/>
                    <a:p>
                      <a:pPr algn="l" fontAlgn="t"/>
                      <a:r>
                        <a:rPr lang="en-US" sz="1800" b="1" u="none" strike="noStrike" dirty="0">
                          <a:solidFill>
                            <a:schemeClr val="tx2"/>
                          </a:solidFill>
                          <a:effectLst/>
                        </a:rPr>
                        <a:t>  Gaines County, Texas</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18,393</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18,921</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528</a:t>
                      </a:r>
                      <a:endParaRPr lang="en-US" sz="1800" b="1" i="0" u="none" strike="noStrike" dirty="0">
                        <a:solidFill>
                          <a:schemeClr val="tx2"/>
                        </a:solidFill>
                        <a:effectLst/>
                        <a:latin typeface="SansSerif"/>
                      </a:endParaRPr>
                    </a:p>
                  </a:txBody>
                  <a:tcPr marL="6350" marR="6350" marT="6350" marB="0"/>
                </a:tc>
                <a:tc>
                  <a:txBody>
                    <a:bodyPr/>
                    <a:lstStyle/>
                    <a:p>
                      <a:pPr algn="r" fontAlgn="t"/>
                      <a:r>
                        <a:rPr lang="en-US" sz="1800" b="1" u="none" strike="noStrike" dirty="0">
                          <a:solidFill>
                            <a:schemeClr val="tx2"/>
                          </a:solidFill>
                          <a:effectLst/>
                        </a:rPr>
                        <a:t>2.9</a:t>
                      </a:r>
                      <a:endParaRPr lang="en-US" sz="1800" b="1" i="0" u="none" strike="noStrike" dirty="0">
                        <a:solidFill>
                          <a:schemeClr val="tx2"/>
                        </a:solidFill>
                        <a:effectLst/>
                        <a:latin typeface="SansSerif"/>
                      </a:endParaRPr>
                    </a:p>
                  </a:txBody>
                  <a:tcPr marL="6350" marR="6350" marT="6350" marB="0"/>
                </a:tc>
              </a:tr>
            </a:tbl>
          </a:graphicData>
        </a:graphic>
      </p:graphicFrame>
      <p:sp>
        <p:nvSpPr>
          <p:cNvPr id="5" name="TextBox 4"/>
          <p:cNvSpPr txBox="1"/>
          <p:nvPr/>
        </p:nvSpPr>
        <p:spPr>
          <a:xfrm>
            <a:off x="838200" y="6172200"/>
            <a:ext cx="5368777" cy="307777"/>
          </a:xfrm>
          <a:prstGeom prst="rect">
            <a:avLst/>
          </a:prstGeom>
          <a:noFill/>
        </p:spPr>
        <p:txBody>
          <a:bodyPr wrap="none" rtlCol="0">
            <a:spAutoFit/>
          </a:bodyPr>
          <a:lstStyle/>
          <a:p>
            <a:r>
              <a:rPr lang="en-US" sz="1400" dirty="0" smtClean="0">
                <a:solidFill>
                  <a:schemeClr val="tx2"/>
                </a:solidFill>
              </a:rPr>
              <a:t>Counties in bold had growth associated with oil and gas extraction</a:t>
            </a:r>
            <a:endParaRPr lang="en-US" sz="1400" dirty="0">
              <a:solidFill>
                <a:schemeClr val="tx2"/>
              </a:solidFill>
            </a:endParaRPr>
          </a:p>
        </p:txBody>
      </p:sp>
    </p:spTree>
    <p:extLst>
      <p:ext uri="{BB962C8B-B14F-4D97-AF65-F5344CB8AC3E}">
        <p14:creationId xmlns:p14="http://schemas.microsoft.com/office/powerpoint/2010/main" val="2145825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6858000" cy="990600"/>
          </a:xfrm>
        </p:spPr>
        <p:txBody>
          <a:bodyPr>
            <a:noAutofit/>
          </a:bodyPr>
          <a:lstStyle/>
          <a:p>
            <a:r>
              <a:rPr lang="en-US" sz="2800" dirty="0" smtClean="0"/>
              <a:t>One fourth of U.S. counties in the top 40 for numeric growth are in Texas, 2012-2013</a:t>
            </a:r>
            <a:endParaRPr lang="en-US" sz="28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8</a:t>
            </a:fld>
            <a:endParaRPr lang="en-US" dirty="0"/>
          </a:p>
        </p:txBody>
      </p:sp>
      <p:graphicFrame>
        <p:nvGraphicFramePr>
          <p:cNvPr id="6" name="Table 5"/>
          <p:cNvGraphicFramePr>
            <a:graphicFrameLocks noGrp="1"/>
          </p:cNvGraphicFramePr>
          <p:nvPr>
            <p:extLst/>
          </p:nvPr>
        </p:nvGraphicFramePr>
        <p:xfrm>
          <a:off x="352015" y="1600200"/>
          <a:ext cx="8334785" cy="4416133"/>
        </p:xfrm>
        <a:graphic>
          <a:graphicData uri="http://schemas.openxmlformats.org/drawingml/2006/table">
            <a:tbl>
              <a:tblPr firstRow="1">
                <a:tableStyleId>{C083E6E3-FA7D-4D7B-A595-EF9225AFEA82}</a:tableStyleId>
              </a:tblPr>
              <a:tblGrid>
                <a:gridCol w="790985"/>
                <a:gridCol w="2563366"/>
                <a:gridCol w="1207566"/>
                <a:gridCol w="1207566"/>
                <a:gridCol w="1282651"/>
                <a:gridCol w="1282651"/>
              </a:tblGrid>
              <a:tr h="542812">
                <a:tc>
                  <a:txBody>
                    <a:bodyPr/>
                    <a:lstStyle/>
                    <a:p>
                      <a:pPr algn="ctr" fontAlgn="ctr"/>
                      <a:r>
                        <a:rPr lang="en-US" sz="1800" u="none" strike="noStrike" dirty="0" smtClean="0">
                          <a:solidFill>
                            <a:schemeClr val="tx2"/>
                          </a:solidFill>
                          <a:effectLst/>
                        </a:rPr>
                        <a:t>U.S.</a:t>
                      </a:r>
                    </a:p>
                    <a:p>
                      <a:pPr algn="ctr" fontAlgn="ctr"/>
                      <a:r>
                        <a:rPr lang="en-US" sz="1800" u="none" strike="noStrike" dirty="0" smtClean="0">
                          <a:solidFill>
                            <a:schemeClr val="tx2"/>
                          </a:solidFill>
                          <a:effectLst/>
                        </a:rPr>
                        <a:t>Rank</a:t>
                      </a:r>
                      <a:endParaRPr lang="en-US" sz="1800" b="1" i="0" u="none" strike="noStrike" dirty="0">
                        <a:solidFill>
                          <a:schemeClr val="tx2"/>
                        </a:solidFill>
                        <a:effectLst/>
                        <a:latin typeface="SansSerif"/>
                      </a:endParaRPr>
                    </a:p>
                  </a:txBody>
                  <a:tcPr marL="6350" marR="6350" marT="6350" marB="0" anchor="ctr"/>
                </a:tc>
                <a:tc>
                  <a:txBody>
                    <a:bodyPr/>
                    <a:lstStyle/>
                    <a:p>
                      <a:pPr algn="ctr" fontAlgn="ctr"/>
                      <a:r>
                        <a:rPr lang="en-US" sz="1800" u="none" strike="noStrike" dirty="0">
                          <a:solidFill>
                            <a:schemeClr val="tx2"/>
                          </a:solidFill>
                          <a:effectLst/>
                        </a:rPr>
                        <a:t>Geography</a:t>
                      </a:r>
                      <a:endParaRPr lang="en-US" sz="1800" b="1" i="0" u="none" strike="noStrike" dirty="0">
                        <a:solidFill>
                          <a:schemeClr val="tx2"/>
                        </a:solidFill>
                        <a:effectLst/>
                        <a:latin typeface="SansSerif"/>
                      </a:endParaRPr>
                    </a:p>
                  </a:txBody>
                  <a:tcPr marL="6350" marR="6350" marT="6350" marB="0" anchor="ctr"/>
                </a:tc>
                <a:tc gridSpan="2">
                  <a:txBody>
                    <a:bodyPr/>
                    <a:lstStyle/>
                    <a:p>
                      <a:pPr algn="ctr" fontAlgn="t"/>
                      <a:r>
                        <a:rPr lang="en-US" sz="1800" u="none" strike="noStrike" dirty="0">
                          <a:solidFill>
                            <a:schemeClr val="tx2"/>
                          </a:solidFill>
                          <a:effectLst/>
                        </a:rPr>
                        <a:t>Population </a:t>
                      </a:r>
                      <a:r>
                        <a:rPr lang="en-US" sz="1800" u="none" strike="noStrike" dirty="0" smtClean="0">
                          <a:solidFill>
                            <a:schemeClr val="tx2"/>
                          </a:solidFill>
                          <a:effectLst/>
                        </a:rPr>
                        <a:t>Estimate</a:t>
                      </a:r>
                      <a:endParaRPr lang="en-US" sz="1800" b="1" i="0" u="none" strike="noStrike" dirty="0">
                        <a:solidFill>
                          <a:schemeClr val="tx2"/>
                        </a:solidFill>
                        <a:effectLst/>
                        <a:latin typeface="SansSerif"/>
                      </a:endParaRPr>
                    </a:p>
                  </a:txBody>
                  <a:tcPr marL="6350" marR="6350" marT="6350" marB="0" anchor="ctr"/>
                </a:tc>
                <a:tc hMerge="1">
                  <a:txBody>
                    <a:bodyPr/>
                    <a:lstStyle/>
                    <a:p>
                      <a:endParaRPr lang="en-US"/>
                    </a:p>
                  </a:txBody>
                  <a:tcPr/>
                </a:tc>
                <a:tc gridSpan="2">
                  <a:txBody>
                    <a:bodyPr/>
                    <a:lstStyle/>
                    <a:p>
                      <a:pPr algn="ctr" fontAlgn="t"/>
                      <a:r>
                        <a:rPr lang="en-US" sz="1800" u="none" strike="noStrike" dirty="0">
                          <a:solidFill>
                            <a:schemeClr val="tx2"/>
                          </a:solidFill>
                          <a:effectLst/>
                        </a:rPr>
                        <a:t>Change, 2012 to 2013</a:t>
                      </a:r>
                      <a:endParaRPr lang="en-US" sz="1800" b="1" i="0" u="none" strike="noStrike" dirty="0">
                        <a:solidFill>
                          <a:schemeClr val="tx2"/>
                        </a:solidFill>
                        <a:effectLst/>
                        <a:latin typeface="SansSerif"/>
                      </a:endParaRPr>
                    </a:p>
                  </a:txBody>
                  <a:tcPr marL="6350" marR="6350" marT="6350" marB="0" anchor="ctr"/>
                </a:tc>
                <a:tc hMerge="1">
                  <a:txBody>
                    <a:bodyPr/>
                    <a:lstStyle/>
                    <a:p>
                      <a:pPr algn="ctr" fontAlgn="t"/>
                      <a:endParaRPr lang="en-US" sz="1800" b="1" i="0" u="none" strike="noStrike" dirty="0">
                        <a:solidFill>
                          <a:schemeClr val="tx2"/>
                        </a:solidFill>
                        <a:effectLst/>
                        <a:latin typeface="SansSerif"/>
                      </a:endParaRPr>
                    </a:p>
                  </a:txBody>
                  <a:tcPr marL="6350" marR="6350" marT="6350" marB="0" anchor="ctr"/>
                </a:tc>
              </a:tr>
              <a:tr h="274512">
                <a:tc>
                  <a:txBody>
                    <a:bodyPr/>
                    <a:lstStyle/>
                    <a:p>
                      <a:pPr algn="ctr" fontAlgn="b"/>
                      <a:endParaRPr lang="en-US" sz="1800" b="0" i="0" u="sng" strike="noStrike" dirty="0">
                        <a:solidFill>
                          <a:schemeClr val="tx2"/>
                        </a:solidFill>
                        <a:effectLst/>
                        <a:latin typeface="+mn-lt"/>
                      </a:endParaRPr>
                    </a:p>
                  </a:txBody>
                  <a:tcPr marL="6350" marR="6350" marT="6350" marB="0" anchor="ct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endParaRPr lang="en-US" sz="1800" b="0" u="sng" strike="noStrike" dirty="0" smtClean="0">
                        <a:solidFill>
                          <a:schemeClr val="tx2"/>
                        </a:solidFill>
                        <a:effectLst/>
                        <a:latin typeface="+mn-lt"/>
                      </a:endParaRPr>
                    </a:p>
                  </a:txBody>
                  <a:tcPr marL="6350" marR="6350" marT="6350" marB="0" anchor="ctr"/>
                </a:tc>
                <a:tc>
                  <a:txBody>
                    <a:bodyPr/>
                    <a:lstStyle/>
                    <a:p>
                      <a:pPr algn="r" fontAlgn="t"/>
                      <a:r>
                        <a:rPr lang="en-US" sz="1800" u="sng" strike="noStrike" dirty="0" smtClean="0">
                          <a:solidFill>
                            <a:schemeClr val="tx2"/>
                          </a:solidFill>
                          <a:effectLst/>
                        </a:rPr>
                        <a:t>2012</a:t>
                      </a:r>
                      <a:endParaRPr lang="en-US" sz="1800" b="0" i="0" u="sng" strike="noStrike" dirty="0">
                        <a:solidFill>
                          <a:schemeClr val="tx2"/>
                        </a:solidFill>
                        <a:effectLst/>
                        <a:latin typeface="+mn-lt"/>
                      </a:endParaRPr>
                    </a:p>
                  </a:txBody>
                  <a:tcPr marL="6350" marR="6350" marT="6350" marB="0" anchor="ctr"/>
                </a:tc>
                <a:tc>
                  <a:txBody>
                    <a:bodyPr/>
                    <a:lstStyle/>
                    <a:p>
                      <a:pPr algn="r" fontAlgn="t"/>
                      <a:r>
                        <a:rPr lang="en-US" sz="1800" u="sng" strike="noStrike" dirty="0" smtClean="0">
                          <a:solidFill>
                            <a:schemeClr val="tx2"/>
                          </a:solidFill>
                          <a:effectLst/>
                        </a:rPr>
                        <a:t>2013</a:t>
                      </a:r>
                      <a:endParaRPr lang="en-US" sz="1800" b="0" i="0" u="sng" strike="noStrike" dirty="0">
                        <a:solidFill>
                          <a:schemeClr val="tx2"/>
                        </a:solidFill>
                        <a:effectLst/>
                        <a:latin typeface="+mn-lt"/>
                      </a:endParaRPr>
                    </a:p>
                  </a:txBody>
                  <a:tcPr marL="6350" marR="6350" marT="6350" marB="0" anchor="ctr"/>
                </a:tc>
                <a:tc>
                  <a:txBody>
                    <a:bodyPr/>
                    <a:lstStyle/>
                    <a:p>
                      <a:pPr algn="r" fontAlgn="b"/>
                      <a:r>
                        <a:rPr lang="en-US" sz="1800" u="sng" strike="noStrike" dirty="0" smtClean="0">
                          <a:solidFill>
                            <a:schemeClr val="tx2"/>
                          </a:solidFill>
                          <a:effectLst/>
                        </a:rPr>
                        <a:t>Number</a:t>
                      </a:r>
                      <a:endParaRPr lang="en-US" sz="1800" b="0" i="0" u="sng" strike="noStrike" dirty="0">
                        <a:solidFill>
                          <a:schemeClr val="tx2"/>
                        </a:solidFill>
                        <a:effectLst/>
                        <a:latin typeface="+mn-lt"/>
                      </a:endParaRPr>
                    </a:p>
                  </a:txBody>
                  <a:tcPr marL="6350" marR="6350" marT="6350" marB="0" anchor="ctr"/>
                </a:tc>
                <a:tc>
                  <a:txBody>
                    <a:bodyPr/>
                    <a:lstStyle/>
                    <a:p>
                      <a:pPr algn="r" fontAlgn="b"/>
                      <a:r>
                        <a:rPr lang="en-US" sz="1800" u="sng" strike="noStrike" dirty="0" smtClean="0">
                          <a:solidFill>
                            <a:schemeClr val="tx2"/>
                          </a:solidFill>
                          <a:effectLst/>
                        </a:rPr>
                        <a:t>Percent</a:t>
                      </a:r>
                      <a:endParaRPr lang="en-US" sz="1800" b="0" i="0" u="sng" strike="noStrike" dirty="0">
                        <a:solidFill>
                          <a:schemeClr val="tx2"/>
                        </a:solidFill>
                        <a:effectLst/>
                        <a:latin typeface="+mn-lt"/>
                      </a:endParaRPr>
                    </a:p>
                  </a:txBody>
                  <a:tcPr marL="6350" marR="6350" marT="6350" marB="0" anchor="ctr"/>
                </a:tc>
              </a:tr>
              <a:tr h="326355">
                <a:tc>
                  <a:txBody>
                    <a:bodyPr/>
                    <a:lstStyle/>
                    <a:p>
                      <a:pPr algn="ctr" fontAlgn="b"/>
                      <a:r>
                        <a:rPr lang="en-US" sz="1800" u="none" strike="noStrike" dirty="0">
                          <a:solidFill>
                            <a:schemeClr val="tx2"/>
                          </a:solidFill>
                          <a:effectLst/>
                        </a:rPr>
                        <a:t>1</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Harris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4,253,963</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4,336,853</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a:solidFill>
                            <a:schemeClr val="tx2"/>
                          </a:solidFill>
                          <a:effectLst/>
                        </a:rPr>
                        <a:t>      82,890 </a:t>
                      </a:r>
                      <a:endParaRPr lang="en-US" sz="1800" b="1" i="0" u="none" strike="noStrike">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1.9</a:t>
                      </a:r>
                      <a:endParaRPr lang="en-US" sz="1800" b="0" i="0" u="none" strike="noStrike" dirty="0">
                        <a:solidFill>
                          <a:schemeClr val="tx2"/>
                        </a:solidFill>
                        <a:effectLst/>
                        <a:latin typeface="+mn-lt"/>
                      </a:endParaRPr>
                    </a:p>
                  </a:txBody>
                  <a:tcPr marL="6350" marR="6350" marT="6350" marB="0" anchor="ctr"/>
                </a:tc>
              </a:tr>
              <a:tr h="373506">
                <a:tc>
                  <a:txBody>
                    <a:bodyPr/>
                    <a:lstStyle/>
                    <a:p>
                      <a:pPr algn="ctr" fontAlgn="b"/>
                      <a:r>
                        <a:rPr lang="en-US" sz="1800" u="none" strike="noStrike" dirty="0">
                          <a:solidFill>
                            <a:schemeClr val="tx2"/>
                          </a:solidFill>
                          <a:effectLst/>
                        </a:rPr>
                        <a:t>6</a:t>
                      </a:r>
                      <a:endParaRPr lang="en-US" sz="1800" b="0"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Bexar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1,785,787</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1,817,610</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dirty="0">
                          <a:solidFill>
                            <a:schemeClr val="tx2"/>
                          </a:solidFill>
                          <a:effectLst/>
                        </a:rPr>
                        <a:t>      31,823 </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1.8</a:t>
                      </a:r>
                    </a:p>
                  </a:txBody>
                  <a:tcPr marL="6350" marR="6350" marT="6350" marB="0" anchor="ctr"/>
                </a:tc>
              </a:tr>
              <a:tr h="373506">
                <a:tc>
                  <a:txBody>
                    <a:bodyPr/>
                    <a:lstStyle/>
                    <a:p>
                      <a:pPr algn="ctr" fontAlgn="b"/>
                      <a:r>
                        <a:rPr lang="en-US" sz="1800" u="none" strike="noStrike" dirty="0">
                          <a:solidFill>
                            <a:schemeClr val="tx2"/>
                          </a:solidFill>
                          <a:effectLst/>
                        </a:rPr>
                        <a:t>8</a:t>
                      </a:r>
                      <a:endParaRPr lang="en-US" sz="1800" b="0"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Tarrant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1,881,445</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1,911,541</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a:solidFill>
                            <a:schemeClr val="tx2"/>
                          </a:solidFill>
                          <a:effectLst/>
                        </a:rPr>
                        <a:t>      30,096 </a:t>
                      </a:r>
                      <a:endParaRPr lang="en-US" sz="1800" b="1" i="0" u="none" strike="noStrike">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1.6</a:t>
                      </a:r>
                      <a:endParaRPr lang="en-US" sz="1800" b="0" i="0" u="none" strike="noStrike" dirty="0">
                        <a:solidFill>
                          <a:schemeClr val="tx2"/>
                        </a:solidFill>
                        <a:effectLst/>
                        <a:latin typeface="+mn-lt"/>
                      </a:endParaRPr>
                    </a:p>
                  </a:txBody>
                  <a:tcPr marL="6350" marR="6350" marT="6350" marB="0" anchor="ctr"/>
                </a:tc>
              </a:tr>
              <a:tr h="327110">
                <a:tc>
                  <a:txBody>
                    <a:bodyPr/>
                    <a:lstStyle/>
                    <a:p>
                      <a:pPr algn="ctr" fontAlgn="b"/>
                      <a:r>
                        <a:rPr lang="en-US" sz="1800" u="none" strike="noStrike" dirty="0">
                          <a:solidFill>
                            <a:schemeClr val="tx2"/>
                          </a:solidFill>
                          <a:effectLst/>
                        </a:rPr>
                        <a:t>11</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Fort Bend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625,853</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652,365</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a:solidFill>
                            <a:schemeClr val="tx2"/>
                          </a:solidFill>
                          <a:effectLst/>
                        </a:rPr>
                        <a:t>      26,512 </a:t>
                      </a:r>
                      <a:endParaRPr lang="en-US" sz="1800" b="1" i="0" u="none" strike="noStrike">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4.2</a:t>
                      </a:r>
                      <a:endParaRPr lang="en-US" sz="1800" b="0" i="0" u="none" strike="noStrike" dirty="0">
                        <a:solidFill>
                          <a:schemeClr val="tx2"/>
                        </a:solidFill>
                        <a:effectLst/>
                        <a:latin typeface="+mn-lt"/>
                      </a:endParaRPr>
                    </a:p>
                  </a:txBody>
                  <a:tcPr marL="6350" marR="6350" marT="6350" marB="0" anchor="ctr"/>
                </a:tc>
              </a:tr>
              <a:tr h="373506">
                <a:tc>
                  <a:txBody>
                    <a:bodyPr/>
                    <a:lstStyle/>
                    <a:p>
                      <a:pPr algn="ctr" fontAlgn="b"/>
                      <a:r>
                        <a:rPr lang="en-US" sz="1800" u="none" strike="noStrike" dirty="0">
                          <a:solidFill>
                            <a:schemeClr val="tx2"/>
                          </a:solidFill>
                          <a:effectLst/>
                        </a:rPr>
                        <a:t>12</a:t>
                      </a:r>
                      <a:endParaRPr lang="en-US" sz="1800" b="0"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Dallas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2,453,907</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2,480,331</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a:solidFill>
                            <a:schemeClr val="tx2"/>
                          </a:solidFill>
                          <a:effectLst/>
                        </a:rPr>
                        <a:t>      26,424 </a:t>
                      </a:r>
                      <a:endParaRPr lang="en-US" sz="1800" b="1" i="0" u="none" strike="noStrike">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1.1</a:t>
                      </a:r>
                      <a:endParaRPr lang="en-US" sz="1800" b="0" i="0" u="none" strike="noStrike" dirty="0">
                        <a:solidFill>
                          <a:schemeClr val="tx2"/>
                        </a:solidFill>
                        <a:effectLst/>
                        <a:latin typeface="+mn-lt"/>
                      </a:endParaRPr>
                    </a:p>
                  </a:txBody>
                  <a:tcPr marL="6350" marR="6350" marT="6350" marB="0" anchor="ctr"/>
                </a:tc>
              </a:tr>
              <a:tr h="373506">
                <a:tc>
                  <a:txBody>
                    <a:bodyPr/>
                    <a:lstStyle/>
                    <a:p>
                      <a:pPr algn="ctr" fontAlgn="b"/>
                      <a:r>
                        <a:rPr lang="en-US" sz="1800" u="none" strike="noStrike" dirty="0">
                          <a:solidFill>
                            <a:schemeClr val="tx2"/>
                          </a:solidFill>
                          <a:effectLst/>
                        </a:rPr>
                        <a:t>15</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Travis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1,096,246</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1,120,954</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dirty="0">
                          <a:solidFill>
                            <a:schemeClr val="tx2"/>
                          </a:solidFill>
                          <a:effectLst/>
                        </a:rPr>
                        <a:t>      24,708 </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2.3</a:t>
                      </a:r>
                      <a:endParaRPr lang="en-US" sz="1800" b="0" i="0" u="none" strike="noStrike" dirty="0">
                        <a:solidFill>
                          <a:schemeClr val="tx2"/>
                        </a:solidFill>
                        <a:effectLst/>
                        <a:latin typeface="+mn-lt"/>
                      </a:endParaRPr>
                    </a:p>
                  </a:txBody>
                  <a:tcPr marL="6350" marR="6350" marT="6350" marB="0" anchor="ctr"/>
                </a:tc>
              </a:tr>
              <a:tr h="373506">
                <a:tc>
                  <a:txBody>
                    <a:bodyPr/>
                    <a:lstStyle/>
                    <a:p>
                      <a:pPr algn="ctr" fontAlgn="b"/>
                      <a:r>
                        <a:rPr lang="en-US" sz="1800" u="none" strike="noStrike" dirty="0">
                          <a:solidFill>
                            <a:schemeClr val="tx2"/>
                          </a:solidFill>
                          <a:effectLst/>
                        </a:rPr>
                        <a:t>22</a:t>
                      </a:r>
                      <a:endParaRPr lang="en-US" sz="1800" b="0"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smtClean="0">
                          <a:solidFill>
                            <a:schemeClr val="tx2"/>
                          </a:solidFill>
                          <a:effectLst/>
                        </a:rPr>
                        <a:t>Denton </a:t>
                      </a:r>
                      <a:r>
                        <a:rPr lang="en-US" sz="1800" u="none" strike="noStrike" dirty="0">
                          <a:solidFill>
                            <a:schemeClr val="tx2"/>
                          </a:solidFill>
                          <a:effectLst/>
                        </a:rPr>
                        <a:t>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708,050</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728,799</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dirty="0">
                          <a:solidFill>
                            <a:schemeClr val="tx2"/>
                          </a:solidFill>
                          <a:effectLst/>
                        </a:rPr>
                        <a:t>      20,749 </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2.9</a:t>
                      </a:r>
                      <a:endParaRPr lang="en-US" sz="1800" b="0" i="0" u="none" strike="noStrike" dirty="0">
                        <a:solidFill>
                          <a:schemeClr val="tx2"/>
                        </a:solidFill>
                        <a:effectLst/>
                        <a:latin typeface="+mn-lt"/>
                      </a:endParaRPr>
                    </a:p>
                  </a:txBody>
                  <a:tcPr marL="6350" marR="6350" marT="6350" marB="0" anchor="ctr"/>
                </a:tc>
              </a:tr>
              <a:tr h="403482">
                <a:tc>
                  <a:txBody>
                    <a:bodyPr/>
                    <a:lstStyle/>
                    <a:p>
                      <a:pPr algn="ctr" fontAlgn="b"/>
                      <a:r>
                        <a:rPr lang="en-US" sz="1800" u="none" strike="noStrike" dirty="0">
                          <a:solidFill>
                            <a:schemeClr val="tx2"/>
                          </a:solidFill>
                          <a:effectLst/>
                        </a:rPr>
                        <a:t>24</a:t>
                      </a:r>
                      <a:endParaRPr lang="en-US" sz="1800" b="0"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Collin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834,674</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854,778</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dirty="0">
                          <a:solidFill>
                            <a:schemeClr val="tx2"/>
                          </a:solidFill>
                          <a:effectLst/>
                        </a:rPr>
                        <a:t>      20,104 </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2.4</a:t>
                      </a:r>
                      <a:endParaRPr lang="en-US" sz="1800" b="0" i="0" u="none" strike="noStrike" dirty="0">
                        <a:solidFill>
                          <a:schemeClr val="tx2"/>
                        </a:solidFill>
                        <a:effectLst/>
                        <a:latin typeface="+mn-lt"/>
                      </a:endParaRPr>
                    </a:p>
                  </a:txBody>
                  <a:tcPr marL="6350" marR="6350" marT="6350" marB="0" anchor="ctr"/>
                </a:tc>
              </a:tr>
              <a:tr h="274996">
                <a:tc>
                  <a:txBody>
                    <a:bodyPr/>
                    <a:lstStyle/>
                    <a:p>
                      <a:pPr algn="ctr" fontAlgn="b"/>
                      <a:r>
                        <a:rPr lang="en-US" sz="1800" u="none" strike="noStrike" dirty="0">
                          <a:solidFill>
                            <a:schemeClr val="tx2"/>
                          </a:solidFill>
                          <a:effectLst/>
                        </a:rPr>
                        <a:t>33</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Williamson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456,359</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471,014</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dirty="0">
                          <a:solidFill>
                            <a:schemeClr val="tx2"/>
                          </a:solidFill>
                          <a:effectLst/>
                        </a:rPr>
                        <a:t>      14,655 </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3.2</a:t>
                      </a:r>
                      <a:endParaRPr lang="en-US" sz="1800" b="0" i="0" u="none" strike="noStrike" dirty="0">
                        <a:solidFill>
                          <a:schemeClr val="tx2"/>
                        </a:solidFill>
                        <a:effectLst/>
                        <a:latin typeface="+mn-lt"/>
                      </a:endParaRPr>
                    </a:p>
                  </a:txBody>
                  <a:tcPr marL="6350" marR="6350" marT="6350" marB="0" anchor="ctr"/>
                </a:tc>
              </a:tr>
              <a:tr h="375326">
                <a:tc>
                  <a:txBody>
                    <a:bodyPr/>
                    <a:lstStyle/>
                    <a:p>
                      <a:pPr algn="ctr" fontAlgn="b"/>
                      <a:r>
                        <a:rPr lang="en-US" sz="1800" u="none" strike="noStrike" dirty="0">
                          <a:solidFill>
                            <a:schemeClr val="tx2"/>
                          </a:solidFill>
                          <a:effectLst/>
                        </a:rPr>
                        <a:t>35</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l" fontAlgn="t"/>
                      <a:r>
                        <a:rPr lang="en-US" sz="1800" u="none" strike="noStrike" dirty="0">
                          <a:solidFill>
                            <a:schemeClr val="tx2"/>
                          </a:solidFill>
                          <a:effectLst/>
                        </a:rPr>
                        <a:t>Montgomery County, Texas</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484,790</a:t>
                      </a:r>
                      <a:endParaRPr lang="en-US" sz="1800" b="1" i="0" u="none" strike="noStrike" dirty="0">
                        <a:solidFill>
                          <a:schemeClr val="tx2"/>
                        </a:solidFill>
                        <a:effectLst/>
                        <a:latin typeface="SansSerif"/>
                      </a:endParaRPr>
                    </a:p>
                  </a:txBody>
                  <a:tcPr marL="6350" marR="6350" marT="6350" marB="0" anchor="ctr"/>
                </a:tc>
                <a:tc>
                  <a:txBody>
                    <a:bodyPr/>
                    <a:lstStyle/>
                    <a:p>
                      <a:pPr algn="r" fontAlgn="t"/>
                      <a:r>
                        <a:rPr lang="en-US" sz="1800" u="none" strike="noStrike" dirty="0">
                          <a:solidFill>
                            <a:schemeClr val="tx2"/>
                          </a:solidFill>
                          <a:effectLst/>
                        </a:rPr>
                        <a:t>499,137</a:t>
                      </a:r>
                      <a:endParaRPr lang="en-US" sz="1800" b="1" i="0" u="none" strike="noStrike" dirty="0">
                        <a:solidFill>
                          <a:schemeClr val="tx2"/>
                        </a:solidFill>
                        <a:effectLst/>
                        <a:latin typeface="SansSerif"/>
                      </a:endParaRPr>
                    </a:p>
                  </a:txBody>
                  <a:tcPr marL="6350" marR="6350" marT="6350" marB="0" anchor="ctr"/>
                </a:tc>
                <a:tc>
                  <a:txBody>
                    <a:bodyPr/>
                    <a:lstStyle/>
                    <a:p>
                      <a:pPr algn="r" fontAlgn="b"/>
                      <a:r>
                        <a:rPr lang="en-US" sz="1800" u="none" strike="noStrike" dirty="0" smtClean="0">
                          <a:solidFill>
                            <a:schemeClr val="tx2"/>
                          </a:solidFill>
                          <a:effectLst/>
                        </a:rPr>
                        <a:t>14,347 </a:t>
                      </a:r>
                      <a:endParaRPr lang="en-US" sz="1800" b="1" i="0" u="none" strike="noStrike" dirty="0">
                        <a:solidFill>
                          <a:schemeClr val="tx2"/>
                        </a:solidFill>
                        <a:effectLst/>
                        <a:latin typeface="Arial" panose="020B0604020202020204" pitchFamily="34" charset="0"/>
                      </a:endParaRPr>
                    </a:p>
                  </a:txBody>
                  <a:tcPr marL="6350" marR="6350" marT="6350" marB="0" anchor="ctr"/>
                </a:tc>
                <a:tc>
                  <a:txBody>
                    <a:bodyPr/>
                    <a:lstStyle/>
                    <a:p>
                      <a:pPr algn="r" fontAlgn="b"/>
                      <a:r>
                        <a:rPr lang="en-US" sz="1800" b="0" i="0" u="none" strike="noStrike" dirty="0" smtClean="0">
                          <a:solidFill>
                            <a:schemeClr val="tx2"/>
                          </a:solidFill>
                          <a:effectLst/>
                          <a:latin typeface="+mn-lt"/>
                        </a:rPr>
                        <a:t>3.0</a:t>
                      </a:r>
                      <a:endParaRPr lang="en-US" sz="1800" b="0" i="0" u="none" strike="noStrike" dirty="0">
                        <a:solidFill>
                          <a:schemeClr val="tx2"/>
                        </a:solidFill>
                        <a:effectLst/>
                        <a:latin typeface="+mn-lt"/>
                      </a:endParaRPr>
                    </a:p>
                  </a:txBody>
                  <a:tcPr marL="6350" marR="6350" marT="6350" marB="0" anchor="ctr"/>
                </a:tc>
              </a:tr>
            </a:tbl>
          </a:graphicData>
        </a:graphic>
      </p:graphicFrame>
    </p:spTree>
    <p:extLst>
      <p:ext uri="{BB962C8B-B14F-4D97-AF65-F5344CB8AC3E}">
        <p14:creationId xmlns:p14="http://schemas.microsoft.com/office/powerpoint/2010/main" val="34133348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2496" t="19970" r="3939" b="21936"/>
          <a:stretch/>
        </p:blipFill>
        <p:spPr>
          <a:xfrm>
            <a:off x="1518209" y="1015427"/>
            <a:ext cx="6436656" cy="5492612"/>
          </a:xfrm>
          <a:prstGeom prst="rect">
            <a:avLst/>
          </a:prstGeom>
        </p:spPr>
      </p:pic>
      <p:sp>
        <p:nvSpPr>
          <p:cNvPr id="2" name="Title 1"/>
          <p:cNvSpPr>
            <a:spLocks noGrp="1"/>
          </p:cNvSpPr>
          <p:nvPr>
            <p:ph type="title"/>
          </p:nvPr>
        </p:nvSpPr>
        <p:spPr>
          <a:xfrm>
            <a:off x="1567097" y="57136"/>
            <a:ext cx="6858000" cy="990600"/>
          </a:xfrm>
        </p:spPr>
        <p:txBody>
          <a:bodyPr>
            <a:noAutofit/>
          </a:bodyPr>
          <a:lstStyle/>
          <a:p>
            <a:r>
              <a:rPr lang="en-US" sz="2400" dirty="0" smtClean="0"/>
              <a:t>Total Estimated Population by County, Texas, 2013</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9</a:t>
            </a:fld>
            <a:endParaRPr lang="en-US" dirty="0"/>
          </a:p>
        </p:txBody>
      </p:sp>
      <p:sp>
        <p:nvSpPr>
          <p:cNvPr id="15" name="TextBox 14"/>
          <p:cNvSpPr txBox="1"/>
          <p:nvPr/>
        </p:nvSpPr>
        <p:spPr>
          <a:xfrm>
            <a:off x="2" y="6510040"/>
            <a:ext cx="3134191"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2013 Population Estimates</a:t>
            </a:r>
            <a:endParaRPr lang="en-US" sz="900" dirty="0">
              <a:solidFill>
                <a:schemeClr val="tx1">
                  <a:lumMod val="50000"/>
                  <a:lumOff val="50000"/>
                </a:schemeClr>
              </a:solidFill>
            </a:endParaRPr>
          </a:p>
        </p:txBody>
      </p:sp>
      <p:sp>
        <p:nvSpPr>
          <p:cNvPr id="5" name="Isosceles Triangle 4"/>
          <p:cNvSpPr/>
          <p:nvPr/>
        </p:nvSpPr>
        <p:spPr>
          <a:xfrm rot="21366823">
            <a:off x="5398490" y="2901586"/>
            <a:ext cx="1782924" cy="1752600"/>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105400" y="236220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a:srcRect t="34619" r="16191"/>
          <a:stretch/>
        </p:blipFill>
        <p:spPr>
          <a:xfrm>
            <a:off x="1485900" y="1737750"/>
            <a:ext cx="1905000" cy="1527820"/>
          </a:xfrm>
          <a:prstGeom prst="rect">
            <a:avLst/>
          </a:prstGeom>
        </p:spPr>
      </p:pic>
    </p:spTree>
    <p:extLst>
      <p:ext uri="{BB962C8B-B14F-4D97-AF65-F5344CB8AC3E}">
        <p14:creationId xmlns:p14="http://schemas.microsoft.com/office/powerpoint/2010/main" val="321724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4A2D153-A545-4A3E-B636-BC684C00752A}">
  <ds:schemaRefs>
    <ds:schemaRef ds:uri="http://schemas.microsoft.com/sharepoint/v3/contenttype/forms"/>
  </ds:schemaRefs>
</ds:datastoreItem>
</file>

<file path=customXml/itemProps3.xml><?xml version="1.0" encoding="utf-8"?>
<ds:datastoreItem xmlns:ds="http://schemas.openxmlformats.org/officeDocument/2006/customXml" ds:itemID="{0C327827-ADB5-4A53-A1D5-C733F495432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14508</TotalTime>
  <Words>3073</Words>
  <Application>Microsoft Office PowerPoint</Application>
  <PresentationFormat>Letter Paper (8.5x11 in)</PresentationFormat>
  <Paragraphs>450</Paragraphs>
  <Slides>34</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ＭＳ Ｐゴシック</vt:lpstr>
      <vt:lpstr>Arial</vt:lpstr>
      <vt:lpstr>Arial Narrow</vt:lpstr>
      <vt:lpstr>Calibri</vt:lpstr>
      <vt:lpstr>SansSerif</vt:lpstr>
      <vt:lpstr>Times New Roman</vt:lpstr>
      <vt:lpstr>Tw Cen MT</vt:lpstr>
      <vt:lpstr>Custom Design</vt:lpstr>
      <vt:lpstr>PowerPoint Presentation</vt:lpstr>
      <vt:lpstr>PowerPoint Presentation</vt:lpstr>
      <vt:lpstr>Texas Population 1950-2010</vt:lpstr>
      <vt:lpstr>Components of Population Change by Percent in Texas, 1950-2010</vt:lpstr>
      <vt:lpstr>PowerPoint Presentation</vt:lpstr>
      <vt:lpstr>Wimberley Population</vt:lpstr>
      <vt:lpstr>One third of the top 40 fastest growing counties in the United States are in Texas, 2012 to 2013</vt:lpstr>
      <vt:lpstr>One fourth of U.S. counties in the top 40 for numeric growth are in Texas, 2012-2013</vt:lpstr>
      <vt:lpstr>Total Estimated Population by County, Texas, 2013</vt:lpstr>
      <vt:lpstr>Estimated Change of the Total Population by  County, Texas, 2010 to 2013</vt:lpstr>
      <vt:lpstr>Estimated Percent Change of the Total Population by County, Texas, 2010 to 2013</vt:lpstr>
      <vt:lpstr>Estimated Number of Net Migrants by  County, Texas, 2012 to 2013</vt:lpstr>
      <vt:lpstr>PowerPoint Presentation</vt:lpstr>
      <vt:lpstr>PowerPoint Presentation</vt:lpstr>
      <vt:lpstr>PowerPoint Presentation</vt:lpstr>
      <vt:lpstr>PowerPoint Presentation</vt:lpstr>
      <vt:lpstr>PowerPoint Presentation</vt:lpstr>
      <vt:lpstr>Texas White (non-Hispanic) and Hispanic Populations by Age, 2010</vt:lpstr>
      <vt:lpstr>Texas Population Pyramid by Race/Ethnicity, 2010</vt:lpstr>
      <vt:lpstr>Texas Population Pyramid by Race/Ethnicity, 2010</vt:lpstr>
      <vt:lpstr>Texas Population Pyramid by Race/Ethnicity, 2010</vt:lpstr>
      <vt:lpstr>Percent of population aged 25 years and older with high school or greater, census tracts, Texas,2007-2011</vt:lpstr>
      <vt:lpstr>Percent of the labor force working in management, business, science, and arts occupations, census tracts, Texas, 2007-2011</vt:lpstr>
      <vt:lpstr>Percent of households that are female headed with children less than 18 years of age present, no husband present, census tracts, Texas, 2007-2011</vt:lpstr>
      <vt:lpstr>Percent of population aged 25 years and older with high school or greater, census tracts, Texas,2007-2011</vt:lpstr>
      <vt:lpstr>Percent of households with income of $200,000 or more, census tracts, Texas, 2007-2011</vt:lpstr>
      <vt:lpstr>Annual Median Real Estate Taxes Paid, Austin San Antonio Area, Census Tracts, 2006-2010 </vt:lpstr>
      <vt:lpstr>Projected Population Growth in Texas, 2010-2050</vt:lpstr>
      <vt:lpstr>Projected Racial and Ethnic Percent, Texas, 2010-2050</vt:lpstr>
      <vt:lpstr>Trends in Educational Attainment of Persons in the Labor Force (25-64 Years of Age) in Texas by Race/Ethnicity – High School Graduates and Above</vt:lpstr>
      <vt:lpstr>Percent of the Civilian Labor Force (ages 25-64) by Educational Attainment for 2011, 2030 Using Constant Rates, Texas</vt:lpstr>
      <vt:lpstr>Percent of the Civilian Labor Force (ages 25-64) by Educational Attainment for 2011, and 2030 Using Trended Rates, Texas</vt:lpstr>
      <vt:lpstr>Demographics and Destiny</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359</cp:revision>
  <cp:lastPrinted>2012-07-15T20:37:49Z</cp:lastPrinted>
  <dcterms:created xsi:type="dcterms:W3CDTF">2010-01-22T14:36:29Z</dcterms:created>
  <dcterms:modified xsi:type="dcterms:W3CDTF">2015-01-21T15:52:04Z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ies>
</file>