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1.xml" ContentType="application/vnd.openxmlformats-officedocument.drawingml.chart+xml"/>
  <Override PartName="/ppt/notesSlides/notesSlide23.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4"/>
  </p:sldMasterIdLst>
  <p:notesMasterIdLst>
    <p:notesMasterId r:id="rId34"/>
  </p:notesMasterIdLst>
  <p:handoutMasterIdLst>
    <p:handoutMasterId r:id="rId35"/>
  </p:handoutMasterIdLst>
  <p:sldIdLst>
    <p:sldId id="256" r:id="rId5"/>
    <p:sldId id="825" r:id="rId6"/>
    <p:sldId id="877" r:id="rId7"/>
    <p:sldId id="829" r:id="rId8"/>
    <p:sldId id="830" r:id="rId9"/>
    <p:sldId id="831" r:id="rId10"/>
    <p:sldId id="845" r:id="rId11"/>
    <p:sldId id="838" r:id="rId12"/>
    <p:sldId id="617" r:id="rId13"/>
    <p:sldId id="763" r:id="rId14"/>
    <p:sldId id="782" r:id="rId15"/>
    <p:sldId id="690" r:id="rId16"/>
    <p:sldId id="880" r:id="rId17"/>
    <p:sldId id="874" r:id="rId18"/>
    <p:sldId id="875" r:id="rId19"/>
    <p:sldId id="876" r:id="rId20"/>
    <p:sldId id="878" r:id="rId21"/>
    <p:sldId id="884" r:id="rId22"/>
    <p:sldId id="879" r:id="rId23"/>
    <p:sldId id="881" r:id="rId24"/>
    <p:sldId id="882" r:id="rId25"/>
    <p:sldId id="871" r:id="rId26"/>
    <p:sldId id="872" r:id="rId27"/>
    <p:sldId id="873" r:id="rId28"/>
    <p:sldId id="885" r:id="rId29"/>
    <p:sldId id="886" r:id="rId30"/>
    <p:sldId id="887" r:id="rId31"/>
    <p:sldId id="883" r:id="rId32"/>
    <p:sldId id="352" r:id="rId33"/>
  </p:sldIdLst>
  <p:sldSz cx="9144000" cy="6858000" type="letter"/>
  <p:notesSz cx="9601200" cy="7315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256"/>
            <p14:sldId id="825"/>
            <p14:sldId id="877"/>
            <p14:sldId id="829"/>
            <p14:sldId id="830"/>
            <p14:sldId id="831"/>
            <p14:sldId id="845"/>
            <p14:sldId id="838"/>
            <p14:sldId id="617"/>
            <p14:sldId id="763"/>
            <p14:sldId id="782"/>
            <p14:sldId id="690"/>
            <p14:sldId id="880"/>
            <p14:sldId id="874"/>
            <p14:sldId id="875"/>
            <p14:sldId id="876"/>
            <p14:sldId id="878"/>
            <p14:sldId id="884"/>
            <p14:sldId id="879"/>
            <p14:sldId id="881"/>
            <p14:sldId id="882"/>
            <p14:sldId id="871"/>
            <p14:sldId id="872"/>
            <p14:sldId id="873"/>
            <p14:sldId id="885"/>
            <p14:sldId id="886"/>
            <p14:sldId id="887"/>
            <p14:sldId id="883"/>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oyd Potter" initials="LP" lastIdx="6" clrIdx="0">
    <p:extLst>
      <p:ext uri="{19B8F6BF-5375-455C-9EA6-DF929625EA0E}">
        <p15:presenceInfo xmlns:p15="http://schemas.microsoft.com/office/powerpoint/2012/main" userId="S-1-5-21-1922958001-1748050809-1695950106-235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129" autoAdjust="0"/>
    <p:restoredTop sz="85748" autoAdjust="0"/>
  </p:normalViewPr>
  <p:slideViewPr>
    <p:cSldViewPr>
      <p:cViewPr varScale="1">
        <p:scale>
          <a:sx n="89" d="100"/>
          <a:sy n="89" d="100"/>
        </p:scale>
        <p:origin x="29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446" y="-96"/>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oleObject" Target="file:///\\idser-nas01\IDSER\Projects\SDC_Projections\2010\Education\NewEdProj.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3978322154175"/>
          <c:y val="4.8558505670505923E-2"/>
          <c:w val="0.853049601438709"/>
          <c:h val="0.88491951878528397"/>
        </c:manualLayout>
      </c:layout>
      <c:areaChart>
        <c:grouping val="standard"/>
        <c:varyColors val="0"/>
        <c:ser>
          <c:idx val="0"/>
          <c:order val="0"/>
          <c:tx>
            <c:strRef>
              <c:f>Sheet1!$B$1</c:f>
              <c:strCache>
                <c:ptCount val="1"/>
                <c:pt idx="0">
                  <c:v>Population</c:v>
                </c:pt>
              </c:strCache>
            </c:strRef>
          </c:tx>
          <c:spPr>
            <a:solidFill>
              <a:schemeClr val="accent1"/>
            </a:solidFill>
            <a:ln>
              <a:noFill/>
            </a:ln>
            <a:effectLst/>
          </c:spPr>
          <c:cat>
            <c:numRef>
              <c:f>Sheet1!$A$2:$A$8</c:f>
              <c:numCache>
                <c:formatCode>General</c:formatCode>
                <c:ptCount val="7"/>
                <c:pt idx="0">
                  <c:v>1950</c:v>
                </c:pt>
                <c:pt idx="1">
                  <c:v>1960</c:v>
                </c:pt>
                <c:pt idx="2">
                  <c:v>1970</c:v>
                </c:pt>
                <c:pt idx="3">
                  <c:v>1980</c:v>
                </c:pt>
                <c:pt idx="4">
                  <c:v>1990</c:v>
                </c:pt>
                <c:pt idx="5">
                  <c:v>2000</c:v>
                </c:pt>
                <c:pt idx="6">
                  <c:v>2010</c:v>
                </c:pt>
              </c:numCache>
            </c:numRef>
          </c:cat>
          <c:val>
            <c:numRef>
              <c:f>Sheet1!$B$2:$B$8</c:f>
              <c:numCache>
                <c:formatCode>#,##0</c:formatCode>
                <c:ptCount val="7"/>
                <c:pt idx="0">
                  <c:v>7711194</c:v>
                </c:pt>
                <c:pt idx="1">
                  <c:v>9579677</c:v>
                </c:pt>
                <c:pt idx="2">
                  <c:v>11196730</c:v>
                </c:pt>
                <c:pt idx="3">
                  <c:v>14229191</c:v>
                </c:pt>
                <c:pt idx="4">
                  <c:v>16986510</c:v>
                </c:pt>
                <c:pt idx="5">
                  <c:v>20851820</c:v>
                </c:pt>
                <c:pt idx="6">
                  <c:v>25145561</c:v>
                </c:pt>
              </c:numCache>
            </c:numRef>
          </c:val>
        </c:ser>
        <c:dLbls>
          <c:showLegendKey val="0"/>
          <c:showVal val="0"/>
          <c:showCatName val="0"/>
          <c:showSerName val="0"/>
          <c:showPercent val="0"/>
          <c:showBubbleSize val="0"/>
        </c:dLbls>
        <c:axId val="239414696"/>
        <c:axId val="239410776"/>
      </c:areaChart>
      <c:catAx>
        <c:axId val="23941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95000"/>
                    <a:lumOff val="5000"/>
                  </a:schemeClr>
                </a:solidFill>
                <a:latin typeface="+mj-lt"/>
                <a:ea typeface="+mn-ea"/>
                <a:cs typeface="+mn-cs"/>
              </a:defRPr>
            </a:pPr>
            <a:endParaRPr lang="en-US"/>
          </a:p>
        </c:txPr>
        <c:crossAx val="239410776"/>
        <c:crosses val="autoZero"/>
        <c:auto val="1"/>
        <c:lblAlgn val="ctr"/>
        <c:lblOffset val="100"/>
        <c:noMultiLvlLbl val="0"/>
      </c:catAx>
      <c:valAx>
        <c:axId val="239410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j-lt"/>
                <a:ea typeface="+mn-ea"/>
                <a:cs typeface="+mn-cs"/>
              </a:defRPr>
            </a:pPr>
            <a:endParaRPr lang="en-US"/>
          </a:p>
        </c:txPr>
        <c:crossAx val="239414696"/>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69506084466714"/>
          <c:y val="5.3666436582835521E-2"/>
          <c:w val="0.82658172273920305"/>
          <c:h val="0.78954713249455577"/>
        </c:manualLayout>
      </c:layout>
      <c:lineChart>
        <c:grouping val="standard"/>
        <c:varyColors val="0"/>
        <c:ser>
          <c:idx val="0"/>
          <c:order val="0"/>
          <c:tx>
            <c:strRef>
              <c:f>Sheet!$C$25</c:f>
              <c:strCache>
                <c:ptCount val="1"/>
                <c:pt idx="0">
                  <c:v>NH White</c:v>
                </c:pt>
              </c:strCache>
            </c:strRef>
          </c:tx>
          <c:spPr>
            <a:ln w="50800">
              <a:solidFill>
                <a:srgbClr val="002060"/>
              </a:solidFill>
              <a:prstDash val="sysDot"/>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Sheet!$C$26:$C$34</c:f>
              <c:numCache>
                <c:formatCode>#,##0</c:formatCode>
                <c:ptCount val="9"/>
                <c:pt idx="0">
                  <c:v>11397345</c:v>
                </c:pt>
                <c:pt idx="1">
                  <c:v>11585146</c:v>
                </c:pt>
                <c:pt idx="2">
                  <c:v>11723184</c:v>
                </c:pt>
                <c:pt idx="3">
                  <c:v>11796414</c:v>
                </c:pt>
                <c:pt idx="4">
                  <c:v>11792588</c:v>
                </c:pt>
                <c:pt idx="5">
                  <c:v>11717771</c:v>
                </c:pt>
                <c:pt idx="6">
                  <c:v>11593202</c:v>
                </c:pt>
                <c:pt idx="7">
                  <c:v>11434587</c:v>
                </c:pt>
                <c:pt idx="8">
                  <c:v>11265371</c:v>
                </c:pt>
              </c:numCache>
            </c:numRef>
          </c:val>
          <c:smooth val="0"/>
        </c:ser>
        <c:ser>
          <c:idx val="1"/>
          <c:order val="1"/>
          <c:tx>
            <c:strRef>
              <c:f>Sheet!$D$25</c:f>
              <c:strCache>
                <c:ptCount val="1"/>
                <c:pt idx="0">
                  <c:v>NH Black</c:v>
                </c:pt>
              </c:strCache>
            </c:strRef>
          </c:tx>
          <c:spPr>
            <a:ln w="57150" cmpd="dbl">
              <a:solidFill>
                <a:schemeClr val="accent6">
                  <a:lumMod val="75000"/>
                </a:schemeClr>
              </a:solidFill>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Sheet!$D$26:$D$34</c:f>
              <c:numCache>
                <c:formatCode>#,##0</c:formatCode>
                <c:ptCount val="9"/>
                <c:pt idx="0">
                  <c:v>2886825</c:v>
                </c:pt>
                <c:pt idx="1">
                  <c:v>3083970</c:v>
                </c:pt>
                <c:pt idx="2">
                  <c:v>3274738</c:v>
                </c:pt>
                <c:pt idx="3">
                  <c:v>3454116</c:v>
                </c:pt>
                <c:pt idx="4">
                  <c:v>3616745</c:v>
                </c:pt>
                <c:pt idx="5">
                  <c:v>3757614</c:v>
                </c:pt>
                <c:pt idx="6">
                  <c:v>3876830</c:v>
                </c:pt>
                <c:pt idx="7">
                  <c:v>3977772</c:v>
                </c:pt>
                <c:pt idx="8">
                  <c:v>4065757</c:v>
                </c:pt>
              </c:numCache>
            </c:numRef>
          </c:val>
          <c:smooth val="0"/>
        </c:ser>
        <c:ser>
          <c:idx val="2"/>
          <c:order val="2"/>
          <c:tx>
            <c:strRef>
              <c:f>Sheet!$E$24</c:f>
              <c:strCache>
                <c:ptCount val="1"/>
                <c:pt idx="0">
                  <c:v>Hispanic</c:v>
                </c:pt>
              </c:strCache>
            </c:strRef>
          </c:tx>
          <c:spPr>
            <a:ln w="50800">
              <a:solidFill>
                <a:srgbClr val="917B4C"/>
              </a:solidFill>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Sheet!$E$25:$E$33</c:f>
              <c:numCache>
                <c:formatCode>#,##0</c:formatCode>
                <c:ptCount val="9"/>
                <c:pt idx="0">
                  <c:v>9460921</c:v>
                </c:pt>
                <c:pt idx="1">
                  <c:v>10659352</c:v>
                </c:pt>
                <c:pt idx="2">
                  <c:v>11963951</c:v>
                </c:pt>
                <c:pt idx="3">
                  <c:v>13384050</c:v>
                </c:pt>
                <c:pt idx="4">
                  <c:v>14900906</c:v>
                </c:pt>
                <c:pt idx="5">
                  <c:v>16475644</c:v>
                </c:pt>
                <c:pt idx="6">
                  <c:v>18095574</c:v>
                </c:pt>
                <c:pt idx="7">
                  <c:v>19769879</c:v>
                </c:pt>
                <c:pt idx="8">
                  <c:v>21516362</c:v>
                </c:pt>
              </c:numCache>
            </c:numRef>
          </c:val>
          <c:smooth val="0"/>
        </c:ser>
        <c:ser>
          <c:idx val="3"/>
          <c:order val="3"/>
          <c:tx>
            <c:strRef>
              <c:f>Sheet!$F$24</c:f>
              <c:strCache>
                <c:ptCount val="1"/>
                <c:pt idx="0">
                  <c:v>NH Other</c:v>
                </c:pt>
              </c:strCache>
            </c:strRef>
          </c:tx>
          <c:spPr>
            <a:ln w="50800">
              <a:solidFill>
                <a:schemeClr val="accent1"/>
              </a:solidFill>
              <a:prstDash val="sysDash"/>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Sheet!$F$25:$F$33</c:f>
              <c:numCache>
                <c:formatCode>#,##0</c:formatCode>
                <c:ptCount val="9"/>
                <c:pt idx="0">
                  <c:v>1400470</c:v>
                </c:pt>
                <c:pt idx="1">
                  <c:v>1618648</c:v>
                </c:pt>
                <c:pt idx="2">
                  <c:v>1851409</c:v>
                </c:pt>
                <c:pt idx="3">
                  <c:v>2099741</c:v>
                </c:pt>
                <c:pt idx="4">
                  <c:v>2369978</c:v>
                </c:pt>
                <c:pt idx="5">
                  <c:v>2665861</c:v>
                </c:pt>
                <c:pt idx="6">
                  <c:v>2984989</c:v>
                </c:pt>
                <c:pt idx="7">
                  <c:v>3317300</c:v>
                </c:pt>
                <c:pt idx="8">
                  <c:v>3655259</c:v>
                </c:pt>
              </c:numCache>
            </c:numRef>
          </c:val>
          <c:smooth val="0"/>
        </c:ser>
        <c:dLbls>
          <c:showLegendKey val="0"/>
          <c:showVal val="0"/>
          <c:showCatName val="0"/>
          <c:showSerName val="0"/>
          <c:showPercent val="0"/>
          <c:showBubbleSize val="0"/>
        </c:dLbls>
        <c:smooth val="0"/>
        <c:axId val="321919720"/>
        <c:axId val="321920504"/>
      </c:lineChart>
      <c:catAx>
        <c:axId val="321919720"/>
        <c:scaling>
          <c:orientation val="minMax"/>
        </c:scaling>
        <c:delete val="0"/>
        <c:axPos val="b"/>
        <c:numFmt formatCode="General" sourceLinked="1"/>
        <c:majorTickMark val="out"/>
        <c:minorTickMark val="none"/>
        <c:tickLblPos val="nextTo"/>
        <c:txPr>
          <a:bodyPr rot="2700000"/>
          <a:lstStyle/>
          <a:p>
            <a:pPr>
              <a:defRPr/>
            </a:pPr>
            <a:endParaRPr lang="en-US"/>
          </a:p>
        </c:txPr>
        <c:crossAx val="321920504"/>
        <c:crosses val="autoZero"/>
        <c:auto val="1"/>
        <c:lblAlgn val="ctr"/>
        <c:lblOffset val="0"/>
        <c:noMultiLvlLbl val="0"/>
      </c:catAx>
      <c:valAx>
        <c:axId val="321920504"/>
        <c:scaling>
          <c:orientation val="minMax"/>
        </c:scaling>
        <c:delete val="0"/>
        <c:axPos val="l"/>
        <c:majorGridlines/>
        <c:numFmt formatCode="#,##0" sourceLinked="1"/>
        <c:majorTickMark val="out"/>
        <c:minorTickMark val="none"/>
        <c:tickLblPos val="nextTo"/>
        <c:crossAx val="321919720"/>
        <c:crosses val="autoZero"/>
        <c:crossBetween val="midCat"/>
        <c:majorUnit val="4000000"/>
        <c:dispUnits>
          <c:builtInUnit val="millions"/>
          <c:dispUnitsLbl>
            <c:layout>
              <c:manualLayout>
                <c:xMode val="edge"/>
                <c:yMode val="edge"/>
                <c:x val="1.3176123619014287E-2"/>
                <c:y val="0.45399372499494978"/>
              </c:manualLayout>
            </c:layout>
          </c:dispUnitsLbl>
        </c:dispUnits>
      </c:valAx>
    </c:plotArea>
    <c:legend>
      <c:legendPos val="l"/>
      <c:layout>
        <c:manualLayout>
          <c:xMode val="edge"/>
          <c:yMode val="edge"/>
          <c:x val="0.12667191601049868"/>
          <c:y val="8.6415126627006691E-2"/>
          <c:w val="0.23284181665890857"/>
          <c:h val="0.2606733942191643"/>
        </c:manualLayout>
      </c:layout>
      <c:overlay val="1"/>
      <c:spPr>
        <a:solidFill>
          <a:schemeClr val="bg1"/>
        </a:solidFill>
        <a:ln>
          <a:solidFill>
            <a:schemeClr val="bg1">
              <a:lumMod val="50000"/>
            </a:schemeClr>
          </a:solidFill>
        </a:ln>
        <a:effectLst>
          <a:outerShdw blurRad="50800" dist="38100" dir="2700000" algn="tl" rotWithShape="0">
            <a:prstClr val="black">
              <a:alpha val="40000"/>
            </a:prstClr>
          </a:outerShdw>
        </a:effectLst>
      </c:spPr>
    </c:legend>
    <c:plotVisOnly val="1"/>
    <c:dispBlanksAs val="gap"/>
    <c:showDLblsOverMax val="0"/>
  </c:chart>
  <c:txPr>
    <a:bodyPr/>
    <a:lstStyle/>
    <a:p>
      <a:pPr>
        <a:defRPr sz="2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TrdByRace!$C$2:$C$3</c:f>
              <c:strCache>
                <c:ptCount val="1"/>
                <c:pt idx="0">
                  <c:v>White</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TrdByRace!$C$4:$C$14</c:f>
              <c:numCache>
                <c:formatCode>0.0%</c:formatCode>
                <c:ptCount val="11"/>
                <c:pt idx="0">
                  <c:v>0.90227999999999997</c:v>
                </c:pt>
                <c:pt idx="1">
                  <c:v>0.90876999999999997</c:v>
                </c:pt>
                <c:pt idx="2">
                  <c:v>0.91225000000000001</c:v>
                </c:pt>
                <c:pt idx="3">
                  <c:v>0.91883000000000004</c:v>
                </c:pt>
                <c:pt idx="4">
                  <c:v>0.92029000000000005</c:v>
                </c:pt>
                <c:pt idx="5">
                  <c:v>0.91627000000000003</c:v>
                </c:pt>
                <c:pt idx="6">
                  <c:v>0.92374999999999996</c:v>
                </c:pt>
                <c:pt idx="7">
                  <c:v>0.92659000000000002</c:v>
                </c:pt>
                <c:pt idx="8">
                  <c:v>0.9284</c:v>
                </c:pt>
                <c:pt idx="9">
                  <c:v>0.92957000000000001</c:v>
                </c:pt>
                <c:pt idx="10">
                  <c:v>0.93433999999999995</c:v>
                </c:pt>
              </c:numCache>
            </c:numRef>
          </c:val>
          <c:smooth val="0"/>
        </c:ser>
        <c:ser>
          <c:idx val="1"/>
          <c:order val="1"/>
          <c:tx>
            <c:strRef>
              <c:f>TrdByRace!$D$2:$D$3</c:f>
              <c:strCache>
                <c:ptCount val="1"/>
                <c:pt idx="0">
                  <c:v>Black</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TrdByRace!$D$4:$D$14</c:f>
              <c:numCache>
                <c:formatCode>0.0%</c:formatCode>
                <c:ptCount val="11"/>
                <c:pt idx="0">
                  <c:v>0.82999000000000001</c:v>
                </c:pt>
                <c:pt idx="1">
                  <c:v>0.83711999999999998</c:v>
                </c:pt>
                <c:pt idx="2">
                  <c:v>0.85128000000000004</c:v>
                </c:pt>
                <c:pt idx="3">
                  <c:v>0.86446000000000001</c:v>
                </c:pt>
                <c:pt idx="4">
                  <c:v>0.86446000000000001</c:v>
                </c:pt>
                <c:pt idx="5">
                  <c:v>0.85029999999999994</c:v>
                </c:pt>
                <c:pt idx="6">
                  <c:v>0.85975999999999997</c:v>
                </c:pt>
                <c:pt idx="7">
                  <c:v>0.86302999999999996</c:v>
                </c:pt>
                <c:pt idx="8">
                  <c:v>0.86773999999999996</c:v>
                </c:pt>
                <c:pt idx="9">
                  <c:v>0.87955000000000005</c:v>
                </c:pt>
                <c:pt idx="10">
                  <c:v>0.87819999999999998</c:v>
                </c:pt>
              </c:numCache>
            </c:numRef>
          </c:val>
          <c:smooth val="0"/>
        </c:ser>
        <c:ser>
          <c:idx val="2"/>
          <c:order val="2"/>
          <c:tx>
            <c:strRef>
              <c:f>TrdByRace!$E$2:$E$3</c:f>
              <c:strCache>
                <c:ptCount val="1"/>
                <c:pt idx="0">
                  <c:v>Hispanic</c:v>
                </c:pt>
              </c:strCache>
            </c:strRef>
          </c:tx>
          <c:spPr>
            <a:ln w="44450"/>
          </c:spPr>
          <c:marker>
            <c:spPr>
              <a:solidFill>
                <a:schemeClr val="accent1"/>
              </a:solidFill>
            </c:spPr>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TrdByRace!$E$4:$E$14</c:f>
              <c:numCache>
                <c:formatCode>0.0%</c:formatCode>
                <c:ptCount val="11"/>
                <c:pt idx="0">
                  <c:v>0.55378000000000005</c:v>
                </c:pt>
                <c:pt idx="1">
                  <c:v>0.56647000000000003</c:v>
                </c:pt>
                <c:pt idx="2">
                  <c:v>0.57204999999999995</c:v>
                </c:pt>
                <c:pt idx="3">
                  <c:v>0.59536</c:v>
                </c:pt>
                <c:pt idx="4">
                  <c:v>0.59406999999999999</c:v>
                </c:pt>
                <c:pt idx="5">
                  <c:v>0.60751999999999995</c:v>
                </c:pt>
                <c:pt idx="6">
                  <c:v>0.61260000000000003</c:v>
                </c:pt>
                <c:pt idx="7">
                  <c:v>0.62102999999999997</c:v>
                </c:pt>
                <c:pt idx="8">
                  <c:v>0.62353999999999998</c:v>
                </c:pt>
                <c:pt idx="9">
                  <c:v>0.64314000000000004</c:v>
                </c:pt>
                <c:pt idx="10">
                  <c:v>0.65186999999999995</c:v>
                </c:pt>
              </c:numCache>
            </c:numRef>
          </c:val>
          <c:smooth val="0"/>
        </c:ser>
        <c:ser>
          <c:idx val="3"/>
          <c:order val="3"/>
          <c:tx>
            <c:strRef>
              <c:f>TrdByRace!$F$2:$F$3</c:f>
              <c:strCache>
                <c:ptCount val="1"/>
                <c:pt idx="0">
                  <c:v>Other</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TrdByRace!$F$4:$F$14</c:f>
              <c:numCache>
                <c:formatCode>0.0%</c:formatCode>
                <c:ptCount val="11"/>
                <c:pt idx="0">
                  <c:v>0.87197000000000002</c:v>
                </c:pt>
                <c:pt idx="1">
                  <c:v>0.86463999999999996</c:v>
                </c:pt>
                <c:pt idx="2">
                  <c:v>0.87626999999999999</c:v>
                </c:pt>
                <c:pt idx="3">
                  <c:v>0.87317</c:v>
                </c:pt>
                <c:pt idx="4">
                  <c:v>0.87885000000000002</c:v>
                </c:pt>
                <c:pt idx="5">
                  <c:v>0.88246999999999998</c:v>
                </c:pt>
                <c:pt idx="6">
                  <c:v>0.88599000000000006</c:v>
                </c:pt>
                <c:pt idx="7">
                  <c:v>0.89734999999999998</c:v>
                </c:pt>
                <c:pt idx="8">
                  <c:v>0.89063000000000003</c:v>
                </c:pt>
                <c:pt idx="9">
                  <c:v>0.88693</c:v>
                </c:pt>
                <c:pt idx="10">
                  <c:v>0.88839999999999997</c:v>
                </c:pt>
              </c:numCache>
            </c:numRef>
          </c:val>
          <c:smooth val="0"/>
        </c:ser>
        <c:dLbls>
          <c:showLegendKey val="0"/>
          <c:showVal val="0"/>
          <c:showCatName val="0"/>
          <c:showSerName val="0"/>
          <c:showPercent val="0"/>
          <c:showBubbleSize val="0"/>
        </c:dLbls>
        <c:smooth val="0"/>
        <c:axId val="239411560"/>
        <c:axId val="239409600"/>
      </c:lineChart>
      <c:catAx>
        <c:axId val="239411560"/>
        <c:scaling>
          <c:orientation val="minMax"/>
        </c:scaling>
        <c:delete val="0"/>
        <c:axPos val="b"/>
        <c:numFmt formatCode="General" sourceLinked="1"/>
        <c:majorTickMark val="out"/>
        <c:minorTickMark val="none"/>
        <c:tickLblPos val="nextTo"/>
        <c:crossAx val="239409600"/>
        <c:crosses val="autoZero"/>
        <c:auto val="1"/>
        <c:lblAlgn val="ctr"/>
        <c:lblOffset val="100"/>
        <c:noMultiLvlLbl val="0"/>
      </c:catAx>
      <c:valAx>
        <c:axId val="239409600"/>
        <c:scaling>
          <c:orientation val="minMax"/>
          <c:min val="0.5"/>
        </c:scaling>
        <c:delete val="0"/>
        <c:axPos val="l"/>
        <c:majorGridlines/>
        <c:numFmt formatCode="0%" sourceLinked="0"/>
        <c:majorTickMark val="out"/>
        <c:minorTickMark val="none"/>
        <c:tickLblPos val="nextTo"/>
        <c:crossAx val="239411560"/>
        <c:crosses val="autoZero"/>
        <c:crossBetween val="between"/>
      </c:valAx>
    </c:plotArea>
    <c:legend>
      <c:legendPos val="r"/>
      <c:layout>
        <c:manualLayout>
          <c:xMode val="edge"/>
          <c:yMode val="edge"/>
          <c:x val="0.86290802996462346"/>
          <c:y val="0.33049539625130381"/>
          <c:w val="0.12732992063018256"/>
          <c:h val="0.2762962011934579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1"/>
          <c:order val="1"/>
          <c:tx>
            <c:strRef>
              <c:f>Sheet1!$A$28</c:f>
              <c:strCache>
                <c:ptCount val="1"/>
                <c:pt idx="0">
                  <c:v>2030 Constant 2011 %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Sheet1!$B$28:$F$28</c:f>
              <c:numCache>
                <c:formatCode>0.0%</c:formatCode>
                <c:ptCount val="5"/>
                <c:pt idx="0">
                  <c:v>0.18139</c:v>
                </c:pt>
                <c:pt idx="1">
                  <c:v>0.24013000000000001</c:v>
                </c:pt>
                <c:pt idx="2">
                  <c:v>0.29900399999999999</c:v>
                </c:pt>
                <c:pt idx="3">
                  <c:v>0.18656</c:v>
                </c:pt>
                <c:pt idx="4">
                  <c:v>9.2917E-2</c:v>
                </c:pt>
              </c:numCache>
            </c:numRef>
          </c:val>
        </c:ser>
        <c:dLbls>
          <c:showLegendKey val="0"/>
          <c:showVal val="0"/>
          <c:showCatName val="0"/>
          <c:showSerName val="0"/>
          <c:showPercent val="0"/>
          <c:showBubbleSize val="0"/>
        </c:dLbls>
        <c:gapWidth val="219"/>
        <c:overlap val="-27"/>
        <c:axId val="239412736"/>
        <c:axId val="239413128"/>
      </c:barChart>
      <c:catAx>
        <c:axId val="2394127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Educational Attainment</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39413128"/>
        <c:crosses val="autoZero"/>
        <c:auto val="1"/>
        <c:lblAlgn val="ctr"/>
        <c:lblOffset val="100"/>
        <c:noMultiLvlLbl val="0"/>
      </c:catAx>
      <c:valAx>
        <c:axId val="239413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Percent of the Civilian Labor Force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39412736"/>
        <c:crosses val="autoZero"/>
        <c:crossBetween val="between"/>
      </c:valAx>
      <c:spPr>
        <a:noFill/>
        <a:ln>
          <a:noFill/>
        </a:ln>
        <a:effectLst/>
      </c:spPr>
    </c:plotArea>
    <c:legend>
      <c:legendPos val="r"/>
      <c:layout>
        <c:manualLayout>
          <c:xMode val="edge"/>
          <c:yMode val="edge"/>
          <c:x val="0.69051554335524579"/>
          <c:y val="3.2835605631832995E-3"/>
          <c:w val="0.28344060776806568"/>
          <c:h val="0.29832675208090681"/>
        </c:manualLayout>
      </c:layout>
      <c:overlay val="1"/>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2"/>
          <c:order val="1"/>
          <c:tx>
            <c:strRef>
              <c:f>Sheet1!$A$29</c:f>
              <c:strCache>
                <c:ptCount val="1"/>
                <c:pt idx="0">
                  <c:v>2030 Trended (2001-2011 Trend)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Sheet1!$B$29:$F$29</c:f>
              <c:numCache>
                <c:formatCode>0.0%</c:formatCode>
                <c:ptCount val="5"/>
                <c:pt idx="0">
                  <c:v>0.11380999999999999</c:v>
                </c:pt>
                <c:pt idx="1">
                  <c:v>0.20374</c:v>
                </c:pt>
                <c:pt idx="2">
                  <c:v>0.34288399999999997</c:v>
                </c:pt>
                <c:pt idx="3">
                  <c:v>0.22126999999999999</c:v>
                </c:pt>
                <c:pt idx="4">
                  <c:v>0.11829200000000001</c:v>
                </c:pt>
              </c:numCache>
            </c:numRef>
          </c:val>
        </c:ser>
        <c:dLbls>
          <c:showLegendKey val="0"/>
          <c:showVal val="0"/>
          <c:showCatName val="0"/>
          <c:showSerName val="0"/>
          <c:showPercent val="0"/>
          <c:showBubbleSize val="0"/>
        </c:dLbls>
        <c:gapWidth val="219"/>
        <c:overlap val="-27"/>
        <c:axId val="239409992"/>
        <c:axId val="239413912"/>
      </c:barChart>
      <c:catAx>
        <c:axId val="23940999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Educational Attainment</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39413912"/>
        <c:crosses val="autoZero"/>
        <c:auto val="1"/>
        <c:lblAlgn val="ctr"/>
        <c:lblOffset val="100"/>
        <c:noMultiLvlLbl val="0"/>
      </c:catAx>
      <c:valAx>
        <c:axId val="239413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Percent of the Civilian Labor Force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39409992"/>
        <c:crosses val="autoZero"/>
        <c:crossBetween val="between"/>
      </c:valAx>
      <c:spPr>
        <a:noFill/>
        <a:ln>
          <a:noFill/>
        </a:ln>
        <a:effectLst/>
      </c:spPr>
    </c:plotArea>
    <c:legend>
      <c:legendPos val="r"/>
      <c:layout>
        <c:manualLayout>
          <c:xMode val="edge"/>
          <c:yMode val="edge"/>
          <c:x val="0.62476630788123966"/>
          <c:y val="3.2835605631832995E-3"/>
          <c:w val="0.37518372703412073"/>
          <c:h val="0.29832675208090681"/>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363636363636382"/>
          <c:y val="0"/>
        </c:manualLayout>
      </c:layout>
      <c:overlay val="1"/>
    </c:title>
    <c:autoTitleDeleted val="0"/>
    <c:plotArea>
      <c:layout>
        <c:manualLayout>
          <c:layoutTarget val="inner"/>
          <c:xMode val="edge"/>
          <c:yMode val="edge"/>
          <c:x val="0.23937654248442841"/>
          <c:y val="0.12213964325887849"/>
          <c:w val="0.62430305082832382"/>
          <c:h val="0.75402836009135221"/>
        </c:manualLayout>
      </c:layout>
      <c:pieChart>
        <c:varyColors val="1"/>
        <c:ser>
          <c:idx val="0"/>
          <c:order val="0"/>
          <c:tx>
            <c:strRef>
              <c:f>Sheet1!$B$1</c:f>
              <c:strCache>
                <c:ptCount val="1"/>
                <c:pt idx="0">
                  <c:v>2000</c:v>
                </c:pt>
              </c:strCache>
            </c:strRef>
          </c:tx>
          <c:dLbls>
            <c:dLbl>
              <c:idx val="0"/>
              <c:spPr/>
              <c:txPr>
                <a:bodyPr/>
                <a:lstStyle/>
                <a:p>
                  <a:pPr>
                    <a:defRPr sz="2000" baseline="0">
                      <a:solidFill>
                        <a:schemeClr val="bg1"/>
                      </a:solidFill>
                    </a:defRPr>
                  </a:pPr>
                  <a:endParaRPr lang="en-US"/>
                </a:p>
              </c:txPr>
              <c:dLblPos val="bestFit"/>
              <c:showLegendKey val="0"/>
              <c:showVal val="0"/>
              <c:showCatName val="1"/>
              <c:showSerName val="0"/>
              <c:showPercent val="1"/>
              <c:showBubbleSize val="0"/>
            </c:dLbl>
            <c:dLbl>
              <c:idx val="1"/>
              <c:layout>
                <c:manualLayout>
                  <c:x val="-3.308653582481294E-2"/>
                  <c:y val="0"/>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2.8388373095154178E-2"/>
                  <c:y val="5.307890085167930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200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Sheet1!$A$2:$A$5</c:f>
              <c:strCache>
                <c:ptCount val="4"/>
                <c:pt idx="0">
                  <c:v>NH White</c:v>
                </c:pt>
                <c:pt idx="1">
                  <c:v>NH Black</c:v>
                </c:pt>
                <c:pt idx="2">
                  <c:v>NH Other</c:v>
                </c:pt>
                <c:pt idx="3">
                  <c:v>Hispanic or Latino</c:v>
                </c:pt>
              </c:strCache>
            </c:strRef>
          </c:cat>
          <c:val>
            <c:numRef>
              <c:f>Sheet1!$B$2:$B$5</c:f>
              <c:numCache>
                <c:formatCode>General</c:formatCode>
                <c:ptCount val="4"/>
                <c:pt idx="0">
                  <c:v>11134851</c:v>
                </c:pt>
                <c:pt idx="1">
                  <c:v>2434566</c:v>
                </c:pt>
                <c:pt idx="2">
                  <c:v>790346</c:v>
                </c:pt>
                <c:pt idx="3">
                  <c:v>6703952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4148695698751942"/>
          <c:y val="0.12869172035313767"/>
          <c:w val="0.73743424929026657"/>
          <c:h val="0.65698687664042155"/>
        </c:manualLayout>
      </c:layout>
      <c:pieChart>
        <c:varyColors val="1"/>
        <c:ser>
          <c:idx val="0"/>
          <c:order val="0"/>
          <c:tx>
            <c:strRef>
              <c:f>Sheet1!$B$1</c:f>
              <c:strCache>
                <c:ptCount val="1"/>
                <c:pt idx="0">
                  <c:v>2010</c:v>
                </c:pt>
              </c:strCache>
            </c:strRef>
          </c:tx>
          <c:dLbls>
            <c:dLbl>
              <c:idx val="0"/>
              <c:spPr/>
              <c:txPr>
                <a:bodyPr/>
                <a:lstStyle/>
                <a:p>
                  <a:pPr>
                    <a:defRPr baseline="0">
                      <a:solidFill>
                        <a:schemeClr val="bg1"/>
                      </a:solidFill>
                    </a:defRPr>
                  </a:pPr>
                  <a:endParaRPr lang="en-US"/>
                </a:p>
              </c:txPr>
              <c:dLblPos val="bestFit"/>
              <c:showLegendKey val="0"/>
              <c:showVal val="0"/>
              <c:showCatName val="1"/>
              <c:showSerName val="0"/>
              <c:showPercent val="1"/>
              <c:showBubbleSize val="0"/>
            </c:dLbl>
            <c:dLbl>
              <c:idx val="1"/>
              <c:layout>
                <c:manualLayout>
                  <c:x val="0.14821172353455819"/>
                  <c:y val="3.5607253638749738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4.2642169728783885E-3"/>
                  <c:y val="-1.018086375566690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1.3828193350831151E-2"/>
                  <c:y val="-2.1332378907182058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NH White</c:v>
                </c:pt>
                <c:pt idx="1">
                  <c:v>NH Black</c:v>
                </c:pt>
                <c:pt idx="2">
                  <c:v>NH Other</c:v>
                </c:pt>
                <c:pt idx="3">
                  <c:v>Hispanic or Latino</c:v>
                </c:pt>
              </c:strCache>
            </c:strRef>
          </c:cat>
          <c:val>
            <c:numRef>
              <c:f>Sheet1!$B$2:$B$5</c:f>
              <c:numCache>
                <c:formatCode>#,##0</c:formatCode>
                <c:ptCount val="4"/>
                <c:pt idx="0">
                  <c:v>11397345</c:v>
                </c:pt>
                <c:pt idx="1">
                  <c:v>2886825</c:v>
                </c:pt>
                <c:pt idx="2">
                  <c:v>1400470</c:v>
                </c:pt>
                <c:pt idx="3">
                  <c:v>9460921</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chemeClr val="accent2"/>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General</c:formatCode>
                <c:ptCount val="103"/>
                <c:pt idx="0">
                  <c:v>118888</c:v>
                </c:pt>
                <c:pt idx="1">
                  <c:v>120211</c:v>
                </c:pt>
                <c:pt idx="2">
                  <c:v>122905</c:v>
                </c:pt>
                <c:pt idx="3">
                  <c:v>124127</c:v>
                </c:pt>
                <c:pt idx="4">
                  <c:v>124347</c:v>
                </c:pt>
                <c:pt idx="5">
                  <c:v>125551</c:v>
                </c:pt>
                <c:pt idx="6">
                  <c:v>127061</c:v>
                </c:pt>
                <c:pt idx="7">
                  <c:v>127822</c:v>
                </c:pt>
                <c:pt idx="8">
                  <c:v>128080</c:v>
                </c:pt>
                <c:pt idx="9">
                  <c:v>131492</c:v>
                </c:pt>
                <c:pt idx="10">
                  <c:v>132888</c:v>
                </c:pt>
                <c:pt idx="11">
                  <c:v>131988</c:v>
                </c:pt>
                <c:pt idx="12">
                  <c:v>131368</c:v>
                </c:pt>
                <c:pt idx="13">
                  <c:v>133105</c:v>
                </c:pt>
                <c:pt idx="14">
                  <c:v>133412</c:v>
                </c:pt>
                <c:pt idx="15">
                  <c:v>134187</c:v>
                </c:pt>
                <c:pt idx="16">
                  <c:v>136676</c:v>
                </c:pt>
                <c:pt idx="17">
                  <c:v>138553</c:v>
                </c:pt>
                <c:pt idx="18">
                  <c:v>140517</c:v>
                </c:pt>
                <c:pt idx="19">
                  <c:v>141283</c:v>
                </c:pt>
                <c:pt idx="20">
                  <c:v>140814</c:v>
                </c:pt>
                <c:pt idx="21">
                  <c:v>139215</c:v>
                </c:pt>
                <c:pt idx="22">
                  <c:v>140396</c:v>
                </c:pt>
                <c:pt idx="23">
                  <c:v>144111</c:v>
                </c:pt>
                <c:pt idx="24">
                  <c:v>148137</c:v>
                </c:pt>
                <c:pt idx="25">
                  <c:v>150642</c:v>
                </c:pt>
                <c:pt idx="26">
                  <c:v>146805</c:v>
                </c:pt>
                <c:pt idx="27">
                  <c:v>150703</c:v>
                </c:pt>
                <c:pt idx="28">
                  <c:v>149192</c:v>
                </c:pt>
                <c:pt idx="29">
                  <c:v>149781</c:v>
                </c:pt>
                <c:pt idx="30">
                  <c:v>148953</c:v>
                </c:pt>
                <c:pt idx="31">
                  <c:v>139257</c:v>
                </c:pt>
                <c:pt idx="32">
                  <c:v>138974</c:v>
                </c:pt>
                <c:pt idx="33">
                  <c:v>135618</c:v>
                </c:pt>
                <c:pt idx="34">
                  <c:v>134268</c:v>
                </c:pt>
                <c:pt idx="35">
                  <c:v>138340</c:v>
                </c:pt>
                <c:pt idx="36">
                  <c:v>134348</c:v>
                </c:pt>
                <c:pt idx="37">
                  <c:v>139689</c:v>
                </c:pt>
                <c:pt idx="38">
                  <c:v>151122</c:v>
                </c:pt>
                <c:pt idx="39">
                  <c:v>163370</c:v>
                </c:pt>
                <c:pt idx="40">
                  <c:v>161793</c:v>
                </c:pt>
                <c:pt idx="41">
                  <c:v>152302</c:v>
                </c:pt>
                <c:pt idx="42">
                  <c:v>147826</c:v>
                </c:pt>
                <c:pt idx="43">
                  <c:v>148987</c:v>
                </c:pt>
                <c:pt idx="44">
                  <c:v>152269</c:v>
                </c:pt>
                <c:pt idx="45">
                  <c:v>168090</c:v>
                </c:pt>
                <c:pt idx="46">
                  <c:v>175089</c:v>
                </c:pt>
                <c:pt idx="47">
                  <c:v>180229</c:v>
                </c:pt>
                <c:pt idx="48">
                  <c:v>182656</c:v>
                </c:pt>
                <c:pt idx="49">
                  <c:v>186835</c:v>
                </c:pt>
                <c:pt idx="50">
                  <c:v>190419</c:v>
                </c:pt>
                <c:pt idx="51">
                  <c:v>184391</c:v>
                </c:pt>
                <c:pt idx="52">
                  <c:v>188003</c:v>
                </c:pt>
                <c:pt idx="53">
                  <c:v>183375</c:v>
                </c:pt>
                <c:pt idx="54">
                  <c:v>179392</c:v>
                </c:pt>
                <c:pt idx="55">
                  <c:v>179832</c:v>
                </c:pt>
                <c:pt idx="56">
                  <c:v>172073</c:v>
                </c:pt>
                <c:pt idx="57">
                  <c:v>168757</c:v>
                </c:pt>
                <c:pt idx="58">
                  <c:v>162035</c:v>
                </c:pt>
                <c:pt idx="59">
                  <c:v>152870</c:v>
                </c:pt>
                <c:pt idx="60">
                  <c:v>153745</c:v>
                </c:pt>
                <c:pt idx="61">
                  <c:v>149888</c:v>
                </c:pt>
                <c:pt idx="62">
                  <c:v>156636</c:v>
                </c:pt>
                <c:pt idx="63">
                  <c:v>156443</c:v>
                </c:pt>
                <c:pt idx="64">
                  <c:v>115149</c:v>
                </c:pt>
                <c:pt idx="65">
                  <c:v>119733</c:v>
                </c:pt>
                <c:pt idx="66">
                  <c:v>120421</c:v>
                </c:pt>
                <c:pt idx="67">
                  <c:v>115972</c:v>
                </c:pt>
                <c:pt idx="68">
                  <c:v>103429</c:v>
                </c:pt>
                <c:pt idx="69">
                  <c:v>96608</c:v>
                </c:pt>
                <c:pt idx="70">
                  <c:v>89567</c:v>
                </c:pt>
                <c:pt idx="71">
                  <c:v>85998</c:v>
                </c:pt>
                <c:pt idx="72">
                  <c:v>82180</c:v>
                </c:pt>
                <c:pt idx="73">
                  <c:v>76158</c:v>
                </c:pt>
                <c:pt idx="74">
                  <c:v>74802</c:v>
                </c:pt>
                <c:pt idx="75">
                  <c:v>72907</c:v>
                </c:pt>
                <c:pt idx="76">
                  <c:v>66067</c:v>
                </c:pt>
                <c:pt idx="77">
                  <c:v>64277</c:v>
                </c:pt>
                <c:pt idx="78">
                  <c:v>61765</c:v>
                </c:pt>
                <c:pt idx="79">
                  <c:v>60050</c:v>
                </c:pt>
                <c:pt idx="80">
                  <c:v>57112</c:v>
                </c:pt>
                <c:pt idx="81">
                  <c:v>52163</c:v>
                </c:pt>
                <c:pt idx="82">
                  <c:v>48157</c:v>
                </c:pt>
                <c:pt idx="83">
                  <c:v>45236</c:v>
                </c:pt>
                <c:pt idx="84">
                  <c:v>41791</c:v>
                </c:pt>
                <c:pt idx="85">
                  <c:v>38518</c:v>
                </c:pt>
                <c:pt idx="86">
                  <c:v>34023</c:v>
                </c:pt>
                <c:pt idx="87">
                  <c:v>29630</c:v>
                </c:pt>
                <c:pt idx="88">
                  <c:v>26890</c:v>
                </c:pt>
                <c:pt idx="89">
                  <c:v>22219</c:v>
                </c:pt>
                <c:pt idx="90">
                  <c:v>17795</c:v>
                </c:pt>
                <c:pt idx="91">
                  <c:v>13747</c:v>
                </c:pt>
                <c:pt idx="92">
                  <c:v>11182</c:v>
                </c:pt>
                <c:pt idx="93">
                  <c:v>8682</c:v>
                </c:pt>
                <c:pt idx="94">
                  <c:v>6595</c:v>
                </c:pt>
                <c:pt idx="95">
                  <c:v>5105</c:v>
                </c:pt>
                <c:pt idx="96">
                  <c:v>3764</c:v>
                </c:pt>
                <c:pt idx="97">
                  <c:v>2646</c:v>
                </c:pt>
                <c:pt idx="98">
                  <c:v>1734</c:v>
                </c:pt>
                <c:pt idx="99">
                  <c:v>1249</c:v>
                </c:pt>
                <c:pt idx="100">
                  <c:v>1781</c:v>
                </c:pt>
                <c:pt idx="101">
                  <c:v>100</c:v>
                </c:pt>
                <c:pt idx="102">
                  <c:v>12</c:v>
                </c:pt>
              </c:numCache>
            </c:numRef>
          </c:val>
        </c:ser>
        <c:ser>
          <c:idx val="1"/>
          <c:order val="1"/>
          <c:tx>
            <c:strRef>
              <c:f>Sheet1!$C$1</c:f>
              <c:strCache>
                <c:ptCount val="1"/>
                <c:pt idx="0">
                  <c:v>Hispanic</c:v>
                </c:pt>
              </c:strCache>
            </c:strRef>
          </c:tx>
          <c:spPr>
            <a:solidFill>
              <a:srgbClr val="0000FF"/>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General</c:formatCode>
                <c:ptCount val="103"/>
                <c:pt idx="0">
                  <c:v>194215</c:v>
                </c:pt>
                <c:pt idx="1">
                  <c:v>193805</c:v>
                </c:pt>
                <c:pt idx="2">
                  <c:v>197746</c:v>
                </c:pt>
                <c:pt idx="3">
                  <c:v>197114</c:v>
                </c:pt>
                <c:pt idx="4">
                  <c:v>193791</c:v>
                </c:pt>
                <c:pt idx="5">
                  <c:v>193356</c:v>
                </c:pt>
                <c:pt idx="6">
                  <c:v>190348</c:v>
                </c:pt>
                <c:pt idx="7">
                  <c:v>188121</c:v>
                </c:pt>
                <c:pt idx="8">
                  <c:v>186922</c:v>
                </c:pt>
                <c:pt idx="9">
                  <c:v>188375</c:v>
                </c:pt>
                <c:pt idx="10">
                  <c:v>185587</c:v>
                </c:pt>
                <c:pt idx="11">
                  <c:v>178941</c:v>
                </c:pt>
                <c:pt idx="12">
                  <c:v>175314</c:v>
                </c:pt>
                <c:pt idx="13">
                  <c:v>172295</c:v>
                </c:pt>
                <c:pt idx="14">
                  <c:v>171245</c:v>
                </c:pt>
                <c:pt idx="15">
                  <c:v>169963</c:v>
                </c:pt>
                <c:pt idx="16">
                  <c:v>170199</c:v>
                </c:pt>
                <c:pt idx="17">
                  <c:v>170440</c:v>
                </c:pt>
                <c:pt idx="18">
                  <c:v>169848</c:v>
                </c:pt>
                <c:pt idx="19">
                  <c:v>165243</c:v>
                </c:pt>
                <c:pt idx="20">
                  <c:v>160475</c:v>
                </c:pt>
                <c:pt idx="21">
                  <c:v>154073</c:v>
                </c:pt>
                <c:pt idx="22">
                  <c:v>154045</c:v>
                </c:pt>
                <c:pt idx="23">
                  <c:v>154085</c:v>
                </c:pt>
                <c:pt idx="24">
                  <c:v>154599</c:v>
                </c:pt>
                <c:pt idx="25">
                  <c:v>154438</c:v>
                </c:pt>
                <c:pt idx="26">
                  <c:v>151923</c:v>
                </c:pt>
                <c:pt idx="27">
                  <c:v>156567</c:v>
                </c:pt>
                <c:pt idx="28">
                  <c:v>155081</c:v>
                </c:pt>
                <c:pt idx="29">
                  <c:v>155992</c:v>
                </c:pt>
                <c:pt idx="30">
                  <c:v>156464</c:v>
                </c:pt>
                <c:pt idx="31">
                  <c:v>144392</c:v>
                </c:pt>
                <c:pt idx="32">
                  <c:v>146904</c:v>
                </c:pt>
                <c:pt idx="33">
                  <c:v>146019</c:v>
                </c:pt>
                <c:pt idx="34">
                  <c:v>146704</c:v>
                </c:pt>
                <c:pt idx="35">
                  <c:v>147599</c:v>
                </c:pt>
                <c:pt idx="36">
                  <c:v>141230</c:v>
                </c:pt>
                <c:pt idx="37">
                  <c:v>141529</c:v>
                </c:pt>
                <c:pt idx="38">
                  <c:v>139892</c:v>
                </c:pt>
                <c:pt idx="39">
                  <c:v>136984</c:v>
                </c:pt>
                <c:pt idx="40">
                  <c:v>135979</c:v>
                </c:pt>
                <c:pt idx="41">
                  <c:v>125527</c:v>
                </c:pt>
                <c:pt idx="42">
                  <c:v>123218</c:v>
                </c:pt>
                <c:pt idx="43">
                  <c:v>119104</c:v>
                </c:pt>
                <c:pt idx="44">
                  <c:v>118889</c:v>
                </c:pt>
                <c:pt idx="45">
                  <c:v>119897</c:v>
                </c:pt>
                <c:pt idx="46">
                  <c:v>113986</c:v>
                </c:pt>
                <c:pt idx="47">
                  <c:v>111969</c:v>
                </c:pt>
                <c:pt idx="48">
                  <c:v>106989</c:v>
                </c:pt>
                <c:pt idx="49">
                  <c:v>105191</c:v>
                </c:pt>
                <c:pt idx="50">
                  <c:v>103613</c:v>
                </c:pt>
                <c:pt idx="51">
                  <c:v>94716</c:v>
                </c:pt>
                <c:pt idx="52">
                  <c:v>92888</c:v>
                </c:pt>
                <c:pt idx="53">
                  <c:v>88489</c:v>
                </c:pt>
                <c:pt idx="54">
                  <c:v>85250</c:v>
                </c:pt>
                <c:pt idx="55">
                  <c:v>81345</c:v>
                </c:pt>
                <c:pt idx="56">
                  <c:v>74954</c:v>
                </c:pt>
                <c:pt idx="57">
                  <c:v>71352</c:v>
                </c:pt>
                <c:pt idx="58">
                  <c:v>65668</c:v>
                </c:pt>
                <c:pt idx="59">
                  <c:v>64721</c:v>
                </c:pt>
                <c:pt idx="60">
                  <c:v>61961</c:v>
                </c:pt>
                <c:pt idx="61">
                  <c:v>57571</c:v>
                </c:pt>
                <c:pt idx="62">
                  <c:v>55391</c:v>
                </c:pt>
                <c:pt idx="63">
                  <c:v>51929</c:v>
                </c:pt>
                <c:pt idx="64">
                  <c:v>45540</c:v>
                </c:pt>
                <c:pt idx="65">
                  <c:v>43511</c:v>
                </c:pt>
                <c:pt idx="66">
                  <c:v>39640</c:v>
                </c:pt>
                <c:pt idx="67">
                  <c:v>36669</c:v>
                </c:pt>
                <c:pt idx="68">
                  <c:v>33088</c:v>
                </c:pt>
                <c:pt idx="69">
                  <c:v>31490</c:v>
                </c:pt>
                <c:pt idx="70">
                  <c:v>29911</c:v>
                </c:pt>
                <c:pt idx="71">
                  <c:v>27454</c:v>
                </c:pt>
                <c:pt idx="72">
                  <c:v>26773</c:v>
                </c:pt>
                <c:pt idx="73">
                  <c:v>24936</c:v>
                </c:pt>
                <c:pt idx="74">
                  <c:v>24103</c:v>
                </c:pt>
                <c:pt idx="75">
                  <c:v>23076</c:v>
                </c:pt>
                <c:pt idx="76">
                  <c:v>20431</c:v>
                </c:pt>
                <c:pt idx="77">
                  <c:v>18663</c:v>
                </c:pt>
                <c:pt idx="78">
                  <c:v>18300</c:v>
                </c:pt>
                <c:pt idx="79">
                  <c:v>17213</c:v>
                </c:pt>
                <c:pt idx="80">
                  <c:v>16671</c:v>
                </c:pt>
                <c:pt idx="81">
                  <c:v>14433</c:v>
                </c:pt>
                <c:pt idx="82">
                  <c:v>13452</c:v>
                </c:pt>
                <c:pt idx="83">
                  <c:v>12136</c:v>
                </c:pt>
                <c:pt idx="84">
                  <c:v>10785</c:v>
                </c:pt>
                <c:pt idx="85">
                  <c:v>9714</c:v>
                </c:pt>
                <c:pt idx="86">
                  <c:v>8108</c:v>
                </c:pt>
                <c:pt idx="87">
                  <c:v>6994</c:v>
                </c:pt>
                <c:pt idx="88">
                  <c:v>5940</c:v>
                </c:pt>
                <c:pt idx="89">
                  <c:v>4612</c:v>
                </c:pt>
                <c:pt idx="90">
                  <c:v>3860</c:v>
                </c:pt>
                <c:pt idx="91">
                  <c:v>2512</c:v>
                </c:pt>
                <c:pt idx="92">
                  <c:v>2059</c:v>
                </c:pt>
                <c:pt idx="93">
                  <c:v>1547</c:v>
                </c:pt>
                <c:pt idx="94">
                  <c:v>1298</c:v>
                </c:pt>
                <c:pt idx="95">
                  <c:v>1010</c:v>
                </c:pt>
                <c:pt idx="96">
                  <c:v>792</c:v>
                </c:pt>
                <c:pt idx="97">
                  <c:v>537</c:v>
                </c:pt>
                <c:pt idx="98">
                  <c:v>393</c:v>
                </c:pt>
                <c:pt idx="99">
                  <c:v>302</c:v>
                </c:pt>
                <c:pt idx="100">
                  <c:v>461</c:v>
                </c:pt>
                <c:pt idx="101">
                  <c:v>34</c:v>
                </c:pt>
                <c:pt idx="102">
                  <c:v>13</c:v>
                </c:pt>
              </c:numCache>
            </c:numRef>
          </c:val>
        </c:ser>
        <c:dLbls>
          <c:showLegendKey val="0"/>
          <c:showVal val="0"/>
          <c:showCatName val="0"/>
          <c:showSerName val="0"/>
          <c:showPercent val="0"/>
          <c:showBubbleSize val="0"/>
        </c:dLbls>
        <c:gapWidth val="0"/>
        <c:axId val="240984824"/>
        <c:axId val="240982864"/>
      </c:barChart>
      <c:catAx>
        <c:axId val="240984824"/>
        <c:scaling>
          <c:orientation val="minMax"/>
        </c:scaling>
        <c:delete val="0"/>
        <c:axPos val="b"/>
        <c:title>
          <c:tx>
            <c:rich>
              <a:bodyPr/>
              <a:lstStyle/>
              <a:p>
                <a:pPr>
                  <a:defRPr/>
                </a:pPr>
                <a:r>
                  <a:rPr lang="en-US" dirty="0"/>
                  <a:t>Age</a:t>
                </a:r>
              </a:p>
            </c:rich>
          </c:tx>
          <c:layout/>
          <c:overlay val="0"/>
        </c:title>
        <c:numFmt formatCode="General" sourceLinked="0"/>
        <c:majorTickMark val="out"/>
        <c:minorTickMark val="none"/>
        <c:tickLblPos val="nextTo"/>
        <c:crossAx val="240982864"/>
        <c:crosses val="autoZero"/>
        <c:auto val="1"/>
        <c:lblAlgn val="ctr"/>
        <c:lblOffset val="100"/>
        <c:noMultiLvlLbl val="0"/>
      </c:catAx>
      <c:valAx>
        <c:axId val="240982864"/>
        <c:scaling>
          <c:orientation val="minMax"/>
        </c:scaling>
        <c:delete val="0"/>
        <c:axPos val="l"/>
        <c:majorGridlines/>
        <c:title>
          <c:tx>
            <c:rich>
              <a:bodyPr rot="-5400000" vert="horz"/>
              <a:lstStyle/>
              <a:p>
                <a:pPr>
                  <a:defRPr/>
                </a:pPr>
                <a:r>
                  <a:rPr lang="en-US" dirty="0"/>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240984824"/>
        <c:crosses val="autoZero"/>
        <c:crossBetween val="between"/>
      </c:valAx>
    </c:plotArea>
    <c:legend>
      <c:legendPos val="r"/>
      <c:layout>
        <c:manualLayout>
          <c:xMode val="edge"/>
          <c:yMode val="edge"/>
          <c:x val="0.69340624088655589"/>
          <c:y val="0.16676892851311423"/>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NH White Male</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5"/>
          <c:order val="1"/>
          <c:tx>
            <c:strRef>
              <c:f>Sheet1!$G$1</c:f>
              <c:strCache>
                <c:ptCount val="1"/>
                <c:pt idx="0">
                  <c:v>NH White Female</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dLbls>
          <c:showLegendKey val="0"/>
          <c:showVal val="0"/>
          <c:showCatName val="0"/>
          <c:showSerName val="0"/>
          <c:showPercent val="0"/>
          <c:showBubbleSize val="0"/>
        </c:dLbls>
        <c:gapWidth val="0"/>
        <c:overlap val="100"/>
        <c:axId val="318847848"/>
        <c:axId val="318849024"/>
      </c:barChart>
      <c:catAx>
        <c:axId val="318847848"/>
        <c:scaling>
          <c:orientation val="minMax"/>
        </c:scaling>
        <c:delete val="0"/>
        <c:axPos val="l"/>
        <c:numFmt formatCode="General" sourceLinked="0"/>
        <c:majorTickMark val="out"/>
        <c:minorTickMark val="none"/>
        <c:tickLblPos val="low"/>
        <c:txPr>
          <a:bodyPr/>
          <a:lstStyle/>
          <a:p>
            <a:pPr>
              <a:defRPr sz="1050" baseline="0"/>
            </a:pPr>
            <a:endParaRPr lang="en-US"/>
          </a:p>
        </c:txPr>
        <c:crossAx val="318849024"/>
        <c:crosses val="autoZero"/>
        <c:auto val="1"/>
        <c:lblAlgn val="ctr"/>
        <c:lblOffset val="100"/>
        <c:tickLblSkip val="5"/>
        <c:noMultiLvlLbl val="0"/>
      </c:catAx>
      <c:valAx>
        <c:axId val="318849024"/>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318847848"/>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1"/>
          <c:order val="0"/>
          <c:tx>
            <c:strRef>
              <c:f>Sheet1!$C$1</c:f>
              <c:strCache>
                <c:ptCount val="1"/>
                <c:pt idx="0">
                  <c:v>Hispanic Male</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1"/>
          <c:tx>
            <c:strRef>
              <c:f>Sheet1!$D$1</c:f>
              <c:strCache>
                <c:ptCount val="1"/>
                <c:pt idx="0">
                  <c:v>NH Black Male</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2"/>
          <c:tx>
            <c:strRef>
              <c:f>Sheet1!$E$1</c:f>
              <c:strCache>
                <c:ptCount val="1"/>
                <c:pt idx="0">
                  <c:v>NH Asian Male</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3"/>
          <c:tx>
            <c:strRef>
              <c:f>Sheet1!$F$1</c:f>
              <c:strCache>
                <c:ptCount val="1"/>
                <c:pt idx="0">
                  <c:v>NH Other Male</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6"/>
          <c:order val="4"/>
          <c:tx>
            <c:strRef>
              <c:f>Sheet1!$H$1</c:f>
              <c:strCache>
                <c:ptCount val="1"/>
                <c:pt idx="0">
                  <c:v>Hispanic Female</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5"/>
          <c:tx>
            <c:strRef>
              <c:f>Sheet1!$I$1</c:f>
              <c:strCache>
                <c:ptCount val="1"/>
                <c:pt idx="0">
                  <c:v>NH Black Female</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6"/>
          <c:tx>
            <c:strRef>
              <c:f>Sheet1!$J$1</c:f>
              <c:strCache>
                <c:ptCount val="1"/>
                <c:pt idx="0">
                  <c:v>NH Asian Female</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7"/>
          <c:tx>
            <c:strRef>
              <c:f>Sheet1!$K$1</c:f>
              <c:strCache>
                <c:ptCount val="1"/>
                <c:pt idx="0">
                  <c:v>NH Other Female</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318843928"/>
        <c:axId val="318848632"/>
      </c:barChart>
      <c:catAx>
        <c:axId val="318843928"/>
        <c:scaling>
          <c:orientation val="minMax"/>
        </c:scaling>
        <c:delete val="0"/>
        <c:axPos val="l"/>
        <c:numFmt formatCode="General" sourceLinked="0"/>
        <c:majorTickMark val="out"/>
        <c:minorTickMark val="none"/>
        <c:tickLblPos val="low"/>
        <c:txPr>
          <a:bodyPr/>
          <a:lstStyle/>
          <a:p>
            <a:pPr>
              <a:defRPr sz="1050" baseline="0"/>
            </a:pPr>
            <a:endParaRPr lang="en-US"/>
          </a:p>
        </c:txPr>
        <c:crossAx val="318848632"/>
        <c:crosses val="autoZero"/>
        <c:auto val="1"/>
        <c:lblAlgn val="ctr"/>
        <c:lblOffset val="100"/>
        <c:tickLblSkip val="5"/>
        <c:noMultiLvlLbl val="0"/>
      </c:catAx>
      <c:valAx>
        <c:axId val="318848632"/>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318843928"/>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NH White Male</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Hispanic Male</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2"/>
          <c:tx>
            <c:strRef>
              <c:f>Sheet1!$D$1</c:f>
              <c:strCache>
                <c:ptCount val="1"/>
                <c:pt idx="0">
                  <c:v>NH Black Male</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3"/>
          <c:tx>
            <c:strRef>
              <c:f>Sheet1!$E$1</c:f>
              <c:strCache>
                <c:ptCount val="1"/>
                <c:pt idx="0">
                  <c:v>NH Asian Male</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4"/>
          <c:tx>
            <c:strRef>
              <c:f>Sheet1!$F$1</c:f>
              <c:strCache>
                <c:ptCount val="1"/>
                <c:pt idx="0">
                  <c:v>NH Other Male</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5"/>
          <c:order val="5"/>
          <c:tx>
            <c:strRef>
              <c:f>Sheet1!$G$1</c:f>
              <c:strCache>
                <c:ptCount val="1"/>
                <c:pt idx="0">
                  <c:v>NH White Female</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6"/>
          <c:order val="6"/>
          <c:tx>
            <c:strRef>
              <c:f>Sheet1!$H$1</c:f>
              <c:strCache>
                <c:ptCount val="1"/>
                <c:pt idx="0">
                  <c:v>Hispanic Female</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7"/>
          <c:tx>
            <c:strRef>
              <c:f>Sheet1!$I$1</c:f>
              <c:strCache>
                <c:ptCount val="1"/>
                <c:pt idx="0">
                  <c:v>NH Black Female</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8"/>
          <c:tx>
            <c:strRef>
              <c:f>Sheet1!$J$1</c:f>
              <c:strCache>
                <c:ptCount val="1"/>
                <c:pt idx="0">
                  <c:v>NH Asian Female</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9"/>
          <c:tx>
            <c:strRef>
              <c:f>Sheet1!$K$1</c:f>
              <c:strCache>
                <c:ptCount val="1"/>
                <c:pt idx="0">
                  <c:v>NH Other Female</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318845496"/>
        <c:axId val="318844320"/>
      </c:barChart>
      <c:catAx>
        <c:axId val="318845496"/>
        <c:scaling>
          <c:orientation val="minMax"/>
        </c:scaling>
        <c:delete val="0"/>
        <c:axPos val="l"/>
        <c:numFmt formatCode="General" sourceLinked="0"/>
        <c:majorTickMark val="out"/>
        <c:minorTickMark val="none"/>
        <c:tickLblPos val="low"/>
        <c:txPr>
          <a:bodyPr/>
          <a:lstStyle/>
          <a:p>
            <a:pPr>
              <a:defRPr sz="1050" baseline="0"/>
            </a:pPr>
            <a:endParaRPr lang="en-US"/>
          </a:p>
        </c:txPr>
        <c:crossAx val="318844320"/>
        <c:crosses val="autoZero"/>
        <c:auto val="1"/>
        <c:lblAlgn val="ctr"/>
        <c:lblOffset val="100"/>
        <c:tickLblSkip val="5"/>
        <c:noMultiLvlLbl val="0"/>
      </c:catAx>
      <c:valAx>
        <c:axId val="318844320"/>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318845496"/>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Bexar County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5500000000000001E-2"/>
                  <c:y val="-4.47662311885742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3.204271015728681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2004</c:v>
                </c:pt>
                <c:pt idx="1">
                  <c:v>2005</c:v>
                </c:pt>
                <c:pt idx="2">
                  <c:v>2006</c:v>
                </c:pt>
                <c:pt idx="3">
                  <c:v>2007</c:v>
                </c:pt>
                <c:pt idx="4">
                  <c:v>2008</c:v>
                </c:pt>
                <c:pt idx="5">
                  <c:v>2009</c:v>
                </c:pt>
                <c:pt idx="6">
                  <c:v>2010</c:v>
                </c:pt>
                <c:pt idx="7">
                  <c:v>2011*</c:v>
                </c:pt>
              </c:strCache>
            </c:strRef>
          </c:cat>
          <c:val>
            <c:numRef>
              <c:f>Sheet1!$B$2:$B$9</c:f>
              <c:numCache>
                <c:formatCode>General</c:formatCode>
                <c:ptCount val="8"/>
                <c:pt idx="0">
                  <c:v>7.9</c:v>
                </c:pt>
                <c:pt idx="1">
                  <c:v>8.5</c:v>
                </c:pt>
                <c:pt idx="2">
                  <c:v>8.6</c:v>
                </c:pt>
                <c:pt idx="3">
                  <c:v>8.5</c:v>
                </c:pt>
                <c:pt idx="4">
                  <c:v>8.1999999999999993</c:v>
                </c:pt>
                <c:pt idx="5">
                  <c:v>8.6999999999999993</c:v>
                </c:pt>
                <c:pt idx="6">
                  <c:v>9.4</c:v>
                </c:pt>
                <c:pt idx="7">
                  <c:v>9.6</c:v>
                </c:pt>
              </c:numCache>
            </c:numRef>
          </c:val>
          <c:smooth val="0"/>
        </c:ser>
        <c:ser>
          <c:idx val="1"/>
          <c:order val="1"/>
          <c:tx>
            <c:strRef>
              <c:f>Sheet1!$C$1</c:f>
              <c:strCache>
                <c:ptCount val="1"/>
                <c:pt idx="0">
                  <c:v>Texas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3984848484848483E-2"/>
                  <c:y val="-1.80639727241687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2004</c:v>
                </c:pt>
                <c:pt idx="1">
                  <c:v>2005</c:v>
                </c:pt>
                <c:pt idx="2">
                  <c:v>2006</c:v>
                </c:pt>
                <c:pt idx="3">
                  <c:v>2007</c:v>
                </c:pt>
                <c:pt idx="4">
                  <c:v>2008</c:v>
                </c:pt>
                <c:pt idx="5">
                  <c:v>2009</c:v>
                </c:pt>
                <c:pt idx="6">
                  <c:v>2010</c:v>
                </c:pt>
                <c:pt idx="7">
                  <c:v>2011*</c:v>
                </c:pt>
              </c:strCache>
            </c:strRef>
          </c:cat>
          <c:val>
            <c:numRef>
              <c:f>Sheet1!$C$2:$C$9</c:f>
              <c:numCache>
                <c:formatCode>General</c:formatCode>
                <c:ptCount val="8"/>
                <c:pt idx="0">
                  <c:v>7.5</c:v>
                </c:pt>
                <c:pt idx="1">
                  <c:v>7.9</c:v>
                </c:pt>
                <c:pt idx="2">
                  <c:v>8.6999999999999993</c:v>
                </c:pt>
                <c:pt idx="3">
                  <c:v>8.8000000000000007</c:v>
                </c:pt>
                <c:pt idx="4">
                  <c:v>8.8000000000000007</c:v>
                </c:pt>
                <c:pt idx="5">
                  <c:v>9</c:v>
                </c:pt>
                <c:pt idx="6">
                  <c:v>9.1999999999999993</c:v>
                </c:pt>
                <c:pt idx="7">
                  <c:v>9.3000000000000007</c:v>
                </c:pt>
              </c:numCache>
            </c:numRef>
          </c:val>
          <c:smooth val="0"/>
        </c:ser>
        <c:ser>
          <c:idx val="2"/>
          <c:order val="2"/>
          <c:tx>
            <c:strRef>
              <c:f>Sheet1!$D$1</c:f>
              <c:strCache>
                <c:ptCount val="1"/>
                <c:pt idx="0">
                  <c:v>U.S.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5.3984848484848483E-2"/>
                  <c:y val="6.2760820091536181E-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5151515151515152E-3"/>
                  <c:y val="2.13618067715244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2004</c:v>
                </c:pt>
                <c:pt idx="1">
                  <c:v>2005</c:v>
                </c:pt>
                <c:pt idx="2">
                  <c:v>2006</c:v>
                </c:pt>
                <c:pt idx="3">
                  <c:v>2007</c:v>
                </c:pt>
                <c:pt idx="4">
                  <c:v>2008</c:v>
                </c:pt>
                <c:pt idx="5">
                  <c:v>2009</c:v>
                </c:pt>
                <c:pt idx="6">
                  <c:v>2010</c:v>
                </c:pt>
                <c:pt idx="7">
                  <c:v>2011*</c:v>
                </c:pt>
              </c:strCache>
            </c:strRef>
          </c:cat>
          <c:val>
            <c:numRef>
              <c:f>Sheet1!$D$2:$D$9</c:f>
              <c:numCache>
                <c:formatCode>General</c:formatCode>
                <c:ptCount val="8"/>
                <c:pt idx="0">
                  <c:v>6.9</c:v>
                </c:pt>
                <c:pt idx="1">
                  <c:v>7.3</c:v>
                </c:pt>
                <c:pt idx="2">
                  <c:v>7.4</c:v>
                </c:pt>
                <c:pt idx="3">
                  <c:v>7.8</c:v>
                </c:pt>
                <c:pt idx="4">
                  <c:v>7.9</c:v>
                </c:pt>
                <c:pt idx="5">
                  <c:v>8</c:v>
                </c:pt>
                <c:pt idx="6">
                  <c:v>8.3000000000000007</c:v>
                </c:pt>
                <c:pt idx="7">
                  <c:v>9</c:v>
                </c:pt>
              </c:numCache>
            </c:numRef>
          </c:val>
          <c:smooth val="0"/>
        </c:ser>
        <c:dLbls>
          <c:showLegendKey val="0"/>
          <c:showVal val="0"/>
          <c:showCatName val="0"/>
          <c:showSerName val="0"/>
          <c:showPercent val="0"/>
          <c:showBubbleSize val="0"/>
        </c:dLbls>
        <c:marker val="1"/>
        <c:smooth val="0"/>
        <c:axId val="318849416"/>
        <c:axId val="318849808"/>
      </c:lineChart>
      <c:catAx>
        <c:axId val="318849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8849808"/>
        <c:crosses val="autoZero"/>
        <c:auto val="1"/>
        <c:lblAlgn val="ctr"/>
        <c:lblOffset val="100"/>
        <c:noMultiLvlLbl val="0"/>
      </c:catAx>
      <c:valAx>
        <c:axId val="318849808"/>
        <c:scaling>
          <c:orientation val="minMax"/>
          <c:max val="12"/>
          <c:min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Percent</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8849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Sheet!$B$3:$B$11</c:f>
              <c:numCache>
                <c:formatCode>#,##0</c:formatCode>
                <c:ptCount val="9"/>
                <c:pt idx="0">
                  <c:v>25145561</c:v>
                </c:pt>
                <c:pt idx="1">
                  <c:v>26230098</c:v>
                </c:pt>
                <c:pt idx="2">
                  <c:v>27238610</c:v>
                </c:pt>
                <c:pt idx="3">
                  <c:v>28165689</c:v>
                </c:pt>
                <c:pt idx="4">
                  <c:v>28994210</c:v>
                </c:pt>
                <c:pt idx="5">
                  <c:v>29705207</c:v>
                </c:pt>
                <c:pt idx="6">
                  <c:v>30305304</c:v>
                </c:pt>
                <c:pt idx="7">
                  <c:v>30808219</c:v>
                </c:pt>
                <c:pt idx="8">
                  <c:v>31246355</c:v>
                </c:pt>
              </c:numCache>
            </c:numRef>
          </c:val>
          <c:smooth val="0"/>
        </c:ser>
        <c:ser>
          <c:idx val="2"/>
          <c:order val="1"/>
          <c:tx>
            <c:strRef>
              <c:f>Sheet!$C$1</c:f>
              <c:strCache>
                <c:ptCount val="1"/>
                <c:pt idx="0">
                  <c:v>0.5 Migration</c:v>
                </c:pt>
              </c:strCache>
            </c:strRef>
          </c:tx>
          <c:spPr>
            <a:ln w="50800" cmpd="sng">
              <a:solidFill>
                <a:srgbClr val="99660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Sheet!$C$3:$C$11</c:f>
              <c:numCache>
                <c:formatCode>#,##0</c:formatCode>
                <c:ptCount val="9"/>
                <c:pt idx="0">
                  <c:v>25145561</c:v>
                </c:pt>
                <c:pt idx="1">
                  <c:v>26947116</c:v>
                </c:pt>
                <c:pt idx="2">
                  <c:v>28813282</c:v>
                </c:pt>
                <c:pt idx="3">
                  <c:v>30734321</c:v>
                </c:pt>
                <c:pt idx="4">
                  <c:v>32680217</c:v>
                </c:pt>
                <c:pt idx="5">
                  <c:v>34616890</c:v>
                </c:pt>
                <c:pt idx="6">
                  <c:v>36550595</c:v>
                </c:pt>
                <c:pt idx="7">
                  <c:v>38499538</c:v>
                </c:pt>
                <c:pt idx="8">
                  <c:v>40502749</c:v>
                </c:pt>
              </c:numCache>
            </c:numRef>
          </c:val>
          <c:smooth val="0"/>
        </c:ser>
        <c:ser>
          <c:idx val="3"/>
          <c:order val="2"/>
          <c:tx>
            <c:strRef>
              <c:f>Sheet!$D$1</c:f>
              <c:strCache>
                <c:ptCount val="1"/>
                <c:pt idx="0">
                  <c:v>1.0 Migration</c:v>
                </c:pt>
              </c:strCache>
            </c:strRef>
          </c:tx>
          <c:spPr>
            <a:ln w="57150" cmpd="dbl">
              <a:solidFill>
                <a:srgbClr val="00206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Sheet!$D$3:$D$11</c:f>
              <c:numCache>
                <c:formatCode>#,##0</c:formatCode>
                <c:ptCount val="9"/>
                <c:pt idx="0">
                  <c:v>25145561</c:v>
                </c:pt>
                <c:pt idx="1">
                  <c:v>27695284</c:v>
                </c:pt>
                <c:pt idx="2">
                  <c:v>30541978</c:v>
                </c:pt>
                <c:pt idx="3">
                  <c:v>33699307</c:v>
                </c:pt>
                <c:pt idx="4">
                  <c:v>37155084</c:v>
                </c:pt>
                <c:pt idx="5">
                  <c:v>40892255</c:v>
                </c:pt>
                <c:pt idx="6">
                  <c:v>44955896</c:v>
                </c:pt>
                <c:pt idx="7">
                  <c:v>49416165</c:v>
                </c:pt>
                <c:pt idx="8">
                  <c:v>54369297</c:v>
                </c:pt>
              </c:numCache>
            </c:numRef>
          </c:val>
          <c:smooth val="0"/>
        </c:ser>
        <c:dLbls>
          <c:showLegendKey val="0"/>
          <c:showVal val="0"/>
          <c:showCatName val="0"/>
          <c:showSerName val="0"/>
          <c:showPercent val="0"/>
          <c:showBubbleSize val="0"/>
        </c:dLbls>
        <c:smooth val="0"/>
        <c:axId val="321918936"/>
        <c:axId val="321919328"/>
      </c:lineChart>
      <c:catAx>
        <c:axId val="321918936"/>
        <c:scaling>
          <c:orientation val="minMax"/>
        </c:scaling>
        <c:delete val="0"/>
        <c:axPos val="b"/>
        <c:numFmt formatCode="General" sourceLinked="1"/>
        <c:majorTickMark val="out"/>
        <c:minorTickMark val="none"/>
        <c:tickLblPos val="nextTo"/>
        <c:txPr>
          <a:bodyPr rot="2700000"/>
          <a:lstStyle/>
          <a:p>
            <a:pPr>
              <a:defRPr/>
            </a:pPr>
            <a:endParaRPr lang="en-US"/>
          </a:p>
        </c:txPr>
        <c:crossAx val="321919328"/>
        <c:crosses val="autoZero"/>
        <c:auto val="1"/>
        <c:lblAlgn val="ctr"/>
        <c:lblOffset val="0"/>
        <c:noMultiLvlLbl val="0"/>
      </c:catAx>
      <c:valAx>
        <c:axId val="321919328"/>
        <c:scaling>
          <c:orientation val="minMax"/>
          <c:max val="55000000"/>
          <c:min val="20000000"/>
        </c:scaling>
        <c:delete val="0"/>
        <c:axPos val="l"/>
        <c:majorGridlines/>
        <c:numFmt formatCode="0" sourceLinked="0"/>
        <c:majorTickMark val="out"/>
        <c:minorTickMark val="none"/>
        <c:tickLblPos val="nextTo"/>
        <c:crossAx val="321918936"/>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3875692621755614"/>
          <c:y val="8.2406101254731509E-2"/>
          <c:w val="0.27963191129606207"/>
          <c:h val="0.21413622252831974"/>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legend>
    <c:plotVisOnly val="1"/>
    <c:dispBlanksAs val="gap"/>
    <c:showDLblsOverMax val="0"/>
  </c:chart>
  <c:txPr>
    <a:bodyPr/>
    <a:lstStyle/>
    <a:p>
      <a:pPr>
        <a:defRPr sz="2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0.21397</cdr:x>
      <cdr:y>0.49202</cdr:y>
    </cdr:from>
    <cdr:to>
      <cdr:x>0.22315</cdr:x>
      <cdr:y>0.55863</cdr:y>
    </cdr:to>
    <cdr:sp macro="" textlink="">
      <cdr:nvSpPr>
        <cdr:cNvPr id="2" name="Up Arrow 1"/>
        <cdr:cNvSpPr/>
      </cdr:nvSpPr>
      <cdr:spPr>
        <a:xfrm xmlns:a="http://schemas.openxmlformats.org/drawingml/2006/main">
          <a:off x="1777196" y="2251552"/>
          <a:ext cx="76248"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0.38828</cdr:x>
      <cdr:y>0.36647</cdr:y>
    </cdr:from>
    <cdr:to>
      <cdr:x>0.39745</cdr:x>
      <cdr:y>0.43308</cdr:y>
    </cdr:to>
    <cdr:sp macro="" textlink="">
      <cdr:nvSpPr>
        <cdr:cNvPr id="4" name="Up Arrow 3"/>
        <cdr:cNvSpPr/>
      </cdr:nvSpPr>
      <cdr:spPr>
        <a:xfrm xmlns:a="http://schemas.openxmlformats.org/drawingml/2006/main">
          <a:off x="3224996" y="1677037"/>
          <a:ext cx="76164"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0.57177</cdr:x>
      <cdr:y>0.29986</cdr:y>
    </cdr:from>
    <cdr:to>
      <cdr:x>0.58095</cdr:x>
      <cdr:y>0.36647</cdr:y>
    </cdr:to>
    <cdr:sp macro="" textlink="">
      <cdr:nvSpPr>
        <cdr:cNvPr id="9" name="Up Arrow 8"/>
        <cdr:cNvSpPr/>
      </cdr:nvSpPr>
      <cdr:spPr>
        <a:xfrm xmlns:a="http://schemas.openxmlformats.org/drawingml/2006/main" rot="10800000">
          <a:off x="4748996" y="1372221"/>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0.74367</cdr:x>
      <cdr:y>0.48754</cdr:y>
    </cdr:from>
    <cdr:to>
      <cdr:x>0.75285</cdr:x>
      <cdr:y>0.55415</cdr:y>
    </cdr:to>
    <cdr:sp macro="" textlink="">
      <cdr:nvSpPr>
        <cdr:cNvPr id="10" name="Up Arrow 9"/>
        <cdr:cNvSpPr/>
      </cdr:nvSpPr>
      <cdr:spPr>
        <a:xfrm xmlns:a="http://schemas.openxmlformats.org/drawingml/2006/main" rot="10800000">
          <a:off x="6176779" y="2231056"/>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0.91919</cdr:x>
      <cdr:y>0.65059</cdr:y>
    </cdr:from>
    <cdr:to>
      <cdr:x>0.92836</cdr:x>
      <cdr:y>0.7172</cdr:y>
    </cdr:to>
    <cdr:sp macro="" textlink="">
      <cdr:nvSpPr>
        <cdr:cNvPr id="11" name="Up Arrow 10"/>
        <cdr:cNvSpPr/>
      </cdr:nvSpPr>
      <cdr:spPr>
        <a:xfrm xmlns:a="http://schemas.openxmlformats.org/drawingml/2006/main" rot="10800000">
          <a:off x="7634646" y="29771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0.21397</cdr:x>
      <cdr:y>0.61728</cdr:y>
    </cdr:from>
    <cdr:to>
      <cdr:x>0.22314</cdr:x>
      <cdr:y>0.68388</cdr:y>
    </cdr:to>
    <cdr:sp macro="" textlink="">
      <cdr:nvSpPr>
        <cdr:cNvPr id="3" name="Up Arrow 2"/>
        <cdr:cNvSpPr/>
      </cdr:nvSpPr>
      <cdr:spPr>
        <a:xfrm xmlns:a="http://schemas.openxmlformats.org/drawingml/2006/main" rot="10800000">
          <a:off x="1777196" y="28247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0.39746</cdr:x>
      <cdr:y>0.48317</cdr:y>
    </cdr:from>
    <cdr:to>
      <cdr:x>0.40663</cdr:x>
      <cdr:y>0.54977</cdr:y>
    </cdr:to>
    <cdr:sp macro="" textlink="">
      <cdr:nvSpPr>
        <cdr:cNvPr id="5" name="Up Arrow 4"/>
        <cdr:cNvSpPr/>
      </cdr:nvSpPr>
      <cdr:spPr>
        <a:xfrm xmlns:a="http://schemas.openxmlformats.org/drawingml/2006/main" rot="10800000">
          <a:off x="3301196" y="22110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0.56259</cdr:x>
      <cdr:y>0.20099</cdr:y>
    </cdr:from>
    <cdr:to>
      <cdr:x>0.57176</cdr:x>
      <cdr:y>0.2676</cdr:y>
    </cdr:to>
    <cdr:sp macro="" textlink="">
      <cdr:nvSpPr>
        <cdr:cNvPr id="6" name="Up Arrow 5"/>
        <cdr:cNvSpPr/>
      </cdr:nvSpPr>
      <cdr:spPr>
        <a:xfrm xmlns:a="http://schemas.openxmlformats.org/drawingml/2006/main">
          <a:off x="4672796" y="9197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0.74608</cdr:x>
      <cdr:y>0.4292</cdr:y>
    </cdr:from>
    <cdr:to>
      <cdr:x>0.75525</cdr:x>
      <cdr:y>0.4958</cdr:y>
    </cdr:to>
    <cdr:sp macro="" textlink="">
      <cdr:nvSpPr>
        <cdr:cNvPr id="7" name="Up Arrow 6"/>
        <cdr:cNvSpPr/>
      </cdr:nvSpPr>
      <cdr:spPr>
        <a:xfrm xmlns:a="http://schemas.openxmlformats.org/drawingml/2006/main">
          <a:off x="6196832" y="1964054"/>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0.92039</cdr:x>
      <cdr:y>0.61728</cdr:y>
    </cdr:from>
    <cdr:to>
      <cdr:x>0.92957</cdr:x>
      <cdr:y>0.68388</cdr:y>
    </cdr:to>
    <cdr:sp macro="" textlink="">
      <cdr:nvSpPr>
        <cdr:cNvPr id="8" name="Up Arrow 7"/>
        <cdr:cNvSpPr/>
      </cdr:nvSpPr>
      <cdr:spPr>
        <a:xfrm xmlns:a="http://schemas.openxmlformats.org/drawingml/2006/main">
          <a:off x="7644549" y="2824767"/>
          <a:ext cx="76247"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161176" cy="366092"/>
          </a:xfrm>
          <a:prstGeom prst="rect">
            <a:avLst/>
          </a:prstGeom>
        </p:spPr>
        <p:txBody>
          <a:bodyPr vert="horz" lIns="94823" tIns="47411" rIns="94823" bIns="47411" rtlCol="0"/>
          <a:lstStyle>
            <a:lvl1pPr algn="l">
              <a:defRPr sz="1200"/>
            </a:lvl1pPr>
          </a:lstStyle>
          <a:p>
            <a:r>
              <a:rPr lang="en-US" dirty="0" smtClean="0"/>
              <a:t>DRAFT PLEASE DO NOT DISTRIBUTE OR REPRODUCE</a:t>
            </a:r>
            <a:endParaRPr lang="en-US" dirty="0"/>
          </a:p>
        </p:txBody>
      </p:sp>
      <p:sp>
        <p:nvSpPr>
          <p:cNvPr id="3" name="Date Placeholder 2"/>
          <p:cNvSpPr>
            <a:spLocks noGrp="1"/>
          </p:cNvSpPr>
          <p:nvPr>
            <p:ph type="dt" sz="quarter" idx="1"/>
          </p:nvPr>
        </p:nvSpPr>
        <p:spPr>
          <a:xfrm>
            <a:off x="5438391" y="0"/>
            <a:ext cx="4161176" cy="366092"/>
          </a:xfrm>
          <a:prstGeom prst="rect">
            <a:avLst/>
          </a:prstGeom>
        </p:spPr>
        <p:txBody>
          <a:bodyPr vert="horz" lIns="94823" tIns="47411" rIns="94823" bIns="47411" rtlCol="0"/>
          <a:lstStyle>
            <a:lvl1pPr algn="r">
              <a:defRPr sz="1200"/>
            </a:lvl1pPr>
          </a:lstStyle>
          <a:p>
            <a:fld id="{6F86D4F7-26D3-47E1-8796-8EA85FE6EA14}" type="datetimeFigureOut">
              <a:rPr lang="en-US" smtClean="0"/>
              <a:pPr/>
              <a:t>4/9/2015</a:t>
            </a:fld>
            <a:endParaRPr lang="en-US" dirty="0"/>
          </a:p>
        </p:txBody>
      </p:sp>
      <p:sp>
        <p:nvSpPr>
          <p:cNvPr id="4" name="Footer Placeholder 3"/>
          <p:cNvSpPr>
            <a:spLocks noGrp="1"/>
          </p:cNvSpPr>
          <p:nvPr>
            <p:ph type="ftr" sz="quarter" idx="2"/>
          </p:nvPr>
        </p:nvSpPr>
        <p:spPr>
          <a:xfrm>
            <a:off x="2" y="6947452"/>
            <a:ext cx="4161176" cy="366092"/>
          </a:xfrm>
          <a:prstGeom prst="rect">
            <a:avLst/>
          </a:prstGeom>
        </p:spPr>
        <p:txBody>
          <a:bodyPr vert="horz" lIns="94823" tIns="47411" rIns="94823" bIns="474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5438391" y="6947452"/>
            <a:ext cx="4161176" cy="366092"/>
          </a:xfrm>
          <a:prstGeom prst="rect">
            <a:avLst/>
          </a:prstGeom>
        </p:spPr>
        <p:txBody>
          <a:bodyPr vert="horz" lIns="94823" tIns="47411" rIns="94823" bIns="47411"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160520" cy="365760"/>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lvl1pPr>
              <a:defRPr sz="1200" smtClean="0"/>
            </a:lvl1pPr>
          </a:lstStyle>
          <a:p>
            <a:pPr>
              <a:defRPr/>
            </a:pPr>
            <a:r>
              <a:rPr lang="en-US" dirty="0" smtClean="0"/>
              <a:t>DRAFT PLEASE DO NOT DISTRIBUTE OR REPRODUCE</a:t>
            </a:r>
            <a:endParaRPr lang="en-US" dirty="0"/>
          </a:p>
        </p:txBody>
      </p:sp>
      <p:sp>
        <p:nvSpPr>
          <p:cNvPr id="5123" name="Rectangle 3"/>
          <p:cNvSpPr>
            <a:spLocks noGrp="1" noChangeArrowheads="1"/>
          </p:cNvSpPr>
          <p:nvPr>
            <p:ph type="dt" idx="1"/>
          </p:nvPr>
        </p:nvSpPr>
        <p:spPr bwMode="auto">
          <a:xfrm>
            <a:off x="5440681" y="0"/>
            <a:ext cx="4160520" cy="365760"/>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9538" y="158750"/>
            <a:ext cx="7007225" cy="525621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86984" y="5804452"/>
            <a:ext cx="8263328" cy="1192696"/>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949440"/>
            <a:ext cx="4160520" cy="365760"/>
          </a:xfrm>
          <a:prstGeom prst="rect">
            <a:avLst/>
          </a:prstGeom>
          <a:noFill/>
          <a:ln w="9525">
            <a:noFill/>
            <a:miter lim="800000"/>
            <a:headEnd/>
            <a:tailEnd/>
          </a:ln>
        </p:spPr>
        <p:txBody>
          <a:bodyPr vert="horz" wrap="square" lIns="96624" tIns="48313" rIns="96624" bIns="48313"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440681" y="6949440"/>
            <a:ext cx="4160520" cy="365760"/>
          </a:xfrm>
          <a:prstGeom prst="rect">
            <a:avLst/>
          </a:prstGeom>
          <a:noFill/>
          <a:ln w="9525">
            <a:noFill/>
            <a:miter lim="800000"/>
            <a:headEnd/>
            <a:tailEnd/>
          </a:ln>
        </p:spPr>
        <p:txBody>
          <a:bodyPr vert="horz" wrap="square" lIns="96624" tIns="48313" rIns="96624" bIns="48313"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68655FB-92C5-4911-BAAF-537F2EC37D5C}" type="slidenum">
              <a:rPr lang="en-US"/>
              <a:pPr/>
              <a:t>1</a:t>
            </a:fld>
            <a:endParaRPr lang="en-US" dirty="0"/>
          </a:p>
        </p:txBody>
      </p:sp>
      <p:sp>
        <p:nvSpPr>
          <p:cNvPr id="5123" name="Rectangle 2"/>
          <p:cNvSpPr>
            <a:spLocks noGrp="1" noRot="1" noChangeAspect="1" noChangeArrowheads="1" noTextEdit="1"/>
          </p:cNvSpPr>
          <p:nvPr>
            <p:ph type="sldImg"/>
          </p:nvPr>
        </p:nvSpPr>
        <p:spPr>
          <a:xfrm>
            <a:off x="1543050" y="557213"/>
            <a:ext cx="6316663" cy="4738687"/>
          </a:xfrm>
          <a:ln/>
        </p:spPr>
      </p:sp>
      <p:sp>
        <p:nvSpPr>
          <p:cNvPr id="5124" name="Rectangle 3"/>
          <p:cNvSpPr>
            <a:spLocks noGrp="1" noChangeArrowheads="1"/>
          </p:cNvSpPr>
          <p:nvPr>
            <p:ph type="body" idx="1"/>
          </p:nvPr>
        </p:nvSpPr>
        <p:spPr>
          <a:xfrm>
            <a:off x="786984" y="5486400"/>
            <a:ext cx="8263328" cy="1192696"/>
          </a:xfrm>
          <a:noFill/>
          <a:ln/>
        </p:spPr>
        <p:txBody>
          <a:bodyPr/>
          <a:lstStyle/>
          <a:p>
            <a:pPr defTabSz="948229" eaLnBrk="1" hangingPunct="1">
              <a:defRPr/>
            </a:pPr>
            <a:r>
              <a:rPr lang="en-US" dirty="0" smtClean="0"/>
              <a:t>Lila</a:t>
            </a:r>
            <a:r>
              <a:rPr lang="en-US" baseline="0" dirty="0" smtClean="0"/>
              <a:t> Valencia is the legislative liaison and a demographer at the Office of the State Demographer. </a:t>
            </a:r>
            <a:endParaRPr lang="en-US" dirty="0" smtClean="0"/>
          </a:p>
        </p:txBody>
      </p:sp>
      <p:sp>
        <p:nvSpPr>
          <p:cNvPr id="2" name="Header Placeholder 1"/>
          <p:cNvSpPr>
            <a:spLocks noGrp="1"/>
          </p:cNvSpPr>
          <p:nvPr>
            <p:ph type="hdr" sz="quarter" idx="10"/>
          </p:nvPr>
        </p:nvSpPr>
        <p:spPr/>
        <p:txBody>
          <a:bodyPr/>
          <a:lstStyle/>
          <a:p>
            <a:pPr>
              <a:defRPr/>
            </a:pPr>
            <a:r>
              <a:rPr lang="en-US" dirty="0" smtClean="0"/>
              <a:t>DRAFT PLEASE DO NOT DISTRIBUTE OR REPRODUCE</a:t>
            </a:r>
            <a:endParaRPr lang="en-US" dirty="0"/>
          </a:p>
        </p:txBody>
      </p:sp>
    </p:spTree>
    <p:extLst>
      <p:ext uri="{BB962C8B-B14F-4D97-AF65-F5344CB8AC3E}">
        <p14:creationId xmlns:p14="http://schemas.microsoft.com/office/powerpoint/2010/main" val="229542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“inverted” pyramid for the non-Hispanic White population and the presence of the “baby boom.”</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
        <p:nvSpPr>
          <p:cNvPr id="5" name="Header Placeholder 4"/>
          <p:cNvSpPr>
            <a:spLocks noGrp="1"/>
          </p:cNvSpPr>
          <p:nvPr>
            <p:ph type="hdr" sz="quarter" idx="11"/>
          </p:nvPr>
        </p:nvSpPr>
        <p:spPr/>
        <p:txBody>
          <a:bodyPr/>
          <a:lstStyle/>
          <a:p>
            <a:pPr>
              <a:defRPr/>
            </a:pPr>
            <a:r>
              <a:rPr lang="en-US" dirty="0" smtClean="0"/>
              <a:t>DRAFT PLEASE DO NOT DISTRIBUTE OR REPRODUCE</a:t>
            </a:r>
            <a:endParaRPr lang="en-US" dirty="0"/>
          </a:p>
        </p:txBody>
      </p:sp>
    </p:spTree>
    <p:extLst>
      <p:ext uri="{BB962C8B-B14F-4D97-AF65-F5344CB8AC3E}">
        <p14:creationId xmlns:p14="http://schemas.microsoft.com/office/powerpoint/2010/main" val="477576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Hispanic and African American population pyramids are characterized with wider bases (the young) relative to the peak (the old).</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
        <p:nvSpPr>
          <p:cNvPr id="5" name="Header Placeholder 4"/>
          <p:cNvSpPr>
            <a:spLocks noGrp="1"/>
          </p:cNvSpPr>
          <p:nvPr>
            <p:ph type="hdr" sz="quarter" idx="11"/>
          </p:nvPr>
        </p:nvSpPr>
        <p:spPr/>
        <p:txBody>
          <a:bodyPr/>
          <a:lstStyle/>
          <a:p>
            <a:pPr>
              <a:defRPr/>
            </a:pPr>
            <a:r>
              <a:rPr lang="en-US" dirty="0" smtClean="0"/>
              <a:t>DRAFT PLEASE DO NOT DISTRIBUTE OR REPRODUCE</a:t>
            </a:r>
            <a:endParaRPr lang="en-US" dirty="0"/>
          </a:p>
        </p:txBody>
      </p:sp>
    </p:spTree>
    <p:extLst>
      <p:ext uri="{BB962C8B-B14F-4D97-AF65-F5344CB8AC3E}">
        <p14:creationId xmlns:p14="http://schemas.microsoft.com/office/powerpoint/2010/main" val="3441414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“inverted” pyramid for the non-Hispanic White population and the presence of the “baby boom” while the Hispanic and African American population pyramids are characterized with wider bases (the young) relative to the peak (the old).</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
        <p:nvSpPr>
          <p:cNvPr id="5" name="Header Placeholder 4"/>
          <p:cNvSpPr>
            <a:spLocks noGrp="1"/>
          </p:cNvSpPr>
          <p:nvPr>
            <p:ph type="hdr" sz="quarter" idx="11"/>
          </p:nvPr>
        </p:nvSpPr>
        <p:spPr/>
        <p:txBody>
          <a:bodyPr/>
          <a:lstStyle/>
          <a:p>
            <a:pPr>
              <a:defRPr/>
            </a:pPr>
            <a:r>
              <a:rPr lang="en-US" dirty="0" smtClean="0"/>
              <a:t>DRAFT PLEASE DO NOT DISTRIBUTE OR REPRODUCE</a:t>
            </a:r>
            <a:endParaRPr lang="en-US" dirty="0"/>
          </a:p>
        </p:txBody>
      </p:sp>
    </p:spTree>
    <p:extLst>
      <p:ext uri="{BB962C8B-B14F-4D97-AF65-F5344CB8AC3E}">
        <p14:creationId xmlns:p14="http://schemas.microsoft.com/office/powerpoint/2010/main" val="47757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the department of state health services, t</a:t>
            </a:r>
            <a:r>
              <a:rPr lang="en-US" dirty="0" smtClean="0"/>
              <a:t>he</a:t>
            </a:r>
            <a:r>
              <a:rPr lang="en-US" baseline="0" dirty="0" smtClean="0"/>
              <a:t> top two leading causes of death have remained unchanged since 1950. Diabetes was the seventh cause of deaths in Texas, resulting in 4,738 deaths in 2010 (down from 4,866 deaths in 2009).</a:t>
            </a:r>
          </a:p>
          <a:p>
            <a:endParaRPr lang="en-US" dirty="0"/>
          </a:p>
        </p:txBody>
      </p:sp>
      <p:sp>
        <p:nvSpPr>
          <p:cNvPr id="4" name="Header Placeholder 3"/>
          <p:cNvSpPr>
            <a:spLocks noGrp="1"/>
          </p:cNvSpPr>
          <p:nvPr>
            <p:ph type="hdr" sz="quarter" idx="10"/>
          </p:nvPr>
        </p:nvSpPr>
        <p:spPr/>
        <p:txBody>
          <a:bodyPr/>
          <a:lstStyle/>
          <a:p>
            <a:pPr>
              <a:defRPr/>
            </a:pPr>
            <a:r>
              <a:rPr lang="en-US" dirty="0" smtClean="0"/>
              <a:t>DRAFT PLEASE DO NOT DISTRIBUTE OR REPRODUCE</a:t>
            </a:r>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2275142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has</a:t>
            </a:r>
            <a:r>
              <a:rPr lang="en-US" baseline="0" dirty="0" smtClean="0"/>
              <a:t> the 8</a:t>
            </a:r>
            <a:r>
              <a:rPr lang="en-US" baseline="30000" dirty="0" smtClean="0"/>
              <a:t>th</a:t>
            </a:r>
            <a:r>
              <a:rPr lang="en-US" baseline="0" dirty="0" smtClean="0"/>
              <a:t> highest diagnosed diabetes rate in the U.S. in 2012.</a:t>
            </a:r>
            <a:endParaRPr lang="en-US" dirty="0"/>
          </a:p>
        </p:txBody>
      </p:sp>
      <p:sp>
        <p:nvSpPr>
          <p:cNvPr id="4" name="Header Placeholder 3"/>
          <p:cNvSpPr>
            <a:spLocks noGrp="1"/>
          </p:cNvSpPr>
          <p:nvPr>
            <p:ph type="hdr" sz="quarter" idx="10"/>
          </p:nvPr>
        </p:nvSpPr>
        <p:spPr/>
        <p:txBody>
          <a:bodyPr/>
          <a:lstStyle/>
          <a:p>
            <a:pPr>
              <a:defRPr/>
            </a:pPr>
            <a:r>
              <a:rPr lang="en-US" dirty="0" smtClean="0"/>
              <a:t>DRAFT PLEASE DO NOT DISTRIBUTE OR REPRODUCE</a:t>
            </a:r>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14</a:t>
            </a:fld>
            <a:endParaRPr lang="en-US" dirty="0"/>
          </a:p>
        </p:txBody>
      </p:sp>
    </p:spTree>
    <p:extLst>
      <p:ext uri="{BB962C8B-B14F-4D97-AF65-F5344CB8AC3E}">
        <p14:creationId xmlns:p14="http://schemas.microsoft.com/office/powerpoint/2010/main" val="737056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DRAFT PLEASE DO NOT DISTRIBUTE OR REPRODUCE</a:t>
            </a:r>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16</a:t>
            </a:fld>
            <a:endParaRPr lang="en-US" dirty="0"/>
          </a:p>
        </p:txBody>
      </p:sp>
    </p:spTree>
    <p:extLst>
      <p:ext uri="{BB962C8B-B14F-4D97-AF65-F5344CB8AC3E}">
        <p14:creationId xmlns:p14="http://schemas.microsoft.com/office/powerpoint/2010/main" val="2590551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lowest percentage can</a:t>
            </a:r>
            <a:r>
              <a:rPr lang="en-US" baseline="0" dirty="0" smtClean="0"/>
              <a:t> be found in Travis County at 7.1% and the highest percentage in Lamar County at 11.6%. Almost 1 in 10 adults in Bexar County have received a diabetes diagnosis.</a:t>
            </a:r>
            <a:endParaRPr lang="en-US" dirty="0"/>
          </a:p>
        </p:txBody>
      </p:sp>
      <p:sp>
        <p:nvSpPr>
          <p:cNvPr id="4" name="Header Placeholder 3"/>
          <p:cNvSpPr>
            <a:spLocks noGrp="1"/>
          </p:cNvSpPr>
          <p:nvPr>
            <p:ph type="hdr" sz="quarter" idx="10"/>
          </p:nvPr>
        </p:nvSpPr>
        <p:spPr/>
        <p:txBody>
          <a:bodyPr/>
          <a:lstStyle/>
          <a:p>
            <a:pPr>
              <a:defRPr/>
            </a:pPr>
            <a:r>
              <a:rPr lang="en-US" dirty="0" smtClean="0"/>
              <a:t>DRAFT PLEASE DO NOT DISTRIBUTE OR REPRODUCE</a:t>
            </a:r>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17</a:t>
            </a:fld>
            <a:endParaRPr lang="en-US" dirty="0"/>
          </a:p>
        </p:txBody>
      </p:sp>
    </p:spTree>
    <p:extLst>
      <p:ext uri="{BB962C8B-B14F-4D97-AF65-F5344CB8AC3E}">
        <p14:creationId xmlns:p14="http://schemas.microsoft.com/office/powerpoint/2010/main" val="367058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DRAFT PLEASE DO NOT DISTRIBUTE OR REPRODUCE</a:t>
            </a:r>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196033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Respondents 18 years</a:t>
            </a:r>
            <a:r>
              <a:rPr lang="en-US" baseline="0" dirty="0" smtClean="0"/>
              <a:t> and older who report that they have been diagnosed with diabetes. Does not include gestational diabetes.</a:t>
            </a:r>
          </a:p>
          <a:p>
            <a:r>
              <a:rPr lang="en-US" baseline="0" dirty="0" smtClean="0"/>
              <a:t>More than twice as many African-Americans (16.5) report diabetes diagnosis when compared to whites (8.2). 11% of Hispanics report this diagnosis. </a:t>
            </a:r>
            <a:endParaRPr lang="en-US" dirty="0"/>
          </a:p>
        </p:txBody>
      </p:sp>
      <p:sp>
        <p:nvSpPr>
          <p:cNvPr id="4" name="Header Placeholder 3"/>
          <p:cNvSpPr>
            <a:spLocks noGrp="1"/>
          </p:cNvSpPr>
          <p:nvPr>
            <p:ph type="hdr" sz="quarter" idx="10"/>
          </p:nvPr>
        </p:nvSpPr>
        <p:spPr/>
        <p:txBody>
          <a:bodyPr/>
          <a:lstStyle/>
          <a:p>
            <a:pPr>
              <a:defRPr/>
            </a:pPr>
            <a:r>
              <a:rPr lang="en-US" dirty="0" smtClean="0"/>
              <a:t>DRAFT PLEASE DO NOT DISTRIBUTE OR REPRODUCE</a:t>
            </a:r>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1406315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9100" y="152400"/>
            <a:ext cx="6545263" cy="4908550"/>
          </a:xfrm>
        </p:spPr>
      </p:sp>
      <p:sp>
        <p:nvSpPr>
          <p:cNvPr id="3" name="Notes Placeholder 2"/>
          <p:cNvSpPr>
            <a:spLocks noGrp="1"/>
          </p:cNvSpPr>
          <p:nvPr>
            <p:ph type="body" idx="1"/>
          </p:nvPr>
        </p:nvSpPr>
        <p:spPr/>
        <p:txBody>
          <a:bodyPr/>
          <a:lstStyle/>
          <a:p>
            <a:r>
              <a:rPr lang="en-US" sz="1000" dirty="0"/>
              <a:t>The projected population of Texas is produced using three different migration scenarios. The blue line represents the assumption that there is no in or out migration for Texas. The result is a population that is growing only from natural increase (births-deaths). Under this unlikely scenario, Texas will maintain a health pace of population growth. The other two scenarios assume that 1) the migration rate will be the same as we observed between 2000 and 2010 and 2) the migration rate will be half of what we observed between 2000 and 2010. Under the first assumption Texas will add another 5 million persons this decade, another 7 million the following, 8 or 9 million between 2030 and 2040 and almost 10 million between 2040 and 2050. The half migration scenario also projects significant growth but more modest than the assumption of full migration.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395086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327025"/>
            <a:ext cx="7270750" cy="5454650"/>
          </a:xfrm>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1950, Texas has grown substantially with some variation over the years in the speed of growth.</a:t>
            </a:r>
            <a:endParaRPr lang="en-US" dirty="0" smtClean="0"/>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lgn="r">
              <a:defRPr/>
            </a:pPr>
            <a:fld id="{47192831-88FD-46AC-A3A6-55A2B3E79D84}" type="slidenum">
              <a:rPr lang="en-US" sz="1500">
                <a:solidFill>
                  <a:schemeClr val="bg1">
                    <a:lumMod val="65000"/>
                  </a:schemeClr>
                </a:solidFill>
              </a:rPr>
              <a:pPr algn="r">
                <a:defRPr/>
              </a:pPr>
              <a:t>2</a:t>
            </a:fld>
            <a:endParaRPr lang="en-US" sz="1500" dirty="0">
              <a:solidFill>
                <a:schemeClr val="bg1">
                  <a:lumMod val="65000"/>
                </a:schemeClr>
              </a:solidFill>
            </a:endParaRPr>
          </a:p>
        </p:txBody>
      </p:sp>
      <p:sp>
        <p:nvSpPr>
          <p:cNvPr id="5" name="Header Placeholder 4"/>
          <p:cNvSpPr>
            <a:spLocks noGrp="1"/>
          </p:cNvSpPr>
          <p:nvPr>
            <p:ph type="hdr" sz="quarter" idx="11"/>
          </p:nvPr>
        </p:nvSpPr>
        <p:spPr/>
        <p:txBody>
          <a:bodyPr/>
          <a:lstStyle/>
          <a:p>
            <a:pPr>
              <a:defRPr/>
            </a:pPr>
            <a:r>
              <a:rPr lang="en-US" dirty="0" smtClean="0"/>
              <a:t>DRAFT PLEASE DO NOT DISTRIBUTE OR REPRODUCE</a:t>
            </a:r>
            <a:endParaRPr lang="en-US" dirty="0"/>
          </a:p>
        </p:txBody>
      </p:sp>
    </p:spTree>
    <p:extLst>
      <p:ext uri="{BB962C8B-B14F-4D97-AF65-F5344CB8AC3E}">
        <p14:creationId xmlns:p14="http://schemas.microsoft.com/office/powerpoint/2010/main" val="3245188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9100" y="152400"/>
            <a:ext cx="6545263" cy="4908550"/>
          </a:xfrm>
        </p:spPr>
      </p:sp>
      <p:sp>
        <p:nvSpPr>
          <p:cNvPr id="3" name="Notes Placeholder 2"/>
          <p:cNvSpPr>
            <a:spLocks noGrp="1"/>
          </p:cNvSpPr>
          <p:nvPr>
            <p:ph type="body" idx="1"/>
          </p:nvPr>
        </p:nvSpPr>
        <p:spPr/>
        <p:txBody>
          <a:bodyPr/>
          <a:lstStyle/>
          <a:p>
            <a:r>
              <a:rPr lang="en-US" dirty="0" smtClean="0"/>
              <a:t>The</a:t>
            </a:r>
            <a:r>
              <a:rPr lang="en-US" baseline="0" dirty="0" smtClean="0"/>
              <a:t> projected population of Texas by race/ethnicity suggests that the Hispanic population will be a major driver in the population growth of the state. The non-Hispanic white population will grow very slowly and then start to decline as the Baby-Boom generation ages into high mortality years. The non-Hispanic other group is largely composed of persons of Asian descent, and this group is projected to reach near parity with the non-Hispanic black population. This graph assumes migration patterns observed between 2000 and 2010.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21</a:t>
            </a:fld>
            <a:endParaRPr lang="en-US" dirty="0"/>
          </a:p>
        </p:txBody>
      </p:sp>
    </p:spTree>
    <p:extLst>
      <p:ext uri="{BB962C8B-B14F-4D97-AF65-F5344CB8AC3E}">
        <p14:creationId xmlns:p14="http://schemas.microsoft.com/office/powerpoint/2010/main" val="1990150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ADBBED-0EAD-46A0-BA01-E3F1EF802D6B}" type="slidenum">
              <a:rPr lang="en-US" smtClean="0"/>
              <a:pPr/>
              <a:t>22</a:t>
            </a:fld>
            <a:endParaRPr lang="en-US" dirty="0"/>
          </a:p>
        </p:txBody>
      </p:sp>
    </p:spTree>
    <p:extLst>
      <p:ext uri="{BB962C8B-B14F-4D97-AF65-F5344CB8AC3E}">
        <p14:creationId xmlns:p14="http://schemas.microsoft.com/office/powerpoint/2010/main" val="1653046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73063"/>
            <a:ext cx="7315200" cy="5486400"/>
          </a:xfrm>
        </p:spPr>
      </p:sp>
      <p:sp>
        <p:nvSpPr>
          <p:cNvPr id="3" name="Notes Placeholder 2"/>
          <p:cNvSpPr>
            <a:spLocks noGrp="1"/>
          </p:cNvSpPr>
          <p:nvPr>
            <p:ph type="body" idx="1"/>
          </p:nvPr>
        </p:nvSpPr>
        <p:spPr/>
        <p:txBody>
          <a:bodyPr/>
          <a:lstStyle/>
          <a:p>
            <a:endParaRPr lang="en-US" sz="1000" dirty="0"/>
          </a:p>
          <a:p>
            <a:endParaRPr lang="en-US" sz="1000" dirty="0"/>
          </a:p>
          <a:p>
            <a:r>
              <a:rPr lang="en-US" sz="1000" dirty="0"/>
              <a:t>Educational attainment by race/ethnicity in Texas suggests that adults of Hispanic descent are much less likely to have completed high school compared to other race/ethnic groups. Over time, the percent of persons of Hispanic descent who have completed high school has been increasing more rapidly than for other groups but even at this pace of change it will take numerous decades for Hispanics to achieve parity with non-Hispanics in the percent with a high school degree or greater.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1897554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baseline="0" dirty="0" smtClean="0"/>
              <a:t>The first assumption (represented by the red columns) is that educational attainment by race/ethnicity and sex would remain the same as it was in 2011. Thus the changes we see in educational attainment in this projection are due only to changes in the racial/ethnic composition of the population (driven by increasing Hispanic population and a leveling of growth among the non-Hispanic white population). Under this scenario, we would see increases of the percent of the labor force with lower levels of education and declines in the percent of the labor force with higher levels. </a:t>
            </a:r>
          </a:p>
          <a:p>
            <a:endParaRPr lang="en-US" baseline="0" dirty="0" smtClean="0"/>
          </a:p>
        </p:txBody>
      </p:sp>
      <p:sp>
        <p:nvSpPr>
          <p:cNvPr id="4" name="Slide Number Placeholder 3"/>
          <p:cNvSpPr>
            <a:spLocks noGrp="1"/>
          </p:cNvSpPr>
          <p:nvPr>
            <p:ph type="sldNum" sz="quarter" idx="10"/>
          </p:nvPr>
        </p:nvSpPr>
        <p:spPr/>
        <p:txBody>
          <a:bodyPr/>
          <a:lstStyle/>
          <a:p>
            <a:fld id="{76F32840-EA76-4A40-B83F-F31ACE11B3A9}" type="slidenum">
              <a:rPr lang="en-US" smtClean="0"/>
              <a:pPr/>
              <a:t>26</a:t>
            </a:fld>
            <a:endParaRPr lang="en-US" dirty="0"/>
          </a:p>
        </p:txBody>
      </p:sp>
    </p:spTree>
    <p:extLst>
      <p:ext uri="{BB962C8B-B14F-4D97-AF65-F5344CB8AC3E}">
        <p14:creationId xmlns:p14="http://schemas.microsoft.com/office/powerpoint/2010/main" val="2347458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baseline="0" dirty="0" smtClean="0"/>
              <a:t>Under the second assumption (green columns) the trends observed in improving educational attainment are projected forward and applied to the projected population by race/ethnicity and sex. Thus the generally positive trends we have noted in improving educational attainment are assumed to continue into the future. The result of this projection suggests that we will see declines in the percent of the labor force with lower levels of education and increases in the percent of the labor force with higher levels of education.</a:t>
            </a:r>
          </a:p>
          <a:p>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27</a:t>
            </a:fld>
            <a:endParaRPr lang="en-US" dirty="0"/>
          </a:p>
        </p:txBody>
      </p:sp>
    </p:spTree>
    <p:extLst>
      <p:ext uri="{BB962C8B-B14F-4D97-AF65-F5344CB8AC3E}">
        <p14:creationId xmlns:p14="http://schemas.microsoft.com/office/powerpoint/2010/main" val="2008489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DRAFT PLEASE DO NOT DISTRIBUTE OR REPRODUCE</a:t>
            </a:r>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28</a:t>
            </a:fld>
            <a:endParaRPr lang="en-US" dirty="0"/>
          </a:p>
        </p:txBody>
      </p:sp>
    </p:spTree>
    <p:extLst>
      <p:ext uri="{BB962C8B-B14F-4D97-AF65-F5344CB8AC3E}">
        <p14:creationId xmlns:p14="http://schemas.microsoft.com/office/powerpoint/2010/main" val="297406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3963" y="238125"/>
            <a:ext cx="7194550" cy="5395913"/>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29</a:t>
            </a:fld>
            <a:endParaRPr lang="en-US" dirty="0" smtClean="0"/>
          </a:p>
        </p:txBody>
      </p:sp>
      <p:sp>
        <p:nvSpPr>
          <p:cNvPr id="2" name="Header Placeholder 1"/>
          <p:cNvSpPr>
            <a:spLocks noGrp="1"/>
          </p:cNvSpPr>
          <p:nvPr>
            <p:ph type="hdr" sz="quarter" idx="10"/>
          </p:nvPr>
        </p:nvSpPr>
        <p:spPr/>
        <p:txBody>
          <a:bodyPr/>
          <a:lstStyle/>
          <a:p>
            <a:pPr>
              <a:defRPr/>
            </a:pPr>
            <a:r>
              <a:rPr lang="en-US" dirty="0" smtClean="0"/>
              <a:t>DRAFT PLEASE DO NOT DISTRIBUTE OR REPRODUCE</a:t>
            </a:r>
            <a:endParaRPr lang="en-US" dirty="0"/>
          </a:p>
        </p:txBody>
      </p:sp>
    </p:spTree>
    <p:extLst>
      <p:ext uri="{BB962C8B-B14F-4D97-AF65-F5344CB8AC3E}">
        <p14:creationId xmlns:p14="http://schemas.microsoft.com/office/powerpoint/2010/main" val="13314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2014 we estimate that Texas had just under 27 million residents,</a:t>
            </a:r>
            <a:r>
              <a:rPr lang="en-US" baseline="0" dirty="0" smtClean="0"/>
              <a:t> while in the 2010 Census we had just over 25 million residents. </a:t>
            </a:r>
            <a:endParaRPr lang="en-US" dirty="0" smtClean="0"/>
          </a:p>
          <a:p>
            <a:r>
              <a:rPr lang="en-US" dirty="0" smtClean="0"/>
              <a:t>Population</a:t>
            </a:r>
            <a:r>
              <a:rPr lang="en-US" baseline="0" dirty="0" smtClean="0"/>
              <a:t> growth in Texas has been geometric in nature. Over the past </a:t>
            </a:r>
            <a:r>
              <a:rPr lang="en-US" baseline="0" dirty="0" smtClean="0"/>
              <a:t>six decades </a:t>
            </a:r>
            <a:r>
              <a:rPr lang="en-US" baseline="0" dirty="0" smtClean="0"/>
              <a:t>there have been three 20 year periods where the numeric growth has increased. We have no indication that the population growth in Texas will slow in coming years</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3</a:t>
            </a:fld>
            <a:endParaRPr lang="en-US" dirty="0"/>
          </a:p>
        </p:txBody>
      </p:sp>
    </p:spTree>
    <p:extLst>
      <p:ext uri="{BB962C8B-B14F-4D97-AF65-F5344CB8AC3E}">
        <p14:creationId xmlns:p14="http://schemas.microsoft.com/office/powerpoint/2010/main" val="291457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158750"/>
            <a:ext cx="7631113" cy="5724525"/>
          </a:xfrm>
        </p:spPr>
      </p:sp>
      <p:sp>
        <p:nvSpPr>
          <p:cNvPr id="3" name="Notes Placeholder 2"/>
          <p:cNvSpPr>
            <a:spLocks noGrp="1"/>
          </p:cNvSpPr>
          <p:nvPr>
            <p:ph type="body" idx="1"/>
          </p:nvPr>
        </p:nvSpPr>
        <p:spPr/>
        <p:txBody>
          <a:bodyPr/>
          <a:lstStyle/>
          <a:p>
            <a:pPr defTabSz="948368">
              <a:defRPr/>
            </a:pPr>
            <a:r>
              <a:rPr lang="en-US" dirty="0" smtClean="0"/>
              <a:t>The counties of Harris, Dallas, Tarrant,</a:t>
            </a:r>
            <a:r>
              <a:rPr lang="en-US" baseline="0" dirty="0" smtClean="0"/>
              <a:t> </a:t>
            </a:r>
            <a:r>
              <a:rPr lang="en-US" dirty="0" smtClean="0"/>
              <a:t>Bexar, </a:t>
            </a:r>
            <a:r>
              <a:rPr lang="en-US" baseline="0" dirty="0" smtClean="0"/>
              <a:t>and Travis make up the points of the “population triangle” in Texas and are the most populated in the State. Collin, Denton, Fort Bend, Hidalgo, and El Paso counties also have significant population concentrations. Many counties west of Interstate 35 are more sparsely populated. Approximately 86% of Texas’ population is along or east of Interstate 35.</a:t>
            </a:r>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4</a:t>
            </a:fld>
            <a:endParaRPr lang="en-US" dirty="0"/>
          </a:p>
        </p:txBody>
      </p:sp>
      <p:sp>
        <p:nvSpPr>
          <p:cNvPr id="5" name="Header Placeholder 4"/>
          <p:cNvSpPr>
            <a:spLocks noGrp="1"/>
          </p:cNvSpPr>
          <p:nvPr>
            <p:ph type="hdr" sz="quarter" idx="11"/>
          </p:nvPr>
        </p:nvSpPr>
        <p:spPr/>
        <p:txBody>
          <a:bodyPr/>
          <a:lstStyle/>
          <a:p>
            <a:pPr>
              <a:defRPr/>
            </a:pPr>
            <a:r>
              <a:rPr lang="en-US" dirty="0" smtClean="0"/>
              <a:t>DRAFT PLEASE DO NOT DISTRIBUTE OR REPRODUCE</a:t>
            </a:r>
            <a:endParaRPr lang="en-US" dirty="0"/>
          </a:p>
        </p:txBody>
      </p:sp>
    </p:spTree>
    <p:extLst>
      <p:ext uri="{BB962C8B-B14F-4D97-AF65-F5344CB8AC3E}">
        <p14:creationId xmlns:p14="http://schemas.microsoft.com/office/powerpoint/2010/main" val="2283258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6463" y="477838"/>
            <a:ext cx="7534275" cy="5651500"/>
          </a:xfrm>
        </p:spPr>
      </p:sp>
      <p:sp>
        <p:nvSpPr>
          <p:cNvPr id="3" name="Notes Placeholder 2"/>
          <p:cNvSpPr>
            <a:spLocks noGrp="1"/>
          </p:cNvSpPr>
          <p:nvPr>
            <p:ph type="body" idx="1"/>
          </p:nvPr>
        </p:nvSpPr>
        <p:spPr>
          <a:xfrm>
            <a:off x="550889" y="5963478"/>
            <a:ext cx="8686800" cy="1815548"/>
          </a:xfrm>
          <a:prstGeom prst="rect">
            <a:avLst/>
          </a:prstGeom>
        </p:spPr>
        <p:txBody>
          <a:bodyPr/>
          <a:lstStyle/>
          <a:p>
            <a:pPr defTabSz="948229">
              <a:defRPr/>
            </a:pPr>
            <a:endParaRPr lang="en-US" dirty="0" smtClean="0"/>
          </a:p>
          <a:p>
            <a:pPr defTabSz="948229">
              <a:defRPr/>
            </a:pPr>
            <a:r>
              <a:rPr lang="en-US" dirty="0" smtClean="0"/>
              <a:t>Population</a:t>
            </a:r>
            <a:r>
              <a:rPr lang="en-US" baseline="0" dirty="0" smtClean="0"/>
              <a:t> change so far this decade has been greatest in the urban and suburban population triangle counties. Counties in the lower Rio Grande Valley also had significant growth as did El Paso county. Overall, </a:t>
            </a:r>
            <a:r>
              <a:rPr lang="en-US" dirty="0" smtClean="0"/>
              <a:t>155</a:t>
            </a:r>
            <a:r>
              <a:rPr lang="en-US" baseline="0" dirty="0" smtClean="0"/>
              <a:t> </a:t>
            </a:r>
            <a:r>
              <a:rPr lang="en-US" dirty="0" smtClean="0"/>
              <a:t>counties</a:t>
            </a:r>
            <a:r>
              <a:rPr lang="en-US" baseline="0" dirty="0" smtClean="0"/>
              <a:t> gained population while 99 (39%) lost population over the decade. Those counties that are losing population are doing so largely as a function of net out migration of younger persons (entering the labor force). The result is a trend for the age structure of the populations in these more rural counties toward becoming older.</a:t>
            </a:r>
          </a:p>
          <a:p>
            <a:pPr defTabSz="948229">
              <a:defRPr/>
            </a:pPr>
            <a:endParaRPr lang="en-US" dirty="0" smtClean="0"/>
          </a:p>
          <a:p>
            <a:pPr defTabSz="948229">
              <a:defRPr/>
            </a:pPr>
            <a:endParaRPr lang="en-US" dirty="0" smtClean="0"/>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5</a:t>
            </a:fld>
            <a:endParaRPr lang="en-US" dirty="0"/>
          </a:p>
        </p:txBody>
      </p:sp>
      <p:sp>
        <p:nvSpPr>
          <p:cNvPr id="5" name="Header Placeholder 4"/>
          <p:cNvSpPr>
            <a:spLocks noGrp="1"/>
          </p:cNvSpPr>
          <p:nvPr>
            <p:ph type="hdr" sz="quarter" idx="11"/>
          </p:nvPr>
        </p:nvSpPr>
        <p:spPr/>
        <p:txBody>
          <a:bodyPr/>
          <a:lstStyle/>
          <a:p>
            <a:pPr>
              <a:defRPr/>
            </a:pPr>
            <a:r>
              <a:rPr lang="en-US" dirty="0" smtClean="0"/>
              <a:t>DRAFT PLEASE DO NOT DISTRIBUTE OR REPRODUCE</a:t>
            </a:r>
            <a:endParaRPr lang="en-US" dirty="0"/>
          </a:p>
        </p:txBody>
      </p:sp>
    </p:spTree>
    <p:extLst>
      <p:ext uri="{BB962C8B-B14F-4D97-AF65-F5344CB8AC3E}">
        <p14:creationId xmlns:p14="http://schemas.microsoft.com/office/powerpoint/2010/main" val="943567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317500"/>
            <a:ext cx="7535863" cy="5653088"/>
          </a:xfrm>
        </p:spPr>
      </p:sp>
      <p:sp>
        <p:nvSpPr>
          <p:cNvPr id="3" name="Notes Placeholder 2"/>
          <p:cNvSpPr>
            <a:spLocks noGrp="1"/>
          </p:cNvSpPr>
          <p:nvPr>
            <p:ph type="body" idx="1"/>
          </p:nvPr>
        </p:nvSpPr>
        <p:spPr>
          <a:xfrm>
            <a:off x="550889" y="5804452"/>
            <a:ext cx="8686800" cy="1815548"/>
          </a:xfrm>
          <a:prstGeom prst="rect">
            <a:avLst/>
          </a:prstGeom>
        </p:spPr>
        <p:txBody>
          <a:bodyPr/>
          <a:lstStyle/>
          <a:p>
            <a:pPr defTabSz="948229">
              <a:defRPr/>
            </a:pPr>
            <a:endParaRPr lang="en-US" dirty="0" smtClean="0"/>
          </a:p>
          <a:p>
            <a:pPr defTabSz="948229">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urban and suburban population triangle counties. Notably counties in the Eagle Ford Shale area (south east of San Antonio) and the Cline Shale area (Midland and Odessa), have been growing quickly. Overall, </a:t>
            </a:r>
            <a:r>
              <a:rPr lang="en-US" dirty="0" smtClean="0"/>
              <a:t>155 counties</a:t>
            </a:r>
            <a:r>
              <a:rPr lang="en-US" baseline="0" dirty="0" smtClean="0"/>
              <a:t> gained population while 99 lost population over the decade.</a:t>
            </a:r>
          </a:p>
          <a:p>
            <a:pPr defTabSz="948229">
              <a:defRPr/>
            </a:pPr>
            <a:endParaRPr lang="en-US" dirty="0" smtClean="0"/>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6</a:t>
            </a:fld>
            <a:endParaRPr lang="en-US" dirty="0"/>
          </a:p>
        </p:txBody>
      </p:sp>
      <p:sp>
        <p:nvSpPr>
          <p:cNvPr id="5" name="Header Placeholder 4"/>
          <p:cNvSpPr>
            <a:spLocks noGrp="1"/>
          </p:cNvSpPr>
          <p:nvPr>
            <p:ph type="hdr" sz="quarter" idx="11"/>
          </p:nvPr>
        </p:nvSpPr>
        <p:spPr/>
        <p:txBody>
          <a:bodyPr/>
          <a:lstStyle/>
          <a:p>
            <a:pPr>
              <a:defRPr/>
            </a:pPr>
            <a:r>
              <a:rPr lang="en-US" dirty="0" smtClean="0"/>
              <a:t>DRAFT PLEASE DO NOT DISTRIBUTE OR REPRODUCE</a:t>
            </a:r>
            <a:endParaRPr lang="en-US" dirty="0"/>
          </a:p>
        </p:txBody>
      </p:sp>
    </p:spTree>
    <p:extLst>
      <p:ext uri="{BB962C8B-B14F-4D97-AF65-F5344CB8AC3E}">
        <p14:creationId xmlns:p14="http://schemas.microsoft.com/office/powerpoint/2010/main" val="182791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388938"/>
            <a:ext cx="7631113" cy="5724525"/>
          </a:xfrm>
        </p:spPr>
      </p:sp>
      <p:sp>
        <p:nvSpPr>
          <p:cNvPr id="3" name="Notes Placeholder 2"/>
          <p:cNvSpPr>
            <a:spLocks noGrp="1"/>
          </p:cNvSpPr>
          <p:nvPr>
            <p:ph type="body" idx="1"/>
          </p:nvPr>
        </p:nvSpPr>
        <p:spPr/>
        <p:txBody>
          <a:bodyPr/>
          <a:lstStyle/>
          <a:p>
            <a:endParaRPr lang="en-US" dirty="0" smtClean="0"/>
          </a:p>
          <a:p>
            <a:r>
              <a:rPr lang="en-US" dirty="0" smtClean="0"/>
              <a:t>Many of the more rural counties are developing age structures</a:t>
            </a:r>
            <a:r>
              <a:rPr lang="en-US" baseline="0" dirty="0" smtClean="0"/>
              <a:t> weighted more toward the older ages. Many of these are counties with limited access to health care.  At the same time, the demand for health care is likely to be increasing.</a:t>
            </a:r>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7</a:t>
            </a:fld>
            <a:endParaRPr lang="en-US" dirty="0"/>
          </a:p>
        </p:txBody>
      </p:sp>
      <p:sp>
        <p:nvSpPr>
          <p:cNvPr id="5" name="Header Placeholder 4"/>
          <p:cNvSpPr>
            <a:spLocks noGrp="1"/>
          </p:cNvSpPr>
          <p:nvPr>
            <p:ph type="hdr" sz="quarter" idx="11"/>
          </p:nvPr>
        </p:nvSpPr>
        <p:spPr/>
        <p:txBody>
          <a:bodyPr/>
          <a:lstStyle/>
          <a:p>
            <a:pPr>
              <a:defRPr/>
            </a:pPr>
            <a:r>
              <a:rPr lang="en-US" dirty="0" smtClean="0"/>
              <a:t>DRAFT PLEASE DO NOT DISTRIBUTE OR REPRODUCE</a:t>
            </a:r>
            <a:endParaRPr lang="en-US" dirty="0"/>
          </a:p>
        </p:txBody>
      </p:sp>
    </p:spTree>
    <p:extLst>
      <p:ext uri="{BB962C8B-B14F-4D97-AF65-F5344CB8AC3E}">
        <p14:creationId xmlns:p14="http://schemas.microsoft.com/office/powerpoint/2010/main" val="226181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60500" y="576263"/>
            <a:ext cx="6916738" cy="51879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8</a:t>
            </a:fld>
            <a:endParaRPr lang="en-US" dirty="0"/>
          </a:p>
        </p:txBody>
      </p:sp>
      <p:sp>
        <p:nvSpPr>
          <p:cNvPr id="2" name="Header Placeholder 1"/>
          <p:cNvSpPr>
            <a:spLocks noGrp="1"/>
          </p:cNvSpPr>
          <p:nvPr>
            <p:ph type="hdr" sz="quarter" idx="10"/>
          </p:nvPr>
        </p:nvSpPr>
        <p:spPr/>
        <p:txBody>
          <a:bodyPr/>
          <a:lstStyle/>
          <a:p>
            <a:pPr>
              <a:defRPr/>
            </a:pPr>
            <a:r>
              <a:rPr lang="en-US" dirty="0" smtClean="0"/>
              <a:t>DRAFT PLEASE DO NOT DISTRIBUTE OR REPRODUCE</a:t>
            </a:r>
            <a:endParaRPr lang="en-US" dirty="0"/>
          </a:p>
        </p:txBody>
      </p:sp>
    </p:spTree>
    <p:extLst>
      <p:ext uri="{BB962C8B-B14F-4D97-AF65-F5344CB8AC3E}">
        <p14:creationId xmlns:p14="http://schemas.microsoft.com/office/powerpoint/2010/main" val="123047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 As the young Hispanic population ages, the population in Texas will increasingly trend toward Hispanics becoming the majority race/ethnic group.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9</a:t>
            </a:fld>
            <a:endParaRPr lang="en-US" dirty="0"/>
          </a:p>
        </p:txBody>
      </p:sp>
      <p:sp>
        <p:nvSpPr>
          <p:cNvPr id="5" name="Header Placeholder 4"/>
          <p:cNvSpPr>
            <a:spLocks noGrp="1"/>
          </p:cNvSpPr>
          <p:nvPr>
            <p:ph type="hdr" sz="quarter" idx="11"/>
          </p:nvPr>
        </p:nvSpPr>
        <p:spPr/>
        <p:txBody>
          <a:bodyPr/>
          <a:lstStyle/>
          <a:p>
            <a:pPr>
              <a:defRPr/>
            </a:pPr>
            <a:r>
              <a:rPr lang="en-US" dirty="0" smtClean="0"/>
              <a:t>DRAFT PLEASE DO NOT DISTRIBUTE OR REPRODUCE</a:t>
            </a:r>
            <a:endParaRPr lang="en-US" dirty="0"/>
          </a:p>
        </p:txBody>
      </p:sp>
    </p:spTree>
    <p:extLst>
      <p:ext uri="{BB962C8B-B14F-4D97-AF65-F5344CB8AC3E}">
        <p14:creationId xmlns:p14="http://schemas.microsoft.com/office/powerpoint/2010/main" val="1203361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pPr/>
              <a:t>4/9/2015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pPr/>
              <a:t>4/9/2015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pPr/>
              <a:t>4/9/2015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pPr/>
              <a:t>4/9/2015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pPr/>
              <a:t>4/9/2015</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pPr/>
              <a:t>4/9/2015</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pPr/>
              <a:t>4/9/2015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pPr/>
              <a:t>4/9/2015</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pPr/>
              <a:t>4/9/2015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pPr/>
              <a:t>4/9/2015</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pPr/>
              <a:t>4/9/2015</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6"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BAC6E-DB71-4523-8116-03E5C4C47792}" type="datetime1">
              <a:rPr lang="en-US" smtClean="0"/>
              <a:pPr/>
              <a:t>4/9/2015</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4" r:id="rId13"/>
    <p:sldLayoutId id="2147483675" r:id="rId14"/>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cdc.gov/diabet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cdc.gov/surveillancepractice/reports/brfss/brfss.html" TargetMode="External"/><Relationship Id="rId2" Type="http://schemas.openxmlformats.org/officeDocument/2006/relationships/hyperlink" Target="http://www.cdc.gov/diabetes"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cdc.gov/diabetes"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cdc.gov/diabet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mailto:Lloyd.Potter@osd.state.tx.us"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hyperlink" Target="http://osd.state.tx.us/"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3657600" y="533402"/>
            <a:ext cx="5105400" cy="461665"/>
          </a:xfrm>
          <a:prstGeom prst="rect">
            <a:avLst/>
          </a:prstGeom>
          <a:noFill/>
          <a:ln w="9525">
            <a:noFill/>
            <a:miter lim="800000"/>
            <a:headEnd/>
            <a:tailEnd/>
          </a:ln>
        </p:spPr>
        <p:txBody>
          <a:bodyPr>
            <a:spAutoFit/>
          </a:bodyPr>
          <a:lstStyle/>
          <a:p>
            <a:pPr>
              <a:spcBef>
                <a:spcPct val="50000"/>
              </a:spcBef>
            </a:pPr>
            <a:endParaRPr lang="en-US" dirty="0"/>
          </a:p>
        </p:txBody>
      </p:sp>
      <p:sp>
        <p:nvSpPr>
          <p:cNvPr id="5" name="Rectangle 4"/>
          <p:cNvSpPr/>
          <p:nvPr/>
        </p:nvSpPr>
        <p:spPr>
          <a:xfrm>
            <a:off x="6511159" y="2895600"/>
            <a:ext cx="2667000" cy="1754326"/>
          </a:xfrm>
          <a:prstGeom prst="rect">
            <a:avLst/>
          </a:prstGeom>
        </p:spPr>
        <p:txBody>
          <a:bodyPr wrap="square">
            <a:spAutoFit/>
          </a:bodyPr>
          <a:lstStyle/>
          <a:p>
            <a:pPr algn="ctr"/>
            <a:r>
              <a:rPr lang="en-US" sz="1800" dirty="0" smtClean="0">
                <a:solidFill>
                  <a:srgbClr val="1B1E7A"/>
                </a:solidFill>
              </a:rPr>
              <a:t>American Diabetes Association</a:t>
            </a:r>
          </a:p>
          <a:p>
            <a:pPr algn="ctr"/>
            <a:endParaRPr lang="en-US" sz="1800" dirty="0">
              <a:solidFill>
                <a:srgbClr val="1B1E7A"/>
              </a:solidFill>
            </a:endParaRPr>
          </a:p>
          <a:p>
            <a:pPr algn="ctr"/>
            <a:r>
              <a:rPr lang="en-US" sz="1800" dirty="0" smtClean="0">
                <a:solidFill>
                  <a:srgbClr val="1B1E7A"/>
                </a:solidFill>
              </a:rPr>
              <a:t>March 24, 2015</a:t>
            </a:r>
          </a:p>
          <a:p>
            <a:pPr algn="ctr"/>
            <a:endParaRPr lang="en-US" sz="1800" dirty="0" smtClean="0">
              <a:solidFill>
                <a:srgbClr val="1B1E7A"/>
              </a:solidFill>
            </a:endParaRPr>
          </a:p>
          <a:p>
            <a:pPr algn="ctr"/>
            <a:r>
              <a:rPr lang="en-US" sz="1800" dirty="0" smtClean="0">
                <a:solidFill>
                  <a:srgbClr val="1B1E7A"/>
                </a:solidFill>
              </a:rPr>
              <a:t>San Antonio, Texas</a:t>
            </a:r>
          </a:p>
        </p:txBody>
      </p:sp>
      <p:sp>
        <p:nvSpPr>
          <p:cNvPr id="6" name="TextBox 5"/>
          <p:cNvSpPr txBox="1"/>
          <p:nvPr/>
        </p:nvSpPr>
        <p:spPr>
          <a:xfrm>
            <a:off x="4800604" y="2286002"/>
            <a:ext cx="184731" cy="461665"/>
          </a:xfrm>
          <a:prstGeom prst="rect">
            <a:avLst/>
          </a:prstGeom>
          <a:noFill/>
        </p:spPr>
        <p:txBody>
          <a:bodyPr wrap="none" rtlCol="0">
            <a:spAutoFit/>
          </a:bodyPr>
          <a:lstStyle/>
          <a:p>
            <a:endParaRPr lang="en-US" dirty="0"/>
          </a:p>
        </p:txBody>
      </p:sp>
      <p:sp>
        <p:nvSpPr>
          <p:cNvPr id="7" name="Text Box 9"/>
          <p:cNvSpPr txBox="1">
            <a:spLocks noChangeArrowheads="1"/>
          </p:cNvSpPr>
          <p:nvPr/>
        </p:nvSpPr>
        <p:spPr bwMode="auto">
          <a:xfrm>
            <a:off x="-3781" y="287180"/>
            <a:ext cx="6172200" cy="954107"/>
          </a:xfrm>
          <a:prstGeom prst="rect">
            <a:avLst/>
          </a:prstGeom>
          <a:noFill/>
          <a:ln w="9525">
            <a:noFill/>
            <a:miter lim="800000"/>
            <a:headEnd/>
            <a:tailEnd/>
          </a:ln>
        </p:spPr>
        <p:txBody>
          <a:bodyPr wrap="square">
            <a:spAutoFit/>
          </a:bodyPr>
          <a:lstStyle/>
          <a:p>
            <a:pPr algn="ctr">
              <a:spcBef>
                <a:spcPts val="0"/>
              </a:spcBef>
            </a:pPr>
            <a:r>
              <a:rPr lang="en-US" sz="2800" dirty="0" smtClean="0">
                <a:solidFill>
                  <a:schemeClr val="bg1"/>
                </a:solidFill>
              </a:rPr>
              <a:t>Texas Demographic Characteristics and Trends: Diabetes </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00200" y="152400"/>
            <a:ext cx="7315200" cy="990600"/>
          </a:xfrm>
        </p:spPr>
        <p:txBody>
          <a:bodyPr>
            <a:noAutofit/>
          </a:bodyPr>
          <a:lstStyle/>
          <a:p>
            <a:r>
              <a:rPr lang="en-US" sz="3200" dirty="0" smtClean="0"/>
              <a:t>Texas Population Pyramid by Race/Ethnicity,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233735"/>
              </p:ext>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10</a:t>
            </a:fld>
            <a:endParaRPr lang="en-US"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961864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00200" y="152400"/>
            <a:ext cx="6858000" cy="990600"/>
          </a:xfrm>
        </p:spPr>
        <p:txBody>
          <a:bodyPr>
            <a:noAutofit/>
          </a:bodyPr>
          <a:lstStyle/>
          <a:p>
            <a:r>
              <a:rPr lang="en-US" sz="3200" dirty="0" smtClean="0"/>
              <a:t>Texas Population Pyramid by Race/Ethnicity, 2010</a:t>
            </a:r>
            <a:endParaRPr lang="en-US" sz="3200" dirty="0"/>
          </a:p>
        </p:txBody>
      </p:sp>
      <p:graphicFrame>
        <p:nvGraphicFramePr>
          <p:cNvPr id="5" name="Content Placeholder 4"/>
          <p:cNvGraphicFramePr>
            <a:graphicFrameLocks noGrp="1"/>
          </p:cNvGraphicFramePr>
          <p:nvPr>
            <p:ph idx="1"/>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11</a:t>
            </a:fld>
            <a:endParaRPr lang="en-US" dirty="0"/>
          </a:p>
        </p:txBody>
      </p:sp>
      <p:sp>
        <p:nvSpPr>
          <p:cNvPr id="7" name="TextBox 6"/>
          <p:cNvSpPr txBox="1"/>
          <p:nvPr/>
        </p:nvSpPr>
        <p:spPr>
          <a:xfrm>
            <a:off x="0" y="6598366"/>
            <a:ext cx="3514104"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2010 Decennial Census, SF1</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477547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00200" y="152400"/>
            <a:ext cx="6858000" cy="990600"/>
          </a:xfrm>
        </p:spPr>
        <p:txBody>
          <a:bodyPr>
            <a:noAutofit/>
          </a:bodyPr>
          <a:lstStyle/>
          <a:p>
            <a:r>
              <a:rPr lang="en-US" sz="3200" dirty="0" smtClean="0"/>
              <a:t>Texas Population Pyramid by Race/Ethnicity,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4120703"/>
              </p:ext>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12</a:t>
            </a:fld>
            <a:endParaRPr lang="en-US" dirty="0"/>
          </a:p>
        </p:txBody>
      </p:sp>
      <p:sp>
        <p:nvSpPr>
          <p:cNvPr id="7" name="TextBox 6"/>
          <p:cNvSpPr txBox="1"/>
          <p:nvPr/>
        </p:nvSpPr>
        <p:spPr>
          <a:xfrm>
            <a:off x="0" y="6598366"/>
            <a:ext cx="3514104"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2010 Decennial Census, SF1</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148735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Leading Causes of Death in Texas, 2010</a:t>
            </a:r>
          </a:p>
        </p:txBody>
      </p:sp>
      <p:sp>
        <p:nvSpPr>
          <p:cNvPr id="4" name="Slide Number Placeholder 3"/>
          <p:cNvSpPr>
            <a:spLocks noGrp="1"/>
          </p:cNvSpPr>
          <p:nvPr>
            <p:ph type="sldNum" sz="quarter" idx="12"/>
          </p:nvPr>
        </p:nvSpPr>
        <p:spPr/>
        <p:txBody>
          <a:bodyPr/>
          <a:lstStyle/>
          <a:p>
            <a:fld id="{2BC1FA3B-F0C1-4F58-90BE-DCC7501F4B28}" type="slidenum">
              <a:rPr lang="en-US" smtClean="0"/>
              <a:pPr/>
              <a:t>13</a:t>
            </a:fld>
            <a:endParaRPr lang="en-US" dirty="0"/>
          </a:p>
        </p:txBody>
      </p:sp>
      <p:pic>
        <p:nvPicPr>
          <p:cNvPr id="5" name="Content Placeholder 4"/>
          <p:cNvPicPr>
            <a:picLocks noGrp="1"/>
          </p:cNvPicPr>
          <p:nvPr>
            <p:ph idx="1"/>
          </p:nvPr>
        </p:nvPicPr>
        <p:blipFill rotWithShape="1">
          <a:blip r:embed="rId3">
            <a:extLst>
              <a:ext uri="{28A0092B-C50C-407E-A947-70E740481C1C}">
                <a14:useLocalDpi xmlns:a14="http://schemas.microsoft.com/office/drawing/2010/main" val="0"/>
              </a:ext>
            </a:extLst>
          </a:blip>
          <a:srcRect l="3579" t="57970" r="82732" b="13567"/>
          <a:stretch/>
        </p:blipFill>
        <p:spPr bwMode="auto">
          <a:xfrm>
            <a:off x="609600" y="1524000"/>
            <a:ext cx="8153399" cy="4832351"/>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52400" y="6305413"/>
            <a:ext cx="7924800" cy="355738"/>
          </a:xfrm>
          <a:prstGeom prst="rect">
            <a:avLst/>
          </a:prstGeom>
        </p:spPr>
        <p:txBody>
          <a:bodyPr wrap="square">
            <a:spAutoFit/>
          </a:bodyPr>
          <a:lstStyle/>
          <a:p>
            <a:pPr marL="0" marR="0">
              <a:lnSpc>
                <a:spcPct val="107000"/>
              </a:lnSpc>
              <a:spcBef>
                <a:spcPts val="0"/>
              </a:spcBef>
              <a:spcAft>
                <a:spcPts val="800"/>
              </a:spcAft>
            </a:pPr>
            <a:r>
              <a:rPr lang="en-US"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Source: Texas Vital Statistics Unit, DSHS. Figure produced entirely by the Office of Surveillance, Evaluation, and Research Health Promotion and Chronic Disease Prevention Section, Texas Department of State Health services for the Burden of Diabetes in Texas Report (April 1, 2013).</a:t>
            </a:r>
            <a:endParaRPr lang="en-US"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896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797289" y="1219200"/>
            <a:ext cx="7256099" cy="5152540"/>
          </a:xfrm>
          <a:prstGeom prst="rect">
            <a:avLst/>
          </a:prstGeom>
        </p:spPr>
      </p:pic>
      <p:sp>
        <p:nvSpPr>
          <p:cNvPr id="2" name="Title 1"/>
          <p:cNvSpPr>
            <a:spLocks noGrp="1"/>
          </p:cNvSpPr>
          <p:nvPr>
            <p:ph type="title"/>
          </p:nvPr>
        </p:nvSpPr>
        <p:spPr/>
        <p:txBody>
          <a:bodyPr>
            <a:noAutofit/>
          </a:bodyPr>
          <a:lstStyle/>
          <a:p>
            <a:r>
              <a:rPr lang="en-US" sz="2800" dirty="0"/>
              <a:t>Diagnosed Diabetes, Age Adjusted Rate (per 100), Adults - Total, 2012</a:t>
            </a:r>
          </a:p>
        </p:txBody>
      </p:sp>
      <p:sp>
        <p:nvSpPr>
          <p:cNvPr id="4" name="Slide Number Placeholder 3"/>
          <p:cNvSpPr>
            <a:spLocks noGrp="1"/>
          </p:cNvSpPr>
          <p:nvPr>
            <p:ph type="sldNum" sz="quarter" idx="12"/>
          </p:nvPr>
        </p:nvSpPr>
        <p:spPr/>
        <p:txBody>
          <a:bodyPr/>
          <a:lstStyle/>
          <a:p>
            <a:fld id="{2BC1FA3B-F0C1-4F58-90BE-DCC7501F4B28}" type="slidenum">
              <a:rPr lang="en-US" smtClean="0"/>
              <a:pPr/>
              <a:t>14</a:t>
            </a:fld>
            <a:endParaRPr lang="en-US" dirty="0"/>
          </a:p>
        </p:txBody>
      </p:sp>
      <p:sp>
        <p:nvSpPr>
          <p:cNvPr id="6" name="Rectangle 5"/>
          <p:cNvSpPr/>
          <p:nvPr/>
        </p:nvSpPr>
        <p:spPr>
          <a:xfrm>
            <a:off x="152400" y="6356351"/>
            <a:ext cx="4572000" cy="400110"/>
          </a:xfrm>
          <a:prstGeom prst="rect">
            <a:avLst/>
          </a:prstGeom>
        </p:spPr>
        <p:txBody>
          <a:bodyPr>
            <a:spAutoFit/>
          </a:bodyPr>
          <a:lstStyle/>
          <a:p>
            <a:r>
              <a:rPr lang="en-US" sz="1000" dirty="0">
                <a:solidFill>
                  <a:schemeClr val="bg1">
                    <a:lumMod val="50000"/>
                  </a:schemeClr>
                </a:solidFill>
                <a:latin typeface="Arial" panose="020B0604020202020204" pitchFamily="34" charset="0"/>
                <a:ea typeface="Times New Roman" panose="02020603050405020304" pitchFamily="18" charset="0"/>
              </a:rPr>
              <a:t>Source: National Center for Chronic Disease Prevention and Health Promotion, Division of Diabetes Translation, </a:t>
            </a:r>
            <a:r>
              <a:rPr lang="en-US" sz="1000" u="sng"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hlinkClick r:id="rId4"/>
              </a:rPr>
              <a:t>www.cdc.gov/diabetes</a:t>
            </a:r>
            <a:endParaRPr lang="en-US" sz="1000" dirty="0">
              <a:solidFill>
                <a:schemeClr val="bg1">
                  <a:lumMod val="50000"/>
                </a:schemeClr>
              </a:solidFill>
            </a:endParaRPr>
          </a:p>
        </p:txBody>
      </p:sp>
      <p:sp>
        <p:nvSpPr>
          <p:cNvPr id="7" name="TextBox 6"/>
          <p:cNvSpPr txBox="1"/>
          <p:nvPr/>
        </p:nvSpPr>
        <p:spPr>
          <a:xfrm>
            <a:off x="1678243" y="1226894"/>
            <a:ext cx="6092314" cy="369332"/>
          </a:xfrm>
          <a:prstGeom prst="rect">
            <a:avLst/>
          </a:prstGeom>
          <a:noFill/>
        </p:spPr>
        <p:txBody>
          <a:bodyPr wrap="square" rtlCol="0">
            <a:spAutoFit/>
          </a:bodyPr>
          <a:lstStyle/>
          <a:p>
            <a:r>
              <a:rPr lang="en-US" sz="1800" dirty="0" smtClean="0">
                <a:solidFill>
                  <a:schemeClr val="tx2"/>
                </a:solidFill>
              </a:rPr>
              <a:t>Texas has the 8</a:t>
            </a:r>
            <a:r>
              <a:rPr lang="en-US" sz="1800" baseline="30000" dirty="0" smtClean="0">
                <a:solidFill>
                  <a:schemeClr val="tx2"/>
                </a:solidFill>
              </a:rPr>
              <a:t>th</a:t>
            </a:r>
            <a:r>
              <a:rPr lang="en-US" sz="1800" dirty="0" smtClean="0">
                <a:solidFill>
                  <a:schemeClr val="tx2"/>
                </a:solidFill>
              </a:rPr>
              <a:t> highest rate in the U.S. at 8.6 (per 100). </a:t>
            </a:r>
            <a:endParaRPr lang="en-US" sz="1800" dirty="0">
              <a:solidFill>
                <a:schemeClr val="tx2"/>
              </a:solidFill>
            </a:endParaRPr>
          </a:p>
        </p:txBody>
      </p:sp>
      <p:pic>
        <p:nvPicPr>
          <p:cNvPr id="9" name="Picture 8"/>
          <p:cNvPicPr>
            <a:picLocks noChangeAspect="1"/>
          </p:cNvPicPr>
          <p:nvPr/>
        </p:nvPicPr>
        <p:blipFill>
          <a:blip r:embed="rId5"/>
          <a:stretch>
            <a:fillRect/>
          </a:stretch>
        </p:blipFill>
        <p:spPr>
          <a:xfrm>
            <a:off x="5003470" y="5807077"/>
            <a:ext cx="4076700" cy="914400"/>
          </a:xfrm>
          <a:prstGeom prst="rect">
            <a:avLst/>
          </a:prstGeom>
        </p:spPr>
      </p:pic>
      <p:pic>
        <p:nvPicPr>
          <p:cNvPr id="10" name="Picture 9"/>
          <p:cNvPicPr>
            <a:picLocks noChangeAspect="1"/>
          </p:cNvPicPr>
          <p:nvPr/>
        </p:nvPicPr>
        <p:blipFill>
          <a:blip r:embed="rId6"/>
          <a:stretch>
            <a:fillRect/>
          </a:stretch>
        </p:blipFill>
        <p:spPr>
          <a:xfrm>
            <a:off x="152400" y="5181600"/>
            <a:ext cx="2208068" cy="1143000"/>
          </a:xfrm>
          <a:prstGeom prst="rect">
            <a:avLst/>
          </a:prstGeom>
        </p:spPr>
      </p:pic>
    </p:spTree>
    <p:extLst>
      <p:ext uri="{BB962C8B-B14F-4D97-AF65-F5344CB8AC3E}">
        <p14:creationId xmlns:p14="http://schemas.microsoft.com/office/powerpoint/2010/main" val="3329353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58000" cy="990600"/>
          </a:xfrm>
        </p:spPr>
        <p:txBody>
          <a:bodyPr>
            <a:noAutofit/>
          </a:bodyPr>
          <a:lstStyle/>
          <a:p>
            <a:r>
              <a:rPr lang="en-US" sz="2800" dirty="0"/>
              <a:t>Diagnosed Diabetes, Age Adjusted Rate </a:t>
            </a:r>
            <a:r>
              <a:rPr lang="en-US" sz="2800" dirty="0" smtClean="0"/>
              <a:t/>
            </a:r>
            <a:br>
              <a:rPr lang="en-US" sz="2800" dirty="0" smtClean="0"/>
            </a:br>
            <a:r>
              <a:rPr lang="en-US" sz="2800" dirty="0" smtClean="0"/>
              <a:t>(</a:t>
            </a:r>
            <a:r>
              <a:rPr lang="en-US" sz="2800" dirty="0"/>
              <a:t>per 100) for Texas, Adults - Total</a:t>
            </a:r>
          </a:p>
        </p:txBody>
      </p:sp>
      <p:sp>
        <p:nvSpPr>
          <p:cNvPr id="4" name="Slide Number Placeholder 3"/>
          <p:cNvSpPr>
            <a:spLocks noGrp="1"/>
          </p:cNvSpPr>
          <p:nvPr>
            <p:ph type="sldNum" sz="quarter" idx="12"/>
          </p:nvPr>
        </p:nvSpPr>
        <p:spPr/>
        <p:txBody>
          <a:bodyPr/>
          <a:lstStyle/>
          <a:p>
            <a:fld id="{2BC1FA3B-F0C1-4F58-90BE-DCC7501F4B28}" type="slidenum">
              <a:rPr lang="en-US" smtClean="0"/>
              <a:pPr/>
              <a:t>15</a:t>
            </a:fld>
            <a:endParaRPr lang="en-US" dirty="0"/>
          </a:p>
        </p:txBody>
      </p:sp>
      <p:sp>
        <p:nvSpPr>
          <p:cNvPr id="6" name="Rectangle 5"/>
          <p:cNvSpPr/>
          <p:nvPr/>
        </p:nvSpPr>
        <p:spPr>
          <a:xfrm>
            <a:off x="152400" y="6380777"/>
            <a:ext cx="9525000" cy="405176"/>
          </a:xfrm>
          <a:prstGeom prst="rect">
            <a:avLst/>
          </a:prstGeom>
        </p:spPr>
        <p:txBody>
          <a:bodyPr wrap="square">
            <a:spAutoFit/>
          </a:bodyPr>
          <a:lstStyle/>
          <a:p>
            <a:pPr marL="0" marR="0">
              <a:lnSpc>
                <a:spcPct val="107000"/>
              </a:lnSpc>
              <a:spcBef>
                <a:spcPts val="0"/>
              </a:spcBef>
              <a:spcAft>
                <a:spcPts val="0"/>
              </a:spcAft>
            </a:pPr>
            <a:r>
              <a:rPr lang="en-US" sz="1000" dirty="0" smtClean="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Source</a:t>
            </a:r>
            <a:r>
              <a:rPr lang="en-US" sz="10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 National Center for Chronic Disease Prevention and Health Promotion, Division of Diabetes Translation, </a:t>
            </a:r>
            <a:r>
              <a:rPr lang="en-US" sz="1000" u="sng" dirty="0" smtClean="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hlinkClick r:id="rId2"/>
              </a:rPr>
              <a:t>www.cdc.gov/diabetes</a:t>
            </a:r>
            <a:r>
              <a:rPr lang="en-US" sz="1000" u="sng" dirty="0" smtClean="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900" dirty="0" smtClean="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Green </a:t>
            </a:r>
            <a:r>
              <a:rPr lang="en-US" sz="9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vertical bar indicates major changes to the survey methods. </a:t>
            </a:r>
            <a:r>
              <a:rPr lang="en-US" sz="900" u="sng"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hlinkClick r:id="rId3"/>
              </a:rPr>
              <a:t>www.cdc.gov/surveillancepractice/reports/brfss/brfss.html</a:t>
            </a:r>
            <a:endParaRPr lang="en-US" sz="12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52400" y="1271073"/>
            <a:ext cx="8684677" cy="5109704"/>
          </a:xfrm>
          <a:prstGeom prst="rect">
            <a:avLst/>
          </a:prstGeom>
        </p:spPr>
      </p:pic>
      <p:pic>
        <p:nvPicPr>
          <p:cNvPr id="8" name="Picture 7"/>
          <p:cNvPicPr>
            <a:picLocks noChangeAspect="1"/>
          </p:cNvPicPr>
          <p:nvPr/>
        </p:nvPicPr>
        <p:blipFill>
          <a:blip r:embed="rId5"/>
          <a:stretch>
            <a:fillRect/>
          </a:stretch>
        </p:blipFill>
        <p:spPr>
          <a:xfrm>
            <a:off x="152400" y="6075904"/>
            <a:ext cx="1688738" cy="353599"/>
          </a:xfrm>
          <a:prstGeom prst="rect">
            <a:avLst/>
          </a:prstGeom>
        </p:spPr>
      </p:pic>
    </p:spTree>
    <p:extLst>
      <p:ext uri="{BB962C8B-B14F-4D97-AF65-F5344CB8AC3E}">
        <p14:creationId xmlns:p14="http://schemas.microsoft.com/office/powerpoint/2010/main" val="2514942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Age-adjusted Prevalence of Diagnosed Diabetes, </a:t>
            </a:r>
            <a:r>
              <a:rPr lang="en-US" sz="3200" dirty="0" smtClean="0"/>
              <a:t>1994-2010 Among </a:t>
            </a:r>
            <a:r>
              <a:rPr lang="en-US" sz="3200" dirty="0"/>
              <a:t>U.S. Adults </a:t>
            </a:r>
          </a:p>
        </p:txBody>
      </p:sp>
      <p:sp>
        <p:nvSpPr>
          <p:cNvPr id="4" name="Slide Number Placeholder 3"/>
          <p:cNvSpPr>
            <a:spLocks noGrp="1"/>
          </p:cNvSpPr>
          <p:nvPr>
            <p:ph type="sldNum" sz="quarter" idx="12"/>
          </p:nvPr>
        </p:nvSpPr>
        <p:spPr/>
        <p:txBody>
          <a:bodyPr/>
          <a:lstStyle/>
          <a:p>
            <a:fld id="{2BC1FA3B-F0C1-4F58-90BE-DCC7501F4B28}" type="slidenum">
              <a:rPr lang="en-US" smtClean="0"/>
              <a:pPr/>
              <a:t>16</a:t>
            </a:fld>
            <a:endParaRPr lang="en-US" dirty="0"/>
          </a:p>
        </p:txBody>
      </p:sp>
      <p:grpSp>
        <p:nvGrpSpPr>
          <p:cNvPr id="5" name="Group 4"/>
          <p:cNvGrpSpPr/>
          <p:nvPr/>
        </p:nvGrpSpPr>
        <p:grpSpPr>
          <a:xfrm>
            <a:off x="798512" y="1021080"/>
            <a:ext cx="7659687" cy="5280513"/>
            <a:chOff x="0" y="0"/>
            <a:chExt cx="7546975" cy="4754562"/>
          </a:xfrm>
        </p:grpSpPr>
        <p:grpSp>
          <p:nvGrpSpPr>
            <p:cNvPr id="6" name="Group 5"/>
            <p:cNvGrpSpPr/>
            <p:nvPr/>
          </p:nvGrpSpPr>
          <p:grpSpPr>
            <a:xfrm>
              <a:off x="0" y="0"/>
              <a:ext cx="7543800" cy="4482420"/>
              <a:chOff x="0" y="0"/>
              <a:chExt cx="7543800" cy="4482420"/>
            </a:xfrm>
          </p:grpSpPr>
          <p:sp>
            <p:nvSpPr>
              <p:cNvPr id="16" name="Rectangle 15"/>
              <p:cNvSpPr>
                <a:spLocks noGrp="1" noChangeArrowheads="1"/>
              </p:cNvSpPr>
              <p:nvPr/>
            </p:nvSpPr>
            <p:spPr bwMode="auto">
              <a:xfrm>
                <a:off x="0" y="0"/>
                <a:ext cx="7543800" cy="555625"/>
              </a:xfrm>
              <a:prstGeom prst="rect">
                <a:avLst/>
              </a:prstGeom>
              <a:noFill/>
              <a:ln w="9525">
                <a:noFill/>
                <a:miter lim="800000"/>
                <a:headEnd/>
                <a:tailEnd/>
              </a:ln>
            </p:spPr>
            <p:txBody>
              <a:bodyPr wrap="square" anchor="ctr"/>
              <a:lstStyle/>
              <a:p>
                <a:pPr marL="0" marR="0" algn="ctr" eaLnBrk="0" fontAlgn="base" hangingPunct="0">
                  <a:spcBef>
                    <a:spcPts val="0"/>
                  </a:spcBef>
                  <a:spcAft>
                    <a:spcPts val="0"/>
                  </a:spcAft>
                </a:pPr>
                <a:r>
                  <a:rPr lang="en-US" sz="2000" b="1" kern="1200" dirty="0" smtClean="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Aged </a:t>
                </a:r>
                <a:r>
                  <a:rPr lang="en-US" sz="2000" b="1" kern="12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18 Years or Older</a:t>
                </a:r>
                <a:endParaRPr lang="en-US" sz="1200" dirty="0">
                  <a:effectLst/>
                  <a:latin typeface="Times New Roman" panose="02020603050405020304" pitchFamily="18" charset="0"/>
                  <a:ea typeface="Times New Roman" panose="02020603050405020304" pitchFamily="18" charset="0"/>
                </a:endParaRPr>
              </a:p>
            </p:txBody>
          </p:sp>
          <p:grpSp>
            <p:nvGrpSpPr>
              <p:cNvPr id="17" name="Group 16"/>
              <p:cNvGrpSpPr/>
              <p:nvPr/>
            </p:nvGrpSpPr>
            <p:grpSpPr bwMode="auto">
              <a:xfrm>
                <a:off x="1086255" y="727075"/>
                <a:ext cx="2209801" cy="1866901"/>
                <a:chOff x="563562" y="3733800"/>
                <a:chExt cx="1392" cy="1176"/>
              </a:xfrm>
            </p:grpSpPr>
            <p:grpSp>
              <p:nvGrpSpPr>
                <p:cNvPr id="277" name="Group 276"/>
                <p:cNvGrpSpPr>
                  <a:grpSpLocks noChangeAspect="1"/>
                </p:cNvGrpSpPr>
                <p:nvPr/>
              </p:nvGrpSpPr>
              <p:grpSpPr bwMode="auto">
                <a:xfrm>
                  <a:off x="563562" y="3733853"/>
                  <a:ext cx="1392" cy="1123"/>
                  <a:chOff x="563562" y="3733853"/>
                  <a:chExt cx="2160" cy="1536"/>
                </a:xfrm>
              </p:grpSpPr>
              <p:sp>
                <p:nvSpPr>
                  <p:cNvPr id="279" name="AutoShape 132"/>
                  <p:cNvSpPr>
                    <a:spLocks noChangeAspect="1" noChangeArrowheads="1"/>
                  </p:cNvSpPr>
                  <p:nvPr/>
                </p:nvSpPr>
                <p:spPr bwMode="auto">
                  <a:xfrm>
                    <a:off x="563562" y="3733853"/>
                    <a:ext cx="2155" cy="1532"/>
                  </a:xfrm>
                  <a:prstGeom prst="rect">
                    <a:avLst/>
                  </a:prstGeom>
                  <a:noFill/>
                  <a:ln w="9525">
                    <a:noFill/>
                    <a:miter lim="800000"/>
                    <a:headEnd/>
                    <a:tailEnd/>
                  </a:ln>
                </p:spPr>
                <p:txBody>
                  <a:bodyPr/>
                  <a:lstStyle/>
                  <a:p>
                    <a:endParaRPr lang="en-US" dirty="0"/>
                  </a:p>
                </p:txBody>
              </p:sp>
              <p:sp>
                <p:nvSpPr>
                  <p:cNvPr id="280" name="Rectangle 279"/>
                  <p:cNvSpPr>
                    <a:spLocks noChangeAspect="1" noChangeArrowheads="1"/>
                  </p:cNvSpPr>
                  <p:nvPr/>
                </p:nvSpPr>
                <p:spPr bwMode="auto">
                  <a:xfrm>
                    <a:off x="563562" y="3733853"/>
                    <a:ext cx="2160" cy="1536"/>
                  </a:xfrm>
                  <a:prstGeom prst="rect">
                    <a:avLst/>
                  </a:prstGeom>
                  <a:solidFill>
                    <a:srgbClr val="FFFFFF">
                      <a:alpha val="0"/>
                    </a:srgbClr>
                  </a:solidFill>
                  <a:ln w="9525">
                    <a:noFill/>
                    <a:miter lim="800000"/>
                    <a:headEnd/>
                    <a:tailEnd/>
                  </a:ln>
                </p:spPr>
                <p:txBody>
                  <a:bodyPr/>
                  <a:lstStyle/>
                  <a:p>
                    <a:endParaRPr lang="en-US" dirty="0"/>
                  </a:p>
                </p:txBody>
              </p:sp>
              <p:sp>
                <p:nvSpPr>
                  <p:cNvPr id="281" name="Rectangle 280"/>
                  <p:cNvSpPr>
                    <a:spLocks noChangeAspect="1" noChangeArrowheads="1"/>
                  </p:cNvSpPr>
                  <p:nvPr/>
                </p:nvSpPr>
                <p:spPr bwMode="auto">
                  <a:xfrm>
                    <a:off x="563589" y="3733877"/>
                    <a:ext cx="2106" cy="1483"/>
                  </a:xfrm>
                  <a:prstGeom prst="rect">
                    <a:avLst/>
                  </a:prstGeom>
                  <a:solidFill>
                    <a:srgbClr val="FFFFFF">
                      <a:alpha val="0"/>
                    </a:srgbClr>
                  </a:solidFill>
                  <a:ln w="9525">
                    <a:noFill/>
                    <a:miter lim="800000"/>
                    <a:headEnd/>
                    <a:tailEnd/>
                  </a:ln>
                </p:spPr>
                <p:txBody>
                  <a:bodyPr/>
                  <a:lstStyle/>
                  <a:p>
                    <a:endParaRPr lang="en-US" dirty="0"/>
                  </a:p>
                </p:txBody>
              </p:sp>
              <p:sp>
                <p:nvSpPr>
                  <p:cNvPr id="282" name="Freeform 281"/>
                  <p:cNvSpPr>
                    <a:spLocks noChangeAspect="1"/>
                  </p:cNvSpPr>
                  <p:nvPr/>
                </p:nvSpPr>
                <p:spPr bwMode="auto">
                  <a:xfrm>
                    <a:off x="564971" y="3734762"/>
                    <a:ext cx="147" cy="211"/>
                  </a:xfrm>
                  <a:custGeom>
                    <a:avLst/>
                    <a:gdLst>
                      <a:gd name="T0" fmla="*/ 87 w 192"/>
                      <a:gd name="T1" fmla="*/ 76 h 312"/>
                      <a:gd name="T2" fmla="*/ 24 w 192"/>
                      <a:gd name="T3" fmla="*/ 80 h 312"/>
                      <a:gd name="T4" fmla="*/ 24 w 192"/>
                      <a:gd name="T5" fmla="*/ 84 h 312"/>
                      <a:gd name="T6" fmla="*/ 30 w 192"/>
                      <a:gd name="T7" fmla="*/ 87 h 312"/>
                      <a:gd name="T8" fmla="*/ 30 w 192"/>
                      <a:gd name="T9" fmla="*/ 93 h 312"/>
                      <a:gd name="T10" fmla="*/ 16 w 192"/>
                      <a:gd name="T11" fmla="*/ 97 h 312"/>
                      <a:gd name="T12" fmla="*/ 21 w 192"/>
                      <a:gd name="T13" fmla="*/ 95 h 312"/>
                      <a:gd name="T14" fmla="*/ 14 w 192"/>
                      <a:gd name="T15" fmla="*/ 85 h 312"/>
                      <a:gd name="T16" fmla="*/ 11 w 192"/>
                      <a:gd name="T17" fmla="*/ 95 h 312"/>
                      <a:gd name="T18" fmla="*/ 5 w 192"/>
                      <a:gd name="T19" fmla="*/ 93 h 312"/>
                      <a:gd name="T20" fmla="*/ 5 w 192"/>
                      <a:gd name="T21" fmla="*/ 87 h 312"/>
                      <a:gd name="T22" fmla="*/ 0 w 192"/>
                      <a:gd name="T23" fmla="*/ 65 h 312"/>
                      <a:gd name="T24" fmla="*/ 0 w 192"/>
                      <a:gd name="T25" fmla="*/ 2 h 312"/>
                      <a:gd name="T26" fmla="*/ 59 w 192"/>
                      <a:gd name="T27" fmla="*/ 0 h 312"/>
                      <a:gd name="T28" fmla="*/ 76 w 192"/>
                      <a:gd name="T29" fmla="*/ 41 h 312"/>
                      <a:gd name="T30" fmla="*/ 87 w 192"/>
                      <a:gd name="T31" fmla="*/ 52 h 312"/>
                      <a:gd name="T32" fmla="*/ 81 w 192"/>
                      <a:gd name="T33" fmla="*/ 60 h 312"/>
                      <a:gd name="T34" fmla="*/ 87 w 192"/>
                      <a:gd name="T35" fmla="*/ 76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312"/>
                      <a:gd name="T56" fmla="*/ 192 w 192"/>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E8D898"/>
                  </a:solidFill>
                  <a:ln w="9525">
                    <a:solidFill>
                      <a:srgbClr val="E8D898"/>
                    </a:solidFill>
                    <a:prstDash val="solid"/>
                    <a:round/>
                    <a:headEnd/>
                    <a:tailEnd/>
                  </a:ln>
                </p:spPr>
                <p:txBody>
                  <a:bodyPr/>
                  <a:lstStyle/>
                  <a:p>
                    <a:endParaRPr lang="en-US" dirty="0"/>
                  </a:p>
                </p:txBody>
              </p:sp>
              <p:sp>
                <p:nvSpPr>
                  <p:cNvPr id="283" name="Freeform 282"/>
                  <p:cNvSpPr>
                    <a:spLocks noChangeAspect="1"/>
                  </p:cNvSpPr>
                  <p:nvPr/>
                </p:nvSpPr>
                <p:spPr bwMode="auto">
                  <a:xfrm>
                    <a:off x="564971" y="3734762"/>
                    <a:ext cx="147" cy="211"/>
                  </a:xfrm>
                  <a:custGeom>
                    <a:avLst/>
                    <a:gdLst>
                      <a:gd name="T0" fmla="*/ 87 w 192"/>
                      <a:gd name="T1" fmla="*/ 76 h 312"/>
                      <a:gd name="T2" fmla="*/ 24 w 192"/>
                      <a:gd name="T3" fmla="*/ 80 h 312"/>
                      <a:gd name="T4" fmla="*/ 24 w 192"/>
                      <a:gd name="T5" fmla="*/ 84 h 312"/>
                      <a:gd name="T6" fmla="*/ 30 w 192"/>
                      <a:gd name="T7" fmla="*/ 87 h 312"/>
                      <a:gd name="T8" fmla="*/ 30 w 192"/>
                      <a:gd name="T9" fmla="*/ 93 h 312"/>
                      <a:gd name="T10" fmla="*/ 16 w 192"/>
                      <a:gd name="T11" fmla="*/ 97 h 312"/>
                      <a:gd name="T12" fmla="*/ 21 w 192"/>
                      <a:gd name="T13" fmla="*/ 95 h 312"/>
                      <a:gd name="T14" fmla="*/ 14 w 192"/>
                      <a:gd name="T15" fmla="*/ 85 h 312"/>
                      <a:gd name="T16" fmla="*/ 11 w 192"/>
                      <a:gd name="T17" fmla="*/ 95 h 312"/>
                      <a:gd name="T18" fmla="*/ 5 w 192"/>
                      <a:gd name="T19" fmla="*/ 93 h 312"/>
                      <a:gd name="T20" fmla="*/ 5 w 192"/>
                      <a:gd name="T21" fmla="*/ 87 h 312"/>
                      <a:gd name="T22" fmla="*/ 0 w 192"/>
                      <a:gd name="T23" fmla="*/ 65 h 312"/>
                      <a:gd name="T24" fmla="*/ 0 w 192"/>
                      <a:gd name="T25" fmla="*/ 2 h 312"/>
                      <a:gd name="T26" fmla="*/ 59 w 192"/>
                      <a:gd name="T27" fmla="*/ 0 h 312"/>
                      <a:gd name="T28" fmla="*/ 76 w 192"/>
                      <a:gd name="T29" fmla="*/ 41 h 312"/>
                      <a:gd name="T30" fmla="*/ 87 w 192"/>
                      <a:gd name="T31" fmla="*/ 52 h 312"/>
                      <a:gd name="T32" fmla="*/ 81 w 192"/>
                      <a:gd name="T33" fmla="*/ 60 h 312"/>
                      <a:gd name="T34" fmla="*/ 87 w 192"/>
                      <a:gd name="T35" fmla="*/ 76 h 312"/>
                      <a:gd name="T36" fmla="*/ 87 w 192"/>
                      <a:gd name="T37" fmla="*/ 78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312"/>
                      <a:gd name="T59" fmla="*/ 192 w 192"/>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prstDash val="solid"/>
                    <a:round/>
                    <a:headEnd/>
                    <a:tailEnd/>
                  </a:ln>
                </p:spPr>
                <p:txBody>
                  <a:bodyPr/>
                  <a:lstStyle/>
                  <a:p>
                    <a:endParaRPr lang="en-US" dirty="0"/>
                  </a:p>
                </p:txBody>
              </p:sp>
              <p:sp>
                <p:nvSpPr>
                  <p:cNvPr id="284" name="Freeform 283"/>
                  <p:cNvSpPr>
                    <a:spLocks noChangeAspect="1"/>
                  </p:cNvSpPr>
                  <p:nvPr/>
                </p:nvSpPr>
                <p:spPr bwMode="auto">
                  <a:xfrm>
                    <a:off x="563626" y="3734855"/>
                    <a:ext cx="407" cy="318"/>
                  </a:xfrm>
                  <a:custGeom>
                    <a:avLst/>
                    <a:gdLst>
                      <a:gd name="T0" fmla="*/ 3 w 534"/>
                      <a:gd name="T1" fmla="*/ 83 h 468"/>
                      <a:gd name="T2" fmla="*/ 3 w 534"/>
                      <a:gd name="T3" fmla="*/ 84 h 468"/>
                      <a:gd name="T4" fmla="*/ 14 w 534"/>
                      <a:gd name="T5" fmla="*/ 92 h 468"/>
                      <a:gd name="T6" fmla="*/ 11 w 534"/>
                      <a:gd name="T7" fmla="*/ 101 h 468"/>
                      <a:gd name="T8" fmla="*/ 27 w 534"/>
                      <a:gd name="T9" fmla="*/ 94 h 468"/>
                      <a:gd name="T10" fmla="*/ 18 w 534"/>
                      <a:gd name="T11" fmla="*/ 113 h 468"/>
                      <a:gd name="T12" fmla="*/ 37 w 534"/>
                      <a:gd name="T13" fmla="*/ 119 h 468"/>
                      <a:gd name="T14" fmla="*/ 43 w 534"/>
                      <a:gd name="T15" fmla="*/ 117 h 468"/>
                      <a:gd name="T16" fmla="*/ 43 w 534"/>
                      <a:gd name="T17" fmla="*/ 128 h 468"/>
                      <a:gd name="T18" fmla="*/ 24 w 534"/>
                      <a:gd name="T19" fmla="*/ 141 h 468"/>
                      <a:gd name="T20" fmla="*/ 0 w 534"/>
                      <a:gd name="T21" fmla="*/ 147 h 468"/>
                      <a:gd name="T22" fmla="*/ 27 w 534"/>
                      <a:gd name="T23" fmla="*/ 141 h 468"/>
                      <a:gd name="T24" fmla="*/ 34 w 534"/>
                      <a:gd name="T25" fmla="*/ 139 h 468"/>
                      <a:gd name="T26" fmla="*/ 40 w 534"/>
                      <a:gd name="T27" fmla="*/ 137 h 468"/>
                      <a:gd name="T28" fmla="*/ 75 w 534"/>
                      <a:gd name="T29" fmla="*/ 117 h 468"/>
                      <a:gd name="T30" fmla="*/ 90 w 534"/>
                      <a:gd name="T31" fmla="*/ 96 h 468"/>
                      <a:gd name="T32" fmla="*/ 93 w 534"/>
                      <a:gd name="T33" fmla="*/ 94 h 468"/>
                      <a:gd name="T34" fmla="*/ 96 w 534"/>
                      <a:gd name="T35" fmla="*/ 96 h 468"/>
                      <a:gd name="T36" fmla="*/ 88 w 534"/>
                      <a:gd name="T37" fmla="*/ 100 h 468"/>
                      <a:gd name="T38" fmla="*/ 90 w 534"/>
                      <a:gd name="T39" fmla="*/ 109 h 468"/>
                      <a:gd name="T40" fmla="*/ 93 w 534"/>
                      <a:gd name="T41" fmla="*/ 113 h 468"/>
                      <a:gd name="T42" fmla="*/ 104 w 534"/>
                      <a:gd name="T43" fmla="*/ 107 h 468"/>
                      <a:gd name="T44" fmla="*/ 109 w 534"/>
                      <a:gd name="T45" fmla="*/ 100 h 468"/>
                      <a:gd name="T46" fmla="*/ 114 w 534"/>
                      <a:gd name="T47" fmla="*/ 100 h 468"/>
                      <a:gd name="T48" fmla="*/ 157 w 534"/>
                      <a:gd name="T49" fmla="*/ 107 h 468"/>
                      <a:gd name="T50" fmla="*/ 165 w 534"/>
                      <a:gd name="T51" fmla="*/ 105 h 468"/>
                      <a:gd name="T52" fmla="*/ 168 w 534"/>
                      <a:gd name="T53" fmla="*/ 111 h 468"/>
                      <a:gd name="T54" fmla="*/ 170 w 534"/>
                      <a:gd name="T55" fmla="*/ 113 h 468"/>
                      <a:gd name="T56" fmla="*/ 186 w 534"/>
                      <a:gd name="T57" fmla="*/ 115 h 468"/>
                      <a:gd name="T58" fmla="*/ 191 w 534"/>
                      <a:gd name="T59" fmla="*/ 117 h 468"/>
                      <a:gd name="T60" fmla="*/ 194 w 534"/>
                      <a:gd name="T61" fmla="*/ 115 h 468"/>
                      <a:gd name="T62" fmla="*/ 221 w 534"/>
                      <a:gd name="T63" fmla="*/ 130 h 468"/>
                      <a:gd name="T64" fmla="*/ 226 w 534"/>
                      <a:gd name="T65" fmla="*/ 130 h 468"/>
                      <a:gd name="T66" fmla="*/ 236 w 534"/>
                      <a:gd name="T67" fmla="*/ 139 h 468"/>
                      <a:gd name="T68" fmla="*/ 218 w 534"/>
                      <a:gd name="T69" fmla="*/ 128 h 468"/>
                      <a:gd name="T70" fmla="*/ 175 w 534"/>
                      <a:gd name="T71" fmla="*/ 113 h 468"/>
                      <a:gd name="T72" fmla="*/ 168 w 534"/>
                      <a:gd name="T73" fmla="*/ 105 h 468"/>
                      <a:gd name="T74" fmla="*/ 152 w 534"/>
                      <a:gd name="T75" fmla="*/ 101 h 468"/>
                      <a:gd name="T76" fmla="*/ 90 w 534"/>
                      <a:gd name="T77" fmla="*/ 10 h 468"/>
                      <a:gd name="T78" fmla="*/ 77 w 534"/>
                      <a:gd name="T79" fmla="*/ 5 h 468"/>
                      <a:gd name="T80" fmla="*/ 21 w 534"/>
                      <a:gd name="T81" fmla="*/ 21 h 468"/>
                      <a:gd name="T82" fmla="*/ 43 w 534"/>
                      <a:gd name="T83" fmla="*/ 38 h 468"/>
                      <a:gd name="T84" fmla="*/ 40 w 534"/>
                      <a:gd name="T85" fmla="*/ 39 h 468"/>
                      <a:gd name="T86" fmla="*/ 37 w 534"/>
                      <a:gd name="T87" fmla="*/ 47 h 468"/>
                      <a:gd name="T88" fmla="*/ 32 w 534"/>
                      <a:gd name="T89" fmla="*/ 39 h 468"/>
                      <a:gd name="T90" fmla="*/ 5 w 534"/>
                      <a:gd name="T91" fmla="*/ 43 h 468"/>
                      <a:gd name="T92" fmla="*/ 11 w 534"/>
                      <a:gd name="T93" fmla="*/ 49 h 468"/>
                      <a:gd name="T94" fmla="*/ 29 w 534"/>
                      <a:gd name="T95" fmla="*/ 58 h 468"/>
                      <a:gd name="T96" fmla="*/ 40 w 534"/>
                      <a:gd name="T97" fmla="*/ 58 h 468"/>
                      <a:gd name="T98" fmla="*/ 37 w 534"/>
                      <a:gd name="T99" fmla="*/ 70 h 4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468"/>
                      <a:gd name="T152" fmla="*/ 534 w 534"/>
                      <a:gd name="T153" fmla="*/ 468 h 4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E8D898"/>
                  </a:solidFill>
                  <a:ln w="9525">
                    <a:solidFill>
                      <a:srgbClr val="E8D898"/>
                    </a:solidFill>
                    <a:prstDash val="solid"/>
                    <a:round/>
                    <a:headEnd/>
                    <a:tailEnd/>
                  </a:ln>
                </p:spPr>
                <p:txBody>
                  <a:bodyPr/>
                  <a:lstStyle/>
                  <a:p>
                    <a:endParaRPr lang="en-US" dirty="0"/>
                  </a:p>
                </p:txBody>
              </p:sp>
              <p:sp>
                <p:nvSpPr>
                  <p:cNvPr id="285" name="Freeform 284"/>
                  <p:cNvSpPr>
                    <a:spLocks noChangeAspect="1"/>
                  </p:cNvSpPr>
                  <p:nvPr/>
                </p:nvSpPr>
                <p:spPr bwMode="auto">
                  <a:xfrm>
                    <a:off x="563626" y="3734855"/>
                    <a:ext cx="407" cy="318"/>
                  </a:xfrm>
                  <a:custGeom>
                    <a:avLst/>
                    <a:gdLst>
                      <a:gd name="T0" fmla="*/ 3 w 534"/>
                      <a:gd name="T1" fmla="*/ 83 h 468"/>
                      <a:gd name="T2" fmla="*/ 3 w 534"/>
                      <a:gd name="T3" fmla="*/ 84 h 468"/>
                      <a:gd name="T4" fmla="*/ 14 w 534"/>
                      <a:gd name="T5" fmla="*/ 92 h 468"/>
                      <a:gd name="T6" fmla="*/ 11 w 534"/>
                      <a:gd name="T7" fmla="*/ 101 h 468"/>
                      <a:gd name="T8" fmla="*/ 27 w 534"/>
                      <a:gd name="T9" fmla="*/ 94 h 468"/>
                      <a:gd name="T10" fmla="*/ 18 w 534"/>
                      <a:gd name="T11" fmla="*/ 113 h 468"/>
                      <a:gd name="T12" fmla="*/ 37 w 534"/>
                      <a:gd name="T13" fmla="*/ 119 h 468"/>
                      <a:gd name="T14" fmla="*/ 43 w 534"/>
                      <a:gd name="T15" fmla="*/ 117 h 468"/>
                      <a:gd name="T16" fmla="*/ 43 w 534"/>
                      <a:gd name="T17" fmla="*/ 128 h 468"/>
                      <a:gd name="T18" fmla="*/ 24 w 534"/>
                      <a:gd name="T19" fmla="*/ 141 h 468"/>
                      <a:gd name="T20" fmla="*/ 0 w 534"/>
                      <a:gd name="T21" fmla="*/ 147 h 468"/>
                      <a:gd name="T22" fmla="*/ 27 w 534"/>
                      <a:gd name="T23" fmla="*/ 141 h 468"/>
                      <a:gd name="T24" fmla="*/ 34 w 534"/>
                      <a:gd name="T25" fmla="*/ 139 h 468"/>
                      <a:gd name="T26" fmla="*/ 40 w 534"/>
                      <a:gd name="T27" fmla="*/ 137 h 468"/>
                      <a:gd name="T28" fmla="*/ 75 w 534"/>
                      <a:gd name="T29" fmla="*/ 117 h 468"/>
                      <a:gd name="T30" fmla="*/ 90 w 534"/>
                      <a:gd name="T31" fmla="*/ 96 h 468"/>
                      <a:gd name="T32" fmla="*/ 93 w 534"/>
                      <a:gd name="T33" fmla="*/ 94 h 468"/>
                      <a:gd name="T34" fmla="*/ 96 w 534"/>
                      <a:gd name="T35" fmla="*/ 96 h 468"/>
                      <a:gd name="T36" fmla="*/ 88 w 534"/>
                      <a:gd name="T37" fmla="*/ 100 h 468"/>
                      <a:gd name="T38" fmla="*/ 90 w 534"/>
                      <a:gd name="T39" fmla="*/ 109 h 468"/>
                      <a:gd name="T40" fmla="*/ 93 w 534"/>
                      <a:gd name="T41" fmla="*/ 113 h 468"/>
                      <a:gd name="T42" fmla="*/ 104 w 534"/>
                      <a:gd name="T43" fmla="*/ 107 h 468"/>
                      <a:gd name="T44" fmla="*/ 109 w 534"/>
                      <a:gd name="T45" fmla="*/ 100 h 468"/>
                      <a:gd name="T46" fmla="*/ 114 w 534"/>
                      <a:gd name="T47" fmla="*/ 100 h 468"/>
                      <a:gd name="T48" fmla="*/ 157 w 534"/>
                      <a:gd name="T49" fmla="*/ 107 h 468"/>
                      <a:gd name="T50" fmla="*/ 165 w 534"/>
                      <a:gd name="T51" fmla="*/ 105 h 468"/>
                      <a:gd name="T52" fmla="*/ 168 w 534"/>
                      <a:gd name="T53" fmla="*/ 111 h 468"/>
                      <a:gd name="T54" fmla="*/ 170 w 534"/>
                      <a:gd name="T55" fmla="*/ 113 h 468"/>
                      <a:gd name="T56" fmla="*/ 186 w 534"/>
                      <a:gd name="T57" fmla="*/ 115 h 468"/>
                      <a:gd name="T58" fmla="*/ 191 w 534"/>
                      <a:gd name="T59" fmla="*/ 117 h 468"/>
                      <a:gd name="T60" fmla="*/ 194 w 534"/>
                      <a:gd name="T61" fmla="*/ 115 h 468"/>
                      <a:gd name="T62" fmla="*/ 221 w 534"/>
                      <a:gd name="T63" fmla="*/ 130 h 468"/>
                      <a:gd name="T64" fmla="*/ 226 w 534"/>
                      <a:gd name="T65" fmla="*/ 130 h 468"/>
                      <a:gd name="T66" fmla="*/ 236 w 534"/>
                      <a:gd name="T67" fmla="*/ 139 h 468"/>
                      <a:gd name="T68" fmla="*/ 218 w 534"/>
                      <a:gd name="T69" fmla="*/ 128 h 468"/>
                      <a:gd name="T70" fmla="*/ 175 w 534"/>
                      <a:gd name="T71" fmla="*/ 113 h 468"/>
                      <a:gd name="T72" fmla="*/ 168 w 534"/>
                      <a:gd name="T73" fmla="*/ 105 h 468"/>
                      <a:gd name="T74" fmla="*/ 152 w 534"/>
                      <a:gd name="T75" fmla="*/ 101 h 468"/>
                      <a:gd name="T76" fmla="*/ 90 w 534"/>
                      <a:gd name="T77" fmla="*/ 10 h 468"/>
                      <a:gd name="T78" fmla="*/ 77 w 534"/>
                      <a:gd name="T79" fmla="*/ 5 h 468"/>
                      <a:gd name="T80" fmla="*/ 21 w 534"/>
                      <a:gd name="T81" fmla="*/ 21 h 468"/>
                      <a:gd name="T82" fmla="*/ 43 w 534"/>
                      <a:gd name="T83" fmla="*/ 38 h 468"/>
                      <a:gd name="T84" fmla="*/ 40 w 534"/>
                      <a:gd name="T85" fmla="*/ 39 h 468"/>
                      <a:gd name="T86" fmla="*/ 37 w 534"/>
                      <a:gd name="T87" fmla="*/ 47 h 468"/>
                      <a:gd name="T88" fmla="*/ 32 w 534"/>
                      <a:gd name="T89" fmla="*/ 39 h 468"/>
                      <a:gd name="T90" fmla="*/ 5 w 534"/>
                      <a:gd name="T91" fmla="*/ 43 h 468"/>
                      <a:gd name="T92" fmla="*/ 11 w 534"/>
                      <a:gd name="T93" fmla="*/ 49 h 468"/>
                      <a:gd name="T94" fmla="*/ 29 w 534"/>
                      <a:gd name="T95" fmla="*/ 58 h 468"/>
                      <a:gd name="T96" fmla="*/ 40 w 534"/>
                      <a:gd name="T97" fmla="*/ 58 h 468"/>
                      <a:gd name="T98" fmla="*/ 37 w 534"/>
                      <a:gd name="T99" fmla="*/ 70 h 468"/>
                      <a:gd name="T100" fmla="*/ 21 w 534"/>
                      <a:gd name="T101" fmla="*/ 73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68"/>
                      <a:gd name="T155" fmla="*/ 534 w 534"/>
                      <a:gd name="T156" fmla="*/ 468 h 4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prstDash val="solid"/>
                    <a:round/>
                    <a:headEnd/>
                    <a:tailEnd/>
                  </a:ln>
                </p:spPr>
                <p:txBody>
                  <a:bodyPr/>
                  <a:lstStyle/>
                  <a:p>
                    <a:endParaRPr lang="en-US" dirty="0"/>
                  </a:p>
                </p:txBody>
              </p:sp>
              <p:sp>
                <p:nvSpPr>
                  <p:cNvPr id="286" name="Freeform 285"/>
                  <p:cNvSpPr>
                    <a:spLocks noChangeAspect="1"/>
                  </p:cNvSpPr>
                  <p:nvPr/>
                </p:nvSpPr>
                <p:spPr bwMode="auto">
                  <a:xfrm>
                    <a:off x="563891" y="3734631"/>
                    <a:ext cx="266" cy="273"/>
                  </a:xfrm>
                  <a:custGeom>
                    <a:avLst/>
                    <a:gdLst>
                      <a:gd name="T0" fmla="*/ 131 w 348"/>
                      <a:gd name="T1" fmla="*/ 126 h 402"/>
                      <a:gd name="T2" fmla="*/ 83 w 348"/>
                      <a:gd name="T3" fmla="*/ 120 h 402"/>
                      <a:gd name="T4" fmla="*/ 0 w 348"/>
                      <a:gd name="T5" fmla="*/ 86 h 402"/>
                      <a:gd name="T6" fmla="*/ 3 w 348"/>
                      <a:gd name="T7" fmla="*/ 83 h 402"/>
                      <a:gd name="T8" fmla="*/ 5 w 348"/>
                      <a:gd name="T9" fmla="*/ 83 h 402"/>
                      <a:gd name="T10" fmla="*/ 11 w 348"/>
                      <a:gd name="T11" fmla="*/ 81 h 402"/>
                      <a:gd name="T12" fmla="*/ 8 w 348"/>
                      <a:gd name="T13" fmla="*/ 71 h 402"/>
                      <a:gd name="T14" fmla="*/ 14 w 348"/>
                      <a:gd name="T15" fmla="*/ 66 h 402"/>
                      <a:gd name="T16" fmla="*/ 16 w 348"/>
                      <a:gd name="T17" fmla="*/ 58 h 402"/>
                      <a:gd name="T18" fmla="*/ 27 w 348"/>
                      <a:gd name="T19" fmla="*/ 54 h 402"/>
                      <a:gd name="T20" fmla="*/ 18 w 348"/>
                      <a:gd name="T21" fmla="*/ 37 h 402"/>
                      <a:gd name="T22" fmla="*/ 18 w 348"/>
                      <a:gd name="T23" fmla="*/ 35 h 402"/>
                      <a:gd name="T24" fmla="*/ 21 w 348"/>
                      <a:gd name="T25" fmla="*/ 17 h 402"/>
                      <a:gd name="T26" fmla="*/ 27 w 348"/>
                      <a:gd name="T27" fmla="*/ 15 h 402"/>
                      <a:gd name="T28" fmla="*/ 35 w 348"/>
                      <a:gd name="T29" fmla="*/ 19 h 402"/>
                      <a:gd name="T30" fmla="*/ 43 w 348"/>
                      <a:gd name="T31" fmla="*/ 0 h 402"/>
                      <a:gd name="T32" fmla="*/ 155 w 348"/>
                      <a:gd name="T33" fmla="*/ 14 h 402"/>
                      <a:gd name="T34" fmla="*/ 137 w 348"/>
                      <a:gd name="T35" fmla="*/ 103 h 402"/>
                      <a:gd name="T36" fmla="*/ 131 w 348"/>
                      <a:gd name="T37" fmla="*/ 126 h 4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8"/>
                      <a:gd name="T58" fmla="*/ 0 h 402"/>
                      <a:gd name="T59" fmla="*/ 348 w 348"/>
                      <a:gd name="T60" fmla="*/ 402 h 4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E8D898"/>
                  </a:solidFill>
                  <a:ln w="9525">
                    <a:solidFill>
                      <a:srgbClr val="E8D898"/>
                    </a:solidFill>
                    <a:prstDash val="solid"/>
                    <a:round/>
                    <a:headEnd/>
                    <a:tailEnd/>
                  </a:ln>
                </p:spPr>
                <p:txBody>
                  <a:bodyPr/>
                  <a:lstStyle/>
                  <a:p>
                    <a:endParaRPr lang="en-US" dirty="0"/>
                  </a:p>
                </p:txBody>
              </p:sp>
              <p:sp>
                <p:nvSpPr>
                  <p:cNvPr id="287" name="Freeform 286"/>
                  <p:cNvSpPr>
                    <a:spLocks noChangeAspect="1"/>
                  </p:cNvSpPr>
                  <p:nvPr/>
                </p:nvSpPr>
                <p:spPr bwMode="auto">
                  <a:xfrm>
                    <a:off x="563891" y="3734631"/>
                    <a:ext cx="266" cy="277"/>
                  </a:xfrm>
                  <a:custGeom>
                    <a:avLst/>
                    <a:gdLst>
                      <a:gd name="T0" fmla="*/ 131 w 348"/>
                      <a:gd name="T1" fmla="*/ 126 h 408"/>
                      <a:gd name="T2" fmla="*/ 83 w 348"/>
                      <a:gd name="T3" fmla="*/ 120 h 408"/>
                      <a:gd name="T4" fmla="*/ 0 w 348"/>
                      <a:gd name="T5" fmla="*/ 86 h 408"/>
                      <a:gd name="T6" fmla="*/ 3 w 348"/>
                      <a:gd name="T7" fmla="*/ 83 h 408"/>
                      <a:gd name="T8" fmla="*/ 5 w 348"/>
                      <a:gd name="T9" fmla="*/ 83 h 408"/>
                      <a:gd name="T10" fmla="*/ 11 w 348"/>
                      <a:gd name="T11" fmla="*/ 81 h 408"/>
                      <a:gd name="T12" fmla="*/ 8 w 348"/>
                      <a:gd name="T13" fmla="*/ 71 h 408"/>
                      <a:gd name="T14" fmla="*/ 14 w 348"/>
                      <a:gd name="T15" fmla="*/ 66 h 408"/>
                      <a:gd name="T16" fmla="*/ 16 w 348"/>
                      <a:gd name="T17" fmla="*/ 58 h 408"/>
                      <a:gd name="T18" fmla="*/ 27 w 348"/>
                      <a:gd name="T19" fmla="*/ 54 h 408"/>
                      <a:gd name="T20" fmla="*/ 18 w 348"/>
                      <a:gd name="T21" fmla="*/ 37 h 408"/>
                      <a:gd name="T22" fmla="*/ 18 w 348"/>
                      <a:gd name="T23" fmla="*/ 35 h 408"/>
                      <a:gd name="T24" fmla="*/ 21 w 348"/>
                      <a:gd name="T25" fmla="*/ 17 h 408"/>
                      <a:gd name="T26" fmla="*/ 27 w 348"/>
                      <a:gd name="T27" fmla="*/ 15 h 408"/>
                      <a:gd name="T28" fmla="*/ 35 w 348"/>
                      <a:gd name="T29" fmla="*/ 19 h 408"/>
                      <a:gd name="T30" fmla="*/ 43 w 348"/>
                      <a:gd name="T31" fmla="*/ 0 h 408"/>
                      <a:gd name="T32" fmla="*/ 155 w 348"/>
                      <a:gd name="T33" fmla="*/ 14 h 408"/>
                      <a:gd name="T34" fmla="*/ 137 w 348"/>
                      <a:gd name="T35" fmla="*/ 103 h 408"/>
                      <a:gd name="T36" fmla="*/ 131 w 348"/>
                      <a:gd name="T37" fmla="*/ 126 h 408"/>
                      <a:gd name="T38" fmla="*/ 131 w 348"/>
                      <a:gd name="T39" fmla="*/ 128 h 4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8"/>
                      <a:gd name="T61" fmla="*/ 0 h 408"/>
                      <a:gd name="T62" fmla="*/ 348 w 348"/>
                      <a:gd name="T63" fmla="*/ 408 h 4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prstDash val="solid"/>
                    <a:round/>
                    <a:headEnd/>
                    <a:tailEnd/>
                  </a:ln>
                </p:spPr>
                <p:txBody>
                  <a:bodyPr/>
                  <a:lstStyle/>
                  <a:p>
                    <a:endParaRPr lang="en-US" dirty="0"/>
                  </a:p>
                </p:txBody>
              </p:sp>
              <p:sp>
                <p:nvSpPr>
                  <p:cNvPr id="288" name="Freeform 287"/>
                  <p:cNvSpPr>
                    <a:spLocks noChangeAspect="1"/>
                  </p:cNvSpPr>
                  <p:nvPr/>
                </p:nvSpPr>
                <p:spPr bwMode="auto">
                  <a:xfrm>
                    <a:off x="564715" y="3734709"/>
                    <a:ext cx="197" cy="154"/>
                  </a:xfrm>
                  <a:custGeom>
                    <a:avLst/>
                    <a:gdLst>
                      <a:gd name="T0" fmla="*/ 82 w 258"/>
                      <a:gd name="T1" fmla="*/ 70 h 228"/>
                      <a:gd name="T2" fmla="*/ 14 w 258"/>
                      <a:gd name="T3" fmla="*/ 70 h 228"/>
                      <a:gd name="T4" fmla="*/ 14 w 258"/>
                      <a:gd name="T5" fmla="*/ 59 h 228"/>
                      <a:gd name="T6" fmla="*/ 3 w 258"/>
                      <a:gd name="T7" fmla="*/ 57 h 228"/>
                      <a:gd name="T8" fmla="*/ 5 w 258"/>
                      <a:gd name="T9" fmla="*/ 24 h 228"/>
                      <a:gd name="T10" fmla="*/ 0 w 258"/>
                      <a:gd name="T11" fmla="*/ 2 h 228"/>
                      <a:gd name="T12" fmla="*/ 102 w 258"/>
                      <a:gd name="T13" fmla="*/ 0 h 228"/>
                      <a:gd name="T14" fmla="*/ 105 w 258"/>
                      <a:gd name="T15" fmla="*/ 3 h 228"/>
                      <a:gd name="T16" fmla="*/ 96 w 258"/>
                      <a:gd name="T17" fmla="*/ 9 h 228"/>
                      <a:gd name="T18" fmla="*/ 115 w 258"/>
                      <a:gd name="T19" fmla="*/ 9 h 228"/>
                      <a:gd name="T20" fmla="*/ 107 w 258"/>
                      <a:gd name="T21" fmla="*/ 15 h 228"/>
                      <a:gd name="T22" fmla="*/ 110 w 258"/>
                      <a:gd name="T23" fmla="*/ 19 h 228"/>
                      <a:gd name="T24" fmla="*/ 102 w 258"/>
                      <a:gd name="T25" fmla="*/ 20 h 228"/>
                      <a:gd name="T26" fmla="*/ 107 w 258"/>
                      <a:gd name="T27" fmla="*/ 26 h 228"/>
                      <a:gd name="T28" fmla="*/ 102 w 258"/>
                      <a:gd name="T29" fmla="*/ 30 h 228"/>
                      <a:gd name="T30" fmla="*/ 96 w 258"/>
                      <a:gd name="T31" fmla="*/ 33 h 228"/>
                      <a:gd name="T32" fmla="*/ 96 w 258"/>
                      <a:gd name="T33" fmla="*/ 41 h 228"/>
                      <a:gd name="T34" fmla="*/ 82 w 258"/>
                      <a:gd name="T35" fmla="*/ 50 h 228"/>
                      <a:gd name="T36" fmla="*/ 86 w 258"/>
                      <a:gd name="T37" fmla="*/ 55 h 228"/>
                      <a:gd name="T38" fmla="*/ 80 w 258"/>
                      <a:gd name="T39" fmla="*/ 55 h 228"/>
                      <a:gd name="T40" fmla="*/ 80 w 258"/>
                      <a:gd name="T41" fmla="*/ 61 h 228"/>
                      <a:gd name="T42" fmla="*/ 86 w 258"/>
                      <a:gd name="T43" fmla="*/ 61 h 228"/>
                      <a:gd name="T44" fmla="*/ 82 w 258"/>
                      <a:gd name="T45" fmla="*/ 63 h 228"/>
                      <a:gd name="T46" fmla="*/ 86 w 258"/>
                      <a:gd name="T47" fmla="*/ 65 h 228"/>
                      <a:gd name="T48" fmla="*/ 82 w 258"/>
                      <a:gd name="T49" fmla="*/ 68 h 228"/>
                      <a:gd name="T50" fmla="*/ 82 w 258"/>
                      <a:gd name="T51" fmla="*/ 70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8"/>
                      <a:gd name="T79" fmla="*/ 0 h 228"/>
                      <a:gd name="T80" fmla="*/ 258 w 258"/>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AA00"/>
                  </a:solidFill>
                  <a:ln w="9525">
                    <a:solidFill>
                      <a:srgbClr val="FFAA00"/>
                    </a:solidFill>
                    <a:prstDash val="solid"/>
                    <a:round/>
                    <a:headEnd/>
                    <a:tailEnd/>
                  </a:ln>
                </p:spPr>
                <p:txBody>
                  <a:bodyPr/>
                  <a:lstStyle/>
                  <a:p>
                    <a:endParaRPr lang="en-US" dirty="0"/>
                  </a:p>
                </p:txBody>
              </p:sp>
              <p:sp>
                <p:nvSpPr>
                  <p:cNvPr id="289" name="Freeform 288"/>
                  <p:cNvSpPr>
                    <a:spLocks noChangeAspect="1"/>
                  </p:cNvSpPr>
                  <p:nvPr/>
                </p:nvSpPr>
                <p:spPr bwMode="auto">
                  <a:xfrm>
                    <a:off x="564715" y="3734709"/>
                    <a:ext cx="197" cy="158"/>
                  </a:xfrm>
                  <a:custGeom>
                    <a:avLst/>
                    <a:gdLst>
                      <a:gd name="T0" fmla="*/ 82 w 258"/>
                      <a:gd name="T1" fmla="*/ 70 h 234"/>
                      <a:gd name="T2" fmla="*/ 14 w 258"/>
                      <a:gd name="T3" fmla="*/ 70 h 234"/>
                      <a:gd name="T4" fmla="*/ 14 w 258"/>
                      <a:gd name="T5" fmla="*/ 59 h 234"/>
                      <a:gd name="T6" fmla="*/ 3 w 258"/>
                      <a:gd name="T7" fmla="*/ 57 h 234"/>
                      <a:gd name="T8" fmla="*/ 5 w 258"/>
                      <a:gd name="T9" fmla="*/ 24 h 234"/>
                      <a:gd name="T10" fmla="*/ 0 w 258"/>
                      <a:gd name="T11" fmla="*/ 2 h 234"/>
                      <a:gd name="T12" fmla="*/ 102 w 258"/>
                      <a:gd name="T13" fmla="*/ 0 h 234"/>
                      <a:gd name="T14" fmla="*/ 105 w 258"/>
                      <a:gd name="T15" fmla="*/ 3 h 234"/>
                      <a:gd name="T16" fmla="*/ 96 w 258"/>
                      <a:gd name="T17" fmla="*/ 9 h 234"/>
                      <a:gd name="T18" fmla="*/ 115 w 258"/>
                      <a:gd name="T19" fmla="*/ 9 h 234"/>
                      <a:gd name="T20" fmla="*/ 107 w 258"/>
                      <a:gd name="T21" fmla="*/ 15 h 234"/>
                      <a:gd name="T22" fmla="*/ 110 w 258"/>
                      <a:gd name="T23" fmla="*/ 19 h 234"/>
                      <a:gd name="T24" fmla="*/ 102 w 258"/>
                      <a:gd name="T25" fmla="*/ 20 h 234"/>
                      <a:gd name="T26" fmla="*/ 107 w 258"/>
                      <a:gd name="T27" fmla="*/ 26 h 234"/>
                      <a:gd name="T28" fmla="*/ 102 w 258"/>
                      <a:gd name="T29" fmla="*/ 30 h 234"/>
                      <a:gd name="T30" fmla="*/ 96 w 258"/>
                      <a:gd name="T31" fmla="*/ 33 h 234"/>
                      <a:gd name="T32" fmla="*/ 96 w 258"/>
                      <a:gd name="T33" fmla="*/ 41 h 234"/>
                      <a:gd name="T34" fmla="*/ 82 w 258"/>
                      <a:gd name="T35" fmla="*/ 50 h 234"/>
                      <a:gd name="T36" fmla="*/ 86 w 258"/>
                      <a:gd name="T37" fmla="*/ 55 h 234"/>
                      <a:gd name="T38" fmla="*/ 80 w 258"/>
                      <a:gd name="T39" fmla="*/ 55 h 234"/>
                      <a:gd name="T40" fmla="*/ 80 w 258"/>
                      <a:gd name="T41" fmla="*/ 61 h 234"/>
                      <a:gd name="T42" fmla="*/ 86 w 258"/>
                      <a:gd name="T43" fmla="*/ 61 h 234"/>
                      <a:gd name="T44" fmla="*/ 82 w 258"/>
                      <a:gd name="T45" fmla="*/ 63 h 234"/>
                      <a:gd name="T46" fmla="*/ 86 w 258"/>
                      <a:gd name="T47" fmla="*/ 65 h 234"/>
                      <a:gd name="T48" fmla="*/ 82 w 258"/>
                      <a:gd name="T49" fmla="*/ 68 h 234"/>
                      <a:gd name="T50" fmla="*/ 82 w 258"/>
                      <a:gd name="T51" fmla="*/ 70 h 234"/>
                      <a:gd name="T52" fmla="*/ 82 w 258"/>
                      <a:gd name="T53" fmla="*/ 72 h 2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34"/>
                      <a:gd name="T83" fmla="*/ 258 w 258"/>
                      <a:gd name="T84" fmla="*/ 234 h 2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prstDash val="solid"/>
                    <a:round/>
                    <a:headEnd/>
                    <a:tailEnd/>
                  </a:ln>
                </p:spPr>
                <p:txBody>
                  <a:bodyPr/>
                  <a:lstStyle/>
                  <a:p>
                    <a:endParaRPr lang="en-US" dirty="0"/>
                  </a:p>
                </p:txBody>
              </p:sp>
              <p:sp>
                <p:nvSpPr>
                  <p:cNvPr id="290" name="Freeform 289"/>
                  <p:cNvSpPr>
                    <a:spLocks noChangeAspect="1"/>
                  </p:cNvSpPr>
                  <p:nvPr/>
                </p:nvSpPr>
                <p:spPr bwMode="auto">
                  <a:xfrm>
                    <a:off x="563626" y="3734338"/>
                    <a:ext cx="311" cy="472"/>
                  </a:xfrm>
                  <a:custGeom>
                    <a:avLst/>
                    <a:gdLst>
                      <a:gd name="T0" fmla="*/ 157 w 408"/>
                      <a:gd name="T1" fmla="*/ 217 h 696"/>
                      <a:gd name="T2" fmla="*/ 101 w 408"/>
                      <a:gd name="T3" fmla="*/ 212 h 696"/>
                      <a:gd name="T4" fmla="*/ 98 w 408"/>
                      <a:gd name="T5" fmla="*/ 197 h 696"/>
                      <a:gd name="T6" fmla="*/ 88 w 408"/>
                      <a:gd name="T7" fmla="*/ 184 h 696"/>
                      <a:gd name="T8" fmla="*/ 79 w 408"/>
                      <a:gd name="T9" fmla="*/ 184 h 696"/>
                      <a:gd name="T10" fmla="*/ 79 w 408"/>
                      <a:gd name="T11" fmla="*/ 178 h 696"/>
                      <a:gd name="T12" fmla="*/ 66 w 408"/>
                      <a:gd name="T13" fmla="*/ 174 h 696"/>
                      <a:gd name="T14" fmla="*/ 59 w 408"/>
                      <a:gd name="T15" fmla="*/ 165 h 696"/>
                      <a:gd name="T16" fmla="*/ 40 w 408"/>
                      <a:gd name="T17" fmla="*/ 161 h 696"/>
                      <a:gd name="T18" fmla="*/ 34 w 408"/>
                      <a:gd name="T19" fmla="*/ 159 h 696"/>
                      <a:gd name="T20" fmla="*/ 40 w 408"/>
                      <a:gd name="T21" fmla="*/ 146 h 696"/>
                      <a:gd name="T22" fmla="*/ 34 w 408"/>
                      <a:gd name="T23" fmla="*/ 144 h 696"/>
                      <a:gd name="T24" fmla="*/ 37 w 408"/>
                      <a:gd name="T25" fmla="*/ 140 h 696"/>
                      <a:gd name="T26" fmla="*/ 21 w 408"/>
                      <a:gd name="T27" fmla="*/ 119 h 696"/>
                      <a:gd name="T28" fmla="*/ 21 w 408"/>
                      <a:gd name="T29" fmla="*/ 114 h 696"/>
                      <a:gd name="T30" fmla="*/ 27 w 408"/>
                      <a:gd name="T31" fmla="*/ 109 h 696"/>
                      <a:gd name="T32" fmla="*/ 16 w 408"/>
                      <a:gd name="T33" fmla="*/ 99 h 696"/>
                      <a:gd name="T34" fmla="*/ 18 w 408"/>
                      <a:gd name="T35" fmla="*/ 88 h 696"/>
                      <a:gd name="T36" fmla="*/ 27 w 408"/>
                      <a:gd name="T37" fmla="*/ 98 h 696"/>
                      <a:gd name="T38" fmla="*/ 21 w 408"/>
                      <a:gd name="T39" fmla="*/ 86 h 696"/>
                      <a:gd name="T40" fmla="*/ 29 w 408"/>
                      <a:gd name="T41" fmla="*/ 84 h 696"/>
                      <a:gd name="T42" fmla="*/ 21 w 408"/>
                      <a:gd name="T43" fmla="*/ 81 h 696"/>
                      <a:gd name="T44" fmla="*/ 18 w 408"/>
                      <a:gd name="T45" fmla="*/ 88 h 696"/>
                      <a:gd name="T46" fmla="*/ 14 w 408"/>
                      <a:gd name="T47" fmla="*/ 81 h 696"/>
                      <a:gd name="T48" fmla="*/ 11 w 408"/>
                      <a:gd name="T49" fmla="*/ 82 h 696"/>
                      <a:gd name="T50" fmla="*/ 14 w 408"/>
                      <a:gd name="T51" fmla="*/ 79 h 696"/>
                      <a:gd name="T52" fmla="*/ 3 w 408"/>
                      <a:gd name="T53" fmla="*/ 60 h 696"/>
                      <a:gd name="T54" fmla="*/ 8 w 408"/>
                      <a:gd name="T55" fmla="*/ 43 h 696"/>
                      <a:gd name="T56" fmla="*/ 0 w 408"/>
                      <a:gd name="T57" fmla="*/ 28 h 696"/>
                      <a:gd name="T58" fmla="*/ 11 w 408"/>
                      <a:gd name="T59" fmla="*/ 19 h 696"/>
                      <a:gd name="T60" fmla="*/ 18 w 408"/>
                      <a:gd name="T61" fmla="*/ 0 h 696"/>
                      <a:gd name="T62" fmla="*/ 101 w 408"/>
                      <a:gd name="T63" fmla="*/ 17 h 696"/>
                      <a:gd name="T64" fmla="*/ 79 w 408"/>
                      <a:gd name="T65" fmla="*/ 75 h 696"/>
                      <a:gd name="T66" fmla="*/ 172 w 408"/>
                      <a:gd name="T67" fmla="*/ 172 h 696"/>
                      <a:gd name="T68" fmla="*/ 181 w 408"/>
                      <a:gd name="T69" fmla="*/ 189 h 696"/>
                      <a:gd name="T70" fmla="*/ 170 w 408"/>
                      <a:gd name="T71" fmla="*/ 193 h 696"/>
                      <a:gd name="T72" fmla="*/ 168 w 408"/>
                      <a:gd name="T73" fmla="*/ 200 h 696"/>
                      <a:gd name="T74" fmla="*/ 162 w 408"/>
                      <a:gd name="T75" fmla="*/ 206 h 696"/>
                      <a:gd name="T76" fmla="*/ 165 w 408"/>
                      <a:gd name="T77" fmla="*/ 215 h 696"/>
                      <a:gd name="T78" fmla="*/ 159 w 408"/>
                      <a:gd name="T79" fmla="*/ 217 h 696"/>
                      <a:gd name="T80" fmla="*/ 157 w 408"/>
                      <a:gd name="T81" fmla="*/ 217 h 6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696"/>
                      <a:gd name="T125" fmla="*/ 408 w 408"/>
                      <a:gd name="T126" fmla="*/ 696 h 6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E8D898"/>
                  </a:solidFill>
                  <a:ln w="9525">
                    <a:solidFill>
                      <a:srgbClr val="E8D898"/>
                    </a:solidFill>
                    <a:prstDash val="solid"/>
                    <a:round/>
                    <a:headEnd/>
                    <a:tailEnd/>
                  </a:ln>
                </p:spPr>
                <p:txBody>
                  <a:bodyPr/>
                  <a:lstStyle/>
                  <a:p>
                    <a:endParaRPr lang="en-US" dirty="0"/>
                  </a:p>
                </p:txBody>
              </p:sp>
              <p:sp>
                <p:nvSpPr>
                  <p:cNvPr id="291" name="Freeform 290"/>
                  <p:cNvSpPr>
                    <a:spLocks noChangeAspect="1"/>
                  </p:cNvSpPr>
                  <p:nvPr/>
                </p:nvSpPr>
                <p:spPr bwMode="auto">
                  <a:xfrm>
                    <a:off x="563626" y="3734338"/>
                    <a:ext cx="311" cy="477"/>
                  </a:xfrm>
                  <a:custGeom>
                    <a:avLst/>
                    <a:gdLst>
                      <a:gd name="T0" fmla="*/ 157 w 408"/>
                      <a:gd name="T1" fmla="*/ 218 h 702"/>
                      <a:gd name="T2" fmla="*/ 101 w 408"/>
                      <a:gd name="T3" fmla="*/ 213 h 702"/>
                      <a:gd name="T4" fmla="*/ 98 w 408"/>
                      <a:gd name="T5" fmla="*/ 198 h 702"/>
                      <a:gd name="T6" fmla="*/ 88 w 408"/>
                      <a:gd name="T7" fmla="*/ 185 h 702"/>
                      <a:gd name="T8" fmla="*/ 79 w 408"/>
                      <a:gd name="T9" fmla="*/ 185 h 702"/>
                      <a:gd name="T10" fmla="*/ 79 w 408"/>
                      <a:gd name="T11" fmla="*/ 179 h 702"/>
                      <a:gd name="T12" fmla="*/ 66 w 408"/>
                      <a:gd name="T13" fmla="*/ 175 h 702"/>
                      <a:gd name="T14" fmla="*/ 59 w 408"/>
                      <a:gd name="T15" fmla="*/ 166 h 702"/>
                      <a:gd name="T16" fmla="*/ 40 w 408"/>
                      <a:gd name="T17" fmla="*/ 162 h 702"/>
                      <a:gd name="T18" fmla="*/ 34 w 408"/>
                      <a:gd name="T19" fmla="*/ 160 h 702"/>
                      <a:gd name="T20" fmla="*/ 40 w 408"/>
                      <a:gd name="T21" fmla="*/ 147 h 702"/>
                      <a:gd name="T22" fmla="*/ 34 w 408"/>
                      <a:gd name="T23" fmla="*/ 145 h 702"/>
                      <a:gd name="T24" fmla="*/ 37 w 408"/>
                      <a:gd name="T25" fmla="*/ 141 h 702"/>
                      <a:gd name="T26" fmla="*/ 21 w 408"/>
                      <a:gd name="T27" fmla="*/ 120 h 702"/>
                      <a:gd name="T28" fmla="*/ 21 w 408"/>
                      <a:gd name="T29" fmla="*/ 115 h 702"/>
                      <a:gd name="T30" fmla="*/ 27 w 408"/>
                      <a:gd name="T31" fmla="*/ 109 h 702"/>
                      <a:gd name="T32" fmla="*/ 16 w 408"/>
                      <a:gd name="T33" fmla="*/ 100 h 702"/>
                      <a:gd name="T34" fmla="*/ 18 w 408"/>
                      <a:gd name="T35" fmla="*/ 88 h 702"/>
                      <a:gd name="T36" fmla="*/ 27 w 408"/>
                      <a:gd name="T37" fmla="*/ 98 h 702"/>
                      <a:gd name="T38" fmla="*/ 21 w 408"/>
                      <a:gd name="T39" fmla="*/ 87 h 702"/>
                      <a:gd name="T40" fmla="*/ 29 w 408"/>
                      <a:gd name="T41" fmla="*/ 84 h 702"/>
                      <a:gd name="T42" fmla="*/ 21 w 408"/>
                      <a:gd name="T43" fmla="*/ 81 h 702"/>
                      <a:gd name="T44" fmla="*/ 18 w 408"/>
                      <a:gd name="T45" fmla="*/ 88 h 702"/>
                      <a:gd name="T46" fmla="*/ 14 w 408"/>
                      <a:gd name="T47" fmla="*/ 81 h 702"/>
                      <a:gd name="T48" fmla="*/ 11 w 408"/>
                      <a:gd name="T49" fmla="*/ 83 h 702"/>
                      <a:gd name="T50" fmla="*/ 14 w 408"/>
                      <a:gd name="T51" fmla="*/ 79 h 702"/>
                      <a:gd name="T52" fmla="*/ 3 w 408"/>
                      <a:gd name="T53" fmla="*/ 60 h 702"/>
                      <a:gd name="T54" fmla="*/ 8 w 408"/>
                      <a:gd name="T55" fmla="*/ 43 h 702"/>
                      <a:gd name="T56" fmla="*/ 0 w 408"/>
                      <a:gd name="T57" fmla="*/ 28 h 702"/>
                      <a:gd name="T58" fmla="*/ 11 w 408"/>
                      <a:gd name="T59" fmla="*/ 19 h 702"/>
                      <a:gd name="T60" fmla="*/ 18 w 408"/>
                      <a:gd name="T61" fmla="*/ 0 h 702"/>
                      <a:gd name="T62" fmla="*/ 101 w 408"/>
                      <a:gd name="T63" fmla="*/ 17 h 702"/>
                      <a:gd name="T64" fmla="*/ 79 w 408"/>
                      <a:gd name="T65" fmla="*/ 75 h 702"/>
                      <a:gd name="T66" fmla="*/ 172 w 408"/>
                      <a:gd name="T67" fmla="*/ 173 h 702"/>
                      <a:gd name="T68" fmla="*/ 181 w 408"/>
                      <a:gd name="T69" fmla="*/ 190 h 702"/>
                      <a:gd name="T70" fmla="*/ 170 w 408"/>
                      <a:gd name="T71" fmla="*/ 194 h 702"/>
                      <a:gd name="T72" fmla="*/ 168 w 408"/>
                      <a:gd name="T73" fmla="*/ 201 h 702"/>
                      <a:gd name="T74" fmla="*/ 162 w 408"/>
                      <a:gd name="T75" fmla="*/ 207 h 702"/>
                      <a:gd name="T76" fmla="*/ 165 w 408"/>
                      <a:gd name="T77" fmla="*/ 217 h 702"/>
                      <a:gd name="T78" fmla="*/ 159 w 408"/>
                      <a:gd name="T79" fmla="*/ 218 h 702"/>
                      <a:gd name="T80" fmla="*/ 157 w 408"/>
                      <a:gd name="T81" fmla="*/ 218 h 702"/>
                      <a:gd name="T82" fmla="*/ 157 w 408"/>
                      <a:gd name="T83" fmla="*/ 220 h 7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8"/>
                      <a:gd name="T127" fmla="*/ 0 h 702"/>
                      <a:gd name="T128" fmla="*/ 408 w 408"/>
                      <a:gd name="T129" fmla="*/ 702 h 7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prstDash val="solid"/>
                    <a:round/>
                    <a:headEnd/>
                    <a:tailEnd/>
                  </a:ln>
                </p:spPr>
                <p:txBody>
                  <a:bodyPr/>
                  <a:lstStyle/>
                  <a:p>
                    <a:endParaRPr lang="en-US" dirty="0"/>
                  </a:p>
                </p:txBody>
              </p:sp>
              <p:sp>
                <p:nvSpPr>
                  <p:cNvPr id="292" name="Freeform 291"/>
                  <p:cNvSpPr>
                    <a:spLocks noChangeAspect="1"/>
                  </p:cNvSpPr>
                  <p:nvPr/>
                </p:nvSpPr>
                <p:spPr bwMode="auto">
                  <a:xfrm>
                    <a:off x="564157" y="3734489"/>
                    <a:ext cx="284" cy="195"/>
                  </a:xfrm>
                  <a:custGeom>
                    <a:avLst/>
                    <a:gdLst>
                      <a:gd name="T0" fmla="*/ 163 w 372"/>
                      <a:gd name="T1" fmla="*/ 30 h 288"/>
                      <a:gd name="T2" fmla="*/ 157 w 372"/>
                      <a:gd name="T3" fmla="*/ 89 h 288"/>
                      <a:gd name="T4" fmla="*/ 137 w 372"/>
                      <a:gd name="T5" fmla="*/ 87 h 288"/>
                      <a:gd name="T6" fmla="*/ 0 w 372"/>
                      <a:gd name="T7" fmla="*/ 79 h 288"/>
                      <a:gd name="T8" fmla="*/ 3 w 372"/>
                      <a:gd name="T9" fmla="*/ 65 h 288"/>
                      <a:gd name="T10" fmla="*/ 16 w 372"/>
                      <a:gd name="T11" fmla="*/ 0 h 288"/>
                      <a:gd name="T12" fmla="*/ 123 w 372"/>
                      <a:gd name="T13" fmla="*/ 7 h 288"/>
                      <a:gd name="T14" fmla="*/ 166 w 372"/>
                      <a:gd name="T15" fmla="*/ 9 h 288"/>
                      <a:gd name="T16" fmla="*/ 163 w 372"/>
                      <a:gd name="T17" fmla="*/ 22 h 288"/>
                      <a:gd name="T18" fmla="*/ 163 w 372"/>
                      <a:gd name="T19" fmla="*/ 3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288"/>
                      <a:gd name="T32" fmla="*/ 372 w 372"/>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E8D898"/>
                  </a:solidFill>
                  <a:ln w="9525">
                    <a:solidFill>
                      <a:srgbClr val="E8D898"/>
                    </a:solidFill>
                    <a:prstDash val="solid"/>
                    <a:round/>
                    <a:headEnd/>
                    <a:tailEnd/>
                  </a:ln>
                </p:spPr>
                <p:txBody>
                  <a:bodyPr/>
                  <a:lstStyle/>
                  <a:p>
                    <a:endParaRPr lang="en-US" dirty="0"/>
                  </a:p>
                </p:txBody>
              </p:sp>
              <p:sp>
                <p:nvSpPr>
                  <p:cNvPr id="293" name="Freeform 292"/>
                  <p:cNvSpPr>
                    <a:spLocks noChangeAspect="1"/>
                  </p:cNvSpPr>
                  <p:nvPr/>
                </p:nvSpPr>
                <p:spPr bwMode="auto">
                  <a:xfrm>
                    <a:off x="564157" y="3734489"/>
                    <a:ext cx="284" cy="195"/>
                  </a:xfrm>
                  <a:custGeom>
                    <a:avLst/>
                    <a:gdLst>
                      <a:gd name="T0" fmla="*/ 163 w 372"/>
                      <a:gd name="T1" fmla="*/ 30 h 288"/>
                      <a:gd name="T2" fmla="*/ 157 w 372"/>
                      <a:gd name="T3" fmla="*/ 89 h 288"/>
                      <a:gd name="T4" fmla="*/ 137 w 372"/>
                      <a:gd name="T5" fmla="*/ 87 h 288"/>
                      <a:gd name="T6" fmla="*/ 0 w 372"/>
                      <a:gd name="T7" fmla="*/ 79 h 288"/>
                      <a:gd name="T8" fmla="*/ 3 w 372"/>
                      <a:gd name="T9" fmla="*/ 65 h 288"/>
                      <a:gd name="T10" fmla="*/ 16 w 372"/>
                      <a:gd name="T11" fmla="*/ 0 h 288"/>
                      <a:gd name="T12" fmla="*/ 123 w 372"/>
                      <a:gd name="T13" fmla="*/ 7 h 288"/>
                      <a:gd name="T14" fmla="*/ 166 w 372"/>
                      <a:gd name="T15" fmla="*/ 9 h 288"/>
                      <a:gd name="T16" fmla="*/ 163 w 372"/>
                      <a:gd name="T17" fmla="*/ 22 h 288"/>
                      <a:gd name="T18" fmla="*/ 163 w 372"/>
                      <a:gd name="T19" fmla="*/ 30 h 288"/>
                      <a:gd name="T20" fmla="*/ 163 w 372"/>
                      <a:gd name="T21" fmla="*/ 32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288"/>
                      <a:gd name="T35" fmla="*/ 372 w 372"/>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prstDash val="solid"/>
                    <a:round/>
                    <a:headEnd/>
                    <a:tailEnd/>
                  </a:ln>
                </p:spPr>
                <p:txBody>
                  <a:bodyPr/>
                  <a:lstStyle/>
                  <a:p>
                    <a:endParaRPr lang="en-US" dirty="0"/>
                  </a:p>
                </p:txBody>
              </p:sp>
              <p:sp>
                <p:nvSpPr>
                  <p:cNvPr id="294" name="Freeform 293"/>
                  <p:cNvSpPr>
                    <a:spLocks noChangeAspect="1"/>
                  </p:cNvSpPr>
                  <p:nvPr/>
                </p:nvSpPr>
                <p:spPr bwMode="auto">
                  <a:xfrm>
                    <a:off x="565466" y="3734375"/>
                    <a:ext cx="68" cy="57"/>
                  </a:xfrm>
                  <a:custGeom>
                    <a:avLst/>
                    <a:gdLst>
                      <a:gd name="T0" fmla="*/ 36 w 90"/>
                      <a:gd name="T1" fmla="*/ 0 h 84"/>
                      <a:gd name="T2" fmla="*/ 39 w 90"/>
                      <a:gd name="T3" fmla="*/ 14 h 84"/>
                      <a:gd name="T4" fmla="*/ 18 w 90"/>
                      <a:gd name="T5" fmla="*/ 19 h 84"/>
                      <a:gd name="T6" fmla="*/ 5 w 90"/>
                      <a:gd name="T7" fmla="*/ 26 h 84"/>
                      <a:gd name="T8" fmla="*/ 5 w 90"/>
                      <a:gd name="T9" fmla="*/ 22 h 84"/>
                      <a:gd name="T10" fmla="*/ 0 w 90"/>
                      <a:gd name="T11" fmla="*/ 5 h 84"/>
                      <a:gd name="T12" fmla="*/ 34 w 90"/>
                      <a:gd name="T13" fmla="*/ 0 h 84"/>
                      <a:gd name="T14" fmla="*/ 36 w 90"/>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84"/>
                      <a:gd name="T26" fmla="*/ 90 w 90"/>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84">
                        <a:moveTo>
                          <a:pt x="84" y="0"/>
                        </a:moveTo>
                        <a:lnTo>
                          <a:pt x="90" y="42"/>
                        </a:lnTo>
                        <a:lnTo>
                          <a:pt x="42" y="60"/>
                        </a:lnTo>
                        <a:lnTo>
                          <a:pt x="12" y="84"/>
                        </a:lnTo>
                        <a:lnTo>
                          <a:pt x="12" y="72"/>
                        </a:lnTo>
                        <a:lnTo>
                          <a:pt x="0" y="18"/>
                        </a:lnTo>
                        <a:lnTo>
                          <a:pt x="78" y="0"/>
                        </a:lnTo>
                        <a:lnTo>
                          <a:pt x="84" y="0"/>
                        </a:lnTo>
                        <a:close/>
                      </a:path>
                    </a:pathLst>
                  </a:custGeom>
                  <a:solidFill>
                    <a:srgbClr val="FFAA00"/>
                  </a:solidFill>
                  <a:ln w="9525">
                    <a:solidFill>
                      <a:srgbClr val="FFAA00"/>
                    </a:solidFill>
                    <a:prstDash val="solid"/>
                    <a:round/>
                    <a:headEnd/>
                    <a:tailEnd/>
                  </a:ln>
                </p:spPr>
                <p:txBody>
                  <a:bodyPr/>
                  <a:lstStyle/>
                  <a:p>
                    <a:endParaRPr lang="en-US" dirty="0"/>
                  </a:p>
                </p:txBody>
              </p:sp>
              <p:sp>
                <p:nvSpPr>
                  <p:cNvPr id="295" name="Freeform 294"/>
                  <p:cNvSpPr>
                    <a:spLocks noChangeAspect="1"/>
                  </p:cNvSpPr>
                  <p:nvPr/>
                </p:nvSpPr>
                <p:spPr bwMode="auto">
                  <a:xfrm>
                    <a:off x="565466" y="3734375"/>
                    <a:ext cx="68" cy="57"/>
                  </a:xfrm>
                  <a:custGeom>
                    <a:avLst/>
                    <a:gdLst>
                      <a:gd name="T0" fmla="*/ 36 w 90"/>
                      <a:gd name="T1" fmla="*/ 0 h 84"/>
                      <a:gd name="T2" fmla="*/ 39 w 90"/>
                      <a:gd name="T3" fmla="*/ 14 h 84"/>
                      <a:gd name="T4" fmla="*/ 18 w 90"/>
                      <a:gd name="T5" fmla="*/ 19 h 84"/>
                      <a:gd name="T6" fmla="*/ 5 w 90"/>
                      <a:gd name="T7" fmla="*/ 26 h 84"/>
                      <a:gd name="T8" fmla="*/ 5 w 90"/>
                      <a:gd name="T9" fmla="*/ 22 h 84"/>
                      <a:gd name="T10" fmla="*/ 0 w 90"/>
                      <a:gd name="T11" fmla="*/ 5 h 84"/>
                      <a:gd name="T12" fmla="*/ 34 w 90"/>
                      <a:gd name="T13" fmla="*/ 0 h 84"/>
                      <a:gd name="T14" fmla="*/ 36 w 90"/>
                      <a:gd name="T15" fmla="*/ 0 h 84"/>
                      <a:gd name="T16" fmla="*/ 36 w 90"/>
                      <a:gd name="T17" fmla="*/ 2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84"/>
                      <a:gd name="T29" fmla="*/ 90 w 90"/>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prstDash val="solid"/>
                    <a:round/>
                    <a:headEnd/>
                    <a:tailEnd/>
                  </a:ln>
                </p:spPr>
                <p:txBody>
                  <a:bodyPr/>
                  <a:lstStyle/>
                  <a:p>
                    <a:endParaRPr lang="en-US" dirty="0"/>
                  </a:p>
                </p:txBody>
              </p:sp>
              <p:sp>
                <p:nvSpPr>
                  <p:cNvPr id="296" name="Freeform 295"/>
                  <p:cNvSpPr>
                    <a:spLocks noChangeAspect="1"/>
                  </p:cNvSpPr>
                  <p:nvPr/>
                </p:nvSpPr>
                <p:spPr bwMode="auto">
                  <a:xfrm>
                    <a:off x="565411" y="3734497"/>
                    <a:ext cx="41" cy="57"/>
                  </a:xfrm>
                  <a:custGeom>
                    <a:avLst/>
                    <a:gdLst>
                      <a:gd name="T0" fmla="*/ 8 w 54"/>
                      <a:gd name="T1" fmla="*/ 0 h 84"/>
                      <a:gd name="T2" fmla="*/ 5 w 54"/>
                      <a:gd name="T3" fmla="*/ 2 h 84"/>
                      <a:gd name="T4" fmla="*/ 5 w 54"/>
                      <a:gd name="T5" fmla="*/ 7 h 84"/>
                      <a:gd name="T6" fmla="*/ 16 w 54"/>
                      <a:gd name="T7" fmla="*/ 17 h 84"/>
                      <a:gd name="T8" fmla="*/ 21 w 54"/>
                      <a:gd name="T9" fmla="*/ 19 h 84"/>
                      <a:gd name="T10" fmla="*/ 18 w 54"/>
                      <a:gd name="T11" fmla="*/ 22 h 84"/>
                      <a:gd name="T12" fmla="*/ 24 w 54"/>
                      <a:gd name="T13" fmla="*/ 24 h 84"/>
                      <a:gd name="T14" fmla="*/ 11 w 54"/>
                      <a:gd name="T15" fmla="*/ 26 h 84"/>
                      <a:gd name="T16" fmla="*/ 0 w 54"/>
                      <a:gd name="T17" fmla="*/ 2 h 84"/>
                      <a:gd name="T18" fmla="*/ 5 w 54"/>
                      <a:gd name="T19" fmla="*/ 0 h 84"/>
                      <a:gd name="T20" fmla="*/ 8 w 54"/>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4"/>
                      <a:gd name="T35" fmla="*/ 54 w 54"/>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AA00"/>
                  </a:solidFill>
                  <a:ln w="9525">
                    <a:solidFill>
                      <a:srgbClr val="FFAA00"/>
                    </a:solidFill>
                    <a:prstDash val="solid"/>
                    <a:round/>
                    <a:headEnd/>
                    <a:tailEnd/>
                  </a:ln>
                </p:spPr>
                <p:txBody>
                  <a:bodyPr/>
                  <a:lstStyle/>
                  <a:p>
                    <a:endParaRPr lang="en-US" dirty="0"/>
                  </a:p>
                </p:txBody>
              </p:sp>
              <p:sp>
                <p:nvSpPr>
                  <p:cNvPr id="297" name="Freeform 296"/>
                  <p:cNvSpPr>
                    <a:spLocks noChangeAspect="1"/>
                  </p:cNvSpPr>
                  <p:nvPr/>
                </p:nvSpPr>
                <p:spPr bwMode="auto">
                  <a:xfrm>
                    <a:off x="565411" y="3734497"/>
                    <a:ext cx="41" cy="57"/>
                  </a:xfrm>
                  <a:custGeom>
                    <a:avLst/>
                    <a:gdLst>
                      <a:gd name="T0" fmla="*/ 8 w 54"/>
                      <a:gd name="T1" fmla="*/ 0 h 84"/>
                      <a:gd name="T2" fmla="*/ 5 w 54"/>
                      <a:gd name="T3" fmla="*/ 2 h 84"/>
                      <a:gd name="T4" fmla="*/ 5 w 54"/>
                      <a:gd name="T5" fmla="*/ 7 h 84"/>
                      <a:gd name="T6" fmla="*/ 16 w 54"/>
                      <a:gd name="T7" fmla="*/ 17 h 84"/>
                      <a:gd name="T8" fmla="*/ 21 w 54"/>
                      <a:gd name="T9" fmla="*/ 19 h 84"/>
                      <a:gd name="T10" fmla="*/ 18 w 54"/>
                      <a:gd name="T11" fmla="*/ 22 h 84"/>
                      <a:gd name="T12" fmla="*/ 24 w 54"/>
                      <a:gd name="T13" fmla="*/ 24 h 84"/>
                      <a:gd name="T14" fmla="*/ 11 w 54"/>
                      <a:gd name="T15" fmla="*/ 26 h 84"/>
                      <a:gd name="T16" fmla="*/ 0 w 54"/>
                      <a:gd name="T17" fmla="*/ 2 h 84"/>
                      <a:gd name="T18" fmla="*/ 5 w 54"/>
                      <a:gd name="T19" fmla="*/ 0 h 84"/>
                      <a:gd name="T20" fmla="*/ 8 w 54"/>
                      <a:gd name="T21" fmla="*/ 0 h 84"/>
                      <a:gd name="T22" fmla="*/ 8 w 54"/>
                      <a:gd name="T23" fmla="*/ 2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84"/>
                      <a:gd name="T38" fmla="*/ 54 w 54"/>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prstDash val="solid"/>
                    <a:round/>
                    <a:headEnd/>
                    <a:tailEnd/>
                  </a:ln>
                </p:spPr>
                <p:txBody>
                  <a:bodyPr/>
                  <a:lstStyle/>
                  <a:p>
                    <a:endParaRPr lang="en-US" dirty="0"/>
                  </a:p>
                </p:txBody>
              </p:sp>
              <p:sp>
                <p:nvSpPr>
                  <p:cNvPr id="298" name="Freeform 297"/>
                  <p:cNvSpPr>
                    <a:spLocks noChangeAspect="1"/>
                  </p:cNvSpPr>
                  <p:nvPr/>
                </p:nvSpPr>
                <p:spPr bwMode="auto">
                  <a:xfrm>
                    <a:off x="565370" y="3734546"/>
                    <a:ext cx="9" cy="4"/>
                  </a:xfrm>
                  <a:custGeom>
                    <a:avLst/>
                    <a:gdLst>
                      <a:gd name="T0" fmla="*/ 3 w 12"/>
                      <a:gd name="T1" fmla="*/ 2 h 6"/>
                      <a:gd name="T2" fmla="*/ 0 w 12"/>
                      <a:gd name="T3" fmla="*/ 0 h 6"/>
                      <a:gd name="T4" fmla="*/ 5 w 12"/>
                      <a:gd name="T5" fmla="*/ 0 h 6"/>
                      <a:gd name="T6" fmla="*/ 3 w 12"/>
                      <a:gd name="T7" fmla="*/ 2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6" y="6"/>
                        </a:moveTo>
                        <a:lnTo>
                          <a:pt x="0" y="0"/>
                        </a:lnTo>
                        <a:lnTo>
                          <a:pt x="12" y="0"/>
                        </a:lnTo>
                        <a:lnTo>
                          <a:pt x="6" y="6"/>
                        </a:lnTo>
                        <a:close/>
                      </a:path>
                    </a:pathLst>
                  </a:custGeom>
                  <a:solidFill>
                    <a:srgbClr val="FFAA00"/>
                  </a:solidFill>
                  <a:ln w="9525">
                    <a:solidFill>
                      <a:srgbClr val="FFAA00"/>
                    </a:solidFill>
                    <a:prstDash val="solid"/>
                    <a:round/>
                    <a:headEnd/>
                    <a:tailEnd/>
                  </a:ln>
                </p:spPr>
                <p:txBody>
                  <a:bodyPr/>
                  <a:lstStyle/>
                  <a:p>
                    <a:endParaRPr lang="en-US" dirty="0"/>
                  </a:p>
                </p:txBody>
              </p:sp>
              <p:sp>
                <p:nvSpPr>
                  <p:cNvPr id="299" name="Freeform 298"/>
                  <p:cNvSpPr>
                    <a:spLocks noChangeAspect="1"/>
                  </p:cNvSpPr>
                  <p:nvPr/>
                </p:nvSpPr>
                <p:spPr bwMode="auto">
                  <a:xfrm>
                    <a:off x="565370" y="3734546"/>
                    <a:ext cx="9" cy="8"/>
                  </a:xfrm>
                  <a:custGeom>
                    <a:avLst/>
                    <a:gdLst>
                      <a:gd name="T0" fmla="*/ 3 w 12"/>
                      <a:gd name="T1" fmla="*/ 2 h 12"/>
                      <a:gd name="T2" fmla="*/ 0 w 12"/>
                      <a:gd name="T3" fmla="*/ 0 h 12"/>
                      <a:gd name="T4" fmla="*/ 5 w 12"/>
                      <a:gd name="T5" fmla="*/ 0 h 12"/>
                      <a:gd name="T6" fmla="*/ 3 w 12"/>
                      <a:gd name="T7" fmla="*/ 2 h 12"/>
                      <a:gd name="T8" fmla="*/ 3 w 12"/>
                      <a:gd name="T9" fmla="*/ 3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6" y="6"/>
                        </a:moveTo>
                        <a:lnTo>
                          <a:pt x="0" y="0"/>
                        </a:lnTo>
                        <a:lnTo>
                          <a:pt x="12" y="0"/>
                        </a:lnTo>
                        <a:lnTo>
                          <a:pt x="6" y="6"/>
                        </a:lnTo>
                        <a:lnTo>
                          <a:pt x="6" y="12"/>
                        </a:lnTo>
                      </a:path>
                    </a:pathLst>
                  </a:custGeom>
                  <a:noFill/>
                  <a:ln w="9525">
                    <a:solidFill>
                      <a:srgbClr val="000000"/>
                    </a:solidFill>
                    <a:prstDash val="solid"/>
                    <a:round/>
                    <a:headEnd/>
                    <a:tailEnd/>
                  </a:ln>
                </p:spPr>
                <p:txBody>
                  <a:bodyPr/>
                  <a:lstStyle/>
                  <a:p>
                    <a:endParaRPr lang="en-US" dirty="0"/>
                  </a:p>
                </p:txBody>
              </p:sp>
              <p:sp>
                <p:nvSpPr>
                  <p:cNvPr id="300" name="Freeform 299"/>
                  <p:cNvSpPr>
                    <a:spLocks noChangeAspect="1"/>
                  </p:cNvSpPr>
                  <p:nvPr/>
                </p:nvSpPr>
                <p:spPr bwMode="auto">
                  <a:xfrm>
                    <a:off x="565013" y="3734925"/>
                    <a:ext cx="352" cy="236"/>
                  </a:xfrm>
                  <a:custGeom>
                    <a:avLst/>
                    <a:gdLst>
                      <a:gd name="T0" fmla="*/ 146 w 462"/>
                      <a:gd name="T1" fmla="*/ 0 h 348"/>
                      <a:gd name="T2" fmla="*/ 201 w 462"/>
                      <a:gd name="T3" fmla="*/ 73 h 348"/>
                      <a:gd name="T4" fmla="*/ 204 w 462"/>
                      <a:gd name="T5" fmla="*/ 92 h 348"/>
                      <a:gd name="T6" fmla="*/ 199 w 462"/>
                      <a:gd name="T7" fmla="*/ 98 h 348"/>
                      <a:gd name="T8" fmla="*/ 199 w 462"/>
                      <a:gd name="T9" fmla="*/ 101 h 348"/>
                      <a:gd name="T10" fmla="*/ 197 w 462"/>
                      <a:gd name="T11" fmla="*/ 105 h 348"/>
                      <a:gd name="T12" fmla="*/ 181 w 462"/>
                      <a:gd name="T13" fmla="*/ 109 h 348"/>
                      <a:gd name="T14" fmla="*/ 178 w 462"/>
                      <a:gd name="T15" fmla="*/ 105 h 348"/>
                      <a:gd name="T16" fmla="*/ 183 w 462"/>
                      <a:gd name="T17" fmla="*/ 106 h 348"/>
                      <a:gd name="T18" fmla="*/ 186 w 462"/>
                      <a:gd name="T19" fmla="*/ 103 h 348"/>
                      <a:gd name="T20" fmla="*/ 178 w 462"/>
                      <a:gd name="T21" fmla="*/ 103 h 348"/>
                      <a:gd name="T22" fmla="*/ 170 w 462"/>
                      <a:gd name="T23" fmla="*/ 96 h 348"/>
                      <a:gd name="T24" fmla="*/ 162 w 462"/>
                      <a:gd name="T25" fmla="*/ 94 h 348"/>
                      <a:gd name="T26" fmla="*/ 157 w 462"/>
                      <a:gd name="T27" fmla="*/ 84 h 348"/>
                      <a:gd name="T28" fmla="*/ 149 w 462"/>
                      <a:gd name="T29" fmla="*/ 81 h 348"/>
                      <a:gd name="T30" fmla="*/ 149 w 462"/>
                      <a:gd name="T31" fmla="*/ 75 h 348"/>
                      <a:gd name="T32" fmla="*/ 143 w 462"/>
                      <a:gd name="T33" fmla="*/ 75 h 348"/>
                      <a:gd name="T34" fmla="*/ 146 w 462"/>
                      <a:gd name="T35" fmla="*/ 79 h 348"/>
                      <a:gd name="T36" fmla="*/ 143 w 462"/>
                      <a:gd name="T37" fmla="*/ 79 h 348"/>
                      <a:gd name="T38" fmla="*/ 133 w 462"/>
                      <a:gd name="T39" fmla="*/ 67 h 348"/>
                      <a:gd name="T40" fmla="*/ 138 w 462"/>
                      <a:gd name="T41" fmla="*/ 58 h 348"/>
                      <a:gd name="T42" fmla="*/ 130 w 462"/>
                      <a:gd name="T43" fmla="*/ 56 h 348"/>
                      <a:gd name="T44" fmla="*/ 133 w 462"/>
                      <a:gd name="T45" fmla="*/ 62 h 348"/>
                      <a:gd name="T46" fmla="*/ 125 w 462"/>
                      <a:gd name="T47" fmla="*/ 58 h 348"/>
                      <a:gd name="T48" fmla="*/ 127 w 462"/>
                      <a:gd name="T49" fmla="*/ 39 h 348"/>
                      <a:gd name="T50" fmla="*/ 98 w 462"/>
                      <a:gd name="T51" fmla="*/ 21 h 348"/>
                      <a:gd name="T52" fmla="*/ 82 w 462"/>
                      <a:gd name="T53" fmla="*/ 19 h 348"/>
                      <a:gd name="T54" fmla="*/ 82 w 462"/>
                      <a:gd name="T55" fmla="*/ 22 h 348"/>
                      <a:gd name="T56" fmla="*/ 56 w 462"/>
                      <a:gd name="T57" fmla="*/ 28 h 348"/>
                      <a:gd name="T58" fmla="*/ 56 w 462"/>
                      <a:gd name="T59" fmla="*/ 26 h 348"/>
                      <a:gd name="T60" fmla="*/ 59 w 462"/>
                      <a:gd name="T61" fmla="*/ 28 h 348"/>
                      <a:gd name="T62" fmla="*/ 59 w 462"/>
                      <a:gd name="T63" fmla="*/ 26 h 348"/>
                      <a:gd name="T64" fmla="*/ 45 w 462"/>
                      <a:gd name="T65" fmla="*/ 17 h 348"/>
                      <a:gd name="T66" fmla="*/ 43 w 462"/>
                      <a:gd name="T67" fmla="*/ 19 h 348"/>
                      <a:gd name="T68" fmla="*/ 45 w 462"/>
                      <a:gd name="T69" fmla="*/ 21 h 348"/>
                      <a:gd name="T70" fmla="*/ 27 w 462"/>
                      <a:gd name="T71" fmla="*/ 17 h 348"/>
                      <a:gd name="T72" fmla="*/ 37 w 462"/>
                      <a:gd name="T73" fmla="*/ 15 h 348"/>
                      <a:gd name="T74" fmla="*/ 34 w 462"/>
                      <a:gd name="T75" fmla="*/ 15 h 348"/>
                      <a:gd name="T76" fmla="*/ 11 w 462"/>
                      <a:gd name="T77" fmla="*/ 19 h 348"/>
                      <a:gd name="T78" fmla="*/ 16 w 462"/>
                      <a:gd name="T79" fmla="*/ 17 h 348"/>
                      <a:gd name="T80" fmla="*/ 11 w 462"/>
                      <a:gd name="T81" fmla="*/ 15 h 348"/>
                      <a:gd name="T82" fmla="*/ 11 w 462"/>
                      <a:gd name="T83" fmla="*/ 17 h 348"/>
                      <a:gd name="T84" fmla="*/ 5 w 462"/>
                      <a:gd name="T85" fmla="*/ 19 h 348"/>
                      <a:gd name="T86" fmla="*/ 5 w 462"/>
                      <a:gd name="T87" fmla="*/ 13 h 348"/>
                      <a:gd name="T88" fmla="*/ 0 w 462"/>
                      <a:gd name="T89" fmla="*/ 9 h 348"/>
                      <a:gd name="T90" fmla="*/ 0 w 462"/>
                      <a:gd name="T91" fmla="*/ 5 h 348"/>
                      <a:gd name="T92" fmla="*/ 61 w 462"/>
                      <a:gd name="T93" fmla="*/ 2 h 348"/>
                      <a:gd name="T94" fmla="*/ 66 w 462"/>
                      <a:gd name="T95" fmla="*/ 7 h 348"/>
                      <a:gd name="T96" fmla="*/ 130 w 462"/>
                      <a:gd name="T97" fmla="*/ 5 h 348"/>
                      <a:gd name="T98" fmla="*/ 133 w 462"/>
                      <a:gd name="T99" fmla="*/ 9 h 348"/>
                      <a:gd name="T100" fmla="*/ 136 w 462"/>
                      <a:gd name="T101" fmla="*/ 7 h 348"/>
                      <a:gd name="T102" fmla="*/ 136 w 462"/>
                      <a:gd name="T103" fmla="*/ 0 h 348"/>
                      <a:gd name="T104" fmla="*/ 146 w 462"/>
                      <a:gd name="T105" fmla="*/ 0 h 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2"/>
                      <a:gd name="T160" fmla="*/ 0 h 348"/>
                      <a:gd name="T161" fmla="*/ 462 w 462"/>
                      <a:gd name="T162" fmla="*/ 348 h 3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FFAA00"/>
                  </a:solidFill>
                  <a:ln w="9525">
                    <a:solidFill>
                      <a:srgbClr val="FFAA00"/>
                    </a:solidFill>
                    <a:prstDash val="solid"/>
                    <a:round/>
                    <a:headEnd/>
                    <a:tailEnd/>
                  </a:ln>
                </p:spPr>
                <p:txBody>
                  <a:bodyPr/>
                  <a:lstStyle/>
                  <a:p>
                    <a:endParaRPr lang="en-US" dirty="0"/>
                  </a:p>
                </p:txBody>
              </p:sp>
              <p:sp>
                <p:nvSpPr>
                  <p:cNvPr id="301" name="Freeform 300"/>
                  <p:cNvSpPr>
                    <a:spLocks noChangeAspect="1"/>
                  </p:cNvSpPr>
                  <p:nvPr/>
                </p:nvSpPr>
                <p:spPr bwMode="auto">
                  <a:xfrm>
                    <a:off x="565013" y="3734925"/>
                    <a:ext cx="352" cy="236"/>
                  </a:xfrm>
                  <a:custGeom>
                    <a:avLst/>
                    <a:gdLst>
                      <a:gd name="T0" fmla="*/ 146 w 462"/>
                      <a:gd name="T1" fmla="*/ 0 h 348"/>
                      <a:gd name="T2" fmla="*/ 201 w 462"/>
                      <a:gd name="T3" fmla="*/ 73 h 348"/>
                      <a:gd name="T4" fmla="*/ 204 w 462"/>
                      <a:gd name="T5" fmla="*/ 92 h 348"/>
                      <a:gd name="T6" fmla="*/ 199 w 462"/>
                      <a:gd name="T7" fmla="*/ 98 h 348"/>
                      <a:gd name="T8" fmla="*/ 199 w 462"/>
                      <a:gd name="T9" fmla="*/ 101 h 348"/>
                      <a:gd name="T10" fmla="*/ 197 w 462"/>
                      <a:gd name="T11" fmla="*/ 105 h 348"/>
                      <a:gd name="T12" fmla="*/ 181 w 462"/>
                      <a:gd name="T13" fmla="*/ 109 h 348"/>
                      <a:gd name="T14" fmla="*/ 178 w 462"/>
                      <a:gd name="T15" fmla="*/ 105 h 348"/>
                      <a:gd name="T16" fmla="*/ 183 w 462"/>
                      <a:gd name="T17" fmla="*/ 106 h 348"/>
                      <a:gd name="T18" fmla="*/ 186 w 462"/>
                      <a:gd name="T19" fmla="*/ 103 h 348"/>
                      <a:gd name="T20" fmla="*/ 178 w 462"/>
                      <a:gd name="T21" fmla="*/ 103 h 348"/>
                      <a:gd name="T22" fmla="*/ 170 w 462"/>
                      <a:gd name="T23" fmla="*/ 96 h 348"/>
                      <a:gd name="T24" fmla="*/ 162 w 462"/>
                      <a:gd name="T25" fmla="*/ 94 h 348"/>
                      <a:gd name="T26" fmla="*/ 157 w 462"/>
                      <a:gd name="T27" fmla="*/ 84 h 348"/>
                      <a:gd name="T28" fmla="*/ 149 w 462"/>
                      <a:gd name="T29" fmla="*/ 81 h 348"/>
                      <a:gd name="T30" fmla="*/ 149 w 462"/>
                      <a:gd name="T31" fmla="*/ 75 h 348"/>
                      <a:gd name="T32" fmla="*/ 143 w 462"/>
                      <a:gd name="T33" fmla="*/ 75 h 348"/>
                      <a:gd name="T34" fmla="*/ 146 w 462"/>
                      <a:gd name="T35" fmla="*/ 79 h 348"/>
                      <a:gd name="T36" fmla="*/ 143 w 462"/>
                      <a:gd name="T37" fmla="*/ 79 h 348"/>
                      <a:gd name="T38" fmla="*/ 133 w 462"/>
                      <a:gd name="T39" fmla="*/ 67 h 348"/>
                      <a:gd name="T40" fmla="*/ 138 w 462"/>
                      <a:gd name="T41" fmla="*/ 58 h 348"/>
                      <a:gd name="T42" fmla="*/ 130 w 462"/>
                      <a:gd name="T43" fmla="*/ 56 h 348"/>
                      <a:gd name="T44" fmla="*/ 133 w 462"/>
                      <a:gd name="T45" fmla="*/ 62 h 348"/>
                      <a:gd name="T46" fmla="*/ 125 w 462"/>
                      <a:gd name="T47" fmla="*/ 58 h 348"/>
                      <a:gd name="T48" fmla="*/ 127 w 462"/>
                      <a:gd name="T49" fmla="*/ 39 h 348"/>
                      <a:gd name="T50" fmla="*/ 98 w 462"/>
                      <a:gd name="T51" fmla="*/ 21 h 348"/>
                      <a:gd name="T52" fmla="*/ 82 w 462"/>
                      <a:gd name="T53" fmla="*/ 19 h 348"/>
                      <a:gd name="T54" fmla="*/ 82 w 462"/>
                      <a:gd name="T55" fmla="*/ 22 h 348"/>
                      <a:gd name="T56" fmla="*/ 56 w 462"/>
                      <a:gd name="T57" fmla="*/ 28 h 348"/>
                      <a:gd name="T58" fmla="*/ 56 w 462"/>
                      <a:gd name="T59" fmla="*/ 26 h 348"/>
                      <a:gd name="T60" fmla="*/ 59 w 462"/>
                      <a:gd name="T61" fmla="*/ 28 h 348"/>
                      <a:gd name="T62" fmla="*/ 59 w 462"/>
                      <a:gd name="T63" fmla="*/ 26 h 348"/>
                      <a:gd name="T64" fmla="*/ 45 w 462"/>
                      <a:gd name="T65" fmla="*/ 17 h 348"/>
                      <a:gd name="T66" fmla="*/ 43 w 462"/>
                      <a:gd name="T67" fmla="*/ 19 h 348"/>
                      <a:gd name="T68" fmla="*/ 45 w 462"/>
                      <a:gd name="T69" fmla="*/ 21 h 348"/>
                      <a:gd name="T70" fmla="*/ 27 w 462"/>
                      <a:gd name="T71" fmla="*/ 17 h 348"/>
                      <a:gd name="T72" fmla="*/ 37 w 462"/>
                      <a:gd name="T73" fmla="*/ 15 h 348"/>
                      <a:gd name="T74" fmla="*/ 34 w 462"/>
                      <a:gd name="T75" fmla="*/ 15 h 348"/>
                      <a:gd name="T76" fmla="*/ 11 w 462"/>
                      <a:gd name="T77" fmla="*/ 19 h 348"/>
                      <a:gd name="T78" fmla="*/ 16 w 462"/>
                      <a:gd name="T79" fmla="*/ 17 h 348"/>
                      <a:gd name="T80" fmla="*/ 11 w 462"/>
                      <a:gd name="T81" fmla="*/ 15 h 348"/>
                      <a:gd name="T82" fmla="*/ 11 w 462"/>
                      <a:gd name="T83" fmla="*/ 17 h 348"/>
                      <a:gd name="T84" fmla="*/ 5 w 462"/>
                      <a:gd name="T85" fmla="*/ 19 h 348"/>
                      <a:gd name="T86" fmla="*/ 5 w 462"/>
                      <a:gd name="T87" fmla="*/ 13 h 348"/>
                      <a:gd name="T88" fmla="*/ 0 w 462"/>
                      <a:gd name="T89" fmla="*/ 9 h 348"/>
                      <a:gd name="T90" fmla="*/ 0 w 462"/>
                      <a:gd name="T91" fmla="*/ 5 h 348"/>
                      <a:gd name="T92" fmla="*/ 61 w 462"/>
                      <a:gd name="T93" fmla="*/ 2 h 348"/>
                      <a:gd name="T94" fmla="*/ 66 w 462"/>
                      <a:gd name="T95" fmla="*/ 7 h 348"/>
                      <a:gd name="T96" fmla="*/ 130 w 462"/>
                      <a:gd name="T97" fmla="*/ 5 h 348"/>
                      <a:gd name="T98" fmla="*/ 133 w 462"/>
                      <a:gd name="T99" fmla="*/ 9 h 348"/>
                      <a:gd name="T100" fmla="*/ 136 w 462"/>
                      <a:gd name="T101" fmla="*/ 7 h 348"/>
                      <a:gd name="T102" fmla="*/ 136 w 462"/>
                      <a:gd name="T103" fmla="*/ 0 h 348"/>
                      <a:gd name="T104" fmla="*/ 146 w 462"/>
                      <a:gd name="T105" fmla="*/ 0 h 348"/>
                      <a:gd name="T106" fmla="*/ 146 w 462"/>
                      <a:gd name="T107" fmla="*/ 2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2"/>
                      <a:gd name="T163" fmla="*/ 0 h 348"/>
                      <a:gd name="T164" fmla="*/ 462 w 462"/>
                      <a:gd name="T165" fmla="*/ 348 h 3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prstDash val="solid"/>
                    <a:round/>
                    <a:headEnd/>
                    <a:tailEnd/>
                  </a:ln>
                </p:spPr>
                <p:txBody>
                  <a:bodyPr/>
                  <a:lstStyle/>
                  <a:p>
                    <a:endParaRPr lang="en-US" dirty="0"/>
                  </a:p>
                </p:txBody>
              </p:sp>
              <p:sp>
                <p:nvSpPr>
                  <p:cNvPr id="302" name="Freeform 301"/>
                  <p:cNvSpPr>
                    <a:spLocks noChangeAspect="1"/>
                  </p:cNvSpPr>
                  <p:nvPr/>
                </p:nvSpPr>
                <p:spPr bwMode="auto">
                  <a:xfrm>
                    <a:off x="565072" y="3734749"/>
                    <a:ext cx="211" cy="196"/>
                  </a:xfrm>
                  <a:custGeom>
                    <a:avLst/>
                    <a:gdLst>
                      <a:gd name="T0" fmla="*/ 29 w 276"/>
                      <a:gd name="T1" fmla="*/ 2 h 288"/>
                      <a:gd name="T2" fmla="*/ 59 w 276"/>
                      <a:gd name="T3" fmla="*/ 0 h 288"/>
                      <a:gd name="T4" fmla="*/ 54 w 276"/>
                      <a:gd name="T5" fmla="*/ 5 h 288"/>
                      <a:gd name="T6" fmla="*/ 67 w 276"/>
                      <a:gd name="T7" fmla="*/ 10 h 288"/>
                      <a:gd name="T8" fmla="*/ 75 w 276"/>
                      <a:gd name="T9" fmla="*/ 19 h 288"/>
                      <a:gd name="T10" fmla="*/ 105 w 276"/>
                      <a:gd name="T11" fmla="*/ 36 h 288"/>
                      <a:gd name="T12" fmla="*/ 115 w 276"/>
                      <a:gd name="T13" fmla="*/ 51 h 288"/>
                      <a:gd name="T14" fmla="*/ 123 w 276"/>
                      <a:gd name="T15" fmla="*/ 53 h 288"/>
                      <a:gd name="T16" fmla="*/ 118 w 276"/>
                      <a:gd name="T17" fmla="*/ 61 h 288"/>
                      <a:gd name="T18" fmla="*/ 118 w 276"/>
                      <a:gd name="T19" fmla="*/ 63 h 288"/>
                      <a:gd name="T20" fmla="*/ 113 w 276"/>
                      <a:gd name="T21" fmla="*/ 68 h 288"/>
                      <a:gd name="T22" fmla="*/ 113 w 276"/>
                      <a:gd name="T23" fmla="*/ 71 h 288"/>
                      <a:gd name="T24" fmla="*/ 110 w 276"/>
                      <a:gd name="T25" fmla="*/ 71 h 288"/>
                      <a:gd name="T26" fmla="*/ 115 w 276"/>
                      <a:gd name="T27" fmla="*/ 73 h 288"/>
                      <a:gd name="T28" fmla="*/ 113 w 276"/>
                      <a:gd name="T29" fmla="*/ 82 h 288"/>
                      <a:gd name="T30" fmla="*/ 102 w 276"/>
                      <a:gd name="T31" fmla="*/ 82 h 288"/>
                      <a:gd name="T32" fmla="*/ 102 w 276"/>
                      <a:gd name="T33" fmla="*/ 89 h 288"/>
                      <a:gd name="T34" fmla="*/ 99 w 276"/>
                      <a:gd name="T35" fmla="*/ 91 h 288"/>
                      <a:gd name="T36" fmla="*/ 96 w 276"/>
                      <a:gd name="T37" fmla="*/ 87 h 288"/>
                      <a:gd name="T38" fmla="*/ 32 w 276"/>
                      <a:gd name="T39" fmla="*/ 89 h 288"/>
                      <a:gd name="T40" fmla="*/ 27 w 276"/>
                      <a:gd name="T41" fmla="*/ 83 h 288"/>
                      <a:gd name="T42" fmla="*/ 21 w 276"/>
                      <a:gd name="T43" fmla="*/ 66 h 288"/>
                      <a:gd name="T44" fmla="*/ 27 w 276"/>
                      <a:gd name="T45" fmla="*/ 59 h 288"/>
                      <a:gd name="T46" fmla="*/ 16 w 276"/>
                      <a:gd name="T47" fmla="*/ 47 h 288"/>
                      <a:gd name="T48" fmla="*/ 0 w 276"/>
                      <a:gd name="T49" fmla="*/ 5 h 288"/>
                      <a:gd name="T50" fmla="*/ 29 w 276"/>
                      <a:gd name="T51" fmla="*/ 2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6"/>
                      <a:gd name="T79" fmla="*/ 0 h 288"/>
                      <a:gd name="T80" fmla="*/ 276 w 276"/>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FFAA00"/>
                  </a:solidFill>
                  <a:ln w="9525">
                    <a:solidFill>
                      <a:srgbClr val="FFAA00"/>
                    </a:solidFill>
                    <a:prstDash val="solid"/>
                    <a:round/>
                    <a:headEnd/>
                    <a:tailEnd/>
                  </a:ln>
                </p:spPr>
                <p:txBody>
                  <a:bodyPr/>
                  <a:lstStyle/>
                  <a:p>
                    <a:endParaRPr lang="en-US" dirty="0"/>
                  </a:p>
                </p:txBody>
              </p:sp>
              <p:sp>
                <p:nvSpPr>
                  <p:cNvPr id="303" name="Freeform 302"/>
                  <p:cNvSpPr>
                    <a:spLocks noChangeAspect="1"/>
                  </p:cNvSpPr>
                  <p:nvPr/>
                </p:nvSpPr>
                <p:spPr bwMode="auto">
                  <a:xfrm>
                    <a:off x="565072" y="3734749"/>
                    <a:ext cx="211" cy="196"/>
                  </a:xfrm>
                  <a:custGeom>
                    <a:avLst/>
                    <a:gdLst>
                      <a:gd name="T0" fmla="*/ 29 w 276"/>
                      <a:gd name="T1" fmla="*/ 2 h 288"/>
                      <a:gd name="T2" fmla="*/ 59 w 276"/>
                      <a:gd name="T3" fmla="*/ 0 h 288"/>
                      <a:gd name="T4" fmla="*/ 54 w 276"/>
                      <a:gd name="T5" fmla="*/ 5 h 288"/>
                      <a:gd name="T6" fmla="*/ 67 w 276"/>
                      <a:gd name="T7" fmla="*/ 10 h 288"/>
                      <a:gd name="T8" fmla="*/ 75 w 276"/>
                      <a:gd name="T9" fmla="*/ 19 h 288"/>
                      <a:gd name="T10" fmla="*/ 105 w 276"/>
                      <a:gd name="T11" fmla="*/ 36 h 288"/>
                      <a:gd name="T12" fmla="*/ 115 w 276"/>
                      <a:gd name="T13" fmla="*/ 51 h 288"/>
                      <a:gd name="T14" fmla="*/ 123 w 276"/>
                      <a:gd name="T15" fmla="*/ 53 h 288"/>
                      <a:gd name="T16" fmla="*/ 118 w 276"/>
                      <a:gd name="T17" fmla="*/ 61 h 288"/>
                      <a:gd name="T18" fmla="*/ 118 w 276"/>
                      <a:gd name="T19" fmla="*/ 63 h 288"/>
                      <a:gd name="T20" fmla="*/ 113 w 276"/>
                      <a:gd name="T21" fmla="*/ 68 h 288"/>
                      <a:gd name="T22" fmla="*/ 113 w 276"/>
                      <a:gd name="T23" fmla="*/ 71 h 288"/>
                      <a:gd name="T24" fmla="*/ 110 w 276"/>
                      <a:gd name="T25" fmla="*/ 71 h 288"/>
                      <a:gd name="T26" fmla="*/ 115 w 276"/>
                      <a:gd name="T27" fmla="*/ 73 h 288"/>
                      <a:gd name="T28" fmla="*/ 113 w 276"/>
                      <a:gd name="T29" fmla="*/ 82 h 288"/>
                      <a:gd name="T30" fmla="*/ 102 w 276"/>
                      <a:gd name="T31" fmla="*/ 82 h 288"/>
                      <a:gd name="T32" fmla="*/ 102 w 276"/>
                      <a:gd name="T33" fmla="*/ 89 h 288"/>
                      <a:gd name="T34" fmla="*/ 99 w 276"/>
                      <a:gd name="T35" fmla="*/ 91 h 288"/>
                      <a:gd name="T36" fmla="*/ 96 w 276"/>
                      <a:gd name="T37" fmla="*/ 87 h 288"/>
                      <a:gd name="T38" fmla="*/ 32 w 276"/>
                      <a:gd name="T39" fmla="*/ 89 h 288"/>
                      <a:gd name="T40" fmla="*/ 27 w 276"/>
                      <a:gd name="T41" fmla="*/ 83 h 288"/>
                      <a:gd name="T42" fmla="*/ 21 w 276"/>
                      <a:gd name="T43" fmla="*/ 66 h 288"/>
                      <a:gd name="T44" fmla="*/ 27 w 276"/>
                      <a:gd name="T45" fmla="*/ 59 h 288"/>
                      <a:gd name="T46" fmla="*/ 16 w 276"/>
                      <a:gd name="T47" fmla="*/ 47 h 288"/>
                      <a:gd name="T48" fmla="*/ 0 w 276"/>
                      <a:gd name="T49" fmla="*/ 5 h 288"/>
                      <a:gd name="T50" fmla="*/ 29 w 276"/>
                      <a:gd name="T51" fmla="*/ 2 h 288"/>
                      <a:gd name="T52" fmla="*/ 29 w 276"/>
                      <a:gd name="T53" fmla="*/ 3 h 2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288"/>
                      <a:gd name="T83" fmla="*/ 276 w 276"/>
                      <a:gd name="T84" fmla="*/ 288 h 2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prstDash val="solid"/>
                    <a:round/>
                    <a:headEnd/>
                    <a:tailEnd/>
                  </a:ln>
                </p:spPr>
                <p:txBody>
                  <a:bodyPr/>
                  <a:lstStyle/>
                  <a:p>
                    <a:endParaRPr lang="en-US" dirty="0"/>
                  </a:p>
                </p:txBody>
              </p:sp>
              <p:sp>
                <p:nvSpPr>
                  <p:cNvPr id="304" name="Freeform 303"/>
                  <p:cNvSpPr>
                    <a:spLocks noChangeAspect="1"/>
                  </p:cNvSpPr>
                  <p:nvPr/>
                </p:nvSpPr>
                <p:spPr bwMode="auto">
                  <a:xfrm>
                    <a:off x="564033" y="3735014"/>
                    <a:ext cx="19" cy="16"/>
                  </a:xfrm>
                  <a:custGeom>
                    <a:avLst/>
                    <a:gdLst>
                      <a:gd name="T0" fmla="*/ 3 w 24"/>
                      <a:gd name="T1" fmla="*/ 0 h 24"/>
                      <a:gd name="T2" fmla="*/ 9 w 24"/>
                      <a:gd name="T3" fmla="*/ 0 h 24"/>
                      <a:gd name="T4" fmla="*/ 12 w 24"/>
                      <a:gd name="T5" fmla="*/ 2 h 24"/>
                      <a:gd name="T6" fmla="*/ 9 w 24"/>
                      <a:gd name="T7" fmla="*/ 3 h 24"/>
                      <a:gd name="T8" fmla="*/ 9 w 24"/>
                      <a:gd name="T9" fmla="*/ 5 h 24"/>
                      <a:gd name="T10" fmla="*/ 6 w 24"/>
                      <a:gd name="T11" fmla="*/ 7 h 24"/>
                      <a:gd name="T12" fmla="*/ 3 w 24"/>
                      <a:gd name="T13" fmla="*/ 7 h 24"/>
                      <a:gd name="T14" fmla="*/ 3 w 24"/>
                      <a:gd name="T15" fmla="*/ 5 h 24"/>
                      <a:gd name="T16" fmla="*/ 0 w 24"/>
                      <a:gd name="T17" fmla="*/ 5 h 24"/>
                      <a:gd name="T18" fmla="*/ 0 w 24"/>
                      <a:gd name="T19" fmla="*/ 2 h 24"/>
                      <a:gd name="T20" fmla="*/ 3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4"/>
                      <a:gd name="T35" fmla="*/ 24 w 24"/>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E8D898"/>
                  </a:solidFill>
                  <a:ln w="9525">
                    <a:solidFill>
                      <a:srgbClr val="E8D898"/>
                    </a:solidFill>
                    <a:prstDash val="solid"/>
                    <a:round/>
                    <a:headEnd/>
                    <a:tailEnd/>
                  </a:ln>
                </p:spPr>
                <p:txBody>
                  <a:bodyPr/>
                  <a:lstStyle/>
                  <a:p>
                    <a:endParaRPr lang="en-US" dirty="0"/>
                  </a:p>
                </p:txBody>
              </p:sp>
              <p:sp>
                <p:nvSpPr>
                  <p:cNvPr id="305" name="Freeform 304"/>
                  <p:cNvSpPr>
                    <a:spLocks noChangeAspect="1"/>
                  </p:cNvSpPr>
                  <p:nvPr/>
                </p:nvSpPr>
                <p:spPr bwMode="auto">
                  <a:xfrm>
                    <a:off x="564033" y="3735014"/>
                    <a:ext cx="19" cy="16"/>
                  </a:xfrm>
                  <a:custGeom>
                    <a:avLst/>
                    <a:gdLst>
                      <a:gd name="T0" fmla="*/ 3 w 24"/>
                      <a:gd name="T1" fmla="*/ 0 h 24"/>
                      <a:gd name="T2" fmla="*/ 9 w 24"/>
                      <a:gd name="T3" fmla="*/ 0 h 24"/>
                      <a:gd name="T4" fmla="*/ 12 w 24"/>
                      <a:gd name="T5" fmla="*/ 2 h 24"/>
                      <a:gd name="T6" fmla="*/ 9 w 24"/>
                      <a:gd name="T7" fmla="*/ 3 h 24"/>
                      <a:gd name="T8" fmla="*/ 9 w 24"/>
                      <a:gd name="T9" fmla="*/ 5 h 24"/>
                      <a:gd name="T10" fmla="*/ 6 w 24"/>
                      <a:gd name="T11" fmla="*/ 7 h 24"/>
                      <a:gd name="T12" fmla="*/ 3 w 24"/>
                      <a:gd name="T13" fmla="*/ 7 h 24"/>
                      <a:gd name="T14" fmla="*/ 3 w 24"/>
                      <a:gd name="T15" fmla="*/ 5 h 24"/>
                      <a:gd name="T16" fmla="*/ 0 w 24"/>
                      <a:gd name="T17" fmla="*/ 5 h 24"/>
                      <a:gd name="T18" fmla="*/ 0 w 24"/>
                      <a:gd name="T19" fmla="*/ 2 h 24"/>
                      <a:gd name="T20" fmla="*/ 3 w 24"/>
                      <a:gd name="T21" fmla="*/ 0 h 24"/>
                      <a:gd name="T22" fmla="*/ 3 w 24"/>
                      <a:gd name="T23" fmla="*/ 2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4"/>
                      <a:gd name="T38" fmla="*/ 24 w 2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prstDash val="solid"/>
                    <a:round/>
                    <a:headEnd/>
                    <a:tailEnd/>
                  </a:ln>
                </p:spPr>
                <p:txBody>
                  <a:bodyPr/>
                  <a:lstStyle/>
                  <a:p>
                    <a:endParaRPr lang="en-US" dirty="0"/>
                  </a:p>
                </p:txBody>
              </p:sp>
              <p:sp>
                <p:nvSpPr>
                  <p:cNvPr id="306" name="Freeform 305"/>
                  <p:cNvSpPr>
                    <a:spLocks noChangeAspect="1"/>
                  </p:cNvSpPr>
                  <p:nvPr/>
                </p:nvSpPr>
                <p:spPr bwMode="auto">
                  <a:xfrm>
                    <a:off x="564093" y="3735043"/>
                    <a:ext cx="23" cy="16"/>
                  </a:xfrm>
                  <a:custGeom>
                    <a:avLst/>
                    <a:gdLst>
                      <a:gd name="T0" fmla="*/ 3 w 30"/>
                      <a:gd name="T1" fmla="*/ 2 h 24"/>
                      <a:gd name="T2" fmla="*/ 3 w 30"/>
                      <a:gd name="T3" fmla="*/ 0 h 24"/>
                      <a:gd name="T4" fmla="*/ 5 w 30"/>
                      <a:gd name="T5" fmla="*/ 0 h 24"/>
                      <a:gd name="T6" fmla="*/ 8 w 30"/>
                      <a:gd name="T7" fmla="*/ 2 h 24"/>
                      <a:gd name="T8" fmla="*/ 11 w 30"/>
                      <a:gd name="T9" fmla="*/ 3 h 24"/>
                      <a:gd name="T10" fmla="*/ 14 w 30"/>
                      <a:gd name="T11" fmla="*/ 5 h 24"/>
                      <a:gd name="T12" fmla="*/ 8 w 30"/>
                      <a:gd name="T13" fmla="*/ 5 h 24"/>
                      <a:gd name="T14" fmla="*/ 5 w 30"/>
                      <a:gd name="T15" fmla="*/ 7 h 24"/>
                      <a:gd name="T16" fmla="*/ 3 w 30"/>
                      <a:gd name="T17" fmla="*/ 5 h 24"/>
                      <a:gd name="T18" fmla="*/ 0 w 30"/>
                      <a:gd name="T19" fmla="*/ 2 h 24"/>
                      <a:gd name="T20" fmla="*/ 3 w 30"/>
                      <a:gd name="T21" fmla="*/ 2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4"/>
                      <a:gd name="T35" fmla="*/ 30 w 3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E8D898"/>
                  </a:solidFill>
                  <a:ln w="9525">
                    <a:solidFill>
                      <a:srgbClr val="E8D898"/>
                    </a:solidFill>
                    <a:prstDash val="solid"/>
                    <a:round/>
                    <a:headEnd/>
                    <a:tailEnd/>
                  </a:ln>
                </p:spPr>
                <p:txBody>
                  <a:bodyPr/>
                  <a:lstStyle/>
                  <a:p>
                    <a:endParaRPr lang="en-US" dirty="0"/>
                  </a:p>
                </p:txBody>
              </p:sp>
              <p:sp>
                <p:nvSpPr>
                  <p:cNvPr id="307" name="Freeform 306"/>
                  <p:cNvSpPr>
                    <a:spLocks noChangeAspect="1"/>
                  </p:cNvSpPr>
                  <p:nvPr/>
                </p:nvSpPr>
                <p:spPr bwMode="auto">
                  <a:xfrm>
                    <a:off x="564093" y="3735043"/>
                    <a:ext cx="23" cy="16"/>
                  </a:xfrm>
                  <a:custGeom>
                    <a:avLst/>
                    <a:gdLst>
                      <a:gd name="T0" fmla="*/ 3 w 30"/>
                      <a:gd name="T1" fmla="*/ 2 h 24"/>
                      <a:gd name="T2" fmla="*/ 3 w 30"/>
                      <a:gd name="T3" fmla="*/ 0 h 24"/>
                      <a:gd name="T4" fmla="*/ 5 w 30"/>
                      <a:gd name="T5" fmla="*/ 0 h 24"/>
                      <a:gd name="T6" fmla="*/ 8 w 30"/>
                      <a:gd name="T7" fmla="*/ 2 h 24"/>
                      <a:gd name="T8" fmla="*/ 11 w 30"/>
                      <a:gd name="T9" fmla="*/ 3 h 24"/>
                      <a:gd name="T10" fmla="*/ 14 w 30"/>
                      <a:gd name="T11" fmla="*/ 5 h 24"/>
                      <a:gd name="T12" fmla="*/ 8 w 30"/>
                      <a:gd name="T13" fmla="*/ 5 h 24"/>
                      <a:gd name="T14" fmla="*/ 5 w 30"/>
                      <a:gd name="T15" fmla="*/ 7 h 24"/>
                      <a:gd name="T16" fmla="*/ 3 w 30"/>
                      <a:gd name="T17" fmla="*/ 5 h 24"/>
                      <a:gd name="T18" fmla="*/ 0 w 30"/>
                      <a:gd name="T19" fmla="*/ 2 h 24"/>
                      <a:gd name="T20" fmla="*/ 3 w 30"/>
                      <a:gd name="T21" fmla="*/ 2 h 24"/>
                      <a:gd name="T22" fmla="*/ 3 w 30"/>
                      <a:gd name="T23" fmla="*/ 3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4"/>
                      <a:gd name="T38" fmla="*/ 30 w 3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prstDash val="solid"/>
                    <a:round/>
                    <a:headEnd/>
                    <a:tailEnd/>
                  </a:ln>
                </p:spPr>
                <p:txBody>
                  <a:bodyPr/>
                  <a:lstStyle/>
                  <a:p>
                    <a:endParaRPr lang="en-US" dirty="0"/>
                  </a:p>
                </p:txBody>
              </p:sp>
              <p:sp>
                <p:nvSpPr>
                  <p:cNvPr id="308" name="Freeform 307"/>
                  <p:cNvSpPr>
                    <a:spLocks noChangeAspect="1"/>
                  </p:cNvSpPr>
                  <p:nvPr/>
                </p:nvSpPr>
                <p:spPr bwMode="auto">
                  <a:xfrm>
                    <a:off x="564129" y="3735063"/>
                    <a:ext cx="23" cy="8"/>
                  </a:xfrm>
                  <a:custGeom>
                    <a:avLst/>
                    <a:gdLst>
                      <a:gd name="T0" fmla="*/ 0 w 30"/>
                      <a:gd name="T1" fmla="*/ 2 h 12"/>
                      <a:gd name="T2" fmla="*/ 3 w 30"/>
                      <a:gd name="T3" fmla="*/ 0 h 12"/>
                      <a:gd name="T4" fmla="*/ 14 w 30"/>
                      <a:gd name="T5" fmla="*/ 0 h 12"/>
                      <a:gd name="T6" fmla="*/ 14 w 30"/>
                      <a:gd name="T7" fmla="*/ 2 h 12"/>
                      <a:gd name="T8" fmla="*/ 11 w 30"/>
                      <a:gd name="T9" fmla="*/ 3 h 12"/>
                      <a:gd name="T10" fmla="*/ 5 w 30"/>
                      <a:gd name="T11" fmla="*/ 2 h 12"/>
                      <a:gd name="T12" fmla="*/ 3 w 30"/>
                      <a:gd name="T13" fmla="*/ 2 h 12"/>
                      <a:gd name="T14" fmla="*/ 0 w 30"/>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2"/>
                      <a:gd name="T26" fmla="*/ 30 w 3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2">
                        <a:moveTo>
                          <a:pt x="0" y="6"/>
                        </a:moveTo>
                        <a:lnTo>
                          <a:pt x="6" y="0"/>
                        </a:lnTo>
                        <a:lnTo>
                          <a:pt x="30" y="0"/>
                        </a:lnTo>
                        <a:lnTo>
                          <a:pt x="30" y="6"/>
                        </a:lnTo>
                        <a:lnTo>
                          <a:pt x="24" y="12"/>
                        </a:lnTo>
                        <a:lnTo>
                          <a:pt x="12" y="6"/>
                        </a:lnTo>
                        <a:lnTo>
                          <a:pt x="6" y="6"/>
                        </a:lnTo>
                        <a:lnTo>
                          <a:pt x="0" y="6"/>
                        </a:lnTo>
                        <a:close/>
                      </a:path>
                    </a:pathLst>
                  </a:custGeom>
                  <a:solidFill>
                    <a:srgbClr val="E8D898"/>
                  </a:solidFill>
                  <a:ln w="9525">
                    <a:solidFill>
                      <a:srgbClr val="E8D898"/>
                    </a:solidFill>
                    <a:prstDash val="solid"/>
                    <a:round/>
                    <a:headEnd/>
                    <a:tailEnd/>
                  </a:ln>
                </p:spPr>
                <p:txBody>
                  <a:bodyPr/>
                  <a:lstStyle/>
                  <a:p>
                    <a:endParaRPr lang="en-US" dirty="0"/>
                  </a:p>
                </p:txBody>
              </p:sp>
              <p:sp>
                <p:nvSpPr>
                  <p:cNvPr id="309" name="Freeform 308"/>
                  <p:cNvSpPr>
                    <a:spLocks noChangeAspect="1"/>
                  </p:cNvSpPr>
                  <p:nvPr/>
                </p:nvSpPr>
                <p:spPr bwMode="auto">
                  <a:xfrm>
                    <a:off x="564129" y="3735063"/>
                    <a:ext cx="23" cy="8"/>
                  </a:xfrm>
                  <a:custGeom>
                    <a:avLst/>
                    <a:gdLst>
                      <a:gd name="T0" fmla="*/ 0 w 30"/>
                      <a:gd name="T1" fmla="*/ 2 h 12"/>
                      <a:gd name="T2" fmla="*/ 3 w 30"/>
                      <a:gd name="T3" fmla="*/ 0 h 12"/>
                      <a:gd name="T4" fmla="*/ 14 w 30"/>
                      <a:gd name="T5" fmla="*/ 0 h 12"/>
                      <a:gd name="T6" fmla="*/ 14 w 30"/>
                      <a:gd name="T7" fmla="*/ 2 h 12"/>
                      <a:gd name="T8" fmla="*/ 11 w 30"/>
                      <a:gd name="T9" fmla="*/ 3 h 12"/>
                      <a:gd name="T10" fmla="*/ 5 w 30"/>
                      <a:gd name="T11" fmla="*/ 2 h 12"/>
                      <a:gd name="T12" fmla="*/ 3 w 30"/>
                      <a:gd name="T13" fmla="*/ 2 h 12"/>
                      <a:gd name="T14" fmla="*/ 0 w 30"/>
                      <a:gd name="T15" fmla="*/ 2 h 12"/>
                      <a:gd name="T16" fmla="*/ 0 w 30"/>
                      <a:gd name="T17" fmla="*/ 3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2"/>
                      <a:gd name="T29" fmla="*/ 30 w 30"/>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prstDash val="solid"/>
                    <a:round/>
                    <a:headEnd/>
                    <a:tailEnd/>
                  </a:ln>
                </p:spPr>
                <p:txBody>
                  <a:bodyPr/>
                  <a:lstStyle/>
                  <a:p>
                    <a:endParaRPr lang="en-US" dirty="0"/>
                  </a:p>
                </p:txBody>
              </p:sp>
              <p:sp>
                <p:nvSpPr>
                  <p:cNvPr id="310" name="Freeform 309"/>
                  <p:cNvSpPr>
                    <a:spLocks noChangeAspect="1"/>
                  </p:cNvSpPr>
                  <p:nvPr/>
                </p:nvSpPr>
                <p:spPr bwMode="auto">
                  <a:xfrm>
                    <a:off x="564157" y="3735071"/>
                    <a:ext cx="27" cy="21"/>
                  </a:xfrm>
                  <a:custGeom>
                    <a:avLst/>
                    <a:gdLst>
                      <a:gd name="T0" fmla="*/ 5 w 36"/>
                      <a:gd name="T1" fmla="*/ 2 h 30"/>
                      <a:gd name="T2" fmla="*/ 10 w 36"/>
                      <a:gd name="T3" fmla="*/ 2 h 30"/>
                      <a:gd name="T4" fmla="*/ 15 w 36"/>
                      <a:gd name="T5" fmla="*/ 6 h 30"/>
                      <a:gd name="T6" fmla="*/ 15 w 36"/>
                      <a:gd name="T7" fmla="*/ 8 h 30"/>
                      <a:gd name="T8" fmla="*/ 10 w 36"/>
                      <a:gd name="T9" fmla="*/ 11 h 30"/>
                      <a:gd name="T10" fmla="*/ 7 w 36"/>
                      <a:gd name="T11" fmla="*/ 11 h 30"/>
                      <a:gd name="T12" fmla="*/ 5 w 36"/>
                      <a:gd name="T13" fmla="*/ 6 h 30"/>
                      <a:gd name="T14" fmla="*/ 2 w 36"/>
                      <a:gd name="T15" fmla="*/ 4 h 30"/>
                      <a:gd name="T16" fmla="*/ 0 w 36"/>
                      <a:gd name="T17" fmla="*/ 2 h 30"/>
                      <a:gd name="T18" fmla="*/ 0 w 36"/>
                      <a:gd name="T19" fmla="*/ 0 h 30"/>
                      <a:gd name="T20" fmla="*/ 2 w 36"/>
                      <a:gd name="T21" fmla="*/ 0 h 30"/>
                      <a:gd name="T22" fmla="*/ 5 w 36"/>
                      <a:gd name="T23" fmla="*/ 2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E8D898"/>
                  </a:solidFill>
                  <a:ln w="9525">
                    <a:solidFill>
                      <a:srgbClr val="E8D898"/>
                    </a:solidFill>
                    <a:prstDash val="solid"/>
                    <a:round/>
                    <a:headEnd/>
                    <a:tailEnd/>
                  </a:ln>
                </p:spPr>
                <p:txBody>
                  <a:bodyPr/>
                  <a:lstStyle/>
                  <a:p>
                    <a:endParaRPr lang="en-US" dirty="0"/>
                  </a:p>
                </p:txBody>
              </p:sp>
              <p:sp>
                <p:nvSpPr>
                  <p:cNvPr id="311" name="Freeform 310"/>
                  <p:cNvSpPr>
                    <a:spLocks noChangeAspect="1"/>
                  </p:cNvSpPr>
                  <p:nvPr/>
                </p:nvSpPr>
                <p:spPr bwMode="auto">
                  <a:xfrm>
                    <a:off x="564157" y="3735071"/>
                    <a:ext cx="27" cy="21"/>
                  </a:xfrm>
                  <a:custGeom>
                    <a:avLst/>
                    <a:gdLst>
                      <a:gd name="T0" fmla="*/ 5 w 36"/>
                      <a:gd name="T1" fmla="*/ 2 h 30"/>
                      <a:gd name="T2" fmla="*/ 10 w 36"/>
                      <a:gd name="T3" fmla="*/ 2 h 30"/>
                      <a:gd name="T4" fmla="*/ 15 w 36"/>
                      <a:gd name="T5" fmla="*/ 6 h 30"/>
                      <a:gd name="T6" fmla="*/ 15 w 36"/>
                      <a:gd name="T7" fmla="*/ 8 h 30"/>
                      <a:gd name="T8" fmla="*/ 10 w 36"/>
                      <a:gd name="T9" fmla="*/ 11 h 30"/>
                      <a:gd name="T10" fmla="*/ 7 w 36"/>
                      <a:gd name="T11" fmla="*/ 11 h 30"/>
                      <a:gd name="T12" fmla="*/ 5 w 36"/>
                      <a:gd name="T13" fmla="*/ 6 h 30"/>
                      <a:gd name="T14" fmla="*/ 2 w 36"/>
                      <a:gd name="T15" fmla="*/ 4 h 30"/>
                      <a:gd name="T16" fmla="*/ 0 w 36"/>
                      <a:gd name="T17" fmla="*/ 2 h 30"/>
                      <a:gd name="T18" fmla="*/ 0 w 36"/>
                      <a:gd name="T19" fmla="*/ 0 h 30"/>
                      <a:gd name="T20" fmla="*/ 2 w 36"/>
                      <a:gd name="T21" fmla="*/ 0 h 30"/>
                      <a:gd name="T22" fmla="*/ 5 w 36"/>
                      <a:gd name="T23" fmla="*/ 2 h 30"/>
                      <a:gd name="T24" fmla="*/ 5 w 36"/>
                      <a:gd name="T25" fmla="*/ 4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0"/>
                      <a:gd name="T41" fmla="*/ 36 w 3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prstDash val="solid"/>
                    <a:round/>
                    <a:headEnd/>
                    <a:tailEnd/>
                  </a:ln>
                </p:spPr>
                <p:txBody>
                  <a:bodyPr/>
                  <a:lstStyle/>
                  <a:p>
                    <a:endParaRPr lang="en-US" dirty="0"/>
                  </a:p>
                </p:txBody>
              </p:sp>
              <p:sp>
                <p:nvSpPr>
                  <p:cNvPr id="312" name="Freeform 311"/>
                  <p:cNvSpPr>
                    <a:spLocks noChangeAspect="1"/>
                  </p:cNvSpPr>
                  <p:nvPr/>
                </p:nvSpPr>
                <p:spPr bwMode="auto">
                  <a:xfrm>
                    <a:off x="564184" y="3735112"/>
                    <a:ext cx="51" cy="61"/>
                  </a:xfrm>
                  <a:custGeom>
                    <a:avLst/>
                    <a:gdLst>
                      <a:gd name="T0" fmla="*/ 3 w 66"/>
                      <a:gd name="T1" fmla="*/ 0 h 90"/>
                      <a:gd name="T2" fmla="*/ 5 w 66"/>
                      <a:gd name="T3" fmla="*/ 0 h 90"/>
                      <a:gd name="T4" fmla="*/ 8 w 66"/>
                      <a:gd name="T5" fmla="*/ 2 h 90"/>
                      <a:gd name="T6" fmla="*/ 17 w 66"/>
                      <a:gd name="T7" fmla="*/ 2 h 90"/>
                      <a:gd name="T8" fmla="*/ 19 w 66"/>
                      <a:gd name="T9" fmla="*/ 3 h 90"/>
                      <a:gd name="T10" fmla="*/ 22 w 66"/>
                      <a:gd name="T11" fmla="*/ 5 h 90"/>
                      <a:gd name="T12" fmla="*/ 22 w 66"/>
                      <a:gd name="T13" fmla="*/ 7 h 90"/>
                      <a:gd name="T14" fmla="*/ 25 w 66"/>
                      <a:gd name="T15" fmla="*/ 9 h 90"/>
                      <a:gd name="T16" fmla="*/ 28 w 66"/>
                      <a:gd name="T17" fmla="*/ 11 h 90"/>
                      <a:gd name="T18" fmla="*/ 30 w 66"/>
                      <a:gd name="T19" fmla="*/ 13 h 90"/>
                      <a:gd name="T20" fmla="*/ 30 w 66"/>
                      <a:gd name="T21" fmla="*/ 17 h 90"/>
                      <a:gd name="T22" fmla="*/ 28 w 66"/>
                      <a:gd name="T23" fmla="*/ 19 h 90"/>
                      <a:gd name="T24" fmla="*/ 19 w 66"/>
                      <a:gd name="T25" fmla="*/ 19 h 90"/>
                      <a:gd name="T26" fmla="*/ 17 w 66"/>
                      <a:gd name="T27" fmla="*/ 20 h 90"/>
                      <a:gd name="T28" fmla="*/ 14 w 66"/>
                      <a:gd name="T29" fmla="*/ 20 h 90"/>
                      <a:gd name="T30" fmla="*/ 14 w 66"/>
                      <a:gd name="T31" fmla="*/ 24 h 90"/>
                      <a:gd name="T32" fmla="*/ 12 w 66"/>
                      <a:gd name="T33" fmla="*/ 26 h 90"/>
                      <a:gd name="T34" fmla="*/ 8 w 66"/>
                      <a:gd name="T35" fmla="*/ 28 h 90"/>
                      <a:gd name="T36" fmla="*/ 5 w 66"/>
                      <a:gd name="T37" fmla="*/ 26 h 90"/>
                      <a:gd name="T38" fmla="*/ 5 w 66"/>
                      <a:gd name="T39" fmla="*/ 22 h 90"/>
                      <a:gd name="T40" fmla="*/ 3 w 66"/>
                      <a:gd name="T41" fmla="*/ 20 h 90"/>
                      <a:gd name="T42" fmla="*/ 3 w 66"/>
                      <a:gd name="T43" fmla="*/ 15 h 90"/>
                      <a:gd name="T44" fmla="*/ 0 w 66"/>
                      <a:gd name="T45" fmla="*/ 11 h 90"/>
                      <a:gd name="T46" fmla="*/ 0 w 66"/>
                      <a:gd name="T47" fmla="*/ 9 h 90"/>
                      <a:gd name="T48" fmla="*/ 3 w 66"/>
                      <a:gd name="T49" fmla="*/ 5 h 90"/>
                      <a:gd name="T50" fmla="*/ 3 w 66"/>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
                      <a:gd name="T79" fmla="*/ 0 h 90"/>
                      <a:gd name="T80" fmla="*/ 66 w 66"/>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E8D898"/>
                  </a:solidFill>
                  <a:ln w="9525">
                    <a:solidFill>
                      <a:srgbClr val="E8D898"/>
                    </a:solidFill>
                    <a:prstDash val="solid"/>
                    <a:round/>
                    <a:headEnd/>
                    <a:tailEnd/>
                  </a:ln>
                </p:spPr>
                <p:txBody>
                  <a:bodyPr/>
                  <a:lstStyle/>
                  <a:p>
                    <a:endParaRPr lang="en-US" dirty="0"/>
                  </a:p>
                </p:txBody>
              </p:sp>
              <p:sp>
                <p:nvSpPr>
                  <p:cNvPr id="313" name="Freeform 312"/>
                  <p:cNvSpPr>
                    <a:spLocks noChangeAspect="1"/>
                  </p:cNvSpPr>
                  <p:nvPr/>
                </p:nvSpPr>
                <p:spPr bwMode="auto">
                  <a:xfrm>
                    <a:off x="564184" y="3735112"/>
                    <a:ext cx="51" cy="61"/>
                  </a:xfrm>
                  <a:custGeom>
                    <a:avLst/>
                    <a:gdLst>
                      <a:gd name="T0" fmla="*/ 3 w 66"/>
                      <a:gd name="T1" fmla="*/ 0 h 90"/>
                      <a:gd name="T2" fmla="*/ 5 w 66"/>
                      <a:gd name="T3" fmla="*/ 0 h 90"/>
                      <a:gd name="T4" fmla="*/ 8 w 66"/>
                      <a:gd name="T5" fmla="*/ 2 h 90"/>
                      <a:gd name="T6" fmla="*/ 17 w 66"/>
                      <a:gd name="T7" fmla="*/ 2 h 90"/>
                      <a:gd name="T8" fmla="*/ 19 w 66"/>
                      <a:gd name="T9" fmla="*/ 3 h 90"/>
                      <a:gd name="T10" fmla="*/ 22 w 66"/>
                      <a:gd name="T11" fmla="*/ 5 h 90"/>
                      <a:gd name="T12" fmla="*/ 22 w 66"/>
                      <a:gd name="T13" fmla="*/ 7 h 90"/>
                      <a:gd name="T14" fmla="*/ 25 w 66"/>
                      <a:gd name="T15" fmla="*/ 9 h 90"/>
                      <a:gd name="T16" fmla="*/ 28 w 66"/>
                      <a:gd name="T17" fmla="*/ 11 h 90"/>
                      <a:gd name="T18" fmla="*/ 30 w 66"/>
                      <a:gd name="T19" fmla="*/ 13 h 90"/>
                      <a:gd name="T20" fmla="*/ 30 w 66"/>
                      <a:gd name="T21" fmla="*/ 17 h 90"/>
                      <a:gd name="T22" fmla="*/ 28 w 66"/>
                      <a:gd name="T23" fmla="*/ 19 h 90"/>
                      <a:gd name="T24" fmla="*/ 19 w 66"/>
                      <a:gd name="T25" fmla="*/ 19 h 90"/>
                      <a:gd name="T26" fmla="*/ 17 w 66"/>
                      <a:gd name="T27" fmla="*/ 20 h 90"/>
                      <a:gd name="T28" fmla="*/ 14 w 66"/>
                      <a:gd name="T29" fmla="*/ 20 h 90"/>
                      <a:gd name="T30" fmla="*/ 14 w 66"/>
                      <a:gd name="T31" fmla="*/ 24 h 90"/>
                      <a:gd name="T32" fmla="*/ 12 w 66"/>
                      <a:gd name="T33" fmla="*/ 26 h 90"/>
                      <a:gd name="T34" fmla="*/ 8 w 66"/>
                      <a:gd name="T35" fmla="*/ 28 h 90"/>
                      <a:gd name="T36" fmla="*/ 5 w 66"/>
                      <a:gd name="T37" fmla="*/ 26 h 90"/>
                      <a:gd name="T38" fmla="*/ 5 w 66"/>
                      <a:gd name="T39" fmla="*/ 22 h 90"/>
                      <a:gd name="T40" fmla="*/ 3 w 66"/>
                      <a:gd name="T41" fmla="*/ 20 h 90"/>
                      <a:gd name="T42" fmla="*/ 3 w 66"/>
                      <a:gd name="T43" fmla="*/ 15 h 90"/>
                      <a:gd name="T44" fmla="*/ 0 w 66"/>
                      <a:gd name="T45" fmla="*/ 11 h 90"/>
                      <a:gd name="T46" fmla="*/ 0 w 66"/>
                      <a:gd name="T47" fmla="*/ 9 h 90"/>
                      <a:gd name="T48" fmla="*/ 3 w 66"/>
                      <a:gd name="T49" fmla="*/ 5 h 90"/>
                      <a:gd name="T50" fmla="*/ 3 w 66"/>
                      <a:gd name="T51" fmla="*/ 0 h 90"/>
                      <a:gd name="T52" fmla="*/ 3 w 66"/>
                      <a:gd name="T53" fmla="*/ 2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prstDash val="solid"/>
                    <a:round/>
                    <a:headEnd/>
                    <a:tailEnd/>
                  </a:ln>
                </p:spPr>
                <p:txBody>
                  <a:bodyPr/>
                  <a:lstStyle/>
                  <a:p>
                    <a:endParaRPr lang="en-US" dirty="0"/>
                  </a:p>
                </p:txBody>
              </p:sp>
              <p:sp>
                <p:nvSpPr>
                  <p:cNvPr id="314" name="Freeform 313"/>
                  <p:cNvSpPr>
                    <a:spLocks noChangeAspect="1"/>
                  </p:cNvSpPr>
                  <p:nvPr/>
                </p:nvSpPr>
                <p:spPr bwMode="auto">
                  <a:xfrm>
                    <a:off x="564143" y="3735075"/>
                    <a:ext cx="9" cy="8"/>
                  </a:xfrm>
                  <a:custGeom>
                    <a:avLst/>
                    <a:gdLst>
                      <a:gd name="T0" fmla="*/ 0 w 12"/>
                      <a:gd name="T1" fmla="*/ 2 h 12"/>
                      <a:gd name="T2" fmla="*/ 0 w 12"/>
                      <a:gd name="T3" fmla="*/ 0 h 12"/>
                      <a:gd name="T4" fmla="*/ 3 w 12"/>
                      <a:gd name="T5" fmla="*/ 0 h 12"/>
                      <a:gd name="T6" fmla="*/ 3 w 12"/>
                      <a:gd name="T7" fmla="*/ 2 h 12"/>
                      <a:gd name="T8" fmla="*/ 5 w 12"/>
                      <a:gd name="T9" fmla="*/ 2 h 12"/>
                      <a:gd name="T10" fmla="*/ 3 w 12"/>
                      <a:gd name="T11" fmla="*/ 3 h 12"/>
                      <a:gd name="T12" fmla="*/ 0 w 12"/>
                      <a:gd name="T13" fmla="*/ 3 h 12"/>
                      <a:gd name="T14" fmla="*/ 0 w 12"/>
                      <a:gd name="T15" fmla="*/ 2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0" y="6"/>
                        </a:moveTo>
                        <a:lnTo>
                          <a:pt x="0" y="0"/>
                        </a:lnTo>
                        <a:lnTo>
                          <a:pt x="6" y="0"/>
                        </a:lnTo>
                        <a:lnTo>
                          <a:pt x="6" y="6"/>
                        </a:lnTo>
                        <a:lnTo>
                          <a:pt x="12" y="6"/>
                        </a:lnTo>
                        <a:lnTo>
                          <a:pt x="6" y="12"/>
                        </a:lnTo>
                        <a:lnTo>
                          <a:pt x="0" y="12"/>
                        </a:lnTo>
                        <a:lnTo>
                          <a:pt x="0" y="6"/>
                        </a:lnTo>
                        <a:close/>
                      </a:path>
                    </a:pathLst>
                  </a:custGeom>
                  <a:solidFill>
                    <a:srgbClr val="E8D898"/>
                  </a:solidFill>
                  <a:ln w="9525">
                    <a:solidFill>
                      <a:srgbClr val="E8D898"/>
                    </a:solidFill>
                    <a:prstDash val="solid"/>
                    <a:round/>
                    <a:headEnd/>
                    <a:tailEnd/>
                  </a:ln>
                </p:spPr>
                <p:txBody>
                  <a:bodyPr/>
                  <a:lstStyle/>
                  <a:p>
                    <a:endParaRPr lang="en-US" dirty="0"/>
                  </a:p>
                </p:txBody>
              </p:sp>
              <p:sp>
                <p:nvSpPr>
                  <p:cNvPr id="315" name="Freeform 314"/>
                  <p:cNvSpPr>
                    <a:spLocks noChangeAspect="1"/>
                  </p:cNvSpPr>
                  <p:nvPr/>
                </p:nvSpPr>
                <p:spPr bwMode="auto">
                  <a:xfrm>
                    <a:off x="564143" y="3735075"/>
                    <a:ext cx="9" cy="8"/>
                  </a:xfrm>
                  <a:custGeom>
                    <a:avLst/>
                    <a:gdLst>
                      <a:gd name="T0" fmla="*/ 0 w 12"/>
                      <a:gd name="T1" fmla="*/ 2 h 12"/>
                      <a:gd name="T2" fmla="*/ 0 w 12"/>
                      <a:gd name="T3" fmla="*/ 0 h 12"/>
                      <a:gd name="T4" fmla="*/ 3 w 12"/>
                      <a:gd name="T5" fmla="*/ 0 h 12"/>
                      <a:gd name="T6" fmla="*/ 3 w 12"/>
                      <a:gd name="T7" fmla="*/ 2 h 12"/>
                      <a:gd name="T8" fmla="*/ 5 w 12"/>
                      <a:gd name="T9" fmla="*/ 2 h 12"/>
                      <a:gd name="T10" fmla="*/ 3 w 12"/>
                      <a:gd name="T11" fmla="*/ 3 h 12"/>
                      <a:gd name="T12" fmla="*/ 0 w 12"/>
                      <a:gd name="T13" fmla="*/ 3 h 12"/>
                      <a:gd name="T14" fmla="*/ 0 w 12"/>
                      <a:gd name="T15" fmla="*/ 2 h 12"/>
                      <a:gd name="T16" fmla="*/ 0 w 12"/>
                      <a:gd name="T17" fmla="*/ 3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prstDash val="solid"/>
                    <a:round/>
                    <a:headEnd/>
                    <a:tailEnd/>
                  </a:ln>
                </p:spPr>
                <p:txBody>
                  <a:bodyPr/>
                  <a:lstStyle/>
                  <a:p>
                    <a:endParaRPr lang="en-US" dirty="0"/>
                  </a:p>
                </p:txBody>
              </p:sp>
              <p:sp>
                <p:nvSpPr>
                  <p:cNvPr id="316" name="Freeform 315"/>
                  <p:cNvSpPr>
                    <a:spLocks noChangeAspect="1"/>
                  </p:cNvSpPr>
                  <p:nvPr/>
                </p:nvSpPr>
                <p:spPr bwMode="auto">
                  <a:xfrm>
                    <a:off x="563905" y="3734102"/>
                    <a:ext cx="234" cy="334"/>
                  </a:xfrm>
                  <a:custGeom>
                    <a:avLst/>
                    <a:gdLst>
                      <a:gd name="T0" fmla="*/ 62 w 306"/>
                      <a:gd name="T1" fmla="*/ 145 h 492"/>
                      <a:gd name="T2" fmla="*/ 0 w 306"/>
                      <a:gd name="T3" fmla="*/ 137 h 492"/>
                      <a:gd name="T4" fmla="*/ 16 w 306"/>
                      <a:gd name="T5" fmla="*/ 94 h 492"/>
                      <a:gd name="T6" fmla="*/ 11 w 306"/>
                      <a:gd name="T7" fmla="*/ 88 h 492"/>
                      <a:gd name="T8" fmla="*/ 35 w 306"/>
                      <a:gd name="T9" fmla="*/ 68 h 492"/>
                      <a:gd name="T10" fmla="*/ 27 w 306"/>
                      <a:gd name="T11" fmla="*/ 58 h 492"/>
                      <a:gd name="T12" fmla="*/ 46 w 306"/>
                      <a:gd name="T13" fmla="*/ 0 h 492"/>
                      <a:gd name="T14" fmla="*/ 62 w 306"/>
                      <a:gd name="T15" fmla="*/ 3 h 492"/>
                      <a:gd name="T16" fmla="*/ 56 w 306"/>
                      <a:gd name="T17" fmla="*/ 22 h 492"/>
                      <a:gd name="T18" fmla="*/ 62 w 306"/>
                      <a:gd name="T19" fmla="*/ 32 h 492"/>
                      <a:gd name="T20" fmla="*/ 59 w 306"/>
                      <a:gd name="T21" fmla="*/ 34 h 492"/>
                      <a:gd name="T22" fmla="*/ 67 w 306"/>
                      <a:gd name="T23" fmla="*/ 39 h 492"/>
                      <a:gd name="T24" fmla="*/ 73 w 306"/>
                      <a:gd name="T25" fmla="*/ 51 h 492"/>
                      <a:gd name="T26" fmla="*/ 83 w 306"/>
                      <a:gd name="T27" fmla="*/ 54 h 492"/>
                      <a:gd name="T28" fmla="*/ 73 w 306"/>
                      <a:gd name="T29" fmla="*/ 73 h 492"/>
                      <a:gd name="T30" fmla="*/ 75 w 306"/>
                      <a:gd name="T31" fmla="*/ 77 h 492"/>
                      <a:gd name="T32" fmla="*/ 83 w 306"/>
                      <a:gd name="T33" fmla="*/ 73 h 492"/>
                      <a:gd name="T34" fmla="*/ 86 w 306"/>
                      <a:gd name="T35" fmla="*/ 75 h 492"/>
                      <a:gd name="T36" fmla="*/ 91 w 306"/>
                      <a:gd name="T37" fmla="*/ 90 h 492"/>
                      <a:gd name="T38" fmla="*/ 96 w 306"/>
                      <a:gd name="T39" fmla="*/ 94 h 492"/>
                      <a:gd name="T40" fmla="*/ 99 w 306"/>
                      <a:gd name="T41" fmla="*/ 101 h 492"/>
                      <a:gd name="T42" fmla="*/ 102 w 306"/>
                      <a:gd name="T43" fmla="*/ 100 h 492"/>
                      <a:gd name="T44" fmla="*/ 110 w 306"/>
                      <a:gd name="T45" fmla="*/ 101 h 492"/>
                      <a:gd name="T46" fmla="*/ 113 w 306"/>
                      <a:gd name="T47" fmla="*/ 100 h 492"/>
                      <a:gd name="T48" fmla="*/ 128 w 306"/>
                      <a:gd name="T49" fmla="*/ 101 h 492"/>
                      <a:gd name="T50" fmla="*/ 132 w 306"/>
                      <a:gd name="T51" fmla="*/ 98 h 492"/>
                      <a:gd name="T52" fmla="*/ 137 w 306"/>
                      <a:gd name="T53" fmla="*/ 103 h 492"/>
                      <a:gd name="T54" fmla="*/ 126 w 306"/>
                      <a:gd name="T55" fmla="*/ 154 h 492"/>
                      <a:gd name="T56" fmla="*/ 83 w 306"/>
                      <a:gd name="T57" fmla="*/ 149 h 492"/>
                      <a:gd name="T58" fmla="*/ 62 w 306"/>
                      <a:gd name="T59" fmla="*/ 145 h 4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6"/>
                      <a:gd name="T91" fmla="*/ 0 h 492"/>
                      <a:gd name="T92" fmla="*/ 306 w 306"/>
                      <a:gd name="T93" fmla="*/ 492 h 4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E8D898"/>
                  </a:solidFill>
                  <a:ln w="9525">
                    <a:solidFill>
                      <a:srgbClr val="E8D898"/>
                    </a:solidFill>
                    <a:prstDash val="solid"/>
                    <a:round/>
                    <a:headEnd/>
                    <a:tailEnd/>
                  </a:ln>
                </p:spPr>
                <p:txBody>
                  <a:bodyPr/>
                  <a:lstStyle/>
                  <a:p>
                    <a:endParaRPr lang="en-US" dirty="0"/>
                  </a:p>
                </p:txBody>
              </p:sp>
              <p:sp>
                <p:nvSpPr>
                  <p:cNvPr id="317" name="Freeform 316"/>
                  <p:cNvSpPr>
                    <a:spLocks noChangeAspect="1"/>
                  </p:cNvSpPr>
                  <p:nvPr/>
                </p:nvSpPr>
                <p:spPr bwMode="auto">
                  <a:xfrm>
                    <a:off x="563905" y="3734102"/>
                    <a:ext cx="234" cy="334"/>
                  </a:xfrm>
                  <a:custGeom>
                    <a:avLst/>
                    <a:gdLst>
                      <a:gd name="T0" fmla="*/ 62 w 306"/>
                      <a:gd name="T1" fmla="*/ 145 h 492"/>
                      <a:gd name="T2" fmla="*/ 0 w 306"/>
                      <a:gd name="T3" fmla="*/ 137 h 492"/>
                      <a:gd name="T4" fmla="*/ 16 w 306"/>
                      <a:gd name="T5" fmla="*/ 94 h 492"/>
                      <a:gd name="T6" fmla="*/ 11 w 306"/>
                      <a:gd name="T7" fmla="*/ 88 h 492"/>
                      <a:gd name="T8" fmla="*/ 35 w 306"/>
                      <a:gd name="T9" fmla="*/ 68 h 492"/>
                      <a:gd name="T10" fmla="*/ 27 w 306"/>
                      <a:gd name="T11" fmla="*/ 58 h 492"/>
                      <a:gd name="T12" fmla="*/ 46 w 306"/>
                      <a:gd name="T13" fmla="*/ 0 h 492"/>
                      <a:gd name="T14" fmla="*/ 62 w 306"/>
                      <a:gd name="T15" fmla="*/ 3 h 492"/>
                      <a:gd name="T16" fmla="*/ 56 w 306"/>
                      <a:gd name="T17" fmla="*/ 22 h 492"/>
                      <a:gd name="T18" fmla="*/ 62 w 306"/>
                      <a:gd name="T19" fmla="*/ 32 h 492"/>
                      <a:gd name="T20" fmla="*/ 59 w 306"/>
                      <a:gd name="T21" fmla="*/ 34 h 492"/>
                      <a:gd name="T22" fmla="*/ 67 w 306"/>
                      <a:gd name="T23" fmla="*/ 39 h 492"/>
                      <a:gd name="T24" fmla="*/ 73 w 306"/>
                      <a:gd name="T25" fmla="*/ 51 h 492"/>
                      <a:gd name="T26" fmla="*/ 83 w 306"/>
                      <a:gd name="T27" fmla="*/ 54 h 492"/>
                      <a:gd name="T28" fmla="*/ 73 w 306"/>
                      <a:gd name="T29" fmla="*/ 73 h 492"/>
                      <a:gd name="T30" fmla="*/ 75 w 306"/>
                      <a:gd name="T31" fmla="*/ 77 h 492"/>
                      <a:gd name="T32" fmla="*/ 83 w 306"/>
                      <a:gd name="T33" fmla="*/ 73 h 492"/>
                      <a:gd name="T34" fmla="*/ 86 w 306"/>
                      <a:gd name="T35" fmla="*/ 75 h 492"/>
                      <a:gd name="T36" fmla="*/ 91 w 306"/>
                      <a:gd name="T37" fmla="*/ 90 h 492"/>
                      <a:gd name="T38" fmla="*/ 96 w 306"/>
                      <a:gd name="T39" fmla="*/ 94 h 492"/>
                      <a:gd name="T40" fmla="*/ 99 w 306"/>
                      <a:gd name="T41" fmla="*/ 101 h 492"/>
                      <a:gd name="T42" fmla="*/ 102 w 306"/>
                      <a:gd name="T43" fmla="*/ 100 h 492"/>
                      <a:gd name="T44" fmla="*/ 110 w 306"/>
                      <a:gd name="T45" fmla="*/ 101 h 492"/>
                      <a:gd name="T46" fmla="*/ 113 w 306"/>
                      <a:gd name="T47" fmla="*/ 100 h 492"/>
                      <a:gd name="T48" fmla="*/ 128 w 306"/>
                      <a:gd name="T49" fmla="*/ 101 h 492"/>
                      <a:gd name="T50" fmla="*/ 132 w 306"/>
                      <a:gd name="T51" fmla="*/ 98 h 492"/>
                      <a:gd name="T52" fmla="*/ 137 w 306"/>
                      <a:gd name="T53" fmla="*/ 103 h 492"/>
                      <a:gd name="T54" fmla="*/ 126 w 306"/>
                      <a:gd name="T55" fmla="*/ 154 h 492"/>
                      <a:gd name="T56" fmla="*/ 83 w 306"/>
                      <a:gd name="T57" fmla="*/ 149 h 492"/>
                      <a:gd name="T58" fmla="*/ 62 w 306"/>
                      <a:gd name="T59" fmla="*/ 145 h 492"/>
                      <a:gd name="T60" fmla="*/ 62 w 306"/>
                      <a:gd name="T61" fmla="*/ 147 h 4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6"/>
                      <a:gd name="T94" fmla="*/ 0 h 492"/>
                      <a:gd name="T95" fmla="*/ 306 w 306"/>
                      <a:gd name="T96" fmla="*/ 492 h 4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prstDash val="solid"/>
                    <a:round/>
                    <a:headEnd/>
                    <a:tailEnd/>
                  </a:ln>
                </p:spPr>
                <p:txBody>
                  <a:bodyPr/>
                  <a:lstStyle/>
                  <a:p>
                    <a:endParaRPr lang="en-US" dirty="0"/>
                  </a:p>
                </p:txBody>
              </p:sp>
              <p:sp>
                <p:nvSpPr>
                  <p:cNvPr id="318" name="Freeform 317"/>
                  <p:cNvSpPr>
                    <a:spLocks noChangeAspect="1"/>
                  </p:cNvSpPr>
                  <p:nvPr/>
                </p:nvSpPr>
                <p:spPr bwMode="auto">
                  <a:xfrm>
                    <a:off x="564830" y="3734440"/>
                    <a:ext cx="151" cy="244"/>
                  </a:xfrm>
                  <a:custGeom>
                    <a:avLst/>
                    <a:gdLst>
                      <a:gd name="T0" fmla="*/ 56 w 198"/>
                      <a:gd name="T1" fmla="*/ 112 h 360"/>
                      <a:gd name="T2" fmla="*/ 48 w 198"/>
                      <a:gd name="T3" fmla="*/ 106 h 360"/>
                      <a:gd name="T4" fmla="*/ 48 w 198"/>
                      <a:gd name="T5" fmla="*/ 99 h 360"/>
                      <a:gd name="T6" fmla="*/ 27 w 198"/>
                      <a:gd name="T7" fmla="*/ 87 h 360"/>
                      <a:gd name="T8" fmla="*/ 32 w 198"/>
                      <a:gd name="T9" fmla="*/ 77 h 360"/>
                      <a:gd name="T10" fmla="*/ 24 w 198"/>
                      <a:gd name="T11" fmla="*/ 73 h 360"/>
                      <a:gd name="T12" fmla="*/ 18 w 198"/>
                      <a:gd name="T13" fmla="*/ 75 h 360"/>
                      <a:gd name="T14" fmla="*/ 16 w 198"/>
                      <a:gd name="T15" fmla="*/ 67 h 360"/>
                      <a:gd name="T16" fmla="*/ 5 w 198"/>
                      <a:gd name="T17" fmla="*/ 62 h 360"/>
                      <a:gd name="T18" fmla="*/ 0 w 198"/>
                      <a:gd name="T19" fmla="*/ 56 h 360"/>
                      <a:gd name="T20" fmla="*/ 0 w 198"/>
                      <a:gd name="T21" fmla="*/ 43 h 360"/>
                      <a:gd name="T22" fmla="*/ 8 w 198"/>
                      <a:gd name="T23" fmla="*/ 39 h 360"/>
                      <a:gd name="T24" fmla="*/ 11 w 198"/>
                      <a:gd name="T25" fmla="*/ 33 h 360"/>
                      <a:gd name="T26" fmla="*/ 8 w 198"/>
                      <a:gd name="T27" fmla="*/ 24 h 360"/>
                      <a:gd name="T28" fmla="*/ 18 w 198"/>
                      <a:gd name="T29" fmla="*/ 22 h 360"/>
                      <a:gd name="T30" fmla="*/ 24 w 198"/>
                      <a:gd name="T31" fmla="*/ 17 h 360"/>
                      <a:gd name="T32" fmla="*/ 24 w 198"/>
                      <a:gd name="T33" fmla="*/ 9 h 360"/>
                      <a:gd name="T34" fmla="*/ 14 w 198"/>
                      <a:gd name="T35" fmla="*/ 3 h 360"/>
                      <a:gd name="T36" fmla="*/ 18 w 198"/>
                      <a:gd name="T37" fmla="*/ 2 h 360"/>
                      <a:gd name="T38" fmla="*/ 75 w 198"/>
                      <a:gd name="T39" fmla="*/ 0 h 360"/>
                      <a:gd name="T40" fmla="*/ 79 w 198"/>
                      <a:gd name="T41" fmla="*/ 15 h 360"/>
                      <a:gd name="T42" fmla="*/ 85 w 198"/>
                      <a:gd name="T43" fmla="*/ 62 h 360"/>
                      <a:gd name="T44" fmla="*/ 85 w 198"/>
                      <a:gd name="T45" fmla="*/ 67 h 360"/>
                      <a:gd name="T46" fmla="*/ 88 w 198"/>
                      <a:gd name="T47" fmla="*/ 75 h 360"/>
                      <a:gd name="T48" fmla="*/ 79 w 198"/>
                      <a:gd name="T49" fmla="*/ 86 h 360"/>
                      <a:gd name="T50" fmla="*/ 79 w 198"/>
                      <a:gd name="T51" fmla="*/ 94 h 360"/>
                      <a:gd name="T52" fmla="*/ 77 w 198"/>
                      <a:gd name="T53" fmla="*/ 97 h 360"/>
                      <a:gd name="T54" fmla="*/ 79 w 198"/>
                      <a:gd name="T55" fmla="*/ 101 h 360"/>
                      <a:gd name="T56" fmla="*/ 69 w 198"/>
                      <a:gd name="T57" fmla="*/ 103 h 360"/>
                      <a:gd name="T58" fmla="*/ 72 w 198"/>
                      <a:gd name="T59" fmla="*/ 108 h 360"/>
                      <a:gd name="T60" fmla="*/ 59 w 198"/>
                      <a:gd name="T61" fmla="*/ 106 h 360"/>
                      <a:gd name="T62" fmla="*/ 56 w 198"/>
                      <a:gd name="T63" fmla="*/ 110 h 360"/>
                      <a:gd name="T64" fmla="*/ 56 w 198"/>
                      <a:gd name="T65" fmla="*/ 112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8"/>
                      <a:gd name="T100" fmla="*/ 0 h 360"/>
                      <a:gd name="T101" fmla="*/ 198 w 198"/>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AA00"/>
                  </a:solidFill>
                  <a:ln w="9525">
                    <a:solidFill>
                      <a:srgbClr val="FFAA00"/>
                    </a:solidFill>
                    <a:prstDash val="solid"/>
                    <a:round/>
                    <a:headEnd/>
                    <a:tailEnd/>
                  </a:ln>
                </p:spPr>
                <p:txBody>
                  <a:bodyPr/>
                  <a:lstStyle/>
                  <a:p>
                    <a:endParaRPr lang="en-US" dirty="0"/>
                  </a:p>
                </p:txBody>
              </p:sp>
              <p:sp>
                <p:nvSpPr>
                  <p:cNvPr id="319" name="Freeform 318"/>
                  <p:cNvSpPr>
                    <a:spLocks noChangeAspect="1"/>
                  </p:cNvSpPr>
                  <p:nvPr/>
                </p:nvSpPr>
                <p:spPr bwMode="auto">
                  <a:xfrm>
                    <a:off x="564830" y="3734440"/>
                    <a:ext cx="151" cy="248"/>
                  </a:xfrm>
                  <a:custGeom>
                    <a:avLst/>
                    <a:gdLst>
                      <a:gd name="T0" fmla="*/ 56 w 198"/>
                      <a:gd name="T1" fmla="*/ 112 h 366"/>
                      <a:gd name="T2" fmla="*/ 48 w 198"/>
                      <a:gd name="T3" fmla="*/ 106 h 366"/>
                      <a:gd name="T4" fmla="*/ 48 w 198"/>
                      <a:gd name="T5" fmla="*/ 99 h 366"/>
                      <a:gd name="T6" fmla="*/ 27 w 198"/>
                      <a:gd name="T7" fmla="*/ 87 h 366"/>
                      <a:gd name="T8" fmla="*/ 32 w 198"/>
                      <a:gd name="T9" fmla="*/ 77 h 366"/>
                      <a:gd name="T10" fmla="*/ 24 w 198"/>
                      <a:gd name="T11" fmla="*/ 73 h 366"/>
                      <a:gd name="T12" fmla="*/ 18 w 198"/>
                      <a:gd name="T13" fmla="*/ 75 h 366"/>
                      <a:gd name="T14" fmla="*/ 16 w 198"/>
                      <a:gd name="T15" fmla="*/ 67 h 366"/>
                      <a:gd name="T16" fmla="*/ 5 w 198"/>
                      <a:gd name="T17" fmla="*/ 62 h 366"/>
                      <a:gd name="T18" fmla="*/ 0 w 198"/>
                      <a:gd name="T19" fmla="*/ 56 h 366"/>
                      <a:gd name="T20" fmla="*/ 0 w 198"/>
                      <a:gd name="T21" fmla="*/ 43 h 366"/>
                      <a:gd name="T22" fmla="*/ 8 w 198"/>
                      <a:gd name="T23" fmla="*/ 39 h 366"/>
                      <a:gd name="T24" fmla="*/ 11 w 198"/>
                      <a:gd name="T25" fmla="*/ 33 h 366"/>
                      <a:gd name="T26" fmla="*/ 8 w 198"/>
                      <a:gd name="T27" fmla="*/ 24 h 366"/>
                      <a:gd name="T28" fmla="*/ 18 w 198"/>
                      <a:gd name="T29" fmla="*/ 22 h 366"/>
                      <a:gd name="T30" fmla="*/ 24 w 198"/>
                      <a:gd name="T31" fmla="*/ 17 h 366"/>
                      <a:gd name="T32" fmla="*/ 24 w 198"/>
                      <a:gd name="T33" fmla="*/ 9 h 366"/>
                      <a:gd name="T34" fmla="*/ 14 w 198"/>
                      <a:gd name="T35" fmla="*/ 3 h 366"/>
                      <a:gd name="T36" fmla="*/ 18 w 198"/>
                      <a:gd name="T37" fmla="*/ 2 h 366"/>
                      <a:gd name="T38" fmla="*/ 75 w 198"/>
                      <a:gd name="T39" fmla="*/ 0 h 366"/>
                      <a:gd name="T40" fmla="*/ 79 w 198"/>
                      <a:gd name="T41" fmla="*/ 15 h 366"/>
                      <a:gd name="T42" fmla="*/ 85 w 198"/>
                      <a:gd name="T43" fmla="*/ 62 h 366"/>
                      <a:gd name="T44" fmla="*/ 85 w 198"/>
                      <a:gd name="T45" fmla="*/ 67 h 366"/>
                      <a:gd name="T46" fmla="*/ 88 w 198"/>
                      <a:gd name="T47" fmla="*/ 75 h 366"/>
                      <a:gd name="T48" fmla="*/ 79 w 198"/>
                      <a:gd name="T49" fmla="*/ 86 h 366"/>
                      <a:gd name="T50" fmla="*/ 79 w 198"/>
                      <a:gd name="T51" fmla="*/ 94 h 366"/>
                      <a:gd name="T52" fmla="*/ 77 w 198"/>
                      <a:gd name="T53" fmla="*/ 97 h 366"/>
                      <a:gd name="T54" fmla="*/ 79 w 198"/>
                      <a:gd name="T55" fmla="*/ 101 h 366"/>
                      <a:gd name="T56" fmla="*/ 69 w 198"/>
                      <a:gd name="T57" fmla="*/ 103 h 366"/>
                      <a:gd name="T58" fmla="*/ 72 w 198"/>
                      <a:gd name="T59" fmla="*/ 108 h 366"/>
                      <a:gd name="T60" fmla="*/ 59 w 198"/>
                      <a:gd name="T61" fmla="*/ 106 h 366"/>
                      <a:gd name="T62" fmla="*/ 56 w 198"/>
                      <a:gd name="T63" fmla="*/ 110 h 366"/>
                      <a:gd name="T64" fmla="*/ 56 w 198"/>
                      <a:gd name="T65" fmla="*/ 112 h 366"/>
                      <a:gd name="T66" fmla="*/ 56 w 198"/>
                      <a:gd name="T67" fmla="*/ 114 h 3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8"/>
                      <a:gd name="T103" fmla="*/ 0 h 366"/>
                      <a:gd name="T104" fmla="*/ 198 w 198"/>
                      <a:gd name="T105" fmla="*/ 366 h 3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prstDash val="solid"/>
                    <a:round/>
                    <a:headEnd/>
                    <a:tailEnd/>
                  </a:ln>
                </p:spPr>
                <p:txBody>
                  <a:bodyPr/>
                  <a:lstStyle/>
                  <a:p>
                    <a:endParaRPr lang="en-US" dirty="0"/>
                  </a:p>
                </p:txBody>
              </p:sp>
              <p:sp>
                <p:nvSpPr>
                  <p:cNvPr id="320" name="Freeform 319"/>
                  <p:cNvSpPr>
                    <a:spLocks noChangeAspect="1"/>
                  </p:cNvSpPr>
                  <p:nvPr/>
                </p:nvSpPr>
                <p:spPr bwMode="auto">
                  <a:xfrm>
                    <a:off x="564967" y="3734464"/>
                    <a:ext cx="114" cy="179"/>
                  </a:xfrm>
                  <a:custGeom>
                    <a:avLst/>
                    <a:gdLst>
                      <a:gd name="T0" fmla="*/ 0 w 150"/>
                      <a:gd name="T1" fmla="*/ 82 h 264"/>
                      <a:gd name="T2" fmla="*/ 0 w 150"/>
                      <a:gd name="T3" fmla="*/ 75 h 264"/>
                      <a:gd name="T4" fmla="*/ 8 w 150"/>
                      <a:gd name="T5" fmla="*/ 64 h 264"/>
                      <a:gd name="T6" fmla="*/ 5 w 150"/>
                      <a:gd name="T7" fmla="*/ 56 h 264"/>
                      <a:gd name="T8" fmla="*/ 5 w 150"/>
                      <a:gd name="T9" fmla="*/ 51 h 264"/>
                      <a:gd name="T10" fmla="*/ 0 w 150"/>
                      <a:gd name="T11" fmla="*/ 3 h 264"/>
                      <a:gd name="T12" fmla="*/ 8 w 150"/>
                      <a:gd name="T13" fmla="*/ 5 h 264"/>
                      <a:gd name="T14" fmla="*/ 16 w 150"/>
                      <a:gd name="T15" fmla="*/ 2 h 264"/>
                      <a:gd name="T16" fmla="*/ 58 w 150"/>
                      <a:gd name="T17" fmla="*/ 0 h 264"/>
                      <a:gd name="T18" fmla="*/ 66 w 150"/>
                      <a:gd name="T19" fmla="*/ 52 h 264"/>
                      <a:gd name="T20" fmla="*/ 66 w 150"/>
                      <a:gd name="T21" fmla="*/ 58 h 264"/>
                      <a:gd name="T22" fmla="*/ 52 w 150"/>
                      <a:gd name="T23" fmla="*/ 62 h 264"/>
                      <a:gd name="T24" fmla="*/ 55 w 150"/>
                      <a:gd name="T25" fmla="*/ 64 h 264"/>
                      <a:gd name="T26" fmla="*/ 45 w 150"/>
                      <a:gd name="T27" fmla="*/ 77 h 264"/>
                      <a:gd name="T28" fmla="*/ 40 w 150"/>
                      <a:gd name="T29" fmla="*/ 75 h 264"/>
                      <a:gd name="T30" fmla="*/ 37 w 150"/>
                      <a:gd name="T31" fmla="*/ 73 h 264"/>
                      <a:gd name="T32" fmla="*/ 29 w 150"/>
                      <a:gd name="T33" fmla="*/ 81 h 264"/>
                      <a:gd name="T34" fmla="*/ 27 w 150"/>
                      <a:gd name="T35" fmla="*/ 77 h 264"/>
                      <a:gd name="T36" fmla="*/ 21 w 150"/>
                      <a:gd name="T37" fmla="*/ 82 h 264"/>
                      <a:gd name="T38" fmla="*/ 8 w 150"/>
                      <a:gd name="T39" fmla="*/ 79 h 264"/>
                      <a:gd name="T40" fmla="*/ 8 w 150"/>
                      <a:gd name="T41" fmla="*/ 82 h 264"/>
                      <a:gd name="T42" fmla="*/ 3 w 150"/>
                      <a:gd name="T43" fmla="*/ 81 h 264"/>
                      <a:gd name="T44" fmla="*/ 0 w 150"/>
                      <a:gd name="T45" fmla="*/ 82 h 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264"/>
                      <a:gd name="T71" fmla="*/ 150 w 150"/>
                      <a:gd name="T72" fmla="*/ 264 h 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AA00"/>
                  </a:solidFill>
                  <a:ln w="9525">
                    <a:solidFill>
                      <a:srgbClr val="FFAA00"/>
                    </a:solidFill>
                    <a:prstDash val="solid"/>
                    <a:round/>
                    <a:headEnd/>
                    <a:tailEnd/>
                  </a:ln>
                </p:spPr>
                <p:txBody>
                  <a:bodyPr/>
                  <a:lstStyle/>
                  <a:p>
                    <a:endParaRPr lang="en-US" dirty="0"/>
                  </a:p>
                </p:txBody>
              </p:sp>
              <p:sp>
                <p:nvSpPr>
                  <p:cNvPr id="321" name="Freeform 320"/>
                  <p:cNvSpPr>
                    <a:spLocks noChangeAspect="1"/>
                  </p:cNvSpPr>
                  <p:nvPr/>
                </p:nvSpPr>
                <p:spPr bwMode="auto">
                  <a:xfrm>
                    <a:off x="564967" y="3734464"/>
                    <a:ext cx="114" cy="183"/>
                  </a:xfrm>
                  <a:custGeom>
                    <a:avLst/>
                    <a:gdLst>
                      <a:gd name="T0" fmla="*/ 0 w 150"/>
                      <a:gd name="T1" fmla="*/ 82 h 270"/>
                      <a:gd name="T2" fmla="*/ 0 w 150"/>
                      <a:gd name="T3" fmla="*/ 75 h 270"/>
                      <a:gd name="T4" fmla="*/ 8 w 150"/>
                      <a:gd name="T5" fmla="*/ 64 h 270"/>
                      <a:gd name="T6" fmla="*/ 5 w 150"/>
                      <a:gd name="T7" fmla="*/ 56 h 270"/>
                      <a:gd name="T8" fmla="*/ 5 w 150"/>
                      <a:gd name="T9" fmla="*/ 51 h 270"/>
                      <a:gd name="T10" fmla="*/ 0 w 150"/>
                      <a:gd name="T11" fmla="*/ 3 h 270"/>
                      <a:gd name="T12" fmla="*/ 8 w 150"/>
                      <a:gd name="T13" fmla="*/ 5 h 270"/>
                      <a:gd name="T14" fmla="*/ 16 w 150"/>
                      <a:gd name="T15" fmla="*/ 2 h 270"/>
                      <a:gd name="T16" fmla="*/ 58 w 150"/>
                      <a:gd name="T17" fmla="*/ 0 h 270"/>
                      <a:gd name="T18" fmla="*/ 66 w 150"/>
                      <a:gd name="T19" fmla="*/ 52 h 270"/>
                      <a:gd name="T20" fmla="*/ 66 w 150"/>
                      <a:gd name="T21" fmla="*/ 58 h 270"/>
                      <a:gd name="T22" fmla="*/ 52 w 150"/>
                      <a:gd name="T23" fmla="*/ 62 h 270"/>
                      <a:gd name="T24" fmla="*/ 55 w 150"/>
                      <a:gd name="T25" fmla="*/ 64 h 270"/>
                      <a:gd name="T26" fmla="*/ 45 w 150"/>
                      <a:gd name="T27" fmla="*/ 77 h 270"/>
                      <a:gd name="T28" fmla="*/ 40 w 150"/>
                      <a:gd name="T29" fmla="*/ 75 h 270"/>
                      <a:gd name="T30" fmla="*/ 37 w 150"/>
                      <a:gd name="T31" fmla="*/ 73 h 270"/>
                      <a:gd name="T32" fmla="*/ 29 w 150"/>
                      <a:gd name="T33" fmla="*/ 81 h 270"/>
                      <a:gd name="T34" fmla="*/ 27 w 150"/>
                      <a:gd name="T35" fmla="*/ 77 h 270"/>
                      <a:gd name="T36" fmla="*/ 21 w 150"/>
                      <a:gd name="T37" fmla="*/ 82 h 270"/>
                      <a:gd name="T38" fmla="*/ 8 w 150"/>
                      <a:gd name="T39" fmla="*/ 79 h 270"/>
                      <a:gd name="T40" fmla="*/ 8 w 150"/>
                      <a:gd name="T41" fmla="*/ 82 h 270"/>
                      <a:gd name="T42" fmla="*/ 3 w 150"/>
                      <a:gd name="T43" fmla="*/ 81 h 270"/>
                      <a:gd name="T44" fmla="*/ 0 w 150"/>
                      <a:gd name="T45" fmla="*/ 82 h 270"/>
                      <a:gd name="T46" fmla="*/ 0 w 150"/>
                      <a:gd name="T47" fmla="*/ 84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270"/>
                      <a:gd name="T74" fmla="*/ 150 w 150"/>
                      <a:gd name="T75" fmla="*/ 270 h 2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prstDash val="solid"/>
                    <a:round/>
                    <a:headEnd/>
                    <a:tailEnd/>
                  </a:ln>
                </p:spPr>
                <p:txBody>
                  <a:bodyPr/>
                  <a:lstStyle/>
                  <a:p>
                    <a:endParaRPr lang="en-US" dirty="0"/>
                  </a:p>
                </p:txBody>
              </p:sp>
              <p:sp>
                <p:nvSpPr>
                  <p:cNvPr id="322" name="Freeform 321"/>
                  <p:cNvSpPr>
                    <a:spLocks noChangeAspect="1"/>
                  </p:cNvSpPr>
                  <p:nvPr/>
                </p:nvSpPr>
                <p:spPr bwMode="auto">
                  <a:xfrm>
                    <a:off x="564637" y="3734403"/>
                    <a:ext cx="234" cy="139"/>
                  </a:xfrm>
                  <a:custGeom>
                    <a:avLst/>
                    <a:gdLst>
                      <a:gd name="T0" fmla="*/ 113 w 306"/>
                      <a:gd name="T1" fmla="*/ 65 h 204"/>
                      <a:gd name="T2" fmla="*/ 108 w 306"/>
                      <a:gd name="T3" fmla="*/ 59 h 204"/>
                      <a:gd name="T4" fmla="*/ 18 w 306"/>
                      <a:gd name="T5" fmla="*/ 61 h 204"/>
                      <a:gd name="T6" fmla="*/ 16 w 306"/>
                      <a:gd name="T7" fmla="*/ 48 h 204"/>
                      <a:gd name="T8" fmla="*/ 5 w 306"/>
                      <a:gd name="T9" fmla="*/ 22 h 204"/>
                      <a:gd name="T10" fmla="*/ 0 w 306"/>
                      <a:gd name="T11" fmla="*/ 17 h 204"/>
                      <a:gd name="T12" fmla="*/ 5 w 306"/>
                      <a:gd name="T13" fmla="*/ 10 h 204"/>
                      <a:gd name="T14" fmla="*/ 3 w 306"/>
                      <a:gd name="T15" fmla="*/ 3 h 204"/>
                      <a:gd name="T16" fmla="*/ 5 w 306"/>
                      <a:gd name="T17" fmla="*/ 2 h 204"/>
                      <a:gd name="T18" fmla="*/ 113 w 306"/>
                      <a:gd name="T19" fmla="*/ 0 h 204"/>
                      <a:gd name="T20" fmla="*/ 118 w 306"/>
                      <a:gd name="T21" fmla="*/ 5 h 204"/>
                      <a:gd name="T22" fmla="*/ 115 w 306"/>
                      <a:gd name="T23" fmla="*/ 10 h 204"/>
                      <a:gd name="T24" fmla="*/ 118 w 306"/>
                      <a:gd name="T25" fmla="*/ 15 h 204"/>
                      <a:gd name="T26" fmla="*/ 126 w 306"/>
                      <a:gd name="T27" fmla="*/ 21 h 204"/>
                      <a:gd name="T28" fmla="*/ 137 w 306"/>
                      <a:gd name="T29" fmla="*/ 27 h 204"/>
                      <a:gd name="T30" fmla="*/ 137 w 306"/>
                      <a:gd name="T31" fmla="*/ 34 h 204"/>
                      <a:gd name="T32" fmla="*/ 132 w 306"/>
                      <a:gd name="T33" fmla="*/ 40 h 204"/>
                      <a:gd name="T34" fmla="*/ 121 w 306"/>
                      <a:gd name="T35" fmla="*/ 42 h 204"/>
                      <a:gd name="T36" fmla="*/ 123 w 306"/>
                      <a:gd name="T37" fmla="*/ 51 h 204"/>
                      <a:gd name="T38" fmla="*/ 121 w 306"/>
                      <a:gd name="T39" fmla="*/ 57 h 204"/>
                      <a:gd name="T40" fmla="*/ 113 w 306"/>
                      <a:gd name="T41" fmla="*/ 61 h 204"/>
                      <a:gd name="T42" fmla="*/ 113 w 306"/>
                      <a:gd name="T43" fmla="*/ 65 h 2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204"/>
                      <a:gd name="T68" fmla="*/ 306 w 306"/>
                      <a:gd name="T69" fmla="*/ 204 h 2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E8D898"/>
                  </a:solidFill>
                  <a:ln w="9525">
                    <a:solidFill>
                      <a:srgbClr val="E8D898"/>
                    </a:solidFill>
                    <a:prstDash val="solid"/>
                    <a:round/>
                    <a:headEnd/>
                    <a:tailEnd/>
                  </a:ln>
                </p:spPr>
                <p:txBody>
                  <a:bodyPr/>
                  <a:lstStyle/>
                  <a:p>
                    <a:endParaRPr lang="en-US" dirty="0"/>
                  </a:p>
                </p:txBody>
              </p:sp>
              <p:sp>
                <p:nvSpPr>
                  <p:cNvPr id="323" name="Freeform 322"/>
                  <p:cNvSpPr>
                    <a:spLocks noChangeAspect="1"/>
                  </p:cNvSpPr>
                  <p:nvPr/>
                </p:nvSpPr>
                <p:spPr bwMode="auto">
                  <a:xfrm>
                    <a:off x="564637" y="3734403"/>
                    <a:ext cx="234" cy="143"/>
                  </a:xfrm>
                  <a:custGeom>
                    <a:avLst/>
                    <a:gdLst>
                      <a:gd name="T0" fmla="*/ 113 w 306"/>
                      <a:gd name="T1" fmla="*/ 65 h 210"/>
                      <a:gd name="T2" fmla="*/ 108 w 306"/>
                      <a:gd name="T3" fmla="*/ 59 h 210"/>
                      <a:gd name="T4" fmla="*/ 18 w 306"/>
                      <a:gd name="T5" fmla="*/ 61 h 210"/>
                      <a:gd name="T6" fmla="*/ 16 w 306"/>
                      <a:gd name="T7" fmla="*/ 47 h 210"/>
                      <a:gd name="T8" fmla="*/ 5 w 306"/>
                      <a:gd name="T9" fmla="*/ 22 h 210"/>
                      <a:gd name="T10" fmla="*/ 0 w 306"/>
                      <a:gd name="T11" fmla="*/ 17 h 210"/>
                      <a:gd name="T12" fmla="*/ 5 w 306"/>
                      <a:gd name="T13" fmla="*/ 10 h 210"/>
                      <a:gd name="T14" fmla="*/ 3 w 306"/>
                      <a:gd name="T15" fmla="*/ 3 h 210"/>
                      <a:gd name="T16" fmla="*/ 5 w 306"/>
                      <a:gd name="T17" fmla="*/ 2 h 210"/>
                      <a:gd name="T18" fmla="*/ 113 w 306"/>
                      <a:gd name="T19" fmla="*/ 0 h 210"/>
                      <a:gd name="T20" fmla="*/ 118 w 306"/>
                      <a:gd name="T21" fmla="*/ 5 h 210"/>
                      <a:gd name="T22" fmla="*/ 115 w 306"/>
                      <a:gd name="T23" fmla="*/ 10 h 210"/>
                      <a:gd name="T24" fmla="*/ 118 w 306"/>
                      <a:gd name="T25" fmla="*/ 15 h 210"/>
                      <a:gd name="T26" fmla="*/ 126 w 306"/>
                      <a:gd name="T27" fmla="*/ 21 h 210"/>
                      <a:gd name="T28" fmla="*/ 137 w 306"/>
                      <a:gd name="T29" fmla="*/ 27 h 210"/>
                      <a:gd name="T30" fmla="*/ 137 w 306"/>
                      <a:gd name="T31" fmla="*/ 34 h 210"/>
                      <a:gd name="T32" fmla="*/ 132 w 306"/>
                      <a:gd name="T33" fmla="*/ 40 h 210"/>
                      <a:gd name="T34" fmla="*/ 121 w 306"/>
                      <a:gd name="T35" fmla="*/ 42 h 210"/>
                      <a:gd name="T36" fmla="*/ 123 w 306"/>
                      <a:gd name="T37" fmla="*/ 51 h 210"/>
                      <a:gd name="T38" fmla="*/ 121 w 306"/>
                      <a:gd name="T39" fmla="*/ 57 h 210"/>
                      <a:gd name="T40" fmla="*/ 113 w 306"/>
                      <a:gd name="T41" fmla="*/ 61 h 210"/>
                      <a:gd name="T42" fmla="*/ 113 w 306"/>
                      <a:gd name="T43" fmla="*/ 65 h 210"/>
                      <a:gd name="T44" fmla="*/ 113 w 306"/>
                      <a:gd name="T45" fmla="*/ 66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210"/>
                      <a:gd name="T71" fmla="*/ 306 w 306"/>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prstDash val="solid"/>
                    <a:round/>
                    <a:headEnd/>
                    <a:tailEnd/>
                  </a:ln>
                </p:spPr>
                <p:txBody>
                  <a:bodyPr/>
                  <a:lstStyle/>
                  <a:p>
                    <a:endParaRPr lang="en-US" dirty="0"/>
                  </a:p>
                </p:txBody>
              </p:sp>
              <p:sp>
                <p:nvSpPr>
                  <p:cNvPr id="324" name="Freeform 323"/>
                  <p:cNvSpPr>
                    <a:spLocks noChangeAspect="1"/>
                  </p:cNvSpPr>
                  <p:nvPr/>
                </p:nvSpPr>
                <p:spPr bwMode="auto">
                  <a:xfrm>
                    <a:off x="564427" y="3734554"/>
                    <a:ext cx="288" cy="134"/>
                  </a:xfrm>
                  <a:custGeom>
                    <a:avLst/>
                    <a:gdLst>
                      <a:gd name="T0" fmla="*/ 152 w 378"/>
                      <a:gd name="T1" fmla="*/ 2 h 198"/>
                      <a:gd name="T2" fmla="*/ 159 w 378"/>
                      <a:gd name="T3" fmla="*/ 5 h 198"/>
                      <a:gd name="T4" fmla="*/ 154 w 378"/>
                      <a:gd name="T5" fmla="*/ 11 h 198"/>
                      <a:gd name="T6" fmla="*/ 167 w 378"/>
                      <a:gd name="T7" fmla="*/ 19 h 198"/>
                      <a:gd name="T8" fmla="*/ 167 w 378"/>
                      <a:gd name="T9" fmla="*/ 62 h 198"/>
                      <a:gd name="T10" fmla="*/ 0 w 378"/>
                      <a:gd name="T11" fmla="*/ 60 h 198"/>
                      <a:gd name="T12" fmla="*/ 5 w 378"/>
                      <a:gd name="T13" fmla="*/ 0 h 198"/>
                      <a:gd name="T14" fmla="*/ 149 w 378"/>
                      <a:gd name="T15" fmla="*/ 2 h 198"/>
                      <a:gd name="T16" fmla="*/ 152 w 378"/>
                      <a:gd name="T17" fmla="*/ 2 h 1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198"/>
                      <a:gd name="T29" fmla="*/ 378 w 378"/>
                      <a:gd name="T30" fmla="*/ 198 h 1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E8D898"/>
                  </a:solidFill>
                  <a:ln w="9525">
                    <a:solidFill>
                      <a:srgbClr val="E8D898"/>
                    </a:solidFill>
                    <a:prstDash val="solid"/>
                    <a:round/>
                    <a:headEnd/>
                    <a:tailEnd/>
                  </a:ln>
                </p:spPr>
                <p:txBody>
                  <a:bodyPr/>
                  <a:lstStyle/>
                  <a:p>
                    <a:endParaRPr lang="en-US" dirty="0"/>
                  </a:p>
                </p:txBody>
              </p:sp>
              <p:sp>
                <p:nvSpPr>
                  <p:cNvPr id="325" name="Freeform 324"/>
                  <p:cNvSpPr>
                    <a:spLocks noChangeAspect="1"/>
                  </p:cNvSpPr>
                  <p:nvPr/>
                </p:nvSpPr>
                <p:spPr bwMode="auto">
                  <a:xfrm>
                    <a:off x="564427" y="3734554"/>
                    <a:ext cx="288" cy="134"/>
                  </a:xfrm>
                  <a:custGeom>
                    <a:avLst/>
                    <a:gdLst>
                      <a:gd name="T0" fmla="*/ 152 w 378"/>
                      <a:gd name="T1" fmla="*/ 2 h 198"/>
                      <a:gd name="T2" fmla="*/ 159 w 378"/>
                      <a:gd name="T3" fmla="*/ 5 h 198"/>
                      <a:gd name="T4" fmla="*/ 154 w 378"/>
                      <a:gd name="T5" fmla="*/ 11 h 198"/>
                      <a:gd name="T6" fmla="*/ 167 w 378"/>
                      <a:gd name="T7" fmla="*/ 19 h 198"/>
                      <a:gd name="T8" fmla="*/ 167 w 378"/>
                      <a:gd name="T9" fmla="*/ 62 h 198"/>
                      <a:gd name="T10" fmla="*/ 0 w 378"/>
                      <a:gd name="T11" fmla="*/ 60 h 198"/>
                      <a:gd name="T12" fmla="*/ 5 w 378"/>
                      <a:gd name="T13" fmla="*/ 0 h 198"/>
                      <a:gd name="T14" fmla="*/ 149 w 378"/>
                      <a:gd name="T15" fmla="*/ 2 h 198"/>
                      <a:gd name="T16" fmla="*/ 152 w 378"/>
                      <a:gd name="T17" fmla="*/ 2 h 198"/>
                      <a:gd name="T18" fmla="*/ 152 w 378"/>
                      <a:gd name="T19" fmla="*/ 3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198"/>
                      <a:gd name="T32" fmla="*/ 378 w 378"/>
                      <a:gd name="T33" fmla="*/ 198 h 1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prstDash val="solid"/>
                    <a:round/>
                    <a:headEnd/>
                    <a:tailEnd/>
                  </a:ln>
                </p:spPr>
                <p:txBody>
                  <a:bodyPr/>
                  <a:lstStyle/>
                  <a:p>
                    <a:endParaRPr lang="en-US" dirty="0"/>
                  </a:p>
                </p:txBody>
              </p:sp>
              <p:sp>
                <p:nvSpPr>
                  <p:cNvPr id="326" name="Freeform 325"/>
                  <p:cNvSpPr>
                    <a:spLocks noChangeAspect="1"/>
                  </p:cNvSpPr>
                  <p:nvPr/>
                </p:nvSpPr>
                <p:spPr bwMode="auto">
                  <a:xfrm>
                    <a:off x="564917" y="3734574"/>
                    <a:ext cx="283" cy="131"/>
                  </a:xfrm>
                  <a:custGeom>
                    <a:avLst/>
                    <a:gdLst>
                      <a:gd name="T0" fmla="*/ 129 w 372"/>
                      <a:gd name="T1" fmla="*/ 49 h 192"/>
                      <a:gd name="T2" fmla="*/ 32 w 372"/>
                      <a:gd name="T3" fmla="*/ 55 h 192"/>
                      <a:gd name="T4" fmla="*/ 32 w 372"/>
                      <a:gd name="T5" fmla="*/ 59 h 192"/>
                      <a:gd name="T6" fmla="*/ 0 w 372"/>
                      <a:gd name="T7" fmla="*/ 61 h 192"/>
                      <a:gd name="T8" fmla="*/ 3 w 372"/>
                      <a:gd name="T9" fmla="*/ 59 h 192"/>
                      <a:gd name="T10" fmla="*/ 5 w 372"/>
                      <a:gd name="T11" fmla="*/ 59 h 192"/>
                      <a:gd name="T12" fmla="*/ 5 w 372"/>
                      <a:gd name="T13" fmla="*/ 49 h 192"/>
                      <a:gd name="T14" fmla="*/ 8 w 372"/>
                      <a:gd name="T15" fmla="*/ 46 h 192"/>
                      <a:gd name="T16" fmla="*/ 21 w 372"/>
                      <a:gd name="T17" fmla="*/ 48 h 192"/>
                      <a:gd name="T18" fmla="*/ 18 w 372"/>
                      <a:gd name="T19" fmla="*/ 42 h 192"/>
                      <a:gd name="T20" fmla="*/ 29 w 372"/>
                      <a:gd name="T21" fmla="*/ 40 h 192"/>
                      <a:gd name="T22" fmla="*/ 27 w 372"/>
                      <a:gd name="T23" fmla="*/ 36 h 192"/>
                      <a:gd name="T24" fmla="*/ 29 w 372"/>
                      <a:gd name="T25" fmla="*/ 33 h 192"/>
                      <a:gd name="T26" fmla="*/ 32 w 372"/>
                      <a:gd name="T27" fmla="*/ 31 h 192"/>
                      <a:gd name="T28" fmla="*/ 37 w 372"/>
                      <a:gd name="T29" fmla="*/ 33 h 192"/>
                      <a:gd name="T30" fmla="*/ 37 w 372"/>
                      <a:gd name="T31" fmla="*/ 29 h 192"/>
                      <a:gd name="T32" fmla="*/ 50 w 372"/>
                      <a:gd name="T33" fmla="*/ 33 h 192"/>
                      <a:gd name="T34" fmla="*/ 56 w 372"/>
                      <a:gd name="T35" fmla="*/ 27 h 192"/>
                      <a:gd name="T36" fmla="*/ 58 w 372"/>
                      <a:gd name="T37" fmla="*/ 31 h 192"/>
                      <a:gd name="T38" fmla="*/ 66 w 372"/>
                      <a:gd name="T39" fmla="*/ 23 h 192"/>
                      <a:gd name="T40" fmla="*/ 69 w 372"/>
                      <a:gd name="T41" fmla="*/ 25 h 192"/>
                      <a:gd name="T42" fmla="*/ 74 w 372"/>
                      <a:gd name="T43" fmla="*/ 27 h 192"/>
                      <a:gd name="T44" fmla="*/ 84 w 372"/>
                      <a:gd name="T45" fmla="*/ 14 h 192"/>
                      <a:gd name="T46" fmla="*/ 82 w 372"/>
                      <a:gd name="T47" fmla="*/ 12 h 192"/>
                      <a:gd name="T48" fmla="*/ 95 w 372"/>
                      <a:gd name="T49" fmla="*/ 8 h 192"/>
                      <a:gd name="T50" fmla="*/ 95 w 372"/>
                      <a:gd name="T51" fmla="*/ 2 h 192"/>
                      <a:gd name="T52" fmla="*/ 103 w 372"/>
                      <a:gd name="T53" fmla="*/ 0 h 192"/>
                      <a:gd name="T54" fmla="*/ 108 w 372"/>
                      <a:gd name="T55" fmla="*/ 5 h 192"/>
                      <a:gd name="T56" fmla="*/ 122 w 372"/>
                      <a:gd name="T57" fmla="*/ 10 h 192"/>
                      <a:gd name="T58" fmla="*/ 137 w 372"/>
                      <a:gd name="T59" fmla="*/ 5 h 192"/>
                      <a:gd name="T60" fmla="*/ 145 w 372"/>
                      <a:gd name="T61" fmla="*/ 12 h 192"/>
                      <a:gd name="T62" fmla="*/ 151 w 372"/>
                      <a:gd name="T63" fmla="*/ 21 h 192"/>
                      <a:gd name="T64" fmla="*/ 164 w 372"/>
                      <a:gd name="T65" fmla="*/ 27 h 192"/>
                      <a:gd name="T66" fmla="*/ 140 w 372"/>
                      <a:gd name="T67" fmla="*/ 46 h 192"/>
                      <a:gd name="T68" fmla="*/ 129 w 372"/>
                      <a:gd name="T69" fmla="*/ 49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192"/>
                      <a:gd name="T107" fmla="*/ 372 w 372"/>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E8D898"/>
                  </a:solidFill>
                  <a:ln w="9525">
                    <a:solidFill>
                      <a:srgbClr val="E8D898"/>
                    </a:solidFill>
                    <a:prstDash val="solid"/>
                    <a:round/>
                    <a:headEnd/>
                    <a:tailEnd/>
                  </a:ln>
                </p:spPr>
                <p:txBody>
                  <a:bodyPr/>
                  <a:lstStyle/>
                  <a:p>
                    <a:endParaRPr lang="en-US" dirty="0"/>
                  </a:p>
                </p:txBody>
              </p:sp>
              <p:sp>
                <p:nvSpPr>
                  <p:cNvPr id="327" name="Freeform 326"/>
                  <p:cNvSpPr>
                    <a:spLocks noChangeAspect="1"/>
                  </p:cNvSpPr>
                  <p:nvPr/>
                </p:nvSpPr>
                <p:spPr bwMode="auto">
                  <a:xfrm>
                    <a:off x="564917" y="3734574"/>
                    <a:ext cx="283" cy="131"/>
                  </a:xfrm>
                  <a:custGeom>
                    <a:avLst/>
                    <a:gdLst>
                      <a:gd name="T0" fmla="*/ 129 w 372"/>
                      <a:gd name="T1" fmla="*/ 49 h 192"/>
                      <a:gd name="T2" fmla="*/ 32 w 372"/>
                      <a:gd name="T3" fmla="*/ 55 h 192"/>
                      <a:gd name="T4" fmla="*/ 32 w 372"/>
                      <a:gd name="T5" fmla="*/ 59 h 192"/>
                      <a:gd name="T6" fmla="*/ 0 w 372"/>
                      <a:gd name="T7" fmla="*/ 61 h 192"/>
                      <a:gd name="T8" fmla="*/ 3 w 372"/>
                      <a:gd name="T9" fmla="*/ 59 h 192"/>
                      <a:gd name="T10" fmla="*/ 5 w 372"/>
                      <a:gd name="T11" fmla="*/ 59 h 192"/>
                      <a:gd name="T12" fmla="*/ 5 w 372"/>
                      <a:gd name="T13" fmla="*/ 49 h 192"/>
                      <a:gd name="T14" fmla="*/ 8 w 372"/>
                      <a:gd name="T15" fmla="*/ 46 h 192"/>
                      <a:gd name="T16" fmla="*/ 21 w 372"/>
                      <a:gd name="T17" fmla="*/ 48 h 192"/>
                      <a:gd name="T18" fmla="*/ 18 w 372"/>
                      <a:gd name="T19" fmla="*/ 42 h 192"/>
                      <a:gd name="T20" fmla="*/ 29 w 372"/>
                      <a:gd name="T21" fmla="*/ 40 h 192"/>
                      <a:gd name="T22" fmla="*/ 27 w 372"/>
                      <a:gd name="T23" fmla="*/ 36 h 192"/>
                      <a:gd name="T24" fmla="*/ 29 w 372"/>
                      <a:gd name="T25" fmla="*/ 33 h 192"/>
                      <a:gd name="T26" fmla="*/ 32 w 372"/>
                      <a:gd name="T27" fmla="*/ 31 h 192"/>
                      <a:gd name="T28" fmla="*/ 37 w 372"/>
                      <a:gd name="T29" fmla="*/ 33 h 192"/>
                      <a:gd name="T30" fmla="*/ 37 w 372"/>
                      <a:gd name="T31" fmla="*/ 29 h 192"/>
                      <a:gd name="T32" fmla="*/ 50 w 372"/>
                      <a:gd name="T33" fmla="*/ 33 h 192"/>
                      <a:gd name="T34" fmla="*/ 56 w 372"/>
                      <a:gd name="T35" fmla="*/ 27 h 192"/>
                      <a:gd name="T36" fmla="*/ 58 w 372"/>
                      <a:gd name="T37" fmla="*/ 31 h 192"/>
                      <a:gd name="T38" fmla="*/ 66 w 372"/>
                      <a:gd name="T39" fmla="*/ 23 h 192"/>
                      <a:gd name="T40" fmla="*/ 69 w 372"/>
                      <a:gd name="T41" fmla="*/ 25 h 192"/>
                      <a:gd name="T42" fmla="*/ 74 w 372"/>
                      <a:gd name="T43" fmla="*/ 27 h 192"/>
                      <a:gd name="T44" fmla="*/ 84 w 372"/>
                      <a:gd name="T45" fmla="*/ 14 h 192"/>
                      <a:gd name="T46" fmla="*/ 82 w 372"/>
                      <a:gd name="T47" fmla="*/ 12 h 192"/>
                      <a:gd name="T48" fmla="*/ 95 w 372"/>
                      <a:gd name="T49" fmla="*/ 8 h 192"/>
                      <a:gd name="T50" fmla="*/ 95 w 372"/>
                      <a:gd name="T51" fmla="*/ 2 h 192"/>
                      <a:gd name="T52" fmla="*/ 103 w 372"/>
                      <a:gd name="T53" fmla="*/ 0 h 192"/>
                      <a:gd name="T54" fmla="*/ 108 w 372"/>
                      <a:gd name="T55" fmla="*/ 5 h 192"/>
                      <a:gd name="T56" fmla="*/ 122 w 372"/>
                      <a:gd name="T57" fmla="*/ 10 h 192"/>
                      <a:gd name="T58" fmla="*/ 137 w 372"/>
                      <a:gd name="T59" fmla="*/ 5 h 192"/>
                      <a:gd name="T60" fmla="*/ 145 w 372"/>
                      <a:gd name="T61" fmla="*/ 12 h 192"/>
                      <a:gd name="T62" fmla="*/ 151 w 372"/>
                      <a:gd name="T63" fmla="*/ 21 h 192"/>
                      <a:gd name="T64" fmla="*/ 164 w 372"/>
                      <a:gd name="T65" fmla="*/ 27 h 192"/>
                      <a:gd name="T66" fmla="*/ 140 w 372"/>
                      <a:gd name="T67" fmla="*/ 46 h 192"/>
                      <a:gd name="T68" fmla="*/ 129 w 372"/>
                      <a:gd name="T69" fmla="*/ 49 h 192"/>
                      <a:gd name="T70" fmla="*/ 129 w 372"/>
                      <a:gd name="T71" fmla="*/ 52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2"/>
                      <a:gd name="T109" fmla="*/ 0 h 192"/>
                      <a:gd name="T110" fmla="*/ 372 w 372"/>
                      <a:gd name="T111" fmla="*/ 192 h 1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prstDash val="solid"/>
                    <a:round/>
                    <a:headEnd/>
                    <a:tailEnd/>
                  </a:ln>
                </p:spPr>
                <p:txBody>
                  <a:bodyPr/>
                  <a:lstStyle/>
                  <a:p>
                    <a:endParaRPr lang="en-US" dirty="0"/>
                  </a:p>
                </p:txBody>
              </p:sp>
              <p:sp>
                <p:nvSpPr>
                  <p:cNvPr id="328" name="Freeform 327"/>
                  <p:cNvSpPr>
                    <a:spLocks noChangeAspect="1"/>
                  </p:cNvSpPr>
                  <p:nvPr/>
                </p:nvSpPr>
                <p:spPr bwMode="auto">
                  <a:xfrm>
                    <a:off x="564738" y="3734863"/>
                    <a:ext cx="220" cy="167"/>
                  </a:xfrm>
                  <a:custGeom>
                    <a:avLst/>
                    <a:gdLst>
                      <a:gd name="T0" fmla="*/ 115 w 288"/>
                      <a:gd name="T1" fmla="*/ 54 h 246"/>
                      <a:gd name="T2" fmla="*/ 96 w 288"/>
                      <a:gd name="T3" fmla="*/ 51 h 246"/>
                      <a:gd name="T4" fmla="*/ 91 w 288"/>
                      <a:gd name="T5" fmla="*/ 54 h 246"/>
                      <a:gd name="T6" fmla="*/ 102 w 288"/>
                      <a:gd name="T7" fmla="*/ 56 h 246"/>
                      <a:gd name="T8" fmla="*/ 110 w 288"/>
                      <a:gd name="T9" fmla="*/ 54 h 246"/>
                      <a:gd name="T10" fmla="*/ 107 w 288"/>
                      <a:gd name="T11" fmla="*/ 58 h 246"/>
                      <a:gd name="T12" fmla="*/ 112 w 288"/>
                      <a:gd name="T13" fmla="*/ 60 h 246"/>
                      <a:gd name="T14" fmla="*/ 115 w 288"/>
                      <a:gd name="T15" fmla="*/ 56 h 246"/>
                      <a:gd name="T16" fmla="*/ 123 w 288"/>
                      <a:gd name="T17" fmla="*/ 54 h 246"/>
                      <a:gd name="T18" fmla="*/ 123 w 288"/>
                      <a:gd name="T19" fmla="*/ 58 h 246"/>
                      <a:gd name="T20" fmla="*/ 112 w 288"/>
                      <a:gd name="T21" fmla="*/ 66 h 246"/>
                      <a:gd name="T22" fmla="*/ 115 w 288"/>
                      <a:gd name="T23" fmla="*/ 70 h 246"/>
                      <a:gd name="T24" fmla="*/ 128 w 288"/>
                      <a:gd name="T25" fmla="*/ 73 h 246"/>
                      <a:gd name="T26" fmla="*/ 125 w 288"/>
                      <a:gd name="T27" fmla="*/ 77 h 246"/>
                      <a:gd name="T28" fmla="*/ 123 w 288"/>
                      <a:gd name="T29" fmla="*/ 75 h 246"/>
                      <a:gd name="T30" fmla="*/ 120 w 288"/>
                      <a:gd name="T31" fmla="*/ 77 h 246"/>
                      <a:gd name="T32" fmla="*/ 118 w 288"/>
                      <a:gd name="T33" fmla="*/ 71 h 246"/>
                      <a:gd name="T34" fmla="*/ 102 w 288"/>
                      <a:gd name="T35" fmla="*/ 68 h 246"/>
                      <a:gd name="T36" fmla="*/ 105 w 288"/>
                      <a:gd name="T37" fmla="*/ 73 h 246"/>
                      <a:gd name="T38" fmla="*/ 99 w 288"/>
                      <a:gd name="T39" fmla="*/ 75 h 246"/>
                      <a:gd name="T40" fmla="*/ 96 w 288"/>
                      <a:gd name="T41" fmla="*/ 71 h 246"/>
                      <a:gd name="T42" fmla="*/ 93 w 288"/>
                      <a:gd name="T43" fmla="*/ 73 h 246"/>
                      <a:gd name="T44" fmla="*/ 91 w 288"/>
                      <a:gd name="T45" fmla="*/ 71 h 246"/>
                      <a:gd name="T46" fmla="*/ 88 w 288"/>
                      <a:gd name="T47" fmla="*/ 75 h 246"/>
                      <a:gd name="T48" fmla="*/ 82 w 288"/>
                      <a:gd name="T49" fmla="*/ 77 h 246"/>
                      <a:gd name="T50" fmla="*/ 78 w 288"/>
                      <a:gd name="T51" fmla="*/ 75 h 246"/>
                      <a:gd name="T52" fmla="*/ 73 w 288"/>
                      <a:gd name="T53" fmla="*/ 70 h 246"/>
                      <a:gd name="T54" fmla="*/ 64 w 288"/>
                      <a:gd name="T55" fmla="*/ 68 h 246"/>
                      <a:gd name="T56" fmla="*/ 64 w 288"/>
                      <a:gd name="T57" fmla="*/ 64 h 246"/>
                      <a:gd name="T58" fmla="*/ 56 w 288"/>
                      <a:gd name="T59" fmla="*/ 64 h 246"/>
                      <a:gd name="T60" fmla="*/ 56 w 288"/>
                      <a:gd name="T61" fmla="*/ 62 h 246"/>
                      <a:gd name="T62" fmla="*/ 48 w 288"/>
                      <a:gd name="T63" fmla="*/ 64 h 246"/>
                      <a:gd name="T64" fmla="*/ 53 w 288"/>
                      <a:gd name="T65" fmla="*/ 68 h 246"/>
                      <a:gd name="T66" fmla="*/ 46 w 288"/>
                      <a:gd name="T67" fmla="*/ 70 h 246"/>
                      <a:gd name="T68" fmla="*/ 24 w 288"/>
                      <a:gd name="T69" fmla="*/ 64 h 246"/>
                      <a:gd name="T70" fmla="*/ 8 w 288"/>
                      <a:gd name="T71" fmla="*/ 66 h 246"/>
                      <a:gd name="T72" fmla="*/ 5 w 288"/>
                      <a:gd name="T73" fmla="*/ 64 h 246"/>
                      <a:gd name="T74" fmla="*/ 11 w 288"/>
                      <a:gd name="T75" fmla="*/ 60 h 246"/>
                      <a:gd name="T76" fmla="*/ 11 w 288"/>
                      <a:gd name="T77" fmla="*/ 49 h 246"/>
                      <a:gd name="T78" fmla="*/ 16 w 288"/>
                      <a:gd name="T79" fmla="*/ 39 h 246"/>
                      <a:gd name="T80" fmla="*/ 3 w 288"/>
                      <a:gd name="T81" fmla="*/ 21 h 246"/>
                      <a:gd name="T82" fmla="*/ 0 w 288"/>
                      <a:gd name="T83" fmla="*/ 0 h 246"/>
                      <a:gd name="T84" fmla="*/ 73 w 288"/>
                      <a:gd name="T85" fmla="*/ 0 h 246"/>
                      <a:gd name="T86" fmla="*/ 73 w 288"/>
                      <a:gd name="T87" fmla="*/ 7 h 246"/>
                      <a:gd name="T88" fmla="*/ 75 w 288"/>
                      <a:gd name="T89" fmla="*/ 5 h 246"/>
                      <a:gd name="T90" fmla="*/ 73 w 288"/>
                      <a:gd name="T91" fmla="*/ 10 h 246"/>
                      <a:gd name="T92" fmla="*/ 78 w 288"/>
                      <a:gd name="T93" fmla="*/ 11 h 246"/>
                      <a:gd name="T94" fmla="*/ 73 w 288"/>
                      <a:gd name="T95" fmla="*/ 15 h 246"/>
                      <a:gd name="T96" fmla="*/ 75 w 288"/>
                      <a:gd name="T97" fmla="*/ 15 h 246"/>
                      <a:gd name="T98" fmla="*/ 64 w 288"/>
                      <a:gd name="T99" fmla="*/ 26 h 246"/>
                      <a:gd name="T100" fmla="*/ 61 w 288"/>
                      <a:gd name="T101" fmla="*/ 39 h 246"/>
                      <a:gd name="T102" fmla="*/ 107 w 288"/>
                      <a:gd name="T103" fmla="*/ 37 h 246"/>
                      <a:gd name="T104" fmla="*/ 107 w 288"/>
                      <a:gd name="T105" fmla="*/ 45 h 246"/>
                      <a:gd name="T106" fmla="*/ 112 w 288"/>
                      <a:gd name="T107" fmla="*/ 52 h 246"/>
                      <a:gd name="T108" fmla="*/ 115 w 288"/>
                      <a:gd name="T109" fmla="*/ 5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8"/>
                      <a:gd name="T166" fmla="*/ 0 h 246"/>
                      <a:gd name="T167" fmla="*/ 288 w 288"/>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FFAA00"/>
                  </a:solidFill>
                  <a:ln w="9525">
                    <a:solidFill>
                      <a:srgbClr val="FFAA00"/>
                    </a:solidFill>
                    <a:prstDash val="solid"/>
                    <a:round/>
                    <a:headEnd/>
                    <a:tailEnd/>
                  </a:ln>
                </p:spPr>
                <p:txBody>
                  <a:bodyPr/>
                  <a:lstStyle/>
                  <a:p>
                    <a:endParaRPr lang="en-US" dirty="0"/>
                  </a:p>
                </p:txBody>
              </p:sp>
              <p:sp>
                <p:nvSpPr>
                  <p:cNvPr id="329" name="Freeform 328"/>
                  <p:cNvSpPr>
                    <a:spLocks noChangeAspect="1"/>
                  </p:cNvSpPr>
                  <p:nvPr/>
                </p:nvSpPr>
                <p:spPr bwMode="auto">
                  <a:xfrm>
                    <a:off x="564738" y="3734863"/>
                    <a:ext cx="220" cy="167"/>
                  </a:xfrm>
                  <a:custGeom>
                    <a:avLst/>
                    <a:gdLst>
                      <a:gd name="T0" fmla="*/ 115 w 288"/>
                      <a:gd name="T1" fmla="*/ 54 h 246"/>
                      <a:gd name="T2" fmla="*/ 96 w 288"/>
                      <a:gd name="T3" fmla="*/ 51 h 246"/>
                      <a:gd name="T4" fmla="*/ 91 w 288"/>
                      <a:gd name="T5" fmla="*/ 54 h 246"/>
                      <a:gd name="T6" fmla="*/ 102 w 288"/>
                      <a:gd name="T7" fmla="*/ 56 h 246"/>
                      <a:gd name="T8" fmla="*/ 110 w 288"/>
                      <a:gd name="T9" fmla="*/ 54 h 246"/>
                      <a:gd name="T10" fmla="*/ 107 w 288"/>
                      <a:gd name="T11" fmla="*/ 58 h 246"/>
                      <a:gd name="T12" fmla="*/ 112 w 288"/>
                      <a:gd name="T13" fmla="*/ 60 h 246"/>
                      <a:gd name="T14" fmla="*/ 115 w 288"/>
                      <a:gd name="T15" fmla="*/ 56 h 246"/>
                      <a:gd name="T16" fmla="*/ 123 w 288"/>
                      <a:gd name="T17" fmla="*/ 54 h 246"/>
                      <a:gd name="T18" fmla="*/ 123 w 288"/>
                      <a:gd name="T19" fmla="*/ 58 h 246"/>
                      <a:gd name="T20" fmla="*/ 112 w 288"/>
                      <a:gd name="T21" fmla="*/ 66 h 246"/>
                      <a:gd name="T22" fmla="*/ 115 w 288"/>
                      <a:gd name="T23" fmla="*/ 70 h 246"/>
                      <a:gd name="T24" fmla="*/ 128 w 288"/>
                      <a:gd name="T25" fmla="*/ 73 h 246"/>
                      <a:gd name="T26" fmla="*/ 125 w 288"/>
                      <a:gd name="T27" fmla="*/ 77 h 246"/>
                      <a:gd name="T28" fmla="*/ 123 w 288"/>
                      <a:gd name="T29" fmla="*/ 75 h 246"/>
                      <a:gd name="T30" fmla="*/ 120 w 288"/>
                      <a:gd name="T31" fmla="*/ 77 h 246"/>
                      <a:gd name="T32" fmla="*/ 118 w 288"/>
                      <a:gd name="T33" fmla="*/ 71 h 246"/>
                      <a:gd name="T34" fmla="*/ 102 w 288"/>
                      <a:gd name="T35" fmla="*/ 68 h 246"/>
                      <a:gd name="T36" fmla="*/ 105 w 288"/>
                      <a:gd name="T37" fmla="*/ 73 h 246"/>
                      <a:gd name="T38" fmla="*/ 99 w 288"/>
                      <a:gd name="T39" fmla="*/ 75 h 246"/>
                      <a:gd name="T40" fmla="*/ 96 w 288"/>
                      <a:gd name="T41" fmla="*/ 71 h 246"/>
                      <a:gd name="T42" fmla="*/ 93 w 288"/>
                      <a:gd name="T43" fmla="*/ 73 h 246"/>
                      <a:gd name="T44" fmla="*/ 91 w 288"/>
                      <a:gd name="T45" fmla="*/ 71 h 246"/>
                      <a:gd name="T46" fmla="*/ 88 w 288"/>
                      <a:gd name="T47" fmla="*/ 75 h 246"/>
                      <a:gd name="T48" fmla="*/ 82 w 288"/>
                      <a:gd name="T49" fmla="*/ 77 h 246"/>
                      <a:gd name="T50" fmla="*/ 78 w 288"/>
                      <a:gd name="T51" fmla="*/ 75 h 246"/>
                      <a:gd name="T52" fmla="*/ 73 w 288"/>
                      <a:gd name="T53" fmla="*/ 70 h 246"/>
                      <a:gd name="T54" fmla="*/ 64 w 288"/>
                      <a:gd name="T55" fmla="*/ 68 h 246"/>
                      <a:gd name="T56" fmla="*/ 64 w 288"/>
                      <a:gd name="T57" fmla="*/ 64 h 246"/>
                      <a:gd name="T58" fmla="*/ 56 w 288"/>
                      <a:gd name="T59" fmla="*/ 64 h 246"/>
                      <a:gd name="T60" fmla="*/ 56 w 288"/>
                      <a:gd name="T61" fmla="*/ 62 h 246"/>
                      <a:gd name="T62" fmla="*/ 48 w 288"/>
                      <a:gd name="T63" fmla="*/ 64 h 246"/>
                      <a:gd name="T64" fmla="*/ 53 w 288"/>
                      <a:gd name="T65" fmla="*/ 68 h 246"/>
                      <a:gd name="T66" fmla="*/ 46 w 288"/>
                      <a:gd name="T67" fmla="*/ 70 h 246"/>
                      <a:gd name="T68" fmla="*/ 24 w 288"/>
                      <a:gd name="T69" fmla="*/ 64 h 246"/>
                      <a:gd name="T70" fmla="*/ 8 w 288"/>
                      <a:gd name="T71" fmla="*/ 66 h 246"/>
                      <a:gd name="T72" fmla="*/ 5 w 288"/>
                      <a:gd name="T73" fmla="*/ 64 h 246"/>
                      <a:gd name="T74" fmla="*/ 11 w 288"/>
                      <a:gd name="T75" fmla="*/ 60 h 246"/>
                      <a:gd name="T76" fmla="*/ 11 w 288"/>
                      <a:gd name="T77" fmla="*/ 49 h 246"/>
                      <a:gd name="T78" fmla="*/ 16 w 288"/>
                      <a:gd name="T79" fmla="*/ 39 h 246"/>
                      <a:gd name="T80" fmla="*/ 3 w 288"/>
                      <a:gd name="T81" fmla="*/ 21 h 246"/>
                      <a:gd name="T82" fmla="*/ 0 w 288"/>
                      <a:gd name="T83" fmla="*/ 0 h 246"/>
                      <a:gd name="T84" fmla="*/ 73 w 288"/>
                      <a:gd name="T85" fmla="*/ 0 h 246"/>
                      <a:gd name="T86" fmla="*/ 73 w 288"/>
                      <a:gd name="T87" fmla="*/ 7 h 246"/>
                      <a:gd name="T88" fmla="*/ 75 w 288"/>
                      <a:gd name="T89" fmla="*/ 5 h 246"/>
                      <a:gd name="T90" fmla="*/ 73 w 288"/>
                      <a:gd name="T91" fmla="*/ 10 h 246"/>
                      <a:gd name="T92" fmla="*/ 78 w 288"/>
                      <a:gd name="T93" fmla="*/ 11 h 246"/>
                      <a:gd name="T94" fmla="*/ 73 w 288"/>
                      <a:gd name="T95" fmla="*/ 15 h 246"/>
                      <a:gd name="T96" fmla="*/ 75 w 288"/>
                      <a:gd name="T97" fmla="*/ 15 h 246"/>
                      <a:gd name="T98" fmla="*/ 64 w 288"/>
                      <a:gd name="T99" fmla="*/ 26 h 246"/>
                      <a:gd name="T100" fmla="*/ 61 w 288"/>
                      <a:gd name="T101" fmla="*/ 39 h 246"/>
                      <a:gd name="T102" fmla="*/ 107 w 288"/>
                      <a:gd name="T103" fmla="*/ 37 h 246"/>
                      <a:gd name="T104" fmla="*/ 107 w 288"/>
                      <a:gd name="T105" fmla="*/ 45 h 246"/>
                      <a:gd name="T106" fmla="*/ 112 w 288"/>
                      <a:gd name="T107" fmla="*/ 52 h 246"/>
                      <a:gd name="T108" fmla="*/ 115 w 288"/>
                      <a:gd name="T109" fmla="*/ 54 h 246"/>
                      <a:gd name="T110" fmla="*/ 115 w 288"/>
                      <a:gd name="T111" fmla="*/ 56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246"/>
                      <a:gd name="T170" fmla="*/ 288 w 288"/>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prstDash val="solid"/>
                    <a:round/>
                    <a:headEnd/>
                    <a:tailEnd/>
                  </a:ln>
                </p:spPr>
                <p:txBody>
                  <a:bodyPr/>
                  <a:lstStyle/>
                  <a:p>
                    <a:endParaRPr lang="en-US" dirty="0"/>
                  </a:p>
                </p:txBody>
              </p:sp>
              <p:sp>
                <p:nvSpPr>
                  <p:cNvPr id="330" name="Freeform 329"/>
                  <p:cNvSpPr>
                    <a:spLocks noChangeAspect="1"/>
                  </p:cNvSpPr>
                  <p:nvPr/>
                </p:nvSpPr>
                <p:spPr bwMode="auto">
                  <a:xfrm>
                    <a:off x="565511" y="3734122"/>
                    <a:ext cx="142" cy="200"/>
                  </a:xfrm>
                  <a:custGeom>
                    <a:avLst/>
                    <a:gdLst>
                      <a:gd name="T0" fmla="*/ 24 w 186"/>
                      <a:gd name="T1" fmla="*/ 93 h 294"/>
                      <a:gd name="T2" fmla="*/ 21 w 186"/>
                      <a:gd name="T3" fmla="*/ 93 h 294"/>
                      <a:gd name="T4" fmla="*/ 16 w 186"/>
                      <a:gd name="T5" fmla="*/ 87 h 294"/>
                      <a:gd name="T6" fmla="*/ 0 w 186"/>
                      <a:gd name="T7" fmla="*/ 51 h 294"/>
                      <a:gd name="T8" fmla="*/ 5 w 186"/>
                      <a:gd name="T9" fmla="*/ 51 h 294"/>
                      <a:gd name="T10" fmla="*/ 5 w 186"/>
                      <a:gd name="T11" fmla="*/ 47 h 294"/>
                      <a:gd name="T12" fmla="*/ 8 w 186"/>
                      <a:gd name="T13" fmla="*/ 47 h 294"/>
                      <a:gd name="T14" fmla="*/ 5 w 186"/>
                      <a:gd name="T15" fmla="*/ 46 h 294"/>
                      <a:gd name="T16" fmla="*/ 11 w 186"/>
                      <a:gd name="T17" fmla="*/ 36 h 294"/>
                      <a:gd name="T18" fmla="*/ 11 w 186"/>
                      <a:gd name="T19" fmla="*/ 19 h 294"/>
                      <a:gd name="T20" fmla="*/ 18 w 186"/>
                      <a:gd name="T21" fmla="*/ 2 h 294"/>
                      <a:gd name="T22" fmla="*/ 21 w 186"/>
                      <a:gd name="T23" fmla="*/ 2 h 294"/>
                      <a:gd name="T24" fmla="*/ 27 w 186"/>
                      <a:gd name="T25" fmla="*/ 5 h 294"/>
                      <a:gd name="T26" fmla="*/ 40 w 186"/>
                      <a:gd name="T27" fmla="*/ 0 h 294"/>
                      <a:gd name="T28" fmla="*/ 50 w 186"/>
                      <a:gd name="T29" fmla="*/ 5 h 294"/>
                      <a:gd name="T30" fmla="*/ 61 w 186"/>
                      <a:gd name="T31" fmla="*/ 30 h 294"/>
                      <a:gd name="T32" fmla="*/ 67 w 186"/>
                      <a:gd name="T33" fmla="*/ 30 h 294"/>
                      <a:gd name="T34" fmla="*/ 69 w 186"/>
                      <a:gd name="T35" fmla="*/ 38 h 294"/>
                      <a:gd name="T36" fmla="*/ 78 w 186"/>
                      <a:gd name="T37" fmla="*/ 38 h 294"/>
                      <a:gd name="T38" fmla="*/ 80 w 186"/>
                      <a:gd name="T39" fmla="*/ 44 h 294"/>
                      <a:gd name="T40" fmla="*/ 82 w 186"/>
                      <a:gd name="T41" fmla="*/ 44 h 294"/>
                      <a:gd name="T42" fmla="*/ 80 w 186"/>
                      <a:gd name="T43" fmla="*/ 49 h 294"/>
                      <a:gd name="T44" fmla="*/ 69 w 186"/>
                      <a:gd name="T45" fmla="*/ 53 h 294"/>
                      <a:gd name="T46" fmla="*/ 67 w 186"/>
                      <a:gd name="T47" fmla="*/ 59 h 294"/>
                      <a:gd name="T48" fmla="*/ 61 w 186"/>
                      <a:gd name="T49" fmla="*/ 54 h 294"/>
                      <a:gd name="T50" fmla="*/ 59 w 186"/>
                      <a:gd name="T51" fmla="*/ 59 h 294"/>
                      <a:gd name="T52" fmla="*/ 56 w 186"/>
                      <a:gd name="T53" fmla="*/ 56 h 294"/>
                      <a:gd name="T54" fmla="*/ 56 w 186"/>
                      <a:gd name="T55" fmla="*/ 61 h 294"/>
                      <a:gd name="T56" fmla="*/ 50 w 186"/>
                      <a:gd name="T57" fmla="*/ 61 h 294"/>
                      <a:gd name="T58" fmla="*/ 53 w 186"/>
                      <a:gd name="T59" fmla="*/ 59 h 294"/>
                      <a:gd name="T60" fmla="*/ 50 w 186"/>
                      <a:gd name="T61" fmla="*/ 56 h 294"/>
                      <a:gd name="T62" fmla="*/ 46 w 186"/>
                      <a:gd name="T63" fmla="*/ 70 h 294"/>
                      <a:gd name="T64" fmla="*/ 43 w 186"/>
                      <a:gd name="T65" fmla="*/ 68 h 294"/>
                      <a:gd name="T66" fmla="*/ 43 w 186"/>
                      <a:gd name="T67" fmla="*/ 73 h 294"/>
                      <a:gd name="T68" fmla="*/ 35 w 186"/>
                      <a:gd name="T69" fmla="*/ 73 h 294"/>
                      <a:gd name="T70" fmla="*/ 37 w 186"/>
                      <a:gd name="T71" fmla="*/ 78 h 294"/>
                      <a:gd name="T72" fmla="*/ 35 w 186"/>
                      <a:gd name="T73" fmla="*/ 73 h 294"/>
                      <a:gd name="T74" fmla="*/ 29 w 186"/>
                      <a:gd name="T75" fmla="*/ 76 h 294"/>
                      <a:gd name="T76" fmla="*/ 24 w 186"/>
                      <a:gd name="T77" fmla="*/ 93 h 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294"/>
                      <a:gd name="T119" fmla="*/ 186 w 186"/>
                      <a:gd name="T120" fmla="*/ 294 h 2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E8D898"/>
                  </a:solidFill>
                  <a:ln w="9525">
                    <a:solidFill>
                      <a:srgbClr val="E8D898"/>
                    </a:solidFill>
                    <a:prstDash val="solid"/>
                    <a:round/>
                    <a:headEnd/>
                    <a:tailEnd/>
                  </a:ln>
                </p:spPr>
                <p:txBody>
                  <a:bodyPr/>
                  <a:lstStyle/>
                  <a:p>
                    <a:endParaRPr lang="en-US" dirty="0"/>
                  </a:p>
                </p:txBody>
              </p:sp>
              <p:sp>
                <p:nvSpPr>
                  <p:cNvPr id="331" name="Freeform 330"/>
                  <p:cNvSpPr>
                    <a:spLocks noChangeAspect="1"/>
                  </p:cNvSpPr>
                  <p:nvPr/>
                </p:nvSpPr>
                <p:spPr bwMode="auto">
                  <a:xfrm>
                    <a:off x="565511" y="3734122"/>
                    <a:ext cx="142" cy="204"/>
                  </a:xfrm>
                  <a:custGeom>
                    <a:avLst/>
                    <a:gdLst>
                      <a:gd name="T0" fmla="*/ 24 w 186"/>
                      <a:gd name="T1" fmla="*/ 92 h 300"/>
                      <a:gd name="T2" fmla="*/ 21 w 186"/>
                      <a:gd name="T3" fmla="*/ 92 h 300"/>
                      <a:gd name="T4" fmla="*/ 16 w 186"/>
                      <a:gd name="T5" fmla="*/ 87 h 300"/>
                      <a:gd name="T6" fmla="*/ 0 w 186"/>
                      <a:gd name="T7" fmla="*/ 51 h 300"/>
                      <a:gd name="T8" fmla="*/ 5 w 186"/>
                      <a:gd name="T9" fmla="*/ 51 h 300"/>
                      <a:gd name="T10" fmla="*/ 5 w 186"/>
                      <a:gd name="T11" fmla="*/ 47 h 300"/>
                      <a:gd name="T12" fmla="*/ 8 w 186"/>
                      <a:gd name="T13" fmla="*/ 47 h 300"/>
                      <a:gd name="T14" fmla="*/ 5 w 186"/>
                      <a:gd name="T15" fmla="*/ 46 h 300"/>
                      <a:gd name="T16" fmla="*/ 11 w 186"/>
                      <a:gd name="T17" fmla="*/ 36 h 300"/>
                      <a:gd name="T18" fmla="*/ 11 w 186"/>
                      <a:gd name="T19" fmla="*/ 19 h 300"/>
                      <a:gd name="T20" fmla="*/ 18 w 186"/>
                      <a:gd name="T21" fmla="*/ 2 h 300"/>
                      <a:gd name="T22" fmla="*/ 21 w 186"/>
                      <a:gd name="T23" fmla="*/ 2 h 300"/>
                      <a:gd name="T24" fmla="*/ 27 w 186"/>
                      <a:gd name="T25" fmla="*/ 5 h 300"/>
                      <a:gd name="T26" fmla="*/ 40 w 186"/>
                      <a:gd name="T27" fmla="*/ 0 h 300"/>
                      <a:gd name="T28" fmla="*/ 50 w 186"/>
                      <a:gd name="T29" fmla="*/ 5 h 300"/>
                      <a:gd name="T30" fmla="*/ 61 w 186"/>
                      <a:gd name="T31" fmla="*/ 30 h 300"/>
                      <a:gd name="T32" fmla="*/ 67 w 186"/>
                      <a:gd name="T33" fmla="*/ 30 h 300"/>
                      <a:gd name="T34" fmla="*/ 69 w 186"/>
                      <a:gd name="T35" fmla="*/ 38 h 300"/>
                      <a:gd name="T36" fmla="*/ 78 w 186"/>
                      <a:gd name="T37" fmla="*/ 38 h 300"/>
                      <a:gd name="T38" fmla="*/ 80 w 186"/>
                      <a:gd name="T39" fmla="*/ 44 h 300"/>
                      <a:gd name="T40" fmla="*/ 82 w 186"/>
                      <a:gd name="T41" fmla="*/ 44 h 300"/>
                      <a:gd name="T42" fmla="*/ 80 w 186"/>
                      <a:gd name="T43" fmla="*/ 49 h 300"/>
                      <a:gd name="T44" fmla="*/ 69 w 186"/>
                      <a:gd name="T45" fmla="*/ 53 h 300"/>
                      <a:gd name="T46" fmla="*/ 67 w 186"/>
                      <a:gd name="T47" fmla="*/ 58 h 300"/>
                      <a:gd name="T48" fmla="*/ 61 w 186"/>
                      <a:gd name="T49" fmla="*/ 54 h 300"/>
                      <a:gd name="T50" fmla="*/ 59 w 186"/>
                      <a:gd name="T51" fmla="*/ 58 h 300"/>
                      <a:gd name="T52" fmla="*/ 56 w 186"/>
                      <a:gd name="T53" fmla="*/ 56 h 300"/>
                      <a:gd name="T54" fmla="*/ 56 w 186"/>
                      <a:gd name="T55" fmla="*/ 61 h 300"/>
                      <a:gd name="T56" fmla="*/ 50 w 186"/>
                      <a:gd name="T57" fmla="*/ 61 h 300"/>
                      <a:gd name="T58" fmla="*/ 53 w 186"/>
                      <a:gd name="T59" fmla="*/ 58 h 300"/>
                      <a:gd name="T60" fmla="*/ 50 w 186"/>
                      <a:gd name="T61" fmla="*/ 56 h 300"/>
                      <a:gd name="T62" fmla="*/ 46 w 186"/>
                      <a:gd name="T63" fmla="*/ 70 h 300"/>
                      <a:gd name="T64" fmla="*/ 43 w 186"/>
                      <a:gd name="T65" fmla="*/ 68 h 300"/>
                      <a:gd name="T66" fmla="*/ 43 w 186"/>
                      <a:gd name="T67" fmla="*/ 73 h 300"/>
                      <a:gd name="T68" fmla="*/ 35 w 186"/>
                      <a:gd name="T69" fmla="*/ 73 h 300"/>
                      <a:gd name="T70" fmla="*/ 37 w 186"/>
                      <a:gd name="T71" fmla="*/ 78 h 300"/>
                      <a:gd name="T72" fmla="*/ 35 w 186"/>
                      <a:gd name="T73" fmla="*/ 73 h 300"/>
                      <a:gd name="T74" fmla="*/ 29 w 186"/>
                      <a:gd name="T75" fmla="*/ 75 h 300"/>
                      <a:gd name="T76" fmla="*/ 24 w 186"/>
                      <a:gd name="T77" fmla="*/ 92 h 300"/>
                      <a:gd name="T78" fmla="*/ 24 w 186"/>
                      <a:gd name="T79" fmla="*/ 95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300"/>
                      <a:gd name="T122" fmla="*/ 186 w 186"/>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prstDash val="solid"/>
                    <a:round/>
                    <a:headEnd/>
                    <a:tailEnd/>
                  </a:ln>
                </p:spPr>
                <p:txBody>
                  <a:bodyPr/>
                  <a:lstStyle/>
                  <a:p>
                    <a:endParaRPr lang="en-US" dirty="0"/>
                  </a:p>
                </p:txBody>
              </p:sp>
              <p:sp>
                <p:nvSpPr>
                  <p:cNvPr id="332" name="Freeform 331"/>
                  <p:cNvSpPr>
                    <a:spLocks noChangeAspect="1"/>
                  </p:cNvSpPr>
                  <p:nvPr/>
                </p:nvSpPr>
                <p:spPr bwMode="auto">
                  <a:xfrm>
                    <a:off x="565274" y="3734501"/>
                    <a:ext cx="178" cy="77"/>
                  </a:xfrm>
                  <a:custGeom>
                    <a:avLst/>
                    <a:gdLst>
                      <a:gd name="T0" fmla="*/ 79 w 234"/>
                      <a:gd name="T1" fmla="*/ 0 h 114"/>
                      <a:gd name="T2" fmla="*/ 90 w 234"/>
                      <a:gd name="T3" fmla="*/ 24 h 114"/>
                      <a:gd name="T4" fmla="*/ 103 w 234"/>
                      <a:gd name="T5" fmla="*/ 22 h 114"/>
                      <a:gd name="T6" fmla="*/ 100 w 234"/>
                      <a:gd name="T7" fmla="*/ 32 h 114"/>
                      <a:gd name="T8" fmla="*/ 100 w 234"/>
                      <a:gd name="T9" fmla="*/ 28 h 114"/>
                      <a:gd name="T10" fmla="*/ 98 w 234"/>
                      <a:gd name="T11" fmla="*/ 32 h 114"/>
                      <a:gd name="T12" fmla="*/ 93 w 234"/>
                      <a:gd name="T13" fmla="*/ 33 h 114"/>
                      <a:gd name="T14" fmla="*/ 87 w 234"/>
                      <a:gd name="T15" fmla="*/ 35 h 114"/>
                      <a:gd name="T16" fmla="*/ 84 w 234"/>
                      <a:gd name="T17" fmla="*/ 28 h 114"/>
                      <a:gd name="T18" fmla="*/ 81 w 234"/>
                      <a:gd name="T19" fmla="*/ 30 h 114"/>
                      <a:gd name="T20" fmla="*/ 76 w 234"/>
                      <a:gd name="T21" fmla="*/ 28 h 114"/>
                      <a:gd name="T22" fmla="*/ 76 w 234"/>
                      <a:gd name="T23" fmla="*/ 24 h 114"/>
                      <a:gd name="T24" fmla="*/ 79 w 234"/>
                      <a:gd name="T25" fmla="*/ 24 h 114"/>
                      <a:gd name="T26" fmla="*/ 76 w 234"/>
                      <a:gd name="T27" fmla="*/ 20 h 114"/>
                      <a:gd name="T28" fmla="*/ 76 w 234"/>
                      <a:gd name="T29" fmla="*/ 20 h 114"/>
                      <a:gd name="T30" fmla="*/ 76 w 234"/>
                      <a:gd name="T31" fmla="*/ 13 h 114"/>
                      <a:gd name="T32" fmla="*/ 72 w 234"/>
                      <a:gd name="T33" fmla="*/ 13 h 114"/>
                      <a:gd name="T34" fmla="*/ 79 w 234"/>
                      <a:gd name="T35" fmla="*/ 5 h 114"/>
                      <a:gd name="T36" fmla="*/ 76 w 234"/>
                      <a:gd name="T37" fmla="*/ 3 h 114"/>
                      <a:gd name="T38" fmla="*/ 69 w 234"/>
                      <a:gd name="T39" fmla="*/ 13 h 114"/>
                      <a:gd name="T40" fmla="*/ 64 w 234"/>
                      <a:gd name="T41" fmla="*/ 13 h 114"/>
                      <a:gd name="T42" fmla="*/ 69 w 234"/>
                      <a:gd name="T43" fmla="*/ 15 h 114"/>
                      <a:gd name="T44" fmla="*/ 69 w 234"/>
                      <a:gd name="T45" fmla="*/ 22 h 114"/>
                      <a:gd name="T46" fmla="*/ 74 w 234"/>
                      <a:gd name="T47" fmla="*/ 30 h 114"/>
                      <a:gd name="T48" fmla="*/ 69 w 234"/>
                      <a:gd name="T49" fmla="*/ 28 h 114"/>
                      <a:gd name="T50" fmla="*/ 74 w 234"/>
                      <a:gd name="T51" fmla="*/ 30 h 114"/>
                      <a:gd name="T52" fmla="*/ 76 w 234"/>
                      <a:gd name="T53" fmla="*/ 35 h 114"/>
                      <a:gd name="T54" fmla="*/ 58 w 234"/>
                      <a:gd name="T55" fmla="*/ 32 h 114"/>
                      <a:gd name="T56" fmla="*/ 56 w 234"/>
                      <a:gd name="T57" fmla="*/ 32 h 114"/>
                      <a:gd name="T58" fmla="*/ 52 w 234"/>
                      <a:gd name="T59" fmla="*/ 30 h 114"/>
                      <a:gd name="T60" fmla="*/ 58 w 234"/>
                      <a:gd name="T61" fmla="*/ 22 h 114"/>
                      <a:gd name="T62" fmla="*/ 61 w 234"/>
                      <a:gd name="T63" fmla="*/ 20 h 114"/>
                      <a:gd name="T64" fmla="*/ 56 w 234"/>
                      <a:gd name="T65" fmla="*/ 20 h 114"/>
                      <a:gd name="T66" fmla="*/ 40 w 234"/>
                      <a:gd name="T67" fmla="*/ 15 h 114"/>
                      <a:gd name="T68" fmla="*/ 37 w 234"/>
                      <a:gd name="T69" fmla="*/ 9 h 114"/>
                      <a:gd name="T70" fmla="*/ 29 w 234"/>
                      <a:gd name="T71" fmla="*/ 9 h 114"/>
                      <a:gd name="T72" fmla="*/ 24 w 234"/>
                      <a:gd name="T73" fmla="*/ 13 h 114"/>
                      <a:gd name="T74" fmla="*/ 16 w 234"/>
                      <a:gd name="T75" fmla="*/ 11 h 114"/>
                      <a:gd name="T76" fmla="*/ 3 w 234"/>
                      <a:gd name="T77" fmla="*/ 20 h 114"/>
                      <a:gd name="T78" fmla="*/ 0 w 234"/>
                      <a:gd name="T79" fmla="*/ 11 h 114"/>
                      <a:gd name="T80" fmla="*/ 72 w 234"/>
                      <a:gd name="T81" fmla="*/ 2 h 114"/>
                      <a:gd name="T82" fmla="*/ 79 w 234"/>
                      <a:gd name="T83" fmla="*/ 0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4"/>
                      <a:gd name="T127" fmla="*/ 0 h 114"/>
                      <a:gd name="T128" fmla="*/ 234 w 234"/>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AA00"/>
                  </a:solidFill>
                  <a:ln w="9525">
                    <a:solidFill>
                      <a:srgbClr val="FFAA00"/>
                    </a:solidFill>
                    <a:prstDash val="solid"/>
                    <a:round/>
                    <a:headEnd/>
                    <a:tailEnd/>
                  </a:ln>
                </p:spPr>
                <p:txBody>
                  <a:bodyPr/>
                  <a:lstStyle/>
                  <a:p>
                    <a:endParaRPr lang="en-US" dirty="0"/>
                  </a:p>
                </p:txBody>
              </p:sp>
              <p:sp>
                <p:nvSpPr>
                  <p:cNvPr id="333" name="Freeform 332"/>
                  <p:cNvSpPr>
                    <a:spLocks noChangeAspect="1"/>
                  </p:cNvSpPr>
                  <p:nvPr/>
                </p:nvSpPr>
                <p:spPr bwMode="auto">
                  <a:xfrm>
                    <a:off x="565274" y="3734501"/>
                    <a:ext cx="178" cy="77"/>
                  </a:xfrm>
                  <a:custGeom>
                    <a:avLst/>
                    <a:gdLst>
                      <a:gd name="T0" fmla="*/ 79 w 234"/>
                      <a:gd name="T1" fmla="*/ 0 h 114"/>
                      <a:gd name="T2" fmla="*/ 90 w 234"/>
                      <a:gd name="T3" fmla="*/ 24 h 114"/>
                      <a:gd name="T4" fmla="*/ 103 w 234"/>
                      <a:gd name="T5" fmla="*/ 22 h 114"/>
                      <a:gd name="T6" fmla="*/ 100 w 234"/>
                      <a:gd name="T7" fmla="*/ 32 h 114"/>
                      <a:gd name="T8" fmla="*/ 100 w 234"/>
                      <a:gd name="T9" fmla="*/ 28 h 114"/>
                      <a:gd name="T10" fmla="*/ 98 w 234"/>
                      <a:gd name="T11" fmla="*/ 32 h 114"/>
                      <a:gd name="T12" fmla="*/ 93 w 234"/>
                      <a:gd name="T13" fmla="*/ 33 h 114"/>
                      <a:gd name="T14" fmla="*/ 87 w 234"/>
                      <a:gd name="T15" fmla="*/ 35 h 114"/>
                      <a:gd name="T16" fmla="*/ 84 w 234"/>
                      <a:gd name="T17" fmla="*/ 28 h 114"/>
                      <a:gd name="T18" fmla="*/ 81 w 234"/>
                      <a:gd name="T19" fmla="*/ 30 h 114"/>
                      <a:gd name="T20" fmla="*/ 76 w 234"/>
                      <a:gd name="T21" fmla="*/ 28 h 114"/>
                      <a:gd name="T22" fmla="*/ 76 w 234"/>
                      <a:gd name="T23" fmla="*/ 24 h 114"/>
                      <a:gd name="T24" fmla="*/ 79 w 234"/>
                      <a:gd name="T25" fmla="*/ 24 h 114"/>
                      <a:gd name="T26" fmla="*/ 76 w 234"/>
                      <a:gd name="T27" fmla="*/ 20 h 114"/>
                      <a:gd name="T28" fmla="*/ 74 w 234"/>
                      <a:gd name="T29" fmla="*/ 20 h 114"/>
                      <a:gd name="T30" fmla="*/ 76 w 234"/>
                      <a:gd name="T31" fmla="*/ 20 h 114"/>
                      <a:gd name="T32" fmla="*/ 76 w 234"/>
                      <a:gd name="T33" fmla="*/ 13 h 114"/>
                      <a:gd name="T34" fmla="*/ 72 w 234"/>
                      <a:gd name="T35" fmla="*/ 13 h 114"/>
                      <a:gd name="T36" fmla="*/ 79 w 234"/>
                      <a:gd name="T37" fmla="*/ 5 h 114"/>
                      <a:gd name="T38" fmla="*/ 76 w 234"/>
                      <a:gd name="T39" fmla="*/ 3 h 114"/>
                      <a:gd name="T40" fmla="*/ 69 w 234"/>
                      <a:gd name="T41" fmla="*/ 13 h 114"/>
                      <a:gd name="T42" fmla="*/ 64 w 234"/>
                      <a:gd name="T43" fmla="*/ 13 h 114"/>
                      <a:gd name="T44" fmla="*/ 69 w 234"/>
                      <a:gd name="T45" fmla="*/ 15 h 114"/>
                      <a:gd name="T46" fmla="*/ 69 w 234"/>
                      <a:gd name="T47" fmla="*/ 22 h 114"/>
                      <a:gd name="T48" fmla="*/ 74 w 234"/>
                      <a:gd name="T49" fmla="*/ 30 h 114"/>
                      <a:gd name="T50" fmla="*/ 69 w 234"/>
                      <a:gd name="T51" fmla="*/ 28 h 114"/>
                      <a:gd name="T52" fmla="*/ 74 w 234"/>
                      <a:gd name="T53" fmla="*/ 30 h 114"/>
                      <a:gd name="T54" fmla="*/ 76 w 234"/>
                      <a:gd name="T55" fmla="*/ 35 h 114"/>
                      <a:gd name="T56" fmla="*/ 58 w 234"/>
                      <a:gd name="T57" fmla="*/ 32 h 114"/>
                      <a:gd name="T58" fmla="*/ 56 w 234"/>
                      <a:gd name="T59" fmla="*/ 32 h 114"/>
                      <a:gd name="T60" fmla="*/ 52 w 234"/>
                      <a:gd name="T61" fmla="*/ 30 h 114"/>
                      <a:gd name="T62" fmla="*/ 58 w 234"/>
                      <a:gd name="T63" fmla="*/ 22 h 114"/>
                      <a:gd name="T64" fmla="*/ 61 w 234"/>
                      <a:gd name="T65" fmla="*/ 20 h 114"/>
                      <a:gd name="T66" fmla="*/ 56 w 234"/>
                      <a:gd name="T67" fmla="*/ 20 h 114"/>
                      <a:gd name="T68" fmla="*/ 40 w 234"/>
                      <a:gd name="T69" fmla="*/ 15 h 114"/>
                      <a:gd name="T70" fmla="*/ 37 w 234"/>
                      <a:gd name="T71" fmla="*/ 9 h 114"/>
                      <a:gd name="T72" fmla="*/ 29 w 234"/>
                      <a:gd name="T73" fmla="*/ 9 h 114"/>
                      <a:gd name="T74" fmla="*/ 24 w 234"/>
                      <a:gd name="T75" fmla="*/ 13 h 114"/>
                      <a:gd name="T76" fmla="*/ 16 w 234"/>
                      <a:gd name="T77" fmla="*/ 11 h 114"/>
                      <a:gd name="T78" fmla="*/ 3 w 234"/>
                      <a:gd name="T79" fmla="*/ 20 h 114"/>
                      <a:gd name="T80" fmla="*/ 0 w 234"/>
                      <a:gd name="T81" fmla="*/ 11 h 114"/>
                      <a:gd name="T82" fmla="*/ 72 w 234"/>
                      <a:gd name="T83" fmla="*/ 2 h 114"/>
                      <a:gd name="T84" fmla="*/ 79 w 234"/>
                      <a:gd name="T85" fmla="*/ 0 h 114"/>
                      <a:gd name="T86" fmla="*/ 79 w 234"/>
                      <a:gd name="T87" fmla="*/ 2 h 1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
                      <a:gd name="T133" fmla="*/ 0 h 114"/>
                      <a:gd name="T134" fmla="*/ 234 w 234"/>
                      <a:gd name="T135" fmla="*/ 114 h 1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prstDash val="solid"/>
                    <a:round/>
                    <a:headEnd/>
                    <a:tailEnd/>
                  </a:ln>
                </p:spPr>
                <p:txBody>
                  <a:bodyPr/>
                  <a:lstStyle/>
                  <a:p>
                    <a:endParaRPr lang="en-US" dirty="0"/>
                  </a:p>
                </p:txBody>
              </p:sp>
              <p:sp>
                <p:nvSpPr>
                  <p:cNvPr id="334" name="Freeform 333"/>
                  <p:cNvSpPr>
                    <a:spLocks noChangeAspect="1"/>
                  </p:cNvSpPr>
                  <p:nvPr/>
                </p:nvSpPr>
                <p:spPr bwMode="auto">
                  <a:xfrm>
                    <a:off x="565466" y="3734330"/>
                    <a:ext cx="132" cy="61"/>
                  </a:xfrm>
                  <a:custGeom>
                    <a:avLst/>
                    <a:gdLst>
                      <a:gd name="T0" fmla="*/ 15 w 174"/>
                      <a:gd name="T1" fmla="*/ 9 h 90"/>
                      <a:gd name="T2" fmla="*/ 39 w 174"/>
                      <a:gd name="T3" fmla="*/ 5 h 90"/>
                      <a:gd name="T4" fmla="*/ 47 w 174"/>
                      <a:gd name="T5" fmla="*/ 0 h 90"/>
                      <a:gd name="T6" fmla="*/ 52 w 174"/>
                      <a:gd name="T7" fmla="*/ 5 h 90"/>
                      <a:gd name="T8" fmla="*/ 49 w 174"/>
                      <a:gd name="T9" fmla="*/ 13 h 90"/>
                      <a:gd name="T10" fmla="*/ 55 w 174"/>
                      <a:gd name="T11" fmla="*/ 13 h 90"/>
                      <a:gd name="T12" fmla="*/ 65 w 174"/>
                      <a:gd name="T13" fmla="*/ 20 h 90"/>
                      <a:gd name="T14" fmla="*/ 73 w 174"/>
                      <a:gd name="T15" fmla="*/ 19 h 90"/>
                      <a:gd name="T16" fmla="*/ 65 w 174"/>
                      <a:gd name="T17" fmla="*/ 15 h 90"/>
                      <a:gd name="T18" fmla="*/ 71 w 174"/>
                      <a:gd name="T19" fmla="*/ 13 h 90"/>
                      <a:gd name="T20" fmla="*/ 76 w 174"/>
                      <a:gd name="T21" fmla="*/ 20 h 90"/>
                      <a:gd name="T22" fmla="*/ 61 w 174"/>
                      <a:gd name="T23" fmla="*/ 26 h 90"/>
                      <a:gd name="T24" fmla="*/ 61 w 174"/>
                      <a:gd name="T25" fmla="*/ 22 h 90"/>
                      <a:gd name="T26" fmla="*/ 52 w 174"/>
                      <a:gd name="T27" fmla="*/ 28 h 90"/>
                      <a:gd name="T28" fmla="*/ 52 w 174"/>
                      <a:gd name="T29" fmla="*/ 26 h 90"/>
                      <a:gd name="T30" fmla="*/ 44 w 174"/>
                      <a:gd name="T31" fmla="*/ 19 h 90"/>
                      <a:gd name="T32" fmla="*/ 37 w 174"/>
                      <a:gd name="T33" fmla="*/ 20 h 90"/>
                      <a:gd name="T34" fmla="*/ 34 w 174"/>
                      <a:gd name="T35" fmla="*/ 20 h 90"/>
                      <a:gd name="T36" fmla="*/ 0 w 174"/>
                      <a:gd name="T37" fmla="*/ 26 h 90"/>
                      <a:gd name="T38" fmla="*/ 0 w 174"/>
                      <a:gd name="T39" fmla="*/ 11 h 90"/>
                      <a:gd name="T40" fmla="*/ 8 w 174"/>
                      <a:gd name="T41" fmla="*/ 11 h 90"/>
                      <a:gd name="T42" fmla="*/ 15 w 174"/>
                      <a:gd name="T43" fmla="*/ 9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90"/>
                      <a:gd name="T68" fmla="*/ 174 w 174"/>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E8D898"/>
                  </a:solidFill>
                  <a:ln w="9525">
                    <a:solidFill>
                      <a:srgbClr val="E8D898"/>
                    </a:solidFill>
                    <a:prstDash val="solid"/>
                    <a:round/>
                    <a:headEnd/>
                    <a:tailEnd/>
                  </a:ln>
                </p:spPr>
                <p:txBody>
                  <a:bodyPr/>
                  <a:lstStyle/>
                  <a:p>
                    <a:endParaRPr lang="en-US" dirty="0"/>
                  </a:p>
                </p:txBody>
              </p:sp>
              <p:sp>
                <p:nvSpPr>
                  <p:cNvPr id="335" name="Freeform 334"/>
                  <p:cNvSpPr>
                    <a:spLocks noChangeAspect="1"/>
                  </p:cNvSpPr>
                  <p:nvPr/>
                </p:nvSpPr>
                <p:spPr bwMode="auto">
                  <a:xfrm>
                    <a:off x="565466" y="3734330"/>
                    <a:ext cx="132" cy="61"/>
                  </a:xfrm>
                  <a:custGeom>
                    <a:avLst/>
                    <a:gdLst>
                      <a:gd name="T0" fmla="*/ 15 w 174"/>
                      <a:gd name="T1" fmla="*/ 9 h 90"/>
                      <a:gd name="T2" fmla="*/ 39 w 174"/>
                      <a:gd name="T3" fmla="*/ 5 h 90"/>
                      <a:gd name="T4" fmla="*/ 47 w 174"/>
                      <a:gd name="T5" fmla="*/ 0 h 90"/>
                      <a:gd name="T6" fmla="*/ 52 w 174"/>
                      <a:gd name="T7" fmla="*/ 5 h 90"/>
                      <a:gd name="T8" fmla="*/ 49 w 174"/>
                      <a:gd name="T9" fmla="*/ 13 h 90"/>
                      <a:gd name="T10" fmla="*/ 55 w 174"/>
                      <a:gd name="T11" fmla="*/ 13 h 90"/>
                      <a:gd name="T12" fmla="*/ 65 w 174"/>
                      <a:gd name="T13" fmla="*/ 20 h 90"/>
                      <a:gd name="T14" fmla="*/ 73 w 174"/>
                      <a:gd name="T15" fmla="*/ 19 h 90"/>
                      <a:gd name="T16" fmla="*/ 65 w 174"/>
                      <a:gd name="T17" fmla="*/ 15 h 90"/>
                      <a:gd name="T18" fmla="*/ 71 w 174"/>
                      <a:gd name="T19" fmla="*/ 13 h 90"/>
                      <a:gd name="T20" fmla="*/ 76 w 174"/>
                      <a:gd name="T21" fmla="*/ 20 h 90"/>
                      <a:gd name="T22" fmla="*/ 61 w 174"/>
                      <a:gd name="T23" fmla="*/ 26 h 90"/>
                      <a:gd name="T24" fmla="*/ 61 w 174"/>
                      <a:gd name="T25" fmla="*/ 22 h 90"/>
                      <a:gd name="T26" fmla="*/ 52 w 174"/>
                      <a:gd name="T27" fmla="*/ 28 h 90"/>
                      <a:gd name="T28" fmla="*/ 52 w 174"/>
                      <a:gd name="T29" fmla="*/ 26 h 90"/>
                      <a:gd name="T30" fmla="*/ 44 w 174"/>
                      <a:gd name="T31" fmla="*/ 19 h 90"/>
                      <a:gd name="T32" fmla="*/ 37 w 174"/>
                      <a:gd name="T33" fmla="*/ 20 h 90"/>
                      <a:gd name="T34" fmla="*/ 34 w 174"/>
                      <a:gd name="T35" fmla="*/ 20 h 90"/>
                      <a:gd name="T36" fmla="*/ 0 w 174"/>
                      <a:gd name="T37" fmla="*/ 26 h 90"/>
                      <a:gd name="T38" fmla="*/ 0 w 174"/>
                      <a:gd name="T39" fmla="*/ 11 h 90"/>
                      <a:gd name="T40" fmla="*/ 8 w 174"/>
                      <a:gd name="T41" fmla="*/ 11 h 90"/>
                      <a:gd name="T42" fmla="*/ 15 w 174"/>
                      <a:gd name="T43" fmla="*/ 9 h 90"/>
                      <a:gd name="T44" fmla="*/ 15 w 174"/>
                      <a:gd name="T45" fmla="*/ 11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90"/>
                      <a:gd name="T71" fmla="*/ 174 w 174"/>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prstDash val="solid"/>
                    <a:round/>
                    <a:headEnd/>
                    <a:tailEnd/>
                  </a:ln>
                </p:spPr>
                <p:txBody>
                  <a:bodyPr/>
                  <a:lstStyle/>
                  <a:p>
                    <a:endParaRPr lang="en-US" dirty="0"/>
                  </a:p>
                </p:txBody>
              </p:sp>
              <p:sp>
                <p:nvSpPr>
                  <p:cNvPr id="336" name="Freeform 335"/>
                  <p:cNvSpPr>
                    <a:spLocks noChangeAspect="1"/>
                  </p:cNvSpPr>
                  <p:nvPr/>
                </p:nvSpPr>
                <p:spPr bwMode="auto">
                  <a:xfrm>
                    <a:off x="564994" y="3734289"/>
                    <a:ext cx="151" cy="179"/>
                  </a:xfrm>
                  <a:custGeom>
                    <a:avLst/>
                    <a:gdLst>
                      <a:gd name="T0" fmla="*/ 43 w 198"/>
                      <a:gd name="T1" fmla="*/ 81 h 264"/>
                      <a:gd name="T2" fmla="*/ 0 w 198"/>
                      <a:gd name="T3" fmla="*/ 82 h 264"/>
                      <a:gd name="T4" fmla="*/ 11 w 198"/>
                      <a:gd name="T5" fmla="*/ 64 h 264"/>
                      <a:gd name="T6" fmla="*/ 0 w 198"/>
                      <a:gd name="T7" fmla="*/ 45 h 264"/>
                      <a:gd name="T8" fmla="*/ 3 w 198"/>
                      <a:gd name="T9" fmla="*/ 24 h 264"/>
                      <a:gd name="T10" fmla="*/ 16 w 198"/>
                      <a:gd name="T11" fmla="*/ 13 h 264"/>
                      <a:gd name="T12" fmla="*/ 16 w 198"/>
                      <a:gd name="T13" fmla="*/ 21 h 264"/>
                      <a:gd name="T14" fmla="*/ 18 w 198"/>
                      <a:gd name="T15" fmla="*/ 17 h 264"/>
                      <a:gd name="T16" fmla="*/ 18 w 198"/>
                      <a:gd name="T17" fmla="*/ 11 h 264"/>
                      <a:gd name="T18" fmla="*/ 27 w 198"/>
                      <a:gd name="T19" fmla="*/ 7 h 264"/>
                      <a:gd name="T20" fmla="*/ 24 w 198"/>
                      <a:gd name="T21" fmla="*/ 3 h 264"/>
                      <a:gd name="T22" fmla="*/ 29 w 198"/>
                      <a:gd name="T23" fmla="*/ 0 h 264"/>
                      <a:gd name="T24" fmla="*/ 56 w 198"/>
                      <a:gd name="T25" fmla="*/ 5 h 264"/>
                      <a:gd name="T26" fmla="*/ 61 w 198"/>
                      <a:gd name="T27" fmla="*/ 11 h 264"/>
                      <a:gd name="T28" fmla="*/ 59 w 198"/>
                      <a:gd name="T29" fmla="*/ 13 h 264"/>
                      <a:gd name="T30" fmla="*/ 64 w 198"/>
                      <a:gd name="T31" fmla="*/ 19 h 264"/>
                      <a:gd name="T32" fmla="*/ 64 w 198"/>
                      <a:gd name="T33" fmla="*/ 26 h 264"/>
                      <a:gd name="T34" fmla="*/ 53 w 198"/>
                      <a:gd name="T35" fmla="*/ 33 h 264"/>
                      <a:gd name="T36" fmla="*/ 53 w 198"/>
                      <a:gd name="T37" fmla="*/ 39 h 264"/>
                      <a:gd name="T38" fmla="*/ 59 w 198"/>
                      <a:gd name="T39" fmla="*/ 41 h 264"/>
                      <a:gd name="T40" fmla="*/ 72 w 198"/>
                      <a:gd name="T41" fmla="*/ 30 h 264"/>
                      <a:gd name="T42" fmla="*/ 79 w 198"/>
                      <a:gd name="T43" fmla="*/ 35 h 264"/>
                      <a:gd name="T44" fmla="*/ 88 w 198"/>
                      <a:gd name="T45" fmla="*/ 51 h 264"/>
                      <a:gd name="T46" fmla="*/ 85 w 198"/>
                      <a:gd name="T47" fmla="*/ 58 h 264"/>
                      <a:gd name="T48" fmla="*/ 85 w 198"/>
                      <a:gd name="T49" fmla="*/ 60 h 264"/>
                      <a:gd name="T50" fmla="*/ 82 w 198"/>
                      <a:gd name="T51" fmla="*/ 58 h 264"/>
                      <a:gd name="T52" fmla="*/ 79 w 198"/>
                      <a:gd name="T53" fmla="*/ 58 h 264"/>
                      <a:gd name="T54" fmla="*/ 69 w 198"/>
                      <a:gd name="T55" fmla="*/ 77 h 264"/>
                      <a:gd name="T56" fmla="*/ 50 w 198"/>
                      <a:gd name="T57" fmla="*/ 81 h 264"/>
                      <a:gd name="T58" fmla="*/ 43 w 198"/>
                      <a:gd name="T59" fmla="*/ 81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
                      <a:gd name="T91" fmla="*/ 0 h 264"/>
                      <a:gd name="T92" fmla="*/ 198 w 198"/>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AA00"/>
                  </a:solidFill>
                  <a:ln w="9525">
                    <a:solidFill>
                      <a:srgbClr val="FFAA00"/>
                    </a:solidFill>
                    <a:prstDash val="solid"/>
                    <a:round/>
                    <a:headEnd/>
                    <a:tailEnd/>
                  </a:ln>
                </p:spPr>
                <p:txBody>
                  <a:bodyPr/>
                  <a:lstStyle/>
                  <a:p>
                    <a:endParaRPr lang="en-US" dirty="0"/>
                  </a:p>
                </p:txBody>
              </p:sp>
              <p:sp>
                <p:nvSpPr>
                  <p:cNvPr id="337" name="Freeform 336"/>
                  <p:cNvSpPr>
                    <a:spLocks noChangeAspect="1"/>
                  </p:cNvSpPr>
                  <p:nvPr/>
                </p:nvSpPr>
                <p:spPr bwMode="auto">
                  <a:xfrm>
                    <a:off x="564994" y="3734289"/>
                    <a:ext cx="151" cy="179"/>
                  </a:xfrm>
                  <a:custGeom>
                    <a:avLst/>
                    <a:gdLst>
                      <a:gd name="T0" fmla="*/ 43 w 198"/>
                      <a:gd name="T1" fmla="*/ 81 h 264"/>
                      <a:gd name="T2" fmla="*/ 0 w 198"/>
                      <a:gd name="T3" fmla="*/ 82 h 264"/>
                      <a:gd name="T4" fmla="*/ 11 w 198"/>
                      <a:gd name="T5" fmla="*/ 64 h 264"/>
                      <a:gd name="T6" fmla="*/ 0 w 198"/>
                      <a:gd name="T7" fmla="*/ 45 h 264"/>
                      <a:gd name="T8" fmla="*/ 3 w 198"/>
                      <a:gd name="T9" fmla="*/ 24 h 264"/>
                      <a:gd name="T10" fmla="*/ 16 w 198"/>
                      <a:gd name="T11" fmla="*/ 13 h 264"/>
                      <a:gd name="T12" fmla="*/ 16 w 198"/>
                      <a:gd name="T13" fmla="*/ 21 h 264"/>
                      <a:gd name="T14" fmla="*/ 18 w 198"/>
                      <a:gd name="T15" fmla="*/ 17 h 264"/>
                      <a:gd name="T16" fmla="*/ 18 w 198"/>
                      <a:gd name="T17" fmla="*/ 21 h 264"/>
                      <a:gd name="T18" fmla="*/ 18 w 198"/>
                      <a:gd name="T19" fmla="*/ 11 h 264"/>
                      <a:gd name="T20" fmla="*/ 27 w 198"/>
                      <a:gd name="T21" fmla="*/ 7 h 264"/>
                      <a:gd name="T22" fmla="*/ 24 w 198"/>
                      <a:gd name="T23" fmla="*/ 3 h 264"/>
                      <a:gd name="T24" fmla="*/ 29 w 198"/>
                      <a:gd name="T25" fmla="*/ 0 h 264"/>
                      <a:gd name="T26" fmla="*/ 56 w 198"/>
                      <a:gd name="T27" fmla="*/ 5 h 264"/>
                      <a:gd name="T28" fmla="*/ 61 w 198"/>
                      <a:gd name="T29" fmla="*/ 11 h 264"/>
                      <a:gd name="T30" fmla="*/ 59 w 198"/>
                      <a:gd name="T31" fmla="*/ 13 h 264"/>
                      <a:gd name="T32" fmla="*/ 64 w 198"/>
                      <a:gd name="T33" fmla="*/ 19 h 264"/>
                      <a:gd name="T34" fmla="*/ 64 w 198"/>
                      <a:gd name="T35" fmla="*/ 26 h 264"/>
                      <a:gd name="T36" fmla="*/ 53 w 198"/>
                      <a:gd name="T37" fmla="*/ 33 h 264"/>
                      <a:gd name="T38" fmla="*/ 53 w 198"/>
                      <a:gd name="T39" fmla="*/ 39 h 264"/>
                      <a:gd name="T40" fmla="*/ 59 w 198"/>
                      <a:gd name="T41" fmla="*/ 41 h 264"/>
                      <a:gd name="T42" fmla="*/ 72 w 198"/>
                      <a:gd name="T43" fmla="*/ 30 h 264"/>
                      <a:gd name="T44" fmla="*/ 79 w 198"/>
                      <a:gd name="T45" fmla="*/ 35 h 264"/>
                      <a:gd name="T46" fmla="*/ 88 w 198"/>
                      <a:gd name="T47" fmla="*/ 51 h 264"/>
                      <a:gd name="T48" fmla="*/ 85 w 198"/>
                      <a:gd name="T49" fmla="*/ 58 h 264"/>
                      <a:gd name="T50" fmla="*/ 85 w 198"/>
                      <a:gd name="T51" fmla="*/ 60 h 264"/>
                      <a:gd name="T52" fmla="*/ 82 w 198"/>
                      <a:gd name="T53" fmla="*/ 58 h 264"/>
                      <a:gd name="T54" fmla="*/ 79 w 198"/>
                      <a:gd name="T55" fmla="*/ 58 h 264"/>
                      <a:gd name="T56" fmla="*/ 69 w 198"/>
                      <a:gd name="T57" fmla="*/ 77 h 264"/>
                      <a:gd name="T58" fmla="*/ 50 w 198"/>
                      <a:gd name="T59" fmla="*/ 81 h 264"/>
                      <a:gd name="T60" fmla="*/ 43 w 198"/>
                      <a:gd name="T61" fmla="*/ 81 h 264"/>
                      <a:gd name="T62" fmla="*/ 43 w 198"/>
                      <a:gd name="T63" fmla="*/ 82 h 2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64"/>
                      <a:gd name="T98" fmla="*/ 198 w 198"/>
                      <a:gd name="T99" fmla="*/ 264 h 2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prstDash val="solid"/>
                    <a:round/>
                    <a:headEnd/>
                    <a:tailEnd/>
                  </a:ln>
                </p:spPr>
                <p:txBody>
                  <a:bodyPr/>
                  <a:lstStyle/>
                  <a:p>
                    <a:endParaRPr lang="en-US" dirty="0"/>
                  </a:p>
                </p:txBody>
              </p:sp>
              <p:sp>
                <p:nvSpPr>
                  <p:cNvPr id="338" name="Freeform 337"/>
                  <p:cNvSpPr>
                    <a:spLocks noChangeAspect="1"/>
                  </p:cNvSpPr>
                  <p:nvPr/>
                </p:nvSpPr>
                <p:spPr bwMode="auto">
                  <a:xfrm>
                    <a:off x="564853" y="3734228"/>
                    <a:ext cx="219" cy="98"/>
                  </a:xfrm>
                  <a:custGeom>
                    <a:avLst/>
                    <a:gdLst>
                      <a:gd name="T0" fmla="*/ 127 w 288"/>
                      <a:gd name="T1" fmla="*/ 22 h 144"/>
                      <a:gd name="T2" fmla="*/ 113 w 288"/>
                      <a:gd name="T3" fmla="*/ 22 h 144"/>
                      <a:gd name="T4" fmla="*/ 111 w 288"/>
                      <a:gd name="T5" fmla="*/ 27 h 144"/>
                      <a:gd name="T6" fmla="*/ 95 w 288"/>
                      <a:gd name="T7" fmla="*/ 22 h 144"/>
                      <a:gd name="T8" fmla="*/ 81 w 288"/>
                      <a:gd name="T9" fmla="*/ 29 h 144"/>
                      <a:gd name="T10" fmla="*/ 76 w 288"/>
                      <a:gd name="T11" fmla="*/ 34 h 144"/>
                      <a:gd name="T12" fmla="*/ 76 w 288"/>
                      <a:gd name="T13" fmla="*/ 29 h 144"/>
                      <a:gd name="T14" fmla="*/ 68 w 288"/>
                      <a:gd name="T15" fmla="*/ 34 h 144"/>
                      <a:gd name="T16" fmla="*/ 68 w 288"/>
                      <a:gd name="T17" fmla="*/ 29 h 144"/>
                      <a:gd name="T18" fmla="*/ 58 w 288"/>
                      <a:gd name="T19" fmla="*/ 46 h 144"/>
                      <a:gd name="T20" fmla="*/ 52 w 288"/>
                      <a:gd name="T21" fmla="*/ 46 h 144"/>
                      <a:gd name="T22" fmla="*/ 56 w 288"/>
                      <a:gd name="T23" fmla="*/ 42 h 144"/>
                      <a:gd name="T24" fmla="*/ 50 w 288"/>
                      <a:gd name="T25" fmla="*/ 42 h 144"/>
                      <a:gd name="T26" fmla="*/ 52 w 288"/>
                      <a:gd name="T27" fmla="*/ 34 h 144"/>
                      <a:gd name="T28" fmla="*/ 45 w 288"/>
                      <a:gd name="T29" fmla="*/ 30 h 144"/>
                      <a:gd name="T30" fmla="*/ 5 w 288"/>
                      <a:gd name="T31" fmla="*/ 25 h 144"/>
                      <a:gd name="T32" fmla="*/ 0 w 288"/>
                      <a:gd name="T33" fmla="*/ 21 h 144"/>
                      <a:gd name="T34" fmla="*/ 47 w 288"/>
                      <a:gd name="T35" fmla="*/ 0 h 144"/>
                      <a:gd name="T36" fmla="*/ 50 w 288"/>
                      <a:gd name="T37" fmla="*/ 0 h 144"/>
                      <a:gd name="T38" fmla="*/ 37 w 288"/>
                      <a:gd name="T39" fmla="*/ 10 h 144"/>
                      <a:gd name="T40" fmla="*/ 37 w 288"/>
                      <a:gd name="T41" fmla="*/ 14 h 144"/>
                      <a:gd name="T42" fmla="*/ 43 w 288"/>
                      <a:gd name="T43" fmla="*/ 10 h 144"/>
                      <a:gd name="T44" fmla="*/ 40 w 288"/>
                      <a:gd name="T45" fmla="*/ 14 h 144"/>
                      <a:gd name="T46" fmla="*/ 47 w 288"/>
                      <a:gd name="T47" fmla="*/ 12 h 144"/>
                      <a:gd name="T48" fmla="*/ 58 w 288"/>
                      <a:gd name="T49" fmla="*/ 17 h 144"/>
                      <a:gd name="T50" fmla="*/ 71 w 288"/>
                      <a:gd name="T51" fmla="*/ 19 h 144"/>
                      <a:gd name="T52" fmla="*/ 81 w 288"/>
                      <a:gd name="T53" fmla="*/ 14 h 144"/>
                      <a:gd name="T54" fmla="*/ 103 w 288"/>
                      <a:gd name="T55" fmla="*/ 10 h 144"/>
                      <a:gd name="T56" fmla="*/ 105 w 288"/>
                      <a:gd name="T57" fmla="*/ 15 h 144"/>
                      <a:gd name="T58" fmla="*/ 119 w 288"/>
                      <a:gd name="T59" fmla="*/ 15 h 144"/>
                      <a:gd name="T60" fmla="*/ 119 w 288"/>
                      <a:gd name="T61" fmla="*/ 19 h 144"/>
                      <a:gd name="T62" fmla="*/ 127 w 288"/>
                      <a:gd name="T63" fmla="*/ 22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
                      <a:gd name="T97" fmla="*/ 0 h 144"/>
                      <a:gd name="T98" fmla="*/ 288 w 2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AA00"/>
                  </a:solidFill>
                  <a:ln w="9525">
                    <a:solidFill>
                      <a:srgbClr val="FFAA00"/>
                    </a:solidFill>
                    <a:prstDash val="solid"/>
                    <a:round/>
                    <a:headEnd/>
                    <a:tailEnd/>
                  </a:ln>
                </p:spPr>
                <p:txBody>
                  <a:bodyPr/>
                  <a:lstStyle/>
                  <a:p>
                    <a:endParaRPr lang="en-US" dirty="0"/>
                  </a:p>
                </p:txBody>
              </p:sp>
              <p:sp>
                <p:nvSpPr>
                  <p:cNvPr id="339" name="Freeform 338"/>
                  <p:cNvSpPr>
                    <a:spLocks noChangeAspect="1"/>
                  </p:cNvSpPr>
                  <p:nvPr/>
                </p:nvSpPr>
                <p:spPr bwMode="auto">
                  <a:xfrm>
                    <a:off x="564853" y="3734228"/>
                    <a:ext cx="219" cy="98"/>
                  </a:xfrm>
                  <a:custGeom>
                    <a:avLst/>
                    <a:gdLst>
                      <a:gd name="T0" fmla="*/ 127 w 288"/>
                      <a:gd name="T1" fmla="*/ 22 h 144"/>
                      <a:gd name="T2" fmla="*/ 113 w 288"/>
                      <a:gd name="T3" fmla="*/ 22 h 144"/>
                      <a:gd name="T4" fmla="*/ 111 w 288"/>
                      <a:gd name="T5" fmla="*/ 27 h 144"/>
                      <a:gd name="T6" fmla="*/ 95 w 288"/>
                      <a:gd name="T7" fmla="*/ 22 h 144"/>
                      <a:gd name="T8" fmla="*/ 81 w 288"/>
                      <a:gd name="T9" fmla="*/ 29 h 144"/>
                      <a:gd name="T10" fmla="*/ 76 w 288"/>
                      <a:gd name="T11" fmla="*/ 34 h 144"/>
                      <a:gd name="T12" fmla="*/ 76 w 288"/>
                      <a:gd name="T13" fmla="*/ 29 h 144"/>
                      <a:gd name="T14" fmla="*/ 68 w 288"/>
                      <a:gd name="T15" fmla="*/ 34 h 144"/>
                      <a:gd name="T16" fmla="*/ 68 w 288"/>
                      <a:gd name="T17" fmla="*/ 29 h 144"/>
                      <a:gd name="T18" fmla="*/ 58 w 288"/>
                      <a:gd name="T19" fmla="*/ 46 h 144"/>
                      <a:gd name="T20" fmla="*/ 52 w 288"/>
                      <a:gd name="T21" fmla="*/ 46 h 144"/>
                      <a:gd name="T22" fmla="*/ 56 w 288"/>
                      <a:gd name="T23" fmla="*/ 42 h 144"/>
                      <a:gd name="T24" fmla="*/ 50 w 288"/>
                      <a:gd name="T25" fmla="*/ 42 h 144"/>
                      <a:gd name="T26" fmla="*/ 52 w 288"/>
                      <a:gd name="T27" fmla="*/ 34 h 144"/>
                      <a:gd name="T28" fmla="*/ 45 w 288"/>
                      <a:gd name="T29" fmla="*/ 30 h 144"/>
                      <a:gd name="T30" fmla="*/ 5 w 288"/>
                      <a:gd name="T31" fmla="*/ 25 h 144"/>
                      <a:gd name="T32" fmla="*/ 0 w 288"/>
                      <a:gd name="T33" fmla="*/ 21 h 144"/>
                      <a:gd name="T34" fmla="*/ 47 w 288"/>
                      <a:gd name="T35" fmla="*/ 0 h 144"/>
                      <a:gd name="T36" fmla="*/ 50 w 288"/>
                      <a:gd name="T37" fmla="*/ 0 h 144"/>
                      <a:gd name="T38" fmla="*/ 37 w 288"/>
                      <a:gd name="T39" fmla="*/ 10 h 144"/>
                      <a:gd name="T40" fmla="*/ 37 w 288"/>
                      <a:gd name="T41" fmla="*/ 14 h 144"/>
                      <a:gd name="T42" fmla="*/ 43 w 288"/>
                      <a:gd name="T43" fmla="*/ 10 h 144"/>
                      <a:gd name="T44" fmla="*/ 40 w 288"/>
                      <a:gd name="T45" fmla="*/ 14 h 144"/>
                      <a:gd name="T46" fmla="*/ 47 w 288"/>
                      <a:gd name="T47" fmla="*/ 12 h 144"/>
                      <a:gd name="T48" fmla="*/ 58 w 288"/>
                      <a:gd name="T49" fmla="*/ 17 h 144"/>
                      <a:gd name="T50" fmla="*/ 71 w 288"/>
                      <a:gd name="T51" fmla="*/ 19 h 144"/>
                      <a:gd name="T52" fmla="*/ 81 w 288"/>
                      <a:gd name="T53" fmla="*/ 14 h 144"/>
                      <a:gd name="T54" fmla="*/ 103 w 288"/>
                      <a:gd name="T55" fmla="*/ 10 h 144"/>
                      <a:gd name="T56" fmla="*/ 105 w 288"/>
                      <a:gd name="T57" fmla="*/ 15 h 144"/>
                      <a:gd name="T58" fmla="*/ 119 w 288"/>
                      <a:gd name="T59" fmla="*/ 15 h 144"/>
                      <a:gd name="T60" fmla="*/ 119 w 288"/>
                      <a:gd name="T61" fmla="*/ 19 h 144"/>
                      <a:gd name="T62" fmla="*/ 127 w 288"/>
                      <a:gd name="T63" fmla="*/ 22 h 144"/>
                      <a:gd name="T64" fmla="*/ 127 w 288"/>
                      <a:gd name="T65" fmla="*/ 25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144"/>
                      <a:gd name="T101" fmla="*/ 288 w 288"/>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prstDash val="solid"/>
                    <a:round/>
                    <a:headEnd/>
                    <a:tailEnd/>
                  </a:ln>
                </p:spPr>
                <p:txBody>
                  <a:bodyPr/>
                  <a:lstStyle/>
                  <a:p>
                    <a:endParaRPr lang="en-US" dirty="0"/>
                  </a:p>
                </p:txBody>
              </p:sp>
              <p:sp>
                <p:nvSpPr>
                  <p:cNvPr id="340" name="Freeform 339"/>
                  <p:cNvSpPr>
                    <a:spLocks noChangeAspect="1"/>
                  </p:cNvSpPr>
                  <p:nvPr/>
                </p:nvSpPr>
                <p:spPr bwMode="auto">
                  <a:xfrm>
                    <a:off x="564624" y="3734154"/>
                    <a:ext cx="251" cy="253"/>
                  </a:xfrm>
                  <a:custGeom>
                    <a:avLst/>
                    <a:gdLst>
                      <a:gd name="T0" fmla="*/ 119 w 330"/>
                      <a:gd name="T1" fmla="*/ 115 h 372"/>
                      <a:gd name="T2" fmla="*/ 13 w 330"/>
                      <a:gd name="T3" fmla="*/ 117 h 372"/>
                      <a:gd name="T4" fmla="*/ 13 w 330"/>
                      <a:gd name="T5" fmla="*/ 81 h 372"/>
                      <a:gd name="T6" fmla="*/ 5 w 330"/>
                      <a:gd name="T7" fmla="*/ 73 h 372"/>
                      <a:gd name="T8" fmla="*/ 11 w 330"/>
                      <a:gd name="T9" fmla="*/ 68 h 372"/>
                      <a:gd name="T10" fmla="*/ 0 w 330"/>
                      <a:gd name="T11" fmla="*/ 7 h 372"/>
                      <a:gd name="T12" fmla="*/ 37 w 330"/>
                      <a:gd name="T13" fmla="*/ 7 h 372"/>
                      <a:gd name="T14" fmla="*/ 37 w 330"/>
                      <a:gd name="T15" fmla="*/ 0 h 372"/>
                      <a:gd name="T16" fmla="*/ 43 w 330"/>
                      <a:gd name="T17" fmla="*/ 0 h 372"/>
                      <a:gd name="T18" fmla="*/ 47 w 330"/>
                      <a:gd name="T19" fmla="*/ 11 h 372"/>
                      <a:gd name="T20" fmla="*/ 64 w 330"/>
                      <a:gd name="T21" fmla="*/ 15 h 372"/>
                      <a:gd name="T22" fmla="*/ 64 w 330"/>
                      <a:gd name="T23" fmla="*/ 17 h 372"/>
                      <a:gd name="T24" fmla="*/ 79 w 330"/>
                      <a:gd name="T25" fmla="*/ 15 h 372"/>
                      <a:gd name="T26" fmla="*/ 87 w 330"/>
                      <a:gd name="T27" fmla="*/ 15 h 372"/>
                      <a:gd name="T28" fmla="*/ 84 w 330"/>
                      <a:gd name="T29" fmla="*/ 17 h 372"/>
                      <a:gd name="T30" fmla="*/ 87 w 330"/>
                      <a:gd name="T31" fmla="*/ 17 h 372"/>
                      <a:gd name="T32" fmla="*/ 90 w 330"/>
                      <a:gd name="T33" fmla="*/ 22 h 372"/>
                      <a:gd name="T34" fmla="*/ 98 w 330"/>
                      <a:gd name="T35" fmla="*/ 19 h 372"/>
                      <a:gd name="T36" fmla="*/ 106 w 330"/>
                      <a:gd name="T37" fmla="*/ 24 h 372"/>
                      <a:gd name="T38" fmla="*/ 119 w 330"/>
                      <a:gd name="T39" fmla="*/ 21 h 372"/>
                      <a:gd name="T40" fmla="*/ 122 w 330"/>
                      <a:gd name="T41" fmla="*/ 22 h 372"/>
                      <a:gd name="T42" fmla="*/ 145 w 330"/>
                      <a:gd name="T43" fmla="*/ 24 h 372"/>
                      <a:gd name="T44" fmla="*/ 122 w 330"/>
                      <a:gd name="T45" fmla="*/ 34 h 372"/>
                      <a:gd name="T46" fmla="*/ 98 w 330"/>
                      <a:gd name="T47" fmla="*/ 51 h 372"/>
                      <a:gd name="T48" fmla="*/ 95 w 330"/>
                      <a:gd name="T49" fmla="*/ 53 h 372"/>
                      <a:gd name="T50" fmla="*/ 95 w 330"/>
                      <a:gd name="T51" fmla="*/ 65 h 372"/>
                      <a:gd name="T52" fmla="*/ 87 w 330"/>
                      <a:gd name="T53" fmla="*/ 68 h 372"/>
                      <a:gd name="T54" fmla="*/ 81 w 330"/>
                      <a:gd name="T55" fmla="*/ 73 h 372"/>
                      <a:gd name="T56" fmla="*/ 87 w 330"/>
                      <a:gd name="T57" fmla="*/ 78 h 372"/>
                      <a:gd name="T58" fmla="*/ 87 w 330"/>
                      <a:gd name="T59" fmla="*/ 90 h 372"/>
                      <a:gd name="T60" fmla="*/ 116 w 330"/>
                      <a:gd name="T61" fmla="*/ 106 h 372"/>
                      <a:gd name="T62" fmla="*/ 119 w 330"/>
                      <a:gd name="T63" fmla="*/ 115 h 3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72"/>
                      <a:gd name="T98" fmla="*/ 330 w 330"/>
                      <a:gd name="T99" fmla="*/ 372 h 3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E8D898"/>
                  </a:solidFill>
                  <a:ln w="9525">
                    <a:solidFill>
                      <a:srgbClr val="E8D898"/>
                    </a:solidFill>
                    <a:prstDash val="solid"/>
                    <a:round/>
                    <a:headEnd/>
                    <a:tailEnd/>
                  </a:ln>
                </p:spPr>
                <p:txBody>
                  <a:bodyPr/>
                  <a:lstStyle/>
                  <a:p>
                    <a:endParaRPr lang="en-US" dirty="0"/>
                  </a:p>
                </p:txBody>
              </p:sp>
              <p:sp>
                <p:nvSpPr>
                  <p:cNvPr id="341" name="Freeform 340"/>
                  <p:cNvSpPr>
                    <a:spLocks noChangeAspect="1"/>
                  </p:cNvSpPr>
                  <p:nvPr/>
                </p:nvSpPr>
                <p:spPr bwMode="auto">
                  <a:xfrm>
                    <a:off x="564624" y="3734154"/>
                    <a:ext cx="251" cy="253"/>
                  </a:xfrm>
                  <a:custGeom>
                    <a:avLst/>
                    <a:gdLst>
                      <a:gd name="T0" fmla="*/ 119 w 330"/>
                      <a:gd name="T1" fmla="*/ 115 h 372"/>
                      <a:gd name="T2" fmla="*/ 13 w 330"/>
                      <a:gd name="T3" fmla="*/ 117 h 372"/>
                      <a:gd name="T4" fmla="*/ 13 w 330"/>
                      <a:gd name="T5" fmla="*/ 81 h 372"/>
                      <a:gd name="T6" fmla="*/ 5 w 330"/>
                      <a:gd name="T7" fmla="*/ 73 h 372"/>
                      <a:gd name="T8" fmla="*/ 11 w 330"/>
                      <a:gd name="T9" fmla="*/ 68 h 372"/>
                      <a:gd name="T10" fmla="*/ 0 w 330"/>
                      <a:gd name="T11" fmla="*/ 7 h 372"/>
                      <a:gd name="T12" fmla="*/ 37 w 330"/>
                      <a:gd name="T13" fmla="*/ 7 h 372"/>
                      <a:gd name="T14" fmla="*/ 37 w 330"/>
                      <a:gd name="T15" fmla="*/ 0 h 372"/>
                      <a:gd name="T16" fmla="*/ 43 w 330"/>
                      <a:gd name="T17" fmla="*/ 0 h 372"/>
                      <a:gd name="T18" fmla="*/ 47 w 330"/>
                      <a:gd name="T19" fmla="*/ 11 h 372"/>
                      <a:gd name="T20" fmla="*/ 64 w 330"/>
                      <a:gd name="T21" fmla="*/ 15 h 372"/>
                      <a:gd name="T22" fmla="*/ 64 w 330"/>
                      <a:gd name="T23" fmla="*/ 17 h 372"/>
                      <a:gd name="T24" fmla="*/ 79 w 330"/>
                      <a:gd name="T25" fmla="*/ 15 h 372"/>
                      <a:gd name="T26" fmla="*/ 87 w 330"/>
                      <a:gd name="T27" fmla="*/ 15 h 372"/>
                      <a:gd name="T28" fmla="*/ 84 w 330"/>
                      <a:gd name="T29" fmla="*/ 17 h 372"/>
                      <a:gd name="T30" fmla="*/ 87 w 330"/>
                      <a:gd name="T31" fmla="*/ 17 h 372"/>
                      <a:gd name="T32" fmla="*/ 90 w 330"/>
                      <a:gd name="T33" fmla="*/ 22 h 372"/>
                      <a:gd name="T34" fmla="*/ 98 w 330"/>
                      <a:gd name="T35" fmla="*/ 19 h 372"/>
                      <a:gd name="T36" fmla="*/ 106 w 330"/>
                      <a:gd name="T37" fmla="*/ 24 h 372"/>
                      <a:gd name="T38" fmla="*/ 119 w 330"/>
                      <a:gd name="T39" fmla="*/ 21 h 372"/>
                      <a:gd name="T40" fmla="*/ 122 w 330"/>
                      <a:gd name="T41" fmla="*/ 22 h 372"/>
                      <a:gd name="T42" fmla="*/ 145 w 330"/>
                      <a:gd name="T43" fmla="*/ 24 h 372"/>
                      <a:gd name="T44" fmla="*/ 122 w 330"/>
                      <a:gd name="T45" fmla="*/ 34 h 372"/>
                      <a:gd name="T46" fmla="*/ 98 w 330"/>
                      <a:gd name="T47" fmla="*/ 51 h 372"/>
                      <a:gd name="T48" fmla="*/ 95 w 330"/>
                      <a:gd name="T49" fmla="*/ 53 h 372"/>
                      <a:gd name="T50" fmla="*/ 95 w 330"/>
                      <a:gd name="T51" fmla="*/ 65 h 372"/>
                      <a:gd name="T52" fmla="*/ 87 w 330"/>
                      <a:gd name="T53" fmla="*/ 68 h 372"/>
                      <a:gd name="T54" fmla="*/ 81 w 330"/>
                      <a:gd name="T55" fmla="*/ 73 h 372"/>
                      <a:gd name="T56" fmla="*/ 87 w 330"/>
                      <a:gd name="T57" fmla="*/ 78 h 372"/>
                      <a:gd name="T58" fmla="*/ 87 w 330"/>
                      <a:gd name="T59" fmla="*/ 90 h 372"/>
                      <a:gd name="T60" fmla="*/ 116 w 330"/>
                      <a:gd name="T61" fmla="*/ 106 h 372"/>
                      <a:gd name="T62" fmla="*/ 119 w 330"/>
                      <a:gd name="T63" fmla="*/ 115 h 372"/>
                      <a:gd name="T64" fmla="*/ 119 w 330"/>
                      <a:gd name="T65" fmla="*/ 117 h 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72"/>
                      <a:gd name="T101" fmla="*/ 330 w 330"/>
                      <a:gd name="T102" fmla="*/ 372 h 3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prstDash val="solid"/>
                    <a:round/>
                    <a:headEnd/>
                    <a:tailEnd/>
                  </a:ln>
                </p:spPr>
                <p:txBody>
                  <a:bodyPr/>
                  <a:lstStyle/>
                  <a:p>
                    <a:endParaRPr lang="en-US" dirty="0"/>
                  </a:p>
                </p:txBody>
              </p:sp>
              <p:sp>
                <p:nvSpPr>
                  <p:cNvPr id="342" name="Freeform 341"/>
                  <p:cNvSpPr>
                    <a:spLocks noChangeAspect="1"/>
                  </p:cNvSpPr>
                  <p:nvPr/>
                </p:nvSpPr>
                <p:spPr bwMode="auto">
                  <a:xfrm>
                    <a:off x="564843" y="3734766"/>
                    <a:ext cx="138" cy="216"/>
                  </a:xfrm>
                  <a:custGeom>
                    <a:avLst/>
                    <a:gdLst>
                      <a:gd name="T0" fmla="*/ 81 w 180"/>
                      <a:gd name="T1" fmla="*/ 92 h 318"/>
                      <a:gd name="T2" fmla="*/ 57 w 180"/>
                      <a:gd name="T3" fmla="*/ 94 h 318"/>
                      <a:gd name="T4" fmla="*/ 54 w 180"/>
                      <a:gd name="T5" fmla="*/ 100 h 318"/>
                      <a:gd name="T6" fmla="*/ 51 w 180"/>
                      <a:gd name="T7" fmla="*/ 98 h 318"/>
                      <a:gd name="T8" fmla="*/ 46 w 180"/>
                      <a:gd name="T9" fmla="*/ 90 h 318"/>
                      <a:gd name="T10" fmla="*/ 46 w 180"/>
                      <a:gd name="T11" fmla="*/ 83 h 318"/>
                      <a:gd name="T12" fmla="*/ 0 w 180"/>
                      <a:gd name="T13" fmla="*/ 84 h 318"/>
                      <a:gd name="T14" fmla="*/ 3 w 180"/>
                      <a:gd name="T15" fmla="*/ 71 h 318"/>
                      <a:gd name="T16" fmla="*/ 14 w 180"/>
                      <a:gd name="T17" fmla="*/ 60 h 318"/>
                      <a:gd name="T18" fmla="*/ 11 w 180"/>
                      <a:gd name="T19" fmla="*/ 60 h 318"/>
                      <a:gd name="T20" fmla="*/ 16 w 180"/>
                      <a:gd name="T21" fmla="*/ 56 h 318"/>
                      <a:gd name="T22" fmla="*/ 11 w 180"/>
                      <a:gd name="T23" fmla="*/ 54 h 318"/>
                      <a:gd name="T24" fmla="*/ 14 w 180"/>
                      <a:gd name="T25" fmla="*/ 51 h 318"/>
                      <a:gd name="T26" fmla="*/ 11 w 180"/>
                      <a:gd name="T27" fmla="*/ 52 h 318"/>
                      <a:gd name="T28" fmla="*/ 11 w 180"/>
                      <a:gd name="T29" fmla="*/ 46 h 318"/>
                      <a:gd name="T30" fmla="*/ 8 w 180"/>
                      <a:gd name="T31" fmla="*/ 46 h 318"/>
                      <a:gd name="T32" fmla="*/ 8 w 180"/>
                      <a:gd name="T33" fmla="*/ 43 h 318"/>
                      <a:gd name="T34" fmla="*/ 11 w 180"/>
                      <a:gd name="T35" fmla="*/ 39 h 318"/>
                      <a:gd name="T36" fmla="*/ 8 w 180"/>
                      <a:gd name="T37" fmla="*/ 38 h 318"/>
                      <a:gd name="T38" fmla="*/ 11 w 180"/>
                      <a:gd name="T39" fmla="*/ 35 h 318"/>
                      <a:gd name="T40" fmla="*/ 5 w 180"/>
                      <a:gd name="T41" fmla="*/ 35 h 318"/>
                      <a:gd name="T42" fmla="*/ 5 w 180"/>
                      <a:gd name="T43" fmla="*/ 30 h 318"/>
                      <a:gd name="T44" fmla="*/ 11 w 180"/>
                      <a:gd name="T45" fmla="*/ 30 h 318"/>
                      <a:gd name="T46" fmla="*/ 8 w 180"/>
                      <a:gd name="T47" fmla="*/ 24 h 318"/>
                      <a:gd name="T48" fmla="*/ 21 w 180"/>
                      <a:gd name="T49" fmla="*/ 15 h 318"/>
                      <a:gd name="T50" fmla="*/ 21 w 180"/>
                      <a:gd name="T51" fmla="*/ 7 h 318"/>
                      <a:gd name="T52" fmla="*/ 27 w 180"/>
                      <a:gd name="T53" fmla="*/ 3 h 318"/>
                      <a:gd name="T54" fmla="*/ 76 w 180"/>
                      <a:gd name="T55" fmla="*/ 0 h 318"/>
                      <a:gd name="T56" fmla="*/ 76 w 180"/>
                      <a:gd name="T57" fmla="*/ 64 h 318"/>
                      <a:gd name="T58" fmla="*/ 81 w 180"/>
                      <a:gd name="T59" fmla="*/ 86 h 318"/>
                      <a:gd name="T60" fmla="*/ 81 w 180"/>
                      <a:gd name="T61" fmla="*/ 92 h 3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318"/>
                      <a:gd name="T95" fmla="*/ 180 w 180"/>
                      <a:gd name="T96" fmla="*/ 318 h 3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FFAA00"/>
                  </a:solidFill>
                  <a:ln w="9525">
                    <a:solidFill>
                      <a:srgbClr val="FFAA00"/>
                    </a:solidFill>
                    <a:prstDash val="solid"/>
                    <a:round/>
                    <a:headEnd/>
                    <a:tailEnd/>
                  </a:ln>
                </p:spPr>
                <p:txBody>
                  <a:bodyPr/>
                  <a:lstStyle/>
                  <a:p>
                    <a:endParaRPr lang="en-US" dirty="0"/>
                  </a:p>
                </p:txBody>
              </p:sp>
              <p:sp>
                <p:nvSpPr>
                  <p:cNvPr id="343" name="Freeform 342"/>
                  <p:cNvSpPr>
                    <a:spLocks noChangeAspect="1"/>
                  </p:cNvSpPr>
                  <p:nvPr/>
                </p:nvSpPr>
                <p:spPr bwMode="auto">
                  <a:xfrm>
                    <a:off x="564843" y="3734766"/>
                    <a:ext cx="138" cy="216"/>
                  </a:xfrm>
                  <a:custGeom>
                    <a:avLst/>
                    <a:gdLst>
                      <a:gd name="T0" fmla="*/ 81 w 180"/>
                      <a:gd name="T1" fmla="*/ 92 h 318"/>
                      <a:gd name="T2" fmla="*/ 57 w 180"/>
                      <a:gd name="T3" fmla="*/ 94 h 318"/>
                      <a:gd name="T4" fmla="*/ 54 w 180"/>
                      <a:gd name="T5" fmla="*/ 100 h 318"/>
                      <a:gd name="T6" fmla="*/ 51 w 180"/>
                      <a:gd name="T7" fmla="*/ 98 h 318"/>
                      <a:gd name="T8" fmla="*/ 46 w 180"/>
                      <a:gd name="T9" fmla="*/ 90 h 318"/>
                      <a:gd name="T10" fmla="*/ 46 w 180"/>
                      <a:gd name="T11" fmla="*/ 83 h 318"/>
                      <a:gd name="T12" fmla="*/ 0 w 180"/>
                      <a:gd name="T13" fmla="*/ 84 h 318"/>
                      <a:gd name="T14" fmla="*/ 3 w 180"/>
                      <a:gd name="T15" fmla="*/ 71 h 318"/>
                      <a:gd name="T16" fmla="*/ 14 w 180"/>
                      <a:gd name="T17" fmla="*/ 60 h 318"/>
                      <a:gd name="T18" fmla="*/ 11 w 180"/>
                      <a:gd name="T19" fmla="*/ 60 h 318"/>
                      <a:gd name="T20" fmla="*/ 16 w 180"/>
                      <a:gd name="T21" fmla="*/ 56 h 318"/>
                      <a:gd name="T22" fmla="*/ 11 w 180"/>
                      <a:gd name="T23" fmla="*/ 54 h 318"/>
                      <a:gd name="T24" fmla="*/ 14 w 180"/>
                      <a:gd name="T25" fmla="*/ 51 h 318"/>
                      <a:gd name="T26" fmla="*/ 11 w 180"/>
                      <a:gd name="T27" fmla="*/ 52 h 318"/>
                      <a:gd name="T28" fmla="*/ 11 w 180"/>
                      <a:gd name="T29" fmla="*/ 46 h 318"/>
                      <a:gd name="T30" fmla="*/ 8 w 180"/>
                      <a:gd name="T31" fmla="*/ 46 h 318"/>
                      <a:gd name="T32" fmla="*/ 8 w 180"/>
                      <a:gd name="T33" fmla="*/ 43 h 318"/>
                      <a:gd name="T34" fmla="*/ 11 w 180"/>
                      <a:gd name="T35" fmla="*/ 39 h 318"/>
                      <a:gd name="T36" fmla="*/ 8 w 180"/>
                      <a:gd name="T37" fmla="*/ 38 h 318"/>
                      <a:gd name="T38" fmla="*/ 11 w 180"/>
                      <a:gd name="T39" fmla="*/ 35 h 318"/>
                      <a:gd name="T40" fmla="*/ 5 w 180"/>
                      <a:gd name="T41" fmla="*/ 35 h 318"/>
                      <a:gd name="T42" fmla="*/ 5 w 180"/>
                      <a:gd name="T43" fmla="*/ 30 h 318"/>
                      <a:gd name="T44" fmla="*/ 11 w 180"/>
                      <a:gd name="T45" fmla="*/ 30 h 318"/>
                      <a:gd name="T46" fmla="*/ 8 w 180"/>
                      <a:gd name="T47" fmla="*/ 24 h 318"/>
                      <a:gd name="T48" fmla="*/ 21 w 180"/>
                      <a:gd name="T49" fmla="*/ 15 h 318"/>
                      <a:gd name="T50" fmla="*/ 21 w 180"/>
                      <a:gd name="T51" fmla="*/ 7 h 318"/>
                      <a:gd name="T52" fmla="*/ 27 w 180"/>
                      <a:gd name="T53" fmla="*/ 3 h 318"/>
                      <a:gd name="T54" fmla="*/ 76 w 180"/>
                      <a:gd name="T55" fmla="*/ 0 h 318"/>
                      <a:gd name="T56" fmla="*/ 76 w 180"/>
                      <a:gd name="T57" fmla="*/ 64 h 318"/>
                      <a:gd name="T58" fmla="*/ 81 w 180"/>
                      <a:gd name="T59" fmla="*/ 86 h 318"/>
                      <a:gd name="T60" fmla="*/ 81 w 180"/>
                      <a:gd name="T61" fmla="*/ 92 h 318"/>
                      <a:gd name="T62" fmla="*/ 81 w 180"/>
                      <a:gd name="T63" fmla="*/ 94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318"/>
                      <a:gd name="T98" fmla="*/ 180 w 180"/>
                      <a:gd name="T99" fmla="*/ 318 h 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prstDash val="solid"/>
                    <a:round/>
                    <a:headEnd/>
                    <a:tailEnd/>
                  </a:ln>
                </p:spPr>
                <p:txBody>
                  <a:bodyPr/>
                  <a:lstStyle/>
                  <a:p>
                    <a:endParaRPr lang="en-US" dirty="0"/>
                  </a:p>
                </p:txBody>
              </p:sp>
              <p:sp>
                <p:nvSpPr>
                  <p:cNvPr id="344" name="Freeform 343"/>
                  <p:cNvSpPr>
                    <a:spLocks noChangeAspect="1"/>
                  </p:cNvSpPr>
                  <p:nvPr/>
                </p:nvSpPr>
                <p:spPr bwMode="auto">
                  <a:xfrm>
                    <a:off x="564669" y="3734529"/>
                    <a:ext cx="257" cy="200"/>
                  </a:xfrm>
                  <a:custGeom>
                    <a:avLst/>
                    <a:gdLst>
                      <a:gd name="T0" fmla="*/ 140 w 336"/>
                      <a:gd name="T1" fmla="*/ 93 h 294"/>
                      <a:gd name="T2" fmla="*/ 123 w 336"/>
                      <a:gd name="T3" fmla="*/ 93 h 294"/>
                      <a:gd name="T4" fmla="*/ 132 w 336"/>
                      <a:gd name="T5" fmla="*/ 87 h 294"/>
                      <a:gd name="T6" fmla="*/ 129 w 336"/>
                      <a:gd name="T7" fmla="*/ 83 h 294"/>
                      <a:gd name="T8" fmla="*/ 27 w 336"/>
                      <a:gd name="T9" fmla="*/ 85 h 294"/>
                      <a:gd name="T10" fmla="*/ 27 w 336"/>
                      <a:gd name="T11" fmla="*/ 30 h 294"/>
                      <a:gd name="T12" fmla="*/ 14 w 336"/>
                      <a:gd name="T13" fmla="*/ 22 h 294"/>
                      <a:gd name="T14" fmla="*/ 18 w 336"/>
                      <a:gd name="T15" fmla="*/ 17 h 294"/>
                      <a:gd name="T16" fmla="*/ 11 w 336"/>
                      <a:gd name="T17" fmla="*/ 14 h 294"/>
                      <a:gd name="T18" fmla="*/ 0 w 336"/>
                      <a:gd name="T19" fmla="*/ 2 h 294"/>
                      <a:gd name="T20" fmla="*/ 88 w 336"/>
                      <a:gd name="T21" fmla="*/ 0 h 294"/>
                      <a:gd name="T22" fmla="*/ 94 w 336"/>
                      <a:gd name="T23" fmla="*/ 5 h 294"/>
                      <a:gd name="T24" fmla="*/ 94 w 336"/>
                      <a:gd name="T25" fmla="*/ 15 h 294"/>
                      <a:gd name="T26" fmla="*/ 99 w 336"/>
                      <a:gd name="T27" fmla="*/ 21 h 294"/>
                      <a:gd name="T28" fmla="*/ 110 w 336"/>
                      <a:gd name="T29" fmla="*/ 27 h 294"/>
                      <a:gd name="T30" fmla="*/ 113 w 336"/>
                      <a:gd name="T31" fmla="*/ 34 h 294"/>
                      <a:gd name="T32" fmla="*/ 119 w 336"/>
                      <a:gd name="T33" fmla="*/ 32 h 294"/>
                      <a:gd name="T34" fmla="*/ 126 w 336"/>
                      <a:gd name="T35" fmla="*/ 36 h 294"/>
                      <a:gd name="T36" fmla="*/ 121 w 336"/>
                      <a:gd name="T37" fmla="*/ 47 h 294"/>
                      <a:gd name="T38" fmla="*/ 142 w 336"/>
                      <a:gd name="T39" fmla="*/ 59 h 294"/>
                      <a:gd name="T40" fmla="*/ 142 w 336"/>
                      <a:gd name="T41" fmla="*/ 66 h 294"/>
                      <a:gd name="T42" fmla="*/ 151 w 336"/>
                      <a:gd name="T43" fmla="*/ 71 h 294"/>
                      <a:gd name="T44" fmla="*/ 151 w 336"/>
                      <a:gd name="T45" fmla="*/ 79 h 294"/>
                      <a:gd name="T46" fmla="*/ 148 w 336"/>
                      <a:gd name="T47" fmla="*/ 79 h 294"/>
                      <a:gd name="T48" fmla="*/ 145 w 336"/>
                      <a:gd name="T49" fmla="*/ 82 h 294"/>
                      <a:gd name="T50" fmla="*/ 142 w 336"/>
                      <a:gd name="T51" fmla="*/ 79 h 294"/>
                      <a:gd name="T52" fmla="*/ 140 w 336"/>
                      <a:gd name="T53" fmla="*/ 90 h 294"/>
                      <a:gd name="T54" fmla="*/ 140 w 336"/>
                      <a:gd name="T55" fmla="*/ 93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6"/>
                      <a:gd name="T85" fmla="*/ 0 h 294"/>
                      <a:gd name="T86" fmla="*/ 336 w 336"/>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AA00"/>
                  </a:solidFill>
                  <a:ln w="9525">
                    <a:solidFill>
                      <a:srgbClr val="FFAA00"/>
                    </a:solidFill>
                    <a:prstDash val="solid"/>
                    <a:round/>
                    <a:headEnd/>
                    <a:tailEnd/>
                  </a:ln>
                </p:spPr>
                <p:txBody>
                  <a:bodyPr/>
                  <a:lstStyle/>
                  <a:p>
                    <a:endParaRPr lang="en-US" dirty="0"/>
                  </a:p>
                </p:txBody>
              </p:sp>
              <p:sp>
                <p:nvSpPr>
                  <p:cNvPr id="345" name="Freeform 344"/>
                  <p:cNvSpPr>
                    <a:spLocks noChangeAspect="1"/>
                  </p:cNvSpPr>
                  <p:nvPr/>
                </p:nvSpPr>
                <p:spPr bwMode="auto">
                  <a:xfrm>
                    <a:off x="564669" y="3734529"/>
                    <a:ext cx="257" cy="204"/>
                  </a:xfrm>
                  <a:custGeom>
                    <a:avLst/>
                    <a:gdLst>
                      <a:gd name="T0" fmla="*/ 140 w 336"/>
                      <a:gd name="T1" fmla="*/ 92 h 300"/>
                      <a:gd name="T2" fmla="*/ 123 w 336"/>
                      <a:gd name="T3" fmla="*/ 92 h 300"/>
                      <a:gd name="T4" fmla="*/ 132 w 336"/>
                      <a:gd name="T5" fmla="*/ 87 h 300"/>
                      <a:gd name="T6" fmla="*/ 129 w 336"/>
                      <a:gd name="T7" fmla="*/ 83 h 300"/>
                      <a:gd name="T8" fmla="*/ 27 w 336"/>
                      <a:gd name="T9" fmla="*/ 85 h 300"/>
                      <a:gd name="T10" fmla="*/ 27 w 336"/>
                      <a:gd name="T11" fmla="*/ 30 h 300"/>
                      <a:gd name="T12" fmla="*/ 14 w 336"/>
                      <a:gd name="T13" fmla="*/ 22 h 300"/>
                      <a:gd name="T14" fmla="*/ 18 w 336"/>
                      <a:gd name="T15" fmla="*/ 17 h 300"/>
                      <a:gd name="T16" fmla="*/ 11 w 336"/>
                      <a:gd name="T17" fmla="*/ 14 h 300"/>
                      <a:gd name="T18" fmla="*/ 0 w 336"/>
                      <a:gd name="T19" fmla="*/ 2 h 300"/>
                      <a:gd name="T20" fmla="*/ 88 w 336"/>
                      <a:gd name="T21" fmla="*/ 0 h 300"/>
                      <a:gd name="T22" fmla="*/ 94 w 336"/>
                      <a:gd name="T23" fmla="*/ 5 h 300"/>
                      <a:gd name="T24" fmla="*/ 94 w 336"/>
                      <a:gd name="T25" fmla="*/ 15 h 300"/>
                      <a:gd name="T26" fmla="*/ 99 w 336"/>
                      <a:gd name="T27" fmla="*/ 21 h 300"/>
                      <a:gd name="T28" fmla="*/ 110 w 336"/>
                      <a:gd name="T29" fmla="*/ 27 h 300"/>
                      <a:gd name="T30" fmla="*/ 113 w 336"/>
                      <a:gd name="T31" fmla="*/ 34 h 300"/>
                      <a:gd name="T32" fmla="*/ 119 w 336"/>
                      <a:gd name="T33" fmla="*/ 32 h 300"/>
                      <a:gd name="T34" fmla="*/ 126 w 336"/>
                      <a:gd name="T35" fmla="*/ 36 h 300"/>
                      <a:gd name="T36" fmla="*/ 121 w 336"/>
                      <a:gd name="T37" fmla="*/ 47 h 300"/>
                      <a:gd name="T38" fmla="*/ 142 w 336"/>
                      <a:gd name="T39" fmla="*/ 58 h 300"/>
                      <a:gd name="T40" fmla="*/ 142 w 336"/>
                      <a:gd name="T41" fmla="*/ 66 h 300"/>
                      <a:gd name="T42" fmla="*/ 151 w 336"/>
                      <a:gd name="T43" fmla="*/ 71 h 300"/>
                      <a:gd name="T44" fmla="*/ 151 w 336"/>
                      <a:gd name="T45" fmla="*/ 79 h 300"/>
                      <a:gd name="T46" fmla="*/ 148 w 336"/>
                      <a:gd name="T47" fmla="*/ 79 h 300"/>
                      <a:gd name="T48" fmla="*/ 145 w 336"/>
                      <a:gd name="T49" fmla="*/ 81 h 300"/>
                      <a:gd name="T50" fmla="*/ 142 w 336"/>
                      <a:gd name="T51" fmla="*/ 79 h 300"/>
                      <a:gd name="T52" fmla="*/ 140 w 336"/>
                      <a:gd name="T53" fmla="*/ 90 h 300"/>
                      <a:gd name="T54" fmla="*/ 140 w 336"/>
                      <a:gd name="T55" fmla="*/ 92 h 300"/>
                      <a:gd name="T56" fmla="*/ 140 w 336"/>
                      <a:gd name="T57" fmla="*/ 95 h 3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6"/>
                      <a:gd name="T88" fmla="*/ 0 h 300"/>
                      <a:gd name="T89" fmla="*/ 336 w 336"/>
                      <a:gd name="T90" fmla="*/ 300 h 3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prstDash val="solid"/>
                    <a:round/>
                    <a:headEnd/>
                    <a:tailEnd/>
                  </a:ln>
                </p:spPr>
                <p:txBody>
                  <a:bodyPr/>
                  <a:lstStyle/>
                  <a:p>
                    <a:endParaRPr lang="en-US" dirty="0"/>
                  </a:p>
                </p:txBody>
              </p:sp>
              <p:sp>
                <p:nvSpPr>
                  <p:cNvPr id="346" name="Freeform 345"/>
                  <p:cNvSpPr>
                    <a:spLocks noChangeAspect="1"/>
                  </p:cNvSpPr>
                  <p:nvPr/>
                </p:nvSpPr>
                <p:spPr bwMode="auto">
                  <a:xfrm>
                    <a:off x="564001" y="3734110"/>
                    <a:ext cx="398" cy="220"/>
                  </a:xfrm>
                  <a:custGeom>
                    <a:avLst/>
                    <a:gdLst>
                      <a:gd name="T0" fmla="*/ 223 w 522"/>
                      <a:gd name="T1" fmla="*/ 84 h 324"/>
                      <a:gd name="T2" fmla="*/ 221 w 522"/>
                      <a:gd name="T3" fmla="*/ 101 h 324"/>
                      <a:gd name="T4" fmla="*/ 82 w 522"/>
                      <a:gd name="T5" fmla="*/ 90 h 324"/>
                      <a:gd name="T6" fmla="*/ 79 w 522"/>
                      <a:gd name="T7" fmla="*/ 100 h 324"/>
                      <a:gd name="T8" fmla="*/ 75 w 522"/>
                      <a:gd name="T9" fmla="*/ 94 h 324"/>
                      <a:gd name="T10" fmla="*/ 72 w 522"/>
                      <a:gd name="T11" fmla="*/ 98 h 324"/>
                      <a:gd name="T12" fmla="*/ 56 w 522"/>
                      <a:gd name="T13" fmla="*/ 96 h 324"/>
                      <a:gd name="T14" fmla="*/ 53 w 522"/>
                      <a:gd name="T15" fmla="*/ 98 h 324"/>
                      <a:gd name="T16" fmla="*/ 45 w 522"/>
                      <a:gd name="T17" fmla="*/ 96 h 324"/>
                      <a:gd name="T18" fmla="*/ 43 w 522"/>
                      <a:gd name="T19" fmla="*/ 98 h 324"/>
                      <a:gd name="T20" fmla="*/ 40 w 522"/>
                      <a:gd name="T21" fmla="*/ 90 h 324"/>
                      <a:gd name="T22" fmla="*/ 34 w 522"/>
                      <a:gd name="T23" fmla="*/ 86 h 324"/>
                      <a:gd name="T24" fmla="*/ 29 w 522"/>
                      <a:gd name="T25" fmla="*/ 71 h 324"/>
                      <a:gd name="T26" fmla="*/ 27 w 522"/>
                      <a:gd name="T27" fmla="*/ 70 h 324"/>
                      <a:gd name="T28" fmla="*/ 18 w 522"/>
                      <a:gd name="T29" fmla="*/ 73 h 324"/>
                      <a:gd name="T30" fmla="*/ 16 w 522"/>
                      <a:gd name="T31" fmla="*/ 70 h 324"/>
                      <a:gd name="T32" fmla="*/ 27 w 522"/>
                      <a:gd name="T33" fmla="*/ 51 h 324"/>
                      <a:gd name="T34" fmla="*/ 16 w 522"/>
                      <a:gd name="T35" fmla="*/ 47 h 324"/>
                      <a:gd name="T36" fmla="*/ 11 w 522"/>
                      <a:gd name="T37" fmla="*/ 35 h 324"/>
                      <a:gd name="T38" fmla="*/ 3 w 522"/>
                      <a:gd name="T39" fmla="*/ 30 h 324"/>
                      <a:gd name="T40" fmla="*/ 5 w 522"/>
                      <a:gd name="T41" fmla="*/ 28 h 324"/>
                      <a:gd name="T42" fmla="*/ 0 w 522"/>
                      <a:gd name="T43" fmla="*/ 19 h 324"/>
                      <a:gd name="T44" fmla="*/ 5 w 522"/>
                      <a:gd name="T45" fmla="*/ 0 h 324"/>
                      <a:gd name="T46" fmla="*/ 125 w 522"/>
                      <a:gd name="T47" fmla="*/ 15 h 324"/>
                      <a:gd name="T48" fmla="*/ 231 w 522"/>
                      <a:gd name="T49" fmla="*/ 22 h 324"/>
                      <a:gd name="T50" fmla="*/ 226 w 522"/>
                      <a:gd name="T51" fmla="*/ 77 h 324"/>
                      <a:gd name="T52" fmla="*/ 223 w 522"/>
                      <a:gd name="T53" fmla="*/ 84 h 3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2"/>
                      <a:gd name="T82" fmla="*/ 0 h 324"/>
                      <a:gd name="T83" fmla="*/ 522 w 522"/>
                      <a:gd name="T84" fmla="*/ 324 h 3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E8D898"/>
                  </a:solidFill>
                  <a:ln w="9525">
                    <a:solidFill>
                      <a:srgbClr val="E8D898"/>
                    </a:solidFill>
                    <a:prstDash val="solid"/>
                    <a:round/>
                    <a:headEnd/>
                    <a:tailEnd/>
                  </a:ln>
                </p:spPr>
                <p:txBody>
                  <a:bodyPr/>
                  <a:lstStyle/>
                  <a:p>
                    <a:endParaRPr lang="en-US" dirty="0"/>
                  </a:p>
                </p:txBody>
              </p:sp>
              <p:sp>
                <p:nvSpPr>
                  <p:cNvPr id="347" name="Freeform 346"/>
                  <p:cNvSpPr>
                    <a:spLocks noChangeAspect="1"/>
                  </p:cNvSpPr>
                  <p:nvPr/>
                </p:nvSpPr>
                <p:spPr bwMode="auto">
                  <a:xfrm>
                    <a:off x="564001" y="3734110"/>
                    <a:ext cx="398" cy="220"/>
                  </a:xfrm>
                  <a:custGeom>
                    <a:avLst/>
                    <a:gdLst>
                      <a:gd name="T0" fmla="*/ 223 w 522"/>
                      <a:gd name="T1" fmla="*/ 84 h 324"/>
                      <a:gd name="T2" fmla="*/ 221 w 522"/>
                      <a:gd name="T3" fmla="*/ 101 h 324"/>
                      <a:gd name="T4" fmla="*/ 82 w 522"/>
                      <a:gd name="T5" fmla="*/ 90 h 324"/>
                      <a:gd name="T6" fmla="*/ 79 w 522"/>
                      <a:gd name="T7" fmla="*/ 100 h 324"/>
                      <a:gd name="T8" fmla="*/ 75 w 522"/>
                      <a:gd name="T9" fmla="*/ 94 h 324"/>
                      <a:gd name="T10" fmla="*/ 72 w 522"/>
                      <a:gd name="T11" fmla="*/ 98 h 324"/>
                      <a:gd name="T12" fmla="*/ 56 w 522"/>
                      <a:gd name="T13" fmla="*/ 96 h 324"/>
                      <a:gd name="T14" fmla="*/ 53 w 522"/>
                      <a:gd name="T15" fmla="*/ 98 h 324"/>
                      <a:gd name="T16" fmla="*/ 45 w 522"/>
                      <a:gd name="T17" fmla="*/ 96 h 324"/>
                      <a:gd name="T18" fmla="*/ 43 w 522"/>
                      <a:gd name="T19" fmla="*/ 98 h 324"/>
                      <a:gd name="T20" fmla="*/ 40 w 522"/>
                      <a:gd name="T21" fmla="*/ 90 h 324"/>
                      <a:gd name="T22" fmla="*/ 34 w 522"/>
                      <a:gd name="T23" fmla="*/ 86 h 324"/>
                      <a:gd name="T24" fmla="*/ 29 w 522"/>
                      <a:gd name="T25" fmla="*/ 71 h 324"/>
                      <a:gd name="T26" fmla="*/ 27 w 522"/>
                      <a:gd name="T27" fmla="*/ 70 h 324"/>
                      <a:gd name="T28" fmla="*/ 18 w 522"/>
                      <a:gd name="T29" fmla="*/ 73 h 324"/>
                      <a:gd name="T30" fmla="*/ 16 w 522"/>
                      <a:gd name="T31" fmla="*/ 70 h 324"/>
                      <a:gd name="T32" fmla="*/ 27 w 522"/>
                      <a:gd name="T33" fmla="*/ 51 h 324"/>
                      <a:gd name="T34" fmla="*/ 16 w 522"/>
                      <a:gd name="T35" fmla="*/ 47 h 324"/>
                      <a:gd name="T36" fmla="*/ 11 w 522"/>
                      <a:gd name="T37" fmla="*/ 35 h 324"/>
                      <a:gd name="T38" fmla="*/ 3 w 522"/>
                      <a:gd name="T39" fmla="*/ 30 h 324"/>
                      <a:gd name="T40" fmla="*/ 5 w 522"/>
                      <a:gd name="T41" fmla="*/ 28 h 324"/>
                      <a:gd name="T42" fmla="*/ 0 w 522"/>
                      <a:gd name="T43" fmla="*/ 19 h 324"/>
                      <a:gd name="T44" fmla="*/ 5 w 522"/>
                      <a:gd name="T45" fmla="*/ 0 h 324"/>
                      <a:gd name="T46" fmla="*/ 125 w 522"/>
                      <a:gd name="T47" fmla="*/ 15 h 324"/>
                      <a:gd name="T48" fmla="*/ 231 w 522"/>
                      <a:gd name="T49" fmla="*/ 22 h 324"/>
                      <a:gd name="T50" fmla="*/ 226 w 522"/>
                      <a:gd name="T51" fmla="*/ 77 h 324"/>
                      <a:gd name="T52" fmla="*/ 223 w 522"/>
                      <a:gd name="T53" fmla="*/ 84 h 324"/>
                      <a:gd name="T54" fmla="*/ 223 w 522"/>
                      <a:gd name="T55" fmla="*/ 86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324"/>
                      <a:gd name="T86" fmla="*/ 522 w 522"/>
                      <a:gd name="T87" fmla="*/ 324 h 3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prstDash val="solid"/>
                    <a:round/>
                    <a:headEnd/>
                    <a:tailEnd/>
                  </a:ln>
                </p:spPr>
                <p:txBody>
                  <a:bodyPr/>
                  <a:lstStyle/>
                  <a:p>
                    <a:endParaRPr lang="en-US" dirty="0"/>
                  </a:p>
                </p:txBody>
              </p:sp>
              <p:sp>
                <p:nvSpPr>
                  <p:cNvPr id="348" name="Freeform 347"/>
                  <p:cNvSpPr>
                    <a:spLocks noChangeAspect="1"/>
                  </p:cNvSpPr>
                  <p:nvPr/>
                </p:nvSpPr>
                <p:spPr bwMode="auto">
                  <a:xfrm>
                    <a:off x="564367" y="3734419"/>
                    <a:ext cx="321" cy="139"/>
                  </a:xfrm>
                  <a:custGeom>
                    <a:avLst/>
                    <a:gdLst>
                      <a:gd name="T0" fmla="*/ 164 w 420"/>
                      <a:gd name="T1" fmla="*/ 15 h 204"/>
                      <a:gd name="T2" fmla="*/ 174 w 420"/>
                      <a:gd name="T3" fmla="*/ 40 h 204"/>
                      <a:gd name="T4" fmla="*/ 177 w 420"/>
                      <a:gd name="T5" fmla="*/ 53 h 204"/>
                      <a:gd name="T6" fmla="*/ 187 w 420"/>
                      <a:gd name="T7" fmla="*/ 65 h 204"/>
                      <a:gd name="T8" fmla="*/ 185 w 420"/>
                      <a:gd name="T9" fmla="*/ 65 h 204"/>
                      <a:gd name="T10" fmla="*/ 41 w 420"/>
                      <a:gd name="T11" fmla="*/ 63 h 204"/>
                      <a:gd name="T12" fmla="*/ 41 w 420"/>
                      <a:gd name="T13" fmla="*/ 55 h 204"/>
                      <a:gd name="T14" fmla="*/ 43 w 420"/>
                      <a:gd name="T15" fmla="*/ 42 h 204"/>
                      <a:gd name="T16" fmla="*/ 0 w 420"/>
                      <a:gd name="T17" fmla="*/ 40 h 204"/>
                      <a:gd name="T18" fmla="*/ 3 w 420"/>
                      <a:gd name="T19" fmla="*/ 0 h 204"/>
                      <a:gd name="T20" fmla="*/ 120 w 420"/>
                      <a:gd name="T21" fmla="*/ 3 h 204"/>
                      <a:gd name="T22" fmla="*/ 131 w 420"/>
                      <a:gd name="T23" fmla="*/ 10 h 204"/>
                      <a:gd name="T24" fmla="*/ 148 w 420"/>
                      <a:gd name="T25" fmla="*/ 7 h 204"/>
                      <a:gd name="T26" fmla="*/ 161 w 420"/>
                      <a:gd name="T27" fmla="*/ 15 h 204"/>
                      <a:gd name="T28" fmla="*/ 164 w 420"/>
                      <a:gd name="T29" fmla="*/ 15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0"/>
                      <a:gd name="T46" fmla="*/ 0 h 204"/>
                      <a:gd name="T47" fmla="*/ 420 w 420"/>
                      <a:gd name="T48" fmla="*/ 204 h 2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AA00"/>
                  </a:solidFill>
                  <a:ln w="9525">
                    <a:solidFill>
                      <a:srgbClr val="FFAA00"/>
                    </a:solidFill>
                    <a:prstDash val="solid"/>
                    <a:round/>
                    <a:headEnd/>
                    <a:tailEnd/>
                  </a:ln>
                </p:spPr>
                <p:txBody>
                  <a:bodyPr/>
                  <a:lstStyle/>
                  <a:p>
                    <a:endParaRPr lang="en-US" dirty="0"/>
                  </a:p>
                </p:txBody>
              </p:sp>
              <p:sp>
                <p:nvSpPr>
                  <p:cNvPr id="349" name="Freeform 348"/>
                  <p:cNvSpPr>
                    <a:spLocks noChangeAspect="1"/>
                  </p:cNvSpPr>
                  <p:nvPr/>
                </p:nvSpPr>
                <p:spPr bwMode="auto">
                  <a:xfrm>
                    <a:off x="564367" y="3734419"/>
                    <a:ext cx="321" cy="139"/>
                  </a:xfrm>
                  <a:custGeom>
                    <a:avLst/>
                    <a:gdLst>
                      <a:gd name="T0" fmla="*/ 164 w 420"/>
                      <a:gd name="T1" fmla="*/ 15 h 204"/>
                      <a:gd name="T2" fmla="*/ 174 w 420"/>
                      <a:gd name="T3" fmla="*/ 40 h 204"/>
                      <a:gd name="T4" fmla="*/ 177 w 420"/>
                      <a:gd name="T5" fmla="*/ 53 h 204"/>
                      <a:gd name="T6" fmla="*/ 187 w 420"/>
                      <a:gd name="T7" fmla="*/ 65 h 204"/>
                      <a:gd name="T8" fmla="*/ 185 w 420"/>
                      <a:gd name="T9" fmla="*/ 65 h 204"/>
                      <a:gd name="T10" fmla="*/ 41 w 420"/>
                      <a:gd name="T11" fmla="*/ 63 h 204"/>
                      <a:gd name="T12" fmla="*/ 41 w 420"/>
                      <a:gd name="T13" fmla="*/ 55 h 204"/>
                      <a:gd name="T14" fmla="*/ 43 w 420"/>
                      <a:gd name="T15" fmla="*/ 42 h 204"/>
                      <a:gd name="T16" fmla="*/ 0 w 420"/>
                      <a:gd name="T17" fmla="*/ 40 h 204"/>
                      <a:gd name="T18" fmla="*/ 3 w 420"/>
                      <a:gd name="T19" fmla="*/ 0 h 204"/>
                      <a:gd name="T20" fmla="*/ 120 w 420"/>
                      <a:gd name="T21" fmla="*/ 3 h 204"/>
                      <a:gd name="T22" fmla="*/ 131 w 420"/>
                      <a:gd name="T23" fmla="*/ 10 h 204"/>
                      <a:gd name="T24" fmla="*/ 148 w 420"/>
                      <a:gd name="T25" fmla="*/ 7 h 204"/>
                      <a:gd name="T26" fmla="*/ 161 w 420"/>
                      <a:gd name="T27" fmla="*/ 15 h 204"/>
                      <a:gd name="T28" fmla="*/ 164 w 420"/>
                      <a:gd name="T29" fmla="*/ 15 h 204"/>
                      <a:gd name="T30" fmla="*/ 164 w 420"/>
                      <a:gd name="T31" fmla="*/ 17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0"/>
                      <a:gd name="T49" fmla="*/ 0 h 204"/>
                      <a:gd name="T50" fmla="*/ 420 w 420"/>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prstDash val="solid"/>
                    <a:round/>
                    <a:headEnd/>
                    <a:tailEnd/>
                  </a:ln>
                </p:spPr>
                <p:txBody>
                  <a:bodyPr/>
                  <a:lstStyle/>
                  <a:p>
                    <a:endParaRPr lang="en-US" dirty="0"/>
                  </a:p>
                </p:txBody>
              </p:sp>
              <p:sp>
                <p:nvSpPr>
                  <p:cNvPr id="350" name="Freeform 349"/>
                  <p:cNvSpPr>
                    <a:spLocks noChangeAspect="1"/>
                  </p:cNvSpPr>
                  <p:nvPr/>
                </p:nvSpPr>
                <p:spPr bwMode="auto">
                  <a:xfrm>
                    <a:off x="563763" y="3734375"/>
                    <a:ext cx="247" cy="338"/>
                  </a:xfrm>
                  <a:custGeom>
                    <a:avLst/>
                    <a:gdLst>
                      <a:gd name="T0" fmla="*/ 93 w 324"/>
                      <a:gd name="T1" fmla="*/ 155 h 498"/>
                      <a:gd name="T2" fmla="*/ 0 w 324"/>
                      <a:gd name="T3" fmla="*/ 58 h 498"/>
                      <a:gd name="T4" fmla="*/ 21 w 324"/>
                      <a:gd name="T5" fmla="*/ 0 h 498"/>
                      <a:gd name="T6" fmla="*/ 34 w 324"/>
                      <a:gd name="T7" fmla="*/ 2 h 498"/>
                      <a:gd name="T8" fmla="*/ 82 w 324"/>
                      <a:gd name="T9" fmla="*/ 11 h 498"/>
                      <a:gd name="T10" fmla="*/ 143 w 324"/>
                      <a:gd name="T11" fmla="*/ 19 h 498"/>
                      <a:gd name="T12" fmla="*/ 117 w 324"/>
                      <a:gd name="T13" fmla="*/ 118 h 498"/>
                      <a:gd name="T14" fmla="*/ 109 w 324"/>
                      <a:gd name="T15" fmla="*/ 137 h 498"/>
                      <a:gd name="T16" fmla="*/ 101 w 324"/>
                      <a:gd name="T17" fmla="*/ 133 h 498"/>
                      <a:gd name="T18" fmla="*/ 96 w 324"/>
                      <a:gd name="T19" fmla="*/ 135 h 498"/>
                      <a:gd name="T20" fmla="*/ 93 w 324"/>
                      <a:gd name="T21" fmla="*/ 154 h 498"/>
                      <a:gd name="T22" fmla="*/ 93 w 324"/>
                      <a:gd name="T23" fmla="*/ 155 h 4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498"/>
                      <a:gd name="T38" fmla="*/ 324 w 324"/>
                      <a:gd name="T39" fmla="*/ 498 h 4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E8D898"/>
                  </a:solidFill>
                  <a:ln w="9525">
                    <a:solidFill>
                      <a:srgbClr val="E8D898"/>
                    </a:solidFill>
                    <a:prstDash val="solid"/>
                    <a:round/>
                    <a:headEnd/>
                    <a:tailEnd/>
                  </a:ln>
                </p:spPr>
                <p:txBody>
                  <a:bodyPr/>
                  <a:lstStyle/>
                  <a:p>
                    <a:endParaRPr lang="en-US" dirty="0"/>
                  </a:p>
                </p:txBody>
              </p:sp>
              <p:sp>
                <p:nvSpPr>
                  <p:cNvPr id="351" name="Freeform 350"/>
                  <p:cNvSpPr>
                    <a:spLocks noChangeAspect="1"/>
                  </p:cNvSpPr>
                  <p:nvPr/>
                </p:nvSpPr>
                <p:spPr bwMode="auto">
                  <a:xfrm>
                    <a:off x="563763" y="3734375"/>
                    <a:ext cx="247" cy="342"/>
                  </a:xfrm>
                  <a:custGeom>
                    <a:avLst/>
                    <a:gdLst>
                      <a:gd name="T0" fmla="*/ 93 w 324"/>
                      <a:gd name="T1" fmla="*/ 155 h 504"/>
                      <a:gd name="T2" fmla="*/ 0 w 324"/>
                      <a:gd name="T3" fmla="*/ 58 h 504"/>
                      <a:gd name="T4" fmla="*/ 21 w 324"/>
                      <a:gd name="T5" fmla="*/ 0 h 504"/>
                      <a:gd name="T6" fmla="*/ 34 w 324"/>
                      <a:gd name="T7" fmla="*/ 2 h 504"/>
                      <a:gd name="T8" fmla="*/ 82 w 324"/>
                      <a:gd name="T9" fmla="*/ 11 h 504"/>
                      <a:gd name="T10" fmla="*/ 143 w 324"/>
                      <a:gd name="T11" fmla="*/ 19 h 504"/>
                      <a:gd name="T12" fmla="*/ 117 w 324"/>
                      <a:gd name="T13" fmla="*/ 118 h 504"/>
                      <a:gd name="T14" fmla="*/ 109 w 324"/>
                      <a:gd name="T15" fmla="*/ 137 h 504"/>
                      <a:gd name="T16" fmla="*/ 101 w 324"/>
                      <a:gd name="T17" fmla="*/ 133 h 504"/>
                      <a:gd name="T18" fmla="*/ 96 w 324"/>
                      <a:gd name="T19" fmla="*/ 135 h 504"/>
                      <a:gd name="T20" fmla="*/ 93 w 324"/>
                      <a:gd name="T21" fmla="*/ 154 h 504"/>
                      <a:gd name="T22" fmla="*/ 93 w 324"/>
                      <a:gd name="T23" fmla="*/ 155 h 504"/>
                      <a:gd name="T24" fmla="*/ 93 w 324"/>
                      <a:gd name="T25" fmla="*/ 157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504"/>
                      <a:gd name="T41" fmla="*/ 324 w 324"/>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prstDash val="solid"/>
                    <a:round/>
                    <a:headEnd/>
                    <a:tailEnd/>
                  </a:ln>
                </p:spPr>
                <p:txBody>
                  <a:bodyPr/>
                  <a:lstStyle/>
                  <a:p>
                    <a:endParaRPr lang="en-US" dirty="0"/>
                  </a:p>
                </p:txBody>
              </p:sp>
              <p:sp>
                <p:nvSpPr>
                  <p:cNvPr id="352" name="Freeform 351"/>
                  <p:cNvSpPr>
                    <a:spLocks noChangeAspect="1"/>
                  </p:cNvSpPr>
                  <p:nvPr/>
                </p:nvSpPr>
                <p:spPr bwMode="auto">
                  <a:xfrm>
                    <a:off x="565489" y="3734232"/>
                    <a:ext cx="64" cy="118"/>
                  </a:xfrm>
                  <a:custGeom>
                    <a:avLst/>
                    <a:gdLst>
                      <a:gd name="T0" fmla="*/ 37 w 84"/>
                      <a:gd name="T1" fmla="*/ 41 h 174"/>
                      <a:gd name="T2" fmla="*/ 34 w 84"/>
                      <a:gd name="T3" fmla="*/ 45 h 174"/>
                      <a:gd name="T4" fmla="*/ 27 w 84"/>
                      <a:gd name="T5" fmla="*/ 51 h 174"/>
                      <a:gd name="T6" fmla="*/ 3 w 84"/>
                      <a:gd name="T7" fmla="*/ 54 h 174"/>
                      <a:gd name="T8" fmla="*/ 0 w 84"/>
                      <a:gd name="T9" fmla="*/ 37 h 174"/>
                      <a:gd name="T10" fmla="*/ 3 w 84"/>
                      <a:gd name="T11" fmla="*/ 22 h 174"/>
                      <a:gd name="T12" fmla="*/ 8 w 84"/>
                      <a:gd name="T13" fmla="*/ 17 h 174"/>
                      <a:gd name="T14" fmla="*/ 8 w 84"/>
                      <a:gd name="T15" fmla="*/ 2 h 174"/>
                      <a:gd name="T16" fmla="*/ 14 w 84"/>
                      <a:gd name="T17" fmla="*/ 0 h 174"/>
                      <a:gd name="T18" fmla="*/ 29 w 84"/>
                      <a:gd name="T19" fmla="*/ 35 h 174"/>
                      <a:gd name="T20" fmla="*/ 34 w 84"/>
                      <a:gd name="T21" fmla="*/ 41 h 174"/>
                      <a:gd name="T22" fmla="*/ 37 w 84"/>
                      <a:gd name="T23" fmla="*/ 41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74"/>
                      <a:gd name="T38" fmla="*/ 84 w 8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FFAA00"/>
                  </a:solidFill>
                  <a:ln w="9525">
                    <a:solidFill>
                      <a:srgbClr val="FFAA00"/>
                    </a:solidFill>
                    <a:prstDash val="solid"/>
                    <a:round/>
                    <a:headEnd/>
                    <a:tailEnd/>
                  </a:ln>
                </p:spPr>
                <p:txBody>
                  <a:bodyPr/>
                  <a:lstStyle/>
                  <a:p>
                    <a:endParaRPr lang="en-US" dirty="0"/>
                  </a:p>
                </p:txBody>
              </p:sp>
              <p:sp>
                <p:nvSpPr>
                  <p:cNvPr id="353" name="Freeform 352"/>
                  <p:cNvSpPr>
                    <a:spLocks noChangeAspect="1"/>
                  </p:cNvSpPr>
                  <p:nvPr/>
                </p:nvSpPr>
                <p:spPr bwMode="auto">
                  <a:xfrm>
                    <a:off x="565489" y="3734232"/>
                    <a:ext cx="64" cy="118"/>
                  </a:xfrm>
                  <a:custGeom>
                    <a:avLst/>
                    <a:gdLst>
                      <a:gd name="T0" fmla="*/ 37 w 84"/>
                      <a:gd name="T1" fmla="*/ 41 h 174"/>
                      <a:gd name="T2" fmla="*/ 34 w 84"/>
                      <a:gd name="T3" fmla="*/ 45 h 174"/>
                      <a:gd name="T4" fmla="*/ 27 w 84"/>
                      <a:gd name="T5" fmla="*/ 51 h 174"/>
                      <a:gd name="T6" fmla="*/ 3 w 84"/>
                      <a:gd name="T7" fmla="*/ 54 h 174"/>
                      <a:gd name="T8" fmla="*/ 0 w 84"/>
                      <a:gd name="T9" fmla="*/ 37 h 174"/>
                      <a:gd name="T10" fmla="*/ 3 w 84"/>
                      <a:gd name="T11" fmla="*/ 22 h 174"/>
                      <a:gd name="T12" fmla="*/ 8 w 84"/>
                      <a:gd name="T13" fmla="*/ 17 h 174"/>
                      <a:gd name="T14" fmla="*/ 8 w 84"/>
                      <a:gd name="T15" fmla="*/ 2 h 174"/>
                      <a:gd name="T16" fmla="*/ 14 w 84"/>
                      <a:gd name="T17" fmla="*/ 0 h 174"/>
                      <a:gd name="T18" fmla="*/ 29 w 84"/>
                      <a:gd name="T19" fmla="*/ 35 h 174"/>
                      <a:gd name="T20" fmla="*/ 34 w 84"/>
                      <a:gd name="T21" fmla="*/ 41 h 174"/>
                      <a:gd name="T22" fmla="*/ 37 w 84"/>
                      <a:gd name="T23" fmla="*/ 41 h 174"/>
                      <a:gd name="T24" fmla="*/ 37 w 84"/>
                      <a:gd name="T25" fmla="*/ 43 h 1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74"/>
                      <a:gd name="T41" fmla="*/ 84 w 84"/>
                      <a:gd name="T42" fmla="*/ 174 h 1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prstDash val="solid"/>
                    <a:round/>
                    <a:headEnd/>
                    <a:tailEnd/>
                  </a:ln>
                </p:spPr>
                <p:txBody>
                  <a:bodyPr/>
                  <a:lstStyle/>
                  <a:p>
                    <a:endParaRPr lang="en-US" dirty="0"/>
                  </a:p>
                </p:txBody>
              </p:sp>
              <p:sp>
                <p:nvSpPr>
                  <p:cNvPr id="354" name="Freeform 353"/>
                  <p:cNvSpPr>
                    <a:spLocks noChangeAspect="1"/>
                  </p:cNvSpPr>
                  <p:nvPr/>
                </p:nvSpPr>
                <p:spPr bwMode="auto">
                  <a:xfrm>
                    <a:off x="565420" y="3734423"/>
                    <a:ext cx="50" cy="106"/>
                  </a:xfrm>
                  <a:custGeom>
                    <a:avLst/>
                    <a:gdLst>
                      <a:gd name="T0" fmla="*/ 26 w 66"/>
                      <a:gd name="T1" fmla="*/ 7 h 156"/>
                      <a:gd name="T2" fmla="*/ 20 w 66"/>
                      <a:gd name="T3" fmla="*/ 15 h 156"/>
                      <a:gd name="T4" fmla="*/ 29 w 66"/>
                      <a:gd name="T5" fmla="*/ 17 h 156"/>
                      <a:gd name="T6" fmla="*/ 29 w 66"/>
                      <a:gd name="T7" fmla="*/ 32 h 156"/>
                      <a:gd name="T8" fmla="*/ 18 w 66"/>
                      <a:gd name="T9" fmla="*/ 49 h 156"/>
                      <a:gd name="T10" fmla="*/ 15 w 66"/>
                      <a:gd name="T11" fmla="*/ 49 h 156"/>
                      <a:gd name="T12" fmla="*/ 18 w 66"/>
                      <a:gd name="T13" fmla="*/ 46 h 156"/>
                      <a:gd name="T14" fmla="*/ 3 w 66"/>
                      <a:gd name="T15" fmla="*/ 41 h 156"/>
                      <a:gd name="T16" fmla="*/ 0 w 66"/>
                      <a:gd name="T17" fmla="*/ 35 h 156"/>
                      <a:gd name="T18" fmla="*/ 3 w 66"/>
                      <a:gd name="T19" fmla="*/ 34 h 156"/>
                      <a:gd name="T20" fmla="*/ 13 w 66"/>
                      <a:gd name="T21" fmla="*/ 24 h 156"/>
                      <a:gd name="T22" fmla="*/ 3 w 66"/>
                      <a:gd name="T23" fmla="*/ 17 h 156"/>
                      <a:gd name="T24" fmla="*/ 0 w 66"/>
                      <a:gd name="T25" fmla="*/ 10 h 156"/>
                      <a:gd name="T26" fmla="*/ 8 w 66"/>
                      <a:gd name="T27" fmla="*/ 0 h 156"/>
                      <a:gd name="T28" fmla="*/ 26 w 66"/>
                      <a:gd name="T29" fmla="*/ 7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56"/>
                      <a:gd name="T47" fmla="*/ 66 w 66"/>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E8D898"/>
                  </a:solidFill>
                  <a:ln w="9525">
                    <a:solidFill>
                      <a:srgbClr val="E8D898"/>
                    </a:solidFill>
                    <a:prstDash val="solid"/>
                    <a:round/>
                    <a:headEnd/>
                    <a:tailEnd/>
                  </a:ln>
                </p:spPr>
                <p:txBody>
                  <a:bodyPr/>
                  <a:lstStyle/>
                  <a:p>
                    <a:endParaRPr lang="en-US" dirty="0"/>
                  </a:p>
                </p:txBody>
              </p:sp>
              <p:sp>
                <p:nvSpPr>
                  <p:cNvPr id="355" name="Freeform 354"/>
                  <p:cNvSpPr>
                    <a:spLocks noChangeAspect="1"/>
                  </p:cNvSpPr>
                  <p:nvPr/>
                </p:nvSpPr>
                <p:spPr bwMode="auto">
                  <a:xfrm>
                    <a:off x="565420" y="3734423"/>
                    <a:ext cx="50" cy="106"/>
                  </a:xfrm>
                  <a:custGeom>
                    <a:avLst/>
                    <a:gdLst>
                      <a:gd name="T0" fmla="*/ 26 w 66"/>
                      <a:gd name="T1" fmla="*/ 7 h 156"/>
                      <a:gd name="T2" fmla="*/ 20 w 66"/>
                      <a:gd name="T3" fmla="*/ 15 h 156"/>
                      <a:gd name="T4" fmla="*/ 29 w 66"/>
                      <a:gd name="T5" fmla="*/ 17 h 156"/>
                      <a:gd name="T6" fmla="*/ 29 w 66"/>
                      <a:gd name="T7" fmla="*/ 30 h 156"/>
                      <a:gd name="T8" fmla="*/ 29 w 66"/>
                      <a:gd name="T9" fmla="*/ 24 h 156"/>
                      <a:gd name="T10" fmla="*/ 29 w 66"/>
                      <a:gd name="T11" fmla="*/ 32 h 156"/>
                      <a:gd name="T12" fmla="*/ 18 w 66"/>
                      <a:gd name="T13" fmla="*/ 49 h 156"/>
                      <a:gd name="T14" fmla="*/ 15 w 66"/>
                      <a:gd name="T15" fmla="*/ 49 h 156"/>
                      <a:gd name="T16" fmla="*/ 18 w 66"/>
                      <a:gd name="T17" fmla="*/ 46 h 156"/>
                      <a:gd name="T18" fmla="*/ 3 w 66"/>
                      <a:gd name="T19" fmla="*/ 41 h 156"/>
                      <a:gd name="T20" fmla="*/ 0 w 66"/>
                      <a:gd name="T21" fmla="*/ 35 h 156"/>
                      <a:gd name="T22" fmla="*/ 3 w 66"/>
                      <a:gd name="T23" fmla="*/ 34 h 156"/>
                      <a:gd name="T24" fmla="*/ 13 w 66"/>
                      <a:gd name="T25" fmla="*/ 24 h 156"/>
                      <a:gd name="T26" fmla="*/ 3 w 66"/>
                      <a:gd name="T27" fmla="*/ 17 h 156"/>
                      <a:gd name="T28" fmla="*/ 0 w 66"/>
                      <a:gd name="T29" fmla="*/ 10 h 156"/>
                      <a:gd name="T30" fmla="*/ 8 w 66"/>
                      <a:gd name="T31" fmla="*/ 0 h 156"/>
                      <a:gd name="T32" fmla="*/ 26 w 66"/>
                      <a:gd name="T33" fmla="*/ 7 h 156"/>
                      <a:gd name="T34" fmla="*/ 26 w 66"/>
                      <a:gd name="T35" fmla="*/ 1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56"/>
                      <a:gd name="T56" fmla="*/ 66 w 6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prstDash val="solid"/>
                    <a:round/>
                    <a:headEnd/>
                    <a:tailEnd/>
                  </a:ln>
                </p:spPr>
                <p:txBody>
                  <a:bodyPr/>
                  <a:lstStyle/>
                  <a:p>
                    <a:endParaRPr lang="en-US" dirty="0"/>
                  </a:p>
                </p:txBody>
              </p:sp>
              <p:sp>
                <p:nvSpPr>
                  <p:cNvPr id="356" name="Freeform 355"/>
                  <p:cNvSpPr>
                    <a:spLocks noChangeAspect="1"/>
                  </p:cNvSpPr>
                  <p:nvPr/>
                </p:nvSpPr>
                <p:spPr bwMode="auto">
                  <a:xfrm>
                    <a:off x="564116" y="3734660"/>
                    <a:ext cx="274" cy="248"/>
                  </a:xfrm>
                  <a:custGeom>
                    <a:avLst/>
                    <a:gdLst>
                      <a:gd name="T0" fmla="*/ 156 w 360"/>
                      <a:gd name="T1" fmla="*/ 20 h 366"/>
                      <a:gd name="T2" fmla="*/ 145 w 360"/>
                      <a:gd name="T3" fmla="*/ 110 h 366"/>
                      <a:gd name="T4" fmla="*/ 61 w 360"/>
                      <a:gd name="T5" fmla="*/ 104 h 366"/>
                      <a:gd name="T6" fmla="*/ 64 w 360"/>
                      <a:gd name="T7" fmla="*/ 108 h 366"/>
                      <a:gd name="T8" fmla="*/ 24 w 360"/>
                      <a:gd name="T9" fmla="*/ 104 h 366"/>
                      <a:gd name="T10" fmla="*/ 21 w 360"/>
                      <a:gd name="T11" fmla="*/ 114 h 366"/>
                      <a:gd name="T12" fmla="*/ 0 w 360"/>
                      <a:gd name="T13" fmla="*/ 112 h 366"/>
                      <a:gd name="T14" fmla="*/ 5 w 360"/>
                      <a:gd name="T15" fmla="*/ 89 h 366"/>
                      <a:gd name="T16" fmla="*/ 24 w 360"/>
                      <a:gd name="T17" fmla="*/ 0 h 366"/>
                      <a:gd name="T18" fmla="*/ 159 w 360"/>
                      <a:gd name="T19" fmla="*/ 9 h 366"/>
                      <a:gd name="T20" fmla="*/ 156 w 360"/>
                      <a:gd name="T21" fmla="*/ 20 h 3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
                      <a:gd name="T34" fmla="*/ 0 h 366"/>
                      <a:gd name="T35" fmla="*/ 360 w 360"/>
                      <a:gd name="T36" fmla="*/ 366 h 3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FFAA00"/>
                  </a:solidFill>
                  <a:ln w="9525">
                    <a:solidFill>
                      <a:srgbClr val="FFAA00"/>
                    </a:solidFill>
                    <a:prstDash val="solid"/>
                    <a:round/>
                    <a:headEnd/>
                    <a:tailEnd/>
                  </a:ln>
                </p:spPr>
                <p:txBody>
                  <a:bodyPr/>
                  <a:lstStyle/>
                  <a:p>
                    <a:endParaRPr lang="en-US" dirty="0"/>
                  </a:p>
                </p:txBody>
              </p:sp>
              <p:sp>
                <p:nvSpPr>
                  <p:cNvPr id="357" name="Freeform 356"/>
                  <p:cNvSpPr>
                    <a:spLocks noChangeAspect="1"/>
                  </p:cNvSpPr>
                  <p:nvPr/>
                </p:nvSpPr>
                <p:spPr bwMode="auto">
                  <a:xfrm>
                    <a:off x="564116" y="3734660"/>
                    <a:ext cx="274" cy="248"/>
                  </a:xfrm>
                  <a:custGeom>
                    <a:avLst/>
                    <a:gdLst>
                      <a:gd name="T0" fmla="*/ 156 w 360"/>
                      <a:gd name="T1" fmla="*/ 20 h 366"/>
                      <a:gd name="T2" fmla="*/ 145 w 360"/>
                      <a:gd name="T3" fmla="*/ 110 h 366"/>
                      <a:gd name="T4" fmla="*/ 61 w 360"/>
                      <a:gd name="T5" fmla="*/ 104 h 366"/>
                      <a:gd name="T6" fmla="*/ 64 w 360"/>
                      <a:gd name="T7" fmla="*/ 108 h 366"/>
                      <a:gd name="T8" fmla="*/ 24 w 360"/>
                      <a:gd name="T9" fmla="*/ 104 h 366"/>
                      <a:gd name="T10" fmla="*/ 21 w 360"/>
                      <a:gd name="T11" fmla="*/ 114 h 366"/>
                      <a:gd name="T12" fmla="*/ 0 w 360"/>
                      <a:gd name="T13" fmla="*/ 112 h 366"/>
                      <a:gd name="T14" fmla="*/ 5 w 360"/>
                      <a:gd name="T15" fmla="*/ 89 h 366"/>
                      <a:gd name="T16" fmla="*/ 24 w 360"/>
                      <a:gd name="T17" fmla="*/ 0 h 366"/>
                      <a:gd name="T18" fmla="*/ 159 w 360"/>
                      <a:gd name="T19" fmla="*/ 9 h 366"/>
                      <a:gd name="T20" fmla="*/ 156 w 360"/>
                      <a:gd name="T21" fmla="*/ 20 h 366"/>
                      <a:gd name="T22" fmla="*/ 156 w 360"/>
                      <a:gd name="T23" fmla="*/ 22 h 3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0"/>
                      <a:gd name="T37" fmla="*/ 0 h 366"/>
                      <a:gd name="T38" fmla="*/ 360 w 360"/>
                      <a:gd name="T39" fmla="*/ 366 h 3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prstDash val="solid"/>
                    <a:round/>
                    <a:headEnd/>
                    <a:tailEnd/>
                  </a:ln>
                </p:spPr>
                <p:txBody>
                  <a:bodyPr/>
                  <a:lstStyle/>
                  <a:p>
                    <a:endParaRPr lang="en-US" dirty="0"/>
                  </a:p>
                </p:txBody>
              </p:sp>
              <p:sp>
                <p:nvSpPr>
                  <p:cNvPr id="358" name="Freeform 357"/>
                  <p:cNvSpPr>
                    <a:spLocks noChangeAspect="1"/>
                  </p:cNvSpPr>
                  <p:nvPr/>
                </p:nvSpPr>
                <p:spPr bwMode="auto">
                  <a:xfrm>
                    <a:off x="565241" y="3734260"/>
                    <a:ext cx="234" cy="180"/>
                  </a:xfrm>
                  <a:custGeom>
                    <a:avLst/>
                    <a:gdLst>
                      <a:gd name="T0" fmla="*/ 132 w 306"/>
                      <a:gd name="T1" fmla="*/ 44 h 264"/>
                      <a:gd name="T2" fmla="*/ 132 w 306"/>
                      <a:gd name="T3" fmla="*/ 59 h 264"/>
                      <a:gd name="T4" fmla="*/ 137 w 306"/>
                      <a:gd name="T5" fmla="*/ 76 h 264"/>
                      <a:gd name="T6" fmla="*/ 137 w 306"/>
                      <a:gd name="T7" fmla="*/ 80 h 264"/>
                      <a:gd name="T8" fmla="*/ 134 w 306"/>
                      <a:gd name="T9" fmla="*/ 84 h 264"/>
                      <a:gd name="T10" fmla="*/ 132 w 306"/>
                      <a:gd name="T11" fmla="*/ 84 h 264"/>
                      <a:gd name="T12" fmla="*/ 113 w 306"/>
                      <a:gd name="T13" fmla="*/ 76 h 264"/>
                      <a:gd name="T14" fmla="*/ 105 w 306"/>
                      <a:gd name="T15" fmla="*/ 74 h 264"/>
                      <a:gd name="T16" fmla="*/ 94 w 306"/>
                      <a:gd name="T17" fmla="*/ 66 h 264"/>
                      <a:gd name="T18" fmla="*/ 3 w 306"/>
                      <a:gd name="T19" fmla="*/ 78 h 264"/>
                      <a:gd name="T20" fmla="*/ 0 w 306"/>
                      <a:gd name="T21" fmla="*/ 74 h 264"/>
                      <a:gd name="T22" fmla="*/ 16 w 306"/>
                      <a:gd name="T23" fmla="*/ 61 h 264"/>
                      <a:gd name="T24" fmla="*/ 11 w 306"/>
                      <a:gd name="T25" fmla="*/ 51 h 264"/>
                      <a:gd name="T26" fmla="*/ 29 w 306"/>
                      <a:gd name="T27" fmla="*/ 48 h 264"/>
                      <a:gd name="T28" fmla="*/ 43 w 306"/>
                      <a:gd name="T29" fmla="*/ 48 h 264"/>
                      <a:gd name="T30" fmla="*/ 59 w 306"/>
                      <a:gd name="T31" fmla="*/ 44 h 264"/>
                      <a:gd name="T32" fmla="*/ 67 w 306"/>
                      <a:gd name="T33" fmla="*/ 38 h 264"/>
                      <a:gd name="T34" fmla="*/ 64 w 306"/>
                      <a:gd name="T35" fmla="*/ 33 h 264"/>
                      <a:gd name="T36" fmla="*/ 67 w 306"/>
                      <a:gd name="T37" fmla="*/ 29 h 264"/>
                      <a:gd name="T38" fmla="*/ 64 w 306"/>
                      <a:gd name="T39" fmla="*/ 30 h 264"/>
                      <a:gd name="T40" fmla="*/ 62 w 306"/>
                      <a:gd name="T41" fmla="*/ 27 h 264"/>
                      <a:gd name="T42" fmla="*/ 78 w 306"/>
                      <a:gd name="T43" fmla="*/ 10 h 264"/>
                      <a:gd name="T44" fmla="*/ 86 w 306"/>
                      <a:gd name="T45" fmla="*/ 3 h 264"/>
                      <a:gd name="T46" fmla="*/ 115 w 306"/>
                      <a:gd name="T47" fmla="*/ 0 h 264"/>
                      <a:gd name="T48" fmla="*/ 121 w 306"/>
                      <a:gd name="T49" fmla="*/ 19 h 264"/>
                      <a:gd name="T50" fmla="*/ 123 w 306"/>
                      <a:gd name="T51" fmla="*/ 29 h 264"/>
                      <a:gd name="T52" fmla="*/ 126 w 306"/>
                      <a:gd name="T53" fmla="*/ 29 h 264"/>
                      <a:gd name="T54" fmla="*/ 132 w 306"/>
                      <a:gd name="T55" fmla="*/ 44 h 2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6"/>
                      <a:gd name="T85" fmla="*/ 0 h 264"/>
                      <a:gd name="T86" fmla="*/ 306 w 306"/>
                      <a:gd name="T87" fmla="*/ 264 h 2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E8D898"/>
                  </a:solidFill>
                  <a:ln w="9525">
                    <a:solidFill>
                      <a:srgbClr val="E8D898"/>
                    </a:solidFill>
                    <a:prstDash val="solid"/>
                    <a:round/>
                    <a:headEnd/>
                    <a:tailEnd/>
                  </a:ln>
                </p:spPr>
                <p:txBody>
                  <a:bodyPr/>
                  <a:lstStyle/>
                  <a:p>
                    <a:endParaRPr lang="en-US" dirty="0"/>
                  </a:p>
                </p:txBody>
              </p:sp>
              <p:sp>
                <p:nvSpPr>
                  <p:cNvPr id="359" name="Freeform 358"/>
                  <p:cNvSpPr>
                    <a:spLocks noChangeAspect="1"/>
                  </p:cNvSpPr>
                  <p:nvPr/>
                </p:nvSpPr>
                <p:spPr bwMode="auto">
                  <a:xfrm>
                    <a:off x="565241" y="3734260"/>
                    <a:ext cx="234" cy="180"/>
                  </a:xfrm>
                  <a:custGeom>
                    <a:avLst/>
                    <a:gdLst>
                      <a:gd name="T0" fmla="*/ 132 w 306"/>
                      <a:gd name="T1" fmla="*/ 44 h 264"/>
                      <a:gd name="T2" fmla="*/ 132 w 306"/>
                      <a:gd name="T3" fmla="*/ 59 h 264"/>
                      <a:gd name="T4" fmla="*/ 137 w 306"/>
                      <a:gd name="T5" fmla="*/ 76 h 264"/>
                      <a:gd name="T6" fmla="*/ 137 w 306"/>
                      <a:gd name="T7" fmla="*/ 80 h 264"/>
                      <a:gd name="T8" fmla="*/ 134 w 306"/>
                      <a:gd name="T9" fmla="*/ 84 h 264"/>
                      <a:gd name="T10" fmla="*/ 132 w 306"/>
                      <a:gd name="T11" fmla="*/ 84 h 264"/>
                      <a:gd name="T12" fmla="*/ 113 w 306"/>
                      <a:gd name="T13" fmla="*/ 76 h 264"/>
                      <a:gd name="T14" fmla="*/ 105 w 306"/>
                      <a:gd name="T15" fmla="*/ 74 h 264"/>
                      <a:gd name="T16" fmla="*/ 94 w 306"/>
                      <a:gd name="T17" fmla="*/ 66 h 264"/>
                      <a:gd name="T18" fmla="*/ 3 w 306"/>
                      <a:gd name="T19" fmla="*/ 78 h 264"/>
                      <a:gd name="T20" fmla="*/ 0 w 306"/>
                      <a:gd name="T21" fmla="*/ 74 h 264"/>
                      <a:gd name="T22" fmla="*/ 16 w 306"/>
                      <a:gd name="T23" fmla="*/ 61 h 264"/>
                      <a:gd name="T24" fmla="*/ 11 w 306"/>
                      <a:gd name="T25" fmla="*/ 51 h 264"/>
                      <a:gd name="T26" fmla="*/ 29 w 306"/>
                      <a:gd name="T27" fmla="*/ 48 h 264"/>
                      <a:gd name="T28" fmla="*/ 43 w 306"/>
                      <a:gd name="T29" fmla="*/ 48 h 264"/>
                      <a:gd name="T30" fmla="*/ 59 w 306"/>
                      <a:gd name="T31" fmla="*/ 44 h 264"/>
                      <a:gd name="T32" fmla="*/ 67 w 306"/>
                      <a:gd name="T33" fmla="*/ 38 h 264"/>
                      <a:gd name="T34" fmla="*/ 64 w 306"/>
                      <a:gd name="T35" fmla="*/ 33 h 264"/>
                      <a:gd name="T36" fmla="*/ 67 w 306"/>
                      <a:gd name="T37" fmla="*/ 29 h 264"/>
                      <a:gd name="T38" fmla="*/ 64 w 306"/>
                      <a:gd name="T39" fmla="*/ 30 h 264"/>
                      <a:gd name="T40" fmla="*/ 62 w 306"/>
                      <a:gd name="T41" fmla="*/ 27 h 264"/>
                      <a:gd name="T42" fmla="*/ 78 w 306"/>
                      <a:gd name="T43" fmla="*/ 10 h 264"/>
                      <a:gd name="T44" fmla="*/ 86 w 306"/>
                      <a:gd name="T45" fmla="*/ 3 h 264"/>
                      <a:gd name="T46" fmla="*/ 115 w 306"/>
                      <a:gd name="T47" fmla="*/ 0 h 264"/>
                      <a:gd name="T48" fmla="*/ 121 w 306"/>
                      <a:gd name="T49" fmla="*/ 19 h 264"/>
                      <a:gd name="T50" fmla="*/ 123 w 306"/>
                      <a:gd name="T51" fmla="*/ 29 h 264"/>
                      <a:gd name="T52" fmla="*/ 126 w 306"/>
                      <a:gd name="T53" fmla="*/ 29 h 264"/>
                      <a:gd name="T54" fmla="*/ 132 w 306"/>
                      <a:gd name="T55" fmla="*/ 44 h 264"/>
                      <a:gd name="T56" fmla="*/ 132 w 306"/>
                      <a:gd name="T57" fmla="*/ 46 h 2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6"/>
                      <a:gd name="T88" fmla="*/ 0 h 264"/>
                      <a:gd name="T89" fmla="*/ 306 w 306"/>
                      <a:gd name="T90" fmla="*/ 264 h 2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prstDash val="solid"/>
                    <a:round/>
                    <a:headEnd/>
                    <a:tailEnd/>
                  </a:ln>
                </p:spPr>
                <p:txBody>
                  <a:bodyPr/>
                  <a:lstStyle/>
                  <a:p>
                    <a:endParaRPr lang="en-US" dirty="0"/>
                  </a:p>
                </p:txBody>
              </p:sp>
              <p:sp>
                <p:nvSpPr>
                  <p:cNvPr id="360" name="Freeform 359"/>
                  <p:cNvSpPr>
                    <a:spLocks noChangeAspect="1"/>
                  </p:cNvSpPr>
                  <p:nvPr/>
                </p:nvSpPr>
                <p:spPr bwMode="auto">
                  <a:xfrm>
                    <a:off x="565438" y="3734639"/>
                    <a:ext cx="23" cy="29"/>
                  </a:xfrm>
                  <a:custGeom>
                    <a:avLst/>
                    <a:gdLst>
                      <a:gd name="T0" fmla="*/ 0 w 30"/>
                      <a:gd name="T1" fmla="*/ 0 h 42"/>
                      <a:gd name="T2" fmla="*/ 14 w 30"/>
                      <a:gd name="T3" fmla="*/ 14 h 42"/>
                      <a:gd name="T4" fmla="*/ 0 w 30"/>
                      <a:gd name="T5" fmla="*/ 0 h 42"/>
                      <a:gd name="T6" fmla="*/ 0 w 30"/>
                      <a:gd name="T7" fmla="*/ 2 h 42"/>
                      <a:gd name="T8" fmla="*/ 0 60000 65536"/>
                      <a:gd name="T9" fmla="*/ 0 60000 65536"/>
                      <a:gd name="T10" fmla="*/ 0 60000 65536"/>
                      <a:gd name="T11" fmla="*/ 0 60000 65536"/>
                      <a:gd name="T12" fmla="*/ 0 w 30"/>
                      <a:gd name="T13" fmla="*/ 0 h 42"/>
                      <a:gd name="T14" fmla="*/ 30 w 30"/>
                      <a:gd name="T15" fmla="*/ 42 h 42"/>
                    </a:gdLst>
                    <a:ahLst/>
                    <a:cxnLst>
                      <a:cxn ang="T8">
                        <a:pos x="T0" y="T1"/>
                      </a:cxn>
                      <a:cxn ang="T9">
                        <a:pos x="T2" y="T3"/>
                      </a:cxn>
                      <a:cxn ang="T10">
                        <a:pos x="T4" y="T5"/>
                      </a:cxn>
                      <a:cxn ang="T11">
                        <a:pos x="T6" y="T7"/>
                      </a:cxn>
                    </a:cxnLst>
                    <a:rect l="T12" t="T13" r="T14" b="T15"/>
                    <a:pathLst>
                      <a:path w="30" h="42">
                        <a:moveTo>
                          <a:pt x="0" y="0"/>
                        </a:moveTo>
                        <a:lnTo>
                          <a:pt x="30" y="42"/>
                        </a:lnTo>
                        <a:lnTo>
                          <a:pt x="0" y="0"/>
                        </a:lnTo>
                        <a:lnTo>
                          <a:pt x="0" y="6"/>
                        </a:lnTo>
                      </a:path>
                    </a:pathLst>
                  </a:custGeom>
                  <a:noFill/>
                  <a:ln w="9525">
                    <a:solidFill>
                      <a:srgbClr val="000000"/>
                    </a:solidFill>
                    <a:prstDash val="solid"/>
                    <a:round/>
                    <a:headEnd/>
                    <a:tailEnd/>
                  </a:ln>
                </p:spPr>
                <p:txBody>
                  <a:bodyPr/>
                  <a:lstStyle/>
                  <a:p>
                    <a:endParaRPr lang="en-US" dirty="0"/>
                  </a:p>
                </p:txBody>
              </p:sp>
              <p:sp>
                <p:nvSpPr>
                  <p:cNvPr id="361" name="Freeform 360"/>
                  <p:cNvSpPr>
                    <a:spLocks noChangeAspect="1"/>
                  </p:cNvSpPr>
                  <p:nvPr/>
                </p:nvSpPr>
                <p:spPr bwMode="auto">
                  <a:xfrm>
                    <a:off x="565123" y="3734639"/>
                    <a:ext cx="334" cy="131"/>
                  </a:xfrm>
                  <a:custGeom>
                    <a:avLst/>
                    <a:gdLst>
                      <a:gd name="T0" fmla="*/ 194 w 438"/>
                      <a:gd name="T1" fmla="*/ 17 h 192"/>
                      <a:gd name="T2" fmla="*/ 186 w 438"/>
                      <a:gd name="T3" fmla="*/ 25 h 192"/>
                      <a:gd name="T4" fmla="*/ 178 w 438"/>
                      <a:gd name="T5" fmla="*/ 25 h 192"/>
                      <a:gd name="T6" fmla="*/ 175 w 438"/>
                      <a:gd name="T7" fmla="*/ 21 h 192"/>
                      <a:gd name="T8" fmla="*/ 172 w 438"/>
                      <a:gd name="T9" fmla="*/ 23 h 192"/>
                      <a:gd name="T10" fmla="*/ 175 w 438"/>
                      <a:gd name="T11" fmla="*/ 25 h 192"/>
                      <a:gd name="T12" fmla="*/ 165 w 438"/>
                      <a:gd name="T13" fmla="*/ 25 h 192"/>
                      <a:gd name="T14" fmla="*/ 178 w 438"/>
                      <a:gd name="T15" fmla="*/ 27 h 192"/>
                      <a:gd name="T16" fmla="*/ 172 w 438"/>
                      <a:gd name="T17" fmla="*/ 34 h 192"/>
                      <a:gd name="T18" fmla="*/ 165 w 438"/>
                      <a:gd name="T19" fmla="*/ 33 h 192"/>
                      <a:gd name="T20" fmla="*/ 172 w 438"/>
                      <a:gd name="T21" fmla="*/ 34 h 192"/>
                      <a:gd name="T22" fmla="*/ 181 w 438"/>
                      <a:gd name="T23" fmla="*/ 31 h 192"/>
                      <a:gd name="T24" fmla="*/ 184 w 438"/>
                      <a:gd name="T25" fmla="*/ 34 h 192"/>
                      <a:gd name="T26" fmla="*/ 181 w 438"/>
                      <a:gd name="T27" fmla="*/ 38 h 192"/>
                      <a:gd name="T28" fmla="*/ 175 w 438"/>
                      <a:gd name="T29" fmla="*/ 36 h 192"/>
                      <a:gd name="T30" fmla="*/ 168 w 438"/>
                      <a:gd name="T31" fmla="*/ 40 h 192"/>
                      <a:gd name="T32" fmla="*/ 165 w 438"/>
                      <a:gd name="T33" fmla="*/ 40 h 192"/>
                      <a:gd name="T34" fmla="*/ 165 w 438"/>
                      <a:gd name="T35" fmla="*/ 44 h 192"/>
                      <a:gd name="T36" fmla="*/ 160 w 438"/>
                      <a:gd name="T37" fmla="*/ 40 h 192"/>
                      <a:gd name="T38" fmla="*/ 162 w 438"/>
                      <a:gd name="T39" fmla="*/ 46 h 192"/>
                      <a:gd name="T40" fmla="*/ 154 w 438"/>
                      <a:gd name="T41" fmla="*/ 52 h 192"/>
                      <a:gd name="T42" fmla="*/ 154 w 438"/>
                      <a:gd name="T43" fmla="*/ 57 h 192"/>
                      <a:gd name="T44" fmla="*/ 152 w 438"/>
                      <a:gd name="T45" fmla="*/ 55 h 192"/>
                      <a:gd name="T46" fmla="*/ 149 w 438"/>
                      <a:gd name="T47" fmla="*/ 59 h 192"/>
                      <a:gd name="T48" fmla="*/ 138 w 438"/>
                      <a:gd name="T49" fmla="*/ 61 h 192"/>
                      <a:gd name="T50" fmla="*/ 136 w 438"/>
                      <a:gd name="T51" fmla="*/ 61 h 192"/>
                      <a:gd name="T52" fmla="*/ 109 w 438"/>
                      <a:gd name="T53" fmla="*/ 46 h 192"/>
                      <a:gd name="T54" fmla="*/ 82 w 438"/>
                      <a:gd name="T55" fmla="*/ 49 h 192"/>
                      <a:gd name="T56" fmla="*/ 75 w 438"/>
                      <a:gd name="T57" fmla="*/ 42 h 192"/>
                      <a:gd name="T58" fmla="*/ 45 w 438"/>
                      <a:gd name="T59" fmla="*/ 46 h 192"/>
                      <a:gd name="T60" fmla="*/ 29 w 438"/>
                      <a:gd name="T61" fmla="*/ 52 h 192"/>
                      <a:gd name="T62" fmla="*/ 0 w 438"/>
                      <a:gd name="T63" fmla="*/ 53 h 192"/>
                      <a:gd name="T64" fmla="*/ 0 w 438"/>
                      <a:gd name="T65" fmla="*/ 48 h 192"/>
                      <a:gd name="T66" fmla="*/ 8 w 438"/>
                      <a:gd name="T67" fmla="*/ 48 h 192"/>
                      <a:gd name="T68" fmla="*/ 11 w 438"/>
                      <a:gd name="T69" fmla="*/ 42 h 192"/>
                      <a:gd name="T70" fmla="*/ 29 w 438"/>
                      <a:gd name="T71" fmla="*/ 34 h 192"/>
                      <a:gd name="T72" fmla="*/ 34 w 438"/>
                      <a:gd name="T73" fmla="*/ 29 h 192"/>
                      <a:gd name="T74" fmla="*/ 37 w 438"/>
                      <a:gd name="T75" fmla="*/ 31 h 192"/>
                      <a:gd name="T76" fmla="*/ 50 w 438"/>
                      <a:gd name="T77" fmla="*/ 25 h 192"/>
                      <a:gd name="T78" fmla="*/ 56 w 438"/>
                      <a:gd name="T79" fmla="*/ 21 h 192"/>
                      <a:gd name="T80" fmla="*/ 56 w 438"/>
                      <a:gd name="T81" fmla="*/ 16 h 192"/>
                      <a:gd name="T82" fmla="*/ 181 w 438"/>
                      <a:gd name="T83" fmla="*/ 0 h 192"/>
                      <a:gd name="T84" fmla="*/ 189 w 438"/>
                      <a:gd name="T85" fmla="*/ 8 h 192"/>
                      <a:gd name="T86" fmla="*/ 184 w 438"/>
                      <a:gd name="T87" fmla="*/ 3 h 192"/>
                      <a:gd name="T88" fmla="*/ 186 w 438"/>
                      <a:gd name="T89" fmla="*/ 8 h 192"/>
                      <a:gd name="T90" fmla="*/ 181 w 438"/>
                      <a:gd name="T91" fmla="*/ 5 h 192"/>
                      <a:gd name="T92" fmla="*/ 184 w 438"/>
                      <a:gd name="T93" fmla="*/ 8 h 192"/>
                      <a:gd name="T94" fmla="*/ 178 w 438"/>
                      <a:gd name="T95" fmla="*/ 8 h 192"/>
                      <a:gd name="T96" fmla="*/ 178 w 438"/>
                      <a:gd name="T97" fmla="*/ 10 h 192"/>
                      <a:gd name="T98" fmla="*/ 175 w 438"/>
                      <a:gd name="T99" fmla="*/ 10 h 192"/>
                      <a:gd name="T100" fmla="*/ 175 w 438"/>
                      <a:gd name="T101" fmla="*/ 12 h 192"/>
                      <a:gd name="T102" fmla="*/ 170 w 438"/>
                      <a:gd name="T103" fmla="*/ 12 h 192"/>
                      <a:gd name="T104" fmla="*/ 165 w 438"/>
                      <a:gd name="T105" fmla="*/ 5 h 192"/>
                      <a:gd name="T106" fmla="*/ 170 w 438"/>
                      <a:gd name="T107" fmla="*/ 16 h 192"/>
                      <a:gd name="T108" fmla="*/ 184 w 438"/>
                      <a:gd name="T109" fmla="*/ 12 h 192"/>
                      <a:gd name="T110" fmla="*/ 184 w 438"/>
                      <a:gd name="T111" fmla="*/ 17 h 192"/>
                      <a:gd name="T112" fmla="*/ 186 w 438"/>
                      <a:gd name="T113" fmla="*/ 17 h 192"/>
                      <a:gd name="T114" fmla="*/ 189 w 438"/>
                      <a:gd name="T115" fmla="*/ 12 h 192"/>
                      <a:gd name="T116" fmla="*/ 194 w 438"/>
                      <a:gd name="T117" fmla="*/ 17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8"/>
                      <a:gd name="T178" fmla="*/ 0 h 192"/>
                      <a:gd name="T179" fmla="*/ 438 w 438"/>
                      <a:gd name="T180" fmla="*/ 192 h 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AA00"/>
                  </a:solidFill>
                  <a:ln w="9525">
                    <a:solidFill>
                      <a:srgbClr val="FFAA00"/>
                    </a:solidFill>
                    <a:prstDash val="solid"/>
                    <a:round/>
                    <a:headEnd/>
                    <a:tailEnd/>
                  </a:ln>
                </p:spPr>
                <p:txBody>
                  <a:bodyPr/>
                  <a:lstStyle/>
                  <a:p>
                    <a:endParaRPr lang="en-US" dirty="0"/>
                  </a:p>
                </p:txBody>
              </p:sp>
              <p:sp>
                <p:nvSpPr>
                  <p:cNvPr id="362" name="Freeform 361"/>
                  <p:cNvSpPr>
                    <a:spLocks noChangeAspect="1"/>
                  </p:cNvSpPr>
                  <p:nvPr/>
                </p:nvSpPr>
                <p:spPr bwMode="auto">
                  <a:xfrm>
                    <a:off x="565123" y="3734639"/>
                    <a:ext cx="334" cy="131"/>
                  </a:xfrm>
                  <a:custGeom>
                    <a:avLst/>
                    <a:gdLst>
                      <a:gd name="T0" fmla="*/ 194 w 438"/>
                      <a:gd name="T1" fmla="*/ 17 h 192"/>
                      <a:gd name="T2" fmla="*/ 186 w 438"/>
                      <a:gd name="T3" fmla="*/ 25 h 192"/>
                      <a:gd name="T4" fmla="*/ 178 w 438"/>
                      <a:gd name="T5" fmla="*/ 25 h 192"/>
                      <a:gd name="T6" fmla="*/ 175 w 438"/>
                      <a:gd name="T7" fmla="*/ 21 h 192"/>
                      <a:gd name="T8" fmla="*/ 172 w 438"/>
                      <a:gd name="T9" fmla="*/ 23 h 192"/>
                      <a:gd name="T10" fmla="*/ 175 w 438"/>
                      <a:gd name="T11" fmla="*/ 25 h 192"/>
                      <a:gd name="T12" fmla="*/ 165 w 438"/>
                      <a:gd name="T13" fmla="*/ 25 h 192"/>
                      <a:gd name="T14" fmla="*/ 178 w 438"/>
                      <a:gd name="T15" fmla="*/ 27 h 192"/>
                      <a:gd name="T16" fmla="*/ 172 w 438"/>
                      <a:gd name="T17" fmla="*/ 34 h 192"/>
                      <a:gd name="T18" fmla="*/ 165 w 438"/>
                      <a:gd name="T19" fmla="*/ 33 h 192"/>
                      <a:gd name="T20" fmla="*/ 172 w 438"/>
                      <a:gd name="T21" fmla="*/ 34 h 192"/>
                      <a:gd name="T22" fmla="*/ 181 w 438"/>
                      <a:gd name="T23" fmla="*/ 31 h 192"/>
                      <a:gd name="T24" fmla="*/ 184 w 438"/>
                      <a:gd name="T25" fmla="*/ 34 h 192"/>
                      <a:gd name="T26" fmla="*/ 181 w 438"/>
                      <a:gd name="T27" fmla="*/ 38 h 192"/>
                      <a:gd name="T28" fmla="*/ 175 w 438"/>
                      <a:gd name="T29" fmla="*/ 36 h 192"/>
                      <a:gd name="T30" fmla="*/ 168 w 438"/>
                      <a:gd name="T31" fmla="*/ 40 h 192"/>
                      <a:gd name="T32" fmla="*/ 165 w 438"/>
                      <a:gd name="T33" fmla="*/ 40 h 192"/>
                      <a:gd name="T34" fmla="*/ 165 w 438"/>
                      <a:gd name="T35" fmla="*/ 44 h 192"/>
                      <a:gd name="T36" fmla="*/ 160 w 438"/>
                      <a:gd name="T37" fmla="*/ 40 h 192"/>
                      <a:gd name="T38" fmla="*/ 162 w 438"/>
                      <a:gd name="T39" fmla="*/ 46 h 192"/>
                      <a:gd name="T40" fmla="*/ 154 w 438"/>
                      <a:gd name="T41" fmla="*/ 52 h 192"/>
                      <a:gd name="T42" fmla="*/ 154 w 438"/>
                      <a:gd name="T43" fmla="*/ 57 h 192"/>
                      <a:gd name="T44" fmla="*/ 152 w 438"/>
                      <a:gd name="T45" fmla="*/ 55 h 192"/>
                      <a:gd name="T46" fmla="*/ 149 w 438"/>
                      <a:gd name="T47" fmla="*/ 59 h 192"/>
                      <a:gd name="T48" fmla="*/ 138 w 438"/>
                      <a:gd name="T49" fmla="*/ 61 h 192"/>
                      <a:gd name="T50" fmla="*/ 136 w 438"/>
                      <a:gd name="T51" fmla="*/ 61 h 192"/>
                      <a:gd name="T52" fmla="*/ 109 w 438"/>
                      <a:gd name="T53" fmla="*/ 46 h 192"/>
                      <a:gd name="T54" fmla="*/ 82 w 438"/>
                      <a:gd name="T55" fmla="*/ 49 h 192"/>
                      <a:gd name="T56" fmla="*/ 75 w 438"/>
                      <a:gd name="T57" fmla="*/ 42 h 192"/>
                      <a:gd name="T58" fmla="*/ 45 w 438"/>
                      <a:gd name="T59" fmla="*/ 46 h 192"/>
                      <a:gd name="T60" fmla="*/ 29 w 438"/>
                      <a:gd name="T61" fmla="*/ 52 h 192"/>
                      <a:gd name="T62" fmla="*/ 0 w 438"/>
                      <a:gd name="T63" fmla="*/ 53 h 192"/>
                      <a:gd name="T64" fmla="*/ 0 w 438"/>
                      <a:gd name="T65" fmla="*/ 48 h 192"/>
                      <a:gd name="T66" fmla="*/ 8 w 438"/>
                      <a:gd name="T67" fmla="*/ 48 h 192"/>
                      <a:gd name="T68" fmla="*/ 11 w 438"/>
                      <a:gd name="T69" fmla="*/ 42 h 192"/>
                      <a:gd name="T70" fmla="*/ 29 w 438"/>
                      <a:gd name="T71" fmla="*/ 34 h 192"/>
                      <a:gd name="T72" fmla="*/ 34 w 438"/>
                      <a:gd name="T73" fmla="*/ 29 h 192"/>
                      <a:gd name="T74" fmla="*/ 37 w 438"/>
                      <a:gd name="T75" fmla="*/ 31 h 192"/>
                      <a:gd name="T76" fmla="*/ 50 w 438"/>
                      <a:gd name="T77" fmla="*/ 25 h 192"/>
                      <a:gd name="T78" fmla="*/ 56 w 438"/>
                      <a:gd name="T79" fmla="*/ 21 h 192"/>
                      <a:gd name="T80" fmla="*/ 56 w 438"/>
                      <a:gd name="T81" fmla="*/ 16 h 192"/>
                      <a:gd name="T82" fmla="*/ 181 w 438"/>
                      <a:gd name="T83" fmla="*/ 0 h 192"/>
                      <a:gd name="T84" fmla="*/ 189 w 438"/>
                      <a:gd name="T85" fmla="*/ 8 h 192"/>
                      <a:gd name="T86" fmla="*/ 184 w 438"/>
                      <a:gd name="T87" fmla="*/ 3 h 192"/>
                      <a:gd name="T88" fmla="*/ 186 w 438"/>
                      <a:gd name="T89" fmla="*/ 8 h 192"/>
                      <a:gd name="T90" fmla="*/ 181 w 438"/>
                      <a:gd name="T91" fmla="*/ 5 h 192"/>
                      <a:gd name="T92" fmla="*/ 184 w 438"/>
                      <a:gd name="T93" fmla="*/ 8 h 192"/>
                      <a:gd name="T94" fmla="*/ 178 w 438"/>
                      <a:gd name="T95" fmla="*/ 8 h 192"/>
                      <a:gd name="T96" fmla="*/ 178 w 438"/>
                      <a:gd name="T97" fmla="*/ 10 h 192"/>
                      <a:gd name="T98" fmla="*/ 175 w 438"/>
                      <a:gd name="T99" fmla="*/ 10 h 192"/>
                      <a:gd name="T100" fmla="*/ 175 w 438"/>
                      <a:gd name="T101" fmla="*/ 12 h 192"/>
                      <a:gd name="T102" fmla="*/ 170 w 438"/>
                      <a:gd name="T103" fmla="*/ 12 h 192"/>
                      <a:gd name="T104" fmla="*/ 165 w 438"/>
                      <a:gd name="T105" fmla="*/ 5 h 192"/>
                      <a:gd name="T106" fmla="*/ 170 w 438"/>
                      <a:gd name="T107" fmla="*/ 16 h 192"/>
                      <a:gd name="T108" fmla="*/ 184 w 438"/>
                      <a:gd name="T109" fmla="*/ 12 h 192"/>
                      <a:gd name="T110" fmla="*/ 184 w 438"/>
                      <a:gd name="T111" fmla="*/ 17 h 192"/>
                      <a:gd name="T112" fmla="*/ 186 w 438"/>
                      <a:gd name="T113" fmla="*/ 17 h 192"/>
                      <a:gd name="T114" fmla="*/ 189 w 438"/>
                      <a:gd name="T115" fmla="*/ 12 h 192"/>
                      <a:gd name="T116" fmla="*/ 194 w 438"/>
                      <a:gd name="T117" fmla="*/ 17 h 192"/>
                      <a:gd name="T118" fmla="*/ 194 w 438"/>
                      <a:gd name="T119" fmla="*/ 19 h 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8"/>
                      <a:gd name="T181" fmla="*/ 0 h 192"/>
                      <a:gd name="T182" fmla="*/ 438 w 438"/>
                      <a:gd name="T183" fmla="*/ 192 h 1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prstDash val="solid"/>
                    <a:round/>
                    <a:headEnd/>
                    <a:tailEnd/>
                  </a:ln>
                </p:spPr>
                <p:txBody>
                  <a:bodyPr/>
                  <a:lstStyle/>
                  <a:p>
                    <a:endParaRPr lang="en-US" dirty="0"/>
                  </a:p>
                </p:txBody>
              </p:sp>
              <p:sp>
                <p:nvSpPr>
                  <p:cNvPr id="363" name="Freeform 362"/>
                  <p:cNvSpPr>
                    <a:spLocks noChangeAspect="1"/>
                  </p:cNvSpPr>
                  <p:nvPr/>
                </p:nvSpPr>
                <p:spPr bwMode="auto">
                  <a:xfrm>
                    <a:off x="565434" y="3734639"/>
                    <a:ext cx="4" cy="4"/>
                  </a:xfrm>
                  <a:custGeom>
                    <a:avLst/>
                    <a:gdLst>
                      <a:gd name="T0" fmla="*/ 2 w 6"/>
                      <a:gd name="T1" fmla="*/ 0 h 6"/>
                      <a:gd name="T2" fmla="*/ 0 w 6"/>
                      <a:gd name="T3" fmla="*/ 0 h 6"/>
                      <a:gd name="T4" fmla="*/ 2 w 6"/>
                      <a:gd name="T5" fmla="*/ 0 h 6"/>
                      <a:gd name="T6" fmla="*/ 2 w 6"/>
                      <a:gd name="T7" fmla="*/ 2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6" y="0"/>
                        </a:lnTo>
                        <a:lnTo>
                          <a:pt x="6" y="6"/>
                        </a:lnTo>
                      </a:path>
                    </a:pathLst>
                  </a:custGeom>
                  <a:noFill/>
                  <a:ln w="9525">
                    <a:solidFill>
                      <a:srgbClr val="000000"/>
                    </a:solidFill>
                    <a:prstDash val="solid"/>
                    <a:round/>
                    <a:headEnd/>
                    <a:tailEnd/>
                  </a:ln>
                </p:spPr>
                <p:txBody>
                  <a:bodyPr/>
                  <a:lstStyle/>
                  <a:p>
                    <a:endParaRPr lang="en-US" dirty="0"/>
                  </a:p>
                </p:txBody>
              </p:sp>
              <p:sp>
                <p:nvSpPr>
                  <p:cNvPr id="364" name="Freeform 363"/>
                  <p:cNvSpPr>
                    <a:spLocks noChangeAspect="1"/>
                  </p:cNvSpPr>
                  <p:nvPr/>
                </p:nvSpPr>
                <p:spPr bwMode="auto">
                  <a:xfrm>
                    <a:off x="564386" y="3734159"/>
                    <a:ext cx="256" cy="142"/>
                  </a:xfrm>
                  <a:custGeom>
                    <a:avLst/>
                    <a:gdLst>
                      <a:gd name="T0" fmla="*/ 149 w 336"/>
                      <a:gd name="T1" fmla="*/ 65 h 210"/>
                      <a:gd name="T2" fmla="*/ 0 w 336"/>
                      <a:gd name="T3" fmla="*/ 62 h 210"/>
                      <a:gd name="T4" fmla="*/ 3 w 336"/>
                      <a:gd name="T5" fmla="*/ 54 h 210"/>
                      <a:gd name="T6" fmla="*/ 8 w 336"/>
                      <a:gd name="T7" fmla="*/ 0 h 210"/>
                      <a:gd name="T8" fmla="*/ 138 w 336"/>
                      <a:gd name="T9" fmla="*/ 5 h 210"/>
                      <a:gd name="T10" fmla="*/ 149 w 336"/>
                      <a:gd name="T11" fmla="*/ 65 h 210"/>
                      <a:gd name="T12" fmla="*/ 0 60000 65536"/>
                      <a:gd name="T13" fmla="*/ 0 60000 65536"/>
                      <a:gd name="T14" fmla="*/ 0 60000 65536"/>
                      <a:gd name="T15" fmla="*/ 0 60000 65536"/>
                      <a:gd name="T16" fmla="*/ 0 60000 65536"/>
                      <a:gd name="T17" fmla="*/ 0 60000 65536"/>
                      <a:gd name="T18" fmla="*/ 0 w 336"/>
                      <a:gd name="T19" fmla="*/ 0 h 210"/>
                      <a:gd name="T20" fmla="*/ 336 w 336"/>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336" h="210">
                        <a:moveTo>
                          <a:pt x="336" y="210"/>
                        </a:moveTo>
                        <a:lnTo>
                          <a:pt x="0" y="198"/>
                        </a:lnTo>
                        <a:lnTo>
                          <a:pt x="6" y="174"/>
                        </a:lnTo>
                        <a:lnTo>
                          <a:pt x="18" y="0"/>
                        </a:lnTo>
                        <a:lnTo>
                          <a:pt x="312" y="18"/>
                        </a:lnTo>
                        <a:lnTo>
                          <a:pt x="336" y="210"/>
                        </a:lnTo>
                        <a:close/>
                      </a:path>
                    </a:pathLst>
                  </a:custGeom>
                  <a:solidFill>
                    <a:srgbClr val="E8D898"/>
                  </a:solidFill>
                  <a:ln w="9525">
                    <a:solidFill>
                      <a:srgbClr val="E8D898"/>
                    </a:solidFill>
                    <a:prstDash val="solid"/>
                    <a:round/>
                    <a:headEnd/>
                    <a:tailEnd/>
                  </a:ln>
                </p:spPr>
                <p:txBody>
                  <a:bodyPr/>
                  <a:lstStyle/>
                  <a:p>
                    <a:endParaRPr lang="en-US" dirty="0"/>
                  </a:p>
                </p:txBody>
              </p:sp>
              <p:sp>
                <p:nvSpPr>
                  <p:cNvPr id="365" name="Freeform 364"/>
                  <p:cNvSpPr>
                    <a:spLocks noChangeAspect="1"/>
                  </p:cNvSpPr>
                  <p:nvPr/>
                </p:nvSpPr>
                <p:spPr bwMode="auto">
                  <a:xfrm>
                    <a:off x="564386" y="3734159"/>
                    <a:ext cx="256" cy="146"/>
                  </a:xfrm>
                  <a:custGeom>
                    <a:avLst/>
                    <a:gdLst>
                      <a:gd name="T0" fmla="*/ 149 w 336"/>
                      <a:gd name="T1" fmla="*/ 65 h 216"/>
                      <a:gd name="T2" fmla="*/ 0 w 336"/>
                      <a:gd name="T3" fmla="*/ 62 h 216"/>
                      <a:gd name="T4" fmla="*/ 3 w 336"/>
                      <a:gd name="T5" fmla="*/ 54 h 216"/>
                      <a:gd name="T6" fmla="*/ 8 w 336"/>
                      <a:gd name="T7" fmla="*/ 0 h 216"/>
                      <a:gd name="T8" fmla="*/ 138 w 336"/>
                      <a:gd name="T9" fmla="*/ 5 h 216"/>
                      <a:gd name="T10" fmla="*/ 149 w 336"/>
                      <a:gd name="T11" fmla="*/ 65 h 216"/>
                      <a:gd name="T12" fmla="*/ 149 w 336"/>
                      <a:gd name="T13" fmla="*/ 67 h 216"/>
                      <a:gd name="T14" fmla="*/ 0 60000 65536"/>
                      <a:gd name="T15" fmla="*/ 0 60000 65536"/>
                      <a:gd name="T16" fmla="*/ 0 60000 65536"/>
                      <a:gd name="T17" fmla="*/ 0 60000 65536"/>
                      <a:gd name="T18" fmla="*/ 0 60000 65536"/>
                      <a:gd name="T19" fmla="*/ 0 60000 65536"/>
                      <a:gd name="T20" fmla="*/ 0 60000 65536"/>
                      <a:gd name="T21" fmla="*/ 0 w 336"/>
                      <a:gd name="T22" fmla="*/ 0 h 216"/>
                      <a:gd name="T23" fmla="*/ 336 w 336"/>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prstDash val="solid"/>
                    <a:round/>
                    <a:headEnd/>
                    <a:tailEnd/>
                  </a:ln>
                </p:spPr>
                <p:txBody>
                  <a:bodyPr/>
                  <a:lstStyle/>
                  <a:p>
                    <a:endParaRPr lang="en-US" dirty="0"/>
                  </a:p>
                </p:txBody>
              </p:sp>
              <p:sp>
                <p:nvSpPr>
                  <p:cNvPr id="366" name="Freeform 365"/>
                  <p:cNvSpPr>
                    <a:spLocks noChangeAspect="1"/>
                  </p:cNvSpPr>
                  <p:nvPr/>
                </p:nvSpPr>
                <p:spPr bwMode="auto">
                  <a:xfrm>
                    <a:off x="565068" y="3734436"/>
                    <a:ext cx="160" cy="163"/>
                  </a:xfrm>
                  <a:custGeom>
                    <a:avLst/>
                    <a:gdLst>
                      <a:gd name="T0" fmla="*/ 93 w 210"/>
                      <a:gd name="T1" fmla="*/ 26 h 240"/>
                      <a:gd name="T2" fmla="*/ 90 w 210"/>
                      <a:gd name="T3" fmla="*/ 28 h 240"/>
                      <a:gd name="T4" fmla="*/ 93 w 210"/>
                      <a:gd name="T5" fmla="*/ 32 h 240"/>
                      <a:gd name="T6" fmla="*/ 90 w 210"/>
                      <a:gd name="T7" fmla="*/ 47 h 240"/>
                      <a:gd name="T8" fmla="*/ 75 w 210"/>
                      <a:gd name="T9" fmla="*/ 56 h 240"/>
                      <a:gd name="T10" fmla="*/ 75 w 210"/>
                      <a:gd name="T11" fmla="*/ 62 h 240"/>
                      <a:gd name="T12" fmla="*/ 69 w 210"/>
                      <a:gd name="T13" fmla="*/ 62 h 240"/>
                      <a:gd name="T14" fmla="*/ 66 w 210"/>
                      <a:gd name="T15" fmla="*/ 70 h 240"/>
                      <a:gd name="T16" fmla="*/ 59 w 210"/>
                      <a:gd name="T17" fmla="*/ 75 h 240"/>
                      <a:gd name="T18" fmla="*/ 50 w 210"/>
                      <a:gd name="T19" fmla="*/ 70 h 240"/>
                      <a:gd name="T20" fmla="*/ 34 w 210"/>
                      <a:gd name="T21" fmla="*/ 73 h 240"/>
                      <a:gd name="T22" fmla="*/ 21 w 210"/>
                      <a:gd name="T23" fmla="*/ 70 h 240"/>
                      <a:gd name="T24" fmla="*/ 16 w 210"/>
                      <a:gd name="T25" fmla="*/ 64 h 240"/>
                      <a:gd name="T26" fmla="*/ 8 w 210"/>
                      <a:gd name="T27" fmla="*/ 66 h 240"/>
                      <a:gd name="T28" fmla="*/ 0 w 210"/>
                      <a:gd name="T29" fmla="*/ 14 h 240"/>
                      <a:gd name="T30" fmla="*/ 8 w 210"/>
                      <a:gd name="T31" fmla="*/ 14 h 240"/>
                      <a:gd name="T32" fmla="*/ 27 w 210"/>
                      <a:gd name="T33" fmla="*/ 10 h 240"/>
                      <a:gd name="T34" fmla="*/ 27 w 210"/>
                      <a:gd name="T35" fmla="*/ 11 h 240"/>
                      <a:gd name="T36" fmla="*/ 43 w 210"/>
                      <a:gd name="T37" fmla="*/ 14 h 240"/>
                      <a:gd name="T38" fmla="*/ 40 w 210"/>
                      <a:gd name="T39" fmla="*/ 15 h 240"/>
                      <a:gd name="T40" fmla="*/ 50 w 210"/>
                      <a:gd name="T41" fmla="*/ 15 h 240"/>
                      <a:gd name="T42" fmla="*/ 66 w 210"/>
                      <a:gd name="T43" fmla="*/ 11 h 240"/>
                      <a:gd name="T44" fmla="*/ 72 w 210"/>
                      <a:gd name="T45" fmla="*/ 5 h 240"/>
                      <a:gd name="T46" fmla="*/ 88 w 210"/>
                      <a:gd name="T47" fmla="*/ 0 h 240"/>
                      <a:gd name="T48" fmla="*/ 93 w 210"/>
                      <a:gd name="T49" fmla="*/ 21 h 240"/>
                      <a:gd name="T50" fmla="*/ 93 w 210"/>
                      <a:gd name="T51" fmla="*/ 26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240"/>
                      <a:gd name="T80" fmla="*/ 210 w 210"/>
                      <a:gd name="T81" fmla="*/ 240 h 2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AA00"/>
                  </a:solidFill>
                  <a:ln w="9525">
                    <a:solidFill>
                      <a:srgbClr val="FFAA00"/>
                    </a:solidFill>
                    <a:prstDash val="solid"/>
                    <a:round/>
                    <a:headEnd/>
                    <a:tailEnd/>
                  </a:ln>
                </p:spPr>
                <p:txBody>
                  <a:bodyPr/>
                  <a:lstStyle/>
                  <a:p>
                    <a:endParaRPr lang="en-US" dirty="0"/>
                  </a:p>
                </p:txBody>
              </p:sp>
              <p:sp>
                <p:nvSpPr>
                  <p:cNvPr id="367" name="Freeform 366"/>
                  <p:cNvSpPr>
                    <a:spLocks noChangeAspect="1"/>
                  </p:cNvSpPr>
                  <p:nvPr/>
                </p:nvSpPr>
                <p:spPr bwMode="auto">
                  <a:xfrm>
                    <a:off x="565068" y="3734436"/>
                    <a:ext cx="160" cy="163"/>
                  </a:xfrm>
                  <a:custGeom>
                    <a:avLst/>
                    <a:gdLst>
                      <a:gd name="T0" fmla="*/ 93 w 210"/>
                      <a:gd name="T1" fmla="*/ 26 h 240"/>
                      <a:gd name="T2" fmla="*/ 90 w 210"/>
                      <a:gd name="T3" fmla="*/ 28 h 240"/>
                      <a:gd name="T4" fmla="*/ 93 w 210"/>
                      <a:gd name="T5" fmla="*/ 32 h 240"/>
                      <a:gd name="T6" fmla="*/ 90 w 210"/>
                      <a:gd name="T7" fmla="*/ 47 h 240"/>
                      <a:gd name="T8" fmla="*/ 75 w 210"/>
                      <a:gd name="T9" fmla="*/ 56 h 240"/>
                      <a:gd name="T10" fmla="*/ 75 w 210"/>
                      <a:gd name="T11" fmla="*/ 62 h 240"/>
                      <a:gd name="T12" fmla="*/ 69 w 210"/>
                      <a:gd name="T13" fmla="*/ 62 h 240"/>
                      <a:gd name="T14" fmla="*/ 66 w 210"/>
                      <a:gd name="T15" fmla="*/ 70 h 240"/>
                      <a:gd name="T16" fmla="*/ 59 w 210"/>
                      <a:gd name="T17" fmla="*/ 75 h 240"/>
                      <a:gd name="T18" fmla="*/ 50 w 210"/>
                      <a:gd name="T19" fmla="*/ 70 h 240"/>
                      <a:gd name="T20" fmla="*/ 34 w 210"/>
                      <a:gd name="T21" fmla="*/ 73 h 240"/>
                      <a:gd name="T22" fmla="*/ 21 w 210"/>
                      <a:gd name="T23" fmla="*/ 70 h 240"/>
                      <a:gd name="T24" fmla="*/ 16 w 210"/>
                      <a:gd name="T25" fmla="*/ 64 h 240"/>
                      <a:gd name="T26" fmla="*/ 8 w 210"/>
                      <a:gd name="T27" fmla="*/ 66 h 240"/>
                      <a:gd name="T28" fmla="*/ 0 w 210"/>
                      <a:gd name="T29" fmla="*/ 14 h 240"/>
                      <a:gd name="T30" fmla="*/ 8 w 210"/>
                      <a:gd name="T31" fmla="*/ 14 h 240"/>
                      <a:gd name="T32" fmla="*/ 27 w 210"/>
                      <a:gd name="T33" fmla="*/ 10 h 240"/>
                      <a:gd name="T34" fmla="*/ 27 w 210"/>
                      <a:gd name="T35" fmla="*/ 11 h 240"/>
                      <a:gd name="T36" fmla="*/ 43 w 210"/>
                      <a:gd name="T37" fmla="*/ 14 h 240"/>
                      <a:gd name="T38" fmla="*/ 40 w 210"/>
                      <a:gd name="T39" fmla="*/ 15 h 240"/>
                      <a:gd name="T40" fmla="*/ 50 w 210"/>
                      <a:gd name="T41" fmla="*/ 15 h 240"/>
                      <a:gd name="T42" fmla="*/ 66 w 210"/>
                      <a:gd name="T43" fmla="*/ 11 h 240"/>
                      <a:gd name="T44" fmla="*/ 72 w 210"/>
                      <a:gd name="T45" fmla="*/ 5 h 240"/>
                      <a:gd name="T46" fmla="*/ 88 w 210"/>
                      <a:gd name="T47" fmla="*/ 0 h 240"/>
                      <a:gd name="T48" fmla="*/ 93 w 210"/>
                      <a:gd name="T49" fmla="*/ 21 h 240"/>
                      <a:gd name="T50" fmla="*/ 93 w 210"/>
                      <a:gd name="T51" fmla="*/ 26 h 240"/>
                      <a:gd name="T52" fmla="*/ 93 w 210"/>
                      <a:gd name="T53" fmla="*/ 28 h 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240"/>
                      <a:gd name="T83" fmla="*/ 210 w 210"/>
                      <a:gd name="T84" fmla="*/ 240 h 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prstDash val="solid"/>
                    <a:round/>
                    <a:headEnd/>
                    <a:tailEnd/>
                  </a:ln>
                </p:spPr>
                <p:txBody>
                  <a:bodyPr/>
                  <a:lstStyle/>
                  <a:p>
                    <a:endParaRPr lang="en-US" dirty="0"/>
                  </a:p>
                </p:txBody>
              </p:sp>
              <p:sp>
                <p:nvSpPr>
                  <p:cNvPr id="368" name="Freeform 367"/>
                  <p:cNvSpPr>
                    <a:spLocks noChangeAspect="1"/>
                  </p:cNvSpPr>
                  <p:nvPr/>
                </p:nvSpPr>
                <p:spPr bwMode="auto">
                  <a:xfrm>
                    <a:off x="564386" y="3734680"/>
                    <a:ext cx="338" cy="155"/>
                  </a:xfrm>
                  <a:custGeom>
                    <a:avLst/>
                    <a:gdLst>
                      <a:gd name="T0" fmla="*/ 190 w 444"/>
                      <a:gd name="T1" fmla="*/ 15 h 228"/>
                      <a:gd name="T2" fmla="*/ 196 w 444"/>
                      <a:gd name="T3" fmla="*/ 38 h 228"/>
                      <a:gd name="T4" fmla="*/ 193 w 444"/>
                      <a:gd name="T5" fmla="*/ 71 h 228"/>
                      <a:gd name="T6" fmla="*/ 177 w 444"/>
                      <a:gd name="T7" fmla="*/ 66 h 228"/>
                      <a:gd name="T8" fmla="*/ 151 w 444"/>
                      <a:gd name="T9" fmla="*/ 71 h 228"/>
                      <a:gd name="T10" fmla="*/ 143 w 444"/>
                      <a:gd name="T11" fmla="*/ 68 h 228"/>
                      <a:gd name="T12" fmla="*/ 138 w 444"/>
                      <a:gd name="T13" fmla="*/ 68 h 228"/>
                      <a:gd name="T14" fmla="*/ 138 w 444"/>
                      <a:gd name="T15" fmla="*/ 66 h 228"/>
                      <a:gd name="T16" fmla="*/ 132 w 444"/>
                      <a:gd name="T17" fmla="*/ 71 h 228"/>
                      <a:gd name="T18" fmla="*/ 130 w 444"/>
                      <a:gd name="T19" fmla="*/ 68 h 228"/>
                      <a:gd name="T20" fmla="*/ 127 w 444"/>
                      <a:gd name="T21" fmla="*/ 70 h 228"/>
                      <a:gd name="T22" fmla="*/ 120 w 444"/>
                      <a:gd name="T23" fmla="*/ 66 h 228"/>
                      <a:gd name="T24" fmla="*/ 113 w 444"/>
                      <a:gd name="T25" fmla="*/ 68 h 228"/>
                      <a:gd name="T26" fmla="*/ 108 w 444"/>
                      <a:gd name="T27" fmla="*/ 63 h 228"/>
                      <a:gd name="T28" fmla="*/ 100 w 444"/>
                      <a:gd name="T29" fmla="*/ 64 h 228"/>
                      <a:gd name="T30" fmla="*/ 85 w 444"/>
                      <a:gd name="T31" fmla="*/ 61 h 228"/>
                      <a:gd name="T32" fmla="*/ 82 w 444"/>
                      <a:gd name="T33" fmla="*/ 54 h 228"/>
                      <a:gd name="T34" fmla="*/ 74 w 444"/>
                      <a:gd name="T35" fmla="*/ 56 h 228"/>
                      <a:gd name="T36" fmla="*/ 66 w 444"/>
                      <a:gd name="T37" fmla="*/ 53 h 228"/>
                      <a:gd name="T38" fmla="*/ 69 w 444"/>
                      <a:gd name="T39" fmla="*/ 14 h 228"/>
                      <a:gd name="T40" fmla="*/ 0 w 444"/>
                      <a:gd name="T41" fmla="*/ 11 h 228"/>
                      <a:gd name="T42" fmla="*/ 3 w 444"/>
                      <a:gd name="T43" fmla="*/ 0 h 228"/>
                      <a:gd name="T44" fmla="*/ 24 w 444"/>
                      <a:gd name="T45" fmla="*/ 2 h 228"/>
                      <a:gd name="T46" fmla="*/ 190 w 444"/>
                      <a:gd name="T47" fmla="*/ 3 h 228"/>
                      <a:gd name="T48" fmla="*/ 190 w 444"/>
                      <a:gd name="T49" fmla="*/ 11 h 228"/>
                      <a:gd name="T50" fmla="*/ 190 w 444"/>
                      <a:gd name="T51" fmla="*/ 15 h 2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4"/>
                      <a:gd name="T79" fmla="*/ 0 h 228"/>
                      <a:gd name="T80" fmla="*/ 444 w 444"/>
                      <a:gd name="T81" fmla="*/ 228 h 2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E8D898"/>
                  </a:solidFill>
                  <a:ln w="9525">
                    <a:solidFill>
                      <a:srgbClr val="E8D898"/>
                    </a:solidFill>
                    <a:prstDash val="solid"/>
                    <a:round/>
                    <a:headEnd/>
                    <a:tailEnd/>
                  </a:ln>
                </p:spPr>
                <p:txBody>
                  <a:bodyPr/>
                  <a:lstStyle/>
                  <a:p>
                    <a:endParaRPr lang="en-US" dirty="0"/>
                  </a:p>
                </p:txBody>
              </p:sp>
              <p:sp>
                <p:nvSpPr>
                  <p:cNvPr id="369" name="Freeform 368"/>
                  <p:cNvSpPr>
                    <a:spLocks noChangeAspect="1"/>
                  </p:cNvSpPr>
                  <p:nvPr/>
                </p:nvSpPr>
                <p:spPr bwMode="auto">
                  <a:xfrm>
                    <a:off x="564386" y="3734680"/>
                    <a:ext cx="338" cy="155"/>
                  </a:xfrm>
                  <a:custGeom>
                    <a:avLst/>
                    <a:gdLst>
                      <a:gd name="T0" fmla="*/ 190 w 444"/>
                      <a:gd name="T1" fmla="*/ 15 h 228"/>
                      <a:gd name="T2" fmla="*/ 196 w 444"/>
                      <a:gd name="T3" fmla="*/ 38 h 228"/>
                      <a:gd name="T4" fmla="*/ 193 w 444"/>
                      <a:gd name="T5" fmla="*/ 71 h 228"/>
                      <a:gd name="T6" fmla="*/ 177 w 444"/>
                      <a:gd name="T7" fmla="*/ 66 h 228"/>
                      <a:gd name="T8" fmla="*/ 151 w 444"/>
                      <a:gd name="T9" fmla="*/ 71 h 228"/>
                      <a:gd name="T10" fmla="*/ 143 w 444"/>
                      <a:gd name="T11" fmla="*/ 68 h 228"/>
                      <a:gd name="T12" fmla="*/ 138 w 444"/>
                      <a:gd name="T13" fmla="*/ 68 h 228"/>
                      <a:gd name="T14" fmla="*/ 138 w 444"/>
                      <a:gd name="T15" fmla="*/ 66 h 228"/>
                      <a:gd name="T16" fmla="*/ 132 w 444"/>
                      <a:gd name="T17" fmla="*/ 71 h 228"/>
                      <a:gd name="T18" fmla="*/ 130 w 444"/>
                      <a:gd name="T19" fmla="*/ 68 h 228"/>
                      <a:gd name="T20" fmla="*/ 127 w 444"/>
                      <a:gd name="T21" fmla="*/ 70 h 228"/>
                      <a:gd name="T22" fmla="*/ 120 w 444"/>
                      <a:gd name="T23" fmla="*/ 66 h 228"/>
                      <a:gd name="T24" fmla="*/ 113 w 444"/>
                      <a:gd name="T25" fmla="*/ 68 h 228"/>
                      <a:gd name="T26" fmla="*/ 108 w 444"/>
                      <a:gd name="T27" fmla="*/ 63 h 228"/>
                      <a:gd name="T28" fmla="*/ 100 w 444"/>
                      <a:gd name="T29" fmla="*/ 64 h 228"/>
                      <a:gd name="T30" fmla="*/ 85 w 444"/>
                      <a:gd name="T31" fmla="*/ 61 h 228"/>
                      <a:gd name="T32" fmla="*/ 82 w 444"/>
                      <a:gd name="T33" fmla="*/ 54 h 228"/>
                      <a:gd name="T34" fmla="*/ 74 w 444"/>
                      <a:gd name="T35" fmla="*/ 56 h 228"/>
                      <a:gd name="T36" fmla="*/ 66 w 444"/>
                      <a:gd name="T37" fmla="*/ 53 h 228"/>
                      <a:gd name="T38" fmla="*/ 69 w 444"/>
                      <a:gd name="T39" fmla="*/ 14 h 228"/>
                      <a:gd name="T40" fmla="*/ 0 w 444"/>
                      <a:gd name="T41" fmla="*/ 11 h 228"/>
                      <a:gd name="T42" fmla="*/ 3 w 444"/>
                      <a:gd name="T43" fmla="*/ 0 h 228"/>
                      <a:gd name="T44" fmla="*/ 24 w 444"/>
                      <a:gd name="T45" fmla="*/ 2 h 228"/>
                      <a:gd name="T46" fmla="*/ 190 w 444"/>
                      <a:gd name="T47" fmla="*/ 3 h 228"/>
                      <a:gd name="T48" fmla="*/ 190 w 444"/>
                      <a:gd name="T49" fmla="*/ 11 h 228"/>
                      <a:gd name="T50" fmla="*/ 190 w 444"/>
                      <a:gd name="T51" fmla="*/ 15 h 228"/>
                      <a:gd name="T52" fmla="*/ 190 w 444"/>
                      <a:gd name="T53" fmla="*/ 17 h 2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228"/>
                      <a:gd name="T83" fmla="*/ 444 w 444"/>
                      <a:gd name="T84" fmla="*/ 228 h 2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prstDash val="solid"/>
                    <a:round/>
                    <a:headEnd/>
                    <a:tailEnd/>
                  </a:ln>
                </p:spPr>
                <p:txBody>
                  <a:bodyPr/>
                  <a:lstStyle/>
                  <a:p>
                    <a:endParaRPr lang="en-US" dirty="0"/>
                  </a:p>
                </p:txBody>
              </p:sp>
              <p:sp>
                <p:nvSpPr>
                  <p:cNvPr id="370" name="Freeform 369"/>
                  <p:cNvSpPr>
                    <a:spLocks noChangeAspect="1"/>
                  </p:cNvSpPr>
                  <p:nvPr/>
                </p:nvSpPr>
                <p:spPr bwMode="auto">
                  <a:xfrm>
                    <a:off x="563658" y="3734167"/>
                    <a:ext cx="307" cy="232"/>
                  </a:xfrm>
                  <a:custGeom>
                    <a:avLst/>
                    <a:gdLst>
                      <a:gd name="T0" fmla="*/ 82 w 402"/>
                      <a:gd name="T1" fmla="*/ 96 h 342"/>
                      <a:gd name="T2" fmla="*/ 0 w 402"/>
                      <a:gd name="T3" fmla="*/ 79 h 342"/>
                      <a:gd name="T4" fmla="*/ 0 w 402"/>
                      <a:gd name="T5" fmla="*/ 62 h 342"/>
                      <a:gd name="T6" fmla="*/ 14 w 402"/>
                      <a:gd name="T7" fmla="*/ 47 h 342"/>
                      <a:gd name="T8" fmla="*/ 35 w 402"/>
                      <a:gd name="T9" fmla="*/ 13 h 342"/>
                      <a:gd name="T10" fmla="*/ 37 w 402"/>
                      <a:gd name="T11" fmla="*/ 0 h 342"/>
                      <a:gd name="T12" fmla="*/ 48 w 402"/>
                      <a:gd name="T13" fmla="*/ 2 h 342"/>
                      <a:gd name="T14" fmla="*/ 56 w 402"/>
                      <a:gd name="T15" fmla="*/ 5 h 342"/>
                      <a:gd name="T16" fmla="*/ 56 w 402"/>
                      <a:gd name="T17" fmla="*/ 15 h 342"/>
                      <a:gd name="T18" fmla="*/ 64 w 402"/>
                      <a:gd name="T19" fmla="*/ 19 h 342"/>
                      <a:gd name="T20" fmla="*/ 75 w 402"/>
                      <a:gd name="T21" fmla="*/ 17 h 342"/>
                      <a:gd name="T22" fmla="*/ 88 w 402"/>
                      <a:gd name="T23" fmla="*/ 22 h 342"/>
                      <a:gd name="T24" fmla="*/ 134 w 402"/>
                      <a:gd name="T25" fmla="*/ 22 h 342"/>
                      <a:gd name="T26" fmla="*/ 171 w 402"/>
                      <a:gd name="T27" fmla="*/ 28 h 342"/>
                      <a:gd name="T28" fmla="*/ 179 w 402"/>
                      <a:gd name="T29" fmla="*/ 37 h 342"/>
                      <a:gd name="T30" fmla="*/ 155 w 402"/>
                      <a:gd name="T31" fmla="*/ 58 h 342"/>
                      <a:gd name="T32" fmla="*/ 160 w 402"/>
                      <a:gd name="T33" fmla="*/ 64 h 342"/>
                      <a:gd name="T34" fmla="*/ 144 w 402"/>
                      <a:gd name="T35" fmla="*/ 107 h 342"/>
                      <a:gd name="T36" fmla="*/ 96 w 402"/>
                      <a:gd name="T37" fmla="*/ 98 h 342"/>
                      <a:gd name="T38" fmla="*/ 82 w 402"/>
                      <a:gd name="T39" fmla="*/ 96 h 3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2"/>
                      <a:gd name="T61" fmla="*/ 0 h 342"/>
                      <a:gd name="T62" fmla="*/ 402 w 402"/>
                      <a:gd name="T63" fmla="*/ 342 h 3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E8D898"/>
                  </a:solidFill>
                  <a:ln w="9525">
                    <a:solidFill>
                      <a:srgbClr val="E8D898"/>
                    </a:solidFill>
                    <a:prstDash val="solid"/>
                    <a:round/>
                    <a:headEnd/>
                    <a:tailEnd/>
                  </a:ln>
                </p:spPr>
                <p:txBody>
                  <a:bodyPr/>
                  <a:lstStyle/>
                  <a:p>
                    <a:endParaRPr lang="en-US" dirty="0"/>
                  </a:p>
                </p:txBody>
              </p:sp>
              <p:sp>
                <p:nvSpPr>
                  <p:cNvPr id="371" name="Freeform 370"/>
                  <p:cNvSpPr>
                    <a:spLocks noChangeAspect="1"/>
                  </p:cNvSpPr>
                  <p:nvPr/>
                </p:nvSpPr>
                <p:spPr bwMode="auto">
                  <a:xfrm>
                    <a:off x="563658" y="3734167"/>
                    <a:ext cx="307" cy="232"/>
                  </a:xfrm>
                  <a:custGeom>
                    <a:avLst/>
                    <a:gdLst>
                      <a:gd name="T0" fmla="*/ 82 w 402"/>
                      <a:gd name="T1" fmla="*/ 96 h 342"/>
                      <a:gd name="T2" fmla="*/ 0 w 402"/>
                      <a:gd name="T3" fmla="*/ 79 h 342"/>
                      <a:gd name="T4" fmla="*/ 0 w 402"/>
                      <a:gd name="T5" fmla="*/ 62 h 342"/>
                      <a:gd name="T6" fmla="*/ 14 w 402"/>
                      <a:gd name="T7" fmla="*/ 47 h 342"/>
                      <a:gd name="T8" fmla="*/ 35 w 402"/>
                      <a:gd name="T9" fmla="*/ 13 h 342"/>
                      <a:gd name="T10" fmla="*/ 37 w 402"/>
                      <a:gd name="T11" fmla="*/ 0 h 342"/>
                      <a:gd name="T12" fmla="*/ 48 w 402"/>
                      <a:gd name="T13" fmla="*/ 2 h 342"/>
                      <a:gd name="T14" fmla="*/ 56 w 402"/>
                      <a:gd name="T15" fmla="*/ 5 h 342"/>
                      <a:gd name="T16" fmla="*/ 56 w 402"/>
                      <a:gd name="T17" fmla="*/ 15 h 342"/>
                      <a:gd name="T18" fmla="*/ 64 w 402"/>
                      <a:gd name="T19" fmla="*/ 19 h 342"/>
                      <a:gd name="T20" fmla="*/ 75 w 402"/>
                      <a:gd name="T21" fmla="*/ 17 h 342"/>
                      <a:gd name="T22" fmla="*/ 88 w 402"/>
                      <a:gd name="T23" fmla="*/ 22 h 342"/>
                      <a:gd name="T24" fmla="*/ 134 w 402"/>
                      <a:gd name="T25" fmla="*/ 22 h 342"/>
                      <a:gd name="T26" fmla="*/ 171 w 402"/>
                      <a:gd name="T27" fmla="*/ 28 h 342"/>
                      <a:gd name="T28" fmla="*/ 179 w 402"/>
                      <a:gd name="T29" fmla="*/ 37 h 342"/>
                      <a:gd name="T30" fmla="*/ 155 w 402"/>
                      <a:gd name="T31" fmla="*/ 58 h 342"/>
                      <a:gd name="T32" fmla="*/ 160 w 402"/>
                      <a:gd name="T33" fmla="*/ 64 h 342"/>
                      <a:gd name="T34" fmla="*/ 144 w 402"/>
                      <a:gd name="T35" fmla="*/ 107 h 342"/>
                      <a:gd name="T36" fmla="*/ 96 w 402"/>
                      <a:gd name="T37" fmla="*/ 98 h 342"/>
                      <a:gd name="T38" fmla="*/ 82 w 402"/>
                      <a:gd name="T39" fmla="*/ 96 h 342"/>
                      <a:gd name="T40" fmla="*/ 82 w 402"/>
                      <a:gd name="T41" fmla="*/ 98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2"/>
                      <a:gd name="T64" fmla="*/ 0 h 342"/>
                      <a:gd name="T65" fmla="*/ 402 w 402"/>
                      <a:gd name="T66" fmla="*/ 342 h 3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prstDash val="solid"/>
                    <a:round/>
                    <a:headEnd/>
                    <a:tailEnd/>
                  </a:ln>
                </p:spPr>
                <p:txBody>
                  <a:bodyPr/>
                  <a:lstStyle/>
                  <a:p>
                    <a:endParaRPr lang="en-US" dirty="0"/>
                  </a:p>
                </p:txBody>
              </p:sp>
              <p:sp>
                <p:nvSpPr>
                  <p:cNvPr id="372" name="Freeform 371"/>
                  <p:cNvSpPr>
                    <a:spLocks noChangeAspect="1"/>
                  </p:cNvSpPr>
                  <p:nvPr/>
                </p:nvSpPr>
                <p:spPr bwMode="auto">
                  <a:xfrm>
                    <a:off x="565219" y="3734403"/>
                    <a:ext cx="224" cy="126"/>
                  </a:xfrm>
                  <a:custGeom>
                    <a:avLst/>
                    <a:gdLst>
                      <a:gd name="T0" fmla="*/ 14 w 294"/>
                      <a:gd name="T1" fmla="*/ 7 h 186"/>
                      <a:gd name="T2" fmla="*/ 16 w 294"/>
                      <a:gd name="T3" fmla="*/ 11 h 186"/>
                      <a:gd name="T4" fmla="*/ 106 w 294"/>
                      <a:gd name="T5" fmla="*/ 0 h 186"/>
                      <a:gd name="T6" fmla="*/ 117 w 294"/>
                      <a:gd name="T7" fmla="*/ 7 h 186"/>
                      <a:gd name="T8" fmla="*/ 125 w 294"/>
                      <a:gd name="T9" fmla="*/ 9 h 186"/>
                      <a:gd name="T10" fmla="*/ 117 w 294"/>
                      <a:gd name="T11" fmla="*/ 19 h 186"/>
                      <a:gd name="T12" fmla="*/ 120 w 294"/>
                      <a:gd name="T13" fmla="*/ 26 h 186"/>
                      <a:gd name="T14" fmla="*/ 130 w 294"/>
                      <a:gd name="T15" fmla="*/ 33 h 186"/>
                      <a:gd name="T16" fmla="*/ 120 w 294"/>
                      <a:gd name="T17" fmla="*/ 43 h 186"/>
                      <a:gd name="T18" fmla="*/ 117 w 294"/>
                      <a:gd name="T19" fmla="*/ 43 h 186"/>
                      <a:gd name="T20" fmla="*/ 111 w 294"/>
                      <a:gd name="T21" fmla="*/ 45 h 186"/>
                      <a:gd name="T22" fmla="*/ 104 w 294"/>
                      <a:gd name="T23" fmla="*/ 47 h 186"/>
                      <a:gd name="T24" fmla="*/ 32 w 294"/>
                      <a:gd name="T25" fmla="*/ 56 h 186"/>
                      <a:gd name="T26" fmla="*/ 27 w 294"/>
                      <a:gd name="T27" fmla="*/ 56 h 186"/>
                      <a:gd name="T28" fmla="*/ 11 w 294"/>
                      <a:gd name="T29" fmla="*/ 58 h 186"/>
                      <a:gd name="T30" fmla="*/ 5 w 294"/>
                      <a:gd name="T31" fmla="*/ 41 h 186"/>
                      <a:gd name="T32" fmla="*/ 5 w 294"/>
                      <a:gd name="T33" fmla="*/ 35 h 186"/>
                      <a:gd name="T34" fmla="*/ 0 w 294"/>
                      <a:gd name="T35" fmla="*/ 15 h 186"/>
                      <a:gd name="T36" fmla="*/ 14 w 294"/>
                      <a:gd name="T37" fmla="*/ 7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4"/>
                      <a:gd name="T58" fmla="*/ 0 h 186"/>
                      <a:gd name="T59" fmla="*/ 294 w 294"/>
                      <a:gd name="T60" fmla="*/ 186 h 1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AA00"/>
                  </a:solidFill>
                  <a:ln w="9525">
                    <a:solidFill>
                      <a:srgbClr val="FFAA00"/>
                    </a:solidFill>
                    <a:prstDash val="solid"/>
                    <a:round/>
                    <a:headEnd/>
                    <a:tailEnd/>
                  </a:ln>
                </p:spPr>
                <p:txBody>
                  <a:bodyPr/>
                  <a:lstStyle/>
                  <a:p>
                    <a:endParaRPr lang="en-US" dirty="0"/>
                  </a:p>
                </p:txBody>
              </p:sp>
              <p:sp>
                <p:nvSpPr>
                  <p:cNvPr id="373" name="Freeform 372"/>
                  <p:cNvSpPr>
                    <a:spLocks noChangeAspect="1"/>
                  </p:cNvSpPr>
                  <p:nvPr/>
                </p:nvSpPr>
                <p:spPr bwMode="auto">
                  <a:xfrm>
                    <a:off x="565219" y="3734403"/>
                    <a:ext cx="224" cy="126"/>
                  </a:xfrm>
                  <a:custGeom>
                    <a:avLst/>
                    <a:gdLst>
                      <a:gd name="T0" fmla="*/ 14 w 294"/>
                      <a:gd name="T1" fmla="*/ 7 h 186"/>
                      <a:gd name="T2" fmla="*/ 16 w 294"/>
                      <a:gd name="T3" fmla="*/ 11 h 186"/>
                      <a:gd name="T4" fmla="*/ 106 w 294"/>
                      <a:gd name="T5" fmla="*/ 0 h 186"/>
                      <a:gd name="T6" fmla="*/ 117 w 294"/>
                      <a:gd name="T7" fmla="*/ 7 h 186"/>
                      <a:gd name="T8" fmla="*/ 125 w 294"/>
                      <a:gd name="T9" fmla="*/ 9 h 186"/>
                      <a:gd name="T10" fmla="*/ 117 w 294"/>
                      <a:gd name="T11" fmla="*/ 19 h 186"/>
                      <a:gd name="T12" fmla="*/ 120 w 294"/>
                      <a:gd name="T13" fmla="*/ 26 h 186"/>
                      <a:gd name="T14" fmla="*/ 130 w 294"/>
                      <a:gd name="T15" fmla="*/ 33 h 186"/>
                      <a:gd name="T16" fmla="*/ 120 w 294"/>
                      <a:gd name="T17" fmla="*/ 43 h 186"/>
                      <a:gd name="T18" fmla="*/ 117 w 294"/>
                      <a:gd name="T19" fmla="*/ 43 h 186"/>
                      <a:gd name="T20" fmla="*/ 111 w 294"/>
                      <a:gd name="T21" fmla="*/ 45 h 186"/>
                      <a:gd name="T22" fmla="*/ 104 w 294"/>
                      <a:gd name="T23" fmla="*/ 47 h 186"/>
                      <a:gd name="T24" fmla="*/ 32 w 294"/>
                      <a:gd name="T25" fmla="*/ 56 h 186"/>
                      <a:gd name="T26" fmla="*/ 27 w 294"/>
                      <a:gd name="T27" fmla="*/ 56 h 186"/>
                      <a:gd name="T28" fmla="*/ 11 w 294"/>
                      <a:gd name="T29" fmla="*/ 58 h 186"/>
                      <a:gd name="T30" fmla="*/ 5 w 294"/>
                      <a:gd name="T31" fmla="*/ 41 h 186"/>
                      <a:gd name="T32" fmla="*/ 5 w 294"/>
                      <a:gd name="T33" fmla="*/ 35 h 186"/>
                      <a:gd name="T34" fmla="*/ 0 w 294"/>
                      <a:gd name="T35" fmla="*/ 15 h 186"/>
                      <a:gd name="T36" fmla="*/ 14 w 294"/>
                      <a:gd name="T37" fmla="*/ 7 h 186"/>
                      <a:gd name="T38" fmla="*/ 14 w 294"/>
                      <a:gd name="T39" fmla="*/ 9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4"/>
                      <a:gd name="T61" fmla="*/ 0 h 186"/>
                      <a:gd name="T62" fmla="*/ 294 w 294"/>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prstDash val="solid"/>
                    <a:round/>
                    <a:headEnd/>
                    <a:tailEnd/>
                  </a:ln>
                </p:spPr>
                <p:txBody>
                  <a:bodyPr/>
                  <a:lstStyle/>
                  <a:p>
                    <a:endParaRPr lang="en-US" dirty="0"/>
                  </a:p>
                </p:txBody>
              </p:sp>
              <p:sp>
                <p:nvSpPr>
                  <p:cNvPr id="374" name="Freeform 373"/>
                  <p:cNvSpPr>
                    <a:spLocks noChangeAspect="1"/>
                  </p:cNvSpPr>
                  <p:nvPr/>
                </p:nvSpPr>
                <p:spPr bwMode="auto">
                  <a:xfrm>
                    <a:off x="565530" y="3734370"/>
                    <a:ext cx="27" cy="33"/>
                  </a:xfrm>
                  <a:custGeom>
                    <a:avLst/>
                    <a:gdLst>
                      <a:gd name="T0" fmla="*/ 15 w 36"/>
                      <a:gd name="T1" fmla="*/ 10 h 48"/>
                      <a:gd name="T2" fmla="*/ 12 w 36"/>
                      <a:gd name="T3" fmla="*/ 12 h 48"/>
                      <a:gd name="T4" fmla="*/ 10 w 36"/>
                      <a:gd name="T5" fmla="*/ 8 h 48"/>
                      <a:gd name="T6" fmla="*/ 10 w 36"/>
                      <a:gd name="T7" fmla="*/ 14 h 48"/>
                      <a:gd name="T8" fmla="*/ 2 w 36"/>
                      <a:gd name="T9" fmla="*/ 16 h 48"/>
                      <a:gd name="T10" fmla="*/ 0 w 36"/>
                      <a:gd name="T11" fmla="*/ 2 h 48"/>
                      <a:gd name="T12" fmla="*/ 7 w 36"/>
                      <a:gd name="T13" fmla="*/ 0 h 48"/>
                      <a:gd name="T14" fmla="*/ 15 w 36"/>
                      <a:gd name="T15" fmla="*/ 8 h 48"/>
                      <a:gd name="T16" fmla="*/ 15 w 36"/>
                      <a:gd name="T17" fmla="*/ 1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48"/>
                      <a:gd name="T29" fmla="*/ 36 w 3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FFFF"/>
                  </a:solidFill>
                  <a:ln w="9525">
                    <a:solidFill>
                      <a:srgbClr val="FFFFFF"/>
                    </a:solidFill>
                    <a:prstDash val="solid"/>
                    <a:round/>
                    <a:headEnd/>
                    <a:tailEnd/>
                  </a:ln>
                </p:spPr>
                <p:txBody>
                  <a:bodyPr/>
                  <a:lstStyle/>
                  <a:p>
                    <a:endParaRPr lang="en-US" dirty="0"/>
                  </a:p>
                </p:txBody>
              </p:sp>
              <p:sp>
                <p:nvSpPr>
                  <p:cNvPr id="375" name="Freeform 374"/>
                  <p:cNvSpPr>
                    <a:spLocks noChangeAspect="1"/>
                  </p:cNvSpPr>
                  <p:nvPr/>
                </p:nvSpPr>
                <p:spPr bwMode="auto">
                  <a:xfrm>
                    <a:off x="565530" y="3734370"/>
                    <a:ext cx="27" cy="33"/>
                  </a:xfrm>
                  <a:custGeom>
                    <a:avLst/>
                    <a:gdLst>
                      <a:gd name="T0" fmla="*/ 15 w 36"/>
                      <a:gd name="T1" fmla="*/ 10 h 48"/>
                      <a:gd name="T2" fmla="*/ 12 w 36"/>
                      <a:gd name="T3" fmla="*/ 12 h 48"/>
                      <a:gd name="T4" fmla="*/ 10 w 36"/>
                      <a:gd name="T5" fmla="*/ 8 h 48"/>
                      <a:gd name="T6" fmla="*/ 10 w 36"/>
                      <a:gd name="T7" fmla="*/ 14 h 48"/>
                      <a:gd name="T8" fmla="*/ 2 w 36"/>
                      <a:gd name="T9" fmla="*/ 16 h 48"/>
                      <a:gd name="T10" fmla="*/ 0 w 36"/>
                      <a:gd name="T11" fmla="*/ 2 h 48"/>
                      <a:gd name="T12" fmla="*/ 7 w 36"/>
                      <a:gd name="T13" fmla="*/ 0 h 48"/>
                      <a:gd name="T14" fmla="*/ 15 w 36"/>
                      <a:gd name="T15" fmla="*/ 8 h 48"/>
                      <a:gd name="T16" fmla="*/ 15 w 36"/>
                      <a:gd name="T17" fmla="*/ 10 h 48"/>
                      <a:gd name="T18" fmla="*/ 15 w 36"/>
                      <a:gd name="T19" fmla="*/ 12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48"/>
                      <a:gd name="T32" fmla="*/ 36 w 3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prstDash val="solid"/>
                    <a:round/>
                    <a:headEnd/>
                    <a:tailEnd/>
                  </a:ln>
                </p:spPr>
                <p:txBody>
                  <a:bodyPr/>
                  <a:lstStyle/>
                  <a:p>
                    <a:endParaRPr lang="en-US" dirty="0"/>
                  </a:p>
                </p:txBody>
              </p:sp>
              <p:sp>
                <p:nvSpPr>
                  <p:cNvPr id="376" name="Freeform 375"/>
                  <p:cNvSpPr>
                    <a:spLocks noChangeAspect="1"/>
                  </p:cNvSpPr>
                  <p:nvPr/>
                </p:nvSpPr>
                <p:spPr bwMode="auto">
                  <a:xfrm>
                    <a:off x="565164" y="3734729"/>
                    <a:ext cx="196" cy="134"/>
                  </a:xfrm>
                  <a:custGeom>
                    <a:avLst/>
                    <a:gdLst>
                      <a:gd name="T0" fmla="*/ 113 w 258"/>
                      <a:gd name="T1" fmla="*/ 19 h 198"/>
                      <a:gd name="T2" fmla="*/ 100 w 258"/>
                      <a:gd name="T3" fmla="*/ 32 h 198"/>
                      <a:gd name="T4" fmla="*/ 103 w 258"/>
                      <a:gd name="T5" fmla="*/ 35 h 198"/>
                      <a:gd name="T6" fmla="*/ 90 w 258"/>
                      <a:gd name="T7" fmla="*/ 45 h 198"/>
                      <a:gd name="T8" fmla="*/ 87 w 258"/>
                      <a:gd name="T9" fmla="*/ 43 h 198"/>
                      <a:gd name="T10" fmla="*/ 87 w 258"/>
                      <a:gd name="T11" fmla="*/ 47 h 198"/>
                      <a:gd name="T12" fmla="*/ 74 w 258"/>
                      <a:gd name="T13" fmla="*/ 52 h 198"/>
                      <a:gd name="T14" fmla="*/ 74 w 258"/>
                      <a:gd name="T15" fmla="*/ 56 h 198"/>
                      <a:gd name="T16" fmla="*/ 68 w 258"/>
                      <a:gd name="T17" fmla="*/ 54 h 198"/>
                      <a:gd name="T18" fmla="*/ 71 w 258"/>
                      <a:gd name="T19" fmla="*/ 58 h 198"/>
                      <a:gd name="T20" fmla="*/ 68 w 258"/>
                      <a:gd name="T21" fmla="*/ 62 h 198"/>
                      <a:gd name="T22" fmla="*/ 61 w 258"/>
                      <a:gd name="T23" fmla="*/ 60 h 198"/>
                      <a:gd name="T24" fmla="*/ 50 w 258"/>
                      <a:gd name="T25" fmla="*/ 45 h 198"/>
                      <a:gd name="T26" fmla="*/ 21 w 258"/>
                      <a:gd name="T27" fmla="*/ 28 h 198"/>
                      <a:gd name="T28" fmla="*/ 13 w 258"/>
                      <a:gd name="T29" fmla="*/ 19 h 198"/>
                      <a:gd name="T30" fmla="*/ 0 w 258"/>
                      <a:gd name="T31" fmla="*/ 15 h 198"/>
                      <a:gd name="T32" fmla="*/ 5 w 258"/>
                      <a:gd name="T33" fmla="*/ 9 h 198"/>
                      <a:gd name="T34" fmla="*/ 21 w 258"/>
                      <a:gd name="T35" fmla="*/ 3 h 198"/>
                      <a:gd name="T36" fmla="*/ 50 w 258"/>
                      <a:gd name="T37" fmla="*/ 0 h 198"/>
                      <a:gd name="T38" fmla="*/ 58 w 258"/>
                      <a:gd name="T39" fmla="*/ 7 h 198"/>
                      <a:gd name="T40" fmla="*/ 84 w 258"/>
                      <a:gd name="T41" fmla="*/ 3 h 198"/>
                      <a:gd name="T42" fmla="*/ 110 w 258"/>
                      <a:gd name="T43" fmla="*/ 19 h 198"/>
                      <a:gd name="T44" fmla="*/ 113 w 258"/>
                      <a:gd name="T45" fmla="*/ 19 h 1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8"/>
                      <a:gd name="T70" fmla="*/ 0 h 198"/>
                      <a:gd name="T71" fmla="*/ 258 w 258"/>
                      <a:gd name="T72" fmla="*/ 198 h 1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FF8C00"/>
                  </a:solidFill>
                  <a:ln w="9525">
                    <a:solidFill>
                      <a:srgbClr val="FF8C00"/>
                    </a:solidFill>
                    <a:prstDash val="solid"/>
                    <a:round/>
                    <a:headEnd/>
                    <a:tailEnd/>
                  </a:ln>
                </p:spPr>
                <p:txBody>
                  <a:bodyPr/>
                  <a:lstStyle/>
                  <a:p>
                    <a:endParaRPr lang="en-US" dirty="0"/>
                  </a:p>
                </p:txBody>
              </p:sp>
              <p:sp>
                <p:nvSpPr>
                  <p:cNvPr id="377" name="Freeform 376"/>
                  <p:cNvSpPr>
                    <a:spLocks noChangeAspect="1"/>
                  </p:cNvSpPr>
                  <p:nvPr/>
                </p:nvSpPr>
                <p:spPr bwMode="auto">
                  <a:xfrm>
                    <a:off x="565164" y="3734729"/>
                    <a:ext cx="196" cy="134"/>
                  </a:xfrm>
                  <a:custGeom>
                    <a:avLst/>
                    <a:gdLst>
                      <a:gd name="T0" fmla="*/ 113 w 258"/>
                      <a:gd name="T1" fmla="*/ 19 h 198"/>
                      <a:gd name="T2" fmla="*/ 100 w 258"/>
                      <a:gd name="T3" fmla="*/ 32 h 198"/>
                      <a:gd name="T4" fmla="*/ 103 w 258"/>
                      <a:gd name="T5" fmla="*/ 35 h 198"/>
                      <a:gd name="T6" fmla="*/ 90 w 258"/>
                      <a:gd name="T7" fmla="*/ 45 h 198"/>
                      <a:gd name="T8" fmla="*/ 87 w 258"/>
                      <a:gd name="T9" fmla="*/ 43 h 198"/>
                      <a:gd name="T10" fmla="*/ 87 w 258"/>
                      <a:gd name="T11" fmla="*/ 47 h 198"/>
                      <a:gd name="T12" fmla="*/ 74 w 258"/>
                      <a:gd name="T13" fmla="*/ 52 h 198"/>
                      <a:gd name="T14" fmla="*/ 74 w 258"/>
                      <a:gd name="T15" fmla="*/ 56 h 198"/>
                      <a:gd name="T16" fmla="*/ 68 w 258"/>
                      <a:gd name="T17" fmla="*/ 54 h 198"/>
                      <a:gd name="T18" fmla="*/ 71 w 258"/>
                      <a:gd name="T19" fmla="*/ 58 h 198"/>
                      <a:gd name="T20" fmla="*/ 68 w 258"/>
                      <a:gd name="T21" fmla="*/ 62 h 198"/>
                      <a:gd name="T22" fmla="*/ 61 w 258"/>
                      <a:gd name="T23" fmla="*/ 60 h 198"/>
                      <a:gd name="T24" fmla="*/ 50 w 258"/>
                      <a:gd name="T25" fmla="*/ 45 h 198"/>
                      <a:gd name="T26" fmla="*/ 21 w 258"/>
                      <a:gd name="T27" fmla="*/ 28 h 198"/>
                      <a:gd name="T28" fmla="*/ 13 w 258"/>
                      <a:gd name="T29" fmla="*/ 19 h 198"/>
                      <a:gd name="T30" fmla="*/ 0 w 258"/>
                      <a:gd name="T31" fmla="*/ 15 h 198"/>
                      <a:gd name="T32" fmla="*/ 5 w 258"/>
                      <a:gd name="T33" fmla="*/ 9 h 198"/>
                      <a:gd name="T34" fmla="*/ 21 w 258"/>
                      <a:gd name="T35" fmla="*/ 3 h 198"/>
                      <a:gd name="T36" fmla="*/ 50 w 258"/>
                      <a:gd name="T37" fmla="*/ 0 h 198"/>
                      <a:gd name="T38" fmla="*/ 58 w 258"/>
                      <a:gd name="T39" fmla="*/ 7 h 198"/>
                      <a:gd name="T40" fmla="*/ 84 w 258"/>
                      <a:gd name="T41" fmla="*/ 3 h 198"/>
                      <a:gd name="T42" fmla="*/ 110 w 258"/>
                      <a:gd name="T43" fmla="*/ 19 h 198"/>
                      <a:gd name="T44" fmla="*/ 113 w 258"/>
                      <a:gd name="T45" fmla="*/ 19 h 198"/>
                      <a:gd name="T46" fmla="*/ 113 w 258"/>
                      <a:gd name="T47" fmla="*/ 20 h 1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98"/>
                      <a:gd name="T74" fmla="*/ 258 w 258"/>
                      <a:gd name="T75" fmla="*/ 198 h 1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prstDash val="solid"/>
                    <a:round/>
                    <a:headEnd/>
                    <a:tailEnd/>
                  </a:ln>
                </p:spPr>
                <p:txBody>
                  <a:bodyPr/>
                  <a:lstStyle/>
                  <a:p>
                    <a:endParaRPr lang="en-US" dirty="0"/>
                  </a:p>
                </p:txBody>
              </p:sp>
              <p:sp>
                <p:nvSpPr>
                  <p:cNvPr id="378" name="Freeform 377"/>
                  <p:cNvSpPr>
                    <a:spLocks noChangeAspect="1"/>
                  </p:cNvSpPr>
                  <p:nvPr/>
                </p:nvSpPr>
                <p:spPr bwMode="auto">
                  <a:xfrm>
                    <a:off x="564372" y="3734293"/>
                    <a:ext cx="275" cy="159"/>
                  </a:xfrm>
                  <a:custGeom>
                    <a:avLst/>
                    <a:gdLst>
                      <a:gd name="T0" fmla="*/ 160 w 360"/>
                      <a:gd name="T1" fmla="*/ 52 h 234"/>
                      <a:gd name="T2" fmla="*/ 157 w 360"/>
                      <a:gd name="T3" fmla="*/ 54 h 234"/>
                      <a:gd name="T4" fmla="*/ 160 w 360"/>
                      <a:gd name="T5" fmla="*/ 60 h 234"/>
                      <a:gd name="T6" fmla="*/ 155 w 360"/>
                      <a:gd name="T7" fmla="*/ 68 h 234"/>
                      <a:gd name="T8" fmla="*/ 160 w 360"/>
                      <a:gd name="T9" fmla="*/ 73 h 234"/>
                      <a:gd name="T10" fmla="*/ 157 w 360"/>
                      <a:gd name="T11" fmla="*/ 73 h 234"/>
                      <a:gd name="T12" fmla="*/ 144 w 360"/>
                      <a:gd name="T13" fmla="*/ 66 h 234"/>
                      <a:gd name="T14" fmla="*/ 128 w 360"/>
                      <a:gd name="T15" fmla="*/ 68 h 234"/>
                      <a:gd name="T16" fmla="*/ 118 w 360"/>
                      <a:gd name="T17" fmla="*/ 63 h 234"/>
                      <a:gd name="T18" fmla="*/ 0 w 360"/>
                      <a:gd name="T19" fmla="*/ 58 h 234"/>
                      <a:gd name="T20" fmla="*/ 3 w 360"/>
                      <a:gd name="T21" fmla="*/ 49 h 234"/>
                      <a:gd name="T22" fmla="*/ 5 w 360"/>
                      <a:gd name="T23" fmla="*/ 17 h 234"/>
                      <a:gd name="T24" fmla="*/ 8 w 360"/>
                      <a:gd name="T25" fmla="*/ 0 h 234"/>
                      <a:gd name="T26" fmla="*/ 157 w 360"/>
                      <a:gd name="T27" fmla="*/ 3 h 234"/>
                      <a:gd name="T28" fmla="*/ 152 w 360"/>
                      <a:gd name="T29" fmla="*/ 10 h 234"/>
                      <a:gd name="T30" fmla="*/ 160 w 360"/>
                      <a:gd name="T31" fmla="*/ 17 h 234"/>
                      <a:gd name="T32" fmla="*/ 160 w 360"/>
                      <a:gd name="T33" fmla="*/ 46 h 234"/>
                      <a:gd name="T34" fmla="*/ 160 w 360"/>
                      <a:gd name="T35" fmla="*/ 52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34"/>
                      <a:gd name="T56" fmla="*/ 360 w 360"/>
                      <a:gd name="T57" fmla="*/ 234 h 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E8D898"/>
                  </a:solidFill>
                  <a:ln w="9525">
                    <a:solidFill>
                      <a:srgbClr val="E8D898"/>
                    </a:solidFill>
                    <a:prstDash val="solid"/>
                    <a:round/>
                    <a:headEnd/>
                    <a:tailEnd/>
                  </a:ln>
                </p:spPr>
                <p:txBody>
                  <a:bodyPr/>
                  <a:lstStyle/>
                  <a:p>
                    <a:endParaRPr lang="en-US" dirty="0"/>
                  </a:p>
                </p:txBody>
              </p:sp>
              <p:sp>
                <p:nvSpPr>
                  <p:cNvPr id="379" name="Freeform 378"/>
                  <p:cNvSpPr>
                    <a:spLocks noChangeAspect="1"/>
                  </p:cNvSpPr>
                  <p:nvPr/>
                </p:nvSpPr>
                <p:spPr bwMode="auto">
                  <a:xfrm>
                    <a:off x="564372" y="3734293"/>
                    <a:ext cx="275" cy="159"/>
                  </a:xfrm>
                  <a:custGeom>
                    <a:avLst/>
                    <a:gdLst>
                      <a:gd name="T0" fmla="*/ 160 w 360"/>
                      <a:gd name="T1" fmla="*/ 52 h 234"/>
                      <a:gd name="T2" fmla="*/ 157 w 360"/>
                      <a:gd name="T3" fmla="*/ 54 h 234"/>
                      <a:gd name="T4" fmla="*/ 160 w 360"/>
                      <a:gd name="T5" fmla="*/ 60 h 234"/>
                      <a:gd name="T6" fmla="*/ 155 w 360"/>
                      <a:gd name="T7" fmla="*/ 68 h 234"/>
                      <a:gd name="T8" fmla="*/ 160 w 360"/>
                      <a:gd name="T9" fmla="*/ 73 h 234"/>
                      <a:gd name="T10" fmla="*/ 157 w 360"/>
                      <a:gd name="T11" fmla="*/ 73 h 234"/>
                      <a:gd name="T12" fmla="*/ 144 w 360"/>
                      <a:gd name="T13" fmla="*/ 66 h 234"/>
                      <a:gd name="T14" fmla="*/ 128 w 360"/>
                      <a:gd name="T15" fmla="*/ 68 h 234"/>
                      <a:gd name="T16" fmla="*/ 118 w 360"/>
                      <a:gd name="T17" fmla="*/ 63 h 234"/>
                      <a:gd name="T18" fmla="*/ 0 w 360"/>
                      <a:gd name="T19" fmla="*/ 58 h 234"/>
                      <a:gd name="T20" fmla="*/ 3 w 360"/>
                      <a:gd name="T21" fmla="*/ 49 h 234"/>
                      <a:gd name="T22" fmla="*/ 5 w 360"/>
                      <a:gd name="T23" fmla="*/ 17 h 234"/>
                      <a:gd name="T24" fmla="*/ 8 w 360"/>
                      <a:gd name="T25" fmla="*/ 0 h 234"/>
                      <a:gd name="T26" fmla="*/ 157 w 360"/>
                      <a:gd name="T27" fmla="*/ 3 h 234"/>
                      <a:gd name="T28" fmla="*/ 152 w 360"/>
                      <a:gd name="T29" fmla="*/ 10 h 234"/>
                      <a:gd name="T30" fmla="*/ 160 w 360"/>
                      <a:gd name="T31" fmla="*/ 17 h 234"/>
                      <a:gd name="T32" fmla="*/ 160 w 360"/>
                      <a:gd name="T33" fmla="*/ 46 h 234"/>
                      <a:gd name="T34" fmla="*/ 160 w 360"/>
                      <a:gd name="T35" fmla="*/ 52 h 234"/>
                      <a:gd name="T36" fmla="*/ 160 w 360"/>
                      <a:gd name="T37" fmla="*/ 54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34"/>
                      <a:gd name="T59" fmla="*/ 360 w 360"/>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prstDash val="solid"/>
                    <a:round/>
                    <a:headEnd/>
                    <a:tailEnd/>
                  </a:ln>
                </p:spPr>
                <p:txBody>
                  <a:bodyPr/>
                  <a:lstStyle/>
                  <a:p>
                    <a:endParaRPr lang="en-US" dirty="0"/>
                  </a:p>
                </p:txBody>
              </p:sp>
              <p:sp>
                <p:nvSpPr>
                  <p:cNvPr id="380" name="Freeform 379"/>
                  <p:cNvSpPr>
                    <a:spLocks noChangeAspect="1"/>
                  </p:cNvSpPr>
                  <p:nvPr/>
                </p:nvSpPr>
                <p:spPr bwMode="auto">
                  <a:xfrm>
                    <a:off x="564889" y="3734672"/>
                    <a:ext cx="330" cy="102"/>
                  </a:xfrm>
                  <a:custGeom>
                    <a:avLst/>
                    <a:gdLst>
                      <a:gd name="T0" fmla="*/ 192 w 432"/>
                      <a:gd name="T1" fmla="*/ 0 h 150"/>
                      <a:gd name="T2" fmla="*/ 192 w 432"/>
                      <a:gd name="T3" fmla="*/ 5 h 150"/>
                      <a:gd name="T4" fmla="*/ 187 w 432"/>
                      <a:gd name="T5" fmla="*/ 10 h 150"/>
                      <a:gd name="T6" fmla="*/ 174 w 432"/>
                      <a:gd name="T7" fmla="*/ 15 h 150"/>
                      <a:gd name="T8" fmla="*/ 171 w 432"/>
                      <a:gd name="T9" fmla="*/ 14 h 150"/>
                      <a:gd name="T10" fmla="*/ 166 w 432"/>
                      <a:gd name="T11" fmla="*/ 19 h 150"/>
                      <a:gd name="T12" fmla="*/ 147 w 432"/>
                      <a:gd name="T13" fmla="*/ 27 h 150"/>
                      <a:gd name="T14" fmla="*/ 144 w 432"/>
                      <a:gd name="T15" fmla="*/ 32 h 150"/>
                      <a:gd name="T16" fmla="*/ 137 w 432"/>
                      <a:gd name="T17" fmla="*/ 32 h 150"/>
                      <a:gd name="T18" fmla="*/ 137 w 432"/>
                      <a:gd name="T19" fmla="*/ 38 h 150"/>
                      <a:gd name="T20" fmla="*/ 107 w 432"/>
                      <a:gd name="T21" fmla="*/ 41 h 150"/>
                      <a:gd name="T22" fmla="*/ 48 w 432"/>
                      <a:gd name="T23" fmla="*/ 44 h 150"/>
                      <a:gd name="T24" fmla="*/ 0 w 432"/>
                      <a:gd name="T25" fmla="*/ 47 h 150"/>
                      <a:gd name="T26" fmla="*/ 5 w 432"/>
                      <a:gd name="T27" fmla="*/ 44 h 150"/>
                      <a:gd name="T28" fmla="*/ 0 w 432"/>
                      <a:gd name="T29" fmla="*/ 38 h 150"/>
                      <a:gd name="T30" fmla="*/ 8 w 432"/>
                      <a:gd name="T31" fmla="*/ 36 h 150"/>
                      <a:gd name="T32" fmla="*/ 5 w 432"/>
                      <a:gd name="T33" fmla="*/ 32 h 150"/>
                      <a:gd name="T34" fmla="*/ 14 w 432"/>
                      <a:gd name="T35" fmla="*/ 27 h 150"/>
                      <a:gd name="T36" fmla="*/ 11 w 432"/>
                      <a:gd name="T37" fmla="*/ 27 h 150"/>
                      <a:gd name="T38" fmla="*/ 11 w 432"/>
                      <a:gd name="T39" fmla="*/ 24 h 150"/>
                      <a:gd name="T40" fmla="*/ 14 w 432"/>
                      <a:gd name="T41" fmla="*/ 14 h 150"/>
                      <a:gd name="T42" fmla="*/ 16 w 432"/>
                      <a:gd name="T43" fmla="*/ 15 h 150"/>
                      <a:gd name="T44" fmla="*/ 48 w 432"/>
                      <a:gd name="T45" fmla="*/ 14 h 150"/>
                      <a:gd name="T46" fmla="*/ 48 w 432"/>
                      <a:gd name="T47" fmla="*/ 10 h 150"/>
                      <a:gd name="T48" fmla="*/ 147 w 432"/>
                      <a:gd name="T49" fmla="*/ 3 h 150"/>
                      <a:gd name="T50" fmla="*/ 192 w 432"/>
                      <a:gd name="T51" fmla="*/ 0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2"/>
                      <a:gd name="T79" fmla="*/ 0 h 150"/>
                      <a:gd name="T80" fmla="*/ 432 w 432"/>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FFAA00"/>
                  </a:solidFill>
                  <a:ln w="9525">
                    <a:solidFill>
                      <a:srgbClr val="FFAA00"/>
                    </a:solidFill>
                    <a:prstDash val="solid"/>
                    <a:round/>
                    <a:headEnd/>
                    <a:tailEnd/>
                  </a:ln>
                </p:spPr>
                <p:txBody>
                  <a:bodyPr/>
                  <a:lstStyle/>
                  <a:p>
                    <a:endParaRPr lang="en-US" dirty="0"/>
                  </a:p>
                </p:txBody>
              </p:sp>
              <p:sp>
                <p:nvSpPr>
                  <p:cNvPr id="381" name="Freeform 380"/>
                  <p:cNvSpPr>
                    <a:spLocks noChangeAspect="1"/>
                  </p:cNvSpPr>
                  <p:nvPr/>
                </p:nvSpPr>
                <p:spPr bwMode="auto">
                  <a:xfrm>
                    <a:off x="564889" y="3734672"/>
                    <a:ext cx="330" cy="102"/>
                  </a:xfrm>
                  <a:custGeom>
                    <a:avLst/>
                    <a:gdLst>
                      <a:gd name="T0" fmla="*/ 192 w 432"/>
                      <a:gd name="T1" fmla="*/ 0 h 150"/>
                      <a:gd name="T2" fmla="*/ 192 w 432"/>
                      <a:gd name="T3" fmla="*/ 5 h 150"/>
                      <a:gd name="T4" fmla="*/ 187 w 432"/>
                      <a:gd name="T5" fmla="*/ 10 h 150"/>
                      <a:gd name="T6" fmla="*/ 174 w 432"/>
                      <a:gd name="T7" fmla="*/ 15 h 150"/>
                      <a:gd name="T8" fmla="*/ 171 w 432"/>
                      <a:gd name="T9" fmla="*/ 14 h 150"/>
                      <a:gd name="T10" fmla="*/ 166 w 432"/>
                      <a:gd name="T11" fmla="*/ 19 h 150"/>
                      <a:gd name="T12" fmla="*/ 147 w 432"/>
                      <a:gd name="T13" fmla="*/ 27 h 150"/>
                      <a:gd name="T14" fmla="*/ 144 w 432"/>
                      <a:gd name="T15" fmla="*/ 32 h 150"/>
                      <a:gd name="T16" fmla="*/ 137 w 432"/>
                      <a:gd name="T17" fmla="*/ 32 h 150"/>
                      <a:gd name="T18" fmla="*/ 137 w 432"/>
                      <a:gd name="T19" fmla="*/ 38 h 150"/>
                      <a:gd name="T20" fmla="*/ 107 w 432"/>
                      <a:gd name="T21" fmla="*/ 41 h 150"/>
                      <a:gd name="T22" fmla="*/ 48 w 432"/>
                      <a:gd name="T23" fmla="*/ 44 h 150"/>
                      <a:gd name="T24" fmla="*/ 0 w 432"/>
                      <a:gd name="T25" fmla="*/ 47 h 150"/>
                      <a:gd name="T26" fmla="*/ 5 w 432"/>
                      <a:gd name="T27" fmla="*/ 44 h 150"/>
                      <a:gd name="T28" fmla="*/ 0 w 432"/>
                      <a:gd name="T29" fmla="*/ 38 h 150"/>
                      <a:gd name="T30" fmla="*/ 8 w 432"/>
                      <a:gd name="T31" fmla="*/ 36 h 150"/>
                      <a:gd name="T32" fmla="*/ 5 w 432"/>
                      <a:gd name="T33" fmla="*/ 32 h 150"/>
                      <a:gd name="T34" fmla="*/ 14 w 432"/>
                      <a:gd name="T35" fmla="*/ 27 h 150"/>
                      <a:gd name="T36" fmla="*/ 11 w 432"/>
                      <a:gd name="T37" fmla="*/ 27 h 150"/>
                      <a:gd name="T38" fmla="*/ 11 w 432"/>
                      <a:gd name="T39" fmla="*/ 24 h 150"/>
                      <a:gd name="T40" fmla="*/ 14 w 432"/>
                      <a:gd name="T41" fmla="*/ 14 h 150"/>
                      <a:gd name="T42" fmla="*/ 16 w 432"/>
                      <a:gd name="T43" fmla="*/ 15 h 150"/>
                      <a:gd name="T44" fmla="*/ 48 w 432"/>
                      <a:gd name="T45" fmla="*/ 14 h 150"/>
                      <a:gd name="T46" fmla="*/ 48 w 432"/>
                      <a:gd name="T47" fmla="*/ 10 h 150"/>
                      <a:gd name="T48" fmla="*/ 147 w 432"/>
                      <a:gd name="T49" fmla="*/ 3 h 150"/>
                      <a:gd name="T50" fmla="*/ 192 w 432"/>
                      <a:gd name="T51" fmla="*/ 0 h 150"/>
                      <a:gd name="T52" fmla="*/ 192 w 432"/>
                      <a:gd name="T53" fmla="*/ 2 h 1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2"/>
                      <a:gd name="T82" fmla="*/ 0 h 150"/>
                      <a:gd name="T83" fmla="*/ 432 w 432"/>
                      <a:gd name="T84" fmla="*/ 150 h 1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prstDash val="solid"/>
                    <a:round/>
                    <a:headEnd/>
                    <a:tailEnd/>
                  </a:ln>
                </p:spPr>
                <p:txBody>
                  <a:bodyPr/>
                  <a:lstStyle/>
                  <a:p>
                    <a:endParaRPr lang="en-US" dirty="0"/>
                  </a:p>
                </p:txBody>
              </p:sp>
              <p:sp>
                <p:nvSpPr>
                  <p:cNvPr id="382" name="Freeform 381"/>
                  <p:cNvSpPr>
                    <a:spLocks noChangeAspect="1"/>
                  </p:cNvSpPr>
                  <p:nvPr/>
                </p:nvSpPr>
                <p:spPr bwMode="auto">
                  <a:xfrm>
                    <a:off x="564221" y="3734705"/>
                    <a:ext cx="545" cy="464"/>
                  </a:xfrm>
                  <a:custGeom>
                    <a:avLst/>
                    <a:gdLst>
                      <a:gd name="T0" fmla="*/ 302 w 714"/>
                      <a:gd name="T1" fmla="*/ 62 h 684"/>
                      <a:gd name="T2" fmla="*/ 304 w 714"/>
                      <a:gd name="T3" fmla="*/ 94 h 684"/>
                      <a:gd name="T4" fmla="*/ 312 w 714"/>
                      <a:gd name="T5" fmla="*/ 122 h 684"/>
                      <a:gd name="T6" fmla="*/ 307 w 714"/>
                      <a:gd name="T7" fmla="*/ 136 h 684"/>
                      <a:gd name="T8" fmla="*/ 285 w 714"/>
                      <a:gd name="T9" fmla="*/ 146 h 684"/>
                      <a:gd name="T10" fmla="*/ 285 w 714"/>
                      <a:gd name="T11" fmla="*/ 142 h 684"/>
                      <a:gd name="T12" fmla="*/ 282 w 714"/>
                      <a:gd name="T13" fmla="*/ 140 h 684"/>
                      <a:gd name="T14" fmla="*/ 282 w 714"/>
                      <a:gd name="T15" fmla="*/ 146 h 684"/>
                      <a:gd name="T16" fmla="*/ 275 w 714"/>
                      <a:gd name="T17" fmla="*/ 154 h 684"/>
                      <a:gd name="T18" fmla="*/ 262 w 714"/>
                      <a:gd name="T19" fmla="*/ 157 h 684"/>
                      <a:gd name="T20" fmla="*/ 251 w 714"/>
                      <a:gd name="T21" fmla="*/ 159 h 684"/>
                      <a:gd name="T22" fmla="*/ 245 w 714"/>
                      <a:gd name="T23" fmla="*/ 159 h 684"/>
                      <a:gd name="T24" fmla="*/ 240 w 714"/>
                      <a:gd name="T25" fmla="*/ 159 h 684"/>
                      <a:gd name="T26" fmla="*/ 245 w 714"/>
                      <a:gd name="T27" fmla="*/ 165 h 684"/>
                      <a:gd name="T28" fmla="*/ 235 w 714"/>
                      <a:gd name="T29" fmla="*/ 163 h 684"/>
                      <a:gd name="T30" fmla="*/ 232 w 714"/>
                      <a:gd name="T31" fmla="*/ 170 h 684"/>
                      <a:gd name="T32" fmla="*/ 224 w 714"/>
                      <a:gd name="T33" fmla="*/ 172 h 684"/>
                      <a:gd name="T34" fmla="*/ 221 w 714"/>
                      <a:gd name="T35" fmla="*/ 176 h 684"/>
                      <a:gd name="T36" fmla="*/ 224 w 714"/>
                      <a:gd name="T37" fmla="*/ 180 h 684"/>
                      <a:gd name="T38" fmla="*/ 216 w 714"/>
                      <a:gd name="T39" fmla="*/ 187 h 684"/>
                      <a:gd name="T40" fmla="*/ 213 w 714"/>
                      <a:gd name="T41" fmla="*/ 187 h 684"/>
                      <a:gd name="T42" fmla="*/ 211 w 714"/>
                      <a:gd name="T43" fmla="*/ 187 h 684"/>
                      <a:gd name="T44" fmla="*/ 216 w 714"/>
                      <a:gd name="T45" fmla="*/ 197 h 684"/>
                      <a:gd name="T46" fmla="*/ 200 w 714"/>
                      <a:gd name="T47" fmla="*/ 212 h 684"/>
                      <a:gd name="T48" fmla="*/ 169 w 714"/>
                      <a:gd name="T49" fmla="*/ 191 h 684"/>
                      <a:gd name="T50" fmla="*/ 149 w 714"/>
                      <a:gd name="T51" fmla="*/ 167 h 684"/>
                      <a:gd name="T52" fmla="*/ 123 w 714"/>
                      <a:gd name="T53" fmla="*/ 136 h 684"/>
                      <a:gd name="T54" fmla="*/ 91 w 714"/>
                      <a:gd name="T55" fmla="*/ 135 h 684"/>
                      <a:gd name="T56" fmla="*/ 78 w 714"/>
                      <a:gd name="T57" fmla="*/ 150 h 684"/>
                      <a:gd name="T58" fmla="*/ 46 w 714"/>
                      <a:gd name="T59" fmla="*/ 135 h 684"/>
                      <a:gd name="T60" fmla="*/ 3 w 714"/>
                      <a:gd name="T61" fmla="*/ 88 h 684"/>
                      <a:gd name="T62" fmla="*/ 85 w 714"/>
                      <a:gd name="T63" fmla="*/ 90 h 684"/>
                      <a:gd name="T64" fmla="*/ 166 w 714"/>
                      <a:gd name="T65" fmla="*/ 2 h 684"/>
                      <a:gd name="T66" fmla="*/ 171 w 714"/>
                      <a:gd name="T67" fmla="*/ 45 h 684"/>
                      <a:gd name="T68" fmla="*/ 181 w 714"/>
                      <a:gd name="T69" fmla="*/ 49 h 684"/>
                      <a:gd name="T70" fmla="*/ 205 w 714"/>
                      <a:gd name="T71" fmla="*/ 51 h 684"/>
                      <a:gd name="T72" fmla="*/ 216 w 714"/>
                      <a:gd name="T73" fmla="*/ 54 h 684"/>
                      <a:gd name="T74" fmla="*/ 227 w 714"/>
                      <a:gd name="T75" fmla="*/ 56 h 684"/>
                      <a:gd name="T76" fmla="*/ 235 w 714"/>
                      <a:gd name="T77" fmla="*/ 54 h 684"/>
                      <a:gd name="T78" fmla="*/ 240 w 714"/>
                      <a:gd name="T79" fmla="*/ 56 h 684"/>
                      <a:gd name="T80" fmla="*/ 275 w 714"/>
                      <a:gd name="T81" fmla="*/ 54 h 6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4"/>
                      <a:gd name="T124" fmla="*/ 0 h 684"/>
                      <a:gd name="T125" fmla="*/ 714 w 714"/>
                      <a:gd name="T126" fmla="*/ 684 h 6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FFAA00"/>
                  </a:solidFill>
                  <a:ln w="9525">
                    <a:solidFill>
                      <a:srgbClr val="FFAA00"/>
                    </a:solidFill>
                    <a:prstDash val="solid"/>
                    <a:round/>
                    <a:headEnd/>
                    <a:tailEnd/>
                  </a:ln>
                </p:spPr>
                <p:txBody>
                  <a:bodyPr/>
                  <a:lstStyle/>
                  <a:p>
                    <a:endParaRPr lang="en-US" dirty="0"/>
                  </a:p>
                </p:txBody>
              </p:sp>
              <p:sp>
                <p:nvSpPr>
                  <p:cNvPr id="383" name="Freeform 382"/>
                  <p:cNvSpPr>
                    <a:spLocks noChangeAspect="1"/>
                  </p:cNvSpPr>
                  <p:nvPr/>
                </p:nvSpPr>
                <p:spPr bwMode="auto">
                  <a:xfrm>
                    <a:off x="564221" y="3734705"/>
                    <a:ext cx="545" cy="464"/>
                  </a:xfrm>
                  <a:custGeom>
                    <a:avLst/>
                    <a:gdLst>
                      <a:gd name="T0" fmla="*/ 302 w 714"/>
                      <a:gd name="T1" fmla="*/ 62 h 684"/>
                      <a:gd name="T2" fmla="*/ 304 w 714"/>
                      <a:gd name="T3" fmla="*/ 94 h 684"/>
                      <a:gd name="T4" fmla="*/ 312 w 714"/>
                      <a:gd name="T5" fmla="*/ 122 h 684"/>
                      <a:gd name="T6" fmla="*/ 307 w 714"/>
                      <a:gd name="T7" fmla="*/ 136 h 684"/>
                      <a:gd name="T8" fmla="*/ 285 w 714"/>
                      <a:gd name="T9" fmla="*/ 146 h 684"/>
                      <a:gd name="T10" fmla="*/ 285 w 714"/>
                      <a:gd name="T11" fmla="*/ 142 h 684"/>
                      <a:gd name="T12" fmla="*/ 282 w 714"/>
                      <a:gd name="T13" fmla="*/ 140 h 684"/>
                      <a:gd name="T14" fmla="*/ 282 w 714"/>
                      <a:gd name="T15" fmla="*/ 146 h 684"/>
                      <a:gd name="T16" fmla="*/ 275 w 714"/>
                      <a:gd name="T17" fmla="*/ 154 h 684"/>
                      <a:gd name="T18" fmla="*/ 262 w 714"/>
                      <a:gd name="T19" fmla="*/ 157 h 684"/>
                      <a:gd name="T20" fmla="*/ 251 w 714"/>
                      <a:gd name="T21" fmla="*/ 159 h 684"/>
                      <a:gd name="T22" fmla="*/ 245 w 714"/>
                      <a:gd name="T23" fmla="*/ 159 h 684"/>
                      <a:gd name="T24" fmla="*/ 240 w 714"/>
                      <a:gd name="T25" fmla="*/ 159 h 684"/>
                      <a:gd name="T26" fmla="*/ 245 w 714"/>
                      <a:gd name="T27" fmla="*/ 165 h 684"/>
                      <a:gd name="T28" fmla="*/ 235 w 714"/>
                      <a:gd name="T29" fmla="*/ 163 h 684"/>
                      <a:gd name="T30" fmla="*/ 232 w 714"/>
                      <a:gd name="T31" fmla="*/ 170 h 684"/>
                      <a:gd name="T32" fmla="*/ 224 w 714"/>
                      <a:gd name="T33" fmla="*/ 172 h 684"/>
                      <a:gd name="T34" fmla="*/ 216 w 714"/>
                      <a:gd name="T35" fmla="*/ 176 h 684"/>
                      <a:gd name="T36" fmla="*/ 221 w 714"/>
                      <a:gd name="T37" fmla="*/ 180 h 684"/>
                      <a:gd name="T38" fmla="*/ 219 w 714"/>
                      <a:gd name="T39" fmla="*/ 187 h 684"/>
                      <a:gd name="T40" fmla="*/ 216 w 714"/>
                      <a:gd name="T41" fmla="*/ 185 h 684"/>
                      <a:gd name="T42" fmla="*/ 211 w 714"/>
                      <a:gd name="T43" fmla="*/ 184 h 684"/>
                      <a:gd name="T44" fmla="*/ 219 w 714"/>
                      <a:gd name="T45" fmla="*/ 187 h 684"/>
                      <a:gd name="T46" fmla="*/ 227 w 714"/>
                      <a:gd name="T47" fmla="*/ 214 h 684"/>
                      <a:gd name="T48" fmla="*/ 176 w 714"/>
                      <a:gd name="T49" fmla="*/ 204 h 684"/>
                      <a:gd name="T50" fmla="*/ 166 w 714"/>
                      <a:gd name="T51" fmla="*/ 180 h 684"/>
                      <a:gd name="T52" fmla="*/ 137 w 714"/>
                      <a:gd name="T53" fmla="*/ 146 h 684"/>
                      <a:gd name="T54" fmla="*/ 98 w 714"/>
                      <a:gd name="T55" fmla="*/ 133 h 684"/>
                      <a:gd name="T56" fmla="*/ 85 w 714"/>
                      <a:gd name="T57" fmla="*/ 144 h 684"/>
                      <a:gd name="T58" fmla="*/ 73 w 714"/>
                      <a:gd name="T59" fmla="*/ 148 h 684"/>
                      <a:gd name="T60" fmla="*/ 37 w 714"/>
                      <a:gd name="T61" fmla="*/ 116 h 684"/>
                      <a:gd name="T62" fmla="*/ 0 w 714"/>
                      <a:gd name="T63" fmla="*/ 84 h 684"/>
                      <a:gd name="T64" fmla="*/ 96 w 714"/>
                      <a:gd name="T65" fmla="*/ 0 h 684"/>
                      <a:gd name="T66" fmla="*/ 163 w 714"/>
                      <a:gd name="T67" fmla="*/ 41 h 684"/>
                      <a:gd name="T68" fmla="*/ 179 w 714"/>
                      <a:gd name="T69" fmla="*/ 43 h 684"/>
                      <a:gd name="T70" fmla="*/ 198 w 714"/>
                      <a:gd name="T71" fmla="*/ 52 h 684"/>
                      <a:gd name="T72" fmla="*/ 211 w 714"/>
                      <a:gd name="T73" fmla="*/ 56 h 684"/>
                      <a:gd name="T74" fmla="*/ 224 w 714"/>
                      <a:gd name="T75" fmla="*/ 58 h 684"/>
                      <a:gd name="T76" fmla="*/ 230 w 714"/>
                      <a:gd name="T77" fmla="*/ 60 h 684"/>
                      <a:gd name="T78" fmla="*/ 235 w 714"/>
                      <a:gd name="T79" fmla="*/ 56 h 684"/>
                      <a:gd name="T80" fmla="*/ 248 w 714"/>
                      <a:gd name="T81" fmla="*/ 60 h 684"/>
                      <a:gd name="T82" fmla="*/ 291 w 714"/>
                      <a:gd name="T83" fmla="*/ 60 h 6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4"/>
                      <a:gd name="T127" fmla="*/ 0 h 684"/>
                      <a:gd name="T128" fmla="*/ 714 w 714"/>
                      <a:gd name="T129" fmla="*/ 684 h 6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prstDash val="solid"/>
                    <a:round/>
                    <a:headEnd/>
                    <a:tailEnd/>
                  </a:ln>
                </p:spPr>
                <p:txBody>
                  <a:bodyPr/>
                  <a:lstStyle/>
                  <a:p>
                    <a:endParaRPr lang="en-US" dirty="0"/>
                  </a:p>
                </p:txBody>
              </p:sp>
              <p:sp>
                <p:nvSpPr>
                  <p:cNvPr id="384" name="Freeform 383"/>
                  <p:cNvSpPr>
                    <a:spLocks noChangeAspect="1"/>
                  </p:cNvSpPr>
                  <p:nvPr/>
                </p:nvSpPr>
                <p:spPr bwMode="auto">
                  <a:xfrm>
                    <a:off x="563965" y="3734415"/>
                    <a:ext cx="219" cy="245"/>
                  </a:xfrm>
                  <a:custGeom>
                    <a:avLst/>
                    <a:gdLst>
                      <a:gd name="T0" fmla="*/ 111 w 288"/>
                      <a:gd name="T1" fmla="*/ 114 h 360"/>
                      <a:gd name="T2" fmla="*/ 0 w 288"/>
                      <a:gd name="T3" fmla="*/ 100 h 360"/>
                      <a:gd name="T4" fmla="*/ 27 w 288"/>
                      <a:gd name="T5" fmla="*/ 0 h 360"/>
                      <a:gd name="T6" fmla="*/ 47 w 288"/>
                      <a:gd name="T7" fmla="*/ 3 h 360"/>
                      <a:gd name="T8" fmla="*/ 90 w 288"/>
                      <a:gd name="T9" fmla="*/ 10 h 360"/>
                      <a:gd name="T10" fmla="*/ 84 w 288"/>
                      <a:gd name="T11" fmla="*/ 29 h 360"/>
                      <a:gd name="T12" fmla="*/ 127 w 288"/>
                      <a:gd name="T13" fmla="*/ 34 h 360"/>
                      <a:gd name="T14" fmla="*/ 113 w 288"/>
                      <a:gd name="T15" fmla="*/ 100 h 360"/>
                      <a:gd name="T16" fmla="*/ 111 w 288"/>
                      <a:gd name="T17" fmla="*/ 114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360"/>
                      <a:gd name="T29" fmla="*/ 288 w 288"/>
                      <a:gd name="T30" fmla="*/ 360 h 3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FFAA00"/>
                  </a:solidFill>
                  <a:ln w="9525">
                    <a:solidFill>
                      <a:srgbClr val="FFAA00"/>
                    </a:solidFill>
                    <a:prstDash val="solid"/>
                    <a:round/>
                    <a:headEnd/>
                    <a:tailEnd/>
                  </a:ln>
                </p:spPr>
                <p:txBody>
                  <a:bodyPr/>
                  <a:lstStyle/>
                  <a:p>
                    <a:endParaRPr lang="en-US" dirty="0"/>
                  </a:p>
                </p:txBody>
              </p:sp>
              <p:sp>
                <p:nvSpPr>
                  <p:cNvPr id="385" name="Freeform 384"/>
                  <p:cNvSpPr>
                    <a:spLocks noChangeAspect="1"/>
                  </p:cNvSpPr>
                  <p:nvPr/>
                </p:nvSpPr>
                <p:spPr bwMode="auto">
                  <a:xfrm>
                    <a:off x="563965" y="3734415"/>
                    <a:ext cx="219" cy="249"/>
                  </a:xfrm>
                  <a:custGeom>
                    <a:avLst/>
                    <a:gdLst>
                      <a:gd name="T0" fmla="*/ 111 w 288"/>
                      <a:gd name="T1" fmla="*/ 114 h 366"/>
                      <a:gd name="T2" fmla="*/ 0 w 288"/>
                      <a:gd name="T3" fmla="*/ 100 h 366"/>
                      <a:gd name="T4" fmla="*/ 27 w 288"/>
                      <a:gd name="T5" fmla="*/ 0 h 366"/>
                      <a:gd name="T6" fmla="*/ 47 w 288"/>
                      <a:gd name="T7" fmla="*/ 3 h 366"/>
                      <a:gd name="T8" fmla="*/ 90 w 288"/>
                      <a:gd name="T9" fmla="*/ 10 h 366"/>
                      <a:gd name="T10" fmla="*/ 84 w 288"/>
                      <a:gd name="T11" fmla="*/ 28 h 366"/>
                      <a:gd name="T12" fmla="*/ 127 w 288"/>
                      <a:gd name="T13" fmla="*/ 34 h 366"/>
                      <a:gd name="T14" fmla="*/ 113 w 288"/>
                      <a:gd name="T15" fmla="*/ 100 h 366"/>
                      <a:gd name="T16" fmla="*/ 111 w 288"/>
                      <a:gd name="T17" fmla="*/ 114 h 366"/>
                      <a:gd name="T18" fmla="*/ 111 w 288"/>
                      <a:gd name="T19" fmla="*/ 115 h 3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366"/>
                      <a:gd name="T32" fmla="*/ 288 w 288"/>
                      <a:gd name="T33" fmla="*/ 366 h 3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prstDash val="solid"/>
                    <a:round/>
                    <a:headEnd/>
                    <a:tailEnd/>
                  </a:ln>
                </p:spPr>
                <p:txBody>
                  <a:bodyPr/>
                  <a:lstStyle/>
                  <a:p>
                    <a:endParaRPr lang="en-US" dirty="0"/>
                  </a:p>
                </p:txBody>
              </p:sp>
              <p:sp>
                <p:nvSpPr>
                  <p:cNvPr id="386" name="Freeform 385"/>
                  <p:cNvSpPr>
                    <a:spLocks noChangeAspect="1"/>
                  </p:cNvSpPr>
                  <p:nvPr/>
                </p:nvSpPr>
                <p:spPr bwMode="auto">
                  <a:xfrm>
                    <a:off x="565438" y="3734248"/>
                    <a:ext cx="64" cy="106"/>
                  </a:xfrm>
                  <a:custGeom>
                    <a:avLst/>
                    <a:gdLst>
                      <a:gd name="T0" fmla="*/ 32 w 84"/>
                      <a:gd name="T1" fmla="*/ 47 h 156"/>
                      <a:gd name="T2" fmla="*/ 24 w 84"/>
                      <a:gd name="T3" fmla="*/ 49 h 156"/>
                      <a:gd name="T4" fmla="*/ 16 w 84"/>
                      <a:gd name="T5" fmla="*/ 49 h 156"/>
                      <a:gd name="T6" fmla="*/ 11 w 84"/>
                      <a:gd name="T7" fmla="*/ 34 h 156"/>
                      <a:gd name="T8" fmla="*/ 8 w 84"/>
                      <a:gd name="T9" fmla="*/ 34 h 156"/>
                      <a:gd name="T10" fmla="*/ 5 w 84"/>
                      <a:gd name="T11" fmla="*/ 24 h 156"/>
                      <a:gd name="T12" fmla="*/ 0 w 84"/>
                      <a:gd name="T13" fmla="*/ 5 h 156"/>
                      <a:gd name="T14" fmla="*/ 37 w 84"/>
                      <a:gd name="T15" fmla="*/ 0 h 156"/>
                      <a:gd name="T16" fmla="*/ 37 w 84"/>
                      <a:gd name="T17" fmla="*/ 10 h 156"/>
                      <a:gd name="T18" fmla="*/ 32 w 84"/>
                      <a:gd name="T19" fmla="*/ 15 h 156"/>
                      <a:gd name="T20" fmla="*/ 29 w 84"/>
                      <a:gd name="T21" fmla="*/ 30 h 156"/>
                      <a:gd name="T22" fmla="*/ 32 w 84"/>
                      <a:gd name="T23" fmla="*/ 47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56"/>
                      <a:gd name="T38" fmla="*/ 84 w 84"/>
                      <a:gd name="T39" fmla="*/ 156 h 1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E8D898"/>
                  </a:solidFill>
                  <a:ln w="9525">
                    <a:solidFill>
                      <a:srgbClr val="E8D898"/>
                    </a:solidFill>
                    <a:prstDash val="solid"/>
                    <a:round/>
                    <a:headEnd/>
                    <a:tailEnd/>
                  </a:ln>
                </p:spPr>
                <p:txBody>
                  <a:bodyPr/>
                  <a:lstStyle/>
                  <a:p>
                    <a:endParaRPr lang="en-US" dirty="0"/>
                  </a:p>
                </p:txBody>
              </p:sp>
              <p:sp>
                <p:nvSpPr>
                  <p:cNvPr id="387" name="Freeform 386"/>
                  <p:cNvSpPr>
                    <a:spLocks noChangeAspect="1"/>
                  </p:cNvSpPr>
                  <p:nvPr/>
                </p:nvSpPr>
                <p:spPr bwMode="auto">
                  <a:xfrm>
                    <a:off x="565438" y="3734248"/>
                    <a:ext cx="64" cy="106"/>
                  </a:xfrm>
                  <a:custGeom>
                    <a:avLst/>
                    <a:gdLst>
                      <a:gd name="T0" fmla="*/ 32 w 84"/>
                      <a:gd name="T1" fmla="*/ 47 h 156"/>
                      <a:gd name="T2" fmla="*/ 24 w 84"/>
                      <a:gd name="T3" fmla="*/ 49 h 156"/>
                      <a:gd name="T4" fmla="*/ 16 w 84"/>
                      <a:gd name="T5" fmla="*/ 49 h 156"/>
                      <a:gd name="T6" fmla="*/ 11 w 84"/>
                      <a:gd name="T7" fmla="*/ 34 h 156"/>
                      <a:gd name="T8" fmla="*/ 8 w 84"/>
                      <a:gd name="T9" fmla="*/ 34 h 156"/>
                      <a:gd name="T10" fmla="*/ 5 w 84"/>
                      <a:gd name="T11" fmla="*/ 24 h 156"/>
                      <a:gd name="T12" fmla="*/ 0 w 84"/>
                      <a:gd name="T13" fmla="*/ 5 h 156"/>
                      <a:gd name="T14" fmla="*/ 37 w 84"/>
                      <a:gd name="T15" fmla="*/ 0 h 156"/>
                      <a:gd name="T16" fmla="*/ 37 w 84"/>
                      <a:gd name="T17" fmla="*/ 10 h 156"/>
                      <a:gd name="T18" fmla="*/ 32 w 84"/>
                      <a:gd name="T19" fmla="*/ 15 h 156"/>
                      <a:gd name="T20" fmla="*/ 29 w 84"/>
                      <a:gd name="T21" fmla="*/ 30 h 156"/>
                      <a:gd name="T22" fmla="*/ 32 w 84"/>
                      <a:gd name="T23" fmla="*/ 47 h 156"/>
                      <a:gd name="T24" fmla="*/ 32 w 84"/>
                      <a:gd name="T25" fmla="*/ 49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56"/>
                      <a:gd name="T41" fmla="*/ 84 w 8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prstDash val="solid"/>
                    <a:round/>
                    <a:headEnd/>
                    <a:tailEnd/>
                  </a:ln>
                </p:spPr>
                <p:txBody>
                  <a:bodyPr/>
                  <a:lstStyle/>
                  <a:p>
                    <a:endParaRPr lang="en-US" dirty="0"/>
                  </a:p>
                </p:txBody>
              </p:sp>
              <p:sp>
                <p:nvSpPr>
                  <p:cNvPr id="388" name="Freeform 387"/>
                  <p:cNvSpPr>
                    <a:spLocks noChangeAspect="1"/>
                  </p:cNvSpPr>
                  <p:nvPr/>
                </p:nvSpPr>
                <p:spPr bwMode="auto">
                  <a:xfrm>
                    <a:off x="565447" y="3734570"/>
                    <a:ext cx="0" cy="8"/>
                  </a:xfrm>
                  <a:custGeom>
                    <a:avLst/>
                    <a:gdLst>
                      <a:gd name="T0" fmla="*/ 0 h 12"/>
                      <a:gd name="T1" fmla="*/ 3 h 12"/>
                      <a:gd name="T2" fmla="*/ 0 h 12"/>
                      <a:gd name="T3" fmla="*/ 2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0"/>
                        </a:moveTo>
                        <a:lnTo>
                          <a:pt x="0" y="12"/>
                        </a:lnTo>
                        <a:lnTo>
                          <a:pt x="0" y="0"/>
                        </a:lnTo>
                        <a:lnTo>
                          <a:pt x="0" y="6"/>
                        </a:lnTo>
                      </a:path>
                    </a:pathLst>
                  </a:custGeom>
                  <a:noFill/>
                  <a:ln w="9525">
                    <a:solidFill>
                      <a:srgbClr val="000000"/>
                    </a:solidFill>
                    <a:prstDash val="solid"/>
                    <a:round/>
                    <a:headEnd/>
                    <a:tailEnd/>
                  </a:ln>
                </p:spPr>
                <p:txBody>
                  <a:bodyPr/>
                  <a:lstStyle/>
                  <a:p>
                    <a:endParaRPr lang="en-US" dirty="0"/>
                  </a:p>
                </p:txBody>
              </p:sp>
              <p:sp>
                <p:nvSpPr>
                  <p:cNvPr id="389" name="Freeform 388"/>
                  <p:cNvSpPr>
                    <a:spLocks noChangeAspect="1"/>
                  </p:cNvSpPr>
                  <p:nvPr/>
                </p:nvSpPr>
                <p:spPr bwMode="auto">
                  <a:xfrm>
                    <a:off x="565429" y="3734570"/>
                    <a:ext cx="14" cy="45"/>
                  </a:xfrm>
                  <a:custGeom>
                    <a:avLst/>
                    <a:gdLst>
                      <a:gd name="T0" fmla="*/ 9 w 18"/>
                      <a:gd name="T1" fmla="*/ 0 h 66"/>
                      <a:gd name="T2" fmla="*/ 3 w 18"/>
                      <a:gd name="T3" fmla="*/ 21 h 66"/>
                      <a:gd name="T4" fmla="*/ 0 w 18"/>
                      <a:gd name="T5" fmla="*/ 16 h 66"/>
                      <a:gd name="T6" fmla="*/ 3 w 18"/>
                      <a:gd name="T7" fmla="*/ 2 h 66"/>
                      <a:gd name="T8" fmla="*/ 9 w 18"/>
                      <a:gd name="T9" fmla="*/ 0 h 66"/>
                      <a:gd name="T10" fmla="*/ 0 60000 65536"/>
                      <a:gd name="T11" fmla="*/ 0 60000 65536"/>
                      <a:gd name="T12" fmla="*/ 0 60000 65536"/>
                      <a:gd name="T13" fmla="*/ 0 60000 65536"/>
                      <a:gd name="T14" fmla="*/ 0 60000 65536"/>
                      <a:gd name="T15" fmla="*/ 0 w 18"/>
                      <a:gd name="T16" fmla="*/ 0 h 66"/>
                      <a:gd name="T17" fmla="*/ 18 w 18"/>
                      <a:gd name="T18" fmla="*/ 66 h 66"/>
                    </a:gdLst>
                    <a:ahLst/>
                    <a:cxnLst>
                      <a:cxn ang="T10">
                        <a:pos x="T0" y="T1"/>
                      </a:cxn>
                      <a:cxn ang="T11">
                        <a:pos x="T2" y="T3"/>
                      </a:cxn>
                      <a:cxn ang="T12">
                        <a:pos x="T4" y="T5"/>
                      </a:cxn>
                      <a:cxn ang="T13">
                        <a:pos x="T6" y="T7"/>
                      </a:cxn>
                      <a:cxn ang="T14">
                        <a:pos x="T8" y="T9"/>
                      </a:cxn>
                    </a:cxnLst>
                    <a:rect l="T15" t="T16" r="T17" b="T18"/>
                    <a:pathLst>
                      <a:path w="18" h="66">
                        <a:moveTo>
                          <a:pt x="18" y="0"/>
                        </a:moveTo>
                        <a:lnTo>
                          <a:pt x="6" y="66"/>
                        </a:lnTo>
                        <a:lnTo>
                          <a:pt x="0" y="48"/>
                        </a:lnTo>
                        <a:lnTo>
                          <a:pt x="6" y="6"/>
                        </a:lnTo>
                        <a:lnTo>
                          <a:pt x="18" y="0"/>
                        </a:lnTo>
                        <a:close/>
                      </a:path>
                    </a:pathLst>
                  </a:custGeom>
                  <a:solidFill>
                    <a:srgbClr val="FFAA00"/>
                  </a:solidFill>
                  <a:ln w="9525">
                    <a:solidFill>
                      <a:srgbClr val="FFAA00"/>
                    </a:solidFill>
                    <a:prstDash val="solid"/>
                    <a:round/>
                    <a:headEnd/>
                    <a:tailEnd/>
                  </a:ln>
                </p:spPr>
                <p:txBody>
                  <a:bodyPr/>
                  <a:lstStyle/>
                  <a:p>
                    <a:endParaRPr lang="en-US" dirty="0"/>
                  </a:p>
                </p:txBody>
              </p:sp>
              <p:sp>
                <p:nvSpPr>
                  <p:cNvPr id="390" name="Freeform 389"/>
                  <p:cNvSpPr>
                    <a:spLocks noChangeAspect="1"/>
                  </p:cNvSpPr>
                  <p:nvPr/>
                </p:nvSpPr>
                <p:spPr bwMode="auto">
                  <a:xfrm>
                    <a:off x="565429" y="3734570"/>
                    <a:ext cx="14" cy="45"/>
                  </a:xfrm>
                  <a:custGeom>
                    <a:avLst/>
                    <a:gdLst>
                      <a:gd name="T0" fmla="*/ 9 w 18"/>
                      <a:gd name="T1" fmla="*/ 0 h 66"/>
                      <a:gd name="T2" fmla="*/ 3 w 18"/>
                      <a:gd name="T3" fmla="*/ 21 h 66"/>
                      <a:gd name="T4" fmla="*/ 0 w 18"/>
                      <a:gd name="T5" fmla="*/ 16 h 66"/>
                      <a:gd name="T6" fmla="*/ 3 w 18"/>
                      <a:gd name="T7" fmla="*/ 2 h 66"/>
                      <a:gd name="T8" fmla="*/ 9 w 18"/>
                      <a:gd name="T9" fmla="*/ 0 h 66"/>
                      <a:gd name="T10" fmla="*/ 9 w 18"/>
                      <a:gd name="T11" fmla="*/ 2 h 66"/>
                      <a:gd name="T12" fmla="*/ 0 60000 65536"/>
                      <a:gd name="T13" fmla="*/ 0 60000 65536"/>
                      <a:gd name="T14" fmla="*/ 0 60000 65536"/>
                      <a:gd name="T15" fmla="*/ 0 60000 65536"/>
                      <a:gd name="T16" fmla="*/ 0 60000 65536"/>
                      <a:gd name="T17" fmla="*/ 0 60000 65536"/>
                      <a:gd name="T18" fmla="*/ 0 w 18"/>
                      <a:gd name="T19" fmla="*/ 0 h 66"/>
                      <a:gd name="T20" fmla="*/ 18 w 1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8" h="66">
                        <a:moveTo>
                          <a:pt x="18" y="0"/>
                        </a:moveTo>
                        <a:lnTo>
                          <a:pt x="6" y="66"/>
                        </a:lnTo>
                        <a:lnTo>
                          <a:pt x="0" y="48"/>
                        </a:lnTo>
                        <a:lnTo>
                          <a:pt x="6" y="6"/>
                        </a:lnTo>
                        <a:lnTo>
                          <a:pt x="18" y="0"/>
                        </a:lnTo>
                        <a:lnTo>
                          <a:pt x="18" y="6"/>
                        </a:lnTo>
                      </a:path>
                    </a:pathLst>
                  </a:custGeom>
                  <a:noFill/>
                  <a:ln w="9525">
                    <a:solidFill>
                      <a:srgbClr val="000000"/>
                    </a:solidFill>
                    <a:prstDash val="solid"/>
                    <a:round/>
                    <a:headEnd/>
                    <a:tailEnd/>
                  </a:ln>
                </p:spPr>
                <p:txBody>
                  <a:bodyPr/>
                  <a:lstStyle/>
                  <a:p>
                    <a:endParaRPr lang="en-US" dirty="0"/>
                  </a:p>
                </p:txBody>
              </p:sp>
              <p:sp>
                <p:nvSpPr>
                  <p:cNvPr id="391" name="Freeform 390"/>
                  <p:cNvSpPr>
                    <a:spLocks noChangeAspect="1"/>
                  </p:cNvSpPr>
                  <p:nvPr/>
                </p:nvSpPr>
                <p:spPr bwMode="auto">
                  <a:xfrm>
                    <a:off x="565141" y="3734529"/>
                    <a:ext cx="297" cy="151"/>
                  </a:xfrm>
                  <a:custGeom>
                    <a:avLst/>
                    <a:gdLst>
                      <a:gd name="T0" fmla="*/ 172 w 390"/>
                      <a:gd name="T1" fmla="*/ 51 h 222"/>
                      <a:gd name="T2" fmla="*/ 169 w 390"/>
                      <a:gd name="T3" fmla="*/ 49 h 222"/>
                      <a:gd name="T4" fmla="*/ 172 w 390"/>
                      <a:gd name="T5" fmla="*/ 51 h 222"/>
                      <a:gd name="T6" fmla="*/ 169 w 390"/>
                      <a:gd name="T7" fmla="*/ 51 h 222"/>
                      <a:gd name="T8" fmla="*/ 45 w 390"/>
                      <a:gd name="T9" fmla="*/ 66 h 222"/>
                      <a:gd name="T10" fmla="*/ 0 w 390"/>
                      <a:gd name="T11" fmla="*/ 70 h 222"/>
                      <a:gd name="T12" fmla="*/ 11 w 390"/>
                      <a:gd name="T13" fmla="*/ 66 h 222"/>
                      <a:gd name="T14" fmla="*/ 34 w 390"/>
                      <a:gd name="T15" fmla="*/ 47 h 222"/>
                      <a:gd name="T16" fmla="*/ 37 w 390"/>
                      <a:gd name="T17" fmla="*/ 53 h 222"/>
                      <a:gd name="T18" fmla="*/ 43 w 390"/>
                      <a:gd name="T19" fmla="*/ 54 h 222"/>
                      <a:gd name="T20" fmla="*/ 69 w 390"/>
                      <a:gd name="T21" fmla="*/ 47 h 222"/>
                      <a:gd name="T22" fmla="*/ 72 w 390"/>
                      <a:gd name="T23" fmla="*/ 41 h 222"/>
                      <a:gd name="T24" fmla="*/ 69 w 390"/>
                      <a:gd name="T25" fmla="*/ 41 h 222"/>
                      <a:gd name="T26" fmla="*/ 79 w 390"/>
                      <a:gd name="T27" fmla="*/ 21 h 222"/>
                      <a:gd name="T28" fmla="*/ 88 w 390"/>
                      <a:gd name="T29" fmla="*/ 22 h 222"/>
                      <a:gd name="T30" fmla="*/ 90 w 390"/>
                      <a:gd name="T31" fmla="*/ 15 h 222"/>
                      <a:gd name="T32" fmla="*/ 95 w 390"/>
                      <a:gd name="T33" fmla="*/ 15 h 222"/>
                      <a:gd name="T34" fmla="*/ 104 w 390"/>
                      <a:gd name="T35" fmla="*/ 5 h 222"/>
                      <a:gd name="T36" fmla="*/ 104 w 390"/>
                      <a:gd name="T37" fmla="*/ 0 h 222"/>
                      <a:gd name="T38" fmla="*/ 117 w 390"/>
                      <a:gd name="T39" fmla="*/ 5 h 222"/>
                      <a:gd name="T40" fmla="*/ 117 w 390"/>
                      <a:gd name="T41" fmla="*/ 2 h 222"/>
                      <a:gd name="T42" fmla="*/ 133 w 390"/>
                      <a:gd name="T43" fmla="*/ 7 h 222"/>
                      <a:gd name="T44" fmla="*/ 135 w 390"/>
                      <a:gd name="T45" fmla="*/ 10 h 222"/>
                      <a:gd name="T46" fmla="*/ 130 w 390"/>
                      <a:gd name="T47" fmla="*/ 17 h 222"/>
                      <a:gd name="T48" fmla="*/ 133 w 390"/>
                      <a:gd name="T49" fmla="*/ 19 h 222"/>
                      <a:gd name="T50" fmla="*/ 135 w 390"/>
                      <a:gd name="T51" fmla="*/ 19 h 222"/>
                      <a:gd name="T52" fmla="*/ 140 w 390"/>
                      <a:gd name="T53" fmla="*/ 21 h 222"/>
                      <a:gd name="T54" fmla="*/ 157 w 390"/>
                      <a:gd name="T55" fmla="*/ 24 h 222"/>
                      <a:gd name="T56" fmla="*/ 157 w 390"/>
                      <a:gd name="T57" fmla="*/ 30 h 222"/>
                      <a:gd name="T58" fmla="*/ 140 w 390"/>
                      <a:gd name="T59" fmla="*/ 24 h 222"/>
                      <a:gd name="T60" fmla="*/ 151 w 390"/>
                      <a:gd name="T61" fmla="*/ 32 h 222"/>
                      <a:gd name="T62" fmla="*/ 159 w 390"/>
                      <a:gd name="T63" fmla="*/ 32 h 222"/>
                      <a:gd name="T64" fmla="*/ 154 w 390"/>
                      <a:gd name="T65" fmla="*/ 34 h 222"/>
                      <a:gd name="T66" fmla="*/ 159 w 390"/>
                      <a:gd name="T67" fmla="*/ 34 h 222"/>
                      <a:gd name="T68" fmla="*/ 159 w 390"/>
                      <a:gd name="T69" fmla="*/ 36 h 222"/>
                      <a:gd name="T70" fmla="*/ 157 w 390"/>
                      <a:gd name="T71" fmla="*/ 36 h 222"/>
                      <a:gd name="T72" fmla="*/ 157 w 390"/>
                      <a:gd name="T73" fmla="*/ 38 h 222"/>
                      <a:gd name="T74" fmla="*/ 145 w 390"/>
                      <a:gd name="T75" fmla="*/ 34 h 222"/>
                      <a:gd name="T76" fmla="*/ 161 w 390"/>
                      <a:gd name="T77" fmla="*/ 44 h 222"/>
                      <a:gd name="T78" fmla="*/ 159 w 390"/>
                      <a:gd name="T79" fmla="*/ 44 h 222"/>
                      <a:gd name="T80" fmla="*/ 145 w 390"/>
                      <a:gd name="T81" fmla="*/ 38 h 222"/>
                      <a:gd name="T82" fmla="*/ 145 w 390"/>
                      <a:gd name="T83" fmla="*/ 39 h 222"/>
                      <a:gd name="T84" fmla="*/ 151 w 390"/>
                      <a:gd name="T85" fmla="*/ 41 h 222"/>
                      <a:gd name="T86" fmla="*/ 159 w 390"/>
                      <a:gd name="T87" fmla="*/ 46 h 222"/>
                      <a:gd name="T88" fmla="*/ 169 w 390"/>
                      <a:gd name="T89" fmla="*/ 44 h 222"/>
                      <a:gd name="T90" fmla="*/ 172 w 390"/>
                      <a:gd name="T91" fmla="*/ 51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0"/>
                      <a:gd name="T139" fmla="*/ 0 h 222"/>
                      <a:gd name="T140" fmla="*/ 390 w 390"/>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FFAA00"/>
                  </a:solidFill>
                  <a:ln w="9525">
                    <a:solidFill>
                      <a:srgbClr val="FFAA00"/>
                    </a:solidFill>
                    <a:prstDash val="solid"/>
                    <a:round/>
                    <a:headEnd/>
                    <a:tailEnd/>
                  </a:ln>
                </p:spPr>
                <p:txBody>
                  <a:bodyPr/>
                  <a:lstStyle/>
                  <a:p>
                    <a:endParaRPr lang="en-US" dirty="0"/>
                  </a:p>
                </p:txBody>
              </p:sp>
              <p:sp>
                <p:nvSpPr>
                  <p:cNvPr id="392" name="Freeform 391"/>
                  <p:cNvSpPr>
                    <a:spLocks noChangeAspect="1"/>
                  </p:cNvSpPr>
                  <p:nvPr/>
                </p:nvSpPr>
                <p:spPr bwMode="auto">
                  <a:xfrm>
                    <a:off x="565141" y="3734529"/>
                    <a:ext cx="297" cy="151"/>
                  </a:xfrm>
                  <a:custGeom>
                    <a:avLst/>
                    <a:gdLst>
                      <a:gd name="T0" fmla="*/ 172 w 390"/>
                      <a:gd name="T1" fmla="*/ 51 h 222"/>
                      <a:gd name="T2" fmla="*/ 169 w 390"/>
                      <a:gd name="T3" fmla="*/ 49 h 222"/>
                      <a:gd name="T4" fmla="*/ 172 w 390"/>
                      <a:gd name="T5" fmla="*/ 51 h 222"/>
                      <a:gd name="T6" fmla="*/ 169 w 390"/>
                      <a:gd name="T7" fmla="*/ 51 h 222"/>
                      <a:gd name="T8" fmla="*/ 45 w 390"/>
                      <a:gd name="T9" fmla="*/ 66 h 222"/>
                      <a:gd name="T10" fmla="*/ 0 w 390"/>
                      <a:gd name="T11" fmla="*/ 70 h 222"/>
                      <a:gd name="T12" fmla="*/ 11 w 390"/>
                      <a:gd name="T13" fmla="*/ 66 h 222"/>
                      <a:gd name="T14" fmla="*/ 34 w 390"/>
                      <a:gd name="T15" fmla="*/ 47 h 222"/>
                      <a:gd name="T16" fmla="*/ 37 w 390"/>
                      <a:gd name="T17" fmla="*/ 53 h 222"/>
                      <a:gd name="T18" fmla="*/ 43 w 390"/>
                      <a:gd name="T19" fmla="*/ 54 h 222"/>
                      <a:gd name="T20" fmla="*/ 69 w 390"/>
                      <a:gd name="T21" fmla="*/ 47 h 222"/>
                      <a:gd name="T22" fmla="*/ 72 w 390"/>
                      <a:gd name="T23" fmla="*/ 41 h 222"/>
                      <a:gd name="T24" fmla="*/ 69 w 390"/>
                      <a:gd name="T25" fmla="*/ 41 h 222"/>
                      <a:gd name="T26" fmla="*/ 79 w 390"/>
                      <a:gd name="T27" fmla="*/ 21 h 222"/>
                      <a:gd name="T28" fmla="*/ 88 w 390"/>
                      <a:gd name="T29" fmla="*/ 22 h 222"/>
                      <a:gd name="T30" fmla="*/ 90 w 390"/>
                      <a:gd name="T31" fmla="*/ 15 h 222"/>
                      <a:gd name="T32" fmla="*/ 95 w 390"/>
                      <a:gd name="T33" fmla="*/ 15 h 222"/>
                      <a:gd name="T34" fmla="*/ 104 w 390"/>
                      <a:gd name="T35" fmla="*/ 5 h 222"/>
                      <a:gd name="T36" fmla="*/ 104 w 390"/>
                      <a:gd name="T37" fmla="*/ 0 h 222"/>
                      <a:gd name="T38" fmla="*/ 117 w 390"/>
                      <a:gd name="T39" fmla="*/ 5 h 222"/>
                      <a:gd name="T40" fmla="*/ 117 w 390"/>
                      <a:gd name="T41" fmla="*/ 2 h 222"/>
                      <a:gd name="T42" fmla="*/ 133 w 390"/>
                      <a:gd name="T43" fmla="*/ 7 h 222"/>
                      <a:gd name="T44" fmla="*/ 135 w 390"/>
                      <a:gd name="T45" fmla="*/ 10 h 222"/>
                      <a:gd name="T46" fmla="*/ 130 w 390"/>
                      <a:gd name="T47" fmla="*/ 17 h 222"/>
                      <a:gd name="T48" fmla="*/ 133 w 390"/>
                      <a:gd name="T49" fmla="*/ 19 h 222"/>
                      <a:gd name="T50" fmla="*/ 135 w 390"/>
                      <a:gd name="T51" fmla="*/ 19 h 222"/>
                      <a:gd name="T52" fmla="*/ 140 w 390"/>
                      <a:gd name="T53" fmla="*/ 21 h 222"/>
                      <a:gd name="T54" fmla="*/ 157 w 390"/>
                      <a:gd name="T55" fmla="*/ 24 h 222"/>
                      <a:gd name="T56" fmla="*/ 157 w 390"/>
                      <a:gd name="T57" fmla="*/ 30 h 222"/>
                      <a:gd name="T58" fmla="*/ 140 w 390"/>
                      <a:gd name="T59" fmla="*/ 24 h 222"/>
                      <a:gd name="T60" fmla="*/ 151 w 390"/>
                      <a:gd name="T61" fmla="*/ 32 h 222"/>
                      <a:gd name="T62" fmla="*/ 159 w 390"/>
                      <a:gd name="T63" fmla="*/ 32 h 222"/>
                      <a:gd name="T64" fmla="*/ 154 w 390"/>
                      <a:gd name="T65" fmla="*/ 34 h 222"/>
                      <a:gd name="T66" fmla="*/ 159 w 390"/>
                      <a:gd name="T67" fmla="*/ 34 h 222"/>
                      <a:gd name="T68" fmla="*/ 159 w 390"/>
                      <a:gd name="T69" fmla="*/ 36 h 222"/>
                      <a:gd name="T70" fmla="*/ 157 w 390"/>
                      <a:gd name="T71" fmla="*/ 36 h 222"/>
                      <a:gd name="T72" fmla="*/ 157 w 390"/>
                      <a:gd name="T73" fmla="*/ 38 h 222"/>
                      <a:gd name="T74" fmla="*/ 145 w 390"/>
                      <a:gd name="T75" fmla="*/ 34 h 222"/>
                      <a:gd name="T76" fmla="*/ 161 w 390"/>
                      <a:gd name="T77" fmla="*/ 44 h 222"/>
                      <a:gd name="T78" fmla="*/ 159 w 390"/>
                      <a:gd name="T79" fmla="*/ 44 h 222"/>
                      <a:gd name="T80" fmla="*/ 145 w 390"/>
                      <a:gd name="T81" fmla="*/ 38 h 222"/>
                      <a:gd name="T82" fmla="*/ 145 w 390"/>
                      <a:gd name="T83" fmla="*/ 39 h 222"/>
                      <a:gd name="T84" fmla="*/ 151 w 390"/>
                      <a:gd name="T85" fmla="*/ 41 h 222"/>
                      <a:gd name="T86" fmla="*/ 159 w 390"/>
                      <a:gd name="T87" fmla="*/ 46 h 222"/>
                      <a:gd name="T88" fmla="*/ 169 w 390"/>
                      <a:gd name="T89" fmla="*/ 44 h 222"/>
                      <a:gd name="T90" fmla="*/ 172 w 390"/>
                      <a:gd name="T91" fmla="*/ 51 h 222"/>
                      <a:gd name="T92" fmla="*/ 172 w 390"/>
                      <a:gd name="T93" fmla="*/ 53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0"/>
                      <a:gd name="T142" fmla="*/ 0 h 222"/>
                      <a:gd name="T143" fmla="*/ 390 w 39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prstDash val="solid"/>
                    <a:round/>
                    <a:headEnd/>
                    <a:tailEnd/>
                  </a:ln>
                </p:spPr>
                <p:txBody>
                  <a:bodyPr/>
                  <a:lstStyle/>
                  <a:p>
                    <a:endParaRPr lang="en-US" dirty="0"/>
                  </a:p>
                </p:txBody>
              </p:sp>
              <p:sp>
                <p:nvSpPr>
                  <p:cNvPr id="393" name="Freeform 392"/>
                  <p:cNvSpPr>
                    <a:spLocks noChangeAspect="1"/>
                  </p:cNvSpPr>
                  <p:nvPr/>
                </p:nvSpPr>
                <p:spPr bwMode="auto">
                  <a:xfrm>
                    <a:off x="563722" y="3734061"/>
                    <a:ext cx="261" cy="167"/>
                  </a:xfrm>
                  <a:custGeom>
                    <a:avLst/>
                    <a:gdLst>
                      <a:gd name="T0" fmla="*/ 11 w 342"/>
                      <a:gd name="T1" fmla="*/ 51 h 246"/>
                      <a:gd name="T2" fmla="*/ 0 w 342"/>
                      <a:gd name="T3" fmla="*/ 47 h 246"/>
                      <a:gd name="T4" fmla="*/ 3 w 342"/>
                      <a:gd name="T5" fmla="*/ 39 h 246"/>
                      <a:gd name="T6" fmla="*/ 3 w 342"/>
                      <a:gd name="T7" fmla="*/ 45 h 246"/>
                      <a:gd name="T8" fmla="*/ 8 w 342"/>
                      <a:gd name="T9" fmla="*/ 39 h 246"/>
                      <a:gd name="T10" fmla="*/ 3 w 342"/>
                      <a:gd name="T11" fmla="*/ 39 h 246"/>
                      <a:gd name="T12" fmla="*/ 5 w 342"/>
                      <a:gd name="T13" fmla="*/ 34 h 246"/>
                      <a:gd name="T14" fmla="*/ 5 w 342"/>
                      <a:gd name="T15" fmla="*/ 34 h 246"/>
                      <a:gd name="T16" fmla="*/ 5 w 342"/>
                      <a:gd name="T17" fmla="*/ 17 h 246"/>
                      <a:gd name="T18" fmla="*/ 3 w 342"/>
                      <a:gd name="T19" fmla="*/ 11 h 246"/>
                      <a:gd name="T20" fmla="*/ 5 w 342"/>
                      <a:gd name="T21" fmla="*/ 3 h 246"/>
                      <a:gd name="T22" fmla="*/ 18 w 342"/>
                      <a:gd name="T23" fmla="*/ 11 h 246"/>
                      <a:gd name="T24" fmla="*/ 32 w 342"/>
                      <a:gd name="T25" fmla="*/ 15 h 246"/>
                      <a:gd name="T26" fmla="*/ 37 w 342"/>
                      <a:gd name="T27" fmla="*/ 19 h 246"/>
                      <a:gd name="T28" fmla="*/ 37 w 342"/>
                      <a:gd name="T29" fmla="*/ 17 h 246"/>
                      <a:gd name="T30" fmla="*/ 40 w 342"/>
                      <a:gd name="T31" fmla="*/ 19 h 246"/>
                      <a:gd name="T32" fmla="*/ 40 w 342"/>
                      <a:gd name="T33" fmla="*/ 22 h 246"/>
                      <a:gd name="T34" fmla="*/ 35 w 342"/>
                      <a:gd name="T35" fmla="*/ 22 h 246"/>
                      <a:gd name="T36" fmla="*/ 27 w 342"/>
                      <a:gd name="T37" fmla="*/ 30 h 246"/>
                      <a:gd name="T38" fmla="*/ 27 w 342"/>
                      <a:gd name="T39" fmla="*/ 30 h 246"/>
                      <a:gd name="T40" fmla="*/ 40 w 342"/>
                      <a:gd name="T41" fmla="*/ 22 h 246"/>
                      <a:gd name="T42" fmla="*/ 40 w 342"/>
                      <a:gd name="T43" fmla="*/ 21 h 246"/>
                      <a:gd name="T44" fmla="*/ 43 w 342"/>
                      <a:gd name="T45" fmla="*/ 22 h 246"/>
                      <a:gd name="T46" fmla="*/ 43 w 342"/>
                      <a:gd name="T47" fmla="*/ 24 h 246"/>
                      <a:gd name="T48" fmla="*/ 37 w 342"/>
                      <a:gd name="T49" fmla="*/ 26 h 246"/>
                      <a:gd name="T50" fmla="*/ 40 w 342"/>
                      <a:gd name="T51" fmla="*/ 30 h 246"/>
                      <a:gd name="T52" fmla="*/ 37 w 342"/>
                      <a:gd name="T53" fmla="*/ 34 h 246"/>
                      <a:gd name="T54" fmla="*/ 37 w 342"/>
                      <a:gd name="T55" fmla="*/ 32 h 246"/>
                      <a:gd name="T56" fmla="*/ 32 w 342"/>
                      <a:gd name="T57" fmla="*/ 35 h 246"/>
                      <a:gd name="T58" fmla="*/ 32 w 342"/>
                      <a:gd name="T59" fmla="*/ 30 h 246"/>
                      <a:gd name="T60" fmla="*/ 27 w 342"/>
                      <a:gd name="T61" fmla="*/ 34 h 246"/>
                      <a:gd name="T62" fmla="*/ 29 w 342"/>
                      <a:gd name="T63" fmla="*/ 37 h 246"/>
                      <a:gd name="T64" fmla="*/ 43 w 342"/>
                      <a:gd name="T65" fmla="*/ 34 h 246"/>
                      <a:gd name="T66" fmla="*/ 43 w 342"/>
                      <a:gd name="T67" fmla="*/ 26 h 246"/>
                      <a:gd name="T68" fmla="*/ 48 w 342"/>
                      <a:gd name="T69" fmla="*/ 21 h 246"/>
                      <a:gd name="T70" fmla="*/ 43 w 342"/>
                      <a:gd name="T71" fmla="*/ 11 h 246"/>
                      <a:gd name="T72" fmla="*/ 48 w 342"/>
                      <a:gd name="T73" fmla="*/ 10 h 246"/>
                      <a:gd name="T74" fmla="*/ 46 w 342"/>
                      <a:gd name="T75" fmla="*/ 0 h 246"/>
                      <a:gd name="T76" fmla="*/ 152 w 342"/>
                      <a:gd name="T77" fmla="*/ 19 h 246"/>
                      <a:gd name="T78" fmla="*/ 134 w 342"/>
                      <a:gd name="T79" fmla="*/ 77 h 246"/>
                      <a:gd name="T80" fmla="*/ 96 w 342"/>
                      <a:gd name="T81" fmla="*/ 71 h 246"/>
                      <a:gd name="T82" fmla="*/ 50 w 342"/>
                      <a:gd name="T83" fmla="*/ 71 h 246"/>
                      <a:gd name="T84" fmla="*/ 37 w 342"/>
                      <a:gd name="T85" fmla="*/ 66 h 246"/>
                      <a:gd name="T86" fmla="*/ 27 w 342"/>
                      <a:gd name="T87" fmla="*/ 68 h 246"/>
                      <a:gd name="T88" fmla="*/ 18 w 342"/>
                      <a:gd name="T89" fmla="*/ 64 h 246"/>
                      <a:gd name="T90" fmla="*/ 18 w 342"/>
                      <a:gd name="T91" fmla="*/ 54 h 246"/>
                      <a:gd name="T92" fmla="*/ 11 w 342"/>
                      <a:gd name="T93" fmla="*/ 51 h 2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246"/>
                      <a:gd name="T143" fmla="*/ 342 w 342"/>
                      <a:gd name="T144" fmla="*/ 246 h 2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246">
                        <a:moveTo>
                          <a:pt x="24" y="162"/>
                        </a:moveTo>
                        <a:lnTo>
                          <a:pt x="0" y="150"/>
                        </a:lnTo>
                        <a:lnTo>
                          <a:pt x="6" y="126"/>
                        </a:lnTo>
                        <a:lnTo>
                          <a:pt x="6" y="144"/>
                        </a:lnTo>
                        <a:lnTo>
                          <a:pt x="18" y="126"/>
                        </a:lnTo>
                        <a:lnTo>
                          <a:pt x="6" y="126"/>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E8D898"/>
                  </a:solidFill>
                  <a:ln w="9525">
                    <a:solidFill>
                      <a:srgbClr val="E8D898"/>
                    </a:solidFill>
                    <a:prstDash val="solid"/>
                    <a:round/>
                    <a:headEnd/>
                    <a:tailEnd/>
                  </a:ln>
                </p:spPr>
                <p:txBody>
                  <a:bodyPr/>
                  <a:lstStyle/>
                  <a:p>
                    <a:endParaRPr lang="en-US" dirty="0"/>
                  </a:p>
                </p:txBody>
              </p:sp>
              <p:sp>
                <p:nvSpPr>
                  <p:cNvPr id="394" name="Freeform 393"/>
                  <p:cNvSpPr>
                    <a:spLocks noChangeAspect="1"/>
                  </p:cNvSpPr>
                  <p:nvPr/>
                </p:nvSpPr>
                <p:spPr bwMode="auto">
                  <a:xfrm>
                    <a:off x="563722" y="3734061"/>
                    <a:ext cx="261" cy="167"/>
                  </a:xfrm>
                  <a:custGeom>
                    <a:avLst/>
                    <a:gdLst>
                      <a:gd name="T0" fmla="*/ 11 w 342"/>
                      <a:gd name="T1" fmla="*/ 51 h 246"/>
                      <a:gd name="T2" fmla="*/ 0 w 342"/>
                      <a:gd name="T3" fmla="*/ 47 h 246"/>
                      <a:gd name="T4" fmla="*/ 3 w 342"/>
                      <a:gd name="T5" fmla="*/ 39 h 246"/>
                      <a:gd name="T6" fmla="*/ 3 w 342"/>
                      <a:gd name="T7" fmla="*/ 45 h 246"/>
                      <a:gd name="T8" fmla="*/ 8 w 342"/>
                      <a:gd name="T9" fmla="*/ 39 h 246"/>
                      <a:gd name="T10" fmla="*/ 3 w 342"/>
                      <a:gd name="T11" fmla="*/ 39 h 246"/>
                      <a:gd name="T12" fmla="*/ 5 w 342"/>
                      <a:gd name="T13" fmla="*/ 34 h 246"/>
                      <a:gd name="T14" fmla="*/ 11 w 342"/>
                      <a:gd name="T15" fmla="*/ 34 h 246"/>
                      <a:gd name="T16" fmla="*/ 5 w 342"/>
                      <a:gd name="T17" fmla="*/ 34 h 246"/>
                      <a:gd name="T18" fmla="*/ 5 w 342"/>
                      <a:gd name="T19" fmla="*/ 17 h 246"/>
                      <a:gd name="T20" fmla="*/ 3 w 342"/>
                      <a:gd name="T21" fmla="*/ 11 h 246"/>
                      <a:gd name="T22" fmla="*/ 5 w 342"/>
                      <a:gd name="T23" fmla="*/ 3 h 246"/>
                      <a:gd name="T24" fmla="*/ 18 w 342"/>
                      <a:gd name="T25" fmla="*/ 11 h 246"/>
                      <a:gd name="T26" fmla="*/ 32 w 342"/>
                      <a:gd name="T27" fmla="*/ 15 h 246"/>
                      <a:gd name="T28" fmla="*/ 37 w 342"/>
                      <a:gd name="T29" fmla="*/ 19 h 246"/>
                      <a:gd name="T30" fmla="*/ 37 w 342"/>
                      <a:gd name="T31" fmla="*/ 17 h 246"/>
                      <a:gd name="T32" fmla="*/ 40 w 342"/>
                      <a:gd name="T33" fmla="*/ 19 h 246"/>
                      <a:gd name="T34" fmla="*/ 40 w 342"/>
                      <a:gd name="T35" fmla="*/ 22 h 246"/>
                      <a:gd name="T36" fmla="*/ 35 w 342"/>
                      <a:gd name="T37" fmla="*/ 22 h 246"/>
                      <a:gd name="T38" fmla="*/ 27 w 342"/>
                      <a:gd name="T39" fmla="*/ 30 h 246"/>
                      <a:gd name="T40" fmla="*/ 32 w 342"/>
                      <a:gd name="T41" fmla="*/ 30 h 246"/>
                      <a:gd name="T42" fmla="*/ 27 w 342"/>
                      <a:gd name="T43" fmla="*/ 30 h 246"/>
                      <a:gd name="T44" fmla="*/ 40 w 342"/>
                      <a:gd name="T45" fmla="*/ 22 h 246"/>
                      <a:gd name="T46" fmla="*/ 40 w 342"/>
                      <a:gd name="T47" fmla="*/ 21 h 246"/>
                      <a:gd name="T48" fmla="*/ 43 w 342"/>
                      <a:gd name="T49" fmla="*/ 22 h 246"/>
                      <a:gd name="T50" fmla="*/ 43 w 342"/>
                      <a:gd name="T51" fmla="*/ 24 h 246"/>
                      <a:gd name="T52" fmla="*/ 37 w 342"/>
                      <a:gd name="T53" fmla="*/ 26 h 246"/>
                      <a:gd name="T54" fmla="*/ 40 w 342"/>
                      <a:gd name="T55" fmla="*/ 30 h 246"/>
                      <a:gd name="T56" fmla="*/ 37 w 342"/>
                      <a:gd name="T57" fmla="*/ 34 h 246"/>
                      <a:gd name="T58" fmla="*/ 37 w 342"/>
                      <a:gd name="T59" fmla="*/ 32 h 246"/>
                      <a:gd name="T60" fmla="*/ 32 w 342"/>
                      <a:gd name="T61" fmla="*/ 35 h 246"/>
                      <a:gd name="T62" fmla="*/ 32 w 342"/>
                      <a:gd name="T63" fmla="*/ 30 h 246"/>
                      <a:gd name="T64" fmla="*/ 27 w 342"/>
                      <a:gd name="T65" fmla="*/ 34 h 246"/>
                      <a:gd name="T66" fmla="*/ 29 w 342"/>
                      <a:gd name="T67" fmla="*/ 37 h 246"/>
                      <a:gd name="T68" fmla="*/ 43 w 342"/>
                      <a:gd name="T69" fmla="*/ 34 h 246"/>
                      <a:gd name="T70" fmla="*/ 43 w 342"/>
                      <a:gd name="T71" fmla="*/ 26 h 246"/>
                      <a:gd name="T72" fmla="*/ 48 w 342"/>
                      <a:gd name="T73" fmla="*/ 21 h 246"/>
                      <a:gd name="T74" fmla="*/ 43 w 342"/>
                      <a:gd name="T75" fmla="*/ 11 h 246"/>
                      <a:gd name="T76" fmla="*/ 48 w 342"/>
                      <a:gd name="T77" fmla="*/ 10 h 246"/>
                      <a:gd name="T78" fmla="*/ 46 w 342"/>
                      <a:gd name="T79" fmla="*/ 0 h 246"/>
                      <a:gd name="T80" fmla="*/ 152 w 342"/>
                      <a:gd name="T81" fmla="*/ 19 h 246"/>
                      <a:gd name="T82" fmla="*/ 134 w 342"/>
                      <a:gd name="T83" fmla="*/ 77 h 246"/>
                      <a:gd name="T84" fmla="*/ 96 w 342"/>
                      <a:gd name="T85" fmla="*/ 71 h 246"/>
                      <a:gd name="T86" fmla="*/ 50 w 342"/>
                      <a:gd name="T87" fmla="*/ 71 h 246"/>
                      <a:gd name="T88" fmla="*/ 37 w 342"/>
                      <a:gd name="T89" fmla="*/ 66 h 246"/>
                      <a:gd name="T90" fmla="*/ 27 w 342"/>
                      <a:gd name="T91" fmla="*/ 68 h 246"/>
                      <a:gd name="T92" fmla="*/ 18 w 342"/>
                      <a:gd name="T93" fmla="*/ 64 h 246"/>
                      <a:gd name="T94" fmla="*/ 18 w 342"/>
                      <a:gd name="T95" fmla="*/ 54 h 246"/>
                      <a:gd name="T96" fmla="*/ 11 w 342"/>
                      <a:gd name="T97" fmla="*/ 51 h 246"/>
                      <a:gd name="T98" fmla="*/ 11 w 342"/>
                      <a:gd name="T99" fmla="*/ 52 h 2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2"/>
                      <a:gd name="T151" fmla="*/ 0 h 246"/>
                      <a:gd name="T152" fmla="*/ 342 w 342"/>
                      <a:gd name="T153" fmla="*/ 246 h 2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prstDash val="solid"/>
                    <a:round/>
                    <a:headEnd/>
                    <a:tailEnd/>
                  </a:ln>
                </p:spPr>
                <p:txBody>
                  <a:bodyPr/>
                  <a:lstStyle/>
                  <a:p>
                    <a:endParaRPr lang="en-US" dirty="0"/>
                  </a:p>
                </p:txBody>
              </p:sp>
              <p:sp>
                <p:nvSpPr>
                  <p:cNvPr id="395" name="Freeform 394"/>
                  <p:cNvSpPr>
                    <a:spLocks noChangeAspect="1"/>
                  </p:cNvSpPr>
                  <p:nvPr/>
                </p:nvSpPr>
                <p:spPr bwMode="auto">
                  <a:xfrm>
                    <a:off x="565168" y="3734493"/>
                    <a:ext cx="174" cy="154"/>
                  </a:xfrm>
                  <a:custGeom>
                    <a:avLst/>
                    <a:gdLst>
                      <a:gd name="T0" fmla="*/ 61 w 228"/>
                      <a:gd name="T1" fmla="*/ 15 h 228"/>
                      <a:gd name="T2" fmla="*/ 64 w 228"/>
                      <a:gd name="T3" fmla="*/ 24 h 228"/>
                      <a:gd name="T4" fmla="*/ 78 w 228"/>
                      <a:gd name="T5" fmla="*/ 15 h 228"/>
                      <a:gd name="T6" fmla="*/ 85 w 228"/>
                      <a:gd name="T7" fmla="*/ 16 h 228"/>
                      <a:gd name="T8" fmla="*/ 91 w 228"/>
                      <a:gd name="T9" fmla="*/ 13 h 228"/>
                      <a:gd name="T10" fmla="*/ 98 w 228"/>
                      <a:gd name="T11" fmla="*/ 13 h 228"/>
                      <a:gd name="T12" fmla="*/ 102 w 228"/>
                      <a:gd name="T13" fmla="*/ 19 h 228"/>
                      <a:gd name="T14" fmla="*/ 102 w 228"/>
                      <a:gd name="T15" fmla="*/ 22 h 228"/>
                      <a:gd name="T16" fmla="*/ 88 w 228"/>
                      <a:gd name="T17" fmla="*/ 16 h 228"/>
                      <a:gd name="T18" fmla="*/ 88 w 228"/>
                      <a:gd name="T19" fmla="*/ 22 h 228"/>
                      <a:gd name="T20" fmla="*/ 80 w 228"/>
                      <a:gd name="T21" fmla="*/ 32 h 228"/>
                      <a:gd name="T22" fmla="*/ 75 w 228"/>
                      <a:gd name="T23" fmla="*/ 32 h 228"/>
                      <a:gd name="T24" fmla="*/ 73 w 228"/>
                      <a:gd name="T25" fmla="*/ 39 h 228"/>
                      <a:gd name="T26" fmla="*/ 64 w 228"/>
                      <a:gd name="T27" fmla="*/ 37 h 228"/>
                      <a:gd name="T28" fmla="*/ 53 w 228"/>
                      <a:gd name="T29" fmla="*/ 57 h 228"/>
                      <a:gd name="T30" fmla="*/ 56 w 228"/>
                      <a:gd name="T31" fmla="*/ 57 h 228"/>
                      <a:gd name="T32" fmla="*/ 53 w 228"/>
                      <a:gd name="T33" fmla="*/ 63 h 228"/>
                      <a:gd name="T34" fmla="*/ 27 w 228"/>
                      <a:gd name="T35" fmla="*/ 70 h 228"/>
                      <a:gd name="T36" fmla="*/ 21 w 228"/>
                      <a:gd name="T37" fmla="*/ 68 h 228"/>
                      <a:gd name="T38" fmla="*/ 18 w 228"/>
                      <a:gd name="T39" fmla="*/ 63 h 228"/>
                      <a:gd name="T40" fmla="*/ 5 w 228"/>
                      <a:gd name="T41" fmla="*/ 57 h 228"/>
                      <a:gd name="T42" fmla="*/ 0 w 228"/>
                      <a:gd name="T43" fmla="*/ 48 h 228"/>
                      <a:gd name="T44" fmla="*/ 8 w 228"/>
                      <a:gd name="T45" fmla="*/ 43 h 228"/>
                      <a:gd name="T46" fmla="*/ 11 w 228"/>
                      <a:gd name="T47" fmla="*/ 35 h 228"/>
                      <a:gd name="T48" fmla="*/ 16 w 228"/>
                      <a:gd name="T49" fmla="*/ 35 h 228"/>
                      <a:gd name="T50" fmla="*/ 16 w 228"/>
                      <a:gd name="T51" fmla="*/ 30 h 228"/>
                      <a:gd name="T52" fmla="*/ 32 w 228"/>
                      <a:gd name="T53" fmla="*/ 20 h 228"/>
                      <a:gd name="T54" fmla="*/ 35 w 228"/>
                      <a:gd name="T55" fmla="*/ 5 h 228"/>
                      <a:gd name="T56" fmla="*/ 32 w 228"/>
                      <a:gd name="T57" fmla="*/ 2 h 228"/>
                      <a:gd name="T58" fmla="*/ 35 w 228"/>
                      <a:gd name="T59" fmla="*/ 0 h 228"/>
                      <a:gd name="T60" fmla="*/ 40 w 228"/>
                      <a:gd name="T61" fmla="*/ 16 h 228"/>
                      <a:gd name="T62" fmla="*/ 56 w 228"/>
                      <a:gd name="T63" fmla="*/ 15 h 228"/>
                      <a:gd name="T64" fmla="*/ 61 w 228"/>
                      <a:gd name="T65" fmla="*/ 15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8"/>
                      <a:gd name="T100" fmla="*/ 0 h 228"/>
                      <a:gd name="T101" fmla="*/ 228 w 228"/>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FFAA00"/>
                  </a:solidFill>
                  <a:ln w="9525">
                    <a:solidFill>
                      <a:srgbClr val="FFAA00"/>
                    </a:solidFill>
                    <a:prstDash val="solid"/>
                    <a:round/>
                    <a:headEnd/>
                    <a:tailEnd/>
                  </a:ln>
                </p:spPr>
                <p:txBody>
                  <a:bodyPr/>
                  <a:lstStyle/>
                  <a:p>
                    <a:endParaRPr lang="en-US" dirty="0"/>
                  </a:p>
                </p:txBody>
              </p:sp>
              <p:sp>
                <p:nvSpPr>
                  <p:cNvPr id="396" name="Freeform 395"/>
                  <p:cNvSpPr>
                    <a:spLocks noChangeAspect="1"/>
                  </p:cNvSpPr>
                  <p:nvPr/>
                </p:nvSpPr>
                <p:spPr bwMode="auto">
                  <a:xfrm>
                    <a:off x="565168" y="3734493"/>
                    <a:ext cx="174" cy="154"/>
                  </a:xfrm>
                  <a:custGeom>
                    <a:avLst/>
                    <a:gdLst>
                      <a:gd name="T0" fmla="*/ 61 w 228"/>
                      <a:gd name="T1" fmla="*/ 15 h 228"/>
                      <a:gd name="T2" fmla="*/ 64 w 228"/>
                      <a:gd name="T3" fmla="*/ 24 h 228"/>
                      <a:gd name="T4" fmla="*/ 78 w 228"/>
                      <a:gd name="T5" fmla="*/ 15 h 228"/>
                      <a:gd name="T6" fmla="*/ 85 w 228"/>
                      <a:gd name="T7" fmla="*/ 16 h 228"/>
                      <a:gd name="T8" fmla="*/ 91 w 228"/>
                      <a:gd name="T9" fmla="*/ 13 h 228"/>
                      <a:gd name="T10" fmla="*/ 98 w 228"/>
                      <a:gd name="T11" fmla="*/ 13 h 228"/>
                      <a:gd name="T12" fmla="*/ 102 w 228"/>
                      <a:gd name="T13" fmla="*/ 19 h 228"/>
                      <a:gd name="T14" fmla="*/ 102 w 228"/>
                      <a:gd name="T15" fmla="*/ 22 h 228"/>
                      <a:gd name="T16" fmla="*/ 88 w 228"/>
                      <a:gd name="T17" fmla="*/ 16 h 228"/>
                      <a:gd name="T18" fmla="*/ 88 w 228"/>
                      <a:gd name="T19" fmla="*/ 22 h 228"/>
                      <a:gd name="T20" fmla="*/ 80 w 228"/>
                      <a:gd name="T21" fmla="*/ 32 h 228"/>
                      <a:gd name="T22" fmla="*/ 75 w 228"/>
                      <a:gd name="T23" fmla="*/ 32 h 228"/>
                      <a:gd name="T24" fmla="*/ 73 w 228"/>
                      <a:gd name="T25" fmla="*/ 39 h 228"/>
                      <a:gd name="T26" fmla="*/ 64 w 228"/>
                      <a:gd name="T27" fmla="*/ 37 h 228"/>
                      <a:gd name="T28" fmla="*/ 53 w 228"/>
                      <a:gd name="T29" fmla="*/ 57 h 228"/>
                      <a:gd name="T30" fmla="*/ 56 w 228"/>
                      <a:gd name="T31" fmla="*/ 57 h 228"/>
                      <a:gd name="T32" fmla="*/ 53 w 228"/>
                      <a:gd name="T33" fmla="*/ 63 h 228"/>
                      <a:gd name="T34" fmla="*/ 27 w 228"/>
                      <a:gd name="T35" fmla="*/ 70 h 228"/>
                      <a:gd name="T36" fmla="*/ 21 w 228"/>
                      <a:gd name="T37" fmla="*/ 68 h 228"/>
                      <a:gd name="T38" fmla="*/ 18 w 228"/>
                      <a:gd name="T39" fmla="*/ 63 h 228"/>
                      <a:gd name="T40" fmla="*/ 5 w 228"/>
                      <a:gd name="T41" fmla="*/ 57 h 228"/>
                      <a:gd name="T42" fmla="*/ 0 w 228"/>
                      <a:gd name="T43" fmla="*/ 48 h 228"/>
                      <a:gd name="T44" fmla="*/ 8 w 228"/>
                      <a:gd name="T45" fmla="*/ 43 h 228"/>
                      <a:gd name="T46" fmla="*/ 11 w 228"/>
                      <a:gd name="T47" fmla="*/ 35 h 228"/>
                      <a:gd name="T48" fmla="*/ 16 w 228"/>
                      <a:gd name="T49" fmla="*/ 35 h 228"/>
                      <a:gd name="T50" fmla="*/ 16 w 228"/>
                      <a:gd name="T51" fmla="*/ 30 h 228"/>
                      <a:gd name="T52" fmla="*/ 32 w 228"/>
                      <a:gd name="T53" fmla="*/ 20 h 228"/>
                      <a:gd name="T54" fmla="*/ 35 w 228"/>
                      <a:gd name="T55" fmla="*/ 5 h 228"/>
                      <a:gd name="T56" fmla="*/ 32 w 228"/>
                      <a:gd name="T57" fmla="*/ 2 h 228"/>
                      <a:gd name="T58" fmla="*/ 35 w 228"/>
                      <a:gd name="T59" fmla="*/ 0 h 228"/>
                      <a:gd name="T60" fmla="*/ 40 w 228"/>
                      <a:gd name="T61" fmla="*/ 16 h 228"/>
                      <a:gd name="T62" fmla="*/ 56 w 228"/>
                      <a:gd name="T63" fmla="*/ 15 h 228"/>
                      <a:gd name="T64" fmla="*/ 61 w 228"/>
                      <a:gd name="T65" fmla="*/ 15 h 228"/>
                      <a:gd name="T66" fmla="*/ 61 w 228"/>
                      <a:gd name="T67" fmla="*/ 16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8"/>
                      <a:gd name="T103" fmla="*/ 0 h 228"/>
                      <a:gd name="T104" fmla="*/ 228 w 228"/>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prstDash val="solid"/>
                    <a:round/>
                    <a:headEnd/>
                    <a:tailEnd/>
                  </a:ln>
                </p:spPr>
                <p:txBody>
                  <a:bodyPr/>
                  <a:lstStyle/>
                  <a:p>
                    <a:endParaRPr lang="en-US" dirty="0"/>
                  </a:p>
                </p:txBody>
              </p:sp>
              <p:sp>
                <p:nvSpPr>
                  <p:cNvPr id="397" name="Freeform 396"/>
                  <p:cNvSpPr>
                    <a:spLocks noChangeAspect="1"/>
                  </p:cNvSpPr>
                  <p:nvPr/>
                </p:nvSpPr>
                <p:spPr bwMode="auto">
                  <a:xfrm>
                    <a:off x="564766" y="3734256"/>
                    <a:ext cx="205" cy="192"/>
                  </a:xfrm>
                  <a:custGeom>
                    <a:avLst/>
                    <a:gdLst>
                      <a:gd name="T0" fmla="*/ 50 w 270"/>
                      <a:gd name="T1" fmla="*/ 89 h 282"/>
                      <a:gd name="T2" fmla="*/ 42 w 270"/>
                      <a:gd name="T3" fmla="*/ 84 h 282"/>
                      <a:gd name="T4" fmla="*/ 39 w 270"/>
                      <a:gd name="T5" fmla="*/ 78 h 282"/>
                      <a:gd name="T6" fmla="*/ 42 w 270"/>
                      <a:gd name="T7" fmla="*/ 74 h 282"/>
                      <a:gd name="T8" fmla="*/ 37 w 270"/>
                      <a:gd name="T9" fmla="*/ 68 h 282"/>
                      <a:gd name="T10" fmla="*/ 34 w 270"/>
                      <a:gd name="T11" fmla="*/ 59 h 282"/>
                      <a:gd name="T12" fmla="*/ 5 w 270"/>
                      <a:gd name="T13" fmla="*/ 44 h 282"/>
                      <a:gd name="T14" fmla="*/ 5 w 270"/>
                      <a:gd name="T15" fmla="*/ 30 h 282"/>
                      <a:gd name="T16" fmla="*/ 0 w 270"/>
                      <a:gd name="T17" fmla="*/ 27 h 282"/>
                      <a:gd name="T18" fmla="*/ 5 w 270"/>
                      <a:gd name="T19" fmla="*/ 21 h 282"/>
                      <a:gd name="T20" fmla="*/ 13 w 270"/>
                      <a:gd name="T21" fmla="*/ 17 h 282"/>
                      <a:gd name="T22" fmla="*/ 13 w 270"/>
                      <a:gd name="T23" fmla="*/ 5 h 282"/>
                      <a:gd name="T24" fmla="*/ 15 w 270"/>
                      <a:gd name="T25" fmla="*/ 3 h 282"/>
                      <a:gd name="T26" fmla="*/ 20 w 270"/>
                      <a:gd name="T27" fmla="*/ 5 h 282"/>
                      <a:gd name="T28" fmla="*/ 39 w 270"/>
                      <a:gd name="T29" fmla="*/ 0 h 282"/>
                      <a:gd name="T30" fmla="*/ 39 w 270"/>
                      <a:gd name="T31" fmla="*/ 5 h 282"/>
                      <a:gd name="T32" fmla="*/ 50 w 270"/>
                      <a:gd name="T33" fmla="*/ 7 h 282"/>
                      <a:gd name="T34" fmla="*/ 55 w 270"/>
                      <a:gd name="T35" fmla="*/ 12 h 282"/>
                      <a:gd name="T36" fmla="*/ 95 w 270"/>
                      <a:gd name="T37" fmla="*/ 17 h 282"/>
                      <a:gd name="T38" fmla="*/ 103 w 270"/>
                      <a:gd name="T39" fmla="*/ 21 h 282"/>
                      <a:gd name="T40" fmla="*/ 99 w 270"/>
                      <a:gd name="T41" fmla="*/ 29 h 282"/>
                      <a:gd name="T42" fmla="*/ 105 w 270"/>
                      <a:gd name="T43" fmla="*/ 29 h 282"/>
                      <a:gd name="T44" fmla="*/ 103 w 270"/>
                      <a:gd name="T45" fmla="*/ 32 h 282"/>
                      <a:gd name="T46" fmla="*/ 108 w 270"/>
                      <a:gd name="T47" fmla="*/ 32 h 282"/>
                      <a:gd name="T48" fmla="*/ 99 w 270"/>
                      <a:gd name="T49" fmla="*/ 42 h 282"/>
                      <a:gd name="T50" fmla="*/ 103 w 270"/>
                      <a:gd name="T51" fmla="*/ 46 h 282"/>
                      <a:gd name="T52" fmla="*/ 118 w 270"/>
                      <a:gd name="T53" fmla="*/ 29 h 282"/>
                      <a:gd name="T54" fmla="*/ 108 w 270"/>
                      <a:gd name="T55" fmla="*/ 54 h 282"/>
                      <a:gd name="T56" fmla="*/ 105 w 270"/>
                      <a:gd name="T57" fmla="*/ 70 h 282"/>
                      <a:gd name="T58" fmla="*/ 110 w 270"/>
                      <a:gd name="T59" fmla="*/ 85 h 282"/>
                      <a:gd name="T60" fmla="*/ 55 w 270"/>
                      <a:gd name="T61" fmla="*/ 87 h 282"/>
                      <a:gd name="T62" fmla="*/ 50 w 270"/>
                      <a:gd name="T63" fmla="*/ 89 h 2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282"/>
                      <a:gd name="T98" fmla="*/ 270 w 270"/>
                      <a:gd name="T99" fmla="*/ 282 h 2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E8D898"/>
                  </a:solidFill>
                  <a:ln w="9525">
                    <a:solidFill>
                      <a:srgbClr val="E8D898"/>
                    </a:solidFill>
                    <a:prstDash val="solid"/>
                    <a:round/>
                    <a:headEnd/>
                    <a:tailEnd/>
                  </a:ln>
                </p:spPr>
                <p:txBody>
                  <a:bodyPr/>
                  <a:lstStyle/>
                  <a:p>
                    <a:endParaRPr lang="en-US" dirty="0"/>
                  </a:p>
                </p:txBody>
              </p:sp>
              <p:sp>
                <p:nvSpPr>
                  <p:cNvPr id="398" name="Freeform 397"/>
                  <p:cNvSpPr>
                    <a:spLocks noChangeAspect="1"/>
                  </p:cNvSpPr>
                  <p:nvPr/>
                </p:nvSpPr>
                <p:spPr bwMode="auto">
                  <a:xfrm>
                    <a:off x="564766" y="3734256"/>
                    <a:ext cx="205" cy="196"/>
                  </a:xfrm>
                  <a:custGeom>
                    <a:avLst/>
                    <a:gdLst>
                      <a:gd name="T0" fmla="*/ 50 w 270"/>
                      <a:gd name="T1" fmla="*/ 89 h 288"/>
                      <a:gd name="T2" fmla="*/ 42 w 270"/>
                      <a:gd name="T3" fmla="*/ 83 h 288"/>
                      <a:gd name="T4" fmla="*/ 39 w 270"/>
                      <a:gd name="T5" fmla="*/ 78 h 288"/>
                      <a:gd name="T6" fmla="*/ 42 w 270"/>
                      <a:gd name="T7" fmla="*/ 73 h 288"/>
                      <a:gd name="T8" fmla="*/ 37 w 270"/>
                      <a:gd name="T9" fmla="*/ 68 h 288"/>
                      <a:gd name="T10" fmla="*/ 34 w 270"/>
                      <a:gd name="T11" fmla="*/ 59 h 288"/>
                      <a:gd name="T12" fmla="*/ 5 w 270"/>
                      <a:gd name="T13" fmla="*/ 44 h 288"/>
                      <a:gd name="T14" fmla="*/ 5 w 270"/>
                      <a:gd name="T15" fmla="*/ 30 h 288"/>
                      <a:gd name="T16" fmla="*/ 0 w 270"/>
                      <a:gd name="T17" fmla="*/ 27 h 288"/>
                      <a:gd name="T18" fmla="*/ 5 w 270"/>
                      <a:gd name="T19" fmla="*/ 21 h 288"/>
                      <a:gd name="T20" fmla="*/ 13 w 270"/>
                      <a:gd name="T21" fmla="*/ 17 h 288"/>
                      <a:gd name="T22" fmla="*/ 13 w 270"/>
                      <a:gd name="T23" fmla="*/ 5 h 288"/>
                      <a:gd name="T24" fmla="*/ 15 w 270"/>
                      <a:gd name="T25" fmla="*/ 3 h 288"/>
                      <a:gd name="T26" fmla="*/ 20 w 270"/>
                      <a:gd name="T27" fmla="*/ 5 h 288"/>
                      <a:gd name="T28" fmla="*/ 39 w 270"/>
                      <a:gd name="T29" fmla="*/ 0 h 288"/>
                      <a:gd name="T30" fmla="*/ 39 w 270"/>
                      <a:gd name="T31" fmla="*/ 5 h 288"/>
                      <a:gd name="T32" fmla="*/ 50 w 270"/>
                      <a:gd name="T33" fmla="*/ 7 h 288"/>
                      <a:gd name="T34" fmla="*/ 55 w 270"/>
                      <a:gd name="T35" fmla="*/ 12 h 288"/>
                      <a:gd name="T36" fmla="*/ 95 w 270"/>
                      <a:gd name="T37" fmla="*/ 17 h 288"/>
                      <a:gd name="T38" fmla="*/ 103 w 270"/>
                      <a:gd name="T39" fmla="*/ 21 h 288"/>
                      <a:gd name="T40" fmla="*/ 99 w 270"/>
                      <a:gd name="T41" fmla="*/ 29 h 288"/>
                      <a:gd name="T42" fmla="*/ 105 w 270"/>
                      <a:gd name="T43" fmla="*/ 29 h 288"/>
                      <a:gd name="T44" fmla="*/ 103 w 270"/>
                      <a:gd name="T45" fmla="*/ 32 h 288"/>
                      <a:gd name="T46" fmla="*/ 108 w 270"/>
                      <a:gd name="T47" fmla="*/ 32 h 288"/>
                      <a:gd name="T48" fmla="*/ 99 w 270"/>
                      <a:gd name="T49" fmla="*/ 42 h 288"/>
                      <a:gd name="T50" fmla="*/ 103 w 270"/>
                      <a:gd name="T51" fmla="*/ 46 h 288"/>
                      <a:gd name="T52" fmla="*/ 118 w 270"/>
                      <a:gd name="T53" fmla="*/ 29 h 288"/>
                      <a:gd name="T54" fmla="*/ 108 w 270"/>
                      <a:gd name="T55" fmla="*/ 54 h 288"/>
                      <a:gd name="T56" fmla="*/ 105 w 270"/>
                      <a:gd name="T57" fmla="*/ 70 h 288"/>
                      <a:gd name="T58" fmla="*/ 110 w 270"/>
                      <a:gd name="T59" fmla="*/ 85 h 288"/>
                      <a:gd name="T60" fmla="*/ 55 w 270"/>
                      <a:gd name="T61" fmla="*/ 87 h 288"/>
                      <a:gd name="T62" fmla="*/ 50 w 270"/>
                      <a:gd name="T63" fmla="*/ 89 h 288"/>
                      <a:gd name="T64" fmla="*/ 50 w 270"/>
                      <a:gd name="T65" fmla="*/ 91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88"/>
                      <a:gd name="T101" fmla="*/ 270 w 270"/>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prstDash val="solid"/>
                    <a:round/>
                    <a:headEnd/>
                    <a:tailEnd/>
                  </a:ln>
                </p:spPr>
                <p:txBody>
                  <a:bodyPr/>
                  <a:lstStyle/>
                  <a:p>
                    <a:endParaRPr lang="en-US" dirty="0"/>
                  </a:p>
                </p:txBody>
              </p:sp>
              <p:sp>
                <p:nvSpPr>
                  <p:cNvPr id="399" name="Freeform 398"/>
                  <p:cNvSpPr>
                    <a:spLocks noChangeAspect="1"/>
                  </p:cNvSpPr>
                  <p:nvPr/>
                </p:nvSpPr>
                <p:spPr bwMode="auto">
                  <a:xfrm>
                    <a:off x="564111" y="3734305"/>
                    <a:ext cx="270" cy="200"/>
                  </a:xfrm>
                  <a:custGeom>
                    <a:avLst/>
                    <a:gdLst>
                      <a:gd name="T0" fmla="*/ 152 w 354"/>
                      <a:gd name="T1" fmla="*/ 53 h 294"/>
                      <a:gd name="T2" fmla="*/ 149 w 354"/>
                      <a:gd name="T3" fmla="*/ 93 h 294"/>
                      <a:gd name="T4" fmla="*/ 43 w 354"/>
                      <a:gd name="T5" fmla="*/ 85 h 294"/>
                      <a:gd name="T6" fmla="*/ 0 w 354"/>
                      <a:gd name="T7" fmla="*/ 79 h 294"/>
                      <a:gd name="T8" fmla="*/ 5 w 354"/>
                      <a:gd name="T9" fmla="*/ 61 h 294"/>
                      <a:gd name="T10" fmla="*/ 16 w 354"/>
                      <a:gd name="T11" fmla="*/ 10 h 294"/>
                      <a:gd name="T12" fmla="*/ 18 w 354"/>
                      <a:gd name="T13" fmla="*/ 0 h 294"/>
                      <a:gd name="T14" fmla="*/ 157 w 354"/>
                      <a:gd name="T15" fmla="*/ 11 h 294"/>
                      <a:gd name="T16" fmla="*/ 154 w 354"/>
                      <a:gd name="T17" fmla="*/ 44 h 294"/>
                      <a:gd name="T18" fmla="*/ 152 w 354"/>
                      <a:gd name="T19" fmla="*/ 53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
                      <a:gd name="T31" fmla="*/ 0 h 294"/>
                      <a:gd name="T32" fmla="*/ 354 w 354"/>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E8D898"/>
                  </a:solidFill>
                  <a:ln w="9525">
                    <a:solidFill>
                      <a:srgbClr val="E8D898"/>
                    </a:solidFill>
                    <a:prstDash val="solid"/>
                    <a:round/>
                    <a:headEnd/>
                    <a:tailEnd/>
                  </a:ln>
                </p:spPr>
                <p:txBody>
                  <a:bodyPr/>
                  <a:lstStyle/>
                  <a:p>
                    <a:endParaRPr lang="en-US" dirty="0"/>
                  </a:p>
                </p:txBody>
              </p:sp>
              <p:sp>
                <p:nvSpPr>
                  <p:cNvPr id="400" name="Freeform 399"/>
                  <p:cNvSpPr>
                    <a:spLocks noChangeAspect="1"/>
                  </p:cNvSpPr>
                  <p:nvPr/>
                </p:nvSpPr>
                <p:spPr bwMode="auto">
                  <a:xfrm>
                    <a:off x="564111" y="3734305"/>
                    <a:ext cx="270" cy="200"/>
                  </a:xfrm>
                  <a:custGeom>
                    <a:avLst/>
                    <a:gdLst>
                      <a:gd name="T0" fmla="*/ 152 w 354"/>
                      <a:gd name="T1" fmla="*/ 53 h 294"/>
                      <a:gd name="T2" fmla="*/ 149 w 354"/>
                      <a:gd name="T3" fmla="*/ 93 h 294"/>
                      <a:gd name="T4" fmla="*/ 43 w 354"/>
                      <a:gd name="T5" fmla="*/ 85 h 294"/>
                      <a:gd name="T6" fmla="*/ 0 w 354"/>
                      <a:gd name="T7" fmla="*/ 79 h 294"/>
                      <a:gd name="T8" fmla="*/ 5 w 354"/>
                      <a:gd name="T9" fmla="*/ 61 h 294"/>
                      <a:gd name="T10" fmla="*/ 16 w 354"/>
                      <a:gd name="T11" fmla="*/ 10 h 294"/>
                      <a:gd name="T12" fmla="*/ 18 w 354"/>
                      <a:gd name="T13" fmla="*/ 0 h 294"/>
                      <a:gd name="T14" fmla="*/ 157 w 354"/>
                      <a:gd name="T15" fmla="*/ 11 h 294"/>
                      <a:gd name="T16" fmla="*/ 154 w 354"/>
                      <a:gd name="T17" fmla="*/ 44 h 294"/>
                      <a:gd name="T18" fmla="*/ 152 w 354"/>
                      <a:gd name="T19" fmla="*/ 53 h 294"/>
                      <a:gd name="T20" fmla="*/ 152 w 354"/>
                      <a:gd name="T21" fmla="*/ 54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4"/>
                      <a:gd name="T34" fmla="*/ 0 h 294"/>
                      <a:gd name="T35" fmla="*/ 354 w 354"/>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prstDash val="solid"/>
                    <a:round/>
                    <a:headEnd/>
                    <a:tailEnd/>
                  </a:ln>
                </p:spPr>
                <p:txBody>
                  <a:bodyPr/>
                  <a:lstStyle/>
                  <a:p>
                    <a:endParaRPr lang="en-US" dirty="0"/>
                  </a:p>
                </p:txBody>
              </p:sp>
            </p:grpSp>
            <p:sp>
              <p:nvSpPr>
                <p:cNvPr id="278" name="Rectangle 277"/>
                <p:cNvSpPr>
                  <a:spLocks noChangeArrowheads="1"/>
                </p:cNvSpPr>
                <p:nvPr/>
              </p:nvSpPr>
              <p:spPr bwMode="auto">
                <a:xfrm>
                  <a:off x="563974" y="3733800"/>
                  <a:ext cx="352" cy="240"/>
                </a:xfrm>
                <a:prstGeom prst="rect">
                  <a:avLst/>
                </a:prstGeom>
                <a:noFill/>
                <a:ln w="9525">
                  <a:noFill/>
                  <a:miter lim="800000"/>
                  <a:headEnd/>
                  <a:tailEnd/>
                </a:ln>
              </p:spPr>
              <p:txBody>
                <a:bodyPr wrap="none" anchor="ctr"/>
                <a:lstStyle/>
                <a:p>
                  <a:pPr marL="0" marR="0" algn="ctr" eaLnBrk="0" fontAlgn="base" hangingPunct="0">
                    <a:spcBef>
                      <a:spcPts val="0"/>
                    </a:spcBef>
                    <a:spcAft>
                      <a:spcPts val="0"/>
                    </a:spcAft>
                  </a:pPr>
                  <a:r>
                    <a:rPr lang="en-US" sz="1600" b="1" kern="1200" dirty="0">
                      <a:effectLst/>
                      <a:latin typeface="Garamond" panose="02020404030301010803" pitchFamily="18" charset="0"/>
                      <a:ea typeface="Times New Roman" panose="02020603050405020304" pitchFamily="18" charset="0"/>
                      <a:cs typeface="Times New Roman" panose="02020603050405020304" pitchFamily="18" charset="0"/>
                    </a:rPr>
                    <a:t>1994</a:t>
                  </a:r>
                  <a:endParaRPr lang="en-US" sz="1200" dirty="0">
                    <a:effectLst/>
                    <a:latin typeface="Times New Roman" panose="02020603050405020304" pitchFamily="18" charset="0"/>
                    <a:ea typeface="Times New Roman" panose="02020603050405020304" pitchFamily="18" charset="0"/>
                  </a:endParaRPr>
                </a:p>
              </p:txBody>
            </p:sp>
          </p:grpSp>
          <p:grpSp>
            <p:nvGrpSpPr>
              <p:cNvPr id="18" name="Group 17"/>
              <p:cNvGrpSpPr/>
              <p:nvPr/>
            </p:nvGrpSpPr>
            <p:grpSpPr bwMode="auto">
              <a:xfrm>
                <a:off x="4438651" y="603096"/>
                <a:ext cx="2130425" cy="1962151"/>
                <a:chOff x="3344862" y="3733800"/>
                <a:chExt cx="1342" cy="1236"/>
              </a:xfrm>
            </p:grpSpPr>
            <p:grpSp>
              <p:nvGrpSpPr>
                <p:cNvPr id="152" name="Group 151"/>
                <p:cNvGrpSpPr>
                  <a:grpSpLocks noChangeAspect="1"/>
                </p:cNvGrpSpPr>
                <p:nvPr/>
              </p:nvGrpSpPr>
              <p:grpSpPr bwMode="auto">
                <a:xfrm>
                  <a:off x="3344862" y="3733845"/>
                  <a:ext cx="1342" cy="1191"/>
                  <a:chOff x="3344862" y="3733845"/>
                  <a:chExt cx="3408" cy="2730"/>
                </a:xfrm>
              </p:grpSpPr>
              <p:sp>
                <p:nvSpPr>
                  <p:cNvPr id="154" name="AutoShape 382"/>
                  <p:cNvSpPr>
                    <a:spLocks noChangeAspect="1" noChangeArrowheads="1"/>
                  </p:cNvSpPr>
                  <p:nvPr/>
                </p:nvSpPr>
                <p:spPr bwMode="auto">
                  <a:xfrm>
                    <a:off x="3344862" y="3733845"/>
                    <a:ext cx="3402" cy="2724"/>
                  </a:xfrm>
                  <a:prstGeom prst="rect">
                    <a:avLst/>
                  </a:prstGeom>
                  <a:noFill/>
                  <a:ln w="9525">
                    <a:noFill/>
                    <a:miter lim="800000"/>
                    <a:headEnd/>
                    <a:tailEnd/>
                  </a:ln>
                </p:spPr>
                <p:txBody>
                  <a:bodyPr/>
                  <a:lstStyle/>
                  <a:p>
                    <a:endParaRPr lang="en-US" dirty="0"/>
                  </a:p>
                </p:txBody>
              </p:sp>
              <p:sp>
                <p:nvSpPr>
                  <p:cNvPr id="155" name="Rectangle 154"/>
                  <p:cNvSpPr>
                    <a:spLocks noChangeAspect="1" noChangeArrowheads="1"/>
                  </p:cNvSpPr>
                  <p:nvPr/>
                </p:nvSpPr>
                <p:spPr bwMode="auto">
                  <a:xfrm>
                    <a:off x="3344862" y="3733845"/>
                    <a:ext cx="3408" cy="2730"/>
                  </a:xfrm>
                  <a:prstGeom prst="rect">
                    <a:avLst/>
                  </a:prstGeom>
                  <a:solidFill>
                    <a:srgbClr val="FFFFFF">
                      <a:alpha val="0"/>
                    </a:srgbClr>
                  </a:solidFill>
                  <a:ln w="9525">
                    <a:noFill/>
                    <a:miter lim="800000"/>
                    <a:headEnd/>
                    <a:tailEnd/>
                  </a:ln>
                </p:spPr>
                <p:txBody>
                  <a:bodyPr/>
                  <a:lstStyle/>
                  <a:p>
                    <a:endParaRPr lang="en-US" dirty="0"/>
                  </a:p>
                </p:txBody>
              </p:sp>
              <p:sp>
                <p:nvSpPr>
                  <p:cNvPr id="156" name="Rectangle 155"/>
                  <p:cNvSpPr>
                    <a:spLocks noChangeAspect="1" noChangeArrowheads="1"/>
                  </p:cNvSpPr>
                  <p:nvPr/>
                </p:nvSpPr>
                <p:spPr bwMode="auto">
                  <a:xfrm>
                    <a:off x="3344898" y="3733887"/>
                    <a:ext cx="3336" cy="2646"/>
                  </a:xfrm>
                  <a:prstGeom prst="rect">
                    <a:avLst/>
                  </a:prstGeom>
                  <a:solidFill>
                    <a:srgbClr val="FFFFFF">
                      <a:alpha val="0"/>
                    </a:srgbClr>
                  </a:solidFill>
                  <a:ln w="9525">
                    <a:noFill/>
                    <a:miter lim="800000"/>
                    <a:headEnd/>
                    <a:tailEnd/>
                  </a:ln>
                </p:spPr>
                <p:txBody>
                  <a:bodyPr/>
                  <a:lstStyle/>
                  <a:p>
                    <a:endParaRPr lang="en-US" dirty="0"/>
                  </a:p>
                </p:txBody>
              </p:sp>
              <p:sp>
                <p:nvSpPr>
                  <p:cNvPr id="157" name="Freeform 156"/>
                  <p:cNvSpPr>
                    <a:spLocks noChangeAspect="1"/>
                  </p:cNvSpPr>
                  <p:nvPr/>
                </p:nvSpPr>
                <p:spPr bwMode="auto">
                  <a:xfrm>
                    <a:off x="3347094" y="3735465"/>
                    <a:ext cx="234" cy="378"/>
                  </a:xfrm>
                  <a:custGeom>
                    <a:avLst/>
                    <a:gdLst>
                      <a:gd name="T0" fmla="*/ 234 w 234"/>
                      <a:gd name="T1" fmla="*/ 300 h 378"/>
                      <a:gd name="T2" fmla="*/ 60 w 234"/>
                      <a:gd name="T3" fmla="*/ 318 h 378"/>
                      <a:gd name="T4" fmla="*/ 60 w 234"/>
                      <a:gd name="T5" fmla="*/ 330 h 378"/>
                      <a:gd name="T6" fmla="*/ 78 w 234"/>
                      <a:gd name="T7" fmla="*/ 348 h 378"/>
                      <a:gd name="T8" fmla="*/ 78 w 234"/>
                      <a:gd name="T9" fmla="*/ 366 h 378"/>
                      <a:gd name="T10" fmla="*/ 42 w 234"/>
                      <a:gd name="T11" fmla="*/ 378 h 378"/>
                      <a:gd name="T12" fmla="*/ 54 w 234"/>
                      <a:gd name="T13" fmla="*/ 372 h 378"/>
                      <a:gd name="T14" fmla="*/ 36 w 234"/>
                      <a:gd name="T15" fmla="*/ 336 h 378"/>
                      <a:gd name="T16" fmla="*/ 30 w 234"/>
                      <a:gd name="T17" fmla="*/ 372 h 378"/>
                      <a:gd name="T18" fmla="*/ 12 w 234"/>
                      <a:gd name="T19" fmla="*/ 372 h 378"/>
                      <a:gd name="T20" fmla="*/ 12 w 234"/>
                      <a:gd name="T21" fmla="*/ 342 h 378"/>
                      <a:gd name="T22" fmla="*/ 0 w 234"/>
                      <a:gd name="T23" fmla="*/ 258 h 378"/>
                      <a:gd name="T24" fmla="*/ 0 w 234"/>
                      <a:gd name="T25" fmla="*/ 12 h 378"/>
                      <a:gd name="T26" fmla="*/ 162 w 234"/>
                      <a:gd name="T27" fmla="*/ 0 h 378"/>
                      <a:gd name="T28" fmla="*/ 204 w 234"/>
                      <a:gd name="T29" fmla="*/ 162 h 378"/>
                      <a:gd name="T30" fmla="*/ 228 w 234"/>
                      <a:gd name="T31" fmla="*/ 204 h 378"/>
                      <a:gd name="T32" fmla="*/ 216 w 234"/>
                      <a:gd name="T33" fmla="*/ 234 h 378"/>
                      <a:gd name="T34" fmla="*/ 234 w 234"/>
                      <a:gd name="T35" fmla="*/ 300 h 3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4"/>
                      <a:gd name="T55" fmla="*/ 0 h 378"/>
                      <a:gd name="T56" fmla="*/ 234 w 234"/>
                      <a:gd name="T57" fmla="*/ 378 h 3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4" h="378">
                        <a:moveTo>
                          <a:pt x="234" y="300"/>
                        </a:moveTo>
                        <a:lnTo>
                          <a:pt x="60" y="318"/>
                        </a:lnTo>
                        <a:lnTo>
                          <a:pt x="60" y="330"/>
                        </a:lnTo>
                        <a:lnTo>
                          <a:pt x="78" y="348"/>
                        </a:lnTo>
                        <a:lnTo>
                          <a:pt x="78" y="366"/>
                        </a:lnTo>
                        <a:lnTo>
                          <a:pt x="42" y="378"/>
                        </a:lnTo>
                        <a:lnTo>
                          <a:pt x="54" y="372"/>
                        </a:lnTo>
                        <a:lnTo>
                          <a:pt x="36" y="336"/>
                        </a:lnTo>
                        <a:lnTo>
                          <a:pt x="30" y="372"/>
                        </a:lnTo>
                        <a:lnTo>
                          <a:pt x="12" y="372"/>
                        </a:lnTo>
                        <a:lnTo>
                          <a:pt x="12" y="342"/>
                        </a:lnTo>
                        <a:lnTo>
                          <a:pt x="0" y="258"/>
                        </a:lnTo>
                        <a:lnTo>
                          <a:pt x="0" y="12"/>
                        </a:lnTo>
                        <a:lnTo>
                          <a:pt x="162" y="0"/>
                        </a:lnTo>
                        <a:lnTo>
                          <a:pt x="204" y="162"/>
                        </a:lnTo>
                        <a:lnTo>
                          <a:pt x="228" y="204"/>
                        </a:lnTo>
                        <a:lnTo>
                          <a:pt x="216" y="234"/>
                        </a:lnTo>
                        <a:lnTo>
                          <a:pt x="234" y="300"/>
                        </a:lnTo>
                        <a:close/>
                      </a:path>
                    </a:pathLst>
                  </a:custGeom>
                  <a:solidFill>
                    <a:srgbClr val="FF8C00"/>
                  </a:solidFill>
                  <a:ln w="9525">
                    <a:solidFill>
                      <a:srgbClr val="FF8C00"/>
                    </a:solidFill>
                    <a:prstDash val="solid"/>
                    <a:round/>
                    <a:headEnd/>
                    <a:tailEnd/>
                  </a:ln>
                </p:spPr>
                <p:txBody>
                  <a:bodyPr/>
                  <a:lstStyle/>
                  <a:p>
                    <a:endParaRPr lang="en-US" dirty="0"/>
                  </a:p>
                </p:txBody>
              </p:sp>
              <p:sp>
                <p:nvSpPr>
                  <p:cNvPr id="158" name="Freeform 157"/>
                  <p:cNvSpPr>
                    <a:spLocks noChangeAspect="1"/>
                  </p:cNvSpPr>
                  <p:nvPr/>
                </p:nvSpPr>
                <p:spPr bwMode="auto">
                  <a:xfrm>
                    <a:off x="3347094" y="3735465"/>
                    <a:ext cx="234" cy="378"/>
                  </a:xfrm>
                  <a:custGeom>
                    <a:avLst/>
                    <a:gdLst>
                      <a:gd name="T0" fmla="*/ 234 w 234"/>
                      <a:gd name="T1" fmla="*/ 300 h 378"/>
                      <a:gd name="T2" fmla="*/ 60 w 234"/>
                      <a:gd name="T3" fmla="*/ 318 h 378"/>
                      <a:gd name="T4" fmla="*/ 60 w 234"/>
                      <a:gd name="T5" fmla="*/ 330 h 378"/>
                      <a:gd name="T6" fmla="*/ 78 w 234"/>
                      <a:gd name="T7" fmla="*/ 348 h 378"/>
                      <a:gd name="T8" fmla="*/ 78 w 234"/>
                      <a:gd name="T9" fmla="*/ 366 h 378"/>
                      <a:gd name="T10" fmla="*/ 42 w 234"/>
                      <a:gd name="T11" fmla="*/ 378 h 378"/>
                      <a:gd name="T12" fmla="*/ 54 w 234"/>
                      <a:gd name="T13" fmla="*/ 372 h 378"/>
                      <a:gd name="T14" fmla="*/ 36 w 234"/>
                      <a:gd name="T15" fmla="*/ 336 h 378"/>
                      <a:gd name="T16" fmla="*/ 30 w 234"/>
                      <a:gd name="T17" fmla="*/ 372 h 378"/>
                      <a:gd name="T18" fmla="*/ 12 w 234"/>
                      <a:gd name="T19" fmla="*/ 372 h 378"/>
                      <a:gd name="T20" fmla="*/ 12 w 234"/>
                      <a:gd name="T21" fmla="*/ 342 h 378"/>
                      <a:gd name="T22" fmla="*/ 0 w 234"/>
                      <a:gd name="T23" fmla="*/ 258 h 378"/>
                      <a:gd name="T24" fmla="*/ 0 w 234"/>
                      <a:gd name="T25" fmla="*/ 12 h 378"/>
                      <a:gd name="T26" fmla="*/ 162 w 234"/>
                      <a:gd name="T27" fmla="*/ 0 h 378"/>
                      <a:gd name="T28" fmla="*/ 204 w 234"/>
                      <a:gd name="T29" fmla="*/ 162 h 378"/>
                      <a:gd name="T30" fmla="*/ 228 w 234"/>
                      <a:gd name="T31" fmla="*/ 204 h 378"/>
                      <a:gd name="T32" fmla="*/ 216 w 234"/>
                      <a:gd name="T33" fmla="*/ 234 h 378"/>
                      <a:gd name="T34" fmla="*/ 234 w 234"/>
                      <a:gd name="T35" fmla="*/ 300 h 378"/>
                      <a:gd name="T36" fmla="*/ 234 w 234"/>
                      <a:gd name="T37" fmla="*/ 306 h 3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378"/>
                      <a:gd name="T59" fmla="*/ 234 w 234"/>
                      <a:gd name="T60" fmla="*/ 378 h 3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378">
                        <a:moveTo>
                          <a:pt x="234" y="300"/>
                        </a:moveTo>
                        <a:lnTo>
                          <a:pt x="60" y="318"/>
                        </a:lnTo>
                        <a:lnTo>
                          <a:pt x="60" y="330"/>
                        </a:lnTo>
                        <a:lnTo>
                          <a:pt x="78" y="348"/>
                        </a:lnTo>
                        <a:lnTo>
                          <a:pt x="78" y="366"/>
                        </a:lnTo>
                        <a:lnTo>
                          <a:pt x="42" y="378"/>
                        </a:lnTo>
                        <a:lnTo>
                          <a:pt x="54" y="372"/>
                        </a:lnTo>
                        <a:lnTo>
                          <a:pt x="36" y="336"/>
                        </a:lnTo>
                        <a:lnTo>
                          <a:pt x="30" y="372"/>
                        </a:lnTo>
                        <a:lnTo>
                          <a:pt x="12" y="372"/>
                        </a:lnTo>
                        <a:lnTo>
                          <a:pt x="12" y="342"/>
                        </a:lnTo>
                        <a:lnTo>
                          <a:pt x="0" y="258"/>
                        </a:lnTo>
                        <a:lnTo>
                          <a:pt x="0" y="12"/>
                        </a:lnTo>
                        <a:lnTo>
                          <a:pt x="162" y="0"/>
                        </a:lnTo>
                        <a:lnTo>
                          <a:pt x="204" y="162"/>
                        </a:lnTo>
                        <a:lnTo>
                          <a:pt x="228" y="204"/>
                        </a:lnTo>
                        <a:lnTo>
                          <a:pt x="216" y="234"/>
                        </a:lnTo>
                        <a:lnTo>
                          <a:pt x="234" y="300"/>
                        </a:lnTo>
                        <a:lnTo>
                          <a:pt x="234" y="306"/>
                        </a:lnTo>
                      </a:path>
                    </a:pathLst>
                  </a:custGeom>
                  <a:noFill/>
                  <a:ln w="9525">
                    <a:solidFill>
                      <a:srgbClr val="000000"/>
                    </a:solidFill>
                    <a:prstDash val="solid"/>
                    <a:round/>
                    <a:headEnd/>
                    <a:tailEnd/>
                  </a:ln>
                </p:spPr>
                <p:txBody>
                  <a:bodyPr/>
                  <a:lstStyle/>
                  <a:p>
                    <a:endParaRPr lang="en-US" dirty="0"/>
                  </a:p>
                </p:txBody>
              </p:sp>
              <p:sp>
                <p:nvSpPr>
                  <p:cNvPr id="159" name="Freeform 158"/>
                  <p:cNvSpPr>
                    <a:spLocks noChangeAspect="1"/>
                  </p:cNvSpPr>
                  <p:nvPr/>
                </p:nvSpPr>
                <p:spPr bwMode="auto">
                  <a:xfrm>
                    <a:off x="3344946" y="3735633"/>
                    <a:ext cx="648" cy="570"/>
                  </a:xfrm>
                  <a:custGeom>
                    <a:avLst/>
                    <a:gdLst>
                      <a:gd name="T0" fmla="*/ 6 w 648"/>
                      <a:gd name="T1" fmla="*/ 324 h 570"/>
                      <a:gd name="T2" fmla="*/ 6 w 648"/>
                      <a:gd name="T3" fmla="*/ 330 h 570"/>
                      <a:gd name="T4" fmla="*/ 42 w 648"/>
                      <a:gd name="T5" fmla="*/ 360 h 570"/>
                      <a:gd name="T6" fmla="*/ 30 w 648"/>
                      <a:gd name="T7" fmla="*/ 396 h 570"/>
                      <a:gd name="T8" fmla="*/ 72 w 648"/>
                      <a:gd name="T9" fmla="*/ 366 h 570"/>
                      <a:gd name="T10" fmla="*/ 48 w 648"/>
                      <a:gd name="T11" fmla="*/ 444 h 570"/>
                      <a:gd name="T12" fmla="*/ 102 w 648"/>
                      <a:gd name="T13" fmla="*/ 462 h 570"/>
                      <a:gd name="T14" fmla="*/ 120 w 648"/>
                      <a:gd name="T15" fmla="*/ 456 h 570"/>
                      <a:gd name="T16" fmla="*/ 114 w 648"/>
                      <a:gd name="T17" fmla="*/ 504 h 570"/>
                      <a:gd name="T18" fmla="*/ 66 w 648"/>
                      <a:gd name="T19" fmla="*/ 546 h 570"/>
                      <a:gd name="T20" fmla="*/ 0 w 648"/>
                      <a:gd name="T21" fmla="*/ 570 h 570"/>
                      <a:gd name="T22" fmla="*/ 78 w 648"/>
                      <a:gd name="T23" fmla="*/ 546 h 570"/>
                      <a:gd name="T24" fmla="*/ 96 w 648"/>
                      <a:gd name="T25" fmla="*/ 546 h 570"/>
                      <a:gd name="T26" fmla="*/ 114 w 648"/>
                      <a:gd name="T27" fmla="*/ 534 h 570"/>
                      <a:gd name="T28" fmla="*/ 204 w 648"/>
                      <a:gd name="T29" fmla="*/ 456 h 570"/>
                      <a:gd name="T30" fmla="*/ 252 w 648"/>
                      <a:gd name="T31" fmla="*/ 372 h 570"/>
                      <a:gd name="T32" fmla="*/ 252 w 648"/>
                      <a:gd name="T33" fmla="*/ 372 h 570"/>
                      <a:gd name="T34" fmla="*/ 264 w 648"/>
                      <a:gd name="T35" fmla="*/ 378 h 570"/>
                      <a:gd name="T36" fmla="*/ 240 w 648"/>
                      <a:gd name="T37" fmla="*/ 390 h 570"/>
                      <a:gd name="T38" fmla="*/ 246 w 648"/>
                      <a:gd name="T39" fmla="*/ 426 h 570"/>
                      <a:gd name="T40" fmla="*/ 258 w 648"/>
                      <a:gd name="T41" fmla="*/ 438 h 570"/>
                      <a:gd name="T42" fmla="*/ 288 w 648"/>
                      <a:gd name="T43" fmla="*/ 420 h 570"/>
                      <a:gd name="T44" fmla="*/ 300 w 648"/>
                      <a:gd name="T45" fmla="*/ 384 h 570"/>
                      <a:gd name="T46" fmla="*/ 318 w 648"/>
                      <a:gd name="T47" fmla="*/ 390 h 570"/>
                      <a:gd name="T48" fmla="*/ 426 w 648"/>
                      <a:gd name="T49" fmla="*/ 414 h 570"/>
                      <a:gd name="T50" fmla="*/ 450 w 648"/>
                      <a:gd name="T51" fmla="*/ 408 h 570"/>
                      <a:gd name="T52" fmla="*/ 462 w 648"/>
                      <a:gd name="T53" fmla="*/ 432 h 570"/>
                      <a:gd name="T54" fmla="*/ 468 w 648"/>
                      <a:gd name="T55" fmla="*/ 438 h 570"/>
                      <a:gd name="T56" fmla="*/ 510 w 648"/>
                      <a:gd name="T57" fmla="*/ 450 h 570"/>
                      <a:gd name="T58" fmla="*/ 528 w 648"/>
                      <a:gd name="T59" fmla="*/ 450 h 570"/>
                      <a:gd name="T60" fmla="*/ 534 w 648"/>
                      <a:gd name="T61" fmla="*/ 444 h 570"/>
                      <a:gd name="T62" fmla="*/ 606 w 648"/>
                      <a:gd name="T63" fmla="*/ 504 h 570"/>
                      <a:gd name="T64" fmla="*/ 618 w 648"/>
                      <a:gd name="T65" fmla="*/ 510 h 570"/>
                      <a:gd name="T66" fmla="*/ 648 w 648"/>
                      <a:gd name="T67" fmla="*/ 540 h 570"/>
                      <a:gd name="T68" fmla="*/ 600 w 648"/>
                      <a:gd name="T69" fmla="*/ 498 h 570"/>
                      <a:gd name="T70" fmla="*/ 480 w 648"/>
                      <a:gd name="T71" fmla="*/ 438 h 570"/>
                      <a:gd name="T72" fmla="*/ 456 w 648"/>
                      <a:gd name="T73" fmla="*/ 414 h 570"/>
                      <a:gd name="T74" fmla="*/ 414 w 648"/>
                      <a:gd name="T75" fmla="*/ 396 h 570"/>
                      <a:gd name="T76" fmla="*/ 252 w 648"/>
                      <a:gd name="T77" fmla="*/ 36 h 570"/>
                      <a:gd name="T78" fmla="*/ 210 w 648"/>
                      <a:gd name="T79" fmla="*/ 24 h 570"/>
                      <a:gd name="T80" fmla="*/ 60 w 648"/>
                      <a:gd name="T81" fmla="*/ 84 h 570"/>
                      <a:gd name="T82" fmla="*/ 114 w 648"/>
                      <a:gd name="T83" fmla="*/ 144 h 570"/>
                      <a:gd name="T84" fmla="*/ 108 w 648"/>
                      <a:gd name="T85" fmla="*/ 156 h 570"/>
                      <a:gd name="T86" fmla="*/ 102 w 648"/>
                      <a:gd name="T87" fmla="*/ 180 h 570"/>
                      <a:gd name="T88" fmla="*/ 84 w 648"/>
                      <a:gd name="T89" fmla="*/ 156 h 570"/>
                      <a:gd name="T90" fmla="*/ 18 w 648"/>
                      <a:gd name="T91" fmla="*/ 168 h 570"/>
                      <a:gd name="T92" fmla="*/ 30 w 648"/>
                      <a:gd name="T93" fmla="*/ 192 h 570"/>
                      <a:gd name="T94" fmla="*/ 78 w 648"/>
                      <a:gd name="T95" fmla="*/ 228 h 570"/>
                      <a:gd name="T96" fmla="*/ 114 w 648"/>
                      <a:gd name="T97" fmla="*/ 228 h 570"/>
                      <a:gd name="T98" fmla="*/ 102 w 648"/>
                      <a:gd name="T99" fmla="*/ 270 h 5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8"/>
                      <a:gd name="T151" fmla="*/ 0 h 570"/>
                      <a:gd name="T152" fmla="*/ 648 w 648"/>
                      <a:gd name="T153" fmla="*/ 570 h 5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8" h="570">
                        <a:moveTo>
                          <a:pt x="54" y="282"/>
                        </a:moveTo>
                        <a:lnTo>
                          <a:pt x="6" y="324"/>
                        </a:lnTo>
                        <a:lnTo>
                          <a:pt x="24" y="324"/>
                        </a:lnTo>
                        <a:lnTo>
                          <a:pt x="6" y="330"/>
                        </a:lnTo>
                        <a:lnTo>
                          <a:pt x="18" y="348"/>
                        </a:lnTo>
                        <a:lnTo>
                          <a:pt x="42" y="360"/>
                        </a:lnTo>
                        <a:lnTo>
                          <a:pt x="24" y="372"/>
                        </a:lnTo>
                        <a:lnTo>
                          <a:pt x="30" y="396"/>
                        </a:lnTo>
                        <a:lnTo>
                          <a:pt x="42" y="402"/>
                        </a:lnTo>
                        <a:lnTo>
                          <a:pt x="72" y="366"/>
                        </a:lnTo>
                        <a:lnTo>
                          <a:pt x="60" y="426"/>
                        </a:lnTo>
                        <a:lnTo>
                          <a:pt x="48" y="444"/>
                        </a:lnTo>
                        <a:lnTo>
                          <a:pt x="84" y="426"/>
                        </a:lnTo>
                        <a:lnTo>
                          <a:pt x="102" y="462"/>
                        </a:lnTo>
                        <a:lnTo>
                          <a:pt x="114" y="438"/>
                        </a:lnTo>
                        <a:lnTo>
                          <a:pt x="120" y="456"/>
                        </a:lnTo>
                        <a:lnTo>
                          <a:pt x="144" y="444"/>
                        </a:lnTo>
                        <a:lnTo>
                          <a:pt x="114" y="504"/>
                        </a:lnTo>
                        <a:lnTo>
                          <a:pt x="72" y="528"/>
                        </a:lnTo>
                        <a:lnTo>
                          <a:pt x="66" y="546"/>
                        </a:lnTo>
                        <a:lnTo>
                          <a:pt x="36" y="540"/>
                        </a:lnTo>
                        <a:lnTo>
                          <a:pt x="0" y="570"/>
                        </a:lnTo>
                        <a:lnTo>
                          <a:pt x="42" y="552"/>
                        </a:lnTo>
                        <a:lnTo>
                          <a:pt x="78" y="546"/>
                        </a:lnTo>
                        <a:lnTo>
                          <a:pt x="72" y="558"/>
                        </a:lnTo>
                        <a:lnTo>
                          <a:pt x="96" y="546"/>
                        </a:lnTo>
                        <a:lnTo>
                          <a:pt x="90" y="528"/>
                        </a:lnTo>
                        <a:lnTo>
                          <a:pt x="114" y="534"/>
                        </a:lnTo>
                        <a:lnTo>
                          <a:pt x="186" y="480"/>
                        </a:lnTo>
                        <a:lnTo>
                          <a:pt x="204" y="456"/>
                        </a:lnTo>
                        <a:lnTo>
                          <a:pt x="192" y="438"/>
                        </a:lnTo>
                        <a:lnTo>
                          <a:pt x="252" y="372"/>
                        </a:lnTo>
                        <a:lnTo>
                          <a:pt x="258" y="336"/>
                        </a:lnTo>
                        <a:lnTo>
                          <a:pt x="252" y="372"/>
                        </a:lnTo>
                        <a:lnTo>
                          <a:pt x="276" y="360"/>
                        </a:lnTo>
                        <a:lnTo>
                          <a:pt x="264" y="378"/>
                        </a:lnTo>
                        <a:lnTo>
                          <a:pt x="282" y="384"/>
                        </a:lnTo>
                        <a:lnTo>
                          <a:pt x="240" y="390"/>
                        </a:lnTo>
                        <a:lnTo>
                          <a:pt x="234" y="426"/>
                        </a:lnTo>
                        <a:lnTo>
                          <a:pt x="246" y="426"/>
                        </a:lnTo>
                        <a:lnTo>
                          <a:pt x="234" y="444"/>
                        </a:lnTo>
                        <a:lnTo>
                          <a:pt x="258" y="438"/>
                        </a:lnTo>
                        <a:lnTo>
                          <a:pt x="270" y="414"/>
                        </a:lnTo>
                        <a:lnTo>
                          <a:pt x="288" y="420"/>
                        </a:lnTo>
                        <a:lnTo>
                          <a:pt x="300" y="372"/>
                        </a:lnTo>
                        <a:lnTo>
                          <a:pt x="300" y="384"/>
                        </a:lnTo>
                        <a:lnTo>
                          <a:pt x="324" y="378"/>
                        </a:lnTo>
                        <a:lnTo>
                          <a:pt x="318" y="390"/>
                        </a:lnTo>
                        <a:lnTo>
                          <a:pt x="366" y="414"/>
                        </a:lnTo>
                        <a:lnTo>
                          <a:pt x="426" y="414"/>
                        </a:lnTo>
                        <a:lnTo>
                          <a:pt x="438" y="402"/>
                        </a:lnTo>
                        <a:lnTo>
                          <a:pt x="450" y="408"/>
                        </a:lnTo>
                        <a:lnTo>
                          <a:pt x="438" y="426"/>
                        </a:lnTo>
                        <a:lnTo>
                          <a:pt x="462" y="432"/>
                        </a:lnTo>
                        <a:lnTo>
                          <a:pt x="468" y="414"/>
                        </a:lnTo>
                        <a:lnTo>
                          <a:pt x="468" y="438"/>
                        </a:lnTo>
                        <a:lnTo>
                          <a:pt x="498" y="456"/>
                        </a:lnTo>
                        <a:lnTo>
                          <a:pt x="510" y="450"/>
                        </a:lnTo>
                        <a:lnTo>
                          <a:pt x="492" y="432"/>
                        </a:lnTo>
                        <a:lnTo>
                          <a:pt x="528" y="450"/>
                        </a:lnTo>
                        <a:lnTo>
                          <a:pt x="510" y="414"/>
                        </a:lnTo>
                        <a:lnTo>
                          <a:pt x="534" y="444"/>
                        </a:lnTo>
                        <a:lnTo>
                          <a:pt x="564" y="480"/>
                        </a:lnTo>
                        <a:lnTo>
                          <a:pt x="606" y="504"/>
                        </a:lnTo>
                        <a:lnTo>
                          <a:pt x="606" y="534"/>
                        </a:lnTo>
                        <a:lnTo>
                          <a:pt x="618" y="510"/>
                        </a:lnTo>
                        <a:lnTo>
                          <a:pt x="636" y="552"/>
                        </a:lnTo>
                        <a:lnTo>
                          <a:pt x="648" y="540"/>
                        </a:lnTo>
                        <a:lnTo>
                          <a:pt x="642" y="510"/>
                        </a:lnTo>
                        <a:lnTo>
                          <a:pt x="600" y="498"/>
                        </a:lnTo>
                        <a:lnTo>
                          <a:pt x="510" y="402"/>
                        </a:lnTo>
                        <a:lnTo>
                          <a:pt x="480" y="438"/>
                        </a:lnTo>
                        <a:lnTo>
                          <a:pt x="474" y="408"/>
                        </a:lnTo>
                        <a:lnTo>
                          <a:pt x="456" y="414"/>
                        </a:lnTo>
                        <a:lnTo>
                          <a:pt x="444" y="390"/>
                        </a:lnTo>
                        <a:lnTo>
                          <a:pt x="414" y="396"/>
                        </a:lnTo>
                        <a:lnTo>
                          <a:pt x="378" y="60"/>
                        </a:lnTo>
                        <a:lnTo>
                          <a:pt x="252" y="36"/>
                        </a:lnTo>
                        <a:lnTo>
                          <a:pt x="216" y="12"/>
                        </a:lnTo>
                        <a:lnTo>
                          <a:pt x="210" y="24"/>
                        </a:lnTo>
                        <a:lnTo>
                          <a:pt x="198" y="0"/>
                        </a:lnTo>
                        <a:lnTo>
                          <a:pt x="60" y="84"/>
                        </a:lnTo>
                        <a:lnTo>
                          <a:pt x="90" y="138"/>
                        </a:lnTo>
                        <a:lnTo>
                          <a:pt x="114" y="144"/>
                        </a:lnTo>
                        <a:lnTo>
                          <a:pt x="138" y="168"/>
                        </a:lnTo>
                        <a:lnTo>
                          <a:pt x="108" y="156"/>
                        </a:lnTo>
                        <a:lnTo>
                          <a:pt x="120" y="174"/>
                        </a:lnTo>
                        <a:lnTo>
                          <a:pt x="102" y="180"/>
                        </a:lnTo>
                        <a:lnTo>
                          <a:pt x="78" y="174"/>
                        </a:lnTo>
                        <a:lnTo>
                          <a:pt x="84" y="156"/>
                        </a:lnTo>
                        <a:lnTo>
                          <a:pt x="72" y="150"/>
                        </a:lnTo>
                        <a:lnTo>
                          <a:pt x="18" y="168"/>
                        </a:lnTo>
                        <a:lnTo>
                          <a:pt x="42" y="192"/>
                        </a:lnTo>
                        <a:lnTo>
                          <a:pt x="30" y="192"/>
                        </a:lnTo>
                        <a:lnTo>
                          <a:pt x="36" y="216"/>
                        </a:lnTo>
                        <a:lnTo>
                          <a:pt x="78" y="228"/>
                        </a:lnTo>
                        <a:lnTo>
                          <a:pt x="78" y="240"/>
                        </a:lnTo>
                        <a:lnTo>
                          <a:pt x="114" y="228"/>
                        </a:lnTo>
                        <a:lnTo>
                          <a:pt x="102" y="234"/>
                        </a:lnTo>
                        <a:lnTo>
                          <a:pt x="102" y="270"/>
                        </a:lnTo>
                        <a:lnTo>
                          <a:pt x="54" y="282"/>
                        </a:lnTo>
                        <a:close/>
                      </a:path>
                    </a:pathLst>
                  </a:custGeom>
                  <a:solidFill>
                    <a:srgbClr val="E8D898"/>
                  </a:solidFill>
                  <a:ln w="9525">
                    <a:solidFill>
                      <a:srgbClr val="E8D898"/>
                    </a:solidFill>
                    <a:prstDash val="solid"/>
                    <a:round/>
                    <a:headEnd/>
                    <a:tailEnd/>
                  </a:ln>
                </p:spPr>
                <p:txBody>
                  <a:bodyPr/>
                  <a:lstStyle/>
                  <a:p>
                    <a:endParaRPr lang="en-US" dirty="0"/>
                  </a:p>
                </p:txBody>
              </p:sp>
              <p:sp>
                <p:nvSpPr>
                  <p:cNvPr id="160" name="Freeform 159"/>
                  <p:cNvSpPr>
                    <a:spLocks noChangeAspect="1"/>
                  </p:cNvSpPr>
                  <p:nvPr/>
                </p:nvSpPr>
                <p:spPr bwMode="auto">
                  <a:xfrm>
                    <a:off x="3344946" y="3735633"/>
                    <a:ext cx="648" cy="570"/>
                  </a:xfrm>
                  <a:custGeom>
                    <a:avLst/>
                    <a:gdLst>
                      <a:gd name="T0" fmla="*/ 6 w 648"/>
                      <a:gd name="T1" fmla="*/ 324 h 570"/>
                      <a:gd name="T2" fmla="*/ 6 w 648"/>
                      <a:gd name="T3" fmla="*/ 330 h 570"/>
                      <a:gd name="T4" fmla="*/ 42 w 648"/>
                      <a:gd name="T5" fmla="*/ 360 h 570"/>
                      <a:gd name="T6" fmla="*/ 30 w 648"/>
                      <a:gd name="T7" fmla="*/ 396 h 570"/>
                      <a:gd name="T8" fmla="*/ 72 w 648"/>
                      <a:gd name="T9" fmla="*/ 366 h 570"/>
                      <a:gd name="T10" fmla="*/ 48 w 648"/>
                      <a:gd name="T11" fmla="*/ 444 h 570"/>
                      <a:gd name="T12" fmla="*/ 102 w 648"/>
                      <a:gd name="T13" fmla="*/ 462 h 570"/>
                      <a:gd name="T14" fmla="*/ 120 w 648"/>
                      <a:gd name="T15" fmla="*/ 456 h 570"/>
                      <a:gd name="T16" fmla="*/ 114 w 648"/>
                      <a:gd name="T17" fmla="*/ 504 h 570"/>
                      <a:gd name="T18" fmla="*/ 66 w 648"/>
                      <a:gd name="T19" fmla="*/ 546 h 570"/>
                      <a:gd name="T20" fmla="*/ 0 w 648"/>
                      <a:gd name="T21" fmla="*/ 570 h 570"/>
                      <a:gd name="T22" fmla="*/ 78 w 648"/>
                      <a:gd name="T23" fmla="*/ 546 h 570"/>
                      <a:gd name="T24" fmla="*/ 96 w 648"/>
                      <a:gd name="T25" fmla="*/ 546 h 570"/>
                      <a:gd name="T26" fmla="*/ 114 w 648"/>
                      <a:gd name="T27" fmla="*/ 534 h 570"/>
                      <a:gd name="T28" fmla="*/ 204 w 648"/>
                      <a:gd name="T29" fmla="*/ 456 h 570"/>
                      <a:gd name="T30" fmla="*/ 252 w 648"/>
                      <a:gd name="T31" fmla="*/ 372 h 570"/>
                      <a:gd name="T32" fmla="*/ 252 w 648"/>
                      <a:gd name="T33" fmla="*/ 372 h 570"/>
                      <a:gd name="T34" fmla="*/ 264 w 648"/>
                      <a:gd name="T35" fmla="*/ 378 h 570"/>
                      <a:gd name="T36" fmla="*/ 240 w 648"/>
                      <a:gd name="T37" fmla="*/ 390 h 570"/>
                      <a:gd name="T38" fmla="*/ 246 w 648"/>
                      <a:gd name="T39" fmla="*/ 426 h 570"/>
                      <a:gd name="T40" fmla="*/ 258 w 648"/>
                      <a:gd name="T41" fmla="*/ 438 h 570"/>
                      <a:gd name="T42" fmla="*/ 288 w 648"/>
                      <a:gd name="T43" fmla="*/ 420 h 570"/>
                      <a:gd name="T44" fmla="*/ 300 w 648"/>
                      <a:gd name="T45" fmla="*/ 384 h 570"/>
                      <a:gd name="T46" fmla="*/ 318 w 648"/>
                      <a:gd name="T47" fmla="*/ 390 h 570"/>
                      <a:gd name="T48" fmla="*/ 426 w 648"/>
                      <a:gd name="T49" fmla="*/ 414 h 570"/>
                      <a:gd name="T50" fmla="*/ 450 w 648"/>
                      <a:gd name="T51" fmla="*/ 408 h 570"/>
                      <a:gd name="T52" fmla="*/ 462 w 648"/>
                      <a:gd name="T53" fmla="*/ 432 h 570"/>
                      <a:gd name="T54" fmla="*/ 468 w 648"/>
                      <a:gd name="T55" fmla="*/ 438 h 570"/>
                      <a:gd name="T56" fmla="*/ 510 w 648"/>
                      <a:gd name="T57" fmla="*/ 450 h 570"/>
                      <a:gd name="T58" fmla="*/ 528 w 648"/>
                      <a:gd name="T59" fmla="*/ 450 h 570"/>
                      <a:gd name="T60" fmla="*/ 534 w 648"/>
                      <a:gd name="T61" fmla="*/ 444 h 570"/>
                      <a:gd name="T62" fmla="*/ 606 w 648"/>
                      <a:gd name="T63" fmla="*/ 504 h 570"/>
                      <a:gd name="T64" fmla="*/ 618 w 648"/>
                      <a:gd name="T65" fmla="*/ 510 h 570"/>
                      <a:gd name="T66" fmla="*/ 648 w 648"/>
                      <a:gd name="T67" fmla="*/ 540 h 570"/>
                      <a:gd name="T68" fmla="*/ 600 w 648"/>
                      <a:gd name="T69" fmla="*/ 498 h 570"/>
                      <a:gd name="T70" fmla="*/ 480 w 648"/>
                      <a:gd name="T71" fmla="*/ 438 h 570"/>
                      <a:gd name="T72" fmla="*/ 456 w 648"/>
                      <a:gd name="T73" fmla="*/ 414 h 570"/>
                      <a:gd name="T74" fmla="*/ 414 w 648"/>
                      <a:gd name="T75" fmla="*/ 396 h 570"/>
                      <a:gd name="T76" fmla="*/ 252 w 648"/>
                      <a:gd name="T77" fmla="*/ 36 h 570"/>
                      <a:gd name="T78" fmla="*/ 210 w 648"/>
                      <a:gd name="T79" fmla="*/ 24 h 570"/>
                      <a:gd name="T80" fmla="*/ 60 w 648"/>
                      <a:gd name="T81" fmla="*/ 84 h 570"/>
                      <a:gd name="T82" fmla="*/ 114 w 648"/>
                      <a:gd name="T83" fmla="*/ 144 h 570"/>
                      <a:gd name="T84" fmla="*/ 108 w 648"/>
                      <a:gd name="T85" fmla="*/ 156 h 570"/>
                      <a:gd name="T86" fmla="*/ 102 w 648"/>
                      <a:gd name="T87" fmla="*/ 180 h 570"/>
                      <a:gd name="T88" fmla="*/ 84 w 648"/>
                      <a:gd name="T89" fmla="*/ 156 h 570"/>
                      <a:gd name="T90" fmla="*/ 18 w 648"/>
                      <a:gd name="T91" fmla="*/ 168 h 570"/>
                      <a:gd name="T92" fmla="*/ 30 w 648"/>
                      <a:gd name="T93" fmla="*/ 192 h 570"/>
                      <a:gd name="T94" fmla="*/ 78 w 648"/>
                      <a:gd name="T95" fmla="*/ 228 h 570"/>
                      <a:gd name="T96" fmla="*/ 114 w 648"/>
                      <a:gd name="T97" fmla="*/ 228 h 570"/>
                      <a:gd name="T98" fmla="*/ 102 w 648"/>
                      <a:gd name="T99" fmla="*/ 270 h 570"/>
                      <a:gd name="T100" fmla="*/ 54 w 648"/>
                      <a:gd name="T101" fmla="*/ 288 h 5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570"/>
                      <a:gd name="T155" fmla="*/ 648 w 648"/>
                      <a:gd name="T156" fmla="*/ 570 h 5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570">
                        <a:moveTo>
                          <a:pt x="54" y="282"/>
                        </a:moveTo>
                        <a:lnTo>
                          <a:pt x="6" y="324"/>
                        </a:lnTo>
                        <a:lnTo>
                          <a:pt x="24" y="324"/>
                        </a:lnTo>
                        <a:lnTo>
                          <a:pt x="6" y="330"/>
                        </a:lnTo>
                        <a:lnTo>
                          <a:pt x="18" y="348"/>
                        </a:lnTo>
                        <a:lnTo>
                          <a:pt x="42" y="360"/>
                        </a:lnTo>
                        <a:lnTo>
                          <a:pt x="24" y="372"/>
                        </a:lnTo>
                        <a:lnTo>
                          <a:pt x="30" y="396"/>
                        </a:lnTo>
                        <a:lnTo>
                          <a:pt x="42" y="402"/>
                        </a:lnTo>
                        <a:lnTo>
                          <a:pt x="72" y="366"/>
                        </a:lnTo>
                        <a:lnTo>
                          <a:pt x="60" y="426"/>
                        </a:lnTo>
                        <a:lnTo>
                          <a:pt x="48" y="444"/>
                        </a:lnTo>
                        <a:lnTo>
                          <a:pt x="84" y="426"/>
                        </a:lnTo>
                        <a:lnTo>
                          <a:pt x="102" y="462"/>
                        </a:lnTo>
                        <a:lnTo>
                          <a:pt x="114" y="438"/>
                        </a:lnTo>
                        <a:lnTo>
                          <a:pt x="120" y="456"/>
                        </a:lnTo>
                        <a:lnTo>
                          <a:pt x="144" y="444"/>
                        </a:lnTo>
                        <a:lnTo>
                          <a:pt x="114" y="504"/>
                        </a:lnTo>
                        <a:lnTo>
                          <a:pt x="72" y="528"/>
                        </a:lnTo>
                        <a:lnTo>
                          <a:pt x="66" y="546"/>
                        </a:lnTo>
                        <a:lnTo>
                          <a:pt x="36" y="540"/>
                        </a:lnTo>
                        <a:lnTo>
                          <a:pt x="0" y="570"/>
                        </a:lnTo>
                        <a:lnTo>
                          <a:pt x="42" y="552"/>
                        </a:lnTo>
                        <a:lnTo>
                          <a:pt x="78" y="546"/>
                        </a:lnTo>
                        <a:lnTo>
                          <a:pt x="72" y="558"/>
                        </a:lnTo>
                        <a:lnTo>
                          <a:pt x="96" y="546"/>
                        </a:lnTo>
                        <a:lnTo>
                          <a:pt x="90" y="528"/>
                        </a:lnTo>
                        <a:lnTo>
                          <a:pt x="114" y="534"/>
                        </a:lnTo>
                        <a:lnTo>
                          <a:pt x="186" y="480"/>
                        </a:lnTo>
                        <a:lnTo>
                          <a:pt x="204" y="456"/>
                        </a:lnTo>
                        <a:lnTo>
                          <a:pt x="192" y="438"/>
                        </a:lnTo>
                        <a:lnTo>
                          <a:pt x="252" y="372"/>
                        </a:lnTo>
                        <a:lnTo>
                          <a:pt x="258" y="336"/>
                        </a:lnTo>
                        <a:lnTo>
                          <a:pt x="252" y="372"/>
                        </a:lnTo>
                        <a:lnTo>
                          <a:pt x="276" y="360"/>
                        </a:lnTo>
                        <a:lnTo>
                          <a:pt x="264" y="378"/>
                        </a:lnTo>
                        <a:lnTo>
                          <a:pt x="282" y="384"/>
                        </a:lnTo>
                        <a:lnTo>
                          <a:pt x="240" y="390"/>
                        </a:lnTo>
                        <a:lnTo>
                          <a:pt x="234" y="426"/>
                        </a:lnTo>
                        <a:lnTo>
                          <a:pt x="246" y="426"/>
                        </a:lnTo>
                        <a:lnTo>
                          <a:pt x="234" y="444"/>
                        </a:lnTo>
                        <a:lnTo>
                          <a:pt x="258" y="438"/>
                        </a:lnTo>
                        <a:lnTo>
                          <a:pt x="270" y="414"/>
                        </a:lnTo>
                        <a:lnTo>
                          <a:pt x="288" y="420"/>
                        </a:lnTo>
                        <a:lnTo>
                          <a:pt x="300" y="372"/>
                        </a:lnTo>
                        <a:lnTo>
                          <a:pt x="300" y="384"/>
                        </a:lnTo>
                        <a:lnTo>
                          <a:pt x="324" y="378"/>
                        </a:lnTo>
                        <a:lnTo>
                          <a:pt x="318" y="390"/>
                        </a:lnTo>
                        <a:lnTo>
                          <a:pt x="366" y="414"/>
                        </a:lnTo>
                        <a:lnTo>
                          <a:pt x="426" y="414"/>
                        </a:lnTo>
                        <a:lnTo>
                          <a:pt x="438" y="402"/>
                        </a:lnTo>
                        <a:lnTo>
                          <a:pt x="450" y="408"/>
                        </a:lnTo>
                        <a:lnTo>
                          <a:pt x="438" y="426"/>
                        </a:lnTo>
                        <a:lnTo>
                          <a:pt x="462" y="432"/>
                        </a:lnTo>
                        <a:lnTo>
                          <a:pt x="468" y="414"/>
                        </a:lnTo>
                        <a:lnTo>
                          <a:pt x="468" y="438"/>
                        </a:lnTo>
                        <a:lnTo>
                          <a:pt x="498" y="456"/>
                        </a:lnTo>
                        <a:lnTo>
                          <a:pt x="510" y="450"/>
                        </a:lnTo>
                        <a:lnTo>
                          <a:pt x="492" y="432"/>
                        </a:lnTo>
                        <a:lnTo>
                          <a:pt x="528" y="450"/>
                        </a:lnTo>
                        <a:lnTo>
                          <a:pt x="510" y="414"/>
                        </a:lnTo>
                        <a:lnTo>
                          <a:pt x="534" y="444"/>
                        </a:lnTo>
                        <a:lnTo>
                          <a:pt x="564" y="480"/>
                        </a:lnTo>
                        <a:lnTo>
                          <a:pt x="606" y="504"/>
                        </a:lnTo>
                        <a:lnTo>
                          <a:pt x="606" y="534"/>
                        </a:lnTo>
                        <a:lnTo>
                          <a:pt x="618" y="510"/>
                        </a:lnTo>
                        <a:lnTo>
                          <a:pt x="636" y="552"/>
                        </a:lnTo>
                        <a:lnTo>
                          <a:pt x="648" y="540"/>
                        </a:lnTo>
                        <a:lnTo>
                          <a:pt x="642" y="510"/>
                        </a:lnTo>
                        <a:lnTo>
                          <a:pt x="600" y="498"/>
                        </a:lnTo>
                        <a:lnTo>
                          <a:pt x="510" y="402"/>
                        </a:lnTo>
                        <a:lnTo>
                          <a:pt x="480" y="438"/>
                        </a:lnTo>
                        <a:lnTo>
                          <a:pt x="474" y="408"/>
                        </a:lnTo>
                        <a:lnTo>
                          <a:pt x="456" y="414"/>
                        </a:lnTo>
                        <a:lnTo>
                          <a:pt x="444" y="390"/>
                        </a:lnTo>
                        <a:lnTo>
                          <a:pt x="414" y="396"/>
                        </a:lnTo>
                        <a:lnTo>
                          <a:pt x="378" y="60"/>
                        </a:lnTo>
                        <a:lnTo>
                          <a:pt x="252" y="36"/>
                        </a:lnTo>
                        <a:lnTo>
                          <a:pt x="216" y="12"/>
                        </a:lnTo>
                        <a:lnTo>
                          <a:pt x="210" y="24"/>
                        </a:lnTo>
                        <a:lnTo>
                          <a:pt x="198" y="0"/>
                        </a:lnTo>
                        <a:lnTo>
                          <a:pt x="60" y="84"/>
                        </a:lnTo>
                        <a:lnTo>
                          <a:pt x="90" y="138"/>
                        </a:lnTo>
                        <a:lnTo>
                          <a:pt x="114" y="144"/>
                        </a:lnTo>
                        <a:lnTo>
                          <a:pt x="138" y="168"/>
                        </a:lnTo>
                        <a:lnTo>
                          <a:pt x="108" y="156"/>
                        </a:lnTo>
                        <a:lnTo>
                          <a:pt x="120" y="174"/>
                        </a:lnTo>
                        <a:lnTo>
                          <a:pt x="102" y="180"/>
                        </a:lnTo>
                        <a:lnTo>
                          <a:pt x="78" y="174"/>
                        </a:lnTo>
                        <a:lnTo>
                          <a:pt x="84" y="156"/>
                        </a:lnTo>
                        <a:lnTo>
                          <a:pt x="72" y="150"/>
                        </a:lnTo>
                        <a:lnTo>
                          <a:pt x="18" y="168"/>
                        </a:lnTo>
                        <a:lnTo>
                          <a:pt x="42" y="192"/>
                        </a:lnTo>
                        <a:lnTo>
                          <a:pt x="30" y="192"/>
                        </a:lnTo>
                        <a:lnTo>
                          <a:pt x="36" y="216"/>
                        </a:lnTo>
                        <a:lnTo>
                          <a:pt x="78" y="228"/>
                        </a:lnTo>
                        <a:lnTo>
                          <a:pt x="78" y="240"/>
                        </a:lnTo>
                        <a:lnTo>
                          <a:pt x="114" y="228"/>
                        </a:lnTo>
                        <a:lnTo>
                          <a:pt x="102" y="234"/>
                        </a:lnTo>
                        <a:lnTo>
                          <a:pt x="102" y="270"/>
                        </a:lnTo>
                        <a:lnTo>
                          <a:pt x="54" y="282"/>
                        </a:lnTo>
                        <a:lnTo>
                          <a:pt x="54" y="288"/>
                        </a:lnTo>
                      </a:path>
                    </a:pathLst>
                  </a:custGeom>
                  <a:noFill/>
                  <a:ln w="9525">
                    <a:solidFill>
                      <a:srgbClr val="000000"/>
                    </a:solidFill>
                    <a:prstDash val="solid"/>
                    <a:round/>
                    <a:headEnd/>
                    <a:tailEnd/>
                  </a:ln>
                </p:spPr>
                <p:txBody>
                  <a:bodyPr/>
                  <a:lstStyle/>
                  <a:p>
                    <a:endParaRPr lang="en-US" dirty="0"/>
                  </a:p>
                </p:txBody>
              </p:sp>
              <p:sp>
                <p:nvSpPr>
                  <p:cNvPr id="161" name="Freeform 160"/>
                  <p:cNvSpPr>
                    <a:spLocks noChangeAspect="1"/>
                  </p:cNvSpPr>
                  <p:nvPr/>
                </p:nvSpPr>
                <p:spPr bwMode="auto">
                  <a:xfrm>
                    <a:off x="3345372" y="3735231"/>
                    <a:ext cx="420" cy="492"/>
                  </a:xfrm>
                  <a:custGeom>
                    <a:avLst/>
                    <a:gdLst>
                      <a:gd name="T0" fmla="*/ 360 w 420"/>
                      <a:gd name="T1" fmla="*/ 492 h 492"/>
                      <a:gd name="T2" fmla="*/ 222 w 420"/>
                      <a:gd name="T3" fmla="*/ 468 h 492"/>
                      <a:gd name="T4" fmla="*/ 0 w 420"/>
                      <a:gd name="T5" fmla="*/ 336 h 492"/>
                      <a:gd name="T6" fmla="*/ 6 w 420"/>
                      <a:gd name="T7" fmla="*/ 318 h 492"/>
                      <a:gd name="T8" fmla="*/ 12 w 420"/>
                      <a:gd name="T9" fmla="*/ 318 h 492"/>
                      <a:gd name="T10" fmla="*/ 24 w 420"/>
                      <a:gd name="T11" fmla="*/ 312 h 492"/>
                      <a:gd name="T12" fmla="*/ 18 w 420"/>
                      <a:gd name="T13" fmla="*/ 276 h 492"/>
                      <a:gd name="T14" fmla="*/ 36 w 420"/>
                      <a:gd name="T15" fmla="*/ 252 h 492"/>
                      <a:gd name="T16" fmla="*/ 36 w 420"/>
                      <a:gd name="T17" fmla="*/ 234 h 492"/>
                      <a:gd name="T18" fmla="*/ 72 w 420"/>
                      <a:gd name="T19" fmla="*/ 210 h 492"/>
                      <a:gd name="T20" fmla="*/ 48 w 420"/>
                      <a:gd name="T21" fmla="*/ 144 h 492"/>
                      <a:gd name="T22" fmla="*/ 48 w 420"/>
                      <a:gd name="T23" fmla="*/ 138 h 492"/>
                      <a:gd name="T24" fmla="*/ 60 w 420"/>
                      <a:gd name="T25" fmla="*/ 66 h 492"/>
                      <a:gd name="T26" fmla="*/ 72 w 420"/>
                      <a:gd name="T27" fmla="*/ 60 h 492"/>
                      <a:gd name="T28" fmla="*/ 96 w 420"/>
                      <a:gd name="T29" fmla="*/ 72 h 492"/>
                      <a:gd name="T30" fmla="*/ 114 w 420"/>
                      <a:gd name="T31" fmla="*/ 0 h 492"/>
                      <a:gd name="T32" fmla="*/ 420 w 420"/>
                      <a:gd name="T33" fmla="*/ 54 h 492"/>
                      <a:gd name="T34" fmla="*/ 372 w 420"/>
                      <a:gd name="T35" fmla="*/ 408 h 492"/>
                      <a:gd name="T36" fmla="*/ 360 w 420"/>
                      <a:gd name="T37" fmla="*/ 492 h 4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0"/>
                      <a:gd name="T58" fmla="*/ 0 h 492"/>
                      <a:gd name="T59" fmla="*/ 420 w 420"/>
                      <a:gd name="T60" fmla="*/ 492 h 4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0" h="492">
                        <a:moveTo>
                          <a:pt x="360" y="492"/>
                        </a:moveTo>
                        <a:lnTo>
                          <a:pt x="222" y="468"/>
                        </a:lnTo>
                        <a:lnTo>
                          <a:pt x="0" y="336"/>
                        </a:lnTo>
                        <a:lnTo>
                          <a:pt x="6" y="318"/>
                        </a:lnTo>
                        <a:lnTo>
                          <a:pt x="12" y="318"/>
                        </a:lnTo>
                        <a:lnTo>
                          <a:pt x="24" y="312"/>
                        </a:lnTo>
                        <a:lnTo>
                          <a:pt x="18" y="276"/>
                        </a:lnTo>
                        <a:lnTo>
                          <a:pt x="36" y="252"/>
                        </a:lnTo>
                        <a:lnTo>
                          <a:pt x="36" y="234"/>
                        </a:lnTo>
                        <a:lnTo>
                          <a:pt x="72" y="210"/>
                        </a:lnTo>
                        <a:lnTo>
                          <a:pt x="48" y="144"/>
                        </a:lnTo>
                        <a:lnTo>
                          <a:pt x="48" y="138"/>
                        </a:lnTo>
                        <a:lnTo>
                          <a:pt x="60" y="66"/>
                        </a:lnTo>
                        <a:lnTo>
                          <a:pt x="72" y="60"/>
                        </a:lnTo>
                        <a:lnTo>
                          <a:pt x="96" y="72"/>
                        </a:lnTo>
                        <a:lnTo>
                          <a:pt x="114" y="0"/>
                        </a:lnTo>
                        <a:lnTo>
                          <a:pt x="420" y="54"/>
                        </a:lnTo>
                        <a:lnTo>
                          <a:pt x="372" y="408"/>
                        </a:lnTo>
                        <a:lnTo>
                          <a:pt x="360" y="492"/>
                        </a:lnTo>
                        <a:close/>
                      </a:path>
                    </a:pathLst>
                  </a:custGeom>
                  <a:solidFill>
                    <a:srgbClr val="FFAA00"/>
                  </a:solidFill>
                  <a:ln w="9525">
                    <a:solidFill>
                      <a:srgbClr val="FFAA00"/>
                    </a:solidFill>
                    <a:prstDash val="solid"/>
                    <a:round/>
                    <a:headEnd/>
                    <a:tailEnd/>
                  </a:ln>
                </p:spPr>
                <p:txBody>
                  <a:bodyPr/>
                  <a:lstStyle/>
                  <a:p>
                    <a:endParaRPr lang="en-US" dirty="0"/>
                  </a:p>
                </p:txBody>
              </p:sp>
              <p:sp>
                <p:nvSpPr>
                  <p:cNvPr id="162" name="Freeform 161"/>
                  <p:cNvSpPr>
                    <a:spLocks noChangeAspect="1"/>
                  </p:cNvSpPr>
                  <p:nvPr/>
                </p:nvSpPr>
                <p:spPr bwMode="auto">
                  <a:xfrm>
                    <a:off x="3345372" y="3735231"/>
                    <a:ext cx="420" cy="498"/>
                  </a:xfrm>
                  <a:custGeom>
                    <a:avLst/>
                    <a:gdLst>
                      <a:gd name="T0" fmla="*/ 360 w 420"/>
                      <a:gd name="T1" fmla="*/ 492 h 498"/>
                      <a:gd name="T2" fmla="*/ 222 w 420"/>
                      <a:gd name="T3" fmla="*/ 468 h 498"/>
                      <a:gd name="T4" fmla="*/ 0 w 420"/>
                      <a:gd name="T5" fmla="*/ 336 h 498"/>
                      <a:gd name="T6" fmla="*/ 6 w 420"/>
                      <a:gd name="T7" fmla="*/ 318 h 498"/>
                      <a:gd name="T8" fmla="*/ 12 w 420"/>
                      <a:gd name="T9" fmla="*/ 318 h 498"/>
                      <a:gd name="T10" fmla="*/ 24 w 420"/>
                      <a:gd name="T11" fmla="*/ 312 h 498"/>
                      <a:gd name="T12" fmla="*/ 18 w 420"/>
                      <a:gd name="T13" fmla="*/ 276 h 498"/>
                      <a:gd name="T14" fmla="*/ 36 w 420"/>
                      <a:gd name="T15" fmla="*/ 252 h 498"/>
                      <a:gd name="T16" fmla="*/ 36 w 420"/>
                      <a:gd name="T17" fmla="*/ 234 h 498"/>
                      <a:gd name="T18" fmla="*/ 72 w 420"/>
                      <a:gd name="T19" fmla="*/ 210 h 498"/>
                      <a:gd name="T20" fmla="*/ 48 w 420"/>
                      <a:gd name="T21" fmla="*/ 144 h 498"/>
                      <a:gd name="T22" fmla="*/ 48 w 420"/>
                      <a:gd name="T23" fmla="*/ 138 h 498"/>
                      <a:gd name="T24" fmla="*/ 60 w 420"/>
                      <a:gd name="T25" fmla="*/ 66 h 498"/>
                      <a:gd name="T26" fmla="*/ 72 w 420"/>
                      <a:gd name="T27" fmla="*/ 60 h 498"/>
                      <a:gd name="T28" fmla="*/ 96 w 420"/>
                      <a:gd name="T29" fmla="*/ 72 h 498"/>
                      <a:gd name="T30" fmla="*/ 114 w 420"/>
                      <a:gd name="T31" fmla="*/ 0 h 498"/>
                      <a:gd name="T32" fmla="*/ 420 w 420"/>
                      <a:gd name="T33" fmla="*/ 54 h 498"/>
                      <a:gd name="T34" fmla="*/ 372 w 420"/>
                      <a:gd name="T35" fmla="*/ 408 h 498"/>
                      <a:gd name="T36" fmla="*/ 360 w 420"/>
                      <a:gd name="T37" fmla="*/ 492 h 498"/>
                      <a:gd name="T38" fmla="*/ 360 w 420"/>
                      <a:gd name="T39" fmla="*/ 498 h 4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0"/>
                      <a:gd name="T61" fmla="*/ 0 h 498"/>
                      <a:gd name="T62" fmla="*/ 420 w 420"/>
                      <a:gd name="T63" fmla="*/ 498 h 4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0" h="498">
                        <a:moveTo>
                          <a:pt x="360" y="492"/>
                        </a:moveTo>
                        <a:lnTo>
                          <a:pt x="222" y="468"/>
                        </a:lnTo>
                        <a:lnTo>
                          <a:pt x="0" y="336"/>
                        </a:lnTo>
                        <a:lnTo>
                          <a:pt x="6" y="318"/>
                        </a:lnTo>
                        <a:lnTo>
                          <a:pt x="12" y="318"/>
                        </a:lnTo>
                        <a:lnTo>
                          <a:pt x="24" y="312"/>
                        </a:lnTo>
                        <a:lnTo>
                          <a:pt x="18" y="276"/>
                        </a:lnTo>
                        <a:lnTo>
                          <a:pt x="36" y="252"/>
                        </a:lnTo>
                        <a:lnTo>
                          <a:pt x="36" y="234"/>
                        </a:lnTo>
                        <a:lnTo>
                          <a:pt x="72" y="210"/>
                        </a:lnTo>
                        <a:lnTo>
                          <a:pt x="48" y="144"/>
                        </a:lnTo>
                        <a:lnTo>
                          <a:pt x="48" y="138"/>
                        </a:lnTo>
                        <a:lnTo>
                          <a:pt x="60" y="66"/>
                        </a:lnTo>
                        <a:lnTo>
                          <a:pt x="72" y="60"/>
                        </a:lnTo>
                        <a:lnTo>
                          <a:pt x="96" y="72"/>
                        </a:lnTo>
                        <a:lnTo>
                          <a:pt x="114" y="0"/>
                        </a:lnTo>
                        <a:lnTo>
                          <a:pt x="420" y="54"/>
                        </a:lnTo>
                        <a:lnTo>
                          <a:pt x="372" y="408"/>
                        </a:lnTo>
                        <a:lnTo>
                          <a:pt x="360" y="492"/>
                        </a:lnTo>
                        <a:lnTo>
                          <a:pt x="360" y="498"/>
                        </a:lnTo>
                      </a:path>
                    </a:pathLst>
                  </a:custGeom>
                  <a:noFill/>
                  <a:ln w="9525">
                    <a:solidFill>
                      <a:srgbClr val="000000"/>
                    </a:solidFill>
                    <a:prstDash val="solid"/>
                    <a:round/>
                    <a:headEnd/>
                    <a:tailEnd/>
                  </a:ln>
                </p:spPr>
                <p:txBody>
                  <a:bodyPr/>
                  <a:lstStyle/>
                  <a:p>
                    <a:endParaRPr lang="en-US" dirty="0"/>
                  </a:p>
                </p:txBody>
              </p:sp>
              <p:sp>
                <p:nvSpPr>
                  <p:cNvPr id="163" name="Freeform 162"/>
                  <p:cNvSpPr>
                    <a:spLocks noChangeAspect="1"/>
                  </p:cNvSpPr>
                  <p:nvPr/>
                </p:nvSpPr>
                <p:spPr bwMode="auto">
                  <a:xfrm>
                    <a:off x="3346680" y="3735369"/>
                    <a:ext cx="312" cy="282"/>
                  </a:xfrm>
                  <a:custGeom>
                    <a:avLst/>
                    <a:gdLst>
                      <a:gd name="T0" fmla="*/ 228 w 312"/>
                      <a:gd name="T1" fmla="*/ 276 h 282"/>
                      <a:gd name="T2" fmla="*/ 42 w 312"/>
                      <a:gd name="T3" fmla="*/ 282 h 282"/>
                      <a:gd name="T4" fmla="*/ 42 w 312"/>
                      <a:gd name="T5" fmla="*/ 240 h 282"/>
                      <a:gd name="T6" fmla="*/ 12 w 312"/>
                      <a:gd name="T7" fmla="*/ 228 h 282"/>
                      <a:gd name="T8" fmla="*/ 12 w 312"/>
                      <a:gd name="T9" fmla="*/ 96 h 282"/>
                      <a:gd name="T10" fmla="*/ 0 w 312"/>
                      <a:gd name="T11" fmla="*/ 6 h 282"/>
                      <a:gd name="T12" fmla="*/ 282 w 312"/>
                      <a:gd name="T13" fmla="*/ 0 h 282"/>
                      <a:gd name="T14" fmla="*/ 288 w 312"/>
                      <a:gd name="T15" fmla="*/ 18 h 282"/>
                      <a:gd name="T16" fmla="*/ 270 w 312"/>
                      <a:gd name="T17" fmla="*/ 36 h 282"/>
                      <a:gd name="T18" fmla="*/ 312 w 312"/>
                      <a:gd name="T19" fmla="*/ 36 h 282"/>
                      <a:gd name="T20" fmla="*/ 312 w 312"/>
                      <a:gd name="T21" fmla="*/ 42 h 282"/>
                      <a:gd name="T22" fmla="*/ 300 w 312"/>
                      <a:gd name="T23" fmla="*/ 60 h 282"/>
                      <a:gd name="T24" fmla="*/ 300 w 312"/>
                      <a:gd name="T25" fmla="*/ 72 h 282"/>
                      <a:gd name="T26" fmla="*/ 282 w 312"/>
                      <a:gd name="T27" fmla="*/ 84 h 282"/>
                      <a:gd name="T28" fmla="*/ 294 w 312"/>
                      <a:gd name="T29" fmla="*/ 102 h 282"/>
                      <a:gd name="T30" fmla="*/ 282 w 312"/>
                      <a:gd name="T31" fmla="*/ 114 h 282"/>
                      <a:gd name="T32" fmla="*/ 264 w 312"/>
                      <a:gd name="T33" fmla="*/ 138 h 282"/>
                      <a:gd name="T34" fmla="*/ 264 w 312"/>
                      <a:gd name="T35" fmla="*/ 162 h 282"/>
                      <a:gd name="T36" fmla="*/ 234 w 312"/>
                      <a:gd name="T37" fmla="*/ 198 h 282"/>
                      <a:gd name="T38" fmla="*/ 234 w 312"/>
                      <a:gd name="T39" fmla="*/ 222 h 282"/>
                      <a:gd name="T40" fmla="*/ 222 w 312"/>
                      <a:gd name="T41" fmla="*/ 222 h 282"/>
                      <a:gd name="T42" fmla="*/ 228 w 312"/>
                      <a:gd name="T43" fmla="*/ 240 h 282"/>
                      <a:gd name="T44" fmla="*/ 234 w 312"/>
                      <a:gd name="T45" fmla="*/ 240 h 282"/>
                      <a:gd name="T46" fmla="*/ 228 w 312"/>
                      <a:gd name="T47" fmla="*/ 252 h 282"/>
                      <a:gd name="T48" fmla="*/ 240 w 312"/>
                      <a:gd name="T49" fmla="*/ 258 h 282"/>
                      <a:gd name="T50" fmla="*/ 228 w 312"/>
                      <a:gd name="T51" fmla="*/ 276 h 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2"/>
                      <a:gd name="T79" fmla="*/ 0 h 282"/>
                      <a:gd name="T80" fmla="*/ 312 w 312"/>
                      <a:gd name="T81" fmla="*/ 282 h 2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2" h="282">
                        <a:moveTo>
                          <a:pt x="228" y="276"/>
                        </a:moveTo>
                        <a:lnTo>
                          <a:pt x="42" y="282"/>
                        </a:lnTo>
                        <a:lnTo>
                          <a:pt x="42" y="240"/>
                        </a:lnTo>
                        <a:lnTo>
                          <a:pt x="12" y="228"/>
                        </a:lnTo>
                        <a:lnTo>
                          <a:pt x="12" y="96"/>
                        </a:lnTo>
                        <a:lnTo>
                          <a:pt x="0" y="6"/>
                        </a:lnTo>
                        <a:lnTo>
                          <a:pt x="282" y="0"/>
                        </a:lnTo>
                        <a:lnTo>
                          <a:pt x="288" y="18"/>
                        </a:lnTo>
                        <a:lnTo>
                          <a:pt x="270" y="36"/>
                        </a:lnTo>
                        <a:lnTo>
                          <a:pt x="312" y="36"/>
                        </a:lnTo>
                        <a:lnTo>
                          <a:pt x="312" y="42"/>
                        </a:lnTo>
                        <a:lnTo>
                          <a:pt x="300" y="60"/>
                        </a:lnTo>
                        <a:lnTo>
                          <a:pt x="300" y="72"/>
                        </a:lnTo>
                        <a:lnTo>
                          <a:pt x="282" y="84"/>
                        </a:lnTo>
                        <a:lnTo>
                          <a:pt x="294" y="102"/>
                        </a:lnTo>
                        <a:lnTo>
                          <a:pt x="282" y="114"/>
                        </a:lnTo>
                        <a:lnTo>
                          <a:pt x="264" y="138"/>
                        </a:lnTo>
                        <a:lnTo>
                          <a:pt x="264" y="162"/>
                        </a:lnTo>
                        <a:lnTo>
                          <a:pt x="234" y="198"/>
                        </a:lnTo>
                        <a:lnTo>
                          <a:pt x="234" y="222"/>
                        </a:lnTo>
                        <a:lnTo>
                          <a:pt x="222" y="222"/>
                        </a:lnTo>
                        <a:lnTo>
                          <a:pt x="228" y="240"/>
                        </a:lnTo>
                        <a:lnTo>
                          <a:pt x="234" y="240"/>
                        </a:lnTo>
                        <a:lnTo>
                          <a:pt x="228" y="252"/>
                        </a:lnTo>
                        <a:lnTo>
                          <a:pt x="240" y="258"/>
                        </a:lnTo>
                        <a:lnTo>
                          <a:pt x="228" y="276"/>
                        </a:lnTo>
                        <a:close/>
                      </a:path>
                    </a:pathLst>
                  </a:custGeom>
                  <a:solidFill>
                    <a:srgbClr val="FFAA00"/>
                  </a:solidFill>
                  <a:ln w="9525">
                    <a:solidFill>
                      <a:srgbClr val="FFAA00"/>
                    </a:solidFill>
                    <a:prstDash val="solid"/>
                    <a:round/>
                    <a:headEnd/>
                    <a:tailEnd/>
                  </a:ln>
                </p:spPr>
                <p:txBody>
                  <a:bodyPr/>
                  <a:lstStyle/>
                  <a:p>
                    <a:endParaRPr lang="en-US" dirty="0"/>
                  </a:p>
                </p:txBody>
              </p:sp>
              <p:sp>
                <p:nvSpPr>
                  <p:cNvPr id="164" name="Freeform 163"/>
                  <p:cNvSpPr>
                    <a:spLocks noChangeAspect="1"/>
                  </p:cNvSpPr>
                  <p:nvPr/>
                </p:nvSpPr>
                <p:spPr bwMode="auto">
                  <a:xfrm>
                    <a:off x="3346680" y="3735369"/>
                    <a:ext cx="312" cy="282"/>
                  </a:xfrm>
                  <a:custGeom>
                    <a:avLst/>
                    <a:gdLst>
                      <a:gd name="T0" fmla="*/ 228 w 312"/>
                      <a:gd name="T1" fmla="*/ 276 h 282"/>
                      <a:gd name="T2" fmla="*/ 42 w 312"/>
                      <a:gd name="T3" fmla="*/ 282 h 282"/>
                      <a:gd name="T4" fmla="*/ 42 w 312"/>
                      <a:gd name="T5" fmla="*/ 240 h 282"/>
                      <a:gd name="T6" fmla="*/ 12 w 312"/>
                      <a:gd name="T7" fmla="*/ 228 h 282"/>
                      <a:gd name="T8" fmla="*/ 12 w 312"/>
                      <a:gd name="T9" fmla="*/ 96 h 282"/>
                      <a:gd name="T10" fmla="*/ 0 w 312"/>
                      <a:gd name="T11" fmla="*/ 6 h 282"/>
                      <a:gd name="T12" fmla="*/ 282 w 312"/>
                      <a:gd name="T13" fmla="*/ 0 h 282"/>
                      <a:gd name="T14" fmla="*/ 288 w 312"/>
                      <a:gd name="T15" fmla="*/ 18 h 282"/>
                      <a:gd name="T16" fmla="*/ 270 w 312"/>
                      <a:gd name="T17" fmla="*/ 36 h 282"/>
                      <a:gd name="T18" fmla="*/ 312 w 312"/>
                      <a:gd name="T19" fmla="*/ 36 h 282"/>
                      <a:gd name="T20" fmla="*/ 312 w 312"/>
                      <a:gd name="T21" fmla="*/ 42 h 282"/>
                      <a:gd name="T22" fmla="*/ 300 w 312"/>
                      <a:gd name="T23" fmla="*/ 60 h 282"/>
                      <a:gd name="T24" fmla="*/ 300 w 312"/>
                      <a:gd name="T25" fmla="*/ 72 h 282"/>
                      <a:gd name="T26" fmla="*/ 282 w 312"/>
                      <a:gd name="T27" fmla="*/ 84 h 282"/>
                      <a:gd name="T28" fmla="*/ 294 w 312"/>
                      <a:gd name="T29" fmla="*/ 102 h 282"/>
                      <a:gd name="T30" fmla="*/ 282 w 312"/>
                      <a:gd name="T31" fmla="*/ 114 h 282"/>
                      <a:gd name="T32" fmla="*/ 264 w 312"/>
                      <a:gd name="T33" fmla="*/ 138 h 282"/>
                      <a:gd name="T34" fmla="*/ 264 w 312"/>
                      <a:gd name="T35" fmla="*/ 162 h 282"/>
                      <a:gd name="T36" fmla="*/ 234 w 312"/>
                      <a:gd name="T37" fmla="*/ 198 h 282"/>
                      <a:gd name="T38" fmla="*/ 234 w 312"/>
                      <a:gd name="T39" fmla="*/ 222 h 282"/>
                      <a:gd name="T40" fmla="*/ 222 w 312"/>
                      <a:gd name="T41" fmla="*/ 222 h 282"/>
                      <a:gd name="T42" fmla="*/ 228 w 312"/>
                      <a:gd name="T43" fmla="*/ 240 h 282"/>
                      <a:gd name="T44" fmla="*/ 234 w 312"/>
                      <a:gd name="T45" fmla="*/ 240 h 282"/>
                      <a:gd name="T46" fmla="*/ 228 w 312"/>
                      <a:gd name="T47" fmla="*/ 252 h 282"/>
                      <a:gd name="T48" fmla="*/ 240 w 312"/>
                      <a:gd name="T49" fmla="*/ 258 h 282"/>
                      <a:gd name="T50" fmla="*/ 228 w 312"/>
                      <a:gd name="T51" fmla="*/ 276 h 282"/>
                      <a:gd name="T52" fmla="*/ 228 w 312"/>
                      <a:gd name="T53" fmla="*/ 282 h 2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2"/>
                      <a:gd name="T82" fmla="*/ 0 h 282"/>
                      <a:gd name="T83" fmla="*/ 312 w 312"/>
                      <a:gd name="T84" fmla="*/ 282 h 2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2" h="282">
                        <a:moveTo>
                          <a:pt x="228" y="276"/>
                        </a:moveTo>
                        <a:lnTo>
                          <a:pt x="42" y="282"/>
                        </a:lnTo>
                        <a:lnTo>
                          <a:pt x="42" y="240"/>
                        </a:lnTo>
                        <a:lnTo>
                          <a:pt x="12" y="228"/>
                        </a:lnTo>
                        <a:lnTo>
                          <a:pt x="12" y="96"/>
                        </a:lnTo>
                        <a:lnTo>
                          <a:pt x="0" y="6"/>
                        </a:lnTo>
                        <a:lnTo>
                          <a:pt x="282" y="0"/>
                        </a:lnTo>
                        <a:lnTo>
                          <a:pt x="288" y="18"/>
                        </a:lnTo>
                        <a:lnTo>
                          <a:pt x="270" y="36"/>
                        </a:lnTo>
                        <a:lnTo>
                          <a:pt x="312" y="36"/>
                        </a:lnTo>
                        <a:lnTo>
                          <a:pt x="312" y="42"/>
                        </a:lnTo>
                        <a:lnTo>
                          <a:pt x="300" y="60"/>
                        </a:lnTo>
                        <a:lnTo>
                          <a:pt x="300" y="72"/>
                        </a:lnTo>
                        <a:lnTo>
                          <a:pt x="282" y="84"/>
                        </a:lnTo>
                        <a:lnTo>
                          <a:pt x="294" y="102"/>
                        </a:lnTo>
                        <a:lnTo>
                          <a:pt x="282" y="114"/>
                        </a:lnTo>
                        <a:lnTo>
                          <a:pt x="264" y="138"/>
                        </a:lnTo>
                        <a:lnTo>
                          <a:pt x="264" y="162"/>
                        </a:lnTo>
                        <a:lnTo>
                          <a:pt x="234" y="198"/>
                        </a:lnTo>
                        <a:lnTo>
                          <a:pt x="234" y="222"/>
                        </a:lnTo>
                        <a:lnTo>
                          <a:pt x="222" y="222"/>
                        </a:lnTo>
                        <a:lnTo>
                          <a:pt x="228" y="240"/>
                        </a:lnTo>
                        <a:lnTo>
                          <a:pt x="234" y="240"/>
                        </a:lnTo>
                        <a:lnTo>
                          <a:pt x="228" y="252"/>
                        </a:lnTo>
                        <a:lnTo>
                          <a:pt x="240" y="258"/>
                        </a:lnTo>
                        <a:lnTo>
                          <a:pt x="228" y="276"/>
                        </a:lnTo>
                        <a:lnTo>
                          <a:pt x="228" y="282"/>
                        </a:lnTo>
                      </a:path>
                    </a:pathLst>
                  </a:custGeom>
                  <a:noFill/>
                  <a:ln w="9525">
                    <a:solidFill>
                      <a:srgbClr val="000000"/>
                    </a:solidFill>
                    <a:prstDash val="solid"/>
                    <a:round/>
                    <a:headEnd/>
                    <a:tailEnd/>
                  </a:ln>
                </p:spPr>
                <p:txBody>
                  <a:bodyPr/>
                  <a:lstStyle/>
                  <a:p>
                    <a:endParaRPr lang="en-US" dirty="0"/>
                  </a:p>
                </p:txBody>
              </p:sp>
              <p:sp>
                <p:nvSpPr>
                  <p:cNvPr id="165" name="Freeform 164"/>
                  <p:cNvSpPr>
                    <a:spLocks noChangeAspect="1"/>
                  </p:cNvSpPr>
                  <p:nvPr/>
                </p:nvSpPr>
                <p:spPr bwMode="auto">
                  <a:xfrm>
                    <a:off x="3344946" y="3734709"/>
                    <a:ext cx="498" cy="840"/>
                  </a:xfrm>
                  <a:custGeom>
                    <a:avLst/>
                    <a:gdLst>
                      <a:gd name="T0" fmla="*/ 432 w 498"/>
                      <a:gd name="T1" fmla="*/ 840 h 840"/>
                      <a:gd name="T2" fmla="*/ 276 w 498"/>
                      <a:gd name="T3" fmla="*/ 822 h 840"/>
                      <a:gd name="T4" fmla="*/ 270 w 498"/>
                      <a:gd name="T5" fmla="*/ 762 h 840"/>
                      <a:gd name="T6" fmla="*/ 240 w 498"/>
                      <a:gd name="T7" fmla="*/ 714 h 840"/>
                      <a:gd name="T8" fmla="*/ 222 w 498"/>
                      <a:gd name="T9" fmla="*/ 708 h 840"/>
                      <a:gd name="T10" fmla="*/ 222 w 498"/>
                      <a:gd name="T11" fmla="*/ 690 h 840"/>
                      <a:gd name="T12" fmla="*/ 180 w 498"/>
                      <a:gd name="T13" fmla="*/ 672 h 840"/>
                      <a:gd name="T14" fmla="*/ 162 w 498"/>
                      <a:gd name="T15" fmla="*/ 642 h 840"/>
                      <a:gd name="T16" fmla="*/ 108 w 498"/>
                      <a:gd name="T17" fmla="*/ 630 h 840"/>
                      <a:gd name="T18" fmla="*/ 96 w 498"/>
                      <a:gd name="T19" fmla="*/ 618 h 840"/>
                      <a:gd name="T20" fmla="*/ 108 w 498"/>
                      <a:gd name="T21" fmla="*/ 570 h 840"/>
                      <a:gd name="T22" fmla="*/ 96 w 498"/>
                      <a:gd name="T23" fmla="*/ 564 h 840"/>
                      <a:gd name="T24" fmla="*/ 102 w 498"/>
                      <a:gd name="T25" fmla="*/ 546 h 840"/>
                      <a:gd name="T26" fmla="*/ 54 w 498"/>
                      <a:gd name="T27" fmla="*/ 462 h 840"/>
                      <a:gd name="T28" fmla="*/ 60 w 498"/>
                      <a:gd name="T29" fmla="*/ 444 h 840"/>
                      <a:gd name="T30" fmla="*/ 72 w 498"/>
                      <a:gd name="T31" fmla="*/ 420 h 840"/>
                      <a:gd name="T32" fmla="*/ 48 w 498"/>
                      <a:gd name="T33" fmla="*/ 384 h 840"/>
                      <a:gd name="T34" fmla="*/ 48 w 498"/>
                      <a:gd name="T35" fmla="*/ 342 h 840"/>
                      <a:gd name="T36" fmla="*/ 78 w 498"/>
                      <a:gd name="T37" fmla="*/ 372 h 840"/>
                      <a:gd name="T38" fmla="*/ 60 w 498"/>
                      <a:gd name="T39" fmla="*/ 330 h 840"/>
                      <a:gd name="T40" fmla="*/ 78 w 498"/>
                      <a:gd name="T41" fmla="*/ 330 h 840"/>
                      <a:gd name="T42" fmla="*/ 60 w 498"/>
                      <a:gd name="T43" fmla="*/ 312 h 840"/>
                      <a:gd name="T44" fmla="*/ 54 w 498"/>
                      <a:gd name="T45" fmla="*/ 342 h 840"/>
                      <a:gd name="T46" fmla="*/ 36 w 498"/>
                      <a:gd name="T47" fmla="*/ 312 h 840"/>
                      <a:gd name="T48" fmla="*/ 30 w 498"/>
                      <a:gd name="T49" fmla="*/ 318 h 840"/>
                      <a:gd name="T50" fmla="*/ 36 w 498"/>
                      <a:gd name="T51" fmla="*/ 300 h 840"/>
                      <a:gd name="T52" fmla="*/ 6 w 498"/>
                      <a:gd name="T53" fmla="*/ 234 h 840"/>
                      <a:gd name="T54" fmla="*/ 18 w 498"/>
                      <a:gd name="T55" fmla="*/ 168 h 840"/>
                      <a:gd name="T56" fmla="*/ 0 w 498"/>
                      <a:gd name="T57" fmla="*/ 108 h 840"/>
                      <a:gd name="T58" fmla="*/ 30 w 498"/>
                      <a:gd name="T59" fmla="*/ 72 h 840"/>
                      <a:gd name="T60" fmla="*/ 48 w 498"/>
                      <a:gd name="T61" fmla="*/ 0 h 840"/>
                      <a:gd name="T62" fmla="*/ 282 w 498"/>
                      <a:gd name="T63" fmla="*/ 60 h 840"/>
                      <a:gd name="T64" fmla="*/ 222 w 498"/>
                      <a:gd name="T65" fmla="*/ 294 h 840"/>
                      <a:gd name="T66" fmla="*/ 474 w 498"/>
                      <a:gd name="T67" fmla="*/ 666 h 840"/>
                      <a:gd name="T68" fmla="*/ 498 w 498"/>
                      <a:gd name="T69" fmla="*/ 732 h 840"/>
                      <a:gd name="T70" fmla="*/ 462 w 498"/>
                      <a:gd name="T71" fmla="*/ 756 h 840"/>
                      <a:gd name="T72" fmla="*/ 462 w 498"/>
                      <a:gd name="T73" fmla="*/ 774 h 840"/>
                      <a:gd name="T74" fmla="*/ 444 w 498"/>
                      <a:gd name="T75" fmla="*/ 798 h 840"/>
                      <a:gd name="T76" fmla="*/ 450 w 498"/>
                      <a:gd name="T77" fmla="*/ 834 h 840"/>
                      <a:gd name="T78" fmla="*/ 438 w 498"/>
                      <a:gd name="T79" fmla="*/ 840 h 840"/>
                      <a:gd name="T80" fmla="*/ 432 w 498"/>
                      <a:gd name="T81" fmla="*/ 840 h 8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8"/>
                      <a:gd name="T124" fmla="*/ 0 h 840"/>
                      <a:gd name="T125" fmla="*/ 498 w 498"/>
                      <a:gd name="T126" fmla="*/ 840 h 8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8" h="840">
                        <a:moveTo>
                          <a:pt x="432" y="840"/>
                        </a:moveTo>
                        <a:lnTo>
                          <a:pt x="276" y="822"/>
                        </a:lnTo>
                        <a:lnTo>
                          <a:pt x="270" y="762"/>
                        </a:lnTo>
                        <a:lnTo>
                          <a:pt x="240" y="714"/>
                        </a:lnTo>
                        <a:lnTo>
                          <a:pt x="222" y="708"/>
                        </a:lnTo>
                        <a:lnTo>
                          <a:pt x="222" y="690"/>
                        </a:lnTo>
                        <a:lnTo>
                          <a:pt x="180" y="672"/>
                        </a:lnTo>
                        <a:lnTo>
                          <a:pt x="162" y="642"/>
                        </a:lnTo>
                        <a:lnTo>
                          <a:pt x="108" y="630"/>
                        </a:lnTo>
                        <a:lnTo>
                          <a:pt x="96" y="618"/>
                        </a:lnTo>
                        <a:lnTo>
                          <a:pt x="108" y="570"/>
                        </a:lnTo>
                        <a:lnTo>
                          <a:pt x="96" y="564"/>
                        </a:lnTo>
                        <a:lnTo>
                          <a:pt x="102" y="546"/>
                        </a:lnTo>
                        <a:lnTo>
                          <a:pt x="54" y="462"/>
                        </a:lnTo>
                        <a:lnTo>
                          <a:pt x="60" y="444"/>
                        </a:lnTo>
                        <a:lnTo>
                          <a:pt x="72" y="420"/>
                        </a:lnTo>
                        <a:lnTo>
                          <a:pt x="48" y="384"/>
                        </a:lnTo>
                        <a:lnTo>
                          <a:pt x="48" y="342"/>
                        </a:lnTo>
                        <a:lnTo>
                          <a:pt x="78" y="372"/>
                        </a:lnTo>
                        <a:lnTo>
                          <a:pt x="60" y="330"/>
                        </a:lnTo>
                        <a:lnTo>
                          <a:pt x="78" y="330"/>
                        </a:lnTo>
                        <a:lnTo>
                          <a:pt x="60" y="312"/>
                        </a:lnTo>
                        <a:lnTo>
                          <a:pt x="54" y="342"/>
                        </a:lnTo>
                        <a:lnTo>
                          <a:pt x="36" y="312"/>
                        </a:lnTo>
                        <a:lnTo>
                          <a:pt x="30" y="318"/>
                        </a:lnTo>
                        <a:lnTo>
                          <a:pt x="36" y="300"/>
                        </a:lnTo>
                        <a:lnTo>
                          <a:pt x="6" y="234"/>
                        </a:lnTo>
                        <a:lnTo>
                          <a:pt x="18" y="168"/>
                        </a:lnTo>
                        <a:lnTo>
                          <a:pt x="0" y="108"/>
                        </a:lnTo>
                        <a:lnTo>
                          <a:pt x="30" y="72"/>
                        </a:lnTo>
                        <a:lnTo>
                          <a:pt x="48" y="0"/>
                        </a:lnTo>
                        <a:lnTo>
                          <a:pt x="282" y="60"/>
                        </a:lnTo>
                        <a:lnTo>
                          <a:pt x="222" y="294"/>
                        </a:lnTo>
                        <a:lnTo>
                          <a:pt x="474" y="666"/>
                        </a:lnTo>
                        <a:lnTo>
                          <a:pt x="498" y="732"/>
                        </a:lnTo>
                        <a:lnTo>
                          <a:pt x="462" y="756"/>
                        </a:lnTo>
                        <a:lnTo>
                          <a:pt x="462" y="774"/>
                        </a:lnTo>
                        <a:lnTo>
                          <a:pt x="444" y="798"/>
                        </a:lnTo>
                        <a:lnTo>
                          <a:pt x="450" y="834"/>
                        </a:lnTo>
                        <a:lnTo>
                          <a:pt x="438" y="840"/>
                        </a:lnTo>
                        <a:lnTo>
                          <a:pt x="432" y="840"/>
                        </a:lnTo>
                        <a:close/>
                      </a:path>
                    </a:pathLst>
                  </a:custGeom>
                  <a:solidFill>
                    <a:srgbClr val="FF8C00"/>
                  </a:solidFill>
                  <a:ln w="9525">
                    <a:solidFill>
                      <a:srgbClr val="FF8C00"/>
                    </a:solidFill>
                    <a:prstDash val="solid"/>
                    <a:round/>
                    <a:headEnd/>
                    <a:tailEnd/>
                  </a:ln>
                </p:spPr>
                <p:txBody>
                  <a:bodyPr/>
                  <a:lstStyle/>
                  <a:p>
                    <a:endParaRPr lang="en-US" dirty="0"/>
                  </a:p>
                </p:txBody>
              </p:sp>
              <p:sp>
                <p:nvSpPr>
                  <p:cNvPr id="166" name="Freeform 165"/>
                  <p:cNvSpPr>
                    <a:spLocks noChangeAspect="1"/>
                  </p:cNvSpPr>
                  <p:nvPr/>
                </p:nvSpPr>
                <p:spPr bwMode="auto">
                  <a:xfrm>
                    <a:off x="3344946" y="3734709"/>
                    <a:ext cx="498" cy="846"/>
                  </a:xfrm>
                  <a:custGeom>
                    <a:avLst/>
                    <a:gdLst>
                      <a:gd name="T0" fmla="*/ 432 w 498"/>
                      <a:gd name="T1" fmla="*/ 840 h 846"/>
                      <a:gd name="T2" fmla="*/ 276 w 498"/>
                      <a:gd name="T3" fmla="*/ 822 h 846"/>
                      <a:gd name="T4" fmla="*/ 270 w 498"/>
                      <a:gd name="T5" fmla="*/ 762 h 846"/>
                      <a:gd name="T6" fmla="*/ 240 w 498"/>
                      <a:gd name="T7" fmla="*/ 714 h 846"/>
                      <a:gd name="T8" fmla="*/ 222 w 498"/>
                      <a:gd name="T9" fmla="*/ 708 h 846"/>
                      <a:gd name="T10" fmla="*/ 222 w 498"/>
                      <a:gd name="T11" fmla="*/ 690 h 846"/>
                      <a:gd name="T12" fmla="*/ 180 w 498"/>
                      <a:gd name="T13" fmla="*/ 672 h 846"/>
                      <a:gd name="T14" fmla="*/ 162 w 498"/>
                      <a:gd name="T15" fmla="*/ 642 h 846"/>
                      <a:gd name="T16" fmla="*/ 108 w 498"/>
                      <a:gd name="T17" fmla="*/ 630 h 846"/>
                      <a:gd name="T18" fmla="*/ 96 w 498"/>
                      <a:gd name="T19" fmla="*/ 618 h 846"/>
                      <a:gd name="T20" fmla="*/ 108 w 498"/>
                      <a:gd name="T21" fmla="*/ 570 h 846"/>
                      <a:gd name="T22" fmla="*/ 96 w 498"/>
                      <a:gd name="T23" fmla="*/ 564 h 846"/>
                      <a:gd name="T24" fmla="*/ 102 w 498"/>
                      <a:gd name="T25" fmla="*/ 546 h 846"/>
                      <a:gd name="T26" fmla="*/ 54 w 498"/>
                      <a:gd name="T27" fmla="*/ 462 h 846"/>
                      <a:gd name="T28" fmla="*/ 60 w 498"/>
                      <a:gd name="T29" fmla="*/ 444 h 846"/>
                      <a:gd name="T30" fmla="*/ 72 w 498"/>
                      <a:gd name="T31" fmla="*/ 420 h 846"/>
                      <a:gd name="T32" fmla="*/ 48 w 498"/>
                      <a:gd name="T33" fmla="*/ 384 h 846"/>
                      <a:gd name="T34" fmla="*/ 48 w 498"/>
                      <a:gd name="T35" fmla="*/ 342 h 846"/>
                      <a:gd name="T36" fmla="*/ 78 w 498"/>
                      <a:gd name="T37" fmla="*/ 372 h 846"/>
                      <a:gd name="T38" fmla="*/ 60 w 498"/>
                      <a:gd name="T39" fmla="*/ 330 h 846"/>
                      <a:gd name="T40" fmla="*/ 78 w 498"/>
                      <a:gd name="T41" fmla="*/ 330 h 846"/>
                      <a:gd name="T42" fmla="*/ 60 w 498"/>
                      <a:gd name="T43" fmla="*/ 312 h 846"/>
                      <a:gd name="T44" fmla="*/ 54 w 498"/>
                      <a:gd name="T45" fmla="*/ 342 h 846"/>
                      <a:gd name="T46" fmla="*/ 36 w 498"/>
                      <a:gd name="T47" fmla="*/ 312 h 846"/>
                      <a:gd name="T48" fmla="*/ 30 w 498"/>
                      <a:gd name="T49" fmla="*/ 318 h 846"/>
                      <a:gd name="T50" fmla="*/ 36 w 498"/>
                      <a:gd name="T51" fmla="*/ 300 h 846"/>
                      <a:gd name="T52" fmla="*/ 6 w 498"/>
                      <a:gd name="T53" fmla="*/ 234 h 846"/>
                      <a:gd name="T54" fmla="*/ 18 w 498"/>
                      <a:gd name="T55" fmla="*/ 168 h 846"/>
                      <a:gd name="T56" fmla="*/ 0 w 498"/>
                      <a:gd name="T57" fmla="*/ 108 h 846"/>
                      <a:gd name="T58" fmla="*/ 30 w 498"/>
                      <a:gd name="T59" fmla="*/ 72 h 846"/>
                      <a:gd name="T60" fmla="*/ 48 w 498"/>
                      <a:gd name="T61" fmla="*/ 0 h 846"/>
                      <a:gd name="T62" fmla="*/ 282 w 498"/>
                      <a:gd name="T63" fmla="*/ 60 h 846"/>
                      <a:gd name="T64" fmla="*/ 222 w 498"/>
                      <a:gd name="T65" fmla="*/ 294 h 846"/>
                      <a:gd name="T66" fmla="*/ 474 w 498"/>
                      <a:gd name="T67" fmla="*/ 666 h 846"/>
                      <a:gd name="T68" fmla="*/ 498 w 498"/>
                      <a:gd name="T69" fmla="*/ 732 h 846"/>
                      <a:gd name="T70" fmla="*/ 462 w 498"/>
                      <a:gd name="T71" fmla="*/ 756 h 846"/>
                      <a:gd name="T72" fmla="*/ 462 w 498"/>
                      <a:gd name="T73" fmla="*/ 774 h 846"/>
                      <a:gd name="T74" fmla="*/ 444 w 498"/>
                      <a:gd name="T75" fmla="*/ 798 h 846"/>
                      <a:gd name="T76" fmla="*/ 450 w 498"/>
                      <a:gd name="T77" fmla="*/ 834 h 846"/>
                      <a:gd name="T78" fmla="*/ 438 w 498"/>
                      <a:gd name="T79" fmla="*/ 840 h 846"/>
                      <a:gd name="T80" fmla="*/ 432 w 498"/>
                      <a:gd name="T81" fmla="*/ 840 h 846"/>
                      <a:gd name="T82" fmla="*/ 432 w 498"/>
                      <a:gd name="T83" fmla="*/ 846 h 8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8"/>
                      <a:gd name="T127" fmla="*/ 0 h 846"/>
                      <a:gd name="T128" fmla="*/ 498 w 498"/>
                      <a:gd name="T129" fmla="*/ 846 h 8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8" h="846">
                        <a:moveTo>
                          <a:pt x="432" y="840"/>
                        </a:moveTo>
                        <a:lnTo>
                          <a:pt x="276" y="822"/>
                        </a:lnTo>
                        <a:lnTo>
                          <a:pt x="270" y="762"/>
                        </a:lnTo>
                        <a:lnTo>
                          <a:pt x="240" y="714"/>
                        </a:lnTo>
                        <a:lnTo>
                          <a:pt x="222" y="708"/>
                        </a:lnTo>
                        <a:lnTo>
                          <a:pt x="222" y="690"/>
                        </a:lnTo>
                        <a:lnTo>
                          <a:pt x="180" y="672"/>
                        </a:lnTo>
                        <a:lnTo>
                          <a:pt x="162" y="642"/>
                        </a:lnTo>
                        <a:lnTo>
                          <a:pt x="108" y="630"/>
                        </a:lnTo>
                        <a:lnTo>
                          <a:pt x="96" y="618"/>
                        </a:lnTo>
                        <a:lnTo>
                          <a:pt x="108" y="570"/>
                        </a:lnTo>
                        <a:lnTo>
                          <a:pt x="96" y="564"/>
                        </a:lnTo>
                        <a:lnTo>
                          <a:pt x="102" y="546"/>
                        </a:lnTo>
                        <a:lnTo>
                          <a:pt x="54" y="462"/>
                        </a:lnTo>
                        <a:lnTo>
                          <a:pt x="60" y="444"/>
                        </a:lnTo>
                        <a:lnTo>
                          <a:pt x="72" y="420"/>
                        </a:lnTo>
                        <a:lnTo>
                          <a:pt x="48" y="384"/>
                        </a:lnTo>
                        <a:lnTo>
                          <a:pt x="48" y="342"/>
                        </a:lnTo>
                        <a:lnTo>
                          <a:pt x="78" y="372"/>
                        </a:lnTo>
                        <a:lnTo>
                          <a:pt x="60" y="330"/>
                        </a:lnTo>
                        <a:lnTo>
                          <a:pt x="78" y="330"/>
                        </a:lnTo>
                        <a:lnTo>
                          <a:pt x="60" y="312"/>
                        </a:lnTo>
                        <a:lnTo>
                          <a:pt x="54" y="342"/>
                        </a:lnTo>
                        <a:lnTo>
                          <a:pt x="36" y="312"/>
                        </a:lnTo>
                        <a:lnTo>
                          <a:pt x="30" y="318"/>
                        </a:lnTo>
                        <a:lnTo>
                          <a:pt x="36" y="300"/>
                        </a:lnTo>
                        <a:lnTo>
                          <a:pt x="6" y="234"/>
                        </a:lnTo>
                        <a:lnTo>
                          <a:pt x="18" y="168"/>
                        </a:lnTo>
                        <a:lnTo>
                          <a:pt x="0" y="108"/>
                        </a:lnTo>
                        <a:lnTo>
                          <a:pt x="30" y="72"/>
                        </a:lnTo>
                        <a:lnTo>
                          <a:pt x="48" y="0"/>
                        </a:lnTo>
                        <a:lnTo>
                          <a:pt x="282" y="60"/>
                        </a:lnTo>
                        <a:lnTo>
                          <a:pt x="222" y="294"/>
                        </a:lnTo>
                        <a:lnTo>
                          <a:pt x="474" y="666"/>
                        </a:lnTo>
                        <a:lnTo>
                          <a:pt x="498" y="732"/>
                        </a:lnTo>
                        <a:lnTo>
                          <a:pt x="462" y="756"/>
                        </a:lnTo>
                        <a:lnTo>
                          <a:pt x="462" y="774"/>
                        </a:lnTo>
                        <a:lnTo>
                          <a:pt x="444" y="798"/>
                        </a:lnTo>
                        <a:lnTo>
                          <a:pt x="450" y="834"/>
                        </a:lnTo>
                        <a:lnTo>
                          <a:pt x="438" y="840"/>
                        </a:lnTo>
                        <a:lnTo>
                          <a:pt x="432" y="840"/>
                        </a:lnTo>
                        <a:lnTo>
                          <a:pt x="432" y="846"/>
                        </a:lnTo>
                      </a:path>
                    </a:pathLst>
                  </a:custGeom>
                  <a:noFill/>
                  <a:ln w="9525">
                    <a:solidFill>
                      <a:srgbClr val="000000"/>
                    </a:solidFill>
                    <a:prstDash val="solid"/>
                    <a:round/>
                    <a:headEnd/>
                    <a:tailEnd/>
                  </a:ln>
                </p:spPr>
                <p:txBody>
                  <a:bodyPr/>
                  <a:lstStyle/>
                  <a:p>
                    <a:endParaRPr lang="en-US" dirty="0"/>
                  </a:p>
                </p:txBody>
              </p:sp>
              <p:sp>
                <p:nvSpPr>
                  <p:cNvPr id="167" name="Freeform 166"/>
                  <p:cNvSpPr>
                    <a:spLocks noChangeAspect="1"/>
                  </p:cNvSpPr>
                  <p:nvPr/>
                </p:nvSpPr>
                <p:spPr bwMode="auto">
                  <a:xfrm>
                    <a:off x="3345792" y="3734973"/>
                    <a:ext cx="450" cy="354"/>
                  </a:xfrm>
                  <a:custGeom>
                    <a:avLst/>
                    <a:gdLst>
                      <a:gd name="T0" fmla="*/ 444 w 450"/>
                      <a:gd name="T1" fmla="*/ 120 h 354"/>
                      <a:gd name="T2" fmla="*/ 432 w 450"/>
                      <a:gd name="T3" fmla="*/ 354 h 354"/>
                      <a:gd name="T4" fmla="*/ 372 w 450"/>
                      <a:gd name="T5" fmla="*/ 348 h 354"/>
                      <a:gd name="T6" fmla="*/ 0 w 450"/>
                      <a:gd name="T7" fmla="*/ 312 h 354"/>
                      <a:gd name="T8" fmla="*/ 6 w 450"/>
                      <a:gd name="T9" fmla="*/ 264 h 354"/>
                      <a:gd name="T10" fmla="*/ 42 w 450"/>
                      <a:gd name="T11" fmla="*/ 0 h 354"/>
                      <a:gd name="T12" fmla="*/ 336 w 450"/>
                      <a:gd name="T13" fmla="*/ 30 h 354"/>
                      <a:gd name="T14" fmla="*/ 450 w 450"/>
                      <a:gd name="T15" fmla="*/ 42 h 354"/>
                      <a:gd name="T16" fmla="*/ 444 w 450"/>
                      <a:gd name="T17" fmla="*/ 90 h 354"/>
                      <a:gd name="T18" fmla="*/ 444 w 450"/>
                      <a:gd name="T19" fmla="*/ 120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0"/>
                      <a:gd name="T31" fmla="*/ 0 h 354"/>
                      <a:gd name="T32" fmla="*/ 450 w 450"/>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0" h="354">
                        <a:moveTo>
                          <a:pt x="444" y="120"/>
                        </a:moveTo>
                        <a:lnTo>
                          <a:pt x="432" y="354"/>
                        </a:lnTo>
                        <a:lnTo>
                          <a:pt x="372" y="348"/>
                        </a:lnTo>
                        <a:lnTo>
                          <a:pt x="0" y="312"/>
                        </a:lnTo>
                        <a:lnTo>
                          <a:pt x="6" y="264"/>
                        </a:lnTo>
                        <a:lnTo>
                          <a:pt x="42" y="0"/>
                        </a:lnTo>
                        <a:lnTo>
                          <a:pt x="336" y="30"/>
                        </a:lnTo>
                        <a:lnTo>
                          <a:pt x="450" y="42"/>
                        </a:lnTo>
                        <a:lnTo>
                          <a:pt x="444" y="90"/>
                        </a:lnTo>
                        <a:lnTo>
                          <a:pt x="444" y="120"/>
                        </a:lnTo>
                        <a:close/>
                      </a:path>
                    </a:pathLst>
                  </a:custGeom>
                  <a:solidFill>
                    <a:srgbClr val="FFAA00"/>
                  </a:solidFill>
                  <a:ln w="9525">
                    <a:solidFill>
                      <a:srgbClr val="FFAA00"/>
                    </a:solidFill>
                    <a:prstDash val="solid"/>
                    <a:round/>
                    <a:headEnd/>
                    <a:tailEnd/>
                  </a:ln>
                </p:spPr>
                <p:txBody>
                  <a:bodyPr/>
                  <a:lstStyle/>
                  <a:p>
                    <a:endParaRPr lang="en-US" dirty="0"/>
                  </a:p>
                </p:txBody>
              </p:sp>
              <p:sp>
                <p:nvSpPr>
                  <p:cNvPr id="168" name="Freeform 167"/>
                  <p:cNvSpPr>
                    <a:spLocks noChangeAspect="1"/>
                  </p:cNvSpPr>
                  <p:nvPr/>
                </p:nvSpPr>
                <p:spPr bwMode="auto">
                  <a:xfrm>
                    <a:off x="3345792" y="3734973"/>
                    <a:ext cx="450" cy="354"/>
                  </a:xfrm>
                  <a:custGeom>
                    <a:avLst/>
                    <a:gdLst>
                      <a:gd name="T0" fmla="*/ 444 w 450"/>
                      <a:gd name="T1" fmla="*/ 120 h 354"/>
                      <a:gd name="T2" fmla="*/ 432 w 450"/>
                      <a:gd name="T3" fmla="*/ 354 h 354"/>
                      <a:gd name="T4" fmla="*/ 372 w 450"/>
                      <a:gd name="T5" fmla="*/ 348 h 354"/>
                      <a:gd name="T6" fmla="*/ 0 w 450"/>
                      <a:gd name="T7" fmla="*/ 312 h 354"/>
                      <a:gd name="T8" fmla="*/ 6 w 450"/>
                      <a:gd name="T9" fmla="*/ 264 h 354"/>
                      <a:gd name="T10" fmla="*/ 42 w 450"/>
                      <a:gd name="T11" fmla="*/ 0 h 354"/>
                      <a:gd name="T12" fmla="*/ 336 w 450"/>
                      <a:gd name="T13" fmla="*/ 30 h 354"/>
                      <a:gd name="T14" fmla="*/ 450 w 450"/>
                      <a:gd name="T15" fmla="*/ 42 h 354"/>
                      <a:gd name="T16" fmla="*/ 444 w 450"/>
                      <a:gd name="T17" fmla="*/ 90 h 354"/>
                      <a:gd name="T18" fmla="*/ 444 w 450"/>
                      <a:gd name="T19" fmla="*/ 120 h 354"/>
                      <a:gd name="T20" fmla="*/ 444 w 450"/>
                      <a:gd name="T21" fmla="*/ 126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0"/>
                      <a:gd name="T34" fmla="*/ 0 h 354"/>
                      <a:gd name="T35" fmla="*/ 450 w 450"/>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0" h="354">
                        <a:moveTo>
                          <a:pt x="444" y="120"/>
                        </a:moveTo>
                        <a:lnTo>
                          <a:pt x="432" y="354"/>
                        </a:lnTo>
                        <a:lnTo>
                          <a:pt x="372" y="348"/>
                        </a:lnTo>
                        <a:lnTo>
                          <a:pt x="0" y="312"/>
                        </a:lnTo>
                        <a:lnTo>
                          <a:pt x="6" y="264"/>
                        </a:lnTo>
                        <a:lnTo>
                          <a:pt x="42" y="0"/>
                        </a:lnTo>
                        <a:lnTo>
                          <a:pt x="336" y="30"/>
                        </a:lnTo>
                        <a:lnTo>
                          <a:pt x="450" y="42"/>
                        </a:lnTo>
                        <a:lnTo>
                          <a:pt x="444" y="90"/>
                        </a:lnTo>
                        <a:lnTo>
                          <a:pt x="444" y="120"/>
                        </a:lnTo>
                        <a:lnTo>
                          <a:pt x="444" y="126"/>
                        </a:lnTo>
                      </a:path>
                    </a:pathLst>
                  </a:custGeom>
                  <a:noFill/>
                  <a:ln w="9525">
                    <a:solidFill>
                      <a:srgbClr val="000000"/>
                    </a:solidFill>
                    <a:prstDash val="solid"/>
                    <a:round/>
                    <a:headEnd/>
                    <a:tailEnd/>
                  </a:ln>
                </p:spPr>
                <p:txBody>
                  <a:bodyPr/>
                  <a:lstStyle/>
                  <a:p>
                    <a:endParaRPr lang="en-US" dirty="0"/>
                  </a:p>
                </p:txBody>
              </p:sp>
              <p:sp>
                <p:nvSpPr>
                  <p:cNvPr id="169" name="Freeform 168"/>
                  <p:cNvSpPr>
                    <a:spLocks noChangeAspect="1"/>
                  </p:cNvSpPr>
                  <p:nvPr/>
                </p:nvSpPr>
                <p:spPr bwMode="auto">
                  <a:xfrm>
                    <a:off x="3347886" y="3734769"/>
                    <a:ext cx="102" cy="108"/>
                  </a:xfrm>
                  <a:custGeom>
                    <a:avLst/>
                    <a:gdLst>
                      <a:gd name="T0" fmla="*/ 96 w 102"/>
                      <a:gd name="T1" fmla="*/ 6 h 108"/>
                      <a:gd name="T2" fmla="*/ 102 w 102"/>
                      <a:gd name="T3" fmla="*/ 54 h 108"/>
                      <a:gd name="T4" fmla="*/ 42 w 102"/>
                      <a:gd name="T5" fmla="*/ 72 h 108"/>
                      <a:gd name="T6" fmla="*/ 6 w 102"/>
                      <a:gd name="T7" fmla="*/ 108 h 108"/>
                      <a:gd name="T8" fmla="*/ 12 w 102"/>
                      <a:gd name="T9" fmla="*/ 90 h 108"/>
                      <a:gd name="T10" fmla="*/ 0 w 102"/>
                      <a:gd name="T11" fmla="*/ 24 h 108"/>
                      <a:gd name="T12" fmla="*/ 90 w 102"/>
                      <a:gd name="T13" fmla="*/ 0 h 108"/>
                      <a:gd name="T14" fmla="*/ 96 w 102"/>
                      <a:gd name="T15" fmla="*/ 6 h 108"/>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08"/>
                      <a:gd name="T26" fmla="*/ 102 w 102"/>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08">
                        <a:moveTo>
                          <a:pt x="96" y="6"/>
                        </a:moveTo>
                        <a:lnTo>
                          <a:pt x="102" y="54"/>
                        </a:lnTo>
                        <a:lnTo>
                          <a:pt x="42" y="72"/>
                        </a:lnTo>
                        <a:lnTo>
                          <a:pt x="6" y="108"/>
                        </a:lnTo>
                        <a:lnTo>
                          <a:pt x="12" y="90"/>
                        </a:lnTo>
                        <a:lnTo>
                          <a:pt x="0" y="24"/>
                        </a:lnTo>
                        <a:lnTo>
                          <a:pt x="90" y="0"/>
                        </a:lnTo>
                        <a:lnTo>
                          <a:pt x="96" y="6"/>
                        </a:lnTo>
                        <a:close/>
                      </a:path>
                    </a:pathLst>
                  </a:custGeom>
                  <a:solidFill>
                    <a:srgbClr val="FFAA00"/>
                  </a:solidFill>
                  <a:ln w="9525">
                    <a:solidFill>
                      <a:srgbClr val="FFAA00"/>
                    </a:solidFill>
                    <a:prstDash val="solid"/>
                    <a:round/>
                    <a:headEnd/>
                    <a:tailEnd/>
                  </a:ln>
                </p:spPr>
                <p:txBody>
                  <a:bodyPr/>
                  <a:lstStyle/>
                  <a:p>
                    <a:endParaRPr lang="en-US" dirty="0"/>
                  </a:p>
                </p:txBody>
              </p:sp>
              <p:sp>
                <p:nvSpPr>
                  <p:cNvPr id="170" name="Freeform 169"/>
                  <p:cNvSpPr>
                    <a:spLocks noChangeAspect="1"/>
                  </p:cNvSpPr>
                  <p:nvPr/>
                </p:nvSpPr>
                <p:spPr bwMode="auto">
                  <a:xfrm>
                    <a:off x="3347886" y="3734769"/>
                    <a:ext cx="102" cy="108"/>
                  </a:xfrm>
                  <a:custGeom>
                    <a:avLst/>
                    <a:gdLst>
                      <a:gd name="T0" fmla="*/ 96 w 102"/>
                      <a:gd name="T1" fmla="*/ 6 h 108"/>
                      <a:gd name="T2" fmla="*/ 102 w 102"/>
                      <a:gd name="T3" fmla="*/ 54 h 108"/>
                      <a:gd name="T4" fmla="*/ 42 w 102"/>
                      <a:gd name="T5" fmla="*/ 72 h 108"/>
                      <a:gd name="T6" fmla="*/ 6 w 102"/>
                      <a:gd name="T7" fmla="*/ 108 h 108"/>
                      <a:gd name="T8" fmla="*/ 12 w 102"/>
                      <a:gd name="T9" fmla="*/ 90 h 108"/>
                      <a:gd name="T10" fmla="*/ 0 w 102"/>
                      <a:gd name="T11" fmla="*/ 24 h 108"/>
                      <a:gd name="T12" fmla="*/ 90 w 102"/>
                      <a:gd name="T13" fmla="*/ 0 h 108"/>
                      <a:gd name="T14" fmla="*/ 96 w 102"/>
                      <a:gd name="T15" fmla="*/ 6 h 108"/>
                      <a:gd name="T16" fmla="*/ 96 w 102"/>
                      <a:gd name="T17" fmla="*/ 12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108"/>
                      <a:gd name="T29" fmla="*/ 102 w 102"/>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108">
                        <a:moveTo>
                          <a:pt x="96" y="6"/>
                        </a:moveTo>
                        <a:lnTo>
                          <a:pt x="102" y="54"/>
                        </a:lnTo>
                        <a:lnTo>
                          <a:pt x="42" y="72"/>
                        </a:lnTo>
                        <a:lnTo>
                          <a:pt x="6" y="108"/>
                        </a:lnTo>
                        <a:lnTo>
                          <a:pt x="12" y="90"/>
                        </a:lnTo>
                        <a:lnTo>
                          <a:pt x="0" y="24"/>
                        </a:lnTo>
                        <a:lnTo>
                          <a:pt x="90" y="0"/>
                        </a:lnTo>
                        <a:lnTo>
                          <a:pt x="96" y="6"/>
                        </a:lnTo>
                        <a:lnTo>
                          <a:pt x="96" y="12"/>
                        </a:lnTo>
                      </a:path>
                    </a:pathLst>
                  </a:custGeom>
                  <a:noFill/>
                  <a:ln w="9525">
                    <a:solidFill>
                      <a:srgbClr val="000000"/>
                    </a:solidFill>
                    <a:prstDash val="solid"/>
                    <a:round/>
                    <a:headEnd/>
                    <a:tailEnd/>
                  </a:ln>
                </p:spPr>
                <p:txBody>
                  <a:bodyPr/>
                  <a:lstStyle/>
                  <a:p>
                    <a:endParaRPr lang="en-US" dirty="0"/>
                  </a:p>
                </p:txBody>
              </p:sp>
              <p:sp>
                <p:nvSpPr>
                  <p:cNvPr id="171" name="Freeform 170"/>
                  <p:cNvSpPr>
                    <a:spLocks noChangeAspect="1"/>
                  </p:cNvSpPr>
                  <p:nvPr/>
                </p:nvSpPr>
                <p:spPr bwMode="auto">
                  <a:xfrm>
                    <a:off x="3347790" y="3734991"/>
                    <a:ext cx="66" cy="108"/>
                  </a:xfrm>
                  <a:custGeom>
                    <a:avLst/>
                    <a:gdLst>
                      <a:gd name="T0" fmla="*/ 24 w 66"/>
                      <a:gd name="T1" fmla="*/ 0 h 108"/>
                      <a:gd name="T2" fmla="*/ 18 w 66"/>
                      <a:gd name="T3" fmla="*/ 12 h 108"/>
                      <a:gd name="T4" fmla="*/ 18 w 66"/>
                      <a:gd name="T5" fmla="*/ 30 h 108"/>
                      <a:gd name="T6" fmla="*/ 48 w 66"/>
                      <a:gd name="T7" fmla="*/ 66 h 108"/>
                      <a:gd name="T8" fmla="*/ 60 w 66"/>
                      <a:gd name="T9" fmla="*/ 72 h 108"/>
                      <a:gd name="T10" fmla="*/ 54 w 66"/>
                      <a:gd name="T11" fmla="*/ 90 h 108"/>
                      <a:gd name="T12" fmla="*/ 66 w 66"/>
                      <a:gd name="T13" fmla="*/ 96 h 108"/>
                      <a:gd name="T14" fmla="*/ 30 w 66"/>
                      <a:gd name="T15" fmla="*/ 108 h 108"/>
                      <a:gd name="T16" fmla="*/ 0 w 66"/>
                      <a:gd name="T17" fmla="*/ 12 h 108"/>
                      <a:gd name="T18" fmla="*/ 24 w 6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08"/>
                      <a:gd name="T32" fmla="*/ 66 w 6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08">
                        <a:moveTo>
                          <a:pt x="24" y="0"/>
                        </a:moveTo>
                        <a:lnTo>
                          <a:pt x="18" y="12"/>
                        </a:lnTo>
                        <a:lnTo>
                          <a:pt x="18" y="30"/>
                        </a:lnTo>
                        <a:lnTo>
                          <a:pt x="48" y="66"/>
                        </a:lnTo>
                        <a:lnTo>
                          <a:pt x="60" y="72"/>
                        </a:lnTo>
                        <a:lnTo>
                          <a:pt x="54" y="90"/>
                        </a:lnTo>
                        <a:lnTo>
                          <a:pt x="66" y="96"/>
                        </a:lnTo>
                        <a:lnTo>
                          <a:pt x="30" y="108"/>
                        </a:lnTo>
                        <a:lnTo>
                          <a:pt x="0" y="12"/>
                        </a:lnTo>
                        <a:lnTo>
                          <a:pt x="24" y="0"/>
                        </a:lnTo>
                        <a:close/>
                      </a:path>
                    </a:pathLst>
                  </a:custGeom>
                  <a:solidFill>
                    <a:srgbClr val="FF8C00"/>
                  </a:solidFill>
                  <a:ln w="9525">
                    <a:solidFill>
                      <a:srgbClr val="FF8C00"/>
                    </a:solidFill>
                    <a:prstDash val="solid"/>
                    <a:round/>
                    <a:headEnd/>
                    <a:tailEnd/>
                  </a:ln>
                </p:spPr>
                <p:txBody>
                  <a:bodyPr/>
                  <a:lstStyle/>
                  <a:p>
                    <a:endParaRPr lang="en-US" dirty="0"/>
                  </a:p>
                </p:txBody>
              </p:sp>
              <p:sp>
                <p:nvSpPr>
                  <p:cNvPr id="172" name="Freeform 171"/>
                  <p:cNvSpPr>
                    <a:spLocks noChangeAspect="1"/>
                  </p:cNvSpPr>
                  <p:nvPr/>
                </p:nvSpPr>
                <p:spPr bwMode="auto">
                  <a:xfrm>
                    <a:off x="3347790" y="3734991"/>
                    <a:ext cx="66" cy="108"/>
                  </a:xfrm>
                  <a:custGeom>
                    <a:avLst/>
                    <a:gdLst>
                      <a:gd name="T0" fmla="*/ 24 w 66"/>
                      <a:gd name="T1" fmla="*/ 0 h 108"/>
                      <a:gd name="T2" fmla="*/ 18 w 66"/>
                      <a:gd name="T3" fmla="*/ 12 h 108"/>
                      <a:gd name="T4" fmla="*/ 18 w 66"/>
                      <a:gd name="T5" fmla="*/ 30 h 108"/>
                      <a:gd name="T6" fmla="*/ 48 w 66"/>
                      <a:gd name="T7" fmla="*/ 66 h 108"/>
                      <a:gd name="T8" fmla="*/ 60 w 66"/>
                      <a:gd name="T9" fmla="*/ 72 h 108"/>
                      <a:gd name="T10" fmla="*/ 54 w 66"/>
                      <a:gd name="T11" fmla="*/ 90 h 108"/>
                      <a:gd name="T12" fmla="*/ 66 w 66"/>
                      <a:gd name="T13" fmla="*/ 96 h 108"/>
                      <a:gd name="T14" fmla="*/ 30 w 66"/>
                      <a:gd name="T15" fmla="*/ 108 h 108"/>
                      <a:gd name="T16" fmla="*/ 0 w 66"/>
                      <a:gd name="T17" fmla="*/ 12 h 108"/>
                      <a:gd name="T18" fmla="*/ 24 w 66"/>
                      <a:gd name="T19" fmla="*/ 0 h 108"/>
                      <a:gd name="T20" fmla="*/ 24 w 66"/>
                      <a:gd name="T21" fmla="*/ 6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108"/>
                      <a:gd name="T35" fmla="*/ 66 w 66"/>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108">
                        <a:moveTo>
                          <a:pt x="24" y="0"/>
                        </a:moveTo>
                        <a:lnTo>
                          <a:pt x="18" y="12"/>
                        </a:lnTo>
                        <a:lnTo>
                          <a:pt x="18" y="30"/>
                        </a:lnTo>
                        <a:lnTo>
                          <a:pt x="48" y="66"/>
                        </a:lnTo>
                        <a:lnTo>
                          <a:pt x="60" y="72"/>
                        </a:lnTo>
                        <a:lnTo>
                          <a:pt x="54" y="90"/>
                        </a:lnTo>
                        <a:lnTo>
                          <a:pt x="66" y="96"/>
                        </a:lnTo>
                        <a:lnTo>
                          <a:pt x="30" y="108"/>
                        </a:lnTo>
                        <a:lnTo>
                          <a:pt x="0" y="12"/>
                        </a:lnTo>
                        <a:lnTo>
                          <a:pt x="24" y="0"/>
                        </a:lnTo>
                        <a:lnTo>
                          <a:pt x="24" y="6"/>
                        </a:lnTo>
                      </a:path>
                    </a:pathLst>
                  </a:custGeom>
                  <a:noFill/>
                  <a:ln w="9525">
                    <a:solidFill>
                      <a:srgbClr val="000000"/>
                    </a:solidFill>
                    <a:prstDash val="solid"/>
                    <a:round/>
                    <a:headEnd/>
                    <a:tailEnd/>
                  </a:ln>
                </p:spPr>
                <p:txBody>
                  <a:bodyPr/>
                  <a:lstStyle/>
                  <a:p>
                    <a:endParaRPr lang="en-US" dirty="0"/>
                  </a:p>
                </p:txBody>
              </p:sp>
              <p:sp>
                <p:nvSpPr>
                  <p:cNvPr id="173" name="Freeform 172"/>
                  <p:cNvSpPr>
                    <a:spLocks noChangeAspect="1"/>
                  </p:cNvSpPr>
                  <p:nvPr/>
                </p:nvSpPr>
                <p:spPr bwMode="auto">
                  <a:xfrm>
                    <a:off x="3347724" y="3735075"/>
                    <a:ext cx="12" cy="12"/>
                  </a:xfrm>
                  <a:custGeom>
                    <a:avLst/>
                    <a:gdLst>
                      <a:gd name="T0" fmla="*/ 12 w 12"/>
                      <a:gd name="T1" fmla="*/ 12 h 12"/>
                      <a:gd name="T2" fmla="*/ 0 w 12"/>
                      <a:gd name="T3" fmla="*/ 0 h 12"/>
                      <a:gd name="T4" fmla="*/ 12 w 12"/>
                      <a:gd name="T5" fmla="*/ 6 h 12"/>
                      <a:gd name="T6" fmla="*/ 12 w 12"/>
                      <a:gd name="T7" fmla="*/ 12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12" y="12"/>
                        </a:moveTo>
                        <a:lnTo>
                          <a:pt x="0" y="0"/>
                        </a:lnTo>
                        <a:lnTo>
                          <a:pt x="12" y="6"/>
                        </a:lnTo>
                        <a:lnTo>
                          <a:pt x="12" y="12"/>
                        </a:lnTo>
                        <a:close/>
                      </a:path>
                    </a:pathLst>
                  </a:custGeom>
                  <a:solidFill>
                    <a:srgbClr val="FF8C00"/>
                  </a:solidFill>
                  <a:ln w="9525">
                    <a:solidFill>
                      <a:srgbClr val="FF8C00"/>
                    </a:solidFill>
                    <a:prstDash val="solid"/>
                    <a:round/>
                    <a:headEnd/>
                    <a:tailEnd/>
                  </a:ln>
                </p:spPr>
                <p:txBody>
                  <a:bodyPr/>
                  <a:lstStyle/>
                  <a:p>
                    <a:endParaRPr lang="en-US" dirty="0"/>
                  </a:p>
                </p:txBody>
              </p:sp>
              <p:sp>
                <p:nvSpPr>
                  <p:cNvPr id="174" name="Freeform 173"/>
                  <p:cNvSpPr>
                    <a:spLocks noChangeAspect="1"/>
                  </p:cNvSpPr>
                  <p:nvPr/>
                </p:nvSpPr>
                <p:spPr bwMode="auto">
                  <a:xfrm>
                    <a:off x="3347724" y="3735075"/>
                    <a:ext cx="12" cy="18"/>
                  </a:xfrm>
                  <a:custGeom>
                    <a:avLst/>
                    <a:gdLst>
                      <a:gd name="T0" fmla="*/ 12 w 12"/>
                      <a:gd name="T1" fmla="*/ 12 h 18"/>
                      <a:gd name="T2" fmla="*/ 0 w 12"/>
                      <a:gd name="T3" fmla="*/ 0 h 18"/>
                      <a:gd name="T4" fmla="*/ 12 w 12"/>
                      <a:gd name="T5" fmla="*/ 6 h 18"/>
                      <a:gd name="T6" fmla="*/ 12 w 12"/>
                      <a:gd name="T7" fmla="*/ 12 h 18"/>
                      <a:gd name="T8" fmla="*/ 12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2"/>
                        </a:moveTo>
                        <a:lnTo>
                          <a:pt x="0" y="0"/>
                        </a:lnTo>
                        <a:lnTo>
                          <a:pt x="12" y="6"/>
                        </a:lnTo>
                        <a:lnTo>
                          <a:pt x="12" y="12"/>
                        </a:lnTo>
                        <a:lnTo>
                          <a:pt x="12" y="18"/>
                        </a:lnTo>
                      </a:path>
                    </a:pathLst>
                  </a:custGeom>
                  <a:noFill/>
                  <a:ln w="9525">
                    <a:solidFill>
                      <a:srgbClr val="000000"/>
                    </a:solidFill>
                    <a:prstDash val="solid"/>
                    <a:round/>
                    <a:headEnd/>
                    <a:tailEnd/>
                  </a:ln>
                </p:spPr>
                <p:txBody>
                  <a:bodyPr/>
                  <a:lstStyle/>
                  <a:p>
                    <a:endParaRPr lang="en-US" dirty="0"/>
                  </a:p>
                </p:txBody>
              </p:sp>
              <p:sp>
                <p:nvSpPr>
                  <p:cNvPr id="175" name="Freeform 174"/>
                  <p:cNvSpPr>
                    <a:spLocks noChangeAspect="1"/>
                  </p:cNvSpPr>
                  <p:nvPr/>
                </p:nvSpPr>
                <p:spPr bwMode="auto">
                  <a:xfrm>
                    <a:off x="3347154" y="3735759"/>
                    <a:ext cx="564" cy="420"/>
                  </a:xfrm>
                  <a:custGeom>
                    <a:avLst/>
                    <a:gdLst>
                      <a:gd name="T0" fmla="*/ 408 w 564"/>
                      <a:gd name="T1" fmla="*/ 0 h 420"/>
                      <a:gd name="T2" fmla="*/ 558 w 564"/>
                      <a:gd name="T3" fmla="*/ 288 h 420"/>
                      <a:gd name="T4" fmla="*/ 564 w 564"/>
                      <a:gd name="T5" fmla="*/ 360 h 420"/>
                      <a:gd name="T6" fmla="*/ 552 w 564"/>
                      <a:gd name="T7" fmla="*/ 378 h 420"/>
                      <a:gd name="T8" fmla="*/ 552 w 564"/>
                      <a:gd name="T9" fmla="*/ 396 h 420"/>
                      <a:gd name="T10" fmla="*/ 546 w 564"/>
                      <a:gd name="T11" fmla="*/ 408 h 420"/>
                      <a:gd name="T12" fmla="*/ 504 w 564"/>
                      <a:gd name="T13" fmla="*/ 420 h 420"/>
                      <a:gd name="T14" fmla="*/ 498 w 564"/>
                      <a:gd name="T15" fmla="*/ 408 h 420"/>
                      <a:gd name="T16" fmla="*/ 510 w 564"/>
                      <a:gd name="T17" fmla="*/ 414 h 420"/>
                      <a:gd name="T18" fmla="*/ 516 w 564"/>
                      <a:gd name="T19" fmla="*/ 402 h 420"/>
                      <a:gd name="T20" fmla="*/ 498 w 564"/>
                      <a:gd name="T21" fmla="*/ 402 h 420"/>
                      <a:gd name="T22" fmla="*/ 474 w 564"/>
                      <a:gd name="T23" fmla="*/ 372 h 420"/>
                      <a:gd name="T24" fmla="*/ 450 w 564"/>
                      <a:gd name="T25" fmla="*/ 366 h 420"/>
                      <a:gd name="T26" fmla="*/ 432 w 564"/>
                      <a:gd name="T27" fmla="*/ 330 h 420"/>
                      <a:gd name="T28" fmla="*/ 414 w 564"/>
                      <a:gd name="T29" fmla="*/ 318 h 420"/>
                      <a:gd name="T30" fmla="*/ 414 w 564"/>
                      <a:gd name="T31" fmla="*/ 294 h 420"/>
                      <a:gd name="T32" fmla="*/ 402 w 564"/>
                      <a:gd name="T33" fmla="*/ 294 h 420"/>
                      <a:gd name="T34" fmla="*/ 408 w 564"/>
                      <a:gd name="T35" fmla="*/ 306 h 420"/>
                      <a:gd name="T36" fmla="*/ 402 w 564"/>
                      <a:gd name="T37" fmla="*/ 306 h 420"/>
                      <a:gd name="T38" fmla="*/ 366 w 564"/>
                      <a:gd name="T39" fmla="*/ 258 h 420"/>
                      <a:gd name="T40" fmla="*/ 384 w 564"/>
                      <a:gd name="T41" fmla="*/ 228 h 420"/>
                      <a:gd name="T42" fmla="*/ 360 w 564"/>
                      <a:gd name="T43" fmla="*/ 216 h 420"/>
                      <a:gd name="T44" fmla="*/ 366 w 564"/>
                      <a:gd name="T45" fmla="*/ 240 h 420"/>
                      <a:gd name="T46" fmla="*/ 348 w 564"/>
                      <a:gd name="T47" fmla="*/ 228 h 420"/>
                      <a:gd name="T48" fmla="*/ 354 w 564"/>
                      <a:gd name="T49" fmla="*/ 150 h 420"/>
                      <a:gd name="T50" fmla="*/ 270 w 564"/>
                      <a:gd name="T51" fmla="*/ 78 h 420"/>
                      <a:gd name="T52" fmla="*/ 234 w 564"/>
                      <a:gd name="T53" fmla="*/ 72 h 420"/>
                      <a:gd name="T54" fmla="*/ 228 w 564"/>
                      <a:gd name="T55" fmla="*/ 90 h 420"/>
                      <a:gd name="T56" fmla="*/ 162 w 564"/>
                      <a:gd name="T57" fmla="*/ 114 h 420"/>
                      <a:gd name="T58" fmla="*/ 156 w 564"/>
                      <a:gd name="T59" fmla="*/ 102 h 420"/>
                      <a:gd name="T60" fmla="*/ 162 w 564"/>
                      <a:gd name="T61" fmla="*/ 108 h 420"/>
                      <a:gd name="T62" fmla="*/ 162 w 564"/>
                      <a:gd name="T63" fmla="*/ 102 h 420"/>
                      <a:gd name="T64" fmla="*/ 132 w 564"/>
                      <a:gd name="T65" fmla="*/ 66 h 420"/>
                      <a:gd name="T66" fmla="*/ 120 w 564"/>
                      <a:gd name="T67" fmla="*/ 72 h 420"/>
                      <a:gd name="T68" fmla="*/ 132 w 564"/>
                      <a:gd name="T69" fmla="*/ 78 h 420"/>
                      <a:gd name="T70" fmla="*/ 78 w 564"/>
                      <a:gd name="T71" fmla="*/ 66 h 420"/>
                      <a:gd name="T72" fmla="*/ 102 w 564"/>
                      <a:gd name="T73" fmla="*/ 60 h 420"/>
                      <a:gd name="T74" fmla="*/ 96 w 564"/>
                      <a:gd name="T75" fmla="*/ 54 h 420"/>
                      <a:gd name="T76" fmla="*/ 36 w 564"/>
                      <a:gd name="T77" fmla="*/ 72 h 420"/>
                      <a:gd name="T78" fmla="*/ 48 w 564"/>
                      <a:gd name="T79" fmla="*/ 60 h 420"/>
                      <a:gd name="T80" fmla="*/ 30 w 564"/>
                      <a:gd name="T81" fmla="*/ 54 h 420"/>
                      <a:gd name="T82" fmla="*/ 30 w 564"/>
                      <a:gd name="T83" fmla="*/ 66 h 420"/>
                      <a:gd name="T84" fmla="*/ 18 w 564"/>
                      <a:gd name="T85" fmla="*/ 72 h 420"/>
                      <a:gd name="T86" fmla="*/ 18 w 564"/>
                      <a:gd name="T87" fmla="*/ 54 h 420"/>
                      <a:gd name="T88" fmla="*/ 0 w 564"/>
                      <a:gd name="T89" fmla="*/ 36 h 420"/>
                      <a:gd name="T90" fmla="*/ 0 w 564"/>
                      <a:gd name="T91" fmla="*/ 24 h 420"/>
                      <a:gd name="T92" fmla="*/ 174 w 564"/>
                      <a:gd name="T93" fmla="*/ 6 h 420"/>
                      <a:gd name="T94" fmla="*/ 186 w 564"/>
                      <a:gd name="T95" fmla="*/ 30 h 420"/>
                      <a:gd name="T96" fmla="*/ 366 w 564"/>
                      <a:gd name="T97" fmla="*/ 18 h 420"/>
                      <a:gd name="T98" fmla="*/ 372 w 564"/>
                      <a:gd name="T99" fmla="*/ 36 h 420"/>
                      <a:gd name="T100" fmla="*/ 378 w 564"/>
                      <a:gd name="T101" fmla="*/ 30 h 420"/>
                      <a:gd name="T102" fmla="*/ 372 w 564"/>
                      <a:gd name="T103" fmla="*/ 0 h 420"/>
                      <a:gd name="T104" fmla="*/ 402 w 564"/>
                      <a:gd name="T105" fmla="*/ 0 h 420"/>
                      <a:gd name="T106" fmla="*/ 408 w 564"/>
                      <a:gd name="T107" fmla="*/ 0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4"/>
                      <a:gd name="T163" fmla="*/ 0 h 420"/>
                      <a:gd name="T164" fmla="*/ 564 w 564"/>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4" h="420">
                        <a:moveTo>
                          <a:pt x="408" y="0"/>
                        </a:moveTo>
                        <a:lnTo>
                          <a:pt x="558" y="288"/>
                        </a:lnTo>
                        <a:lnTo>
                          <a:pt x="564" y="360"/>
                        </a:lnTo>
                        <a:lnTo>
                          <a:pt x="552" y="378"/>
                        </a:lnTo>
                        <a:lnTo>
                          <a:pt x="552" y="396"/>
                        </a:lnTo>
                        <a:lnTo>
                          <a:pt x="546" y="408"/>
                        </a:lnTo>
                        <a:lnTo>
                          <a:pt x="504" y="420"/>
                        </a:lnTo>
                        <a:lnTo>
                          <a:pt x="498" y="408"/>
                        </a:lnTo>
                        <a:lnTo>
                          <a:pt x="510" y="414"/>
                        </a:lnTo>
                        <a:lnTo>
                          <a:pt x="516" y="402"/>
                        </a:lnTo>
                        <a:lnTo>
                          <a:pt x="498" y="402"/>
                        </a:lnTo>
                        <a:lnTo>
                          <a:pt x="474" y="372"/>
                        </a:lnTo>
                        <a:lnTo>
                          <a:pt x="450" y="366"/>
                        </a:lnTo>
                        <a:lnTo>
                          <a:pt x="432" y="330"/>
                        </a:lnTo>
                        <a:lnTo>
                          <a:pt x="414" y="318"/>
                        </a:lnTo>
                        <a:lnTo>
                          <a:pt x="414" y="294"/>
                        </a:lnTo>
                        <a:lnTo>
                          <a:pt x="402" y="294"/>
                        </a:lnTo>
                        <a:lnTo>
                          <a:pt x="408" y="306"/>
                        </a:lnTo>
                        <a:lnTo>
                          <a:pt x="402" y="306"/>
                        </a:lnTo>
                        <a:lnTo>
                          <a:pt x="366" y="258"/>
                        </a:lnTo>
                        <a:lnTo>
                          <a:pt x="384" y="228"/>
                        </a:lnTo>
                        <a:lnTo>
                          <a:pt x="360" y="216"/>
                        </a:lnTo>
                        <a:lnTo>
                          <a:pt x="366" y="240"/>
                        </a:lnTo>
                        <a:lnTo>
                          <a:pt x="348" y="228"/>
                        </a:lnTo>
                        <a:lnTo>
                          <a:pt x="354" y="150"/>
                        </a:lnTo>
                        <a:lnTo>
                          <a:pt x="270" y="78"/>
                        </a:lnTo>
                        <a:lnTo>
                          <a:pt x="234" y="72"/>
                        </a:lnTo>
                        <a:lnTo>
                          <a:pt x="228" y="90"/>
                        </a:lnTo>
                        <a:lnTo>
                          <a:pt x="162" y="114"/>
                        </a:lnTo>
                        <a:lnTo>
                          <a:pt x="156" y="102"/>
                        </a:lnTo>
                        <a:lnTo>
                          <a:pt x="162" y="108"/>
                        </a:lnTo>
                        <a:lnTo>
                          <a:pt x="162" y="102"/>
                        </a:lnTo>
                        <a:lnTo>
                          <a:pt x="132" y="66"/>
                        </a:lnTo>
                        <a:lnTo>
                          <a:pt x="120" y="72"/>
                        </a:lnTo>
                        <a:lnTo>
                          <a:pt x="132" y="78"/>
                        </a:lnTo>
                        <a:lnTo>
                          <a:pt x="78" y="66"/>
                        </a:lnTo>
                        <a:lnTo>
                          <a:pt x="102" y="60"/>
                        </a:lnTo>
                        <a:lnTo>
                          <a:pt x="96" y="54"/>
                        </a:lnTo>
                        <a:lnTo>
                          <a:pt x="36" y="72"/>
                        </a:lnTo>
                        <a:lnTo>
                          <a:pt x="48" y="60"/>
                        </a:lnTo>
                        <a:lnTo>
                          <a:pt x="30" y="54"/>
                        </a:lnTo>
                        <a:lnTo>
                          <a:pt x="30" y="66"/>
                        </a:lnTo>
                        <a:lnTo>
                          <a:pt x="18" y="72"/>
                        </a:lnTo>
                        <a:lnTo>
                          <a:pt x="18" y="54"/>
                        </a:lnTo>
                        <a:lnTo>
                          <a:pt x="0" y="36"/>
                        </a:lnTo>
                        <a:lnTo>
                          <a:pt x="0" y="24"/>
                        </a:lnTo>
                        <a:lnTo>
                          <a:pt x="174" y="6"/>
                        </a:lnTo>
                        <a:lnTo>
                          <a:pt x="186" y="30"/>
                        </a:lnTo>
                        <a:lnTo>
                          <a:pt x="366" y="18"/>
                        </a:lnTo>
                        <a:lnTo>
                          <a:pt x="372" y="36"/>
                        </a:lnTo>
                        <a:lnTo>
                          <a:pt x="378" y="30"/>
                        </a:lnTo>
                        <a:lnTo>
                          <a:pt x="372" y="0"/>
                        </a:lnTo>
                        <a:lnTo>
                          <a:pt x="402" y="0"/>
                        </a:lnTo>
                        <a:lnTo>
                          <a:pt x="408" y="0"/>
                        </a:lnTo>
                        <a:close/>
                      </a:path>
                    </a:pathLst>
                  </a:custGeom>
                  <a:solidFill>
                    <a:srgbClr val="FF8C00"/>
                  </a:solidFill>
                  <a:ln w="9525">
                    <a:solidFill>
                      <a:srgbClr val="FF8C00"/>
                    </a:solidFill>
                    <a:prstDash val="solid"/>
                    <a:round/>
                    <a:headEnd/>
                    <a:tailEnd/>
                  </a:ln>
                </p:spPr>
                <p:txBody>
                  <a:bodyPr/>
                  <a:lstStyle/>
                  <a:p>
                    <a:endParaRPr lang="en-US" dirty="0"/>
                  </a:p>
                </p:txBody>
              </p:sp>
              <p:sp>
                <p:nvSpPr>
                  <p:cNvPr id="176" name="Freeform 175"/>
                  <p:cNvSpPr>
                    <a:spLocks noChangeAspect="1"/>
                  </p:cNvSpPr>
                  <p:nvPr/>
                </p:nvSpPr>
                <p:spPr bwMode="auto">
                  <a:xfrm>
                    <a:off x="3347154" y="3735759"/>
                    <a:ext cx="564" cy="420"/>
                  </a:xfrm>
                  <a:custGeom>
                    <a:avLst/>
                    <a:gdLst>
                      <a:gd name="T0" fmla="*/ 408 w 564"/>
                      <a:gd name="T1" fmla="*/ 0 h 420"/>
                      <a:gd name="T2" fmla="*/ 558 w 564"/>
                      <a:gd name="T3" fmla="*/ 288 h 420"/>
                      <a:gd name="T4" fmla="*/ 564 w 564"/>
                      <a:gd name="T5" fmla="*/ 360 h 420"/>
                      <a:gd name="T6" fmla="*/ 552 w 564"/>
                      <a:gd name="T7" fmla="*/ 378 h 420"/>
                      <a:gd name="T8" fmla="*/ 552 w 564"/>
                      <a:gd name="T9" fmla="*/ 396 h 420"/>
                      <a:gd name="T10" fmla="*/ 546 w 564"/>
                      <a:gd name="T11" fmla="*/ 408 h 420"/>
                      <a:gd name="T12" fmla="*/ 504 w 564"/>
                      <a:gd name="T13" fmla="*/ 420 h 420"/>
                      <a:gd name="T14" fmla="*/ 498 w 564"/>
                      <a:gd name="T15" fmla="*/ 408 h 420"/>
                      <a:gd name="T16" fmla="*/ 510 w 564"/>
                      <a:gd name="T17" fmla="*/ 414 h 420"/>
                      <a:gd name="T18" fmla="*/ 516 w 564"/>
                      <a:gd name="T19" fmla="*/ 402 h 420"/>
                      <a:gd name="T20" fmla="*/ 498 w 564"/>
                      <a:gd name="T21" fmla="*/ 402 h 420"/>
                      <a:gd name="T22" fmla="*/ 474 w 564"/>
                      <a:gd name="T23" fmla="*/ 372 h 420"/>
                      <a:gd name="T24" fmla="*/ 450 w 564"/>
                      <a:gd name="T25" fmla="*/ 366 h 420"/>
                      <a:gd name="T26" fmla="*/ 432 w 564"/>
                      <a:gd name="T27" fmla="*/ 330 h 420"/>
                      <a:gd name="T28" fmla="*/ 414 w 564"/>
                      <a:gd name="T29" fmla="*/ 318 h 420"/>
                      <a:gd name="T30" fmla="*/ 414 w 564"/>
                      <a:gd name="T31" fmla="*/ 294 h 420"/>
                      <a:gd name="T32" fmla="*/ 402 w 564"/>
                      <a:gd name="T33" fmla="*/ 294 h 420"/>
                      <a:gd name="T34" fmla="*/ 408 w 564"/>
                      <a:gd name="T35" fmla="*/ 306 h 420"/>
                      <a:gd name="T36" fmla="*/ 402 w 564"/>
                      <a:gd name="T37" fmla="*/ 306 h 420"/>
                      <a:gd name="T38" fmla="*/ 366 w 564"/>
                      <a:gd name="T39" fmla="*/ 258 h 420"/>
                      <a:gd name="T40" fmla="*/ 384 w 564"/>
                      <a:gd name="T41" fmla="*/ 228 h 420"/>
                      <a:gd name="T42" fmla="*/ 360 w 564"/>
                      <a:gd name="T43" fmla="*/ 216 h 420"/>
                      <a:gd name="T44" fmla="*/ 366 w 564"/>
                      <a:gd name="T45" fmla="*/ 240 h 420"/>
                      <a:gd name="T46" fmla="*/ 348 w 564"/>
                      <a:gd name="T47" fmla="*/ 228 h 420"/>
                      <a:gd name="T48" fmla="*/ 354 w 564"/>
                      <a:gd name="T49" fmla="*/ 150 h 420"/>
                      <a:gd name="T50" fmla="*/ 270 w 564"/>
                      <a:gd name="T51" fmla="*/ 78 h 420"/>
                      <a:gd name="T52" fmla="*/ 234 w 564"/>
                      <a:gd name="T53" fmla="*/ 72 h 420"/>
                      <a:gd name="T54" fmla="*/ 228 w 564"/>
                      <a:gd name="T55" fmla="*/ 90 h 420"/>
                      <a:gd name="T56" fmla="*/ 162 w 564"/>
                      <a:gd name="T57" fmla="*/ 114 h 420"/>
                      <a:gd name="T58" fmla="*/ 156 w 564"/>
                      <a:gd name="T59" fmla="*/ 102 h 420"/>
                      <a:gd name="T60" fmla="*/ 162 w 564"/>
                      <a:gd name="T61" fmla="*/ 108 h 420"/>
                      <a:gd name="T62" fmla="*/ 162 w 564"/>
                      <a:gd name="T63" fmla="*/ 102 h 420"/>
                      <a:gd name="T64" fmla="*/ 132 w 564"/>
                      <a:gd name="T65" fmla="*/ 66 h 420"/>
                      <a:gd name="T66" fmla="*/ 120 w 564"/>
                      <a:gd name="T67" fmla="*/ 72 h 420"/>
                      <a:gd name="T68" fmla="*/ 132 w 564"/>
                      <a:gd name="T69" fmla="*/ 78 h 420"/>
                      <a:gd name="T70" fmla="*/ 78 w 564"/>
                      <a:gd name="T71" fmla="*/ 66 h 420"/>
                      <a:gd name="T72" fmla="*/ 102 w 564"/>
                      <a:gd name="T73" fmla="*/ 60 h 420"/>
                      <a:gd name="T74" fmla="*/ 96 w 564"/>
                      <a:gd name="T75" fmla="*/ 54 h 420"/>
                      <a:gd name="T76" fmla="*/ 36 w 564"/>
                      <a:gd name="T77" fmla="*/ 72 h 420"/>
                      <a:gd name="T78" fmla="*/ 48 w 564"/>
                      <a:gd name="T79" fmla="*/ 60 h 420"/>
                      <a:gd name="T80" fmla="*/ 30 w 564"/>
                      <a:gd name="T81" fmla="*/ 54 h 420"/>
                      <a:gd name="T82" fmla="*/ 30 w 564"/>
                      <a:gd name="T83" fmla="*/ 66 h 420"/>
                      <a:gd name="T84" fmla="*/ 18 w 564"/>
                      <a:gd name="T85" fmla="*/ 72 h 420"/>
                      <a:gd name="T86" fmla="*/ 18 w 564"/>
                      <a:gd name="T87" fmla="*/ 54 h 420"/>
                      <a:gd name="T88" fmla="*/ 0 w 564"/>
                      <a:gd name="T89" fmla="*/ 36 h 420"/>
                      <a:gd name="T90" fmla="*/ 0 w 564"/>
                      <a:gd name="T91" fmla="*/ 24 h 420"/>
                      <a:gd name="T92" fmla="*/ 174 w 564"/>
                      <a:gd name="T93" fmla="*/ 6 h 420"/>
                      <a:gd name="T94" fmla="*/ 186 w 564"/>
                      <a:gd name="T95" fmla="*/ 30 h 420"/>
                      <a:gd name="T96" fmla="*/ 366 w 564"/>
                      <a:gd name="T97" fmla="*/ 18 h 420"/>
                      <a:gd name="T98" fmla="*/ 372 w 564"/>
                      <a:gd name="T99" fmla="*/ 36 h 420"/>
                      <a:gd name="T100" fmla="*/ 378 w 564"/>
                      <a:gd name="T101" fmla="*/ 30 h 420"/>
                      <a:gd name="T102" fmla="*/ 372 w 564"/>
                      <a:gd name="T103" fmla="*/ 0 h 420"/>
                      <a:gd name="T104" fmla="*/ 402 w 564"/>
                      <a:gd name="T105" fmla="*/ 0 h 420"/>
                      <a:gd name="T106" fmla="*/ 408 w 564"/>
                      <a:gd name="T107" fmla="*/ 0 h 420"/>
                      <a:gd name="T108" fmla="*/ 408 w 564"/>
                      <a:gd name="T109" fmla="*/ 6 h 4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4"/>
                      <a:gd name="T166" fmla="*/ 0 h 420"/>
                      <a:gd name="T167" fmla="*/ 564 w 564"/>
                      <a:gd name="T168" fmla="*/ 420 h 4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4" h="420">
                        <a:moveTo>
                          <a:pt x="408" y="0"/>
                        </a:moveTo>
                        <a:lnTo>
                          <a:pt x="558" y="288"/>
                        </a:lnTo>
                        <a:lnTo>
                          <a:pt x="564" y="360"/>
                        </a:lnTo>
                        <a:lnTo>
                          <a:pt x="552" y="378"/>
                        </a:lnTo>
                        <a:lnTo>
                          <a:pt x="552" y="396"/>
                        </a:lnTo>
                        <a:lnTo>
                          <a:pt x="546" y="408"/>
                        </a:lnTo>
                        <a:lnTo>
                          <a:pt x="504" y="420"/>
                        </a:lnTo>
                        <a:lnTo>
                          <a:pt x="498" y="408"/>
                        </a:lnTo>
                        <a:lnTo>
                          <a:pt x="510" y="414"/>
                        </a:lnTo>
                        <a:lnTo>
                          <a:pt x="516" y="402"/>
                        </a:lnTo>
                        <a:lnTo>
                          <a:pt x="498" y="402"/>
                        </a:lnTo>
                        <a:lnTo>
                          <a:pt x="474" y="372"/>
                        </a:lnTo>
                        <a:lnTo>
                          <a:pt x="450" y="366"/>
                        </a:lnTo>
                        <a:lnTo>
                          <a:pt x="432" y="330"/>
                        </a:lnTo>
                        <a:lnTo>
                          <a:pt x="414" y="318"/>
                        </a:lnTo>
                        <a:lnTo>
                          <a:pt x="414" y="294"/>
                        </a:lnTo>
                        <a:lnTo>
                          <a:pt x="402" y="294"/>
                        </a:lnTo>
                        <a:lnTo>
                          <a:pt x="408" y="306"/>
                        </a:lnTo>
                        <a:lnTo>
                          <a:pt x="402" y="306"/>
                        </a:lnTo>
                        <a:lnTo>
                          <a:pt x="366" y="258"/>
                        </a:lnTo>
                        <a:lnTo>
                          <a:pt x="384" y="228"/>
                        </a:lnTo>
                        <a:lnTo>
                          <a:pt x="360" y="216"/>
                        </a:lnTo>
                        <a:lnTo>
                          <a:pt x="366" y="240"/>
                        </a:lnTo>
                        <a:lnTo>
                          <a:pt x="348" y="228"/>
                        </a:lnTo>
                        <a:lnTo>
                          <a:pt x="354" y="150"/>
                        </a:lnTo>
                        <a:lnTo>
                          <a:pt x="270" y="78"/>
                        </a:lnTo>
                        <a:lnTo>
                          <a:pt x="234" y="72"/>
                        </a:lnTo>
                        <a:lnTo>
                          <a:pt x="228" y="90"/>
                        </a:lnTo>
                        <a:lnTo>
                          <a:pt x="162" y="114"/>
                        </a:lnTo>
                        <a:lnTo>
                          <a:pt x="156" y="102"/>
                        </a:lnTo>
                        <a:lnTo>
                          <a:pt x="162" y="108"/>
                        </a:lnTo>
                        <a:lnTo>
                          <a:pt x="162" y="102"/>
                        </a:lnTo>
                        <a:lnTo>
                          <a:pt x="132" y="66"/>
                        </a:lnTo>
                        <a:lnTo>
                          <a:pt x="120" y="72"/>
                        </a:lnTo>
                        <a:lnTo>
                          <a:pt x="132" y="78"/>
                        </a:lnTo>
                        <a:lnTo>
                          <a:pt x="78" y="66"/>
                        </a:lnTo>
                        <a:lnTo>
                          <a:pt x="102" y="60"/>
                        </a:lnTo>
                        <a:lnTo>
                          <a:pt x="96" y="54"/>
                        </a:lnTo>
                        <a:lnTo>
                          <a:pt x="36" y="72"/>
                        </a:lnTo>
                        <a:lnTo>
                          <a:pt x="48" y="60"/>
                        </a:lnTo>
                        <a:lnTo>
                          <a:pt x="30" y="54"/>
                        </a:lnTo>
                        <a:lnTo>
                          <a:pt x="30" y="66"/>
                        </a:lnTo>
                        <a:lnTo>
                          <a:pt x="18" y="72"/>
                        </a:lnTo>
                        <a:lnTo>
                          <a:pt x="18" y="54"/>
                        </a:lnTo>
                        <a:lnTo>
                          <a:pt x="0" y="36"/>
                        </a:lnTo>
                        <a:lnTo>
                          <a:pt x="0" y="24"/>
                        </a:lnTo>
                        <a:lnTo>
                          <a:pt x="174" y="6"/>
                        </a:lnTo>
                        <a:lnTo>
                          <a:pt x="186" y="30"/>
                        </a:lnTo>
                        <a:lnTo>
                          <a:pt x="366" y="18"/>
                        </a:lnTo>
                        <a:lnTo>
                          <a:pt x="372" y="36"/>
                        </a:lnTo>
                        <a:lnTo>
                          <a:pt x="378" y="30"/>
                        </a:lnTo>
                        <a:lnTo>
                          <a:pt x="372" y="0"/>
                        </a:lnTo>
                        <a:lnTo>
                          <a:pt x="402" y="0"/>
                        </a:lnTo>
                        <a:lnTo>
                          <a:pt x="408" y="0"/>
                        </a:lnTo>
                        <a:lnTo>
                          <a:pt x="408" y="6"/>
                        </a:lnTo>
                      </a:path>
                    </a:pathLst>
                  </a:custGeom>
                  <a:noFill/>
                  <a:ln w="9525">
                    <a:solidFill>
                      <a:srgbClr val="000000"/>
                    </a:solidFill>
                    <a:prstDash val="solid"/>
                    <a:round/>
                    <a:headEnd/>
                    <a:tailEnd/>
                  </a:ln>
                </p:spPr>
                <p:txBody>
                  <a:bodyPr/>
                  <a:lstStyle/>
                  <a:p>
                    <a:endParaRPr lang="en-US" dirty="0"/>
                  </a:p>
                </p:txBody>
              </p:sp>
              <p:sp>
                <p:nvSpPr>
                  <p:cNvPr id="177" name="Freeform 176"/>
                  <p:cNvSpPr>
                    <a:spLocks noChangeAspect="1"/>
                  </p:cNvSpPr>
                  <p:nvPr/>
                </p:nvSpPr>
                <p:spPr bwMode="auto">
                  <a:xfrm>
                    <a:off x="3347256" y="3735441"/>
                    <a:ext cx="330" cy="354"/>
                  </a:xfrm>
                  <a:custGeom>
                    <a:avLst/>
                    <a:gdLst>
                      <a:gd name="T0" fmla="*/ 78 w 330"/>
                      <a:gd name="T1" fmla="*/ 12 h 354"/>
                      <a:gd name="T2" fmla="*/ 156 w 330"/>
                      <a:gd name="T3" fmla="*/ 0 h 354"/>
                      <a:gd name="T4" fmla="*/ 144 w 330"/>
                      <a:gd name="T5" fmla="*/ 24 h 354"/>
                      <a:gd name="T6" fmla="*/ 174 w 330"/>
                      <a:gd name="T7" fmla="*/ 42 h 354"/>
                      <a:gd name="T8" fmla="*/ 204 w 330"/>
                      <a:gd name="T9" fmla="*/ 78 h 354"/>
                      <a:gd name="T10" fmla="*/ 282 w 330"/>
                      <a:gd name="T11" fmla="*/ 138 h 354"/>
                      <a:gd name="T12" fmla="*/ 312 w 330"/>
                      <a:gd name="T13" fmla="*/ 204 h 354"/>
                      <a:gd name="T14" fmla="*/ 330 w 330"/>
                      <a:gd name="T15" fmla="*/ 210 h 354"/>
                      <a:gd name="T16" fmla="*/ 318 w 330"/>
                      <a:gd name="T17" fmla="*/ 234 h 354"/>
                      <a:gd name="T18" fmla="*/ 318 w 330"/>
                      <a:gd name="T19" fmla="*/ 246 h 354"/>
                      <a:gd name="T20" fmla="*/ 306 w 330"/>
                      <a:gd name="T21" fmla="*/ 270 h 354"/>
                      <a:gd name="T22" fmla="*/ 306 w 330"/>
                      <a:gd name="T23" fmla="*/ 282 h 354"/>
                      <a:gd name="T24" fmla="*/ 300 w 330"/>
                      <a:gd name="T25" fmla="*/ 282 h 354"/>
                      <a:gd name="T26" fmla="*/ 312 w 330"/>
                      <a:gd name="T27" fmla="*/ 288 h 354"/>
                      <a:gd name="T28" fmla="*/ 306 w 330"/>
                      <a:gd name="T29" fmla="*/ 318 h 354"/>
                      <a:gd name="T30" fmla="*/ 270 w 330"/>
                      <a:gd name="T31" fmla="*/ 318 h 354"/>
                      <a:gd name="T32" fmla="*/ 276 w 330"/>
                      <a:gd name="T33" fmla="*/ 348 h 354"/>
                      <a:gd name="T34" fmla="*/ 270 w 330"/>
                      <a:gd name="T35" fmla="*/ 354 h 354"/>
                      <a:gd name="T36" fmla="*/ 264 w 330"/>
                      <a:gd name="T37" fmla="*/ 336 h 354"/>
                      <a:gd name="T38" fmla="*/ 84 w 330"/>
                      <a:gd name="T39" fmla="*/ 348 h 354"/>
                      <a:gd name="T40" fmla="*/ 72 w 330"/>
                      <a:gd name="T41" fmla="*/ 324 h 354"/>
                      <a:gd name="T42" fmla="*/ 54 w 330"/>
                      <a:gd name="T43" fmla="*/ 258 h 354"/>
                      <a:gd name="T44" fmla="*/ 66 w 330"/>
                      <a:gd name="T45" fmla="*/ 228 h 354"/>
                      <a:gd name="T46" fmla="*/ 42 w 330"/>
                      <a:gd name="T47" fmla="*/ 186 h 354"/>
                      <a:gd name="T48" fmla="*/ 0 w 330"/>
                      <a:gd name="T49" fmla="*/ 24 h 354"/>
                      <a:gd name="T50" fmla="*/ 78 w 330"/>
                      <a:gd name="T51" fmla="*/ 12 h 3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0"/>
                      <a:gd name="T79" fmla="*/ 0 h 354"/>
                      <a:gd name="T80" fmla="*/ 330 w 330"/>
                      <a:gd name="T81" fmla="*/ 354 h 3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0" h="354">
                        <a:moveTo>
                          <a:pt x="78" y="12"/>
                        </a:moveTo>
                        <a:lnTo>
                          <a:pt x="156" y="0"/>
                        </a:lnTo>
                        <a:lnTo>
                          <a:pt x="144" y="24"/>
                        </a:lnTo>
                        <a:lnTo>
                          <a:pt x="174" y="42"/>
                        </a:lnTo>
                        <a:lnTo>
                          <a:pt x="204" y="78"/>
                        </a:lnTo>
                        <a:lnTo>
                          <a:pt x="282" y="138"/>
                        </a:lnTo>
                        <a:lnTo>
                          <a:pt x="312" y="204"/>
                        </a:lnTo>
                        <a:lnTo>
                          <a:pt x="330" y="210"/>
                        </a:lnTo>
                        <a:lnTo>
                          <a:pt x="318" y="234"/>
                        </a:lnTo>
                        <a:lnTo>
                          <a:pt x="318" y="246"/>
                        </a:lnTo>
                        <a:lnTo>
                          <a:pt x="306" y="270"/>
                        </a:lnTo>
                        <a:lnTo>
                          <a:pt x="306" y="282"/>
                        </a:lnTo>
                        <a:lnTo>
                          <a:pt x="300" y="282"/>
                        </a:lnTo>
                        <a:lnTo>
                          <a:pt x="312" y="288"/>
                        </a:lnTo>
                        <a:lnTo>
                          <a:pt x="306" y="318"/>
                        </a:lnTo>
                        <a:lnTo>
                          <a:pt x="270" y="318"/>
                        </a:lnTo>
                        <a:lnTo>
                          <a:pt x="276" y="348"/>
                        </a:lnTo>
                        <a:lnTo>
                          <a:pt x="270" y="354"/>
                        </a:lnTo>
                        <a:lnTo>
                          <a:pt x="264" y="336"/>
                        </a:lnTo>
                        <a:lnTo>
                          <a:pt x="84" y="348"/>
                        </a:lnTo>
                        <a:lnTo>
                          <a:pt x="72" y="324"/>
                        </a:lnTo>
                        <a:lnTo>
                          <a:pt x="54" y="258"/>
                        </a:lnTo>
                        <a:lnTo>
                          <a:pt x="66" y="228"/>
                        </a:lnTo>
                        <a:lnTo>
                          <a:pt x="42" y="186"/>
                        </a:lnTo>
                        <a:lnTo>
                          <a:pt x="0" y="24"/>
                        </a:lnTo>
                        <a:lnTo>
                          <a:pt x="78" y="12"/>
                        </a:lnTo>
                        <a:close/>
                      </a:path>
                    </a:pathLst>
                  </a:custGeom>
                  <a:solidFill>
                    <a:srgbClr val="FF8C00"/>
                  </a:solidFill>
                  <a:ln w="9525">
                    <a:solidFill>
                      <a:srgbClr val="FF8C00"/>
                    </a:solidFill>
                    <a:prstDash val="solid"/>
                    <a:round/>
                    <a:headEnd/>
                    <a:tailEnd/>
                  </a:ln>
                </p:spPr>
                <p:txBody>
                  <a:bodyPr/>
                  <a:lstStyle/>
                  <a:p>
                    <a:endParaRPr lang="en-US" dirty="0"/>
                  </a:p>
                </p:txBody>
              </p:sp>
              <p:sp>
                <p:nvSpPr>
                  <p:cNvPr id="178" name="Freeform 177"/>
                  <p:cNvSpPr>
                    <a:spLocks noChangeAspect="1"/>
                  </p:cNvSpPr>
                  <p:nvPr/>
                </p:nvSpPr>
                <p:spPr bwMode="auto">
                  <a:xfrm>
                    <a:off x="3347256" y="3735441"/>
                    <a:ext cx="330" cy="354"/>
                  </a:xfrm>
                  <a:custGeom>
                    <a:avLst/>
                    <a:gdLst>
                      <a:gd name="T0" fmla="*/ 78 w 330"/>
                      <a:gd name="T1" fmla="*/ 12 h 354"/>
                      <a:gd name="T2" fmla="*/ 156 w 330"/>
                      <a:gd name="T3" fmla="*/ 0 h 354"/>
                      <a:gd name="T4" fmla="*/ 144 w 330"/>
                      <a:gd name="T5" fmla="*/ 24 h 354"/>
                      <a:gd name="T6" fmla="*/ 174 w 330"/>
                      <a:gd name="T7" fmla="*/ 42 h 354"/>
                      <a:gd name="T8" fmla="*/ 204 w 330"/>
                      <a:gd name="T9" fmla="*/ 78 h 354"/>
                      <a:gd name="T10" fmla="*/ 282 w 330"/>
                      <a:gd name="T11" fmla="*/ 138 h 354"/>
                      <a:gd name="T12" fmla="*/ 312 w 330"/>
                      <a:gd name="T13" fmla="*/ 204 h 354"/>
                      <a:gd name="T14" fmla="*/ 330 w 330"/>
                      <a:gd name="T15" fmla="*/ 210 h 354"/>
                      <a:gd name="T16" fmla="*/ 318 w 330"/>
                      <a:gd name="T17" fmla="*/ 234 h 354"/>
                      <a:gd name="T18" fmla="*/ 318 w 330"/>
                      <a:gd name="T19" fmla="*/ 246 h 354"/>
                      <a:gd name="T20" fmla="*/ 306 w 330"/>
                      <a:gd name="T21" fmla="*/ 270 h 354"/>
                      <a:gd name="T22" fmla="*/ 306 w 330"/>
                      <a:gd name="T23" fmla="*/ 282 h 354"/>
                      <a:gd name="T24" fmla="*/ 300 w 330"/>
                      <a:gd name="T25" fmla="*/ 282 h 354"/>
                      <a:gd name="T26" fmla="*/ 312 w 330"/>
                      <a:gd name="T27" fmla="*/ 288 h 354"/>
                      <a:gd name="T28" fmla="*/ 306 w 330"/>
                      <a:gd name="T29" fmla="*/ 318 h 354"/>
                      <a:gd name="T30" fmla="*/ 270 w 330"/>
                      <a:gd name="T31" fmla="*/ 318 h 354"/>
                      <a:gd name="T32" fmla="*/ 276 w 330"/>
                      <a:gd name="T33" fmla="*/ 348 h 354"/>
                      <a:gd name="T34" fmla="*/ 270 w 330"/>
                      <a:gd name="T35" fmla="*/ 354 h 354"/>
                      <a:gd name="T36" fmla="*/ 264 w 330"/>
                      <a:gd name="T37" fmla="*/ 336 h 354"/>
                      <a:gd name="T38" fmla="*/ 84 w 330"/>
                      <a:gd name="T39" fmla="*/ 348 h 354"/>
                      <a:gd name="T40" fmla="*/ 72 w 330"/>
                      <a:gd name="T41" fmla="*/ 324 h 354"/>
                      <a:gd name="T42" fmla="*/ 54 w 330"/>
                      <a:gd name="T43" fmla="*/ 258 h 354"/>
                      <a:gd name="T44" fmla="*/ 66 w 330"/>
                      <a:gd name="T45" fmla="*/ 228 h 354"/>
                      <a:gd name="T46" fmla="*/ 42 w 330"/>
                      <a:gd name="T47" fmla="*/ 186 h 354"/>
                      <a:gd name="T48" fmla="*/ 0 w 330"/>
                      <a:gd name="T49" fmla="*/ 24 h 354"/>
                      <a:gd name="T50" fmla="*/ 78 w 330"/>
                      <a:gd name="T51" fmla="*/ 12 h 354"/>
                      <a:gd name="T52" fmla="*/ 78 w 330"/>
                      <a:gd name="T53" fmla="*/ 18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0"/>
                      <a:gd name="T82" fmla="*/ 0 h 354"/>
                      <a:gd name="T83" fmla="*/ 330 w 330"/>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0" h="354">
                        <a:moveTo>
                          <a:pt x="78" y="12"/>
                        </a:moveTo>
                        <a:lnTo>
                          <a:pt x="156" y="0"/>
                        </a:lnTo>
                        <a:lnTo>
                          <a:pt x="144" y="24"/>
                        </a:lnTo>
                        <a:lnTo>
                          <a:pt x="174" y="42"/>
                        </a:lnTo>
                        <a:lnTo>
                          <a:pt x="204" y="78"/>
                        </a:lnTo>
                        <a:lnTo>
                          <a:pt x="282" y="138"/>
                        </a:lnTo>
                        <a:lnTo>
                          <a:pt x="312" y="204"/>
                        </a:lnTo>
                        <a:lnTo>
                          <a:pt x="330" y="210"/>
                        </a:lnTo>
                        <a:lnTo>
                          <a:pt x="318" y="234"/>
                        </a:lnTo>
                        <a:lnTo>
                          <a:pt x="318" y="246"/>
                        </a:lnTo>
                        <a:lnTo>
                          <a:pt x="306" y="270"/>
                        </a:lnTo>
                        <a:lnTo>
                          <a:pt x="306" y="282"/>
                        </a:lnTo>
                        <a:lnTo>
                          <a:pt x="300" y="282"/>
                        </a:lnTo>
                        <a:lnTo>
                          <a:pt x="312" y="288"/>
                        </a:lnTo>
                        <a:lnTo>
                          <a:pt x="306" y="318"/>
                        </a:lnTo>
                        <a:lnTo>
                          <a:pt x="270" y="318"/>
                        </a:lnTo>
                        <a:lnTo>
                          <a:pt x="276" y="348"/>
                        </a:lnTo>
                        <a:lnTo>
                          <a:pt x="270" y="354"/>
                        </a:lnTo>
                        <a:lnTo>
                          <a:pt x="264" y="336"/>
                        </a:lnTo>
                        <a:lnTo>
                          <a:pt x="84" y="348"/>
                        </a:lnTo>
                        <a:lnTo>
                          <a:pt x="72" y="324"/>
                        </a:lnTo>
                        <a:lnTo>
                          <a:pt x="54" y="258"/>
                        </a:lnTo>
                        <a:lnTo>
                          <a:pt x="66" y="228"/>
                        </a:lnTo>
                        <a:lnTo>
                          <a:pt x="42" y="186"/>
                        </a:lnTo>
                        <a:lnTo>
                          <a:pt x="0" y="24"/>
                        </a:lnTo>
                        <a:lnTo>
                          <a:pt x="78" y="12"/>
                        </a:lnTo>
                        <a:lnTo>
                          <a:pt x="78" y="18"/>
                        </a:lnTo>
                      </a:path>
                    </a:pathLst>
                  </a:custGeom>
                  <a:noFill/>
                  <a:ln w="9525">
                    <a:solidFill>
                      <a:srgbClr val="000000"/>
                    </a:solidFill>
                    <a:prstDash val="solid"/>
                    <a:round/>
                    <a:headEnd/>
                    <a:tailEnd/>
                  </a:ln>
                </p:spPr>
                <p:txBody>
                  <a:bodyPr/>
                  <a:lstStyle/>
                  <a:p>
                    <a:endParaRPr lang="en-US" dirty="0"/>
                  </a:p>
                </p:txBody>
              </p:sp>
              <p:sp>
                <p:nvSpPr>
                  <p:cNvPr id="179" name="Freeform 178"/>
                  <p:cNvSpPr>
                    <a:spLocks noChangeAspect="1"/>
                  </p:cNvSpPr>
                  <p:nvPr/>
                </p:nvSpPr>
                <p:spPr bwMode="auto">
                  <a:xfrm>
                    <a:off x="3345594" y="3735915"/>
                    <a:ext cx="30" cy="36"/>
                  </a:xfrm>
                  <a:custGeom>
                    <a:avLst/>
                    <a:gdLst>
                      <a:gd name="T0" fmla="*/ 6 w 30"/>
                      <a:gd name="T1" fmla="*/ 0 h 36"/>
                      <a:gd name="T2" fmla="*/ 6 w 30"/>
                      <a:gd name="T3" fmla="*/ 6 h 36"/>
                      <a:gd name="T4" fmla="*/ 18 w 30"/>
                      <a:gd name="T5" fmla="*/ 6 h 36"/>
                      <a:gd name="T6" fmla="*/ 18 w 30"/>
                      <a:gd name="T7" fmla="*/ 0 h 36"/>
                      <a:gd name="T8" fmla="*/ 24 w 30"/>
                      <a:gd name="T9" fmla="*/ 0 h 36"/>
                      <a:gd name="T10" fmla="*/ 30 w 30"/>
                      <a:gd name="T11" fmla="*/ 12 h 36"/>
                      <a:gd name="T12" fmla="*/ 30 w 30"/>
                      <a:gd name="T13" fmla="*/ 18 h 36"/>
                      <a:gd name="T14" fmla="*/ 24 w 30"/>
                      <a:gd name="T15" fmla="*/ 30 h 36"/>
                      <a:gd name="T16" fmla="*/ 12 w 30"/>
                      <a:gd name="T17" fmla="*/ 36 h 36"/>
                      <a:gd name="T18" fmla="*/ 6 w 30"/>
                      <a:gd name="T19" fmla="*/ 30 h 36"/>
                      <a:gd name="T20" fmla="*/ 0 w 30"/>
                      <a:gd name="T21" fmla="*/ 24 h 36"/>
                      <a:gd name="T22" fmla="*/ 0 w 30"/>
                      <a:gd name="T23" fmla="*/ 12 h 36"/>
                      <a:gd name="T24" fmla="*/ 6 w 30"/>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6"/>
                      <a:gd name="T41" fmla="*/ 30 w 30"/>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6">
                        <a:moveTo>
                          <a:pt x="6" y="0"/>
                        </a:moveTo>
                        <a:lnTo>
                          <a:pt x="6" y="6"/>
                        </a:lnTo>
                        <a:lnTo>
                          <a:pt x="18" y="6"/>
                        </a:lnTo>
                        <a:lnTo>
                          <a:pt x="18" y="0"/>
                        </a:lnTo>
                        <a:lnTo>
                          <a:pt x="24" y="0"/>
                        </a:lnTo>
                        <a:lnTo>
                          <a:pt x="30" y="12"/>
                        </a:lnTo>
                        <a:lnTo>
                          <a:pt x="30" y="18"/>
                        </a:lnTo>
                        <a:lnTo>
                          <a:pt x="24" y="30"/>
                        </a:lnTo>
                        <a:lnTo>
                          <a:pt x="12" y="36"/>
                        </a:lnTo>
                        <a:lnTo>
                          <a:pt x="6" y="30"/>
                        </a:lnTo>
                        <a:lnTo>
                          <a:pt x="0" y="24"/>
                        </a:lnTo>
                        <a:lnTo>
                          <a:pt x="0" y="12"/>
                        </a:lnTo>
                        <a:lnTo>
                          <a:pt x="6" y="0"/>
                        </a:lnTo>
                        <a:close/>
                      </a:path>
                    </a:pathLst>
                  </a:custGeom>
                  <a:solidFill>
                    <a:srgbClr val="FFAA00"/>
                  </a:solidFill>
                  <a:ln w="9525">
                    <a:solidFill>
                      <a:srgbClr val="FFAA00"/>
                    </a:solidFill>
                    <a:prstDash val="solid"/>
                    <a:round/>
                    <a:headEnd/>
                    <a:tailEnd/>
                  </a:ln>
                </p:spPr>
                <p:txBody>
                  <a:bodyPr/>
                  <a:lstStyle/>
                  <a:p>
                    <a:endParaRPr lang="en-US" dirty="0"/>
                  </a:p>
                </p:txBody>
              </p:sp>
              <p:sp>
                <p:nvSpPr>
                  <p:cNvPr id="180" name="Freeform 179"/>
                  <p:cNvSpPr>
                    <a:spLocks noChangeAspect="1"/>
                  </p:cNvSpPr>
                  <p:nvPr/>
                </p:nvSpPr>
                <p:spPr bwMode="auto">
                  <a:xfrm>
                    <a:off x="3345594" y="3735915"/>
                    <a:ext cx="30" cy="36"/>
                  </a:xfrm>
                  <a:custGeom>
                    <a:avLst/>
                    <a:gdLst>
                      <a:gd name="T0" fmla="*/ 6 w 30"/>
                      <a:gd name="T1" fmla="*/ 0 h 36"/>
                      <a:gd name="T2" fmla="*/ 6 w 30"/>
                      <a:gd name="T3" fmla="*/ 6 h 36"/>
                      <a:gd name="T4" fmla="*/ 18 w 30"/>
                      <a:gd name="T5" fmla="*/ 6 h 36"/>
                      <a:gd name="T6" fmla="*/ 18 w 30"/>
                      <a:gd name="T7" fmla="*/ 0 h 36"/>
                      <a:gd name="T8" fmla="*/ 24 w 30"/>
                      <a:gd name="T9" fmla="*/ 0 h 36"/>
                      <a:gd name="T10" fmla="*/ 30 w 30"/>
                      <a:gd name="T11" fmla="*/ 12 h 36"/>
                      <a:gd name="T12" fmla="*/ 30 w 30"/>
                      <a:gd name="T13" fmla="*/ 18 h 36"/>
                      <a:gd name="T14" fmla="*/ 24 w 30"/>
                      <a:gd name="T15" fmla="*/ 30 h 36"/>
                      <a:gd name="T16" fmla="*/ 12 w 30"/>
                      <a:gd name="T17" fmla="*/ 36 h 36"/>
                      <a:gd name="T18" fmla="*/ 6 w 30"/>
                      <a:gd name="T19" fmla="*/ 30 h 36"/>
                      <a:gd name="T20" fmla="*/ 0 w 30"/>
                      <a:gd name="T21" fmla="*/ 24 h 36"/>
                      <a:gd name="T22" fmla="*/ 0 w 30"/>
                      <a:gd name="T23" fmla="*/ 12 h 36"/>
                      <a:gd name="T24" fmla="*/ 6 w 30"/>
                      <a:gd name="T25" fmla="*/ 0 h 36"/>
                      <a:gd name="T26" fmla="*/ 6 w 30"/>
                      <a:gd name="T27" fmla="*/ 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6"/>
                      <a:gd name="T44" fmla="*/ 30 w 30"/>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6">
                        <a:moveTo>
                          <a:pt x="6" y="0"/>
                        </a:moveTo>
                        <a:lnTo>
                          <a:pt x="6" y="6"/>
                        </a:lnTo>
                        <a:lnTo>
                          <a:pt x="18" y="6"/>
                        </a:lnTo>
                        <a:lnTo>
                          <a:pt x="18" y="0"/>
                        </a:lnTo>
                        <a:lnTo>
                          <a:pt x="24" y="0"/>
                        </a:lnTo>
                        <a:lnTo>
                          <a:pt x="30" y="12"/>
                        </a:lnTo>
                        <a:lnTo>
                          <a:pt x="30" y="18"/>
                        </a:lnTo>
                        <a:lnTo>
                          <a:pt x="24" y="30"/>
                        </a:lnTo>
                        <a:lnTo>
                          <a:pt x="12" y="36"/>
                        </a:lnTo>
                        <a:lnTo>
                          <a:pt x="6" y="30"/>
                        </a:lnTo>
                        <a:lnTo>
                          <a:pt x="0" y="24"/>
                        </a:lnTo>
                        <a:lnTo>
                          <a:pt x="0" y="12"/>
                        </a:lnTo>
                        <a:lnTo>
                          <a:pt x="6" y="0"/>
                        </a:lnTo>
                        <a:lnTo>
                          <a:pt x="6" y="6"/>
                        </a:lnTo>
                      </a:path>
                    </a:pathLst>
                  </a:custGeom>
                  <a:noFill/>
                  <a:ln w="9525">
                    <a:solidFill>
                      <a:srgbClr val="000000"/>
                    </a:solidFill>
                    <a:prstDash val="solid"/>
                    <a:round/>
                    <a:headEnd/>
                    <a:tailEnd/>
                  </a:ln>
                </p:spPr>
                <p:txBody>
                  <a:bodyPr/>
                  <a:lstStyle/>
                  <a:p>
                    <a:endParaRPr lang="en-US" dirty="0"/>
                  </a:p>
                </p:txBody>
              </p:sp>
              <p:sp>
                <p:nvSpPr>
                  <p:cNvPr id="181" name="Freeform 180"/>
                  <p:cNvSpPr>
                    <a:spLocks noChangeAspect="1"/>
                  </p:cNvSpPr>
                  <p:nvPr/>
                </p:nvSpPr>
                <p:spPr bwMode="auto">
                  <a:xfrm>
                    <a:off x="3345696" y="3735969"/>
                    <a:ext cx="30" cy="30"/>
                  </a:xfrm>
                  <a:custGeom>
                    <a:avLst/>
                    <a:gdLst>
                      <a:gd name="T0" fmla="*/ 0 w 30"/>
                      <a:gd name="T1" fmla="*/ 12 h 30"/>
                      <a:gd name="T2" fmla="*/ 0 w 30"/>
                      <a:gd name="T3" fmla="*/ 6 h 30"/>
                      <a:gd name="T4" fmla="*/ 6 w 30"/>
                      <a:gd name="T5" fmla="*/ 0 h 30"/>
                      <a:gd name="T6" fmla="*/ 12 w 30"/>
                      <a:gd name="T7" fmla="*/ 6 h 30"/>
                      <a:gd name="T8" fmla="*/ 24 w 30"/>
                      <a:gd name="T9" fmla="*/ 18 h 30"/>
                      <a:gd name="T10" fmla="*/ 30 w 30"/>
                      <a:gd name="T11" fmla="*/ 24 h 30"/>
                      <a:gd name="T12" fmla="*/ 18 w 30"/>
                      <a:gd name="T13" fmla="*/ 24 h 30"/>
                      <a:gd name="T14" fmla="*/ 12 w 30"/>
                      <a:gd name="T15" fmla="*/ 30 h 30"/>
                      <a:gd name="T16" fmla="*/ 6 w 30"/>
                      <a:gd name="T17" fmla="*/ 24 h 30"/>
                      <a:gd name="T18" fmla="*/ 0 w 30"/>
                      <a:gd name="T19" fmla="*/ 1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0" y="12"/>
                        </a:moveTo>
                        <a:lnTo>
                          <a:pt x="0" y="6"/>
                        </a:lnTo>
                        <a:lnTo>
                          <a:pt x="6" y="0"/>
                        </a:lnTo>
                        <a:lnTo>
                          <a:pt x="12" y="6"/>
                        </a:lnTo>
                        <a:lnTo>
                          <a:pt x="24" y="18"/>
                        </a:lnTo>
                        <a:lnTo>
                          <a:pt x="30" y="24"/>
                        </a:lnTo>
                        <a:lnTo>
                          <a:pt x="18" y="24"/>
                        </a:lnTo>
                        <a:lnTo>
                          <a:pt x="12" y="30"/>
                        </a:lnTo>
                        <a:lnTo>
                          <a:pt x="6" y="24"/>
                        </a:lnTo>
                        <a:lnTo>
                          <a:pt x="0" y="12"/>
                        </a:lnTo>
                        <a:close/>
                      </a:path>
                    </a:pathLst>
                  </a:custGeom>
                  <a:solidFill>
                    <a:srgbClr val="FFAA00"/>
                  </a:solidFill>
                  <a:ln w="9525">
                    <a:solidFill>
                      <a:srgbClr val="FFAA00"/>
                    </a:solidFill>
                    <a:prstDash val="solid"/>
                    <a:round/>
                    <a:headEnd/>
                    <a:tailEnd/>
                  </a:ln>
                </p:spPr>
                <p:txBody>
                  <a:bodyPr/>
                  <a:lstStyle/>
                  <a:p>
                    <a:endParaRPr lang="en-US" dirty="0"/>
                  </a:p>
                </p:txBody>
              </p:sp>
              <p:sp>
                <p:nvSpPr>
                  <p:cNvPr id="182" name="Freeform 181"/>
                  <p:cNvSpPr>
                    <a:spLocks noChangeAspect="1"/>
                  </p:cNvSpPr>
                  <p:nvPr/>
                </p:nvSpPr>
                <p:spPr bwMode="auto">
                  <a:xfrm>
                    <a:off x="3345696" y="3735969"/>
                    <a:ext cx="30" cy="30"/>
                  </a:xfrm>
                  <a:custGeom>
                    <a:avLst/>
                    <a:gdLst>
                      <a:gd name="T0" fmla="*/ 0 w 30"/>
                      <a:gd name="T1" fmla="*/ 12 h 30"/>
                      <a:gd name="T2" fmla="*/ 0 w 30"/>
                      <a:gd name="T3" fmla="*/ 6 h 30"/>
                      <a:gd name="T4" fmla="*/ 6 w 30"/>
                      <a:gd name="T5" fmla="*/ 0 h 30"/>
                      <a:gd name="T6" fmla="*/ 12 w 30"/>
                      <a:gd name="T7" fmla="*/ 6 h 30"/>
                      <a:gd name="T8" fmla="*/ 24 w 30"/>
                      <a:gd name="T9" fmla="*/ 18 h 30"/>
                      <a:gd name="T10" fmla="*/ 30 w 30"/>
                      <a:gd name="T11" fmla="*/ 24 h 30"/>
                      <a:gd name="T12" fmla="*/ 18 w 30"/>
                      <a:gd name="T13" fmla="*/ 24 h 30"/>
                      <a:gd name="T14" fmla="*/ 12 w 30"/>
                      <a:gd name="T15" fmla="*/ 30 h 30"/>
                      <a:gd name="T16" fmla="*/ 6 w 30"/>
                      <a:gd name="T17" fmla="*/ 24 h 30"/>
                      <a:gd name="T18" fmla="*/ 0 w 30"/>
                      <a:gd name="T19" fmla="*/ 12 h 30"/>
                      <a:gd name="T20" fmla="*/ 0 w 30"/>
                      <a:gd name="T21" fmla="*/ 18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0"/>
                      <a:gd name="T35" fmla="*/ 30 w 30"/>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0">
                        <a:moveTo>
                          <a:pt x="0" y="12"/>
                        </a:moveTo>
                        <a:lnTo>
                          <a:pt x="0" y="6"/>
                        </a:lnTo>
                        <a:lnTo>
                          <a:pt x="6" y="0"/>
                        </a:lnTo>
                        <a:lnTo>
                          <a:pt x="12" y="6"/>
                        </a:lnTo>
                        <a:lnTo>
                          <a:pt x="24" y="18"/>
                        </a:lnTo>
                        <a:lnTo>
                          <a:pt x="30" y="24"/>
                        </a:lnTo>
                        <a:lnTo>
                          <a:pt x="18" y="24"/>
                        </a:lnTo>
                        <a:lnTo>
                          <a:pt x="12" y="30"/>
                        </a:lnTo>
                        <a:lnTo>
                          <a:pt x="6" y="24"/>
                        </a:lnTo>
                        <a:lnTo>
                          <a:pt x="0" y="12"/>
                        </a:lnTo>
                        <a:lnTo>
                          <a:pt x="0" y="18"/>
                        </a:lnTo>
                      </a:path>
                    </a:pathLst>
                  </a:custGeom>
                  <a:noFill/>
                  <a:ln w="9525">
                    <a:solidFill>
                      <a:srgbClr val="000000"/>
                    </a:solidFill>
                    <a:prstDash val="solid"/>
                    <a:round/>
                    <a:headEnd/>
                    <a:tailEnd/>
                  </a:ln>
                </p:spPr>
                <p:txBody>
                  <a:bodyPr/>
                  <a:lstStyle/>
                  <a:p>
                    <a:endParaRPr lang="en-US" dirty="0"/>
                  </a:p>
                </p:txBody>
              </p:sp>
              <p:sp>
                <p:nvSpPr>
                  <p:cNvPr id="183" name="Freeform 182"/>
                  <p:cNvSpPr>
                    <a:spLocks noChangeAspect="1"/>
                  </p:cNvSpPr>
                  <p:nvPr/>
                </p:nvSpPr>
                <p:spPr bwMode="auto">
                  <a:xfrm>
                    <a:off x="3345750" y="3736005"/>
                    <a:ext cx="36" cy="12"/>
                  </a:xfrm>
                  <a:custGeom>
                    <a:avLst/>
                    <a:gdLst>
                      <a:gd name="T0" fmla="*/ 0 w 36"/>
                      <a:gd name="T1" fmla="*/ 6 h 12"/>
                      <a:gd name="T2" fmla="*/ 24 w 36"/>
                      <a:gd name="T3" fmla="*/ 6 h 12"/>
                      <a:gd name="T4" fmla="*/ 30 w 36"/>
                      <a:gd name="T5" fmla="*/ 0 h 12"/>
                      <a:gd name="T6" fmla="*/ 36 w 36"/>
                      <a:gd name="T7" fmla="*/ 0 h 12"/>
                      <a:gd name="T8" fmla="*/ 36 w 36"/>
                      <a:gd name="T9" fmla="*/ 12 h 12"/>
                      <a:gd name="T10" fmla="*/ 6 w 36"/>
                      <a:gd name="T11" fmla="*/ 12 h 12"/>
                      <a:gd name="T12" fmla="*/ 0 w 36"/>
                      <a:gd name="T13" fmla="*/ 6 h 12"/>
                      <a:gd name="T14" fmla="*/ 0 60000 65536"/>
                      <a:gd name="T15" fmla="*/ 0 60000 65536"/>
                      <a:gd name="T16" fmla="*/ 0 60000 65536"/>
                      <a:gd name="T17" fmla="*/ 0 60000 65536"/>
                      <a:gd name="T18" fmla="*/ 0 60000 65536"/>
                      <a:gd name="T19" fmla="*/ 0 60000 65536"/>
                      <a:gd name="T20" fmla="*/ 0 60000 65536"/>
                      <a:gd name="T21" fmla="*/ 0 w 36"/>
                      <a:gd name="T22" fmla="*/ 0 h 12"/>
                      <a:gd name="T23" fmla="*/ 36 w 3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2">
                        <a:moveTo>
                          <a:pt x="0" y="6"/>
                        </a:moveTo>
                        <a:lnTo>
                          <a:pt x="24" y="6"/>
                        </a:lnTo>
                        <a:lnTo>
                          <a:pt x="30" y="0"/>
                        </a:lnTo>
                        <a:lnTo>
                          <a:pt x="36" y="0"/>
                        </a:lnTo>
                        <a:lnTo>
                          <a:pt x="36" y="12"/>
                        </a:lnTo>
                        <a:lnTo>
                          <a:pt x="6" y="12"/>
                        </a:lnTo>
                        <a:lnTo>
                          <a:pt x="0" y="6"/>
                        </a:lnTo>
                        <a:close/>
                      </a:path>
                    </a:pathLst>
                  </a:custGeom>
                  <a:solidFill>
                    <a:srgbClr val="FFAA00"/>
                  </a:solidFill>
                  <a:ln w="9525">
                    <a:solidFill>
                      <a:srgbClr val="FFAA00"/>
                    </a:solidFill>
                    <a:prstDash val="solid"/>
                    <a:round/>
                    <a:headEnd/>
                    <a:tailEnd/>
                  </a:ln>
                </p:spPr>
                <p:txBody>
                  <a:bodyPr/>
                  <a:lstStyle/>
                  <a:p>
                    <a:endParaRPr lang="en-US" dirty="0"/>
                  </a:p>
                </p:txBody>
              </p:sp>
              <p:sp>
                <p:nvSpPr>
                  <p:cNvPr id="184" name="Freeform 183"/>
                  <p:cNvSpPr>
                    <a:spLocks noChangeAspect="1"/>
                  </p:cNvSpPr>
                  <p:nvPr/>
                </p:nvSpPr>
                <p:spPr bwMode="auto">
                  <a:xfrm>
                    <a:off x="3345750" y="3736005"/>
                    <a:ext cx="36" cy="12"/>
                  </a:xfrm>
                  <a:custGeom>
                    <a:avLst/>
                    <a:gdLst>
                      <a:gd name="T0" fmla="*/ 0 w 36"/>
                      <a:gd name="T1" fmla="*/ 6 h 12"/>
                      <a:gd name="T2" fmla="*/ 24 w 36"/>
                      <a:gd name="T3" fmla="*/ 6 h 12"/>
                      <a:gd name="T4" fmla="*/ 30 w 36"/>
                      <a:gd name="T5" fmla="*/ 0 h 12"/>
                      <a:gd name="T6" fmla="*/ 36 w 36"/>
                      <a:gd name="T7" fmla="*/ 0 h 12"/>
                      <a:gd name="T8" fmla="*/ 36 w 36"/>
                      <a:gd name="T9" fmla="*/ 12 h 12"/>
                      <a:gd name="T10" fmla="*/ 6 w 36"/>
                      <a:gd name="T11" fmla="*/ 12 h 12"/>
                      <a:gd name="T12" fmla="*/ 0 w 36"/>
                      <a:gd name="T13" fmla="*/ 6 h 12"/>
                      <a:gd name="T14" fmla="*/ 0 w 36"/>
                      <a:gd name="T15" fmla="*/ 12 h 1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2"/>
                      <a:gd name="T26" fmla="*/ 36 w 3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2">
                        <a:moveTo>
                          <a:pt x="0" y="6"/>
                        </a:moveTo>
                        <a:lnTo>
                          <a:pt x="24" y="6"/>
                        </a:lnTo>
                        <a:lnTo>
                          <a:pt x="30" y="0"/>
                        </a:lnTo>
                        <a:lnTo>
                          <a:pt x="36" y="0"/>
                        </a:lnTo>
                        <a:lnTo>
                          <a:pt x="36" y="12"/>
                        </a:lnTo>
                        <a:lnTo>
                          <a:pt x="6" y="12"/>
                        </a:lnTo>
                        <a:lnTo>
                          <a:pt x="0" y="6"/>
                        </a:lnTo>
                        <a:lnTo>
                          <a:pt x="0" y="12"/>
                        </a:lnTo>
                      </a:path>
                    </a:pathLst>
                  </a:custGeom>
                  <a:noFill/>
                  <a:ln w="9525">
                    <a:solidFill>
                      <a:srgbClr val="000000"/>
                    </a:solidFill>
                    <a:prstDash val="solid"/>
                    <a:round/>
                    <a:headEnd/>
                    <a:tailEnd/>
                  </a:ln>
                </p:spPr>
                <p:txBody>
                  <a:bodyPr/>
                  <a:lstStyle/>
                  <a:p>
                    <a:endParaRPr lang="en-US" dirty="0"/>
                  </a:p>
                </p:txBody>
              </p:sp>
              <p:sp>
                <p:nvSpPr>
                  <p:cNvPr id="185" name="Freeform 184"/>
                  <p:cNvSpPr>
                    <a:spLocks noChangeAspect="1"/>
                  </p:cNvSpPr>
                  <p:nvPr/>
                </p:nvSpPr>
                <p:spPr bwMode="auto">
                  <a:xfrm>
                    <a:off x="3345792" y="3736023"/>
                    <a:ext cx="42" cy="36"/>
                  </a:xfrm>
                  <a:custGeom>
                    <a:avLst/>
                    <a:gdLst>
                      <a:gd name="T0" fmla="*/ 18 w 42"/>
                      <a:gd name="T1" fmla="*/ 6 h 36"/>
                      <a:gd name="T2" fmla="*/ 24 w 42"/>
                      <a:gd name="T3" fmla="*/ 6 h 36"/>
                      <a:gd name="T4" fmla="*/ 30 w 42"/>
                      <a:gd name="T5" fmla="*/ 12 h 36"/>
                      <a:gd name="T6" fmla="*/ 42 w 42"/>
                      <a:gd name="T7" fmla="*/ 18 h 36"/>
                      <a:gd name="T8" fmla="*/ 42 w 42"/>
                      <a:gd name="T9" fmla="*/ 30 h 36"/>
                      <a:gd name="T10" fmla="*/ 30 w 42"/>
                      <a:gd name="T11" fmla="*/ 36 h 36"/>
                      <a:gd name="T12" fmla="*/ 18 w 42"/>
                      <a:gd name="T13" fmla="*/ 36 h 36"/>
                      <a:gd name="T14" fmla="*/ 18 w 42"/>
                      <a:gd name="T15" fmla="*/ 24 h 36"/>
                      <a:gd name="T16" fmla="*/ 12 w 42"/>
                      <a:gd name="T17" fmla="*/ 18 h 36"/>
                      <a:gd name="T18" fmla="*/ 6 w 42"/>
                      <a:gd name="T19" fmla="*/ 12 h 36"/>
                      <a:gd name="T20" fmla="*/ 0 w 42"/>
                      <a:gd name="T21" fmla="*/ 6 h 36"/>
                      <a:gd name="T22" fmla="*/ 0 w 42"/>
                      <a:gd name="T23" fmla="*/ 0 h 36"/>
                      <a:gd name="T24" fmla="*/ 6 w 42"/>
                      <a:gd name="T25" fmla="*/ 0 h 36"/>
                      <a:gd name="T26" fmla="*/ 18 w 42"/>
                      <a:gd name="T27" fmla="*/ 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36"/>
                      <a:gd name="T44" fmla="*/ 42 w 4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36">
                        <a:moveTo>
                          <a:pt x="18" y="6"/>
                        </a:moveTo>
                        <a:lnTo>
                          <a:pt x="24" y="6"/>
                        </a:lnTo>
                        <a:lnTo>
                          <a:pt x="30" y="12"/>
                        </a:lnTo>
                        <a:lnTo>
                          <a:pt x="42" y="18"/>
                        </a:lnTo>
                        <a:lnTo>
                          <a:pt x="42" y="30"/>
                        </a:lnTo>
                        <a:lnTo>
                          <a:pt x="30" y="36"/>
                        </a:lnTo>
                        <a:lnTo>
                          <a:pt x="18" y="36"/>
                        </a:lnTo>
                        <a:lnTo>
                          <a:pt x="18" y="24"/>
                        </a:lnTo>
                        <a:lnTo>
                          <a:pt x="12" y="18"/>
                        </a:lnTo>
                        <a:lnTo>
                          <a:pt x="6" y="12"/>
                        </a:lnTo>
                        <a:lnTo>
                          <a:pt x="0" y="6"/>
                        </a:lnTo>
                        <a:lnTo>
                          <a:pt x="0" y="0"/>
                        </a:lnTo>
                        <a:lnTo>
                          <a:pt x="6" y="0"/>
                        </a:lnTo>
                        <a:lnTo>
                          <a:pt x="18" y="6"/>
                        </a:lnTo>
                        <a:close/>
                      </a:path>
                    </a:pathLst>
                  </a:custGeom>
                  <a:solidFill>
                    <a:srgbClr val="FFAA00"/>
                  </a:solidFill>
                  <a:ln w="9525">
                    <a:solidFill>
                      <a:srgbClr val="FFAA00"/>
                    </a:solidFill>
                    <a:prstDash val="solid"/>
                    <a:round/>
                    <a:headEnd/>
                    <a:tailEnd/>
                  </a:ln>
                </p:spPr>
                <p:txBody>
                  <a:bodyPr/>
                  <a:lstStyle/>
                  <a:p>
                    <a:endParaRPr lang="en-US" dirty="0"/>
                  </a:p>
                </p:txBody>
              </p:sp>
              <p:sp>
                <p:nvSpPr>
                  <p:cNvPr id="186" name="Freeform 185"/>
                  <p:cNvSpPr>
                    <a:spLocks noChangeAspect="1"/>
                  </p:cNvSpPr>
                  <p:nvPr/>
                </p:nvSpPr>
                <p:spPr bwMode="auto">
                  <a:xfrm>
                    <a:off x="3345792" y="3736023"/>
                    <a:ext cx="42" cy="36"/>
                  </a:xfrm>
                  <a:custGeom>
                    <a:avLst/>
                    <a:gdLst>
                      <a:gd name="T0" fmla="*/ 18 w 42"/>
                      <a:gd name="T1" fmla="*/ 6 h 36"/>
                      <a:gd name="T2" fmla="*/ 24 w 42"/>
                      <a:gd name="T3" fmla="*/ 6 h 36"/>
                      <a:gd name="T4" fmla="*/ 30 w 42"/>
                      <a:gd name="T5" fmla="*/ 12 h 36"/>
                      <a:gd name="T6" fmla="*/ 42 w 42"/>
                      <a:gd name="T7" fmla="*/ 18 h 36"/>
                      <a:gd name="T8" fmla="*/ 42 w 42"/>
                      <a:gd name="T9" fmla="*/ 30 h 36"/>
                      <a:gd name="T10" fmla="*/ 30 w 42"/>
                      <a:gd name="T11" fmla="*/ 36 h 36"/>
                      <a:gd name="T12" fmla="*/ 18 w 42"/>
                      <a:gd name="T13" fmla="*/ 36 h 36"/>
                      <a:gd name="T14" fmla="*/ 18 w 42"/>
                      <a:gd name="T15" fmla="*/ 24 h 36"/>
                      <a:gd name="T16" fmla="*/ 12 w 42"/>
                      <a:gd name="T17" fmla="*/ 18 h 36"/>
                      <a:gd name="T18" fmla="*/ 6 w 42"/>
                      <a:gd name="T19" fmla="*/ 12 h 36"/>
                      <a:gd name="T20" fmla="*/ 0 w 42"/>
                      <a:gd name="T21" fmla="*/ 6 h 36"/>
                      <a:gd name="T22" fmla="*/ 0 w 42"/>
                      <a:gd name="T23" fmla="*/ 0 h 36"/>
                      <a:gd name="T24" fmla="*/ 6 w 42"/>
                      <a:gd name="T25" fmla="*/ 0 h 36"/>
                      <a:gd name="T26" fmla="*/ 18 w 42"/>
                      <a:gd name="T27" fmla="*/ 6 h 36"/>
                      <a:gd name="T28" fmla="*/ 18 w 42"/>
                      <a:gd name="T29" fmla="*/ 12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6"/>
                      <a:gd name="T47" fmla="*/ 42 w 42"/>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6">
                        <a:moveTo>
                          <a:pt x="18" y="6"/>
                        </a:moveTo>
                        <a:lnTo>
                          <a:pt x="24" y="6"/>
                        </a:lnTo>
                        <a:lnTo>
                          <a:pt x="30" y="12"/>
                        </a:lnTo>
                        <a:lnTo>
                          <a:pt x="42" y="18"/>
                        </a:lnTo>
                        <a:lnTo>
                          <a:pt x="42" y="30"/>
                        </a:lnTo>
                        <a:lnTo>
                          <a:pt x="30" y="36"/>
                        </a:lnTo>
                        <a:lnTo>
                          <a:pt x="18" y="36"/>
                        </a:lnTo>
                        <a:lnTo>
                          <a:pt x="18" y="24"/>
                        </a:lnTo>
                        <a:lnTo>
                          <a:pt x="12" y="18"/>
                        </a:lnTo>
                        <a:lnTo>
                          <a:pt x="6" y="12"/>
                        </a:lnTo>
                        <a:lnTo>
                          <a:pt x="0" y="6"/>
                        </a:lnTo>
                        <a:lnTo>
                          <a:pt x="0" y="0"/>
                        </a:lnTo>
                        <a:lnTo>
                          <a:pt x="6" y="0"/>
                        </a:lnTo>
                        <a:lnTo>
                          <a:pt x="18" y="6"/>
                        </a:lnTo>
                        <a:lnTo>
                          <a:pt x="18" y="12"/>
                        </a:lnTo>
                      </a:path>
                    </a:pathLst>
                  </a:custGeom>
                  <a:noFill/>
                  <a:ln w="9525">
                    <a:solidFill>
                      <a:srgbClr val="000000"/>
                    </a:solidFill>
                    <a:prstDash val="solid"/>
                    <a:round/>
                    <a:headEnd/>
                    <a:tailEnd/>
                  </a:ln>
                </p:spPr>
                <p:txBody>
                  <a:bodyPr/>
                  <a:lstStyle/>
                  <a:p>
                    <a:endParaRPr lang="en-US" dirty="0"/>
                  </a:p>
                </p:txBody>
              </p:sp>
              <p:sp>
                <p:nvSpPr>
                  <p:cNvPr id="187" name="Freeform 186"/>
                  <p:cNvSpPr>
                    <a:spLocks noChangeAspect="1"/>
                  </p:cNvSpPr>
                  <p:nvPr/>
                </p:nvSpPr>
                <p:spPr bwMode="auto">
                  <a:xfrm>
                    <a:off x="3345840" y="3736095"/>
                    <a:ext cx="78" cy="108"/>
                  </a:xfrm>
                  <a:custGeom>
                    <a:avLst/>
                    <a:gdLst>
                      <a:gd name="T0" fmla="*/ 6 w 78"/>
                      <a:gd name="T1" fmla="*/ 0 h 108"/>
                      <a:gd name="T2" fmla="*/ 12 w 78"/>
                      <a:gd name="T3" fmla="*/ 0 h 108"/>
                      <a:gd name="T4" fmla="*/ 18 w 78"/>
                      <a:gd name="T5" fmla="*/ 6 h 108"/>
                      <a:gd name="T6" fmla="*/ 30 w 78"/>
                      <a:gd name="T7" fmla="*/ 6 h 108"/>
                      <a:gd name="T8" fmla="*/ 36 w 78"/>
                      <a:gd name="T9" fmla="*/ 12 h 108"/>
                      <a:gd name="T10" fmla="*/ 48 w 78"/>
                      <a:gd name="T11" fmla="*/ 12 h 108"/>
                      <a:gd name="T12" fmla="*/ 48 w 78"/>
                      <a:gd name="T13" fmla="*/ 18 h 108"/>
                      <a:gd name="T14" fmla="*/ 54 w 78"/>
                      <a:gd name="T15" fmla="*/ 24 h 108"/>
                      <a:gd name="T16" fmla="*/ 54 w 78"/>
                      <a:gd name="T17" fmla="*/ 30 h 108"/>
                      <a:gd name="T18" fmla="*/ 60 w 78"/>
                      <a:gd name="T19" fmla="*/ 36 h 108"/>
                      <a:gd name="T20" fmla="*/ 66 w 78"/>
                      <a:gd name="T21" fmla="*/ 42 h 108"/>
                      <a:gd name="T22" fmla="*/ 72 w 78"/>
                      <a:gd name="T23" fmla="*/ 48 h 108"/>
                      <a:gd name="T24" fmla="*/ 78 w 78"/>
                      <a:gd name="T25" fmla="*/ 60 h 108"/>
                      <a:gd name="T26" fmla="*/ 72 w 78"/>
                      <a:gd name="T27" fmla="*/ 72 h 108"/>
                      <a:gd name="T28" fmla="*/ 54 w 78"/>
                      <a:gd name="T29" fmla="*/ 72 h 108"/>
                      <a:gd name="T30" fmla="*/ 42 w 78"/>
                      <a:gd name="T31" fmla="*/ 78 h 108"/>
                      <a:gd name="T32" fmla="*/ 36 w 78"/>
                      <a:gd name="T33" fmla="*/ 84 h 108"/>
                      <a:gd name="T34" fmla="*/ 30 w 78"/>
                      <a:gd name="T35" fmla="*/ 96 h 108"/>
                      <a:gd name="T36" fmla="*/ 30 w 78"/>
                      <a:gd name="T37" fmla="*/ 102 h 108"/>
                      <a:gd name="T38" fmla="*/ 24 w 78"/>
                      <a:gd name="T39" fmla="*/ 108 h 108"/>
                      <a:gd name="T40" fmla="*/ 12 w 78"/>
                      <a:gd name="T41" fmla="*/ 102 h 108"/>
                      <a:gd name="T42" fmla="*/ 6 w 78"/>
                      <a:gd name="T43" fmla="*/ 90 h 108"/>
                      <a:gd name="T44" fmla="*/ 6 w 78"/>
                      <a:gd name="T45" fmla="*/ 60 h 108"/>
                      <a:gd name="T46" fmla="*/ 0 w 78"/>
                      <a:gd name="T47" fmla="*/ 48 h 108"/>
                      <a:gd name="T48" fmla="*/ 0 w 78"/>
                      <a:gd name="T49" fmla="*/ 36 h 108"/>
                      <a:gd name="T50" fmla="*/ 6 w 78"/>
                      <a:gd name="T51" fmla="*/ 18 h 108"/>
                      <a:gd name="T52" fmla="*/ 6 w 78"/>
                      <a:gd name="T53" fmla="*/ 0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
                      <a:gd name="T82" fmla="*/ 0 h 108"/>
                      <a:gd name="T83" fmla="*/ 78 w 78"/>
                      <a:gd name="T84" fmla="*/ 108 h 1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 h="108">
                        <a:moveTo>
                          <a:pt x="6" y="0"/>
                        </a:moveTo>
                        <a:lnTo>
                          <a:pt x="12" y="0"/>
                        </a:lnTo>
                        <a:lnTo>
                          <a:pt x="18" y="6"/>
                        </a:lnTo>
                        <a:lnTo>
                          <a:pt x="30" y="6"/>
                        </a:lnTo>
                        <a:lnTo>
                          <a:pt x="36" y="12"/>
                        </a:lnTo>
                        <a:lnTo>
                          <a:pt x="48" y="12"/>
                        </a:lnTo>
                        <a:lnTo>
                          <a:pt x="48" y="18"/>
                        </a:lnTo>
                        <a:lnTo>
                          <a:pt x="54" y="24"/>
                        </a:lnTo>
                        <a:lnTo>
                          <a:pt x="54" y="30"/>
                        </a:lnTo>
                        <a:lnTo>
                          <a:pt x="60" y="36"/>
                        </a:lnTo>
                        <a:lnTo>
                          <a:pt x="66" y="42"/>
                        </a:lnTo>
                        <a:lnTo>
                          <a:pt x="72" y="48"/>
                        </a:lnTo>
                        <a:lnTo>
                          <a:pt x="78" y="60"/>
                        </a:lnTo>
                        <a:lnTo>
                          <a:pt x="72" y="72"/>
                        </a:lnTo>
                        <a:lnTo>
                          <a:pt x="54" y="72"/>
                        </a:lnTo>
                        <a:lnTo>
                          <a:pt x="42" y="78"/>
                        </a:lnTo>
                        <a:lnTo>
                          <a:pt x="36" y="84"/>
                        </a:lnTo>
                        <a:lnTo>
                          <a:pt x="30" y="96"/>
                        </a:lnTo>
                        <a:lnTo>
                          <a:pt x="30" y="102"/>
                        </a:lnTo>
                        <a:lnTo>
                          <a:pt x="24" y="108"/>
                        </a:lnTo>
                        <a:lnTo>
                          <a:pt x="12" y="102"/>
                        </a:lnTo>
                        <a:lnTo>
                          <a:pt x="6" y="90"/>
                        </a:lnTo>
                        <a:lnTo>
                          <a:pt x="6" y="60"/>
                        </a:lnTo>
                        <a:lnTo>
                          <a:pt x="0" y="48"/>
                        </a:lnTo>
                        <a:lnTo>
                          <a:pt x="0" y="36"/>
                        </a:lnTo>
                        <a:lnTo>
                          <a:pt x="6" y="18"/>
                        </a:lnTo>
                        <a:lnTo>
                          <a:pt x="6" y="0"/>
                        </a:lnTo>
                        <a:close/>
                      </a:path>
                    </a:pathLst>
                  </a:custGeom>
                  <a:solidFill>
                    <a:srgbClr val="FFAA00"/>
                  </a:solidFill>
                  <a:ln w="9525">
                    <a:solidFill>
                      <a:srgbClr val="FFAA00"/>
                    </a:solidFill>
                    <a:prstDash val="solid"/>
                    <a:round/>
                    <a:headEnd/>
                    <a:tailEnd/>
                  </a:ln>
                </p:spPr>
                <p:txBody>
                  <a:bodyPr/>
                  <a:lstStyle/>
                  <a:p>
                    <a:endParaRPr lang="en-US" dirty="0"/>
                  </a:p>
                </p:txBody>
              </p:sp>
              <p:sp>
                <p:nvSpPr>
                  <p:cNvPr id="188" name="Freeform 187"/>
                  <p:cNvSpPr>
                    <a:spLocks noChangeAspect="1"/>
                  </p:cNvSpPr>
                  <p:nvPr/>
                </p:nvSpPr>
                <p:spPr bwMode="auto">
                  <a:xfrm>
                    <a:off x="3345840" y="3736095"/>
                    <a:ext cx="78" cy="108"/>
                  </a:xfrm>
                  <a:custGeom>
                    <a:avLst/>
                    <a:gdLst>
                      <a:gd name="T0" fmla="*/ 6 w 78"/>
                      <a:gd name="T1" fmla="*/ 0 h 108"/>
                      <a:gd name="T2" fmla="*/ 12 w 78"/>
                      <a:gd name="T3" fmla="*/ 0 h 108"/>
                      <a:gd name="T4" fmla="*/ 18 w 78"/>
                      <a:gd name="T5" fmla="*/ 6 h 108"/>
                      <a:gd name="T6" fmla="*/ 30 w 78"/>
                      <a:gd name="T7" fmla="*/ 6 h 108"/>
                      <a:gd name="T8" fmla="*/ 36 w 78"/>
                      <a:gd name="T9" fmla="*/ 12 h 108"/>
                      <a:gd name="T10" fmla="*/ 48 w 78"/>
                      <a:gd name="T11" fmla="*/ 12 h 108"/>
                      <a:gd name="T12" fmla="*/ 48 w 78"/>
                      <a:gd name="T13" fmla="*/ 18 h 108"/>
                      <a:gd name="T14" fmla="*/ 54 w 78"/>
                      <a:gd name="T15" fmla="*/ 24 h 108"/>
                      <a:gd name="T16" fmla="*/ 54 w 78"/>
                      <a:gd name="T17" fmla="*/ 30 h 108"/>
                      <a:gd name="T18" fmla="*/ 60 w 78"/>
                      <a:gd name="T19" fmla="*/ 36 h 108"/>
                      <a:gd name="T20" fmla="*/ 66 w 78"/>
                      <a:gd name="T21" fmla="*/ 42 h 108"/>
                      <a:gd name="T22" fmla="*/ 72 w 78"/>
                      <a:gd name="T23" fmla="*/ 48 h 108"/>
                      <a:gd name="T24" fmla="*/ 78 w 78"/>
                      <a:gd name="T25" fmla="*/ 60 h 108"/>
                      <a:gd name="T26" fmla="*/ 72 w 78"/>
                      <a:gd name="T27" fmla="*/ 72 h 108"/>
                      <a:gd name="T28" fmla="*/ 54 w 78"/>
                      <a:gd name="T29" fmla="*/ 72 h 108"/>
                      <a:gd name="T30" fmla="*/ 42 w 78"/>
                      <a:gd name="T31" fmla="*/ 78 h 108"/>
                      <a:gd name="T32" fmla="*/ 36 w 78"/>
                      <a:gd name="T33" fmla="*/ 84 h 108"/>
                      <a:gd name="T34" fmla="*/ 30 w 78"/>
                      <a:gd name="T35" fmla="*/ 96 h 108"/>
                      <a:gd name="T36" fmla="*/ 30 w 78"/>
                      <a:gd name="T37" fmla="*/ 102 h 108"/>
                      <a:gd name="T38" fmla="*/ 24 w 78"/>
                      <a:gd name="T39" fmla="*/ 108 h 108"/>
                      <a:gd name="T40" fmla="*/ 12 w 78"/>
                      <a:gd name="T41" fmla="*/ 102 h 108"/>
                      <a:gd name="T42" fmla="*/ 6 w 78"/>
                      <a:gd name="T43" fmla="*/ 90 h 108"/>
                      <a:gd name="T44" fmla="*/ 6 w 78"/>
                      <a:gd name="T45" fmla="*/ 60 h 108"/>
                      <a:gd name="T46" fmla="*/ 0 w 78"/>
                      <a:gd name="T47" fmla="*/ 48 h 108"/>
                      <a:gd name="T48" fmla="*/ 0 w 78"/>
                      <a:gd name="T49" fmla="*/ 36 h 108"/>
                      <a:gd name="T50" fmla="*/ 6 w 78"/>
                      <a:gd name="T51" fmla="*/ 18 h 108"/>
                      <a:gd name="T52" fmla="*/ 6 w 78"/>
                      <a:gd name="T53" fmla="*/ 0 h 108"/>
                      <a:gd name="T54" fmla="*/ 6 w 78"/>
                      <a:gd name="T55" fmla="*/ 6 h 1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
                      <a:gd name="T85" fmla="*/ 0 h 108"/>
                      <a:gd name="T86" fmla="*/ 78 w 78"/>
                      <a:gd name="T87" fmla="*/ 108 h 1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 h="108">
                        <a:moveTo>
                          <a:pt x="6" y="0"/>
                        </a:moveTo>
                        <a:lnTo>
                          <a:pt x="12" y="0"/>
                        </a:lnTo>
                        <a:lnTo>
                          <a:pt x="18" y="6"/>
                        </a:lnTo>
                        <a:lnTo>
                          <a:pt x="30" y="6"/>
                        </a:lnTo>
                        <a:lnTo>
                          <a:pt x="36" y="12"/>
                        </a:lnTo>
                        <a:lnTo>
                          <a:pt x="48" y="12"/>
                        </a:lnTo>
                        <a:lnTo>
                          <a:pt x="48" y="18"/>
                        </a:lnTo>
                        <a:lnTo>
                          <a:pt x="54" y="24"/>
                        </a:lnTo>
                        <a:lnTo>
                          <a:pt x="54" y="30"/>
                        </a:lnTo>
                        <a:lnTo>
                          <a:pt x="60" y="36"/>
                        </a:lnTo>
                        <a:lnTo>
                          <a:pt x="66" y="42"/>
                        </a:lnTo>
                        <a:lnTo>
                          <a:pt x="72" y="48"/>
                        </a:lnTo>
                        <a:lnTo>
                          <a:pt x="78" y="60"/>
                        </a:lnTo>
                        <a:lnTo>
                          <a:pt x="72" y="72"/>
                        </a:lnTo>
                        <a:lnTo>
                          <a:pt x="54" y="72"/>
                        </a:lnTo>
                        <a:lnTo>
                          <a:pt x="42" y="78"/>
                        </a:lnTo>
                        <a:lnTo>
                          <a:pt x="36" y="84"/>
                        </a:lnTo>
                        <a:lnTo>
                          <a:pt x="30" y="96"/>
                        </a:lnTo>
                        <a:lnTo>
                          <a:pt x="30" y="102"/>
                        </a:lnTo>
                        <a:lnTo>
                          <a:pt x="24" y="108"/>
                        </a:lnTo>
                        <a:lnTo>
                          <a:pt x="12" y="102"/>
                        </a:lnTo>
                        <a:lnTo>
                          <a:pt x="6" y="90"/>
                        </a:lnTo>
                        <a:lnTo>
                          <a:pt x="6" y="60"/>
                        </a:lnTo>
                        <a:lnTo>
                          <a:pt x="0" y="48"/>
                        </a:lnTo>
                        <a:lnTo>
                          <a:pt x="0" y="36"/>
                        </a:lnTo>
                        <a:lnTo>
                          <a:pt x="6" y="18"/>
                        </a:lnTo>
                        <a:lnTo>
                          <a:pt x="6" y="0"/>
                        </a:lnTo>
                        <a:lnTo>
                          <a:pt x="6" y="6"/>
                        </a:lnTo>
                      </a:path>
                    </a:pathLst>
                  </a:custGeom>
                  <a:noFill/>
                  <a:ln w="9525">
                    <a:solidFill>
                      <a:srgbClr val="000000"/>
                    </a:solidFill>
                    <a:prstDash val="solid"/>
                    <a:round/>
                    <a:headEnd/>
                    <a:tailEnd/>
                  </a:ln>
                </p:spPr>
                <p:txBody>
                  <a:bodyPr/>
                  <a:lstStyle/>
                  <a:p>
                    <a:endParaRPr lang="en-US" dirty="0"/>
                  </a:p>
                </p:txBody>
              </p:sp>
              <p:sp>
                <p:nvSpPr>
                  <p:cNvPr id="189" name="Freeform 188"/>
                  <p:cNvSpPr>
                    <a:spLocks noChangeAspect="1"/>
                  </p:cNvSpPr>
                  <p:nvPr/>
                </p:nvSpPr>
                <p:spPr bwMode="auto">
                  <a:xfrm>
                    <a:off x="3345768" y="3736029"/>
                    <a:ext cx="12" cy="18"/>
                  </a:xfrm>
                  <a:custGeom>
                    <a:avLst/>
                    <a:gdLst>
                      <a:gd name="T0" fmla="*/ 0 w 12"/>
                      <a:gd name="T1" fmla="*/ 6 h 18"/>
                      <a:gd name="T2" fmla="*/ 0 w 12"/>
                      <a:gd name="T3" fmla="*/ 0 h 18"/>
                      <a:gd name="T4" fmla="*/ 6 w 12"/>
                      <a:gd name="T5" fmla="*/ 0 h 18"/>
                      <a:gd name="T6" fmla="*/ 12 w 12"/>
                      <a:gd name="T7" fmla="*/ 6 h 18"/>
                      <a:gd name="T8" fmla="*/ 12 w 12"/>
                      <a:gd name="T9" fmla="*/ 18 h 18"/>
                      <a:gd name="T10" fmla="*/ 6 w 12"/>
                      <a:gd name="T11" fmla="*/ 18 h 18"/>
                      <a:gd name="T12" fmla="*/ 6 w 12"/>
                      <a:gd name="T13" fmla="*/ 12 h 18"/>
                      <a:gd name="T14" fmla="*/ 0 w 12"/>
                      <a:gd name="T15" fmla="*/ 6 h 1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8"/>
                      <a:gd name="T26" fmla="*/ 12 w 1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8">
                        <a:moveTo>
                          <a:pt x="0" y="6"/>
                        </a:moveTo>
                        <a:lnTo>
                          <a:pt x="0" y="0"/>
                        </a:lnTo>
                        <a:lnTo>
                          <a:pt x="6" y="0"/>
                        </a:lnTo>
                        <a:lnTo>
                          <a:pt x="12" y="6"/>
                        </a:lnTo>
                        <a:lnTo>
                          <a:pt x="12" y="18"/>
                        </a:lnTo>
                        <a:lnTo>
                          <a:pt x="6" y="18"/>
                        </a:lnTo>
                        <a:lnTo>
                          <a:pt x="6" y="12"/>
                        </a:lnTo>
                        <a:lnTo>
                          <a:pt x="0" y="6"/>
                        </a:lnTo>
                        <a:close/>
                      </a:path>
                    </a:pathLst>
                  </a:custGeom>
                  <a:solidFill>
                    <a:srgbClr val="FFAA00"/>
                  </a:solidFill>
                  <a:ln w="9525">
                    <a:solidFill>
                      <a:srgbClr val="FFAA00"/>
                    </a:solidFill>
                    <a:prstDash val="solid"/>
                    <a:round/>
                    <a:headEnd/>
                    <a:tailEnd/>
                  </a:ln>
                </p:spPr>
                <p:txBody>
                  <a:bodyPr/>
                  <a:lstStyle/>
                  <a:p>
                    <a:endParaRPr lang="en-US" dirty="0"/>
                  </a:p>
                </p:txBody>
              </p:sp>
              <p:sp>
                <p:nvSpPr>
                  <p:cNvPr id="190" name="Freeform 189"/>
                  <p:cNvSpPr>
                    <a:spLocks noChangeAspect="1"/>
                  </p:cNvSpPr>
                  <p:nvPr/>
                </p:nvSpPr>
                <p:spPr bwMode="auto">
                  <a:xfrm>
                    <a:off x="3345768" y="3736029"/>
                    <a:ext cx="12" cy="18"/>
                  </a:xfrm>
                  <a:custGeom>
                    <a:avLst/>
                    <a:gdLst>
                      <a:gd name="T0" fmla="*/ 0 w 12"/>
                      <a:gd name="T1" fmla="*/ 6 h 18"/>
                      <a:gd name="T2" fmla="*/ 0 w 12"/>
                      <a:gd name="T3" fmla="*/ 0 h 18"/>
                      <a:gd name="T4" fmla="*/ 6 w 12"/>
                      <a:gd name="T5" fmla="*/ 0 h 18"/>
                      <a:gd name="T6" fmla="*/ 12 w 12"/>
                      <a:gd name="T7" fmla="*/ 6 h 18"/>
                      <a:gd name="T8" fmla="*/ 12 w 12"/>
                      <a:gd name="T9" fmla="*/ 18 h 18"/>
                      <a:gd name="T10" fmla="*/ 6 w 12"/>
                      <a:gd name="T11" fmla="*/ 18 h 18"/>
                      <a:gd name="T12" fmla="*/ 6 w 12"/>
                      <a:gd name="T13" fmla="*/ 12 h 18"/>
                      <a:gd name="T14" fmla="*/ 0 w 12"/>
                      <a:gd name="T15" fmla="*/ 6 h 18"/>
                      <a:gd name="T16" fmla="*/ 0 w 12"/>
                      <a:gd name="T17" fmla="*/ 1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0" y="6"/>
                        </a:moveTo>
                        <a:lnTo>
                          <a:pt x="0" y="0"/>
                        </a:lnTo>
                        <a:lnTo>
                          <a:pt x="6" y="0"/>
                        </a:lnTo>
                        <a:lnTo>
                          <a:pt x="12" y="6"/>
                        </a:lnTo>
                        <a:lnTo>
                          <a:pt x="12" y="18"/>
                        </a:lnTo>
                        <a:lnTo>
                          <a:pt x="6" y="18"/>
                        </a:lnTo>
                        <a:lnTo>
                          <a:pt x="6" y="12"/>
                        </a:lnTo>
                        <a:lnTo>
                          <a:pt x="0" y="6"/>
                        </a:lnTo>
                        <a:lnTo>
                          <a:pt x="0" y="12"/>
                        </a:lnTo>
                      </a:path>
                    </a:pathLst>
                  </a:custGeom>
                  <a:noFill/>
                  <a:ln w="9525">
                    <a:solidFill>
                      <a:srgbClr val="000000"/>
                    </a:solidFill>
                    <a:prstDash val="solid"/>
                    <a:round/>
                    <a:headEnd/>
                    <a:tailEnd/>
                  </a:ln>
                </p:spPr>
                <p:txBody>
                  <a:bodyPr/>
                  <a:lstStyle/>
                  <a:p>
                    <a:endParaRPr lang="en-US" dirty="0"/>
                  </a:p>
                </p:txBody>
              </p:sp>
              <p:sp>
                <p:nvSpPr>
                  <p:cNvPr id="191" name="Freeform 190"/>
                  <p:cNvSpPr>
                    <a:spLocks noChangeAspect="1"/>
                  </p:cNvSpPr>
                  <p:nvPr/>
                </p:nvSpPr>
                <p:spPr bwMode="auto">
                  <a:xfrm>
                    <a:off x="3345396" y="3734283"/>
                    <a:ext cx="366" cy="594"/>
                  </a:xfrm>
                  <a:custGeom>
                    <a:avLst/>
                    <a:gdLst>
                      <a:gd name="T0" fmla="*/ 168 w 366"/>
                      <a:gd name="T1" fmla="*/ 564 h 594"/>
                      <a:gd name="T2" fmla="*/ 0 w 366"/>
                      <a:gd name="T3" fmla="*/ 528 h 594"/>
                      <a:gd name="T4" fmla="*/ 42 w 366"/>
                      <a:gd name="T5" fmla="*/ 366 h 594"/>
                      <a:gd name="T6" fmla="*/ 30 w 366"/>
                      <a:gd name="T7" fmla="*/ 348 h 594"/>
                      <a:gd name="T8" fmla="*/ 90 w 366"/>
                      <a:gd name="T9" fmla="*/ 264 h 594"/>
                      <a:gd name="T10" fmla="*/ 72 w 366"/>
                      <a:gd name="T11" fmla="*/ 228 h 594"/>
                      <a:gd name="T12" fmla="*/ 114 w 366"/>
                      <a:gd name="T13" fmla="*/ 0 h 594"/>
                      <a:gd name="T14" fmla="*/ 168 w 366"/>
                      <a:gd name="T15" fmla="*/ 12 h 594"/>
                      <a:gd name="T16" fmla="*/ 150 w 366"/>
                      <a:gd name="T17" fmla="*/ 90 h 594"/>
                      <a:gd name="T18" fmla="*/ 162 w 366"/>
                      <a:gd name="T19" fmla="*/ 120 h 594"/>
                      <a:gd name="T20" fmla="*/ 156 w 366"/>
                      <a:gd name="T21" fmla="*/ 132 h 594"/>
                      <a:gd name="T22" fmla="*/ 174 w 366"/>
                      <a:gd name="T23" fmla="*/ 150 h 594"/>
                      <a:gd name="T24" fmla="*/ 198 w 366"/>
                      <a:gd name="T25" fmla="*/ 198 h 594"/>
                      <a:gd name="T26" fmla="*/ 222 w 366"/>
                      <a:gd name="T27" fmla="*/ 210 h 594"/>
                      <a:gd name="T28" fmla="*/ 192 w 366"/>
                      <a:gd name="T29" fmla="*/ 288 h 594"/>
                      <a:gd name="T30" fmla="*/ 204 w 366"/>
                      <a:gd name="T31" fmla="*/ 300 h 594"/>
                      <a:gd name="T32" fmla="*/ 222 w 366"/>
                      <a:gd name="T33" fmla="*/ 282 h 594"/>
                      <a:gd name="T34" fmla="*/ 234 w 366"/>
                      <a:gd name="T35" fmla="*/ 294 h 594"/>
                      <a:gd name="T36" fmla="*/ 240 w 366"/>
                      <a:gd name="T37" fmla="*/ 354 h 594"/>
                      <a:gd name="T38" fmla="*/ 258 w 366"/>
                      <a:gd name="T39" fmla="*/ 366 h 594"/>
                      <a:gd name="T40" fmla="*/ 264 w 366"/>
                      <a:gd name="T41" fmla="*/ 396 h 594"/>
                      <a:gd name="T42" fmla="*/ 276 w 366"/>
                      <a:gd name="T43" fmla="*/ 390 h 594"/>
                      <a:gd name="T44" fmla="*/ 294 w 366"/>
                      <a:gd name="T45" fmla="*/ 396 h 594"/>
                      <a:gd name="T46" fmla="*/ 300 w 366"/>
                      <a:gd name="T47" fmla="*/ 384 h 594"/>
                      <a:gd name="T48" fmla="*/ 342 w 366"/>
                      <a:gd name="T49" fmla="*/ 396 h 594"/>
                      <a:gd name="T50" fmla="*/ 354 w 366"/>
                      <a:gd name="T51" fmla="*/ 378 h 594"/>
                      <a:gd name="T52" fmla="*/ 366 w 366"/>
                      <a:gd name="T53" fmla="*/ 402 h 594"/>
                      <a:gd name="T54" fmla="*/ 336 w 366"/>
                      <a:gd name="T55" fmla="*/ 594 h 594"/>
                      <a:gd name="T56" fmla="*/ 222 w 366"/>
                      <a:gd name="T57" fmla="*/ 576 h 594"/>
                      <a:gd name="T58" fmla="*/ 168 w 366"/>
                      <a:gd name="T59" fmla="*/ 564 h 5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
                      <a:gd name="T91" fmla="*/ 0 h 594"/>
                      <a:gd name="T92" fmla="*/ 366 w 366"/>
                      <a:gd name="T93" fmla="*/ 594 h 5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 h="594">
                        <a:moveTo>
                          <a:pt x="168" y="564"/>
                        </a:moveTo>
                        <a:lnTo>
                          <a:pt x="0" y="528"/>
                        </a:lnTo>
                        <a:lnTo>
                          <a:pt x="42" y="366"/>
                        </a:lnTo>
                        <a:lnTo>
                          <a:pt x="30" y="348"/>
                        </a:lnTo>
                        <a:lnTo>
                          <a:pt x="90" y="264"/>
                        </a:lnTo>
                        <a:lnTo>
                          <a:pt x="72" y="228"/>
                        </a:lnTo>
                        <a:lnTo>
                          <a:pt x="114" y="0"/>
                        </a:lnTo>
                        <a:lnTo>
                          <a:pt x="168" y="12"/>
                        </a:lnTo>
                        <a:lnTo>
                          <a:pt x="150" y="90"/>
                        </a:lnTo>
                        <a:lnTo>
                          <a:pt x="162" y="120"/>
                        </a:lnTo>
                        <a:lnTo>
                          <a:pt x="156" y="132"/>
                        </a:lnTo>
                        <a:lnTo>
                          <a:pt x="174" y="150"/>
                        </a:lnTo>
                        <a:lnTo>
                          <a:pt x="198" y="198"/>
                        </a:lnTo>
                        <a:lnTo>
                          <a:pt x="222" y="210"/>
                        </a:lnTo>
                        <a:lnTo>
                          <a:pt x="192" y="288"/>
                        </a:lnTo>
                        <a:lnTo>
                          <a:pt x="204" y="300"/>
                        </a:lnTo>
                        <a:lnTo>
                          <a:pt x="222" y="282"/>
                        </a:lnTo>
                        <a:lnTo>
                          <a:pt x="234" y="294"/>
                        </a:lnTo>
                        <a:lnTo>
                          <a:pt x="240" y="354"/>
                        </a:lnTo>
                        <a:lnTo>
                          <a:pt x="258" y="366"/>
                        </a:lnTo>
                        <a:lnTo>
                          <a:pt x="264" y="396"/>
                        </a:lnTo>
                        <a:lnTo>
                          <a:pt x="276" y="390"/>
                        </a:lnTo>
                        <a:lnTo>
                          <a:pt x="294" y="396"/>
                        </a:lnTo>
                        <a:lnTo>
                          <a:pt x="300" y="384"/>
                        </a:lnTo>
                        <a:lnTo>
                          <a:pt x="342" y="396"/>
                        </a:lnTo>
                        <a:lnTo>
                          <a:pt x="354" y="378"/>
                        </a:lnTo>
                        <a:lnTo>
                          <a:pt x="366" y="402"/>
                        </a:lnTo>
                        <a:lnTo>
                          <a:pt x="336" y="594"/>
                        </a:lnTo>
                        <a:lnTo>
                          <a:pt x="222" y="576"/>
                        </a:lnTo>
                        <a:lnTo>
                          <a:pt x="168" y="564"/>
                        </a:lnTo>
                        <a:close/>
                      </a:path>
                    </a:pathLst>
                  </a:custGeom>
                  <a:solidFill>
                    <a:srgbClr val="FFAA00"/>
                  </a:solidFill>
                  <a:ln w="9525">
                    <a:solidFill>
                      <a:srgbClr val="FFAA00"/>
                    </a:solidFill>
                    <a:prstDash val="solid"/>
                    <a:round/>
                    <a:headEnd/>
                    <a:tailEnd/>
                  </a:ln>
                </p:spPr>
                <p:txBody>
                  <a:bodyPr/>
                  <a:lstStyle/>
                  <a:p>
                    <a:endParaRPr lang="en-US" dirty="0"/>
                  </a:p>
                </p:txBody>
              </p:sp>
              <p:sp>
                <p:nvSpPr>
                  <p:cNvPr id="192" name="Freeform 191"/>
                  <p:cNvSpPr>
                    <a:spLocks noChangeAspect="1"/>
                  </p:cNvSpPr>
                  <p:nvPr/>
                </p:nvSpPr>
                <p:spPr bwMode="auto">
                  <a:xfrm>
                    <a:off x="3345396" y="3734283"/>
                    <a:ext cx="366" cy="594"/>
                  </a:xfrm>
                  <a:custGeom>
                    <a:avLst/>
                    <a:gdLst>
                      <a:gd name="T0" fmla="*/ 168 w 366"/>
                      <a:gd name="T1" fmla="*/ 564 h 594"/>
                      <a:gd name="T2" fmla="*/ 0 w 366"/>
                      <a:gd name="T3" fmla="*/ 528 h 594"/>
                      <a:gd name="T4" fmla="*/ 42 w 366"/>
                      <a:gd name="T5" fmla="*/ 366 h 594"/>
                      <a:gd name="T6" fmla="*/ 30 w 366"/>
                      <a:gd name="T7" fmla="*/ 348 h 594"/>
                      <a:gd name="T8" fmla="*/ 90 w 366"/>
                      <a:gd name="T9" fmla="*/ 264 h 594"/>
                      <a:gd name="T10" fmla="*/ 72 w 366"/>
                      <a:gd name="T11" fmla="*/ 228 h 594"/>
                      <a:gd name="T12" fmla="*/ 114 w 366"/>
                      <a:gd name="T13" fmla="*/ 0 h 594"/>
                      <a:gd name="T14" fmla="*/ 168 w 366"/>
                      <a:gd name="T15" fmla="*/ 12 h 594"/>
                      <a:gd name="T16" fmla="*/ 150 w 366"/>
                      <a:gd name="T17" fmla="*/ 90 h 594"/>
                      <a:gd name="T18" fmla="*/ 162 w 366"/>
                      <a:gd name="T19" fmla="*/ 120 h 594"/>
                      <a:gd name="T20" fmla="*/ 156 w 366"/>
                      <a:gd name="T21" fmla="*/ 132 h 594"/>
                      <a:gd name="T22" fmla="*/ 174 w 366"/>
                      <a:gd name="T23" fmla="*/ 150 h 594"/>
                      <a:gd name="T24" fmla="*/ 198 w 366"/>
                      <a:gd name="T25" fmla="*/ 198 h 594"/>
                      <a:gd name="T26" fmla="*/ 222 w 366"/>
                      <a:gd name="T27" fmla="*/ 210 h 594"/>
                      <a:gd name="T28" fmla="*/ 192 w 366"/>
                      <a:gd name="T29" fmla="*/ 288 h 594"/>
                      <a:gd name="T30" fmla="*/ 204 w 366"/>
                      <a:gd name="T31" fmla="*/ 300 h 594"/>
                      <a:gd name="T32" fmla="*/ 222 w 366"/>
                      <a:gd name="T33" fmla="*/ 282 h 594"/>
                      <a:gd name="T34" fmla="*/ 234 w 366"/>
                      <a:gd name="T35" fmla="*/ 294 h 594"/>
                      <a:gd name="T36" fmla="*/ 240 w 366"/>
                      <a:gd name="T37" fmla="*/ 354 h 594"/>
                      <a:gd name="T38" fmla="*/ 258 w 366"/>
                      <a:gd name="T39" fmla="*/ 366 h 594"/>
                      <a:gd name="T40" fmla="*/ 264 w 366"/>
                      <a:gd name="T41" fmla="*/ 396 h 594"/>
                      <a:gd name="T42" fmla="*/ 276 w 366"/>
                      <a:gd name="T43" fmla="*/ 390 h 594"/>
                      <a:gd name="T44" fmla="*/ 294 w 366"/>
                      <a:gd name="T45" fmla="*/ 396 h 594"/>
                      <a:gd name="T46" fmla="*/ 300 w 366"/>
                      <a:gd name="T47" fmla="*/ 384 h 594"/>
                      <a:gd name="T48" fmla="*/ 342 w 366"/>
                      <a:gd name="T49" fmla="*/ 396 h 594"/>
                      <a:gd name="T50" fmla="*/ 354 w 366"/>
                      <a:gd name="T51" fmla="*/ 378 h 594"/>
                      <a:gd name="T52" fmla="*/ 366 w 366"/>
                      <a:gd name="T53" fmla="*/ 402 h 594"/>
                      <a:gd name="T54" fmla="*/ 336 w 366"/>
                      <a:gd name="T55" fmla="*/ 594 h 594"/>
                      <a:gd name="T56" fmla="*/ 222 w 366"/>
                      <a:gd name="T57" fmla="*/ 576 h 594"/>
                      <a:gd name="T58" fmla="*/ 168 w 366"/>
                      <a:gd name="T59" fmla="*/ 564 h 594"/>
                      <a:gd name="T60" fmla="*/ 168 w 366"/>
                      <a:gd name="T61" fmla="*/ 570 h 5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594"/>
                      <a:gd name="T95" fmla="*/ 366 w 366"/>
                      <a:gd name="T96" fmla="*/ 594 h 5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594">
                        <a:moveTo>
                          <a:pt x="168" y="564"/>
                        </a:moveTo>
                        <a:lnTo>
                          <a:pt x="0" y="528"/>
                        </a:lnTo>
                        <a:lnTo>
                          <a:pt x="42" y="366"/>
                        </a:lnTo>
                        <a:lnTo>
                          <a:pt x="30" y="348"/>
                        </a:lnTo>
                        <a:lnTo>
                          <a:pt x="90" y="264"/>
                        </a:lnTo>
                        <a:lnTo>
                          <a:pt x="72" y="228"/>
                        </a:lnTo>
                        <a:lnTo>
                          <a:pt x="114" y="0"/>
                        </a:lnTo>
                        <a:lnTo>
                          <a:pt x="168" y="12"/>
                        </a:lnTo>
                        <a:lnTo>
                          <a:pt x="150" y="90"/>
                        </a:lnTo>
                        <a:lnTo>
                          <a:pt x="162" y="120"/>
                        </a:lnTo>
                        <a:lnTo>
                          <a:pt x="156" y="132"/>
                        </a:lnTo>
                        <a:lnTo>
                          <a:pt x="174" y="150"/>
                        </a:lnTo>
                        <a:lnTo>
                          <a:pt x="198" y="198"/>
                        </a:lnTo>
                        <a:lnTo>
                          <a:pt x="222" y="210"/>
                        </a:lnTo>
                        <a:lnTo>
                          <a:pt x="192" y="288"/>
                        </a:lnTo>
                        <a:lnTo>
                          <a:pt x="204" y="300"/>
                        </a:lnTo>
                        <a:lnTo>
                          <a:pt x="222" y="282"/>
                        </a:lnTo>
                        <a:lnTo>
                          <a:pt x="234" y="294"/>
                        </a:lnTo>
                        <a:lnTo>
                          <a:pt x="240" y="354"/>
                        </a:lnTo>
                        <a:lnTo>
                          <a:pt x="258" y="366"/>
                        </a:lnTo>
                        <a:lnTo>
                          <a:pt x="264" y="396"/>
                        </a:lnTo>
                        <a:lnTo>
                          <a:pt x="276" y="390"/>
                        </a:lnTo>
                        <a:lnTo>
                          <a:pt x="294" y="396"/>
                        </a:lnTo>
                        <a:lnTo>
                          <a:pt x="300" y="384"/>
                        </a:lnTo>
                        <a:lnTo>
                          <a:pt x="342" y="396"/>
                        </a:lnTo>
                        <a:lnTo>
                          <a:pt x="354" y="378"/>
                        </a:lnTo>
                        <a:lnTo>
                          <a:pt x="366" y="402"/>
                        </a:lnTo>
                        <a:lnTo>
                          <a:pt x="336" y="594"/>
                        </a:lnTo>
                        <a:lnTo>
                          <a:pt x="222" y="576"/>
                        </a:lnTo>
                        <a:lnTo>
                          <a:pt x="168" y="564"/>
                        </a:lnTo>
                        <a:lnTo>
                          <a:pt x="168" y="570"/>
                        </a:lnTo>
                      </a:path>
                    </a:pathLst>
                  </a:custGeom>
                  <a:noFill/>
                  <a:ln w="9525">
                    <a:solidFill>
                      <a:srgbClr val="000000"/>
                    </a:solidFill>
                    <a:prstDash val="solid"/>
                    <a:round/>
                    <a:headEnd/>
                    <a:tailEnd/>
                  </a:ln>
                </p:spPr>
                <p:txBody>
                  <a:bodyPr/>
                  <a:lstStyle/>
                  <a:p>
                    <a:endParaRPr lang="en-US" dirty="0"/>
                  </a:p>
                </p:txBody>
              </p:sp>
              <p:sp>
                <p:nvSpPr>
                  <p:cNvPr id="193" name="Freeform 192"/>
                  <p:cNvSpPr>
                    <a:spLocks noChangeAspect="1"/>
                  </p:cNvSpPr>
                  <p:nvPr/>
                </p:nvSpPr>
                <p:spPr bwMode="auto">
                  <a:xfrm>
                    <a:off x="3346866" y="3734889"/>
                    <a:ext cx="246" cy="438"/>
                  </a:xfrm>
                  <a:custGeom>
                    <a:avLst/>
                    <a:gdLst>
                      <a:gd name="T0" fmla="*/ 150 w 246"/>
                      <a:gd name="T1" fmla="*/ 438 h 438"/>
                      <a:gd name="T2" fmla="*/ 132 w 246"/>
                      <a:gd name="T3" fmla="*/ 414 h 438"/>
                      <a:gd name="T4" fmla="*/ 126 w 246"/>
                      <a:gd name="T5" fmla="*/ 384 h 438"/>
                      <a:gd name="T6" fmla="*/ 72 w 246"/>
                      <a:gd name="T7" fmla="*/ 348 h 438"/>
                      <a:gd name="T8" fmla="*/ 84 w 246"/>
                      <a:gd name="T9" fmla="*/ 294 h 438"/>
                      <a:gd name="T10" fmla="*/ 66 w 246"/>
                      <a:gd name="T11" fmla="*/ 288 h 438"/>
                      <a:gd name="T12" fmla="*/ 54 w 246"/>
                      <a:gd name="T13" fmla="*/ 294 h 438"/>
                      <a:gd name="T14" fmla="*/ 42 w 246"/>
                      <a:gd name="T15" fmla="*/ 264 h 438"/>
                      <a:gd name="T16" fmla="*/ 18 w 246"/>
                      <a:gd name="T17" fmla="*/ 240 h 438"/>
                      <a:gd name="T18" fmla="*/ 0 w 246"/>
                      <a:gd name="T19" fmla="*/ 222 h 438"/>
                      <a:gd name="T20" fmla="*/ 0 w 246"/>
                      <a:gd name="T21" fmla="*/ 168 h 438"/>
                      <a:gd name="T22" fmla="*/ 18 w 246"/>
                      <a:gd name="T23" fmla="*/ 156 h 438"/>
                      <a:gd name="T24" fmla="*/ 24 w 246"/>
                      <a:gd name="T25" fmla="*/ 132 h 438"/>
                      <a:gd name="T26" fmla="*/ 18 w 246"/>
                      <a:gd name="T27" fmla="*/ 96 h 438"/>
                      <a:gd name="T28" fmla="*/ 54 w 246"/>
                      <a:gd name="T29" fmla="*/ 84 h 438"/>
                      <a:gd name="T30" fmla="*/ 66 w 246"/>
                      <a:gd name="T31" fmla="*/ 60 h 438"/>
                      <a:gd name="T32" fmla="*/ 66 w 246"/>
                      <a:gd name="T33" fmla="*/ 42 h 438"/>
                      <a:gd name="T34" fmla="*/ 36 w 246"/>
                      <a:gd name="T35" fmla="*/ 12 h 438"/>
                      <a:gd name="T36" fmla="*/ 48 w 246"/>
                      <a:gd name="T37" fmla="*/ 12 h 438"/>
                      <a:gd name="T38" fmla="*/ 198 w 246"/>
                      <a:gd name="T39" fmla="*/ 0 h 438"/>
                      <a:gd name="T40" fmla="*/ 222 w 246"/>
                      <a:gd name="T41" fmla="*/ 60 h 438"/>
                      <a:gd name="T42" fmla="*/ 240 w 246"/>
                      <a:gd name="T43" fmla="*/ 246 h 438"/>
                      <a:gd name="T44" fmla="*/ 228 w 246"/>
                      <a:gd name="T45" fmla="*/ 264 h 438"/>
                      <a:gd name="T46" fmla="*/ 246 w 246"/>
                      <a:gd name="T47" fmla="*/ 294 h 438"/>
                      <a:gd name="T48" fmla="*/ 216 w 246"/>
                      <a:gd name="T49" fmla="*/ 336 h 438"/>
                      <a:gd name="T50" fmla="*/ 216 w 246"/>
                      <a:gd name="T51" fmla="*/ 366 h 438"/>
                      <a:gd name="T52" fmla="*/ 210 w 246"/>
                      <a:gd name="T53" fmla="*/ 378 h 438"/>
                      <a:gd name="T54" fmla="*/ 216 w 246"/>
                      <a:gd name="T55" fmla="*/ 390 h 438"/>
                      <a:gd name="T56" fmla="*/ 192 w 246"/>
                      <a:gd name="T57" fmla="*/ 402 h 438"/>
                      <a:gd name="T58" fmla="*/ 198 w 246"/>
                      <a:gd name="T59" fmla="*/ 426 h 438"/>
                      <a:gd name="T60" fmla="*/ 162 w 246"/>
                      <a:gd name="T61" fmla="*/ 414 h 438"/>
                      <a:gd name="T62" fmla="*/ 150 w 246"/>
                      <a:gd name="T63" fmla="*/ 432 h 438"/>
                      <a:gd name="T64" fmla="*/ 150 w 246"/>
                      <a:gd name="T65" fmla="*/ 438 h 4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6"/>
                      <a:gd name="T100" fmla="*/ 0 h 438"/>
                      <a:gd name="T101" fmla="*/ 246 w 246"/>
                      <a:gd name="T102" fmla="*/ 438 h 4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6" h="438">
                        <a:moveTo>
                          <a:pt x="150" y="438"/>
                        </a:moveTo>
                        <a:lnTo>
                          <a:pt x="132" y="414"/>
                        </a:lnTo>
                        <a:lnTo>
                          <a:pt x="126" y="384"/>
                        </a:lnTo>
                        <a:lnTo>
                          <a:pt x="72" y="348"/>
                        </a:lnTo>
                        <a:lnTo>
                          <a:pt x="84" y="294"/>
                        </a:lnTo>
                        <a:lnTo>
                          <a:pt x="66" y="288"/>
                        </a:lnTo>
                        <a:lnTo>
                          <a:pt x="54" y="294"/>
                        </a:lnTo>
                        <a:lnTo>
                          <a:pt x="42" y="264"/>
                        </a:lnTo>
                        <a:lnTo>
                          <a:pt x="18" y="240"/>
                        </a:lnTo>
                        <a:lnTo>
                          <a:pt x="0" y="222"/>
                        </a:lnTo>
                        <a:lnTo>
                          <a:pt x="0" y="168"/>
                        </a:lnTo>
                        <a:lnTo>
                          <a:pt x="18" y="156"/>
                        </a:lnTo>
                        <a:lnTo>
                          <a:pt x="24" y="132"/>
                        </a:lnTo>
                        <a:lnTo>
                          <a:pt x="18" y="96"/>
                        </a:lnTo>
                        <a:lnTo>
                          <a:pt x="54" y="84"/>
                        </a:lnTo>
                        <a:lnTo>
                          <a:pt x="66" y="60"/>
                        </a:lnTo>
                        <a:lnTo>
                          <a:pt x="66" y="42"/>
                        </a:lnTo>
                        <a:lnTo>
                          <a:pt x="36" y="12"/>
                        </a:lnTo>
                        <a:lnTo>
                          <a:pt x="48" y="12"/>
                        </a:lnTo>
                        <a:lnTo>
                          <a:pt x="198" y="0"/>
                        </a:lnTo>
                        <a:lnTo>
                          <a:pt x="222" y="60"/>
                        </a:lnTo>
                        <a:lnTo>
                          <a:pt x="240" y="246"/>
                        </a:lnTo>
                        <a:lnTo>
                          <a:pt x="228" y="264"/>
                        </a:lnTo>
                        <a:lnTo>
                          <a:pt x="246" y="294"/>
                        </a:lnTo>
                        <a:lnTo>
                          <a:pt x="216" y="336"/>
                        </a:lnTo>
                        <a:lnTo>
                          <a:pt x="216" y="366"/>
                        </a:lnTo>
                        <a:lnTo>
                          <a:pt x="210" y="378"/>
                        </a:lnTo>
                        <a:lnTo>
                          <a:pt x="216" y="390"/>
                        </a:lnTo>
                        <a:lnTo>
                          <a:pt x="192" y="402"/>
                        </a:lnTo>
                        <a:lnTo>
                          <a:pt x="198" y="426"/>
                        </a:lnTo>
                        <a:lnTo>
                          <a:pt x="162" y="414"/>
                        </a:lnTo>
                        <a:lnTo>
                          <a:pt x="150" y="432"/>
                        </a:lnTo>
                        <a:lnTo>
                          <a:pt x="150" y="438"/>
                        </a:lnTo>
                        <a:close/>
                      </a:path>
                    </a:pathLst>
                  </a:custGeom>
                  <a:solidFill>
                    <a:srgbClr val="FF8C00"/>
                  </a:solidFill>
                  <a:ln w="9525">
                    <a:solidFill>
                      <a:srgbClr val="FF8C00"/>
                    </a:solidFill>
                    <a:prstDash val="solid"/>
                    <a:round/>
                    <a:headEnd/>
                    <a:tailEnd/>
                  </a:ln>
                </p:spPr>
                <p:txBody>
                  <a:bodyPr/>
                  <a:lstStyle/>
                  <a:p>
                    <a:endParaRPr lang="en-US" dirty="0"/>
                  </a:p>
                </p:txBody>
              </p:sp>
              <p:sp>
                <p:nvSpPr>
                  <p:cNvPr id="194" name="Freeform 193"/>
                  <p:cNvSpPr>
                    <a:spLocks noChangeAspect="1"/>
                  </p:cNvSpPr>
                  <p:nvPr/>
                </p:nvSpPr>
                <p:spPr bwMode="auto">
                  <a:xfrm>
                    <a:off x="3346866" y="3734889"/>
                    <a:ext cx="246" cy="444"/>
                  </a:xfrm>
                  <a:custGeom>
                    <a:avLst/>
                    <a:gdLst>
                      <a:gd name="T0" fmla="*/ 150 w 246"/>
                      <a:gd name="T1" fmla="*/ 438 h 444"/>
                      <a:gd name="T2" fmla="*/ 132 w 246"/>
                      <a:gd name="T3" fmla="*/ 414 h 444"/>
                      <a:gd name="T4" fmla="*/ 126 w 246"/>
                      <a:gd name="T5" fmla="*/ 384 h 444"/>
                      <a:gd name="T6" fmla="*/ 72 w 246"/>
                      <a:gd name="T7" fmla="*/ 348 h 444"/>
                      <a:gd name="T8" fmla="*/ 84 w 246"/>
                      <a:gd name="T9" fmla="*/ 294 h 444"/>
                      <a:gd name="T10" fmla="*/ 66 w 246"/>
                      <a:gd name="T11" fmla="*/ 288 h 444"/>
                      <a:gd name="T12" fmla="*/ 54 w 246"/>
                      <a:gd name="T13" fmla="*/ 294 h 444"/>
                      <a:gd name="T14" fmla="*/ 42 w 246"/>
                      <a:gd name="T15" fmla="*/ 264 h 444"/>
                      <a:gd name="T16" fmla="*/ 18 w 246"/>
                      <a:gd name="T17" fmla="*/ 240 h 444"/>
                      <a:gd name="T18" fmla="*/ 0 w 246"/>
                      <a:gd name="T19" fmla="*/ 222 h 444"/>
                      <a:gd name="T20" fmla="*/ 0 w 246"/>
                      <a:gd name="T21" fmla="*/ 168 h 444"/>
                      <a:gd name="T22" fmla="*/ 18 w 246"/>
                      <a:gd name="T23" fmla="*/ 156 h 444"/>
                      <a:gd name="T24" fmla="*/ 24 w 246"/>
                      <a:gd name="T25" fmla="*/ 132 h 444"/>
                      <a:gd name="T26" fmla="*/ 18 w 246"/>
                      <a:gd name="T27" fmla="*/ 96 h 444"/>
                      <a:gd name="T28" fmla="*/ 54 w 246"/>
                      <a:gd name="T29" fmla="*/ 84 h 444"/>
                      <a:gd name="T30" fmla="*/ 66 w 246"/>
                      <a:gd name="T31" fmla="*/ 60 h 444"/>
                      <a:gd name="T32" fmla="*/ 66 w 246"/>
                      <a:gd name="T33" fmla="*/ 42 h 444"/>
                      <a:gd name="T34" fmla="*/ 36 w 246"/>
                      <a:gd name="T35" fmla="*/ 12 h 444"/>
                      <a:gd name="T36" fmla="*/ 48 w 246"/>
                      <a:gd name="T37" fmla="*/ 12 h 444"/>
                      <a:gd name="T38" fmla="*/ 198 w 246"/>
                      <a:gd name="T39" fmla="*/ 0 h 444"/>
                      <a:gd name="T40" fmla="*/ 222 w 246"/>
                      <a:gd name="T41" fmla="*/ 60 h 444"/>
                      <a:gd name="T42" fmla="*/ 240 w 246"/>
                      <a:gd name="T43" fmla="*/ 246 h 444"/>
                      <a:gd name="T44" fmla="*/ 228 w 246"/>
                      <a:gd name="T45" fmla="*/ 264 h 444"/>
                      <a:gd name="T46" fmla="*/ 246 w 246"/>
                      <a:gd name="T47" fmla="*/ 294 h 444"/>
                      <a:gd name="T48" fmla="*/ 216 w 246"/>
                      <a:gd name="T49" fmla="*/ 336 h 444"/>
                      <a:gd name="T50" fmla="*/ 216 w 246"/>
                      <a:gd name="T51" fmla="*/ 366 h 444"/>
                      <a:gd name="T52" fmla="*/ 210 w 246"/>
                      <a:gd name="T53" fmla="*/ 378 h 444"/>
                      <a:gd name="T54" fmla="*/ 216 w 246"/>
                      <a:gd name="T55" fmla="*/ 390 h 444"/>
                      <a:gd name="T56" fmla="*/ 192 w 246"/>
                      <a:gd name="T57" fmla="*/ 402 h 444"/>
                      <a:gd name="T58" fmla="*/ 198 w 246"/>
                      <a:gd name="T59" fmla="*/ 426 h 444"/>
                      <a:gd name="T60" fmla="*/ 162 w 246"/>
                      <a:gd name="T61" fmla="*/ 414 h 444"/>
                      <a:gd name="T62" fmla="*/ 150 w 246"/>
                      <a:gd name="T63" fmla="*/ 432 h 444"/>
                      <a:gd name="T64" fmla="*/ 150 w 246"/>
                      <a:gd name="T65" fmla="*/ 438 h 444"/>
                      <a:gd name="T66" fmla="*/ 150 w 246"/>
                      <a:gd name="T67" fmla="*/ 444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444"/>
                      <a:gd name="T104" fmla="*/ 246 w 246"/>
                      <a:gd name="T105" fmla="*/ 444 h 4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444">
                        <a:moveTo>
                          <a:pt x="150" y="438"/>
                        </a:moveTo>
                        <a:lnTo>
                          <a:pt x="132" y="414"/>
                        </a:lnTo>
                        <a:lnTo>
                          <a:pt x="126" y="384"/>
                        </a:lnTo>
                        <a:lnTo>
                          <a:pt x="72" y="348"/>
                        </a:lnTo>
                        <a:lnTo>
                          <a:pt x="84" y="294"/>
                        </a:lnTo>
                        <a:lnTo>
                          <a:pt x="66" y="288"/>
                        </a:lnTo>
                        <a:lnTo>
                          <a:pt x="54" y="294"/>
                        </a:lnTo>
                        <a:lnTo>
                          <a:pt x="42" y="264"/>
                        </a:lnTo>
                        <a:lnTo>
                          <a:pt x="18" y="240"/>
                        </a:lnTo>
                        <a:lnTo>
                          <a:pt x="0" y="222"/>
                        </a:lnTo>
                        <a:lnTo>
                          <a:pt x="0" y="168"/>
                        </a:lnTo>
                        <a:lnTo>
                          <a:pt x="18" y="156"/>
                        </a:lnTo>
                        <a:lnTo>
                          <a:pt x="24" y="132"/>
                        </a:lnTo>
                        <a:lnTo>
                          <a:pt x="18" y="96"/>
                        </a:lnTo>
                        <a:lnTo>
                          <a:pt x="54" y="84"/>
                        </a:lnTo>
                        <a:lnTo>
                          <a:pt x="66" y="60"/>
                        </a:lnTo>
                        <a:lnTo>
                          <a:pt x="66" y="42"/>
                        </a:lnTo>
                        <a:lnTo>
                          <a:pt x="36" y="12"/>
                        </a:lnTo>
                        <a:lnTo>
                          <a:pt x="48" y="12"/>
                        </a:lnTo>
                        <a:lnTo>
                          <a:pt x="198" y="0"/>
                        </a:lnTo>
                        <a:lnTo>
                          <a:pt x="222" y="60"/>
                        </a:lnTo>
                        <a:lnTo>
                          <a:pt x="240" y="246"/>
                        </a:lnTo>
                        <a:lnTo>
                          <a:pt x="228" y="264"/>
                        </a:lnTo>
                        <a:lnTo>
                          <a:pt x="246" y="294"/>
                        </a:lnTo>
                        <a:lnTo>
                          <a:pt x="216" y="336"/>
                        </a:lnTo>
                        <a:lnTo>
                          <a:pt x="216" y="366"/>
                        </a:lnTo>
                        <a:lnTo>
                          <a:pt x="210" y="378"/>
                        </a:lnTo>
                        <a:lnTo>
                          <a:pt x="216" y="390"/>
                        </a:lnTo>
                        <a:lnTo>
                          <a:pt x="192" y="402"/>
                        </a:lnTo>
                        <a:lnTo>
                          <a:pt x="198" y="426"/>
                        </a:lnTo>
                        <a:lnTo>
                          <a:pt x="162" y="414"/>
                        </a:lnTo>
                        <a:lnTo>
                          <a:pt x="150" y="432"/>
                        </a:lnTo>
                        <a:lnTo>
                          <a:pt x="150" y="438"/>
                        </a:lnTo>
                        <a:lnTo>
                          <a:pt x="150" y="444"/>
                        </a:lnTo>
                      </a:path>
                    </a:pathLst>
                  </a:custGeom>
                  <a:noFill/>
                  <a:ln w="9525">
                    <a:solidFill>
                      <a:srgbClr val="000000"/>
                    </a:solidFill>
                    <a:prstDash val="solid"/>
                    <a:round/>
                    <a:headEnd/>
                    <a:tailEnd/>
                  </a:ln>
                </p:spPr>
                <p:txBody>
                  <a:bodyPr/>
                  <a:lstStyle/>
                  <a:p>
                    <a:endParaRPr lang="en-US" dirty="0"/>
                  </a:p>
                </p:txBody>
              </p:sp>
              <p:sp>
                <p:nvSpPr>
                  <p:cNvPr id="195" name="Freeform 194"/>
                  <p:cNvSpPr>
                    <a:spLocks noChangeAspect="1"/>
                  </p:cNvSpPr>
                  <p:nvPr/>
                </p:nvSpPr>
                <p:spPr bwMode="auto">
                  <a:xfrm>
                    <a:off x="3347082" y="3734931"/>
                    <a:ext cx="186" cy="324"/>
                  </a:xfrm>
                  <a:custGeom>
                    <a:avLst/>
                    <a:gdLst>
                      <a:gd name="T0" fmla="*/ 0 w 186"/>
                      <a:gd name="T1" fmla="*/ 324 h 324"/>
                      <a:gd name="T2" fmla="*/ 0 w 186"/>
                      <a:gd name="T3" fmla="*/ 294 h 324"/>
                      <a:gd name="T4" fmla="*/ 30 w 186"/>
                      <a:gd name="T5" fmla="*/ 252 h 324"/>
                      <a:gd name="T6" fmla="*/ 12 w 186"/>
                      <a:gd name="T7" fmla="*/ 222 h 324"/>
                      <a:gd name="T8" fmla="*/ 24 w 186"/>
                      <a:gd name="T9" fmla="*/ 204 h 324"/>
                      <a:gd name="T10" fmla="*/ 6 w 186"/>
                      <a:gd name="T11" fmla="*/ 18 h 324"/>
                      <a:gd name="T12" fmla="*/ 24 w 186"/>
                      <a:gd name="T13" fmla="*/ 24 h 324"/>
                      <a:gd name="T14" fmla="*/ 48 w 186"/>
                      <a:gd name="T15" fmla="*/ 12 h 324"/>
                      <a:gd name="T16" fmla="*/ 162 w 186"/>
                      <a:gd name="T17" fmla="*/ 0 h 324"/>
                      <a:gd name="T18" fmla="*/ 186 w 186"/>
                      <a:gd name="T19" fmla="*/ 204 h 324"/>
                      <a:gd name="T20" fmla="*/ 186 w 186"/>
                      <a:gd name="T21" fmla="*/ 228 h 324"/>
                      <a:gd name="T22" fmla="*/ 150 w 186"/>
                      <a:gd name="T23" fmla="*/ 240 h 324"/>
                      <a:gd name="T24" fmla="*/ 156 w 186"/>
                      <a:gd name="T25" fmla="*/ 252 h 324"/>
                      <a:gd name="T26" fmla="*/ 126 w 186"/>
                      <a:gd name="T27" fmla="*/ 300 h 324"/>
                      <a:gd name="T28" fmla="*/ 108 w 186"/>
                      <a:gd name="T29" fmla="*/ 300 h 324"/>
                      <a:gd name="T30" fmla="*/ 102 w 186"/>
                      <a:gd name="T31" fmla="*/ 288 h 324"/>
                      <a:gd name="T32" fmla="*/ 84 w 186"/>
                      <a:gd name="T33" fmla="*/ 312 h 324"/>
                      <a:gd name="T34" fmla="*/ 72 w 186"/>
                      <a:gd name="T35" fmla="*/ 306 h 324"/>
                      <a:gd name="T36" fmla="*/ 60 w 186"/>
                      <a:gd name="T37" fmla="*/ 324 h 324"/>
                      <a:gd name="T38" fmla="*/ 24 w 186"/>
                      <a:gd name="T39" fmla="*/ 312 h 324"/>
                      <a:gd name="T40" fmla="*/ 24 w 186"/>
                      <a:gd name="T41" fmla="*/ 324 h 324"/>
                      <a:gd name="T42" fmla="*/ 12 w 186"/>
                      <a:gd name="T43" fmla="*/ 318 h 324"/>
                      <a:gd name="T44" fmla="*/ 6 w 186"/>
                      <a:gd name="T45" fmla="*/ 324 h 324"/>
                      <a:gd name="T46" fmla="*/ 0 w 186"/>
                      <a:gd name="T47" fmla="*/ 324 h 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6"/>
                      <a:gd name="T73" fmla="*/ 0 h 324"/>
                      <a:gd name="T74" fmla="*/ 186 w 186"/>
                      <a:gd name="T75" fmla="*/ 324 h 3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6" h="324">
                        <a:moveTo>
                          <a:pt x="0" y="324"/>
                        </a:moveTo>
                        <a:lnTo>
                          <a:pt x="0" y="294"/>
                        </a:lnTo>
                        <a:lnTo>
                          <a:pt x="30" y="252"/>
                        </a:lnTo>
                        <a:lnTo>
                          <a:pt x="12" y="222"/>
                        </a:lnTo>
                        <a:lnTo>
                          <a:pt x="24" y="204"/>
                        </a:lnTo>
                        <a:lnTo>
                          <a:pt x="6" y="18"/>
                        </a:lnTo>
                        <a:lnTo>
                          <a:pt x="24" y="24"/>
                        </a:lnTo>
                        <a:lnTo>
                          <a:pt x="48" y="12"/>
                        </a:lnTo>
                        <a:lnTo>
                          <a:pt x="162" y="0"/>
                        </a:lnTo>
                        <a:lnTo>
                          <a:pt x="186" y="204"/>
                        </a:lnTo>
                        <a:lnTo>
                          <a:pt x="186" y="228"/>
                        </a:lnTo>
                        <a:lnTo>
                          <a:pt x="150" y="240"/>
                        </a:lnTo>
                        <a:lnTo>
                          <a:pt x="156" y="252"/>
                        </a:lnTo>
                        <a:lnTo>
                          <a:pt x="126" y="300"/>
                        </a:lnTo>
                        <a:lnTo>
                          <a:pt x="108" y="300"/>
                        </a:lnTo>
                        <a:lnTo>
                          <a:pt x="102" y="288"/>
                        </a:lnTo>
                        <a:lnTo>
                          <a:pt x="84" y="312"/>
                        </a:lnTo>
                        <a:lnTo>
                          <a:pt x="72" y="306"/>
                        </a:lnTo>
                        <a:lnTo>
                          <a:pt x="60" y="324"/>
                        </a:lnTo>
                        <a:lnTo>
                          <a:pt x="24" y="312"/>
                        </a:lnTo>
                        <a:lnTo>
                          <a:pt x="24" y="324"/>
                        </a:lnTo>
                        <a:lnTo>
                          <a:pt x="12" y="318"/>
                        </a:lnTo>
                        <a:lnTo>
                          <a:pt x="6" y="324"/>
                        </a:lnTo>
                        <a:lnTo>
                          <a:pt x="0" y="324"/>
                        </a:lnTo>
                        <a:close/>
                      </a:path>
                    </a:pathLst>
                  </a:custGeom>
                  <a:solidFill>
                    <a:srgbClr val="FF8C00"/>
                  </a:solidFill>
                  <a:ln w="9525">
                    <a:solidFill>
                      <a:srgbClr val="FF8C00"/>
                    </a:solidFill>
                    <a:prstDash val="solid"/>
                    <a:round/>
                    <a:headEnd/>
                    <a:tailEnd/>
                  </a:ln>
                </p:spPr>
                <p:txBody>
                  <a:bodyPr/>
                  <a:lstStyle/>
                  <a:p>
                    <a:endParaRPr lang="en-US" dirty="0"/>
                  </a:p>
                </p:txBody>
              </p:sp>
              <p:sp>
                <p:nvSpPr>
                  <p:cNvPr id="196" name="Freeform 195"/>
                  <p:cNvSpPr>
                    <a:spLocks noChangeAspect="1"/>
                  </p:cNvSpPr>
                  <p:nvPr/>
                </p:nvSpPr>
                <p:spPr bwMode="auto">
                  <a:xfrm>
                    <a:off x="3347082" y="3734931"/>
                    <a:ext cx="186" cy="330"/>
                  </a:xfrm>
                  <a:custGeom>
                    <a:avLst/>
                    <a:gdLst>
                      <a:gd name="T0" fmla="*/ 0 w 186"/>
                      <a:gd name="T1" fmla="*/ 324 h 330"/>
                      <a:gd name="T2" fmla="*/ 0 w 186"/>
                      <a:gd name="T3" fmla="*/ 294 h 330"/>
                      <a:gd name="T4" fmla="*/ 30 w 186"/>
                      <a:gd name="T5" fmla="*/ 252 h 330"/>
                      <a:gd name="T6" fmla="*/ 12 w 186"/>
                      <a:gd name="T7" fmla="*/ 222 h 330"/>
                      <a:gd name="T8" fmla="*/ 24 w 186"/>
                      <a:gd name="T9" fmla="*/ 204 h 330"/>
                      <a:gd name="T10" fmla="*/ 6 w 186"/>
                      <a:gd name="T11" fmla="*/ 18 h 330"/>
                      <a:gd name="T12" fmla="*/ 24 w 186"/>
                      <a:gd name="T13" fmla="*/ 24 h 330"/>
                      <a:gd name="T14" fmla="*/ 48 w 186"/>
                      <a:gd name="T15" fmla="*/ 12 h 330"/>
                      <a:gd name="T16" fmla="*/ 162 w 186"/>
                      <a:gd name="T17" fmla="*/ 0 h 330"/>
                      <a:gd name="T18" fmla="*/ 186 w 186"/>
                      <a:gd name="T19" fmla="*/ 204 h 330"/>
                      <a:gd name="T20" fmla="*/ 186 w 186"/>
                      <a:gd name="T21" fmla="*/ 228 h 330"/>
                      <a:gd name="T22" fmla="*/ 150 w 186"/>
                      <a:gd name="T23" fmla="*/ 240 h 330"/>
                      <a:gd name="T24" fmla="*/ 156 w 186"/>
                      <a:gd name="T25" fmla="*/ 252 h 330"/>
                      <a:gd name="T26" fmla="*/ 126 w 186"/>
                      <a:gd name="T27" fmla="*/ 300 h 330"/>
                      <a:gd name="T28" fmla="*/ 108 w 186"/>
                      <a:gd name="T29" fmla="*/ 300 h 330"/>
                      <a:gd name="T30" fmla="*/ 102 w 186"/>
                      <a:gd name="T31" fmla="*/ 288 h 330"/>
                      <a:gd name="T32" fmla="*/ 84 w 186"/>
                      <a:gd name="T33" fmla="*/ 312 h 330"/>
                      <a:gd name="T34" fmla="*/ 72 w 186"/>
                      <a:gd name="T35" fmla="*/ 306 h 330"/>
                      <a:gd name="T36" fmla="*/ 60 w 186"/>
                      <a:gd name="T37" fmla="*/ 324 h 330"/>
                      <a:gd name="T38" fmla="*/ 24 w 186"/>
                      <a:gd name="T39" fmla="*/ 312 h 330"/>
                      <a:gd name="T40" fmla="*/ 24 w 186"/>
                      <a:gd name="T41" fmla="*/ 324 h 330"/>
                      <a:gd name="T42" fmla="*/ 12 w 186"/>
                      <a:gd name="T43" fmla="*/ 318 h 330"/>
                      <a:gd name="T44" fmla="*/ 6 w 186"/>
                      <a:gd name="T45" fmla="*/ 324 h 330"/>
                      <a:gd name="T46" fmla="*/ 0 w 186"/>
                      <a:gd name="T47" fmla="*/ 324 h 330"/>
                      <a:gd name="T48" fmla="*/ 0 w 186"/>
                      <a:gd name="T49" fmla="*/ 330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6"/>
                      <a:gd name="T76" fmla="*/ 0 h 330"/>
                      <a:gd name="T77" fmla="*/ 186 w 186"/>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6" h="330">
                        <a:moveTo>
                          <a:pt x="0" y="324"/>
                        </a:moveTo>
                        <a:lnTo>
                          <a:pt x="0" y="294"/>
                        </a:lnTo>
                        <a:lnTo>
                          <a:pt x="30" y="252"/>
                        </a:lnTo>
                        <a:lnTo>
                          <a:pt x="12" y="222"/>
                        </a:lnTo>
                        <a:lnTo>
                          <a:pt x="24" y="204"/>
                        </a:lnTo>
                        <a:lnTo>
                          <a:pt x="6" y="18"/>
                        </a:lnTo>
                        <a:lnTo>
                          <a:pt x="24" y="24"/>
                        </a:lnTo>
                        <a:lnTo>
                          <a:pt x="48" y="12"/>
                        </a:lnTo>
                        <a:lnTo>
                          <a:pt x="162" y="0"/>
                        </a:lnTo>
                        <a:lnTo>
                          <a:pt x="186" y="204"/>
                        </a:lnTo>
                        <a:lnTo>
                          <a:pt x="186" y="228"/>
                        </a:lnTo>
                        <a:lnTo>
                          <a:pt x="150" y="240"/>
                        </a:lnTo>
                        <a:lnTo>
                          <a:pt x="156" y="252"/>
                        </a:lnTo>
                        <a:lnTo>
                          <a:pt x="126" y="300"/>
                        </a:lnTo>
                        <a:lnTo>
                          <a:pt x="108" y="300"/>
                        </a:lnTo>
                        <a:lnTo>
                          <a:pt x="102" y="288"/>
                        </a:lnTo>
                        <a:lnTo>
                          <a:pt x="84" y="312"/>
                        </a:lnTo>
                        <a:lnTo>
                          <a:pt x="72" y="306"/>
                        </a:lnTo>
                        <a:lnTo>
                          <a:pt x="60" y="324"/>
                        </a:lnTo>
                        <a:lnTo>
                          <a:pt x="24" y="312"/>
                        </a:lnTo>
                        <a:lnTo>
                          <a:pt x="24" y="324"/>
                        </a:lnTo>
                        <a:lnTo>
                          <a:pt x="12" y="318"/>
                        </a:lnTo>
                        <a:lnTo>
                          <a:pt x="6" y="324"/>
                        </a:lnTo>
                        <a:lnTo>
                          <a:pt x="0" y="324"/>
                        </a:lnTo>
                        <a:lnTo>
                          <a:pt x="0" y="330"/>
                        </a:lnTo>
                      </a:path>
                    </a:pathLst>
                  </a:custGeom>
                  <a:noFill/>
                  <a:ln w="9525">
                    <a:solidFill>
                      <a:srgbClr val="000000"/>
                    </a:solidFill>
                    <a:prstDash val="solid"/>
                    <a:round/>
                    <a:headEnd/>
                    <a:tailEnd/>
                  </a:ln>
                </p:spPr>
                <p:txBody>
                  <a:bodyPr/>
                  <a:lstStyle/>
                  <a:p>
                    <a:endParaRPr lang="en-US" dirty="0"/>
                  </a:p>
                </p:txBody>
              </p:sp>
              <p:sp>
                <p:nvSpPr>
                  <p:cNvPr id="197" name="Freeform 196"/>
                  <p:cNvSpPr>
                    <a:spLocks noChangeAspect="1"/>
                  </p:cNvSpPr>
                  <p:nvPr/>
                </p:nvSpPr>
                <p:spPr bwMode="auto">
                  <a:xfrm>
                    <a:off x="3346560" y="3734823"/>
                    <a:ext cx="372" cy="246"/>
                  </a:xfrm>
                  <a:custGeom>
                    <a:avLst/>
                    <a:gdLst>
                      <a:gd name="T0" fmla="*/ 306 w 372"/>
                      <a:gd name="T1" fmla="*/ 246 h 246"/>
                      <a:gd name="T2" fmla="*/ 288 w 372"/>
                      <a:gd name="T3" fmla="*/ 228 h 246"/>
                      <a:gd name="T4" fmla="*/ 54 w 372"/>
                      <a:gd name="T5" fmla="*/ 234 h 246"/>
                      <a:gd name="T6" fmla="*/ 42 w 372"/>
                      <a:gd name="T7" fmla="*/ 180 h 246"/>
                      <a:gd name="T8" fmla="*/ 12 w 372"/>
                      <a:gd name="T9" fmla="*/ 90 h 246"/>
                      <a:gd name="T10" fmla="*/ 0 w 372"/>
                      <a:gd name="T11" fmla="*/ 66 h 246"/>
                      <a:gd name="T12" fmla="*/ 12 w 372"/>
                      <a:gd name="T13" fmla="*/ 36 h 246"/>
                      <a:gd name="T14" fmla="*/ 6 w 372"/>
                      <a:gd name="T15" fmla="*/ 12 h 246"/>
                      <a:gd name="T16" fmla="*/ 12 w 372"/>
                      <a:gd name="T17" fmla="*/ 6 h 246"/>
                      <a:gd name="T18" fmla="*/ 306 w 372"/>
                      <a:gd name="T19" fmla="*/ 0 h 246"/>
                      <a:gd name="T20" fmla="*/ 318 w 372"/>
                      <a:gd name="T21" fmla="*/ 18 h 246"/>
                      <a:gd name="T22" fmla="*/ 312 w 372"/>
                      <a:gd name="T23" fmla="*/ 36 h 246"/>
                      <a:gd name="T24" fmla="*/ 318 w 372"/>
                      <a:gd name="T25" fmla="*/ 60 h 246"/>
                      <a:gd name="T26" fmla="*/ 342 w 372"/>
                      <a:gd name="T27" fmla="*/ 78 h 246"/>
                      <a:gd name="T28" fmla="*/ 372 w 372"/>
                      <a:gd name="T29" fmla="*/ 108 h 246"/>
                      <a:gd name="T30" fmla="*/ 372 w 372"/>
                      <a:gd name="T31" fmla="*/ 126 h 246"/>
                      <a:gd name="T32" fmla="*/ 360 w 372"/>
                      <a:gd name="T33" fmla="*/ 150 h 246"/>
                      <a:gd name="T34" fmla="*/ 324 w 372"/>
                      <a:gd name="T35" fmla="*/ 162 h 246"/>
                      <a:gd name="T36" fmla="*/ 330 w 372"/>
                      <a:gd name="T37" fmla="*/ 198 h 246"/>
                      <a:gd name="T38" fmla="*/ 324 w 372"/>
                      <a:gd name="T39" fmla="*/ 222 h 246"/>
                      <a:gd name="T40" fmla="*/ 306 w 372"/>
                      <a:gd name="T41" fmla="*/ 234 h 246"/>
                      <a:gd name="T42" fmla="*/ 306 w 372"/>
                      <a:gd name="T43" fmla="*/ 2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2"/>
                      <a:gd name="T67" fmla="*/ 0 h 246"/>
                      <a:gd name="T68" fmla="*/ 372 w 372"/>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2" h="246">
                        <a:moveTo>
                          <a:pt x="306" y="246"/>
                        </a:moveTo>
                        <a:lnTo>
                          <a:pt x="288" y="228"/>
                        </a:lnTo>
                        <a:lnTo>
                          <a:pt x="54" y="234"/>
                        </a:lnTo>
                        <a:lnTo>
                          <a:pt x="42" y="180"/>
                        </a:lnTo>
                        <a:lnTo>
                          <a:pt x="12" y="90"/>
                        </a:lnTo>
                        <a:lnTo>
                          <a:pt x="0" y="66"/>
                        </a:lnTo>
                        <a:lnTo>
                          <a:pt x="12" y="36"/>
                        </a:lnTo>
                        <a:lnTo>
                          <a:pt x="6" y="12"/>
                        </a:lnTo>
                        <a:lnTo>
                          <a:pt x="12" y="6"/>
                        </a:lnTo>
                        <a:lnTo>
                          <a:pt x="306" y="0"/>
                        </a:lnTo>
                        <a:lnTo>
                          <a:pt x="318" y="18"/>
                        </a:lnTo>
                        <a:lnTo>
                          <a:pt x="312" y="36"/>
                        </a:lnTo>
                        <a:lnTo>
                          <a:pt x="318" y="60"/>
                        </a:lnTo>
                        <a:lnTo>
                          <a:pt x="342" y="78"/>
                        </a:lnTo>
                        <a:lnTo>
                          <a:pt x="372" y="108"/>
                        </a:lnTo>
                        <a:lnTo>
                          <a:pt x="372" y="126"/>
                        </a:lnTo>
                        <a:lnTo>
                          <a:pt x="360" y="150"/>
                        </a:lnTo>
                        <a:lnTo>
                          <a:pt x="324" y="162"/>
                        </a:lnTo>
                        <a:lnTo>
                          <a:pt x="330" y="198"/>
                        </a:lnTo>
                        <a:lnTo>
                          <a:pt x="324" y="222"/>
                        </a:lnTo>
                        <a:lnTo>
                          <a:pt x="306" y="234"/>
                        </a:lnTo>
                        <a:lnTo>
                          <a:pt x="306" y="246"/>
                        </a:lnTo>
                        <a:close/>
                      </a:path>
                    </a:pathLst>
                  </a:custGeom>
                  <a:solidFill>
                    <a:srgbClr val="FFAA00"/>
                  </a:solidFill>
                  <a:ln w="9525">
                    <a:solidFill>
                      <a:srgbClr val="FFAA00"/>
                    </a:solidFill>
                    <a:prstDash val="solid"/>
                    <a:round/>
                    <a:headEnd/>
                    <a:tailEnd/>
                  </a:ln>
                </p:spPr>
                <p:txBody>
                  <a:bodyPr/>
                  <a:lstStyle/>
                  <a:p>
                    <a:endParaRPr lang="en-US" dirty="0"/>
                  </a:p>
                </p:txBody>
              </p:sp>
              <p:sp>
                <p:nvSpPr>
                  <p:cNvPr id="198" name="Freeform 197"/>
                  <p:cNvSpPr>
                    <a:spLocks noChangeAspect="1"/>
                  </p:cNvSpPr>
                  <p:nvPr/>
                </p:nvSpPr>
                <p:spPr bwMode="auto">
                  <a:xfrm>
                    <a:off x="3346560" y="3734823"/>
                    <a:ext cx="372" cy="252"/>
                  </a:xfrm>
                  <a:custGeom>
                    <a:avLst/>
                    <a:gdLst>
                      <a:gd name="T0" fmla="*/ 306 w 372"/>
                      <a:gd name="T1" fmla="*/ 246 h 252"/>
                      <a:gd name="T2" fmla="*/ 288 w 372"/>
                      <a:gd name="T3" fmla="*/ 228 h 252"/>
                      <a:gd name="T4" fmla="*/ 54 w 372"/>
                      <a:gd name="T5" fmla="*/ 234 h 252"/>
                      <a:gd name="T6" fmla="*/ 42 w 372"/>
                      <a:gd name="T7" fmla="*/ 180 h 252"/>
                      <a:gd name="T8" fmla="*/ 12 w 372"/>
                      <a:gd name="T9" fmla="*/ 90 h 252"/>
                      <a:gd name="T10" fmla="*/ 0 w 372"/>
                      <a:gd name="T11" fmla="*/ 66 h 252"/>
                      <a:gd name="T12" fmla="*/ 12 w 372"/>
                      <a:gd name="T13" fmla="*/ 36 h 252"/>
                      <a:gd name="T14" fmla="*/ 6 w 372"/>
                      <a:gd name="T15" fmla="*/ 12 h 252"/>
                      <a:gd name="T16" fmla="*/ 12 w 372"/>
                      <a:gd name="T17" fmla="*/ 6 h 252"/>
                      <a:gd name="T18" fmla="*/ 306 w 372"/>
                      <a:gd name="T19" fmla="*/ 0 h 252"/>
                      <a:gd name="T20" fmla="*/ 318 w 372"/>
                      <a:gd name="T21" fmla="*/ 18 h 252"/>
                      <a:gd name="T22" fmla="*/ 312 w 372"/>
                      <a:gd name="T23" fmla="*/ 36 h 252"/>
                      <a:gd name="T24" fmla="*/ 318 w 372"/>
                      <a:gd name="T25" fmla="*/ 60 h 252"/>
                      <a:gd name="T26" fmla="*/ 342 w 372"/>
                      <a:gd name="T27" fmla="*/ 78 h 252"/>
                      <a:gd name="T28" fmla="*/ 372 w 372"/>
                      <a:gd name="T29" fmla="*/ 108 h 252"/>
                      <a:gd name="T30" fmla="*/ 372 w 372"/>
                      <a:gd name="T31" fmla="*/ 126 h 252"/>
                      <a:gd name="T32" fmla="*/ 360 w 372"/>
                      <a:gd name="T33" fmla="*/ 150 h 252"/>
                      <a:gd name="T34" fmla="*/ 324 w 372"/>
                      <a:gd name="T35" fmla="*/ 162 h 252"/>
                      <a:gd name="T36" fmla="*/ 330 w 372"/>
                      <a:gd name="T37" fmla="*/ 198 h 252"/>
                      <a:gd name="T38" fmla="*/ 324 w 372"/>
                      <a:gd name="T39" fmla="*/ 222 h 252"/>
                      <a:gd name="T40" fmla="*/ 306 w 372"/>
                      <a:gd name="T41" fmla="*/ 234 h 252"/>
                      <a:gd name="T42" fmla="*/ 306 w 372"/>
                      <a:gd name="T43" fmla="*/ 246 h 252"/>
                      <a:gd name="T44" fmla="*/ 306 w 372"/>
                      <a:gd name="T45" fmla="*/ 252 h 2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2"/>
                      <a:gd name="T70" fmla="*/ 0 h 252"/>
                      <a:gd name="T71" fmla="*/ 372 w 372"/>
                      <a:gd name="T72" fmla="*/ 252 h 2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2" h="252">
                        <a:moveTo>
                          <a:pt x="306" y="246"/>
                        </a:moveTo>
                        <a:lnTo>
                          <a:pt x="288" y="228"/>
                        </a:lnTo>
                        <a:lnTo>
                          <a:pt x="54" y="234"/>
                        </a:lnTo>
                        <a:lnTo>
                          <a:pt x="42" y="180"/>
                        </a:lnTo>
                        <a:lnTo>
                          <a:pt x="12" y="90"/>
                        </a:lnTo>
                        <a:lnTo>
                          <a:pt x="0" y="66"/>
                        </a:lnTo>
                        <a:lnTo>
                          <a:pt x="12" y="36"/>
                        </a:lnTo>
                        <a:lnTo>
                          <a:pt x="6" y="12"/>
                        </a:lnTo>
                        <a:lnTo>
                          <a:pt x="12" y="6"/>
                        </a:lnTo>
                        <a:lnTo>
                          <a:pt x="306" y="0"/>
                        </a:lnTo>
                        <a:lnTo>
                          <a:pt x="318" y="18"/>
                        </a:lnTo>
                        <a:lnTo>
                          <a:pt x="312" y="36"/>
                        </a:lnTo>
                        <a:lnTo>
                          <a:pt x="318" y="60"/>
                        </a:lnTo>
                        <a:lnTo>
                          <a:pt x="342" y="78"/>
                        </a:lnTo>
                        <a:lnTo>
                          <a:pt x="372" y="108"/>
                        </a:lnTo>
                        <a:lnTo>
                          <a:pt x="372" y="126"/>
                        </a:lnTo>
                        <a:lnTo>
                          <a:pt x="360" y="150"/>
                        </a:lnTo>
                        <a:lnTo>
                          <a:pt x="324" y="162"/>
                        </a:lnTo>
                        <a:lnTo>
                          <a:pt x="330" y="198"/>
                        </a:lnTo>
                        <a:lnTo>
                          <a:pt x="324" y="222"/>
                        </a:lnTo>
                        <a:lnTo>
                          <a:pt x="306" y="234"/>
                        </a:lnTo>
                        <a:lnTo>
                          <a:pt x="306" y="246"/>
                        </a:lnTo>
                        <a:lnTo>
                          <a:pt x="306" y="252"/>
                        </a:lnTo>
                      </a:path>
                    </a:pathLst>
                  </a:custGeom>
                  <a:noFill/>
                  <a:ln w="9525">
                    <a:solidFill>
                      <a:srgbClr val="000000"/>
                    </a:solidFill>
                    <a:prstDash val="solid"/>
                    <a:round/>
                    <a:headEnd/>
                    <a:tailEnd/>
                  </a:ln>
                </p:spPr>
                <p:txBody>
                  <a:bodyPr/>
                  <a:lstStyle/>
                  <a:p>
                    <a:endParaRPr lang="en-US" dirty="0"/>
                  </a:p>
                </p:txBody>
              </p:sp>
              <p:sp>
                <p:nvSpPr>
                  <p:cNvPr id="199" name="Freeform 198"/>
                  <p:cNvSpPr>
                    <a:spLocks noChangeAspect="1"/>
                  </p:cNvSpPr>
                  <p:nvPr/>
                </p:nvSpPr>
                <p:spPr bwMode="auto">
                  <a:xfrm>
                    <a:off x="3346224" y="3735093"/>
                    <a:ext cx="456" cy="246"/>
                  </a:xfrm>
                  <a:custGeom>
                    <a:avLst/>
                    <a:gdLst>
                      <a:gd name="T0" fmla="*/ 414 w 456"/>
                      <a:gd name="T1" fmla="*/ 12 h 246"/>
                      <a:gd name="T2" fmla="*/ 438 w 456"/>
                      <a:gd name="T3" fmla="*/ 24 h 246"/>
                      <a:gd name="T4" fmla="*/ 426 w 456"/>
                      <a:gd name="T5" fmla="*/ 48 h 246"/>
                      <a:gd name="T6" fmla="*/ 456 w 456"/>
                      <a:gd name="T7" fmla="*/ 78 h 246"/>
                      <a:gd name="T8" fmla="*/ 456 w 456"/>
                      <a:gd name="T9" fmla="*/ 246 h 246"/>
                      <a:gd name="T10" fmla="*/ 0 w 456"/>
                      <a:gd name="T11" fmla="*/ 234 h 246"/>
                      <a:gd name="T12" fmla="*/ 12 w 456"/>
                      <a:gd name="T13" fmla="*/ 0 h 246"/>
                      <a:gd name="T14" fmla="*/ 414 w 456"/>
                      <a:gd name="T15" fmla="*/ 12 h 246"/>
                      <a:gd name="T16" fmla="*/ 0 60000 65536"/>
                      <a:gd name="T17" fmla="*/ 0 60000 65536"/>
                      <a:gd name="T18" fmla="*/ 0 60000 65536"/>
                      <a:gd name="T19" fmla="*/ 0 60000 65536"/>
                      <a:gd name="T20" fmla="*/ 0 60000 65536"/>
                      <a:gd name="T21" fmla="*/ 0 60000 65536"/>
                      <a:gd name="T22" fmla="*/ 0 60000 65536"/>
                      <a:gd name="T23" fmla="*/ 0 60000 65536"/>
                      <a:gd name="T24" fmla="*/ 0 w 456"/>
                      <a:gd name="T25" fmla="*/ 0 h 246"/>
                      <a:gd name="T26" fmla="*/ 456 w 456"/>
                      <a:gd name="T27" fmla="*/ 246 h 2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6" h="246">
                        <a:moveTo>
                          <a:pt x="414" y="12"/>
                        </a:moveTo>
                        <a:lnTo>
                          <a:pt x="438" y="24"/>
                        </a:lnTo>
                        <a:lnTo>
                          <a:pt x="426" y="48"/>
                        </a:lnTo>
                        <a:lnTo>
                          <a:pt x="456" y="78"/>
                        </a:lnTo>
                        <a:lnTo>
                          <a:pt x="456" y="246"/>
                        </a:lnTo>
                        <a:lnTo>
                          <a:pt x="0" y="234"/>
                        </a:lnTo>
                        <a:lnTo>
                          <a:pt x="12" y="0"/>
                        </a:lnTo>
                        <a:lnTo>
                          <a:pt x="414" y="12"/>
                        </a:lnTo>
                        <a:close/>
                      </a:path>
                    </a:pathLst>
                  </a:custGeom>
                  <a:solidFill>
                    <a:srgbClr val="FFAA00"/>
                  </a:solidFill>
                  <a:ln w="9525">
                    <a:solidFill>
                      <a:srgbClr val="FFAA00"/>
                    </a:solidFill>
                    <a:prstDash val="solid"/>
                    <a:round/>
                    <a:headEnd/>
                    <a:tailEnd/>
                  </a:ln>
                </p:spPr>
                <p:txBody>
                  <a:bodyPr/>
                  <a:lstStyle/>
                  <a:p>
                    <a:endParaRPr lang="en-US" dirty="0"/>
                  </a:p>
                </p:txBody>
              </p:sp>
              <p:sp>
                <p:nvSpPr>
                  <p:cNvPr id="200" name="Freeform 199"/>
                  <p:cNvSpPr>
                    <a:spLocks noChangeAspect="1"/>
                  </p:cNvSpPr>
                  <p:nvPr/>
                </p:nvSpPr>
                <p:spPr bwMode="auto">
                  <a:xfrm>
                    <a:off x="3346224" y="3735093"/>
                    <a:ext cx="456" cy="246"/>
                  </a:xfrm>
                  <a:custGeom>
                    <a:avLst/>
                    <a:gdLst>
                      <a:gd name="T0" fmla="*/ 414 w 456"/>
                      <a:gd name="T1" fmla="*/ 12 h 246"/>
                      <a:gd name="T2" fmla="*/ 438 w 456"/>
                      <a:gd name="T3" fmla="*/ 24 h 246"/>
                      <a:gd name="T4" fmla="*/ 426 w 456"/>
                      <a:gd name="T5" fmla="*/ 48 h 246"/>
                      <a:gd name="T6" fmla="*/ 456 w 456"/>
                      <a:gd name="T7" fmla="*/ 78 h 246"/>
                      <a:gd name="T8" fmla="*/ 456 w 456"/>
                      <a:gd name="T9" fmla="*/ 246 h 246"/>
                      <a:gd name="T10" fmla="*/ 0 w 456"/>
                      <a:gd name="T11" fmla="*/ 234 h 246"/>
                      <a:gd name="T12" fmla="*/ 12 w 456"/>
                      <a:gd name="T13" fmla="*/ 0 h 246"/>
                      <a:gd name="T14" fmla="*/ 414 w 456"/>
                      <a:gd name="T15" fmla="*/ 12 h 246"/>
                      <a:gd name="T16" fmla="*/ 414 w 456"/>
                      <a:gd name="T17" fmla="*/ 18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
                      <a:gd name="T28" fmla="*/ 0 h 246"/>
                      <a:gd name="T29" fmla="*/ 456 w 456"/>
                      <a:gd name="T30" fmla="*/ 246 h 2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 h="246">
                        <a:moveTo>
                          <a:pt x="414" y="12"/>
                        </a:moveTo>
                        <a:lnTo>
                          <a:pt x="438" y="24"/>
                        </a:lnTo>
                        <a:lnTo>
                          <a:pt x="426" y="48"/>
                        </a:lnTo>
                        <a:lnTo>
                          <a:pt x="456" y="78"/>
                        </a:lnTo>
                        <a:lnTo>
                          <a:pt x="456" y="246"/>
                        </a:lnTo>
                        <a:lnTo>
                          <a:pt x="0" y="234"/>
                        </a:lnTo>
                        <a:lnTo>
                          <a:pt x="12" y="0"/>
                        </a:lnTo>
                        <a:lnTo>
                          <a:pt x="414" y="12"/>
                        </a:lnTo>
                        <a:lnTo>
                          <a:pt x="414" y="18"/>
                        </a:lnTo>
                      </a:path>
                    </a:pathLst>
                  </a:custGeom>
                  <a:noFill/>
                  <a:ln w="9525">
                    <a:solidFill>
                      <a:srgbClr val="000000"/>
                    </a:solidFill>
                    <a:prstDash val="solid"/>
                    <a:round/>
                    <a:headEnd/>
                    <a:tailEnd/>
                  </a:ln>
                </p:spPr>
                <p:txBody>
                  <a:bodyPr/>
                  <a:lstStyle/>
                  <a:p>
                    <a:endParaRPr lang="en-US" dirty="0"/>
                  </a:p>
                </p:txBody>
              </p:sp>
              <p:sp>
                <p:nvSpPr>
                  <p:cNvPr id="201" name="Freeform 200"/>
                  <p:cNvSpPr>
                    <a:spLocks noChangeAspect="1"/>
                  </p:cNvSpPr>
                  <p:nvPr/>
                </p:nvSpPr>
                <p:spPr bwMode="auto">
                  <a:xfrm>
                    <a:off x="3347004" y="3735135"/>
                    <a:ext cx="450" cy="228"/>
                  </a:xfrm>
                  <a:custGeom>
                    <a:avLst/>
                    <a:gdLst>
                      <a:gd name="T0" fmla="*/ 360 w 450"/>
                      <a:gd name="T1" fmla="*/ 186 h 228"/>
                      <a:gd name="T2" fmla="*/ 84 w 450"/>
                      <a:gd name="T3" fmla="*/ 210 h 228"/>
                      <a:gd name="T4" fmla="*/ 84 w 450"/>
                      <a:gd name="T5" fmla="*/ 222 h 228"/>
                      <a:gd name="T6" fmla="*/ 0 w 450"/>
                      <a:gd name="T7" fmla="*/ 228 h 228"/>
                      <a:gd name="T8" fmla="*/ 6 w 450"/>
                      <a:gd name="T9" fmla="*/ 222 h 228"/>
                      <a:gd name="T10" fmla="*/ 18 w 450"/>
                      <a:gd name="T11" fmla="*/ 222 h 228"/>
                      <a:gd name="T12" fmla="*/ 12 w 450"/>
                      <a:gd name="T13" fmla="*/ 192 h 228"/>
                      <a:gd name="T14" fmla="*/ 12 w 450"/>
                      <a:gd name="T15" fmla="*/ 186 h 228"/>
                      <a:gd name="T16" fmla="*/ 24 w 450"/>
                      <a:gd name="T17" fmla="*/ 168 h 228"/>
                      <a:gd name="T18" fmla="*/ 60 w 450"/>
                      <a:gd name="T19" fmla="*/ 180 h 228"/>
                      <a:gd name="T20" fmla="*/ 54 w 450"/>
                      <a:gd name="T21" fmla="*/ 156 h 228"/>
                      <a:gd name="T22" fmla="*/ 78 w 450"/>
                      <a:gd name="T23" fmla="*/ 144 h 228"/>
                      <a:gd name="T24" fmla="*/ 72 w 450"/>
                      <a:gd name="T25" fmla="*/ 132 h 228"/>
                      <a:gd name="T26" fmla="*/ 78 w 450"/>
                      <a:gd name="T27" fmla="*/ 120 h 228"/>
                      <a:gd name="T28" fmla="*/ 84 w 450"/>
                      <a:gd name="T29" fmla="*/ 120 h 228"/>
                      <a:gd name="T30" fmla="*/ 90 w 450"/>
                      <a:gd name="T31" fmla="*/ 114 h 228"/>
                      <a:gd name="T32" fmla="*/ 102 w 450"/>
                      <a:gd name="T33" fmla="*/ 120 h 228"/>
                      <a:gd name="T34" fmla="*/ 102 w 450"/>
                      <a:gd name="T35" fmla="*/ 108 h 228"/>
                      <a:gd name="T36" fmla="*/ 138 w 450"/>
                      <a:gd name="T37" fmla="*/ 120 h 228"/>
                      <a:gd name="T38" fmla="*/ 150 w 450"/>
                      <a:gd name="T39" fmla="*/ 102 h 228"/>
                      <a:gd name="T40" fmla="*/ 162 w 450"/>
                      <a:gd name="T41" fmla="*/ 108 h 228"/>
                      <a:gd name="T42" fmla="*/ 180 w 450"/>
                      <a:gd name="T43" fmla="*/ 84 h 228"/>
                      <a:gd name="T44" fmla="*/ 186 w 450"/>
                      <a:gd name="T45" fmla="*/ 96 h 228"/>
                      <a:gd name="T46" fmla="*/ 204 w 450"/>
                      <a:gd name="T47" fmla="*/ 96 h 228"/>
                      <a:gd name="T48" fmla="*/ 234 w 450"/>
                      <a:gd name="T49" fmla="*/ 48 h 228"/>
                      <a:gd name="T50" fmla="*/ 228 w 450"/>
                      <a:gd name="T51" fmla="*/ 36 h 228"/>
                      <a:gd name="T52" fmla="*/ 264 w 450"/>
                      <a:gd name="T53" fmla="*/ 24 h 228"/>
                      <a:gd name="T54" fmla="*/ 264 w 450"/>
                      <a:gd name="T55" fmla="*/ 0 h 228"/>
                      <a:gd name="T56" fmla="*/ 288 w 450"/>
                      <a:gd name="T57" fmla="*/ 0 h 228"/>
                      <a:gd name="T58" fmla="*/ 300 w 450"/>
                      <a:gd name="T59" fmla="*/ 18 h 228"/>
                      <a:gd name="T60" fmla="*/ 336 w 450"/>
                      <a:gd name="T61" fmla="*/ 30 h 228"/>
                      <a:gd name="T62" fmla="*/ 384 w 450"/>
                      <a:gd name="T63" fmla="*/ 12 h 228"/>
                      <a:gd name="T64" fmla="*/ 402 w 450"/>
                      <a:gd name="T65" fmla="*/ 36 h 228"/>
                      <a:gd name="T66" fmla="*/ 402 w 450"/>
                      <a:gd name="T67" fmla="*/ 36 h 228"/>
                      <a:gd name="T68" fmla="*/ 414 w 450"/>
                      <a:gd name="T69" fmla="*/ 72 h 228"/>
                      <a:gd name="T70" fmla="*/ 450 w 450"/>
                      <a:gd name="T71" fmla="*/ 102 h 228"/>
                      <a:gd name="T72" fmla="*/ 390 w 450"/>
                      <a:gd name="T73" fmla="*/ 174 h 228"/>
                      <a:gd name="T74" fmla="*/ 360 w 450"/>
                      <a:gd name="T75" fmla="*/ 186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0"/>
                      <a:gd name="T115" fmla="*/ 0 h 228"/>
                      <a:gd name="T116" fmla="*/ 450 w 450"/>
                      <a:gd name="T117" fmla="*/ 228 h 2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0" h="228">
                        <a:moveTo>
                          <a:pt x="360" y="186"/>
                        </a:moveTo>
                        <a:lnTo>
                          <a:pt x="84" y="210"/>
                        </a:lnTo>
                        <a:lnTo>
                          <a:pt x="84" y="222"/>
                        </a:lnTo>
                        <a:lnTo>
                          <a:pt x="0" y="228"/>
                        </a:lnTo>
                        <a:lnTo>
                          <a:pt x="6" y="222"/>
                        </a:lnTo>
                        <a:lnTo>
                          <a:pt x="18" y="222"/>
                        </a:lnTo>
                        <a:lnTo>
                          <a:pt x="12" y="192"/>
                        </a:lnTo>
                        <a:lnTo>
                          <a:pt x="12" y="186"/>
                        </a:lnTo>
                        <a:lnTo>
                          <a:pt x="24" y="168"/>
                        </a:lnTo>
                        <a:lnTo>
                          <a:pt x="60" y="180"/>
                        </a:lnTo>
                        <a:lnTo>
                          <a:pt x="54" y="156"/>
                        </a:lnTo>
                        <a:lnTo>
                          <a:pt x="78" y="144"/>
                        </a:lnTo>
                        <a:lnTo>
                          <a:pt x="72" y="132"/>
                        </a:lnTo>
                        <a:lnTo>
                          <a:pt x="78" y="120"/>
                        </a:lnTo>
                        <a:lnTo>
                          <a:pt x="84" y="120"/>
                        </a:lnTo>
                        <a:lnTo>
                          <a:pt x="90" y="114"/>
                        </a:lnTo>
                        <a:lnTo>
                          <a:pt x="102" y="120"/>
                        </a:lnTo>
                        <a:lnTo>
                          <a:pt x="102" y="108"/>
                        </a:lnTo>
                        <a:lnTo>
                          <a:pt x="138" y="120"/>
                        </a:lnTo>
                        <a:lnTo>
                          <a:pt x="150" y="102"/>
                        </a:lnTo>
                        <a:lnTo>
                          <a:pt x="162" y="108"/>
                        </a:lnTo>
                        <a:lnTo>
                          <a:pt x="180" y="84"/>
                        </a:lnTo>
                        <a:lnTo>
                          <a:pt x="186" y="96"/>
                        </a:lnTo>
                        <a:lnTo>
                          <a:pt x="204" y="96"/>
                        </a:lnTo>
                        <a:lnTo>
                          <a:pt x="234" y="48"/>
                        </a:lnTo>
                        <a:lnTo>
                          <a:pt x="228" y="36"/>
                        </a:lnTo>
                        <a:lnTo>
                          <a:pt x="264" y="24"/>
                        </a:lnTo>
                        <a:lnTo>
                          <a:pt x="264" y="0"/>
                        </a:lnTo>
                        <a:lnTo>
                          <a:pt x="288" y="0"/>
                        </a:lnTo>
                        <a:lnTo>
                          <a:pt x="300" y="18"/>
                        </a:lnTo>
                        <a:lnTo>
                          <a:pt x="336" y="30"/>
                        </a:lnTo>
                        <a:lnTo>
                          <a:pt x="384" y="12"/>
                        </a:lnTo>
                        <a:lnTo>
                          <a:pt x="402" y="36"/>
                        </a:lnTo>
                        <a:lnTo>
                          <a:pt x="414" y="72"/>
                        </a:lnTo>
                        <a:lnTo>
                          <a:pt x="450" y="102"/>
                        </a:lnTo>
                        <a:lnTo>
                          <a:pt x="390" y="174"/>
                        </a:lnTo>
                        <a:lnTo>
                          <a:pt x="360" y="186"/>
                        </a:lnTo>
                        <a:close/>
                      </a:path>
                    </a:pathLst>
                  </a:custGeom>
                  <a:solidFill>
                    <a:srgbClr val="FF8C00"/>
                  </a:solidFill>
                  <a:ln w="9525">
                    <a:solidFill>
                      <a:srgbClr val="FF8C00"/>
                    </a:solidFill>
                    <a:prstDash val="solid"/>
                    <a:round/>
                    <a:headEnd/>
                    <a:tailEnd/>
                  </a:ln>
                </p:spPr>
                <p:txBody>
                  <a:bodyPr/>
                  <a:lstStyle/>
                  <a:p>
                    <a:endParaRPr lang="en-US" dirty="0"/>
                  </a:p>
                </p:txBody>
              </p:sp>
              <p:sp>
                <p:nvSpPr>
                  <p:cNvPr id="202" name="Freeform 201"/>
                  <p:cNvSpPr>
                    <a:spLocks noChangeAspect="1"/>
                  </p:cNvSpPr>
                  <p:nvPr/>
                </p:nvSpPr>
                <p:spPr bwMode="auto">
                  <a:xfrm>
                    <a:off x="3347004" y="3735135"/>
                    <a:ext cx="450" cy="228"/>
                  </a:xfrm>
                  <a:custGeom>
                    <a:avLst/>
                    <a:gdLst>
                      <a:gd name="T0" fmla="*/ 360 w 450"/>
                      <a:gd name="T1" fmla="*/ 186 h 228"/>
                      <a:gd name="T2" fmla="*/ 84 w 450"/>
                      <a:gd name="T3" fmla="*/ 210 h 228"/>
                      <a:gd name="T4" fmla="*/ 84 w 450"/>
                      <a:gd name="T5" fmla="*/ 222 h 228"/>
                      <a:gd name="T6" fmla="*/ 0 w 450"/>
                      <a:gd name="T7" fmla="*/ 228 h 228"/>
                      <a:gd name="T8" fmla="*/ 6 w 450"/>
                      <a:gd name="T9" fmla="*/ 222 h 228"/>
                      <a:gd name="T10" fmla="*/ 18 w 450"/>
                      <a:gd name="T11" fmla="*/ 222 h 228"/>
                      <a:gd name="T12" fmla="*/ 12 w 450"/>
                      <a:gd name="T13" fmla="*/ 192 h 228"/>
                      <a:gd name="T14" fmla="*/ 12 w 450"/>
                      <a:gd name="T15" fmla="*/ 186 h 228"/>
                      <a:gd name="T16" fmla="*/ 24 w 450"/>
                      <a:gd name="T17" fmla="*/ 168 h 228"/>
                      <a:gd name="T18" fmla="*/ 60 w 450"/>
                      <a:gd name="T19" fmla="*/ 180 h 228"/>
                      <a:gd name="T20" fmla="*/ 54 w 450"/>
                      <a:gd name="T21" fmla="*/ 156 h 228"/>
                      <a:gd name="T22" fmla="*/ 78 w 450"/>
                      <a:gd name="T23" fmla="*/ 144 h 228"/>
                      <a:gd name="T24" fmla="*/ 72 w 450"/>
                      <a:gd name="T25" fmla="*/ 132 h 228"/>
                      <a:gd name="T26" fmla="*/ 78 w 450"/>
                      <a:gd name="T27" fmla="*/ 120 h 228"/>
                      <a:gd name="T28" fmla="*/ 84 w 450"/>
                      <a:gd name="T29" fmla="*/ 120 h 228"/>
                      <a:gd name="T30" fmla="*/ 90 w 450"/>
                      <a:gd name="T31" fmla="*/ 114 h 228"/>
                      <a:gd name="T32" fmla="*/ 102 w 450"/>
                      <a:gd name="T33" fmla="*/ 120 h 228"/>
                      <a:gd name="T34" fmla="*/ 102 w 450"/>
                      <a:gd name="T35" fmla="*/ 108 h 228"/>
                      <a:gd name="T36" fmla="*/ 138 w 450"/>
                      <a:gd name="T37" fmla="*/ 120 h 228"/>
                      <a:gd name="T38" fmla="*/ 150 w 450"/>
                      <a:gd name="T39" fmla="*/ 102 h 228"/>
                      <a:gd name="T40" fmla="*/ 162 w 450"/>
                      <a:gd name="T41" fmla="*/ 108 h 228"/>
                      <a:gd name="T42" fmla="*/ 180 w 450"/>
                      <a:gd name="T43" fmla="*/ 84 h 228"/>
                      <a:gd name="T44" fmla="*/ 186 w 450"/>
                      <a:gd name="T45" fmla="*/ 96 h 228"/>
                      <a:gd name="T46" fmla="*/ 204 w 450"/>
                      <a:gd name="T47" fmla="*/ 96 h 228"/>
                      <a:gd name="T48" fmla="*/ 234 w 450"/>
                      <a:gd name="T49" fmla="*/ 48 h 228"/>
                      <a:gd name="T50" fmla="*/ 228 w 450"/>
                      <a:gd name="T51" fmla="*/ 36 h 228"/>
                      <a:gd name="T52" fmla="*/ 264 w 450"/>
                      <a:gd name="T53" fmla="*/ 24 h 228"/>
                      <a:gd name="T54" fmla="*/ 264 w 450"/>
                      <a:gd name="T55" fmla="*/ 0 h 228"/>
                      <a:gd name="T56" fmla="*/ 288 w 450"/>
                      <a:gd name="T57" fmla="*/ 0 h 228"/>
                      <a:gd name="T58" fmla="*/ 300 w 450"/>
                      <a:gd name="T59" fmla="*/ 18 h 228"/>
                      <a:gd name="T60" fmla="*/ 336 w 450"/>
                      <a:gd name="T61" fmla="*/ 30 h 228"/>
                      <a:gd name="T62" fmla="*/ 384 w 450"/>
                      <a:gd name="T63" fmla="*/ 12 h 228"/>
                      <a:gd name="T64" fmla="*/ 402 w 450"/>
                      <a:gd name="T65" fmla="*/ 36 h 228"/>
                      <a:gd name="T66" fmla="*/ 408 w 450"/>
                      <a:gd name="T67" fmla="*/ 36 h 228"/>
                      <a:gd name="T68" fmla="*/ 402 w 450"/>
                      <a:gd name="T69" fmla="*/ 36 h 228"/>
                      <a:gd name="T70" fmla="*/ 414 w 450"/>
                      <a:gd name="T71" fmla="*/ 72 h 228"/>
                      <a:gd name="T72" fmla="*/ 450 w 450"/>
                      <a:gd name="T73" fmla="*/ 102 h 228"/>
                      <a:gd name="T74" fmla="*/ 390 w 450"/>
                      <a:gd name="T75" fmla="*/ 174 h 228"/>
                      <a:gd name="T76" fmla="*/ 360 w 450"/>
                      <a:gd name="T77" fmla="*/ 186 h 228"/>
                      <a:gd name="T78" fmla="*/ 360 w 450"/>
                      <a:gd name="T79" fmla="*/ 192 h 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0"/>
                      <a:gd name="T121" fmla="*/ 0 h 228"/>
                      <a:gd name="T122" fmla="*/ 450 w 450"/>
                      <a:gd name="T123" fmla="*/ 228 h 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0" h="228">
                        <a:moveTo>
                          <a:pt x="360" y="186"/>
                        </a:moveTo>
                        <a:lnTo>
                          <a:pt x="84" y="210"/>
                        </a:lnTo>
                        <a:lnTo>
                          <a:pt x="84" y="222"/>
                        </a:lnTo>
                        <a:lnTo>
                          <a:pt x="0" y="228"/>
                        </a:lnTo>
                        <a:lnTo>
                          <a:pt x="6" y="222"/>
                        </a:lnTo>
                        <a:lnTo>
                          <a:pt x="18" y="222"/>
                        </a:lnTo>
                        <a:lnTo>
                          <a:pt x="12" y="192"/>
                        </a:lnTo>
                        <a:lnTo>
                          <a:pt x="12" y="186"/>
                        </a:lnTo>
                        <a:lnTo>
                          <a:pt x="24" y="168"/>
                        </a:lnTo>
                        <a:lnTo>
                          <a:pt x="60" y="180"/>
                        </a:lnTo>
                        <a:lnTo>
                          <a:pt x="54" y="156"/>
                        </a:lnTo>
                        <a:lnTo>
                          <a:pt x="78" y="144"/>
                        </a:lnTo>
                        <a:lnTo>
                          <a:pt x="72" y="132"/>
                        </a:lnTo>
                        <a:lnTo>
                          <a:pt x="78" y="120"/>
                        </a:lnTo>
                        <a:lnTo>
                          <a:pt x="84" y="120"/>
                        </a:lnTo>
                        <a:lnTo>
                          <a:pt x="90" y="114"/>
                        </a:lnTo>
                        <a:lnTo>
                          <a:pt x="102" y="120"/>
                        </a:lnTo>
                        <a:lnTo>
                          <a:pt x="102" y="108"/>
                        </a:lnTo>
                        <a:lnTo>
                          <a:pt x="138" y="120"/>
                        </a:lnTo>
                        <a:lnTo>
                          <a:pt x="150" y="102"/>
                        </a:lnTo>
                        <a:lnTo>
                          <a:pt x="162" y="108"/>
                        </a:lnTo>
                        <a:lnTo>
                          <a:pt x="180" y="84"/>
                        </a:lnTo>
                        <a:lnTo>
                          <a:pt x="186" y="96"/>
                        </a:lnTo>
                        <a:lnTo>
                          <a:pt x="204" y="96"/>
                        </a:lnTo>
                        <a:lnTo>
                          <a:pt x="234" y="48"/>
                        </a:lnTo>
                        <a:lnTo>
                          <a:pt x="228" y="36"/>
                        </a:lnTo>
                        <a:lnTo>
                          <a:pt x="264" y="24"/>
                        </a:lnTo>
                        <a:lnTo>
                          <a:pt x="264" y="0"/>
                        </a:lnTo>
                        <a:lnTo>
                          <a:pt x="288" y="0"/>
                        </a:lnTo>
                        <a:lnTo>
                          <a:pt x="300" y="18"/>
                        </a:lnTo>
                        <a:lnTo>
                          <a:pt x="336" y="30"/>
                        </a:lnTo>
                        <a:lnTo>
                          <a:pt x="384" y="12"/>
                        </a:lnTo>
                        <a:lnTo>
                          <a:pt x="402" y="36"/>
                        </a:lnTo>
                        <a:lnTo>
                          <a:pt x="408" y="36"/>
                        </a:lnTo>
                        <a:lnTo>
                          <a:pt x="402" y="36"/>
                        </a:lnTo>
                        <a:lnTo>
                          <a:pt x="414" y="72"/>
                        </a:lnTo>
                        <a:lnTo>
                          <a:pt x="450" y="102"/>
                        </a:lnTo>
                        <a:lnTo>
                          <a:pt x="390" y="174"/>
                        </a:lnTo>
                        <a:lnTo>
                          <a:pt x="360" y="186"/>
                        </a:lnTo>
                        <a:lnTo>
                          <a:pt x="360" y="192"/>
                        </a:lnTo>
                      </a:path>
                    </a:pathLst>
                  </a:custGeom>
                  <a:noFill/>
                  <a:ln w="9525">
                    <a:solidFill>
                      <a:srgbClr val="000000"/>
                    </a:solidFill>
                    <a:prstDash val="solid"/>
                    <a:round/>
                    <a:headEnd/>
                    <a:tailEnd/>
                  </a:ln>
                </p:spPr>
                <p:txBody>
                  <a:bodyPr/>
                  <a:lstStyle/>
                  <a:p>
                    <a:endParaRPr lang="en-US" dirty="0"/>
                  </a:p>
                </p:txBody>
              </p:sp>
              <p:sp>
                <p:nvSpPr>
                  <p:cNvPr id="203" name="Freeform 202"/>
                  <p:cNvSpPr>
                    <a:spLocks noChangeAspect="1"/>
                  </p:cNvSpPr>
                  <p:nvPr/>
                </p:nvSpPr>
                <p:spPr bwMode="auto">
                  <a:xfrm>
                    <a:off x="3346722" y="3735645"/>
                    <a:ext cx="348" cy="306"/>
                  </a:xfrm>
                  <a:custGeom>
                    <a:avLst/>
                    <a:gdLst>
                      <a:gd name="T0" fmla="*/ 306 w 348"/>
                      <a:gd name="T1" fmla="*/ 210 h 306"/>
                      <a:gd name="T2" fmla="*/ 264 w 348"/>
                      <a:gd name="T3" fmla="*/ 198 h 306"/>
                      <a:gd name="T4" fmla="*/ 246 w 348"/>
                      <a:gd name="T5" fmla="*/ 216 h 306"/>
                      <a:gd name="T6" fmla="*/ 270 w 348"/>
                      <a:gd name="T7" fmla="*/ 228 h 306"/>
                      <a:gd name="T8" fmla="*/ 300 w 348"/>
                      <a:gd name="T9" fmla="*/ 216 h 306"/>
                      <a:gd name="T10" fmla="*/ 288 w 348"/>
                      <a:gd name="T11" fmla="*/ 228 h 306"/>
                      <a:gd name="T12" fmla="*/ 306 w 348"/>
                      <a:gd name="T13" fmla="*/ 234 h 306"/>
                      <a:gd name="T14" fmla="*/ 312 w 348"/>
                      <a:gd name="T15" fmla="*/ 222 h 306"/>
                      <a:gd name="T16" fmla="*/ 330 w 348"/>
                      <a:gd name="T17" fmla="*/ 210 h 306"/>
                      <a:gd name="T18" fmla="*/ 336 w 348"/>
                      <a:gd name="T19" fmla="*/ 234 h 306"/>
                      <a:gd name="T20" fmla="*/ 306 w 348"/>
                      <a:gd name="T21" fmla="*/ 258 h 306"/>
                      <a:gd name="T22" fmla="*/ 312 w 348"/>
                      <a:gd name="T23" fmla="*/ 270 h 306"/>
                      <a:gd name="T24" fmla="*/ 348 w 348"/>
                      <a:gd name="T25" fmla="*/ 288 h 306"/>
                      <a:gd name="T26" fmla="*/ 342 w 348"/>
                      <a:gd name="T27" fmla="*/ 300 h 306"/>
                      <a:gd name="T28" fmla="*/ 336 w 348"/>
                      <a:gd name="T29" fmla="*/ 294 h 306"/>
                      <a:gd name="T30" fmla="*/ 324 w 348"/>
                      <a:gd name="T31" fmla="*/ 306 h 306"/>
                      <a:gd name="T32" fmla="*/ 318 w 348"/>
                      <a:gd name="T33" fmla="*/ 282 h 306"/>
                      <a:gd name="T34" fmla="*/ 276 w 348"/>
                      <a:gd name="T35" fmla="*/ 270 h 306"/>
                      <a:gd name="T36" fmla="*/ 282 w 348"/>
                      <a:gd name="T37" fmla="*/ 288 h 306"/>
                      <a:gd name="T38" fmla="*/ 270 w 348"/>
                      <a:gd name="T39" fmla="*/ 300 h 306"/>
                      <a:gd name="T40" fmla="*/ 258 w 348"/>
                      <a:gd name="T41" fmla="*/ 282 h 306"/>
                      <a:gd name="T42" fmla="*/ 252 w 348"/>
                      <a:gd name="T43" fmla="*/ 294 h 306"/>
                      <a:gd name="T44" fmla="*/ 240 w 348"/>
                      <a:gd name="T45" fmla="*/ 282 h 306"/>
                      <a:gd name="T46" fmla="*/ 234 w 348"/>
                      <a:gd name="T47" fmla="*/ 300 h 306"/>
                      <a:gd name="T48" fmla="*/ 222 w 348"/>
                      <a:gd name="T49" fmla="*/ 300 h 306"/>
                      <a:gd name="T50" fmla="*/ 204 w 348"/>
                      <a:gd name="T51" fmla="*/ 294 h 306"/>
                      <a:gd name="T52" fmla="*/ 192 w 348"/>
                      <a:gd name="T53" fmla="*/ 270 h 306"/>
                      <a:gd name="T54" fmla="*/ 174 w 348"/>
                      <a:gd name="T55" fmla="*/ 270 h 306"/>
                      <a:gd name="T56" fmla="*/ 174 w 348"/>
                      <a:gd name="T57" fmla="*/ 252 h 306"/>
                      <a:gd name="T58" fmla="*/ 156 w 348"/>
                      <a:gd name="T59" fmla="*/ 258 h 306"/>
                      <a:gd name="T60" fmla="*/ 156 w 348"/>
                      <a:gd name="T61" fmla="*/ 246 h 306"/>
                      <a:gd name="T62" fmla="*/ 132 w 348"/>
                      <a:gd name="T63" fmla="*/ 252 h 306"/>
                      <a:gd name="T64" fmla="*/ 144 w 348"/>
                      <a:gd name="T65" fmla="*/ 264 h 306"/>
                      <a:gd name="T66" fmla="*/ 126 w 348"/>
                      <a:gd name="T67" fmla="*/ 270 h 306"/>
                      <a:gd name="T68" fmla="*/ 66 w 348"/>
                      <a:gd name="T69" fmla="*/ 252 h 306"/>
                      <a:gd name="T70" fmla="*/ 18 w 348"/>
                      <a:gd name="T71" fmla="*/ 258 h 306"/>
                      <a:gd name="T72" fmla="*/ 12 w 348"/>
                      <a:gd name="T73" fmla="*/ 252 h 306"/>
                      <a:gd name="T74" fmla="*/ 30 w 348"/>
                      <a:gd name="T75" fmla="*/ 234 h 306"/>
                      <a:gd name="T76" fmla="*/ 24 w 348"/>
                      <a:gd name="T77" fmla="*/ 192 h 306"/>
                      <a:gd name="T78" fmla="*/ 36 w 348"/>
                      <a:gd name="T79" fmla="*/ 156 h 306"/>
                      <a:gd name="T80" fmla="*/ 0 w 348"/>
                      <a:gd name="T81" fmla="*/ 84 h 306"/>
                      <a:gd name="T82" fmla="*/ 0 w 348"/>
                      <a:gd name="T83" fmla="*/ 6 h 306"/>
                      <a:gd name="T84" fmla="*/ 186 w 348"/>
                      <a:gd name="T85" fmla="*/ 0 h 306"/>
                      <a:gd name="T86" fmla="*/ 192 w 348"/>
                      <a:gd name="T87" fmla="*/ 6 h 306"/>
                      <a:gd name="T88" fmla="*/ 192 w 348"/>
                      <a:gd name="T89" fmla="*/ 30 h 306"/>
                      <a:gd name="T90" fmla="*/ 198 w 348"/>
                      <a:gd name="T91" fmla="*/ 30 h 306"/>
                      <a:gd name="T92" fmla="*/ 192 w 348"/>
                      <a:gd name="T93" fmla="*/ 36 h 306"/>
                      <a:gd name="T94" fmla="*/ 210 w 348"/>
                      <a:gd name="T95" fmla="*/ 54 h 306"/>
                      <a:gd name="T96" fmla="*/ 192 w 348"/>
                      <a:gd name="T97" fmla="*/ 60 h 306"/>
                      <a:gd name="T98" fmla="*/ 204 w 348"/>
                      <a:gd name="T99" fmla="*/ 66 h 306"/>
                      <a:gd name="T100" fmla="*/ 174 w 348"/>
                      <a:gd name="T101" fmla="*/ 108 h 306"/>
                      <a:gd name="T102" fmla="*/ 168 w 348"/>
                      <a:gd name="T103" fmla="*/ 156 h 306"/>
                      <a:gd name="T104" fmla="*/ 288 w 348"/>
                      <a:gd name="T105" fmla="*/ 150 h 306"/>
                      <a:gd name="T106" fmla="*/ 288 w 348"/>
                      <a:gd name="T107" fmla="*/ 174 h 306"/>
                      <a:gd name="T108" fmla="*/ 306 w 348"/>
                      <a:gd name="T109" fmla="*/ 210 h 3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8"/>
                      <a:gd name="T166" fmla="*/ 0 h 306"/>
                      <a:gd name="T167" fmla="*/ 348 w 348"/>
                      <a:gd name="T168" fmla="*/ 306 h 3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8" h="306">
                        <a:moveTo>
                          <a:pt x="306" y="210"/>
                        </a:moveTo>
                        <a:lnTo>
                          <a:pt x="264" y="198"/>
                        </a:lnTo>
                        <a:lnTo>
                          <a:pt x="246" y="216"/>
                        </a:lnTo>
                        <a:lnTo>
                          <a:pt x="270" y="228"/>
                        </a:lnTo>
                        <a:lnTo>
                          <a:pt x="300" y="216"/>
                        </a:lnTo>
                        <a:lnTo>
                          <a:pt x="288" y="228"/>
                        </a:lnTo>
                        <a:lnTo>
                          <a:pt x="306" y="234"/>
                        </a:lnTo>
                        <a:lnTo>
                          <a:pt x="312" y="222"/>
                        </a:lnTo>
                        <a:lnTo>
                          <a:pt x="330" y="210"/>
                        </a:lnTo>
                        <a:lnTo>
                          <a:pt x="336" y="234"/>
                        </a:lnTo>
                        <a:lnTo>
                          <a:pt x="306" y="258"/>
                        </a:lnTo>
                        <a:lnTo>
                          <a:pt x="312" y="270"/>
                        </a:lnTo>
                        <a:lnTo>
                          <a:pt x="348" y="288"/>
                        </a:lnTo>
                        <a:lnTo>
                          <a:pt x="342" y="300"/>
                        </a:lnTo>
                        <a:lnTo>
                          <a:pt x="336" y="294"/>
                        </a:lnTo>
                        <a:lnTo>
                          <a:pt x="324" y="306"/>
                        </a:lnTo>
                        <a:lnTo>
                          <a:pt x="318" y="282"/>
                        </a:lnTo>
                        <a:lnTo>
                          <a:pt x="276" y="270"/>
                        </a:lnTo>
                        <a:lnTo>
                          <a:pt x="282" y="288"/>
                        </a:lnTo>
                        <a:lnTo>
                          <a:pt x="270" y="300"/>
                        </a:lnTo>
                        <a:lnTo>
                          <a:pt x="258" y="282"/>
                        </a:lnTo>
                        <a:lnTo>
                          <a:pt x="252" y="294"/>
                        </a:lnTo>
                        <a:lnTo>
                          <a:pt x="240" y="282"/>
                        </a:lnTo>
                        <a:lnTo>
                          <a:pt x="234" y="300"/>
                        </a:lnTo>
                        <a:lnTo>
                          <a:pt x="222" y="300"/>
                        </a:lnTo>
                        <a:lnTo>
                          <a:pt x="204" y="294"/>
                        </a:lnTo>
                        <a:lnTo>
                          <a:pt x="192" y="270"/>
                        </a:lnTo>
                        <a:lnTo>
                          <a:pt x="174" y="270"/>
                        </a:lnTo>
                        <a:lnTo>
                          <a:pt x="174" y="252"/>
                        </a:lnTo>
                        <a:lnTo>
                          <a:pt x="156" y="258"/>
                        </a:lnTo>
                        <a:lnTo>
                          <a:pt x="156" y="246"/>
                        </a:lnTo>
                        <a:lnTo>
                          <a:pt x="132" y="252"/>
                        </a:lnTo>
                        <a:lnTo>
                          <a:pt x="144" y="264"/>
                        </a:lnTo>
                        <a:lnTo>
                          <a:pt x="126" y="270"/>
                        </a:lnTo>
                        <a:lnTo>
                          <a:pt x="66" y="252"/>
                        </a:lnTo>
                        <a:lnTo>
                          <a:pt x="18" y="258"/>
                        </a:lnTo>
                        <a:lnTo>
                          <a:pt x="12" y="252"/>
                        </a:lnTo>
                        <a:lnTo>
                          <a:pt x="30" y="234"/>
                        </a:lnTo>
                        <a:lnTo>
                          <a:pt x="24" y="192"/>
                        </a:lnTo>
                        <a:lnTo>
                          <a:pt x="36" y="156"/>
                        </a:lnTo>
                        <a:lnTo>
                          <a:pt x="0" y="84"/>
                        </a:lnTo>
                        <a:lnTo>
                          <a:pt x="0" y="6"/>
                        </a:lnTo>
                        <a:lnTo>
                          <a:pt x="186" y="0"/>
                        </a:lnTo>
                        <a:lnTo>
                          <a:pt x="192" y="6"/>
                        </a:lnTo>
                        <a:lnTo>
                          <a:pt x="192" y="30"/>
                        </a:lnTo>
                        <a:lnTo>
                          <a:pt x="198" y="30"/>
                        </a:lnTo>
                        <a:lnTo>
                          <a:pt x="192" y="36"/>
                        </a:lnTo>
                        <a:lnTo>
                          <a:pt x="210" y="54"/>
                        </a:lnTo>
                        <a:lnTo>
                          <a:pt x="192" y="60"/>
                        </a:lnTo>
                        <a:lnTo>
                          <a:pt x="204" y="66"/>
                        </a:lnTo>
                        <a:lnTo>
                          <a:pt x="174" y="108"/>
                        </a:lnTo>
                        <a:lnTo>
                          <a:pt x="168" y="156"/>
                        </a:lnTo>
                        <a:lnTo>
                          <a:pt x="288" y="150"/>
                        </a:lnTo>
                        <a:lnTo>
                          <a:pt x="288" y="174"/>
                        </a:lnTo>
                        <a:lnTo>
                          <a:pt x="306" y="210"/>
                        </a:lnTo>
                        <a:close/>
                      </a:path>
                    </a:pathLst>
                  </a:custGeom>
                  <a:solidFill>
                    <a:srgbClr val="FF8C00"/>
                  </a:solidFill>
                  <a:ln w="9525">
                    <a:solidFill>
                      <a:srgbClr val="FF8C00"/>
                    </a:solidFill>
                    <a:prstDash val="solid"/>
                    <a:round/>
                    <a:headEnd/>
                    <a:tailEnd/>
                  </a:ln>
                </p:spPr>
                <p:txBody>
                  <a:bodyPr/>
                  <a:lstStyle/>
                  <a:p>
                    <a:endParaRPr lang="en-US" dirty="0"/>
                  </a:p>
                </p:txBody>
              </p:sp>
              <p:sp>
                <p:nvSpPr>
                  <p:cNvPr id="204" name="Freeform 203"/>
                  <p:cNvSpPr>
                    <a:spLocks noChangeAspect="1"/>
                  </p:cNvSpPr>
                  <p:nvPr/>
                </p:nvSpPr>
                <p:spPr bwMode="auto">
                  <a:xfrm>
                    <a:off x="3346722" y="3735645"/>
                    <a:ext cx="348" cy="306"/>
                  </a:xfrm>
                  <a:custGeom>
                    <a:avLst/>
                    <a:gdLst>
                      <a:gd name="T0" fmla="*/ 306 w 348"/>
                      <a:gd name="T1" fmla="*/ 210 h 306"/>
                      <a:gd name="T2" fmla="*/ 264 w 348"/>
                      <a:gd name="T3" fmla="*/ 198 h 306"/>
                      <a:gd name="T4" fmla="*/ 246 w 348"/>
                      <a:gd name="T5" fmla="*/ 216 h 306"/>
                      <a:gd name="T6" fmla="*/ 270 w 348"/>
                      <a:gd name="T7" fmla="*/ 228 h 306"/>
                      <a:gd name="T8" fmla="*/ 300 w 348"/>
                      <a:gd name="T9" fmla="*/ 216 h 306"/>
                      <a:gd name="T10" fmla="*/ 288 w 348"/>
                      <a:gd name="T11" fmla="*/ 228 h 306"/>
                      <a:gd name="T12" fmla="*/ 306 w 348"/>
                      <a:gd name="T13" fmla="*/ 234 h 306"/>
                      <a:gd name="T14" fmla="*/ 312 w 348"/>
                      <a:gd name="T15" fmla="*/ 222 h 306"/>
                      <a:gd name="T16" fmla="*/ 330 w 348"/>
                      <a:gd name="T17" fmla="*/ 210 h 306"/>
                      <a:gd name="T18" fmla="*/ 336 w 348"/>
                      <a:gd name="T19" fmla="*/ 234 h 306"/>
                      <a:gd name="T20" fmla="*/ 306 w 348"/>
                      <a:gd name="T21" fmla="*/ 258 h 306"/>
                      <a:gd name="T22" fmla="*/ 312 w 348"/>
                      <a:gd name="T23" fmla="*/ 270 h 306"/>
                      <a:gd name="T24" fmla="*/ 348 w 348"/>
                      <a:gd name="T25" fmla="*/ 288 h 306"/>
                      <a:gd name="T26" fmla="*/ 342 w 348"/>
                      <a:gd name="T27" fmla="*/ 300 h 306"/>
                      <a:gd name="T28" fmla="*/ 336 w 348"/>
                      <a:gd name="T29" fmla="*/ 294 h 306"/>
                      <a:gd name="T30" fmla="*/ 324 w 348"/>
                      <a:gd name="T31" fmla="*/ 306 h 306"/>
                      <a:gd name="T32" fmla="*/ 318 w 348"/>
                      <a:gd name="T33" fmla="*/ 282 h 306"/>
                      <a:gd name="T34" fmla="*/ 276 w 348"/>
                      <a:gd name="T35" fmla="*/ 270 h 306"/>
                      <a:gd name="T36" fmla="*/ 282 w 348"/>
                      <a:gd name="T37" fmla="*/ 288 h 306"/>
                      <a:gd name="T38" fmla="*/ 270 w 348"/>
                      <a:gd name="T39" fmla="*/ 300 h 306"/>
                      <a:gd name="T40" fmla="*/ 258 w 348"/>
                      <a:gd name="T41" fmla="*/ 282 h 306"/>
                      <a:gd name="T42" fmla="*/ 252 w 348"/>
                      <a:gd name="T43" fmla="*/ 294 h 306"/>
                      <a:gd name="T44" fmla="*/ 240 w 348"/>
                      <a:gd name="T45" fmla="*/ 282 h 306"/>
                      <a:gd name="T46" fmla="*/ 234 w 348"/>
                      <a:gd name="T47" fmla="*/ 300 h 306"/>
                      <a:gd name="T48" fmla="*/ 222 w 348"/>
                      <a:gd name="T49" fmla="*/ 300 h 306"/>
                      <a:gd name="T50" fmla="*/ 204 w 348"/>
                      <a:gd name="T51" fmla="*/ 294 h 306"/>
                      <a:gd name="T52" fmla="*/ 192 w 348"/>
                      <a:gd name="T53" fmla="*/ 270 h 306"/>
                      <a:gd name="T54" fmla="*/ 174 w 348"/>
                      <a:gd name="T55" fmla="*/ 270 h 306"/>
                      <a:gd name="T56" fmla="*/ 174 w 348"/>
                      <a:gd name="T57" fmla="*/ 252 h 306"/>
                      <a:gd name="T58" fmla="*/ 156 w 348"/>
                      <a:gd name="T59" fmla="*/ 258 h 306"/>
                      <a:gd name="T60" fmla="*/ 156 w 348"/>
                      <a:gd name="T61" fmla="*/ 246 h 306"/>
                      <a:gd name="T62" fmla="*/ 132 w 348"/>
                      <a:gd name="T63" fmla="*/ 252 h 306"/>
                      <a:gd name="T64" fmla="*/ 144 w 348"/>
                      <a:gd name="T65" fmla="*/ 264 h 306"/>
                      <a:gd name="T66" fmla="*/ 126 w 348"/>
                      <a:gd name="T67" fmla="*/ 270 h 306"/>
                      <a:gd name="T68" fmla="*/ 66 w 348"/>
                      <a:gd name="T69" fmla="*/ 252 h 306"/>
                      <a:gd name="T70" fmla="*/ 18 w 348"/>
                      <a:gd name="T71" fmla="*/ 258 h 306"/>
                      <a:gd name="T72" fmla="*/ 12 w 348"/>
                      <a:gd name="T73" fmla="*/ 252 h 306"/>
                      <a:gd name="T74" fmla="*/ 30 w 348"/>
                      <a:gd name="T75" fmla="*/ 234 h 306"/>
                      <a:gd name="T76" fmla="*/ 24 w 348"/>
                      <a:gd name="T77" fmla="*/ 192 h 306"/>
                      <a:gd name="T78" fmla="*/ 36 w 348"/>
                      <a:gd name="T79" fmla="*/ 156 h 306"/>
                      <a:gd name="T80" fmla="*/ 0 w 348"/>
                      <a:gd name="T81" fmla="*/ 84 h 306"/>
                      <a:gd name="T82" fmla="*/ 0 w 348"/>
                      <a:gd name="T83" fmla="*/ 6 h 306"/>
                      <a:gd name="T84" fmla="*/ 186 w 348"/>
                      <a:gd name="T85" fmla="*/ 0 h 306"/>
                      <a:gd name="T86" fmla="*/ 192 w 348"/>
                      <a:gd name="T87" fmla="*/ 6 h 306"/>
                      <a:gd name="T88" fmla="*/ 192 w 348"/>
                      <a:gd name="T89" fmla="*/ 30 h 306"/>
                      <a:gd name="T90" fmla="*/ 198 w 348"/>
                      <a:gd name="T91" fmla="*/ 30 h 306"/>
                      <a:gd name="T92" fmla="*/ 192 w 348"/>
                      <a:gd name="T93" fmla="*/ 36 h 306"/>
                      <a:gd name="T94" fmla="*/ 210 w 348"/>
                      <a:gd name="T95" fmla="*/ 54 h 306"/>
                      <a:gd name="T96" fmla="*/ 192 w 348"/>
                      <a:gd name="T97" fmla="*/ 60 h 306"/>
                      <a:gd name="T98" fmla="*/ 204 w 348"/>
                      <a:gd name="T99" fmla="*/ 66 h 306"/>
                      <a:gd name="T100" fmla="*/ 174 w 348"/>
                      <a:gd name="T101" fmla="*/ 108 h 306"/>
                      <a:gd name="T102" fmla="*/ 168 w 348"/>
                      <a:gd name="T103" fmla="*/ 156 h 306"/>
                      <a:gd name="T104" fmla="*/ 288 w 348"/>
                      <a:gd name="T105" fmla="*/ 150 h 306"/>
                      <a:gd name="T106" fmla="*/ 288 w 348"/>
                      <a:gd name="T107" fmla="*/ 174 h 306"/>
                      <a:gd name="T108" fmla="*/ 306 w 348"/>
                      <a:gd name="T109" fmla="*/ 210 h 306"/>
                      <a:gd name="T110" fmla="*/ 306 w 348"/>
                      <a:gd name="T111" fmla="*/ 216 h 3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8"/>
                      <a:gd name="T169" fmla="*/ 0 h 306"/>
                      <a:gd name="T170" fmla="*/ 348 w 348"/>
                      <a:gd name="T171" fmla="*/ 306 h 3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8" h="306">
                        <a:moveTo>
                          <a:pt x="306" y="210"/>
                        </a:moveTo>
                        <a:lnTo>
                          <a:pt x="264" y="198"/>
                        </a:lnTo>
                        <a:lnTo>
                          <a:pt x="246" y="216"/>
                        </a:lnTo>
                        <a:lnTo>
                          <a:pt x="270" y="228"/>
                        </a:lnTo>
                        <a:lnTo>
                          <a:pt x="300" y="216"/>
                        </a:lnTo>
                        <a:lnTo>
                          <a:pt x="288" y="228"/>
                        </a:lnTo>
                        <a:lnTo>
                          <a:pt x="306" y="234"/>
                        </a:lnTo>
                        <a:lnTo>
                          <a:pt x="312" y="222"/>
                        </a:lnTo>
                        <a:lnTo>
                          <a:pt x="330" y="210"/>
                        </a:lnTo>
                        <a:lnTo>
                          <a:pt x="336" y="234"/>
                        </a:lnTo>
                        <a:lnTo>
                          <a:pt x="306" y="258"/>
                        </a:lnTo>
                        <a:lnTo>
                          <a:pt x="312" y="270"/>
                        </a:lnTo>
                        <a:lnTo>
                          <a:pt x="348" y="288"/>
                        </a:lnTo>
                        <a:lnTo>
                          <a:pt x="342" y="300"/>
                        </a:lnTo>
                        <a:lnTo>
                          <a:pt x="336" y="294"/>
                        </a:lnTo>
                        <a:lnTo>
                          <a:pt x="324" y="306"/>
                        </a:lnTo>
                        <a:lnTo>
                          <a:pt x="318" y="282"/>
                        </a:lnTo>
                        <a:lnTo>
                          <a:pt x="276" y="270"/>
                        </a:lnTo>
                        <a:lnTo>
                          <a:pt x="282" y="288"/>
                        </a:lnTo>
                        <a:lnTo>
                          <a:pt x="270" y="300"/>
                        </a:lnTo>
                        <a:lnTo>
                          <a:pt x="258" y="282"/>
                        </a:lnTo>
                        <a:lnTo>
                          <a:pt x="252" y="294"/>
                        </a:lnTo>
                        <a:lnTo>
                          <a:pt x="240" y="282"/>
                        </a:lnTo>
                        <a:lnTo>
                          <a:pt x="234" y="300"/>
                        </a:lnTo>
                        <a:lnTo>
                          <a:pt x="222" y="300"/>
                        </a:lnTo>
                        <a:lnTo>
                          <a:pt x="204" y="294"/>
                        </a:lnTo>
                        <a:lnTo>
                          <a:pt x="192" y="270"/>
                        </a:lnTo>
                        <a:lnTo>
                          <a:pt x="174" y="270"/>
                        </a:lnTo>
                        <a:lnTo>
                          <a:pt x="174" y="252"/>
                        </a:lnTo>
                        <a:lnTo>
                          <a:pt x="156" y="258"/>
                        </a:lnTo>
                        <a:lnTo>
                          <a:pt x="156" y="246"/>
                        </a:lnTo>
                        <a:lnTo>
                          <a:pt x="132" y="252"/>
                        </a:lnTo>
                        <a:lnTo>
                          <a:pt x="144" y="264"/>
                        </a:lnTo>
                        <a:lnTo>
                          <a:pt x="126" y="270"/>
                        </a:lnTo>
                        <a:lnTo>
                          <a:pt x="66" y="252"/>
                        </a:lnTo>
                        <a:lnTo>
                          <a:pt x="18" y="258"/>
                        </a:lnTo>
                        <a:lnTo>
                          <a:pt x="12" y="252"/>
                        </a:lnTo>
                        <a:lnTo>
                          <a:pt x="30" y="234"/>
                        </a:lnTo>
                        <a:lnTo>
                          <a:pt x="24" y="192"/>
                        </a:lnTo>
                        <a:lnTo>
                          <a:pt x="36" y="156"/>
                        </a:lnTo>
                        <a:lnTo>
                          <a:pt x="0" y="84"/>
                        </a:lnTo>
                        <a:lnTo>
                          <a:pt x="0" y="6"/>
                        </a:lnTo>
                        <a:lnTo>
                          <a:pt x="186" y="0"/>
                        </a:lnTo>
                        <a:lnTo>
                          <a:pt x="192" y="6"/>
                        </a:lnTo>
                        <a:lnTo>
                          <a:pt x="192" y="30"/>
                        </a:lnTo>
                        <a:lnTo>
                          <a:pt x="198" y="30"/>
                        </a:lnTo>
                        <a:lnTo>
                          <a:pt x="192" y="36"/>
                        </a:lnTo>
                        <a:lnTo>
                          <a:pt x="210" y="54"/>
                        </a:lnTo>
                        <a:lnTo>
                          <a:pt x="192" y="60"/>
                        </a:lnTo>
                        <a:lnTo>
                          <a:pt x="204" y="66"/>
                        </a:lnTo>
                        <a:lnTo>
                          <a:pt x="174" y="108"/>
                        </a:lnTo>
                        <a:lnTo>
                          <a:pt x="168" y="156"/>
                        </a:lnTo>
                        <a:lnTo>
                          <a:pt x="288" y="150"/>
                        </a:lnTo>
                        <a:lnTo>
                          <a:pt x="288" y="174"/>
                        </a:lnTo>
                        <a:lnTo>
                          <a:pt x="306" y="210"/>
                        </a:lnTo>
                        <a:lnTo>
                          <a:pt x="306" y="216"/>
                        </a:lnTo>
                      </a:path>
                    </a:pathLst>
                  </a:custGeom>
                  <a:noFill/>
                  <a:ln w="9525">
                    <a:solidFill>
                      <a:srgbClr val="000000"/>
                    </a:solidFill>
                    <a:prstDash val="solid"/>
                    <a:round/>
                    <a:headEnd/>
                    <a:tailEnd/>
                  </a:ln>
                </p:spPr>
                <p:txBody>
                  <a:bodyPr/>
                  <a:lstStyle/>
                  <a:p>
                    <a:endParaRPr lang="en-US" dirty="0"/>
                  </a:p>
                </p:txBody>
              </p:sp>
              <p:sp>
                <p:nvSpPr>
                  <p:cNvPr id="205" name="Freeform 204"/>
                  <p:cNvSpPr>
                    <a:spLocks noChangeAspect="1"/>
                  </p:cNvSpPr>
                  <p:nvPr/>
                </p:nvSpPr>
                <p:spPr bwMode="auto">
                  <a:xfrm>
                    <a:off x="3347952" y="3734319"/>
                    <a:ext cx="228" cy="360"/>
                  </a:xfrm>
                  <a:custGeom>
                    <a:avLst/>
                    <a:gdLst>
                      <a:gd name="T0" fmla="*/ 66 w 228"/>
                      <a:gd name="T1" fmla="*/ 360 h 360"/>
                      <a:gd name="T2" fmla="*/ 60 w 228"/>
                      <a:gd name="T3" fmla="*/ 360 h 360"/>
                      <a:gd name="T4" fmla="*/ 42 w 228"/>
                      <a:gd name="T5" fmla="*/ 336 h 360"/>
                      <a:gd name="T6" fmla="*/ 0 w 228"/>
                      <a:gd name="T7" fmla="*/ 198 h 360"/>
                      <a:gd name="T8" fmla="*/ 18 w 228"/>
                      <a:gd name="T9" fmla="*/ 198 h 360"/>
                      <a:gd name="T10" fmla="*/ 12 w 228"/>
                      <a:gd name="T11" fmla="*/ 180 h 360"/>
                      <a:gd name="T12" fmla="*/ 24 w 228"/>
                      <a:gd name="T13" fmla="*/ 180 h 360"/>
                      <a:gd name="T14" fmla="*/ 18 w 228"/>
                      <a:gd name="T15" fmla="*/ 174 h 360"/>
                      <a:gd name="T16" fmla="*/ 30 w 228"/>
                      <a:gd name="T17" fmla="*/ 138 h 360"/>
                      <a:gd name="T18" fmla="*/ 30 w 228"/>
                      <a:gd name="T19" fmla="*/ 78 h 360"/>
                      <a:gd name="T20" fmla="*/ 54 w 228"/>
                      <a:gd name="T21" fmla="*/ 12 h 360"/>
                      <a:gd name="T22" fmla="*/ 66 w 228"/>
                      <a:gd name="T23" fmla="*/ 6 h 360"/>
                      <a:gd name="T24" fmla="*/ 78 w 228"/>
                      <a:gd name="T25" fmla="*/ 24 h 360"/>
                      <a:gd name="T26" fmla="*/ 108 w 228"/>
                      <a:gd name="T27" fmla="*/ 0 h 360"/>
                      <a:gd name="T28" fmla="*/ 138 w 228"/>
                      <a:gd name="T29" fmla="*/ 18 h 360"/>
                      <a:gd name="T30" fmla="*/ 168 w 228"/>
                      <a:gd name="T31" fmla="*/ 120 h 360"/>
                      <a:gd name="T32" fmla="*/ 186 w 228"/>
                      <a:gd name="T33" fmla="*/ 120 h 360"/>
                      <a:gd name="T34" fmla="*/ 192 w 228"/>
                      <a:gd name="T35" fmla="*/ 144 h 360"/>
                      <a:gd name="T36" fmla="*/ 216 w 228"/>
                      <a:gd name="T37" fmla="*/ 150 h 360"/>
                      <a:gd name="T38" fmla="*/ 216 w 228"/>
                      <a:gd name="T39" fmla="*/ 168 h 360"/>
                      <a:gd name="T40" fmla="*/ 228 w 228"/>
                      <a:gd name="T41" fmla="*/ 168 h 360"/>
                      <a:gd name="T42" fmla="*/ 222 w 228"/>
                      <a:gd name="T43" fmla="*/ 186 h 360"/>
                      <a:gd name="T44" fmla="*/ 192 w 228"/>
                      <a:gd name="T45" fmla="*/ 204 h 360"/>
                      <a:gd name="T46" fmla="*/ 180 w 228"/>
                      <a:gd name="T47" fmla="*/ 222 h 360"/>
                      <a:gd name="T48" fmla="*/ 174 w 228"/>
                      <a:gd name="T49" fmla="*/ 210 h 360"/>
                      <a:gd name="T50" fmla="*/ 162 w 228"/>
                      <a:gd name="T51" fmla="*/ 222 h 360"/>
                      <a:gd name="T52" fmla="*/ 156 w 228"/>
                      <a:gd name="T53" fmla="*/ 216 h 360"/>
                      <a:gd name="T54" fmla="*/ 156 w 228"/>
                      <a:gd name="T55" fmla="*/ 234 h 360"/>
                      <a:gd name="T56" fmla="*/ 144 w 228"/>
                      <a:gd name="T57" fmla="*/ 234 h 360"/>
                      <a:gd name="T58" fmla="*/ 150 w 228"/>
                      <a:gd name="T59" fmla="*/ 228 h 360"/>
                      <a:gd name="T60" fmla="*/ 138 w 228"/>
                      <a:gd name="T61" fmla="*/ 216 h 360"/>
                      <a:gd name="T62" fmla="*/ 126 w 228"/>
                      <a:gd name="T63" fmla="*/ 270 h 360"/>
                      <a:gd name="T64" fmla="*/ 120 w 228"/>
                      <a:gd name="T65" fmla="*/ 264 h 360"/>
                      <a:gd name="T66" fmla="*/ 114 w 228"/>
                      <a:gd name="T67" fmla="*/ 282 h 360"/>
                      <a:gd name="T68" fmla="*/ 102 w 228"/>
                      <a:gd name="T69" fmla="*/ 282 h 360"/>
                      <a:gd name="T70" fmla="*/ 102 w 228"/>
                      <a:gd name="T71" fmla="*/ 300 h 360"/>
                      <a:gd name="T72" fmla="*/ 96 w 228"/>
                      <a:gd name="T73" fmla="*/ 288 h 360"/>
                      <a:gd name="T74" fmla="*/ 84 w 228"/>
                      <a:gd name="T75" fmla="*/ 294 h 360"/>
                      <a:gd name="T76" fmla="*/ 66 w 228"/>
                      <a:gd name="T77" fmla="*/ 360 h 3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8"/>
                      <a:gd name="T118" fmla="*/ 0 h 360"/>
                      <a:gd name="T119" fmla="*/ 228 w 228"/>
                      <a:gd name="T120" fmla="*/ 360 h 3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8" h="360">
                        <a:moveTo>
                          <a:pt x="66" y="360"/>
                        </a:moveTo>
                        <a:lnTo>
                          <a:pt x="60" y="360"/>
                        </a:lnTo>
                        <a:lnTo>
                          <a:pt x="42" y="336"/>
                        </a:lnTo>
                        <a:lnTo>
                          <a:pt x="0" y="198"/>
                        </a:lnTo>
                        <a:lnTo>
                          <a:pt x="18" y="198"/>
                        </a:lnTo>
                        <a:lnTo>
                          <a:pt x="12" y="180"/>
                        </a:lnTo>
                        <a:lnTo>
                          <a:pt x="24" y="180"/>
                        </a:lnTo>
                        <a:lnTo>
                          <a:pt x="18" y="174"/>
                        </a:lnTo>
                        <a:lnTo>
                          <a:pt x="30" y="138"/>
                        </a:lnTo>
                        <a:lnTo>
                          <a:pt x="30" y="78"/>
                        </a:lnTo>
                        <a:lnTo>
                          <a:pt x="54" y="12"/>
                        </a:lnTo>
                        <a:lnTo>
                          <a:pt x="66" y="6"/>
                        </a:lnTo>
                        <a:lnTo>
                          <a:pt x="78" y="24"/>
                        </a:lnTo>
                        <a:lnTo>
                          <a:pt x="108" y="0"/>
                        </a:lnTo>
                        <a:lnTo>
                          <a:pt x="138" y="18"/>
                        </a:lnTo>
                        <a:lnTo>
                          <a:pt x="168" y="120"/>
                        </a:lnTo>
                        <a:lnTo>
                          <a:pt x="186" y="120"/>
                        </a:lnTo>
                        <a:lnTo>
                          <a:pt x="192" y="144"/>
                        </a:lnTo>
                        <a:lnTo>
                          <a:pt x="216" y="150"/>
                        </a:lnTo>
                        <a:lnTo>
                          <a:pt x="216" y="168"/>
                        </a:lnTo>
                        <a:lnTo>
                          <a:pt x="228" y="168"/>
                        </a:lnTo>
                        <a:lnTo>
                          <a:pt x="222" y="186"/>
                        </a:lnTo>
                        <a:lnTo>
                          <a:pt x="192" y="204"/>
                        </a:lnTo>
                        <a:lnTo>
                          <a:pt x="180" y="222"/>
                        </a:lnTo>
                        <a:lnTo>
                          <a:pt x="174" y="210"/>
                        </a:lnTo>
                        <a:lnTo>
                          <a:pt x="162" y="222"/>
                        </a:lnTo>
                        <a:lnTo>
                          <a:pt x="156" y="216"/>
                        </a:lnTo>
                        <a:lnTo>
                          <a:pt x="156" y="234"/>
                        </a:lnTo>
                        <a:lnTo>
                          <a:pt x="144" y="234"/>
                        </a:lnTo>
                        <a:lnTo>
                          <a:pt x="150" y="228"/>
                        </a:lnTo>
                        <a:lnTo>
                          <a:pt x="138" y="216"/>
                        </a:lnTo>
                        <a:lnTo>
                          <a:pt x="126" y="270"/>
                        </a:lnTo>
                        <a:lnTo>
                          <a:pt x="120" y="264"/>
                        </a:lnTo>
                        <a:lnTo>
                          <a:pt x="114" y="282"/>
                        </a:lnTo>
                        <a:lnTo>
                          <a:pt x="102" y="282"/>
                        </a:lnTo>
                        <a:lnTo>
                          <a:pt x="102" y="300"/>
                        </a:lnTo>
                        <a:lnTo>
                          <a:pt x="96" y="288"/>
                        </a:lnTo>
                        <a:lnTo>
                          <a:pt x="84" y="294"/>
                        </a:lnTo>
                        <a:lnTo>
                          <a:pt x="66" y="360"/>
                        </a:lnTo>
                        <a:close/>
                      </a:path>
                    </a:pathLst>
                  </a:custGeom>
                  <a:solidFill>
                    <a:srgbClr val="FFAA00"/>
                  </a:solidFill>
                  <a:ln w="9525">
                    <a:solidFill>
                      <a:srgbClr val="FFAA00"/>
                    </a:solidFill>
                    <a:prstDash val="solid"/>
                    <a:round/>
                    <a:headEnd/>
                    <a:tailEnd/>
                  </a:ln>
                </p:spPr>
                <p:txBody>
                  <a:bodyPr/>
                  <a:lstStyle/>
                  <a:p>
                    <a:endParaRPr lang="en-US" dirty="0"/>
                  </a:p>
                </p:txBody>
              </p:sp>
              <p:sp>
                <p:nvSpPr>
                  <p:cNvPr id="206" name="Freeform 205"/>
                  <p:cNvSpPr>
                    <a:spLocks noChangeAspect="1"/>
                  </p:cNvSpPr>
                  <p:nvPr/>
                </p:nvSpPr>
                <p:spPr bwMode="auto">
                  <a:xfrm>
                    <a:off x="3347952" y="3734319"/>
                    <a:ext cx="228" cy="366"/>
                  </a:xfrm>
                  <a:custGeom>
                    <a:avLst/>
                    <a:gdLst>
                      <a:gd name="T0" fmla="*/ 66 w 228"/>
                      <a:gd name="T1" fmla="*/ 360 h 366"/>
                      <a:gd name="T2" fmla="*/ 60 w 228"/>
                      <a:gd name="T3" fmla="*/ 360 h 366"/>
                      <a:gd name="T4" fmla="*/ 42 w 228"/>
                      <a:gd name="T5" fmla="*/ 336 h 366"/>
                      <a:gd name="T6" fmla="*/ 0 w 228"/>
                      <a:gd name="T7" fmla="*/ 198 h 366"/>
                      <a:gd name="T8" fmla="*/ 18 w 228"/>
                      <a:gd name="T9" fmla="*/ 198 h 366"/>
                      <a:gd name="T10" fmla="*/ 12 w 228"/>
                      <a:gd name="T11" fmla="*/ 180 h 366"/>
                      <a:gd name="T12" fmla="*/ 24 w 228"/>
                      <a:gd name="T13" fmla="*/ 180 h 366"/>
                      <a:gd name="T14" fmla="*/ 18 w 228"/>
                      <a:gd name="T15" fmla="*/ 174 h 366"/>
                      <a:gd name="T16" fmla="*/ 30 w 228"/>
                      <a:gd name="T17" fmla="*/ 138 h 366"/>
                      <a:gd name="T18" fmla="*/ 30 w 228"/>
                      <a:gd name="T19" fmla="*/ 78 h 366"/>
                      <a:gd name="T20" fmla="*/ 54 w 228"/>
                      <a:gd name="T21" fmla="*/ 12 h 366"/>
                      <a:gd name="T22" fmla="*/ 66 w 228"/>
                      <a:gd name="T23" fmla="*/ 6 h 366"/>
                      <a:gd name="T24" fmla="*/ 78 w 228"/>
                      <a:gd name="T25" fmla="*/ 24 h 366"/>
                      <a:gd name="T26" fmla="*/ 108 w 228"/>
                      <a:gd name="T27" fmla="*/ 0 h 366"/>
                      <a:gd name="T28" fmla="*/ 138 w 228"/>
                      <a:gd name="T29" fmla="*/ 18 h 366"/>
                      <a:gd name="T30" fmla="*/ 168 w 228"/>
                      <a:gd name="T31" fmla="*/ 120 h 366"/>
                      <a:gd name="T32" fmla="*/ 186 w 228"/>
                      <a:gd name="T33" fmla="*/ 120 h 366"/>
                      <a:gd name="T34" fmla="*/ 192 w 228"/>
                      <a:gd name="T35" fmla="*/ 144 h 366"/>
                      <a:gd name="T36" fmla="*/ 216 w 228"/>
                      <a:gd name="T37" fmla="*/ 150 h 366"/>
                      <a:gd name="T38" fmla="*/ 216 w 228"/>
                      <a:gd name="T39" fmla="*/ 168 h 366"/>
                      <a:gd name="T40" fmla="*/ 228 w 228"/>
                      <a:gd name="T41" fmla="*/ 168 h 366"/>
                      <a:gd name="T42" fmla="*/ 222 w 228"/>
                      <a:gd name="T43" fmla="*/ 186 h 366"/>
                      <a:gd name="T44" fmla="*/ 192 w 228"/>
                      <a:gd name="T45" fmla="*/ 204 h 366"/>
                      <a:gd name="T46" fmla="*/ 180 w 228"/>
                      <a:gd name="T47" fmla="*/ 222 h 366"/>
                      <a:gd name="T48" fmla="*/ 174 w 228"/>
                      <a:gd name="T49" fmla="*/ 210 h 366"/>
                      <a:gd name="T50" fmla="*/ 162 w 228"/>
                      <a:gd name="T51" fmla="*/ 222 h 366"/>
                      <a:gd name="T52" fmla="*/ 156 w 228"/>
                      <a:gd name="T53" fmla="*/ 216 h 366"/>
                      <a:gd name="T54" fmla="*/ 156 w 228"/>
                      <a:gd name="T55" fmla="*/ 234 h 366"/>
                      <a:gd name="T56" fmla="*/ 144 w 228"/>
                      <a:gd name="T57" fmla="*/ 234 h 366"/>
                      <a:gd name="T58" fmla="*/ 150 w 228"/>
                      <a:gd name="T59" fmla="*/ 228 h 366"/>
                      <a:gd name="T60" fmla="*/ 138 w 228"/>
                      <a:gd name="T61" fmla="*/ 216 h 366"/>
                      <a:gd name="T62" fmla="*/ 126 w 228"/>
                      <a:gd name="T63" fmla="*/ 270 h 366"/>
                      <a:gd name="T64" fmla="*/ 120 w 228"/>
                      <a:gd name="T65" fmla="*/ 264 h 366"/>
                      <a:gd name="T66" fmla="*/ 114 w 228"/>
                      <a:gd name="T67" fmla="*/ 282 h 366"/>
                      <a:gd name="T68" fmla="*/ 102 w 228"/>
                      <a:gd name="T69" fmla="*/ 282 h 366"/>
                      <a:gd name="T70" fmla="*/ 102 w 228"/>
                      <a:gd name="T71" fmla="*/ 300 h 366"/>
                      <a:gd name="T72" fmla="*/ 96 w 228"/>
                      <a:gd name="T73" fmla="*/ 288 h 366"/>
                      <a:gd name="T74" fmla="*/ 84 w 228"/>
                      <a:gd name="T75" fmla="*/ 294 h 366"/>
                      <a:gd name="T76" fmla="*/ 66 w 228"/>
                      <a:gd name="T77" fmla="*/ 360 h 366"/>
                      <a:gd name="T78" fmla="*/ 66 w 228"/>
                      <a:gd name="T79" fmla="*/ 366 h 3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8"/>
                      <a:gd name="T121" fmla="*/ 0 h 366"/>
                      <a:gd name="T122" fmla="*/ 228 w 228"/>
                      <a:gd name="T123" fmla="*/ 366 h 3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8" h="366">
                        <a:moveTo>
                          <a:pt x="66" y="360"/>
                        </a:moveTo>
                        <a:lnTo>
                          <a:pt x="60" y="360"/>
                        </a:lnTo>
                        <a:lnTo>
                          <a:pt x="42" y="336"/>
                        </a:lnTo>
                        <a:lnTo>
                          <a:pt x="0" y="198"/>
                        </a:lnTo>
                        <a:lnTo>
                          <a:pt x="18" y="198"/>
                        </a:lnTo>
                        <a:lnTo>
                          <a:pt x="12" y="180"/>
                        </a:lnTo>
                        <a:lnTo>
                          <a:pt x="24" y="180"/>
                        </a:lnTo>
                        <a:lnTo>
                          <a:pt x="18" y="174"/>
                        </a:lnTo>
                        <a:lnTo>
                          <a:pt x="30" y="138"/>
                        </a:lnTo>
                        <a:lnTo>
                          <a:pt x="30" y="78"/>
                        </a:lnTo>
                        <a:lnTo>
                          <a:pt x="54" y="12"/>
                        </a:lnTo>
                        <a:lnTo>
                          <a:pt x="66" y="6"/>
                        </a:lnTo>
                        <a:lnTo>
                          <a:pt x="78" y="24"/>
                        </a:lnTo>
                        <a:lnTo>
                          <a:pt x="108" y="0"/>
                        </a:lnTo>
                        <a:lnTo>
                          <a:pt x="138" y="18"/>
                        </a:lnTo>
                        <a:lnTo>
                          <a:pt x="168" y="120"/>
                        </a:lnTo>
                        <a:lnTo>
                          <a:pt x="186" y="120"/>
                        </a:lnTo>
                        <a:lnTo>
                          <a:pt x="192" y="144"/>
                        </a:lnTo>
                        <a:lnTo>
                          <a:pt x="216" y="150"/>
                        </a:lnTo>
                        <a:lnTo>
                          <a:pt x="216" y="168"/>
                        </a:lnTo>
                        <a:lnTo>
                          <a:pt x="228" y="168"/>
                        </a:lnTo>
                        <a:lnTo>
                          <a:pt x="222" y="186"/>
                        </a:lnTo>
                        <a:lnTo>
                          <a:pt x="192" y="204"/>
                        </a:lnTo>
                        <a:lnTo>
                          <a:pt x="180" y="222"/>
                        </a:lnTo>
                        <a:lnTo>
                          <a:pt x="174" y="210"/>
                        </a:lnTo>
                        <a:lnTo>
                          <a:pt x="162" y="222"/>
                        </a:lnTo>
                        <a:lnTo>
                          <a:pt x="156" y="216"/>
                        </a:lnTo>
                        <a:lnTo>
                          <a:pt x="156" y="234"/>
                        </a:lnTo>
                        <a:lnTo>
                          <a:pt x="144" y="234"/>
                        </a:lnTo>
                        <a:lnTo>
                          <a:pt x="150" y="228"/>
                        </a:lnTo>
                        <a:lnTo>
                          <a:pt x="138" y="216"/>
                        </a:lnTo>
                        <a:lnTo>
                          <a:pt x="126" y="270"/>
                        </a:lnTo>
                        <a:lnTo>
                          <a:pt x="120" y="264"/>
                        </a:lnTo>
                        <a:lnTo>
                          <a:pt x="114" y="282"/>
                        </a:lnTo>
                        <a:lnTo>
                          <a:pt x="102" y="282"/>
                        </a:lnTo>
                        <a:lnTo>
                          <a:pt x="102" y="300"/>
                        </a:lnTo>
                        <a:lnTo>
                          <a:pt x="96" y="288"/>
                        </a:lnTo>
                        <a:lnTo>
                          <a:pt x="84" y="294"/>
                        </a:lnTo>
                        <a:lnTo>
                          <a:pt x="66" y="360"/>
                        </a:lnTo>
                        <a:lnTo>
                          <a:pt x="66" y="366"/>
                        </a:lnTo>
                      </a:path>
                    </a:pathLst>
                  </a:custGeom>
                  <a:noFill/>
                  <a:ln w="9525">
                    <a:solidFill>
                      <a:srgbClr val="000000"/>
                    </a:solidFill>
                    <a:prstDash val="solid"/>
                    <a:round/>
                    <a:headEnd/>
                    <a:tailEnd/>
                  </a:ln>
                </p:spPr>
                <p:txBody>
                  <a:bodyPr/>
                  <a:lstStyle/>
                  <a:p>
                    <a:endParaRPr lang="en-US" dirty="0"/>
                  </a:p>
                </p:txBody>
              </p:sp>
              <p:sp>
                <p:nvSpPr>
                  <p:cNvPr id="207" name="Freeform 206"/>
                  <p:cNvSpPr>
                    <a:spLocks noChangeAspect="1"/>
                  </p:cNvSpPr>
                  <p:nvPr/>
                </p:nvSpPr>
                <p:spPr bwMode="auto">
                  <a:xfrm>
                    <a:off x="3347574" y="3735003"/>
                    <a:ext cx="282" cy="138"/>
                  </a:xfrm>
                  <a:custGeom>
                    <a:avLst/>
                    <a:gdLst>
                      <a:gd name="T0" fmla="*/ 216 w 282"/>
                      <a:gd name="T1" fmla="*/ 0 h 138"/>
                      <a:gd name="T2" fmla="*/ 246 w 282"/>
                      <a:gd name="T3" fmla="*/ 96 h 138"/>
                      <a:gd name="T4" fmla="*/ 282 w 282"/>
                      <a:gd name="T5" fmla="*/ 84 h 138"/>
                      <a:gd name="T6" fmla="*/ 282 w 282"/>
                      <a:gd name="T7" fmla="*/ 120 h 138"/>
                      <a:gd name="T8" fmla="*/ 276 w 282"/>
                      <a:gd name="T9" fmla="*/ 120 h 138"/>
                      <a:gd name="T10" fmla="*/ 276 w 282"/>
                      <a:gd name="T11" fmla="*/ 102 h 138"/>
                      <a:gd name="T12" fmla="*/ 270 w 282"/>
                      <a:gd name="T13" fmla="*/ 120 h 138"/>
                      <a:gd name="T14" fmla="*/ 258 w 282"/>
                      <a:gd name="T15" fmla="*/ 126 h 138"/>
                      <a:gd name="T16" fmla="*/ 258 w 282"/>
                      <a:gd name="T17" fmla="*/ 132 h 138"/>
                      <a:gd name="T18" fmla="*/ 246 w 282"/>
                      <a:gd name="T19" fmla="*/ 138 h 138"/>
                      <a:gd name="T20" fmla="*/ 234 w 282"/>
                      <a:gd name="T21" fmla="*/ 108 h 138"/>
                      <a:gd name="T22" fmla="*/ 228 w 282"/>
                      <a:gd name="T23" fmla="*/ 114 h 138"/>
                      <a:gd name="T24" fmla="*/ 210 w 282"/>
                      <a:gd name="T25" fmla="*/ 102 h 138"/>
                      <a:gd name="T26" fmla="*/ 216 w 282"/>
                      <a:gd name="T27" fmla="*/ 96 h 138"/>
                      <a:gd name="T28" fmla="*/ 210 w 282"/>
                      <a:gd name="T29" fmla="*/ 90 h 138"/>
                      <a:gd name="T30" fmla="*/ 222 w 282"/>
                      <a:gd name="T31" fmla="*/ 90 h 138"/>
                      <a:gd name="T32" fmla="*/ 216 w 282"/>
                      <a:gd name="T33" fmla="*/ 78 h 138"/>
                      <a:gd name="T34" fmla="*/ 204 w 282"/>
                      <a:gd name="T35" fmla="*/ 78 h 138"/>
                      <a:gd name="T36" fmla="*/ 210 w 282"/>
                      <a:gd name="T37" fmla="*/ 72 h 138"/>
                      <a:gd name="T38" fmla="*/ 210 w 282"/>
                      <a:gd name="T39" fmla="*/ 48 h 138"/>
                      <a:gd name="T40" fmla="*/ 198 w 282"/>
                      <a:gd name="T41" fmla="*/ 48 h 138"/>
                      <a:gd name="T42" fmla="*/ 216 w 282"/>
                      <a:gd name="T43" fmla="*/ 18 h 138"/>
                      <a:gd name="T44" fmla="*/ 210 w 282"/>
                      <a:gd name="T45" fmla="*/ 12 h 138"/>
                      <a:gd name="T46" fmla="*/ 186 w 282"/>
                      <a:gd name="T47" fmla="*/ 48 h 138"/>
                      <a:gd name="T48" fmla="*/ 180 w 282"/>
                      <a:gd name="T49" fmla="*/ 42 h 138"/>
                      <a:gd name="T50" fmla="*/ 192 w 282"/>
                      <a:gd name="T51" fmla="*/ 54 h 138"/>
                      <a:gd name="T52" fmla="*/ 186 w 282"/>
                      <a:gd name="T53" fmla="*/ 84 h 138"/>
                      <a:gd name="T54" fmla="*/ 204 w 282"/>
                      <a:gd name="T55" fmla="*/ 108 h 138"/>
                      <a:gd name="T56" fmla="*/ 186 w 282"/>
                      <a:gd name="T57" fmla="*/ 108 h 138"/>
                      <a:gd name="T58" fmla="*/ 204 w 282"/>
                      <a:gd name="T59" fmla="*/ 114 h 138"/>
                      <a:gd name="T60" fmla="*/ 216 w 282"/>
                      <a:gd name="T61" fmla="*/ 132 h 138"/>
                      <a:gd name="T62" fmla="*/ 162 w 282"/>
                      <a:gd name="T63" fmla="*/ 114 h 138"/>
                      <a:gd name="T64" fmla="*/ 156 w 282"/>
                      <a:gd name="T65" fmla="*/ 126 h 138"/>
                      <a:gd name="T66" fmla="*/ 150 w 282"/>
                      <a:gd name="T67" fmla="*/ 114 h 138"/>
                      <a:gd name="T68" fmla="*/ 162 w 282"/>
                      <a:gd name="T69" fmla="*/ 84 h 138"/>
                      <a:gd name="T70" fmla="*/ 162 w 282"/>
                      <a:gd name="T71" fmla="*/ 78 h 138"/>
                      <a:gd name="T72" fmla="*/ 150 w 282"/>
                      <a:gd name="T73" fmla="*/ 72 h 138"/>
                      <a:gd name="T74" fmla="*/ 114 w 282"/>
                      <a:gd name="T75" fmla="*/ 54 h 138"/>
                      <a:gd name="T76" fmla="*/ 102 w 282"/>
                      <a:gd name="T77" fmla="*/ 30 h 138"/>
                      <a:gd name="T78" fmla="*/ 78 w 282"/>
                      <a:gd name="T79" fmla="*/ 30 h 138"/>
                      <a:gd name="T80" fmla="*/ 66 w 282"/>
                      <a:gd name="T81" fmla="*/ 48 h 138"/>
                      <a:gd name="T82" fmla="*/ 48 w 282"/>
                      <a:gd name="T83" fmla="*/ 42 h 138"/>
                      <a:gd name="T84" fmla="*/ 12 w 282"/>
                      <a:gd name="T85" fmla="*/ 78 h 138"/>
                      <a:gd name="T86" fmla="*/ 0 w 282"/>
                      <a:gd name="T87" fmla="*/ 42 h 138"/>
                      <a:gd name="T88" fmla="*/ 198 w 282"/>
                      <a:gd name="T89" fmla="*/ 0 h 138"/>
                      <a:gd name="T90" fmla="*/ 216 w 282"/>
                      <a:gd name="T91" fmla="*/ 0 h 1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2"/>
                      <a:gd name="T139" fmla="*/ 0 h 138"/>
                      <a:gd name="T140" fmla="*/ 282 w 282"/>
                      <a:gd name="T141" fmla="*/ 138 h 1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2" h="138">
                        <a:moveTo>
                          <a:pt x="216" y="0"/>
                        </a:moveTo>
                        <a:lnTo>
                          <a:pt x="246" y="96"/>
                        </a:lnTo>
                        <a:lnTo>
                          <a:pt x="282" y="84"/>
                        </a:lnTo>
                        <a:lnTo>
                          <a:pt x="282" y="120"/>
                        </a:lnTo>
                        <a:lnTo>
                          <a:pt x="276" y="120"/>
                        </a:lnTo>
                        <a:lnTo>
                          <a:pt x="276" y="102"/>
                        </a:lnTo>
                        <a:lnTo>
                          <a:pt x="270" y="120"/>
                        </a:lnTo>
                        <a:lnTo>
                          <a:pt x="258" y="126"/>
                        </a:lnTo>
                        <a:lnTo>
                          <a:pt x="258" y="132"/>
                        </a:lnTo>
                        <a:lnTo>
                          <a:pt x="246" y="138"/>
                        </a:lnTo>
                        <a:lnTo>
                          <a:pt x="234" y="108"/>
                        </a:lnTo>
                        <a:lnTo>
                          <a:pt x="228" y="114"/>
                        </a:lnTo>
                        <a:lnTo>
                          <a:pt x="210" y="102"/>
                        </a:lnTo>
                        <a:lnTo>
                          <a:pt x="216" y="96"/>
                        </a:lnTo>
                        <a:lnTo>
                          <a:pt x="210" y="90"/>
                        </a:lnTo>
                        <a:lnTo>
                          <a:pt x="222" y="90"/>
                        </a:lnTo>
                        <a:lnTo>
                          <a:pt x="216" y="78"/>
                        </a:lnTo>
                        <a:lnTo>
                          <a:pt x="204" y="78"/>
                        </a:lnTo>
                        <a:lnTo>
                          <a:pt x="210" y="72"/>
                        </a:lnTo>
                        <a:lnTo>
                          <a:pt x="210" y="48"/>
                        </a:lnTo>
                        <a:lnTo>
                          <a:pt x="198" y="48"/>
                        </a:lnTo>
                        <a:lnTo>
                          <a:pt x="216" y="18"/>
                        </a:lnTo>
                        <a:lnTo>
                          <a:pt x="210" y="12"/>
                        </a:lnTo>
                        <a:lnTo>
                          <a:pt x="186" y="48"/>
                        </a:lnTo>
                        <a:lnTo>
                          <a:pt x="180" y="42"/>
                        </a:lnTo>
                        <a:lnTo>
                          <a:pt x="192" y="54"/>
                        </a:lnTo>
                        <a:lnTo>
                          <a:pt x="186" y="84"/>
                        </a:lnTo>
                        <a:lnTo>
                          <a:pt x="204" y="108"/>
                        </a:lnTo>
                        <a:lnTo>
                          <a:pt x="186" y="108"/>
                        </a:lnTo>
                        <a:lnTo>
                          <a:pt x="204" y="114"/>
                        </a:lnTo>
                        <a:lnTo>
                          <a:pt x="216" y="132"/>
                        </a:lnTo>
                        <a:lnTo>
                          <a:pt x="162" y="114"/>
                        </a:lnTo>
                        <a:lnTo>
                          <a:pt x="156" y="126"/>
                        </a:lnTo>
                        <a:lnTo>
                          <a:pt x="150" y="114"/>
                        </a:lnTo>
                        <a:lnTo>
                          <a:pt x="162" y="84"/>
                        </a:lnTo>
                        <a:lnTo>
                          <a:pt x="162" y="78"/>
                        </a:lnTo>
                        <a:lnTo>
                          <a:pt x="150" y="72"/>
                        </a:lnTo>
                        <a:lnTo>
                          <a:pt x="114" y="54"/>
                        </a:lnTo>
                        <a:lnTo>
                          <a:pt x="102" y="30"/>
                        </a:lnTo>
                        <a:lnTo>
                          <a:pt x="78" y="30"/>
                        </a:lnTo>
                        <a:lnTo>
                          <a:pt x="66" y="48"/>
                        </a:lnTo>
                        <a:lnTo>
                          <a:pt x="48" y="42"/>
                        </a:lnTo>
                        <a:lnTo>
                          <a:pt x="12" y="78"/>
                        </a:lnTo>
                        <a:lnTo>
                          <a:pt x="0" y="42"/>
                        </a:lnTo>
                        <a:lnTo>
                          <a:pt x="198" y="0"/>
                        </a:lnTo>
                        <a:lnTo>
                          <a:pt x="216" y="0"/>
                        </a:lnTo>
                        <a:close/>
                      </a:path>
                    </a:pathLst>
                  </a:custGeom>
                  <a:solidFill>
                    <a:srgbClr val="FF8C00"/>
                  </a:solidFill>
                  <a:ln w="9525">
                    <a:solidFill>
                      <a:srgbClr val="FF8C00"/>
                    </a:solidFill>
                    <a:prstDash val="solid"/>
                    <a:round/>
                    <a:headEnd/>
                    <a:tailEnd/>
                  </a:ln>
                </p:spPr>
                <p:txBody>
                  <a:bodyPr/>
                  <a:lstStyle/>
                  <a:p>
                    <a:endParaRPr lang="en-US" dirty="0"/>
                  </a:p>
                </p:txBody>
              </p:sp>
              <p:sp>
                <p:nvSpPr>
                  <p:cNvPr id="208" name="Freeform 207"/>
                  <p:cNvSpPr>
                    <a:spLocks noChangeAspect="1"/>
                  </p:cNvSpPr>
                  <p:nvPr/>
                </p:nvSpPr>
                <p:spPr bwMode="auto">
                  <a:xfrm>
                    <a:off x="3347574" y="3735003"/>
                    <a:ext cx="282" cy="138"/>
                  </a:xfrm>
                  <a:custGeom>
                    <a:avLst/>
                    <a:gdLst>
                      <a:gd name="T0" fmla="*/ 216 w 282"/>
                      <a:gd name="T1" fmla="*/ 0 h 138"/>
                      <a:gd name="T2" fmla="*/ 246 w 282"/>
                      <a:gd name="T3" fmla="*/ 96 h 138"/>
                      <a:gd name="T4" fmla="*/ 282 w 282"/>
                      <a:gd name="T5" fmla="*/ 84 h 138"/>
                      <a:gd name="T6" fmla="*/ 282 w 282"/>
                      <a:gd name="T7" fmla="*/ 120 h 138"/>
                      <a:gd name="T8" fmla="*/ 276 w 282"/>
                      <a:gd name="T9" fmla="*/ 120 h 138"/>
                      <a:gd name="T10" fmla="*/ 276 w 282"/>
                      <a:gd name="T11" fmla="*/ 102 h 138"/>
                      <a:gd name="T12" fmla="*/ 270 w 282"/>
                      <a:gd name="T13" fmla="*/ 120 h 138"/>
                      <a:gd name="T14" fmla="*/ 258 w 282"/>
                      <a:gd name="T15" fmla="*/ 126 h 138"/>
                      <a:gd name="T16" fmla="*/ 258 w 282"/>
                      <a:gd name="T17" fmla="*/ 132 h 138"/>
                      <a:gd name="T18" fmla="*/ 246 w 282"/>
                      <a:gd name="T19" fmla="*/ 138 h 138"/>
                      <a:gd name="T20" fmla="*/ 234 w 282"/>
                      <a:gd name="T21" fmla="*/ 108 h 138"/>
                      <a:gd name="T22" fmla="*/ 228 w 282"/>
                      <a:gd name="T23" fmla="*/ 114 h 138"/>
                      <a:gd name="T24" fmla="*/ 210 w 282"/>
                      <a:gd name="T25" fmla="*/ 102 h 138"/>
                      <a:gd name="T26" fmla="*/ 216 w 282"/>
                      <a:gd name="T27" fmla="*/ 96 h 138"/>
                      <a:gd name="T28" fmla="*/ 210 w 282"/>
                      <a:gd name="T29" fmla="*/ 90 h 138"/>
                      <a:gd name="T30" fmla="*/ 222 w 282"/>
                      <a:gd name="T31" fmla="*/ 90 h 138"/>
                      <a:gd name="T32" fmla="*/ 216 w 282"/>
                      <a:gd name="T33" fmla="*/ 78 h 138"/>
                      <a:gd name="T34" fmla="*/ 204 w 282"/>
                      <a:gd name="T35" fmla="*/ 78 h 138"/>
                      <a:gd name="T36" fmla="*/ 210 w 282"/>
                      <a:gd name="T37" fmla="*/ 72 h 138"/>
                      <a:gd name="T38" fmla="*/ 210 w 282"/>
                      <a:gd name="T39" fmla="*/ 48 h 138"/>
                      <a:gd name="T40" fmla="*/ 198 w 282"/>
                      <a:gd name="T41" fmla="*/ 48 h 138"/>
                      <a:gd name="T42" fmla="*/ 216 w 282"/>
                      <a:gd name="T43" fmla="*/ 18 h 138"/>
                      <a:gd name="T44" fmla="*/ 210 w 282"/>
                      <a:gd name="T45" fmla="*/ 12 h 138"/>
                      <a:gd name="T46" fmla="*/ 186 w 282"/>
                      <a:gd name="T47" fmla="*/ 48 h 138"/>
                      <a:gd name="T48" fmla="*/ 180 w 282"/>
                      <a:gd name="T49" fmla="*/ 42 h 138"/>
                      <a:gd name="T50" fmla="*/ 192 w 282"/>
                      <a:gd name="T51" fmla="*/ 54 h 138"/>
                      <a:gd name="T52" fmla="*/ 186 w 282"/>
                      <a:gd name="T53" fmla="*/ 84 h 138"/>
                      <a:gd name="T54" fmla="*/ 204 w 282"/>
                      <a:gd name="T55" fmla="*/ 108 h 138"/>
                      <a:gd name="T56" fmla="*/ 186 w 282"/>
                      <a:gd name="T57" fmla="*/ 108 h 138"/>
                      <a:gd name="T58" fmla="*/ 204 w 282"/>
                      <a:gd name="T59" fmla="*/ 114 h 138"/>
                      <a:gd name="T60" fmla="*/ 216 w 282"/>
                      <a:gd name="T61" fmla="*/ 132 h 138"/>
                      <a:gd name="T62" fmla="*/ 162 w 282"/>
                      <a:gd name="T63" fmla="*/ 114 h 138"/>
                      <a:gd name="T64" fmla="*/ 156 w 282"/>
                      <a:gd name="T65" fmla="*/ 126 h 138"/>
                      <a:gd name="T66" fmla="*/ 150 w 282"/>
                      <a:gd name="T67" fmla="*/ 114 h 138"/>
                      <a:gd name="T68" fmla="*/ 162 w 282"/>
                      <a:gd name="T69" fmla="*/ 84 h 138"/>
                      <a:gd name="T70" fmla="*/ 162 w 282"/>
                      <a:gd name="T71" fmla="*/ 78 h 138"/>
                      <a:gd name="T72" fmla="*/ 150 w 282"/>
                      <a:gd name="T73" fmla="*/ 72 h 138"/>
                      <a:gd name="T74" fmla="*/ 114 w 282"/>
                      <a:gd name="T75" fmla="*/ 54 h 138"/>
                      <a:gd name="T76" fmla="*/ 102 w 282"/>
                      <a:gd name="T77" fmla="*/ 30 h 138"/>
                      <a:gd name="T78" fmla="*/ 78 w 282"/>
                      <a:gd name="T79" fmla="*/ 30 h 138"/>
                      <a:gd name="T80" fmla="*/ 66 w 282"/>
                      <a:gd name="T81" fmla="*/ 48 h 138"/>
                      <a:gd name="T82" fmla="*/ 48 w 282"/>
                      <a:gd name="T83" fmla="*/ 42 h 138"/>
                      <a:gd name="T84" fmla="*/ 12 w 282"/>
                      <a:gd name="T85" fmla="*/ 78 h 138"/>
                      <a:gd name="T86" fmla="*/ 0 w 282"/>
                      <a:gd name="T87" fmla="*/ 42 h 138"/>
                      <a:gd name="T88" fmla="*/ 198 w 282"/>
                      <a:gd name="T89" fmla="*/ 0 h 138"/>
                      <a:gd name="T90" fmla="*/ 216 w 282"/>
                      <a:gd name="T91" fmla="*/ 0 h 138"/>
                      <a:gd name="T92" fmla="*/ 216 w 282"/>
                      <a:gd name="T93" fmla="*/ 6 h 1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2"/>
                      <a:gd name="T142" fmla="*/ 0 h 138"/>
                      <a:gd name="T143" fmla="*/ 282 w 282"/>
                      <a:gd name="T144" fmla="*/ 138 h 1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2" h="138">
                        <a:moveTo>
                          <a:pt x="216" y="0"/>
                        </a:moveTo>
                        <a:lnTo>
                          <a:pt x="246" y="96"/>
                        </a:lnTo>
                        <a:lnTo>
                          <a:pt x="282" y="84"/>
                        </a:lnTo>
                        <a:lnTo>
                          <a:pt x="282" y="120"/>
                        </a:lnTo>
                        <a:lnTo>
                          <a:pt x="276" y="120"/>
                        </a:lnTo>
                        <a:lnTo>
                          <a:pt x="276" y="102"/>
                        </a:lnTo>
                        <a:lnTo>
                          <a:pt x="270" y="120"/>
                        </a:lnTo>
                        <a:lnTo>
                          <a:pt x="258" y="126"/>
                        </a:lnTo>
                        <a:lnTo>
                          <a:pt x="258" y="132"/>
                        </a:lnTo>
                        <a:lnTo>
                          <a:pt x="246" y="138"/>
                        </a:lnTo>
                        <a:lnTo>
                          <a:pt x="234" y="108"/>
                        </a:lnTo>
                        <a:lnTo>
                          <a:pt x="228" y="114"/>
                        </a:lnTo>
                        <a:lnTo>
                          <a:pt x="210" y="102"/>
                        </a:lnTo>
                        <a:lnTo>
                          <a:pt x="216" y="96"/>
                        </a:lnTo>
                        <a:lnTo>
                          <a:pt x="210" y="90"/>
                        </a:lnTo>
                        <a:lnTo>
                          <a:pt x="222" y="90"/>
                        </a:lnTo>
                        <a:lnTo>
                          <a:pt x="216" y="78"/>
                        </a:lnTo>
                        <a:lnTo>
                          <a:pt x="204" y="78"/>
                        </a:lnTo>
                        <a:lnTo>
                          <a:pt x="210" y="72"/>
                        </a:lnTo>
                        <a:lnTo>
                          <a:pt x="210" y="48"/>
                        </a:lnTo>
                        <a:lnTo>
                          <a:pt x="198" y="48"/>
                        </a:lnTo>
                        <a:lnTo>
                          <a:pt x="216" y="18"/>
                        </a:lnTo>
                        <a:lnTo>
                          <a:pt x="210" y="12"/>
                        </a:lnTo>
                        <a:lnTo>
                          <a:pt x="186" y="48"/>
                        </a:lnTo>
                        <a:lnTo>
                          <a:pt x="180" y="42"/>
                        </a:lnTo>
                        <a:lnTo>
                          <a:pt x="192" y="54"/>
                        </a:lnTo>
                        <a:lnTo>
                          <a:pt x="186" y="84"/>
                        </a:lnTo>
                        <a:lnTo>
                          <a:pt x="204" y="108"/>
                        </a:lnTo>
                        <a:lnTo>
                          <a:pt x="186" y="108"/>
                        </a:lnTo>
                        <a:lnTo>
                          <a:pt x="204" y="114"/>
                        </a:lnTo>
                        <a:lnTo>
                          <a:pt x="216" y="132"/>
                        </a:lnTo>
                        <a:lnTo>
                          <a:pt x="162" y="114"/>
                        </a:lnTo>
                        <a:lnTo>
                          <a:pt x="156" y="126"/>
                        </a:lnTo>
                        <a:lnTo>
                          <a:pt x="150" y="114"/>
                        </a:lnTo>
                        <a:lnTo>
                          <a:pt x="162" y="84"/>
                        </a:lnTo>
                        <a:lnTo>
                          <a:pt x="162" y="78"/>
                        </a:lnTo>
                        <a:lnTo>
                          <a:pt x="150" y="72"/>
                        </a:lnTo>
                        <a:lnTo>
                          <a:pt x="114" y="54"/>
                        </a:lnTo>
                        <a:lnTo>
                          <a:pt x="102" y="30"/>
                        </a:lnTo>
                        <a:lnTo>
                          <a:pt x="78" y="30"/>
                        </a:lnTo>
                        <a:lnTo>
                          <a:pt x="66" y="48"/>
                        </a:lnTo>
                        <a:lnTo>
                          <a:pt x="48" y="42"/>
                        </a:lnTo>
                        <a:lnTo>
                          <a:pt x="12" y="78"/>
                        </a:lnTo>
                        <a:lnTo>
                          <a:pt x="0" y="42"/>
                        </a:lnTo>
                        <a:lnTo>
                          <a:pt x="198" y="0"/>
                        </a:lnTo>
                        <a:lnTo>
                          <a:pt x="216" y="0"/>
                        </a:lnTo>
                        <a:lnTo>
                          <a:pt x="216" y="6"/>
                        </a:lnTo>
                      </a:path>
                    </a:pathLst>
                  </a:custGeom>
                  <a:noFill/>
                  <a:ln w="9525">
                    <a:solidFill>
                      <a:srgbClr val="000000"/>
                    </a:solidFill>
                    <a:prstDash val="solid"/>
                    <a:round/>
                    <a:headEnd/>
                    <a:tailEnd/>
                  </a:ln>
                </p:spPr>
                <p:txBody>
                  <a:bodyPr/>
                  <a:lstStyle/>
                  <a:p>
                    <a:endParaRPr lang="en-US" dirty="0"/>
                  </a:p>
                </p:txBody>
              </p:sp>
              <p:sp>
                <p:nvSpPr>
                  <p:cNvPr id="209" name="Freeform 208"/>
                  <p:cNvSpPr>
                    <a:spLocks noChangeAspect="1"/>
                  </p:cNvSpPr>
                  <p:nvPr/>
                </p:nvSpPr>
                <p:spPr bwMode="auto">
                  <a:xfrm>
                    <a:off x="3347886" y="3734697"/>
                    <a:ext cx="204" cy="102"/>
                  </a:xfrm>
                  <a:custGeom>
                    <a:avLst/>
                    <a:gdLst>
                      <a:gd name="T0" fmla="*/ 42 w 204"/>
                      <a:gd name="T1" fmla="*/ 30 h 102"/>
                      <a:gd name="T2" fmla="*/ 108 w 204"/>
                      <a:gd name="T3" fmla="*/ 18 h 102"/>
                      <a:gd name="T4" fmla="*/ 132 w 204"/>
                      <a:gd name="T5" fmla="*/ 0 h 102"/>
                      <a:gd name="T6" fmla="*/ 144 w 204"/>
                      <a:gd name="T7" fmla="*/ 18 h 102"/>
                      <a:gd name="T8" fmla="*/ 132 w 204"/>
                      <a:gd name="T9" fmla="*/ 42 h 102"/>
                      <a:gd name="T10" fmla="*/ 150 w 204"/>
                      <a:gd name="T11" fmla="*/ 48 h 102"/>
                      <a:gd name="T12" fmla="*/ 174 w 204"/>
                      <a:gd name="T13" fmla="*/ 78 h 102"/>
                      <a:gd name="T14" fmla="*/ 198 w 204"/>
                      <a:gd name="T15" fmla="*/ 66 h 102"/>
                      <a:gd name="T16" fmla="*/ 180 w 204"/>
                      <a:gd name="T17" fmla="*/ 48 h 102"/>
                      <a:gd name="T18" fmla="*/ 186 w 204"/>
                      <a:gd name="T19" fmla="*/ 48 h 102"/>
                      <a:gd name="T20" fmla="*/ 204 w 204"/>
                      <a:gd name="T21" fmla="*/ 78 h 102"/>
                      <a:gd name="T22" fmla="*/ 168 w 204"/>
                      <a:gd name="T23" fmla="*/ 96 h 102"/>
                      <a:gd name="T24" fmla="*/ 162 w 204"/>
                      <a:gd name="T25" fmla="*/ 78 h 102"/>
                      <a:gd name="T26" fmla="*/ 144 w 204"/>
                      <a:gd name="T27" fmla="*/ 102 h 102"/>
                      <a:gd name="T28" fmla="*/ 138 w 204"/>
                      <a:gd name="T29" fmla="*/ 96 h 102"/>
                      <a:gd name="T30" fmla="*/ 114 w 204"/>
                      <a:gd name="T31" fmla="*/ 72 h 102"/>
                      <a:gd name="T32" fmla="*/ 96 w 204"/>
                      <a:gd name="T33" fmla="*/ 78 h 102"/>
                      <a:gd name="T34" fmla="*/ 90 w 204"/>
                      <a:gd name="T35" fmla="*/ 72 h 102"/>
                      <a:gd name="T36" fmla="*/ 0 w 204"/>
                      <a:gd name="T37" fmla="*/ 96 h 102"/>
                      <a:gd name="T38" fmla="*/ 0 w 204"/>
                      <a:gd name="T39" fmla="*/ 42 h 102"/>
                      <a:gd name="T40" fmla="*/ 18 w 204"/>
                      <a:gd name="T41" fmla="*/ 36 h 102"/>
                      <a:gd name="T42" fmla="*/ 42 w 204"/>
                      <a:gd name="T43" fmla="*/ 30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102"/>
                      <a:gd name="T68" fmla="*/ 204 w 20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102">
                        <a:moveTo>
                          <a:pt x="42" y="30"/>
                        </a:moveTo>
                        <a:lnTo>
                          <a:pt x="108" y="18"/>
                        </a:lnTo>
                        <a:lnTo>
                          <a:pt x="132" y="0"/>
                        </a:lnTo>
                        <a:lnTo>
                          <a:pt x="144" y="18"/>
                        </a:lnTo>
                        <a:lnTo>
                          <a:pt x="132" y="42"/>
                        </a:lnTo>
                        <a:lnTo>
                          <a:pt x="150" y="48"/>
                        </a:lnTo>
                        <a:lnTo>
                          <a:pt x="174" y="78"/>
                        </a:lnTo>
                        <a:lnTo>
                          <a:pt x="198" y="66"/>
                        </a:lnTo>
                        <a:lnTo>
                          <a:pt x="180" y="48"/>
                        </a:lnTo>
                        <a:lnTo>
                          <a:pt x="186" y="48"/>
                        </a:lnTo>
                        <a:lnTo>
                          <a:pt x="204" y="78"/>
                        </a:lnTo>
                        <a:lnTo>
                          <a:pt x="168" y="96"/>
                        </a:lnTo>
                        <a:lnTo>
                          <a:pt x="162" y="78"/>
                        </a:lnTo>
                        <a:lnTo>
                          <a:pt x="144" y="102"/>
                        </a:lnTo>
                        <a:lnTo>
                          <a:pt x="138" y="96"/>
                        </a:lnTo>
                        <a:lnTo>
                          <a:pt x="114" y="72"/>
                        </a:lnTo>
                        <a:lnTo>
                          <a:pt x="96" y="78"/>
                        </a:lnTo>
                        <a:lnTo>
                          <a:pt x="90" y="72"/>
                        </a:lnTo>
                        <a:lnTo>
                          <a:pt x="0" y="96"/>
                        </a:lnTo>
                        <a:lnTo>
                          <a:pt x="0" y="42"/>
                        </a:lnTo>
                        <a:lnTo>
                          <a:pt x="18" y="36"/>
                        </a:lnTo>
                        <a:lnTo>
                          <a:pt x="42" y="30"/>
                        </a:lnTo>
                        <a:close/>
                      </a:path>
                    </a:pathLst>
                  </a:custGeom>
                  <a:solidFill>
                    <a:srgbClr val="FFAA00"/>
                  </a:solidFill>
                  <a:ln w="9525">
                    <a:solidFill>
                      <a:srgbClr val="FFAA00"/>
                    </a:solidFill>
                    <a:prstDash val="solid"/>
                    <a:round/>
                    <a:headEnd/>
                    <a:tailEnd/>
                  </a:ln>
                </p:spPr>
                <p:txBody>
                  <a:bodyPr/>
                  <a:lstStyle/>
                  <a:p>
                    <a:endParaRPr lang="en-US" dirty="0"/>
                  </a:p>
                </p:txBody>
              </p:sp>
              <p:sp>
                <p:nvSpPr>
                  <p:cNvPr id="210" name="Freeform 209"/>
                  <p:cNvSpPr>
                    <a:spLocks noChangeAspect="1"/>
                  </p:cNvSpPr>
                  <p:nvPr/>
                </p:nvSpPr>
                <p:spPr bwMode="auto">
                  <a:xfrm>
                    <a:off x="3347886" y="3734697"/>
                    <a:ext cx="204" cy="102"/>
                  </a:xfrm>
                  <a:custGeom>
                    <a:avLst/>
                    <a:gdLst>
                      <a:gd name="T0" fmla="*/ 42 w 204"/>
                      <a:gd name="T1" fmla="*/ 30 h 102"/>
                      <a:gd name="T2" fmla="*/ 108 w 204"/>
                      <a:gd name="T3" fmla="*/ 18 h 102"/>
                      <a:gd name="T4" fmla="*/ 132 w 204"/>
                      <a:gd name="T5" fmla="*/ 0 h 102"/>
                      <a:gd name="T6" fmla="*/ 144 w 204"/>
                      <a:gd name="T7" fmla="*/ 18 h 102"/>
                      <a:gd name="T8" fmla="*/ 132 w 204"/>
                      <a:gd name="T9" fmla="*/ 42 h 102"/>
                      <a:gd name="T10" fmla="*/ 150 w 204"/>
                      <a:gd name="T11" fmla="*/ 48 h 102"/>
                      <a:gd name="T12" fmla="*/ 174 w 204"/>
                      <a:gd name="T13" fmla="*/ 78 h 102"/>
                      <a:gd name="T14" fmla="*/ 198 w 204"/>
                      <a:gd name="T15" fmla="*/ 66 h 102"/>
                      <a:gd name="T16" fmla="*/ 180 w 204"/>
                      <a:gd name="T17" fmla="*/ 48 h 102"/>
                      <a:gd name="T18" fmla="*/ 186 w 204"/>
                      <a:gd name="T19" fmla="*/ 48 h 102"/>
                      <a:gd name="T20" fmla="*/ 204 w 204"/>
                      <a:gd name="T21" fmla="*/ 78 h 102"/>
                      <a:gd name="T22" fmla="*/ 168 w 204"/>
                      <a:gd name="T23" fmla="*/ 96 h 102"/>
                      <a:gd name="T24" fmla="*/ 162 w 204"/>
                      <a:gd name="T25" fmla="*/ 78 h 102"/>
                      <a:gd name="T26" fmla="*/ 144 w 204"/>
                      <a:gd name="T27" fmla="*/ 102 h 102"/>
                      <a:gd name="T28" fmla="*/ 138 w 204"/>
                      <a:gd name="T29" fmla="*/ 96 h 102"/>
                      <a:gd name="T30" fmla="*/ 114 w 204"/>
                      <a:gd name="T31" fmla="*/ 72 h 102"/>
                      <a:gd name="T32" fmla="*/ 96 w 204"/>
                      <a:gd name="T33" fmla="*/ 78 h 102"/>
                      <a:gd name="T34" fmla="*/ 90 w 204"/>
                      <a:gd name="T35" fmla="*/ 72 h 102"/>
                      <a:gd name="T36" fmla="*/ 0 w 204"/>
                      <a:gd name="T37" fmla="*/ 96 h 102"/>
                      <a:gd name="T38" fmla="*/ 0 w 204"/>
                      <a:gd name="T39" fmla="*/ 42 h 102"/>
                      <a:gd name="T40" fmla="*/ 18 w 204"/>
                      <a:gd name="T41" fmla="*/ 36 h 102"/>
                      <a:gd name="T42" fmla="*/ 42 w 204"/>
                      <a:gd name="T43" fmla="*/ 30 h 102"/>
                      <a:gd name="T44" fmla="*/ 42 w 204"/>
                      <a:gd name="T45" fmla="*/ 36 h 1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02"/>
                      <a:gd name="T71" fmla="*/ 204 w 204"/>
                      <a:gd name="T72" fmla="*/ 102 h 1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02">
                        <a:moveTo>
                          <a:pt x="42" y="30"/>
                        </a:moveTo>
                        <a:lnTo>
                          <a:pt x="108" y="18"/>
                        </a:lnTo>
                        <a:lnTo>
                          <a:pt x="132" y="0"/>
                        </a:lnTo>
                        <a:lnTo>
                          <a:pt x="144" y="18"/>
                        </a:lnTo>
                        <a:lnTo>
                          <a:pt x="132" y="42"/>
                        </a:lnTo>
                        <a:lnTo>
                          <a:pt x="150" y="48"/>
                        </a:lnTo>
                        <a:lnTo>
                          <a:pt x="174" y="78"/>
                        </a:lnTo>
                        <a:lnTo>
                          <a:pt x="198" y="66"/>
                        </a:lnTo>
                        <a:lnTo>
                          <a:pt x="180" y="48"/>
                        </a:lnTo>
                        <a:lnTo>
                          <a:pt x="186" y="48"/>
                        </a:lnTo>
                        <a:lnTo>
                          <a:pt x="204" y="78"/>
                        </a:lnTo>
                        <a:lnTo>
                          <a:pt x="168" y="96"/>
                        </a:lnTo>
                        <a:lnTo>
                          <a:pt x="162" y="78"/>
                        </a:lnTo>
                        <a:lnTo>
                          <a:pt x="144" y="102"/>
                        </a:lnTo>
                        <a:lnTo>
                          <a:pt x="138" y="96"/>
                        </a:lnTo>
                        <a:lnTo>
                          <a:pt x="114" y="72"/>
                        </a:lnTo>
                        <a:lnTo>
                          <a:pt x="96" y="78"/>
                        </a:lnTo>
                        <a:lnTo>
                          <a:pt x="90" y="72"/>
                        </a:lnTo>
                        <a:lnTo>
                          <a:pt x="0" y="96"/>
                        </a:lnTo>
                        <a:lnTo>
                          <a:pt x="0" y="42"/>
                        </a:lnTo>
                        <a:lnTo>
                          <a:pt x="18" y="36"/>
                        </a:lnTo>
                        <a:lnTo>
                          <a:pt x="42" y="30"/>
                        </a:lnTo>
                        <a:lnTo>
                          <a:pt x="42" y="36"/>
                        </a:lnTo>
                      </a:path>
                    </a:pathLst>
                  </a:custGeom>
                  <a:noFill/>
                  <a:ln w="9525">
                    <a:solidFill>
                      <a:srgbClr val="000000"/>
                    </a:solidFill>
                    <a:prstDash val="solid"/>
                    <a:round/>
                    <a:headEnd/>
                    <a:tailEnd/>
                  </a:ln>
                </p:spPr>
                <p:txBody>
                  <a:bodyPr/>
                  <a:lstStyle/>
                  <a:p>
                    <a:endParaRPr lang="en-US" dirty="0"/>
                  </a:p>
                </p:txBody>
              </p:sp>
              <p:sp>
                <p:nvSpPr>
                  <p:cNvPr id="211" name="Freeform 210"/>
                  <p:cNvSpPr>
                    <a:spLocks noChangeAspect="1"/>
                  </p:cNvSpPr>
                  <p:nvPr/>
                </p:nvSpPr>
                <p:spPr bwMode="auto">
                  <a:xfrm>
                    <a:off x="3347130" y="3734619"/>
                    <a:ext cx="234" cy="324"/>
                  </a:xfrm>
                  <a:custGeom>
                    <a:avLst/>
                    <a:gdLst>
                      <a:gd name="T0" fmla="*/ 114 w 234"/>
                      <a:gd name="T1" fmla="*/ 312 h 324"/>
                      <a:gd name="T2" fmla="*/ 0 w 234"/>
                      <a:gd name="T3" fmla="*/ 324 h 324"/>
                      <a:gd name="T4" fmla="*/ 30 w 234"/>
                      <a:gd name="T5" fmla="*/ 252 h 324"/>
                      <a:gd name="T6" fmla="*/ 0 w 234"/>
                      <a:gd name="T7" fmla="*/ 174 h 324"/>
                      <a:gd name="T8" fmla="*/ 6 w 234"/>
                      <a:gd name="T9" fmla="*/ 96 h 324"/>
                      <a:gd name="T10" fmla="*/ 42 w 234"/>
                      <a:gd name="T11" fmla="*/ 48 h 324"/>
                      <a:gd name="T12" fmla="*/ 42 w 234"/>
                      <a:gd name="T13" fmla="*/ 78 h 324"/>
                      <a:gd name="T14" fmla="*/ 48 w 234"/>
                      <a:gd name="T15" fmla="*/ 66 h 324"/>
                      <a:gd name="T16" fmla="*/ 48 w 234"/>
                      <a:gd name="T17" fmla="*/ 84 h 324"/>
                      <a:gd name="T18" fmla="*/ 54 w 234"/>
                      <a:gd name="T19" fmla="*/ 42 h 324"/>
                      <a:gd name="T20" fmla="*/ 72 w 234"/>
                      <a:gd name="T21" fmla="*/ 30 h 324"/>
                      <a:gd name="T22" fmla="*/ 66 w 234"/>
                      <a:gd name="T23" fmla="*/ 18 h 324"/>
                      <a:gd name="T24" fmla="*/ 84 w 234"/>
                      <a:gd name="T25" fmla="*/ 0 h 324"/>
                      <a:gd name="T26" fmla="*/ 156 w 234"/>
                      <a:gd name="T27" fmla="*/ 24 h 324"/>
                      <a:gd name="T28" fmla="*/ 168 w 234"/>
                      <a:gd name="T29" fmla="*/ 48 h 324"/>
                      <a:gd name="T30" fmla="*/ 156 w 234"/>
                      <a:gd name="T31" fmla="*/ 48 h 324"/>
                      <a:gd name="T32" fmla="*/ 174 w 234"/>
                      <a:gd name="T33" fmla="*/ 72 h 324"/>
                      <a:gd name="T34" fmla="*/ 174 w 234"/>
                      <a:gd name="T35" fmla="*/ 102 h 324"/>
                      <a:gd name="T36" fmla="*/ 144 w 234"/>
                      <a:gd name="T37" fmla="*/ 132 h 324"/>
                      <a:gd name="T38" fmla="*/ 144 w 234"/>
                      <a:gd name="T39" fmla="*/ 156 h 324"/>
                      <a:gd name="T40" fmla="*/ 162 w 234"/>
                      <a:gd name="T41" fmla="*/ 162 h 324"/>
                      <a:gd name="T42" fmla="*/ 192 w 234"/>
                      <a:gd name="T43" fmla="*/ 120 h 324"/>
                      <a:gd name="T44" fmla="*/ 216 w 234"/>
                      <a:gd name="T45" fmla="*/ 138 h 324"/>
                      <a:gd name="T46" fmla="*/ 234 w 234"/>
                      <a:gd name="T47" fmla="*/ 198 h 324"/>
                      <a:gd name="T48" fmla="*/ 234 w 234"/>
                      <a:gd name="T49" fmla="*/ 222 h 324"/>
                      <a:gd name="T50" fmla="*/ 228 w 234"/>
                      <a:gd name="T51" fmla="*/ 234 h 324"/>
                      <a:gd name="T52" fmla="*/ 228 w 234"/>
                      <a:gd name="T53" fmla="*/ 222 h 324"/>
                      <a:gd name="T54" fmla="*/ 222 w 234"/>
                      <a:gd name="T55" fmla="*/ 228 h 324"/>
                      <a:gd name="T56" fmla="*/ 192 w 234"/>
                      <a:gd name="T57" fmla="*/ 300 h 324"/>
                      <a:gd name="T58" fmla="*/ 138 w 234"/>
                      <a:gd name="T59" fmla="*/ 312 h 324"/>
                      <a:gd name="T60" fmla="*/ 114 w 234"/>
                      <a:gd name="T61" fmla="*/ 312 h 3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4"/>
                      <a:gd name="T94" fmla="*/ 0 h 324"/>
                      <a:gd name="T95" fmla="*/ 234 w 234"/>
                      <a:gd name="T96" fmla="*/ 324 h 3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4" h="324">
                        <a:moveTo>
                          <a:pt x="114" y="312"/>
                        </a:moveTo>
                        <a:lnTo>
                          <a:pt x="0" y="324"/>
                        </a:lnTo>
                        <a:lnTo>
                          <a:pt x="30" y="252"/>
                        </a:lnTo>
                        <a:lnTo>
                          <a:pt x="0" y="174"/>
                        </a:lnTo>
                        <a:lnTo>
                          <a:pt x="6" y="96"/>
                        </a:lnTo>
                        <a:lnTo>
                          <a:pt x="42" y="48"/>
                        </a:lnTo>
                        <a:lnTo>
                          <a:pt x="42" y="78"/>
                        </a:lnTo>
                        <a:lnTo>
                          <a:pt x="48" y="66"/>
                        </a:lnTo>
                        <a:lnTo>
                          <a:pt x="48" y="84"/>
                        </a:lnTo>
                        <a:lnTo>
                          <a:pt x="54" y="42"/>
                        </a:lnTo>
                        <a:lnTo>
                          <a:pt x="72" y="30"/>
                        </a:lnTo>
                        <a:lnTo>
                          <a:pt x="66" y="18"/>
                        </a:lnTo>
                        <a:lnTo>
                          <a:pt x="84" y="0"/>
                        </a:lnTo>
                        <a:lnTo>
                          <a:pt x="156" y="24"/>
                        </a:lnTo>
                        <a:lnTo>
                          <a:pt x="168" y="48"/>
                        </a:lnTo>
                        <a:lnTo>
                          <a:pt x="156" y="48"/>
                        </a:lnTo>
                        <a:lnTo>
                          <a:pt x="174" y="72"/>
                        </a:lnTo>
                        <a:lnTo>
                          <a:pt x="174" y="102"/>
                        </a:lnTo>
                        <a:lnTo>
                          <a:pt x="144" y="132"/>
                        </a:lnTo>
                        <a:lnTo>
                          <a:pt x="144" y="156"/>
                        </a:lnTo>
                        <a:lnTo>
                          <a:pt x="162" y="162"/>
                        </a:lnTo>
                        <a:lnTo>
                          <a:pt x="192" y="120"/>
                        </a:lnTo>
                        <a:lnTo>
                          <a:pt x="216" y="138"/>
                        </a:lnTo>
                        <a:lnTo>
                          <a:pt x="234" y="198"/>
                        </a:lnTo>
                        <a:lnTo>
                          <a:pt x="234" y="222"/>
                        </a:lnTo>
                        <a:lnTo>
                          <a:pt x="228" y="234"/>
                        </a:lnTo>
                        <a:lnTo>
                          <a:pt x="228" y="222"/>
                        </a:lnTo>
                        <a:lnTo>
                          <a:pt x="222" y="228"/>
                        </a:lnTo>
                        <a:lnTo>
                          <a:pt x="192" y="300"/>
                        </a:lnTo>
                        <a:lnTo>
                          <a:pt x="138" y="312"/>
                        </a:lnTo>
                        <a:lnTo>
                          <a:pt x="114" y="312"/>
                        </a:lnTo>
                        <a:close/>
                      </a:path>
                    </a:pathLst>
                  </a:custGeom>
                  <a:solidFill>
                    <a:srgbClr val="FF8C00"/>
                  </a:solidFill>
                  <a:ln w="9525">
                    <a:solidFill>
                      <a:srgbClr val="FF8C00"/>
                    </a:solidFill>
                    <a:prstDash val="solid"/>
                    <a:round/>
                    <a:headEnd/>
                    <a:tailEnd/>
                  </a:ln>
                </p:spPr>
                <p:txBody>
                  <a:bodyPr/>
                  <a:lstStyle/>
                  <a:p>
                    <a:endParaRPr lang="en-US" dirty="0"/>
                  </a:p>
                </p:txBody>
              </p:sp>
              <p:sp>
                <p:nvSpPr>
                  <p:cNvPr id="212" name="Freeform 211"/>
                  <p:cNvSpPr>
                    <a:spLocks noChangeAspect="1"/>
                  </p:cNvSpPr>
                  <p:nvPr/>
                </p:nvSpPr>
                <p:spPr bwMode="auto">
                  <a:xfrm>
                    <a:off x="3347130" y="3734619"/>
                    <a:ext cx="234" cy="324"/>
                  </a:xfrm>
                  <a:custGeom>
                    <a:avLst/>
                    <a:gdLst>
                      <a:gd name="T0" fmla="*/ 114 w 234"/>
                      <a:gd name="T1" fmla="*/ 312 h 324"/>
                      <a:gd name="T2" fmla="*/ 0 w 234"/>
                      <a:gd name="T3" fmla="*/ 324 h 324"/>
                      <a:gd name="T4" fmla="*/ 30 w 234"/>
                      <a:gd name="T5" fmla="*/ 252 h 324"/>
                      <a:gd name="T6" fmla="*/ 0 w 234"/>
                      <a:gd name="T7" fmla="*/ 174 h 324"/>
                      <a:gd name="T8" fmla="*/ 6 w 234"/>
                      <a:gd name="T9" fmla="*/ 96 h 324"/>
                      <a:gd name="T10" fmla="*/ 42 w 234"/>
                      <a:gd name="T11" fmla="*/ 48 h 324"/>
                      <a:gd name="T12" fmla="*/ 42 w 234"/>
                      <a:gd name="T13" fmla="*/ 78 h 324"/>
                      <a:gd name="T14" fmla="*/ 48 w 234"/>
                      <a:gd name="T15" fmla="*/ 66 h 324"/>
                      <a:gd name="T16" fmla="*/ 48 w 234"/>
                      <a:gd name="T17" fmla="*/ 84 h 324"/>
                      <a:gd name="T18" fmla="*/ 54 w 234"/>
                      <a:gd name="T19" fmla="*/ 42 h 324"/>
                      <a:gd name="T20" fmla="*/ 72 w 234"/>
                      <a:gd name="T21" fmla="*/ 30 h 324"/>
                      <a:gd name="T22" fmla="*/ 66 w 234"/>
                      <a:gd name="T23" fmla="*/ 18 h 324"/>
                      <a:gd name="T24" fmla="*/ 84 w 234"/>
                      <a:gd name="T25" fmla="*/ 0 h 324"/>
                      <a:gd name="T26" fmla="*/ 156 w 234"/>
                      <a:gd name="T27" fmla="*/ 24 h 324"/>
                      <a:gd name="T28" fmla="*/ 168 w 234"/>
                      <a:gd name="T29" fmla="*/ 48 h 324"/>
                      <a:gd name="T30" fmla="*/ 156 w 234"/>
                      <a:gd name="T31" fmla="*/ 48 h 324"/>
                      <a:gd name="T32" fmla="*/ 174 w 234"/>
                      <a:gd name="T33" fmla="*/ 72 h 324"/>
                      <a:gd name="T34" fmla="*/ 174 w 234"/>
                      <a:gd name="T35" fmla="*/ 102 h 324"/>
                      <a:gd name="T36" fmla="*/ 144 w 234"/>
                      <a:gd name="T37" fmla="*/ 132 h 324"/>
                      <a:gd name="T38" fmla="*/ 144 w 234"/>
                      <a:gd name="T39" fmla="*/ 156 h 324"/>
                      <a:gd name="T40" fmla="*/ 162 w 234"/>
                      <a:gd name="T41" fmla="*/ 162 h 324"/>
                      <a:gd name="T42" fmla="*/ 192 w 234"/>
                      <a:gd name="T43" fmla="*/ 120 h 324"/>
                      <a:gd name="T44" fmla="*/ 216 w 234"/>
                      <a:gd name="T45" fmla="*/ 138 h 324"/>
                      <a:gd name="T46" fmla="*/ 234 w 234"/>
                      <a:gd name="T47" fmla="*/ 198 h 324"/>
                      <a:gd name="T48" fmla="*/ 234 w 234"/>
                      <a:gd name="T49" fmla="*/ 222 h 324"/>
                      <a:gd name="T50" fmla="*/ 228 w 234"/>
                      <a:gd name="T51" fmla="*/ 234 h 324"/>
                      <a:gd name="T52" fmla="*/ 228 w 234"/>
                      <a:gd name="T53" fmla="*/ 222 h 324"/>
                      <a:gd name="T54" fmla="*/ 222 w 234"/>
                      <a:gd name="T55" fmla="*/ 228 h 324"/>
                      <a:gd name="T56" fmla="*/ 192 w 234"/>
                      <a:gd name="T57" fmla="*/ 300 h 324"/>
                      <a:gd name="T58" fmla="*/ 138 w 234"/>
                      <a:gd name="T59" fmla="*/ 312 h 324"/>
                      <a:gd name="T60" fmla="*/ 114 w 234"/>
                      <a:gd name="T61" fmla="*/ 312 h 324"/>
                      <a:gd name="T62" fmla="*/ 114 w 234"/>
                      <a:gd name="T63" fmla="*/ 318 h 3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
                      <a:gd name="T97" fmla="*/ 0 h 324"/>
                      <a:gd name="T98" fmla="*/ 234 w 234"/>
                      <a:gd name="T99" fmla="*/ 324 h 3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 h="324">
                        <a:moveTo>
                          <a:pt x="114" y="312"/>
                        </a:moveTo>
                        <a:lnTo>
                          <a:pt x="0" y="324"/>
                        </a:lnTo>
                        <a:lnTo>
                          <a:pt x="30" y="252"/>
                        </a:lnTo>
                        <a:lnTo>
                          <a:pt x="0" y="174"/>
                        </a:lnTo>
                        <a:lnTo>
                          <a:pt x="6" y="96"/>
                        </a:lnTo>
                        <a:lnTo>
                          <a:pt x="42" y="48"/>
                        </a:lnTo>
                        <a:lnTo>
                          <a:pt x="42" y="78"/>
                        </a:lnTo>
                        <a:lnTo>
                          <a:pt x="48" y="66"/>
                        </a:lnTo>
                        <a:lnTo>
                          <a:pt x="48" y="84"/>
                        </a:lnTo>
                        <a:lnTo>
                          <a:pt x="54" y="42"/>
                        </a:lnTo>
                        <a:lnTo>
                          <a:pt x="72" y="30"/>
                        </a:lnTo>
                        <a:lnTo>
                          <a:pt x="66" y="18"/>
                        </a:lnTo>
                        <a:lnTo>
                          <a:pt x="84" y="0"/>
                        </a:lnTo>
                        <a:lnTo>
                          <a:pt x="156" y="24"/>
                        </a:lnTo>
                        <a:lnTo>
                          <a:pt x="168" y="48"/>
                        </a:lnTo>
                        <a:lnTo>
                          <a:pt x="156" y="48"/>
                        </a:lnTo>
                        <a:lnTo>
                          <a:pt x="174" y="72"/>
                        </a:lnTo>
                        <a:lnTo>
                          <a:pt x="174" y="102"/>
                        </a:lnTo>
                        <a:lnTo>
                          <a:pt x="144" y="132"/>
                        </a:lnTo>
                        <a:lnTo>
                          <a:pt x="144" y="156"/>
                        </a:lnTo>
                        <a:lnTo>
                          <a:pt x="162" y="162"/>
                        </a:lnTo>
                        <a:lnTo>
                          <a:pt x="192" y="120"/>
                        </a:lnTo>
                        <a:lnTo>
                          <a:pt x="216" y="138"/>
                        </a:lnTo>
                        <a:lnTo>
                          <a:pt x="234" y="198"/>
                        </a:lnTo>
                        <a:lnTo>
                          <a:pt x="234" y="222"/>
                        </a:lnTo>
                        <a:lnTo>
                          <a:pt x="228" y="234"/>
                        </a:lnTo>
                        <a:lnTo>
                          <a:pt x="228" y="222"/>
                        </a:lnTo>
                        <a:lnTo>
                          <a:pt x="222" y="228"/>
                        </a:lnTo>
                        <a:lnTo>
                          <a:pt x="192" y="300"/>
                        </a:lnTo>
                        <a:lnTo>
                          <a:pt x="138" y="312"/>
                        </a:lnTo>
                        <a:lnTo>
                          <a:pt x="114" y="312"/>
                        </a:lnTo>
                        <a:lnTo>
                          <a:pt x="114" y="318"/>
                        </a:lnTo>
                      </a:path>
                    </a:pathLst>
                  </a:custGeom>
                  <a:noFill/>
                  <a:ln w="9525">
                    <a:solidFill>
                      <a:srgbClr val="000000"/>
                    </a:solidFill>
                    <a:prstDash val="solid"/>
                    <a:round/>
                    <a:headEnd/>
                    <a:tailEnd/>
                  </a:ln>
                </p:spPr>
                <p:txBody>
                  <a:bodyPr/>
                  <a:lstStyle/>
                  <a:p>
                    <a:endParaRPr lang="en-US" dirty="0"/>
                  </a:p>
                </p:txBody>
              </p:sp>
              <p:sp>
                <p:nvSpPr>
                  <p:cNvPr id="213" name="Freeform 212"/>
                  <p:cNvSpPr>
                    <a:spLocks noChangeAspect="1"/>
                  </p:cNvSpPr>
                  <p:nvPr/>
                </p:nvSpPr>
                <p:spPr bwMode="auto">
                  <a:xfrm>
                    <a:off x="3346902" y="3734505"/>
                    <a:ext cx="354" cy="180"/>
                  </a:xfrm>
                  <a:custGeom>
                    <a:avLst/>
                    <a:gdLst>
                      <a:gd name="T0" fmla="*/ 354 w 354"/>
                      <a:gd name="T1" fmla="*/ 96 h 180"/>
                      <a:gd name="T2" fmla="*/ 312 w 354"/>
                      <a:gd name="T3" fmla="*/ 96 h 180"/>
                      <a:gd name="T4" fmla="*/ 306 w 354"/>
                      <a:gd name="T5" fmla="*/ 108 h 180"/>
                      <a:gd name="T6" fmla="*/ 264 w 354"/>
                      <a:gd name="T7" fmla="*/ 96 h 180"/>
                      <a:gd name="T8" fmla="*/ 228 w 354"/>
                      <a:gd name="T9" fmla="*/ 108 h 180"/>
                      <a:gd name="T10" fmla="*/ 210 w 354"/>
                      <a:gd name="T11" fmla="*/ 138 h 180"/>
                      <a:gd name="T12" fmla="*/ 210 w 354"/>
                      <a:gd name="T13" fmla="*/ 114 h 180"/>
                      <a:gd name="T14" fmla="*/ 186 w 354"/>
                      <a:gd name="T15" fmla="*/ 132 h 180"/>
                      <a:gd name="T16" fmla="*/ 186 w 354"/>
                      <a:gd name="T17" fmla="*/ 114 h 180"/>
                      <a:gd name="T18" fmla="*/ 162 w 354"/>
                      <a:gd name="T19" fmla="*/ 180 h 180"/>
                      <a:gd name="T20" fmla="*/ 150 w 354"/>
                      <a:gd name="T21" fmla="*/ 180 h 180"/>
                      <a:gd name="T22" fmla="*/ 150 w 354"/>
                      <a:gd name="T23" fmla="*/ 162 h 180"/>
                      <a:gd name="T24" fmla="*/ 138 w 354"/>
                      <a:gd name="T25" fmla="*/ 162 h 180"/>
                      <a:gd name="T26" fmla="*/ 144 w 354"/>
                      <a:gd name="T27" fmla="*/ 138 h 180"/>
                      <a:gd name="T28" fmla="*/ 126 w 354"/>
                      <a:gd name="T29" fmla="*/ 120 h 180"/>
                      <a:gd name="T30" fmla="*/ 12 w 354"/>
                      <a:gd name="T31" fmla="*/ 96 h 180"/>
                      <a:gd name="T32" fmla="*/ 0 w 354"/>
                      <a:gd name="T33" fmla="*/ 84 h 180"/>
                      <a:gd name="T34" fmla="*/ 132 w 354"/>
                      <a:gd name="T35" fmla="*/ 0 h 180"/>
                      <a:gd name="T36" fmla="*/ 138 w 354"/>
                      <a:gd name="T37" fmla="*/ 6 h 180"/>
                      <a:gd name="T38" fmla="*/ 102 w 354"/>
                      <a:gd name="T39" fmla="*/ 42 h 180"/>
                      <a:gd name="T40" fmla="*/ 102 w 354"/>
                      <a:gd name="T41" fmla="*/ 60 h 180"/>
                      <a:gd name="T42" fmla="*/ 120 w 354"/>
                      <a:gd name="T43" fmla="*/ 42 h 180"/>
                      <a:gd name="T44" fmla="*/ 114 w 354"/>
                      <a:gd name="T45" fmla="*/ 54 h 180"/>
                      <a:gd name="T46" fmla="*/ 138 w 354"/>
                      <a:gd name="T47" fmla="*/ 48 h 180"/>
                      <a:gd name="T48" fmla="*/ 162 w 354"/>
                      <a:gd name="T49" fmla="*/ 72 h 180"/>
                      <a:gd name="T50" fmla="*/ 198 w 354"/>
                      <a:gd name="T51" fmla="*/ 78 h 180"/>
                      <a:gd name="T52" fmla="*/ 228 w 354"/>
                      <a:gd name="T53" fmla="*/ 54 h 180"/>
                      <a:gd name="T54" fmla="*/ 288 w 354"/>
                      <a:gd name="T55" fmla="*/ 42 h 180"/>
                      <a:gd name="T56" fmla="*/ 288 w 354"/>
                      <a:gd name="T57" fmla="*/ 66 h 180"/>
                      <a:gd name="T58" fmla="*/ 330 w 354"/>
                      <a:gd name="T59" fmla="*/ 60 h 180"/>
                      <a:gd name="T60" fmla="*/ 330 w 354"/>
                      <a:gd name="T61" fmla="*/ 78 h 180"/>
                      <a:gd name="T62" fmla="*/ 354 w 354"/>
                      <a:gd name="T63" fmla="*/ 96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
                      <a:gd name="T97" fmla="*/ 0 h 180"/>
                      <a:gd name="T98" fmla="*/ 354 w 354"/>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 h="180">
                        <a:moveTo>
                          <a:pt x="354" y="96"/>
                        </a:moveTo>
                        <a:lnTo>
                          <a:pt x="312" y="96"/>
                        </a:lnTo>
                        <a:lnTo>
                          <a:pt x="306" y="108"/>
                        </a:lnTo>
                        <a:lnTo>
                          <a:pt x="264" y="96"/>
                        </a:lnTo>
                        <a:lnTo>
                          <a:pt x="228" y="108"/>
                        </a:lnTo>
                        <a:lnTo>
                          <a:pt x="210" y="138"/>
                        </a:lnTo>
                        <a:lnTo>
                          <a:pt x="210" y="114"/>
                        </a:lnTo>
                        <a:lnTo>
                          <a:pt x="186" y="132"/>
                        </a:lnTo>
                        <a:lnTo>
                          <a:pt x="186" y="114"/>
                        </a:lnTo>
                        <a:lnTo>
                          <a:pt x="162" y="180"/>
                        </a:lnTo>
                        <a:lnTo>
                          <a:pt x="150" y="180"/>
                        </a:lnTo>
                        <a:lnTo>
                          <a:pt x="150" y="162"/>
                        </a:lnTo>
                        <a:lnTo>
                          <a:pt x="138" y="162"/>
                        </a:lnTo>
                        <a:lnTo>
                          <a:pt x="144" y="138"/>
                        </a:lnTo>
                        <a:lnTo>
                          <a:pt x="126" y="120"/>
                        </a:lnTo>
                        <a:lnTo>
                          <a:pt x="12" y="96"/>
                        </a:lnTo>
                        <a:lnTo>
                          <a:pt x="0" y="84"/>
                        </a:lnTo>
                        <a:lnTo>
                          <a:pt x="132" y="0"/>
                        </a:lnTo>
                        <a:lnTo>
                          <a:pt x="138" y="6"/>
                        </a:lnTo>
                        <a:lnTo>
                          <a:pt x="102" y="42"/>
                        </a:lnTo>
                        <a:lnTo>
                          <a:pt x="102" y="60"/>
                        </a:lnTo>
                        <a:lnTo>
                          <a:pt x="120" y="42"/>
                        </a:lnTo>
                        <a:lnTo>
                          <a:pt x="114" y="54"/>
                        </a:lnTo>
                        <a:lnTo>
                          <a:pt x="138" y="48"/>
                        </a:lnTo>
                        <a:lnTo>
                          <a:pt x="162" y="72"/>
                        </a:lnTo>
                        <a:lnTo>
                          <a:pt x="198" y="78"/>
                        </a:lnTo>
                        <a:lnTo>
                          <a:pt x="228" y="54"/>
                        </a:lnTo>
                        <a:lnTo>
                          <a:pt x="288" y="42"/>
                        </a:lnTo>
                        <a:lnTo>
                          <a:pt x="288" y="66"/>
                        </a:lnTo>
                        <a:lnTo>
                          <a:pt x="330" y="60"/>
                        </a:lnTo>
                        <a:lnTo>
                          <a:pt x="330" y="78"/>
                        </a:lnTo>
                        <a:lnTo>
                          <a:pt x="354" y="96"/>
                        </a:lnTo>
                        <a:close/>
                      </a:path>
                    </a:pathLst>
                  </a:custGeom>
                  <a:solidFill>
                    <a:srgbClr val="FF8C00"/>
                  </a:solidFill>
                  <a:ln w="9525">
                    <a:solidFill>
                      <a:srgbClr val="FF8C00"/>
                    </a:solidFill>
                    <a:prstDash val="solid"/>
                    <a:round/>
                    <a:headEnd/>
                    <a:tailEnd/>
                  </a:ln>
                </p:spPr>
                <p:txBody>
                  <a:bodyPr/>
                  <a:lstStyle/>
                  <a:p>
                    <a:endParaRPr lang="en-US" dirty="0"/>
                  </a:p>
                </p:txBody>
              </p:sp>
              <p:sp>
                <p:nvSpPr>
                  <p:cNvPr id="214" name="Freeform 213"/>
                  <p:cNvSpPr>
                    <a:spLocks noChangeAspect="1"/>
                  </p:cNvSpPr>
                  <p:nvPr/>
                </p:nvSpPr>
                <p:spPr bwMode="auto">
                  <a:xfrm>
                    <a:off x="3346902" y="3734505"/>
                    <a:ext cx="354" cy="180"/>
                  </a:xfrm>
                  <a:custGeom>
                    <a:avLst/>
                    <a:gdLst>
                      <a:gd name="T0" fmla="*/ 354 w 354"/>
                      <a:gd name="T1" fmla="*/ 96 h 180"/>
                      <a:gd name="T2" fmla="*/ 312 w 354"/>
                      <a:gd name="T3" fmla="*/ 96 h 180"/>
                      <a:gd name="T4" fmla="*/ 306 w 354"/>
                      <a:gd name="T5" fmla="*/ 108 h 180"/>
                      <a:gd name="T6" fmla="*/ 264 w 354"/>
                      <a:gd name="T7" fmla="*/ 96 h 180"/>
                      <a:gd name="T8" fmla="*/ 228 w 354"/>
                      <a:gd name="T9" fmla="*/ 108 h 180"/>
                      <a:gd name="T10" fmla="*/ 210 w 354"/>
                      <a:gd name="T11" fmla="*/ 138 h 180"/>
                      <a:gd name="T12" fmla="*/ 210 w 354"/>
                      <a:gd name="T13" fmla="*/ 114 h 180"/>
                      <a:gd name="T14" fmla="*/ 186 w 354"/>
                      <a:gd name="T15" fmla="*/ 132 h 180"/>
                      <a:gd name="T16" fmla="*/ 186 w 354"/>
                      <a:gd name="T17" fmla="*/ 114 h 180"/>
                      <a:gd name="T18" fmla="*/ 162 w 354"/>
                      <a:gd name="T19" fmla="*/ 180 h 180"/>
                      <a:gd name="T20" fmla="*/ 150 w 354"/>
                      <a:gd name="T21" fmla="*/ 180 h 180"/>
                      <a:gd name="T22" fmla="*/ 150 w 354"/>
                      <a:gd name="T23" fmla="*/ 162 h 180"/>
                      <a:gd name="T24" fmla="*/ 138 w 354"/>
                      <a:gd name="T25" fmla="*/ 162 h 180"/>
                      <a:gd name="T26" fmla="*/ 144 w 354"/>
                      <a:gd name="T27" fmla="*/ 138 h 180"/>
                      <a:gd name="T28" fmla="*/ 126 w 354"/>
                      <a:gd name="T29" fmla="*/ 120 h 180"/>
                      <a:gd name="T30" fmla="*/ 12 w 354"/>
                      <a:gd name="T31" fmla="*/ 96 h 180"/>
                      <a:gd name="T32" fmla="*/ 0 w 354"/>
                      <a:gd name="T33" fmla="*/ 84 h 180"/>
                      <a:gd name="T34" fmla="*/ 132 w 354"/>
                      <a:gd name="T35" fmla="*/ 0 h 180"/>
                      <a:gd name="T36" fmla="*/ 138 w 354"/>
                      <a:gd name="T37" fmla="*/ 6 h 180"/>
                      <a:gd name="T38" fmla="*/ 102 w 354"/>
                      <a:gd name="T39" fmla="*/ 42 h 180"/>
                      <a:gd name="T40" fmla="*/ 102 w 354"/>
                      <a:gd name="T41" fmla="*/ 60 h 180"/>
                      <a:gd name="T42" fmla="*/ 120 w 354"/>
                      <a:gd name="T43" fmla="*/ 42 h 180"/>
                      <a:gd name="T44" fmla="*/ 114 w 354"/>
                      <a:gd name="T45" fmla="*/ 54 h 180"/>
                      <a:gd name="T46" fmla="*/ 138 w 354"/>
                      <a:gd name="T47" fmla="*/ 48 h 180"/>
                      <a:gd name="T48" fmla="*/ 162 w 354"/>
                      <a:gd name="T49" fmla="*/ 72 h 180"/>
                      <a:gd name="T50" fmla="*/ 198 w 354"/>
                      <a:gd name="T51" fmla="*/ 78 h 180"/>
                      <a:gd name="T52" fmla="*/ 228 w 354"/>
                      <a:gd name="T53" fmla="*/ 54 h 180"/>
                      <a:gd name="T54" fmla="*/ 288 w 354"/>
                      <a:gd name="T55" fmla="*/ 42 h 180"/>
                      <a:gd name="T56" fmla="*/ 288 w 354"/>
                      <a:gd name="T57" fmla="*/ 66 h 180"/>
                      <a:gd name="T58" fmla="*/ 330 w 354"/>
                      <a:gd name="T59" fmla="*/ 60 h 180"/>
                      <a:gd name="T60" fmla="*/ 330 w 354"/>
                      <a:gd name="T61" fmla="*/ 78 h 180"/>
                      <a:gd name="T62" fmla="*/ 354 w 354"/>
                      <a:gd name="T63" fmla="*/ 96 h 180"/>
                      <a:gd name="T64" fmla="*/ 354 w 354"/>
                      <a:gd name="T65" fmla="*/ 102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4"/>
                      <a:gd name="T100" fmla="*/ 0 h 180"/>
                      <a:gd name="T101" fmla="*/ 354 w 354"/>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4" h="180">
                        <a:moveTo>
                          <a:pt x="354" y="96"/>
                        </a:moveTo>
                        <a:lnTo>
                          <a:pt x="312" y="96"/>
                        </a:lnTo>
                        <a:lnTo>
                          <a:pt x="306" y="108"/>
                        </a:lnTo>
                        <a:lnTo>
                          <a:pt x="264" y="96"/>
                        </a:lnTo>
                        <a:lnTo>
                          <a:pt x="228" y="108"/>
                        </a:lnTo>
                        <a:lnTo>
                          <a:pt x="210" y="138"/>
                        </a:lnTo>
                        <a:lnTo>
                          <a:pt x="210" y="114"/>
                        </a:lnTo>
                        <a:lnTo>
                          <a:pt x="186" y="132"/>
                        </a:lnTo>
                        <a:lnTo>
                          <a:pt x="186" y="114"/>
                        </a:lnTo>
                        <a:lnTo>
                          <a:pt x="162" y="180"/>
                        </a:lnTo>
                        <a:lnTo>
                          <a:pt x="150" y="180"/>
                        </a:lnTo>
                        <a:lnTo>
                          <a:pt x="150" y="162"/>
                        </a:lnTo>
                        <a:lnTo>
                          <a:pt x="138" y="162"/>
                        </a:lnTo>
                        <a:lnTo>
                          <a:pt x="144" y="138"/>
                        </a:lnTo>
                        <a:lnTo>
                          <a:pt x="126" y="120"/>
                        </a:lnTo>
                        <a:lnTo>
                          <a:pt x="12" y="96"/>
                        </a:lnTo>
                        <a:lnTo>
                          <a:pt x="0" y="84"/>
                        </a:lnTo>
                        <a:lnTo>
                          <a:pt x="132" y="0"/>
                        </a:lnTo>
                        <a:lnTo>
                          <a:pt x="138" y="6"/>
                        </a:lnTo>
                        <a:lnTo>
                          <a:pt x="102" y="42"/>
                        </a:lnTo>
                        <a:lnTo>
                          <a:pt x="102" y="60"/>
                        </a:lnTo>
                        <a:lnTo>
                          <a:pt x="120" y="42"/>
                        </a:lnTo>
                        <a:lnTo>
                          <a:pt x="114" y="54"/>
                        </a:lnTo>
                        <a:lnTo>
                          <a:pt x="138" y="48"/>
                        </a:lnTo>
                        <a:lnTo>
                          <a:pt x="162" y="72"/>
                        </a:lnTo>
                        <a:lnTo>
                          <a:pt x="198" y="78"/>
                        </a:lnTo>
                        <a:lnTo>
                          <a:pt x="228" y="54"/>
                        </a:lnTo>
                        <a:lnTo>
                          <a:pt x="288" y="42"/>
                        </a:lnTo>
                        <a:lnTo>
                          <a:pt x="288" y="66"/>
                        </a:lnTo>
                        <a:lnTo>
                          <a:pt x="330" y="60"/>
                        </a:lnTo>
                        <a:lnTo>
                          <a:pt x="330" y="78"/>
                        </a:lnTo>
                        <a:lnTo>
                          <a:pt x="354" y="96"/>
                        </a:lnTo>
                        <a:lnTo>
                          <a:pt x="354" y="102"/>
                        </a:lnTo>
                      </a:path>
                    </a:pathLst>
                  </a:custGeom>
                  <a:noFill/>
                  <a:ln w="9525">
                    <a:solidFill>
                      <a:srgbClr val="000000"/>
                    </a:solidFill>
                    <a:prstDash val="solid"/>
                    <a:round/>
                    <a:headEnd/>
                    <a:tailEnd/>
                  </a:ln>
                </p:spPr>
                <p:txBody>
                  <a:bodyPr/>
                  <a:lstStyle/>
                  <a:p>
                    <a:endParaRPr lang="en-US" dirty="0"/>
                  </a:p>
                </p:txBody>
              </p:sp>
              <p:sp>
                <p:nvSpPr>
                  <p:cNvPr id="215" name="Freeform 214"/>
                  <p:cNvSpPr>
                    <a:spLocks noChangeAspect="1"/>
                  </p:cNvSpPr>
                  <p:nvPr/>
                </p:nvSpPr>
                <p:spPr bwMode="auto">
                  <a:xfrm>
                    <a:off x="3346536" y="3734379"/>
                    <a:ext cx="408" cy="450"/>
                  </a:xfrm>
                  <a:custGeom>
                    <a:avLst/>
                    <a:gdLst>
                      <a:gd name="T0" fmla="*/ 330 w 408"/>
                      <a:gd name="T1" fmla="*/ 444 h 450"/>
                      <a:gd name="T2" fmla="*/ 36 w 408"/>
                      <a:gd name="T3" fmla="*/ 450 h 450"/>
                      <a:gd name="T4" fmla="*/ 36 w 408"/>
                      <a:gd name="T5" fmla="*/ 312 h 450"/>
                      <a:gd name="T6" fmla="*/ 18 w 408"/>
                      <a:gd name="T7" fmla="*/ 288 h 450"/>
                      <a:gd name="T8" fmla="*/ 30 w 408"/>
                      <a:gd name="T9" fmla="*/ 264 h 450"/>
                      <a:gd name="T10" fmla="*/ 30 w 408"/>
                      <a:gd name="T11" fmla="*/ 258 h 450"/>
                      <a:gd name="T12" fmla="*/ 0 w 408"/>
                      <a:gd name="T13" fmla="*/ 30 h 450"/>
                      <a:gd name="T14" fmla="*/ 108 w 408"/>
                      <a:gd name="T15" fmla="*/ 30 h 450"/>
                      <a:gd name="T16" fmla="*/ 108 w 408"/>
                      <a:gd name="T17" fmla="*/ 0 h 450"/>
                      <a:gd name="T18" fmla="*/ 120 w 408"/>
                      <a:gd name="T19" fmla="*/ 0 h 450"/>
                      <a:gd name="T20" fmla="*/ 132 w 408"/>
                      <a:gd name="T21" fmla="*/ 48 h 450"/>
                      <a:gd name="T22" fmla="*/ 174 w 408"/>
                      <a:gd name="T23" fmla="*/ 54 h 450"/>
                      <a:gd name="T24" fmla="*/ 180 w 408"/>
                      <a:gd name="T25" fmla="*/ 66 h 450"/>
                      <a:gd name="T26" fmla="*/ 222 w 408"/>
                      <a:gd name="T27" fmla="*/ 54 h 450"/>
                      <a:gd name="T28" fmla="*/ 240 w 408"/>
                      <a:gd name="T29" fmla="*/ 60 h 450"/>
                      <a:gd name="T30" fmla="*/ 234 w 408"/>
                      <a:gd name="T31" fmla="*/ 66 h 450"/>
                      <a:gd name="T32" fmla="*/ 246 w 408"/>
                      <a:gd name="T33" fmla="*/ 66 h 450"/>
                      <a:gd name="T34" fmla="*/ 252 w 408"/>
                      <a:gd name="T35" fmla="*/ 84 h 450"/>
                      <a:gd name="T36" fmla="*/ 270 w 408"/>
                      <a:gd name="T37" fmla="*/ 72 h 450"/>
                      <a:gd name="T38" fmla="*/ 294 w 408"/>
                      <a:gd name="T39" fmla="*/ 96 h 450"/>
                      <a:gd name="T40" fmla="*/ 330 w 408"/>
                      <a:gd name="T41" fmla="*/ 78 h 450"/>
                      <a:gd name="T42" fmla="*/ 342 w 408"/>
                      <a:gd name="T43" fmla="*/ 90 h 450"/>
                      <a:gd name="T44" fmla="*/ 408 w 408"/>
                      <a:gd name="T45" fmla="*/ 90 h 450"/>
                      <a:gd name="T46" fmla="*/ 342 w 408"/>
                      <a:gd name="T47" fmla="*/ 132 h 450"/>
                      <a:gd name="T48" fmla="*/ 270 w 408"/>
                      <a:gd name="T49" fmla="*/ 198 h 450"/>
                      <a:gd name="T50" fmla="*/ 264 w 408"/>
                      <a:gd name="T51" fmla="*/ 204 h 450"/>
                      <a:gd name="T52" fmla="*/ 264 w 408"/>
                      <a:gd name="T53" fmla="*/ 252 h 450"/>
                      <a:gd name="T54" fmla="*/ 240 w 408"/>
                      <a:gd name="T55" fmla="*/ 264 h 450"/>
                      <a:gd name="T56" fmla="*/ 228 w 408"/>
                      <a:gd name="T57" fmla="*/ 288 h 450"/>
                      <a:gd name="T58" fmla="*/ 246 w 408"/>
                      <a:gd name="T59" fmla="*/ 300 h 450"/>
                      <a:gd name="T60" fmla="*/ 240 w 408"/>
                      <a:gd name="T61" fmla="*/ 354 h 450"/>
                      <a:gd name="T62" fmla="*/ 318 w 408"/>
                      <a:gd name="T63" fmla="*/ 408 h 450"/>
                      <a:gd name="T64" fmla="*/ 330 w 408"/>
                      <a:gd name="T65" fmla="*/ 444 h 4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8"/>
                      <a:gd name="T100" fmla="*/ 0 h 450"/>
                      <a:gd name="T101" fmla="*/ 408 w 408"/>
                      <a:gd name="T102" fmla="*/ 450 h 4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8" h="450">
                        <a:moveTo>
                          <a:pt x="330" y="444"/>
                        </a:moveTo>
                        <a:lnTo>
                          <a:pt x="36" y="450"/>
                        </a:lnTo>
                        <a:lnTo>
                          <a:pt x="36" y="312"/>
                        </a:lnTo>
                        <a:lnTo>
                          <a:pt x="18" y="288"/>
                        </a:lnTo>
                        <a:lnTo>
                          <a:pt x="30" y="264"/>
                        </a:lnTo>
                        <a:lnTo>
                          <a:pt x="30" y="258"/>
                        </a:lnTo>
                        <a:lnTo>
                          <a:pt x="0" y="30"/>
                        </a:lnTo>
                        <a:lnTo>
                          <a:pt x="108" y="30"/>
                        </a:lnTo>
                        <a:lnTo>
                          <a:pt x="108" y="0"/>
                        </a:lnTo>
                        <a:lnTo>
                          <a:pt x="120" y="0"/>
                        </a:lnTo>
                        <a:lnTo>
                          <a:pt x="132" y="48"/>
                        </a:lnTo>
                        <a:lnTo>
                          <a:pt x="174" y="54"/>
                        </a:lnTo>
                        <a:lnTo>
                          <a:pt x="180" y="66"/>
                        </a:lnTo>
                        <a:lnTo>
                          <a:pt x="222" y="54"/>
                        </a:lnTo>
                        <a:lnTo>
                          <a:pt x="240" y="60"/>
                        </a:lnTo>
                        <a:lnTo>
                          <a:pt x="234" y="66"/>
                        </a:lnTo>
                        <a:lnTo>
                          <a:pt x="246" y="66"/>
                        </a:lnTo>
                        <a:lnTo>
                          <a:pt x="252" y="84"/>
                        </a:lnTo>
                        <a:lnTo>
                          <a:pt x="270" y="72"/>
                        </a:lnTo>
                        <a:lnTo>
                          <a:pt x="294" y="96"/>
                        </a:lnTo>
                        <a:lnTo>
                          <a:pt x="330" y="78"/>
                        </a:lnTo>
                        <a:lnTo>
                          <a:pt x="342" y="90"/>
                        </a:lnTo>
                        <a:lnTo>
                          <a:pt x="408" y="90"/>
                        </a:lnTo>
                        <a:lnTo>
                          <a:pt x="342" y="132"/>
                        </a:lnTo>
                        <a:lnTo>
                          <a:pt x="270" y="198"/>
                        </a:lnTo>
                        <a:lnTo>
                          <a:pt x="264" y="204"/>
                        </a:lnTo>
                        <a:lnTo>
                          <a:pt x="264" y="252"/>
                        </a:lnTo>
                        <a:lnTo>
                          <a:pt x="240" y="264"/>
                        </a:lnTo>
                        <a:lnTo>
                          <a:pt x="228" y="288"/>
                        </a:lnTo>
                        <a:lnTo>
                          <a:pt x="246" y="300"/>
                        </a:lnTo>
                        <a:lnTo>
                          <a:pt x="240" y="354"/>
                        </a:lnTo>
                        <a:lnTo>
                          <a:pt x="318" y="408"/>
                        </a:lnTo>
                        <a:lnTo>
                          <a:pt x="330" y="444"/>
                        </a:lnTo>
                        <a:close/>
                      </a:path>
                    </a:pathLst>
                  </a:custGeom>
                  <a:solidFill>
                    <a:srgbClr val="FFAA00"/>
                  </a:solidFill>
                  <a:ln w="9525">
                    <a:solidFill>
                      <a:srgbClr val="FFAA00"/>
                    </a:solidFill>
                    <a:prstDash val="solid"/>
                    <a:round/>
                    <a:headEnd/>
                    <a:tailEnd/>
                  </a:ln>
                </p:spPr>
                <p:txBody>
                  <a:bodyPr/>
                  <a:lstStyle/>
                  <a:p>
                    <a:endParaRPr lang="en-US" dirty="0"/>
                  </a:p>
                </p:txBody>
              </p:sp>
              <p:sp>
                <p:nvSpPr>
                  <p:cNvPr id="216" name="Freeform 215"/>
                  <p:cNvSpPr>
                    <a:spLocks noChangeAspect="1"/>
                  </p:cNvSpPr>
                  <p:nvPr/>
                </p:nvSpPr>
                <p:spPr bwMode="auto">
                  <a:xfrm>
                    <a:off x="3346536" y="3734379"/>
                    <a:ext cx="408" cy="450"/>
                  </a:xfrm>
                  <a:custGeom>
                    <a:avLst/>
                    <a:gdLst>
                      <a:gd name="T0" fmla="*/ 330 w 408"/>
                      <a:gd name="T1" fmla="*/ 444 h 450"/>
                      <a:gd name="T2" fmla="*/ 36 w 408"/>
                      <a:gd name="T3" fmla="*/ 450 h 450"/>
                      <a:gd name="T4" fmla="*/ 36 w 408"/>
                      <a:gd name="T5" fmla="*/ 312 h 450"/>
                      <a:gd name="T6" fmla="*/ 18 w 408"/>
                      <a:gd name="T7" fmla="*/ 288 h 450"/>
                      <a:gd name="T8" fmla="*/ 30 w 408"/>
                      <a:gd name="T9" fmla="*/ 264 h 450"/>
                      <a:gd name="T10" fmla="*/ 30 w 408"/>
                      <a:gd name="T11" fmla="*/ 258 h 450"/>
                      <a:gd name="T12" fmla="*/ 0 w 408"/>
                      <a:gd name="T13" fmla="*/ 30 h 450"/>
                      <a:gd name="T14" fmla="*/ 108 w 408"/>
                      <a:gd name="T15" fmla="*/ 30 h 450"/>
                      <a:gd name="T16" fmla="*/ 108 w 408"/>
                      <a:gd name="T17" fmla="*/ 0 h 450"/>
                      <a:gd name="T18" fmla="*/ 120 w 408"/>
                      <a:gd name="T19" fmla="*/ 0 h 450"/>
                      <a:gd name="T20" fmla="*/ 132 w 408"/>
                      <a:gd name="T21" fmla="*/ 48 h 450"/>
                      <a:gd name="T22" fmla="*/ 174 w 408"/>
                      <a:gd name="T23" fmla="*/ 54 h 450"/>
                      <a:gd name="T24" fmla="*/ 180 w 408"/>
                      <a:gd name="T25" fmla="*/ 66 h 450"/>
                      <a:gd name="T26" fmla="*/ 222 w 408"/>
                      <a:gd name="T27" fmla="*/ 54 h 450"/>
                      <a:gd name="T28" fmla="*/ 240 w 408"/>
                      <a:gd name="T29" fmla="*/ 60 h 450"/>
                      <a:gd name="T30" fmla="*/ 234 w 408"/>
                      <a:gd name="T31" fmla="*/ 66 h 450"/>
                      <a:gd name="T32" fmla="*/ 246 w 408"/>
                      <a:gd name="T33" fmla="*/ 66 h 450"/>
                      <a:gd name="T34" fmla="*/ 252 w 408"/>
                      <a:gd name="T35" fmla="*/ 84 h 450"/>
                      <a:gd name="T36" fmla="*/ 270 w 408"/>
                      <a:gd name="T37" fmla="*/ 72 h 450"/>
                      <a:gd name="T38" fmla="*/ 294 w 408"/>
                      <a:gd name="T39" fmla="*/ 96 h 450"/>
                      <a:gd name="T40" fmla="*/ 330 w 408"/>
                      <a:gd name="T41" fmla="*/ 78 h 450"/>
                      <a:gd name="T42" fmla="*/ 342 w 408"/>
                      <a:gd name="T43" fmla="*/ 90 h 450"/>
                      <a:gd name="T44" fmla="*/ 408 w 408"/>
                      <a:gd name="T45" fmla="*/ 90 h 450"/>
                      <a:gd name="T46" fmla="*/ 342 w 408"/>
                      <a:gd name="T47" fmla="*/ 132 h 450"/>
                      <a:gd name="T48" fmla="*/ 270 w 408"/>
                      <a:gd name="T49" fmla="*/ 198 h 450"/>
                      <a:gd name="T50" fmla="*/ 264 w 408"/>
                      <a:gd name="T51" fmla="*/ 204 h 450"/>
                      <a:gd name="T52" fmla="*/ 264 w 408"/>
                      <a:gd name="T53" fmla="*/ 252 h 450"/>
                      <a:gd name="T54" fmla="*/ 240 w 408"/>
                      <a:gd name="T55" fmla="*/ 264 h 450"/>
                      <a:gd name="T56" fmla="*/ 228 w 408"/>
                      <a:gd name="T57" fmla="*/ 288 h 450"/>
                      <a:gd name="T58" fmla="*/ 246 w 408"/>
                      <a:gd name="T59" fmla="*/ 300 h 450"/>
                      <a:gd name="T60" fmla="*/ 240 w 408"/>
                      <a:gd name="T61" fmla="*/ 354 h 450"/>
                      <a:gd name="T62" fmla="*/ 318 w 408"/>
                      <a:gd name="T63" fmla="*/ 408 h 450"/>
                      <a:gd name="T64" fmla="*/ 330 w 408"/>
                      <a:gd name="T65" fmla="*/ 444 h 450"/>
                      <a:gd name="T66" fmla="*/ 330 w 408"/>
                      <a:gd name="T67" fmla="*/ 450 h 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8"/>
                      <a:gd name="T103" fmla="*/ 0 h 450"/>
                      <a:gd name="T104" fmla="*/ 408 w 408"/>
                      <a:gd name="T105" fmla="*/ 450 h 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8" h="450">
                        <a:moveTo>
                          <a:pt x="330" y="444"/>
                        </a:moveTo>
                        <a:lnTo>
                          <a:pt x="36" y="450"/>
                        </a:lnTo>
                        <a:lnTo>
                          <a:pt x="36" y="312"/>
                        </a:lnTo>
                        <a:lnTo>
                          <a:pt x="18" y="288"/>
                        </a:lnTo>
                        <a:lnTo>
                          <a:pt x="30" y="264"/>
                        </a:lnTo>
                        <a:lnTo>
                          <a:pt x="30" y="258"/>
                        </a:lnTo>
                        <a:lnTo>
                          <a:pt x="0" y="30"/>
                        </a:lnTo>
                        <a:lnTo>
                          <a:pt x="108" y="30"/>
                        </a:lnTo>
                        <a:lnTo>
                          <a:pt x="108" y="0"/>
                        </a:lnTo>
                        <a:lnTo>
                          <a:pt x="120" y="0"/>
                        </a:lnTo>
                        <a:lnTo>
                          <a:pt x="132" y="48"/>
                        </a:lnTo>
                        <a:lnTo>
                          <a:pt x="174" y="54"/>
                        </a:lnTo>
                        <a:lnTo>
                          <a:pt x="180" y="66"/>
                        </a:lnTo>
                        <a:lnTo>
                          <a:pt x="222" y="54"/>
                        </a:lnTo>
                        <a:lnTo>
                          <a:pt x="240" y="60"/>
                        </a:lnTo>
                        <a:lnTo>
                          <a:pt x="234" y="66"/>
                        </a:lnTo>
                        <a:lnTo>
                          <a:pt x="246" y="66"/>
                        </a:lnTo>
                        <a:lnTo>
                          <a:pt x="252" y="84"/>
                        </a:lnTo>
                        <a:lnTo>
                          <a:pt x="270" y="72"/>
                        </a:lnTo>
                        <a:lnTo>
                          <a:pt x="294" y="96"/>
                        </a:lnTo>
                        <a:lnTo>
                          <a:pt x="330" y="78"/>
                        </a:lnTo>
                        <a:lnTo>
                          <a:pt x="342" y="90"/>
                        </a:lnTo>
                        <a:lnTo>
                          <a:pt x="408" y="90"/>
                        </a:lnTo>
                        <a:lnTo>
                          <a:pt x="342" y="132"/>
                        </a:lnTo>
                        <a:lnTo>
                          <a:pt x="270" y="198"/>
                        </a:lnTo>
                        <a:lnTo>
                          <a:pt x="264" y="204"/>
                        </a:lnTo>
                        <a:lnTo>
                          <a:pt x="264" y="252"/>
                        </a:lnTo>
                        <a:lnTo>
                          <a:pt x="240" y="264"/>
                        </a:lnTo>
                        <a:lnTo>
                          <a:pt x="228" y="288"/>
                        </a:lnTo>
                        <a:lnTo>
                          <a:pt x="246" y="300"/>
                        </a:lnTo>
                        <a:lnTo>
                          <a:pt x="240" y="354"/>
                        </a:lnTo>
                        <a:lnTo>
                          <a:pt x="318" y="408"/>
                        </a:lnTo>
                        <a:lnTo>
                          <a:pt x="330" y="444"/>
                        </a:lnTo>
                        <a:lnTo>
                          <a:pt x="330" y="450"/>
                        </a:lnTo>
                      </a:path>
                    </a:pathLst>
                  </a:custGeom>
                  <a:noFill/>
                  <a:ln w="9525">
                    <a:solidFill>
                      <a:srgbClr val="000000"/>
                    </a:solidFill>
                    <a:prstDash val="solid"/>
                    <a:round/>
                    <a:headEnd/>
                    <a:tailEnd/>
                  </a:ln>
                </p:spPr>
                <p:txBody>
                  <a:bodyPr/>
                  <a:lstStyle/>
                  <a:p>
                    <a:endParaRPr lang="en-US" dirty="0"/>
                  </a:p>
                </p:txBody>
              </p:sp>
              <p:sp>
                <p:nvSpPr>
                  <p:cNvPr id="217" name="Freeform 216"/>
                  <p:cNvSpPr>
                    <a:spLocks noChangeAspect="1"/>
                  </p:cNvSpPr>
                  <p:nvPr/>
                </p:nvSpPr>
                <p:spPr bwMode="auto">
                  <a:xfrm>
                    <a:off x="3346890" y="3735477"/>
                    <a:ext cx="216" cy="378"/>
                  </a:xfrm>
                  <a:custGeom>
                    <a:avLst/>
                    <a:gdLst>
                      <a:gd name="T0" fmla="*/ 216 w 216"/>
                      <a:gd name="T1" fmla="*/ 360 h 378"/>
                      <a:gd name="T2" fmla="*/ 156 w 216"/>
                      <a:gd name="T3" fmla="*/ 366 h 378"/>
                      <a:gd name="T4" fmla="*/ 138 w 216"/>
                      <a:gd name="T5" fmla="*/ 378 h 378"/>
                      <a:gd name="T6" fmla="*/ 120 w 216"/>
                      <a:gd name="T7" fmla="*/ 342 h 378"/>
                      <a:gd name="T8" fmla="*/ 120 w 216"/>
                      <a:gd name="T9" fmla="*/ 318 h 378"/>
                      <a:gd name="T10" fmla="*/ 0 w 216"/>
                      <a:gd name="T11" fmla="*/ 324 h 378"/>
                      <a:gd name="T12" fmla="*/ 6 w 216"/>
                      <a:gd name="T13" fmla="*/ 276 h 378"/>
                      <a:gd name="T14" fmla="*/ 36 w 216"/>
                      <a:gd name="T15" fmla="*/ 234 h 378"/>
                      <a:gd name="T16" fmla="*/ 24 w 216"/>
                      <a:gd name="T17" fmla="*/ 228 h 378"/>
                      <a:gd name="T18" fmla="*/ 42 w 216"/>
                      <a:gd name="T19" fmla="*/ 222 h 378"/>
                      <a:gd name="T20" fmla="*/ 24 w 216"/>
                      <a:gd name="T21" fmla="*/ 204 h 378"/>
                      <a:gd name="T22" fmla="*/ 30 w 216"/>
                      <a:gd name="T23" fmla="*/ 198 h 378"/>
                      <a:gd name="T24" fmla="*/ 24 w 216"/>
                      <a:gd name="T25" fmla="*/ 198 h 378"/>
                      <a:gd name="T26" fmla="*/ 24 w 216"/>
                      <a:gd name="T27" fmla="*/ 174 h 378"/>
                      <a:gd name="T28" fmla="*/ 18 w 216"/>
                      <a:gd name="T29" fmla="*/ 168 h 378"/>
                      <a:gd name="T30" fmla="*/ 30 w 216"/>
                      <a:gd name="T31" fmla="*/ 150 h 378"/>
                      <a:gd name="T32" fmla="*/ 18 w 216"/>
                      <a:gd name="T33" fmla="*/ 144 h 378"/>
                      <a:gd name="T34" fmla="*/ 24 w 216"/>
                      <a:gd name="T35" fmla="*/ 132 h 378"/>
                      <a:gd name="T36" fmla="*/ 18 w 216"/>
                      <a:gd name="T37" fmla="*/ 132 h 378"/>
                      <a:gd name="T38" fmla="*/ 12 w 216"/>
                      <a:gd name="T39" fmla="*/ 114 h 378"/>
                      <a:gd name="T40" fmla="*/ 24 w 216"/>
                      <a:gd name="T41" fmla="*/ 114 h 378"/>
                      <a:gd name="T42" fmla="*/ 24 w 216"/>
                      <a:gd name="T43" fmla="*/ 90 h 378"/>
                      <a:gd name="T44" fmla="*/ 54 w 216"/>
                      <a:gd name="T45" fmla="*/ 54 h 378"/>
                      <a:gd name="T46" fmla="*/ 54 w 216"/>
                      <a:gd name="T47" fmla="*/ 30 h 378"/>
                      <a:gd name="T48" fmla="*/ 72 w 216"/>
                      <a:gd name="T49" fmla="*/ 6 h 378"/>
                      <a:gd name="T50" fmla="*/ 204 w 216"/>
                      <a:gd name="T51" fmla="*/ 0 h 378"/>
                      <a:gd name="T52" fmla="*/ 204 w 216"/>
                      <a:gd name="T53" fmla="*/ 246 h 378"/>
                      <a:gd name="T54" fmla="*/ 216 w 216"/>
                      <a:gd name="T55" fmla="*/ 330 h 378"/>
                      <a:gd name="T56" fmla="*/ 216 w 216"/>
                      <a:gd name="T57" fmla="*/ 360 h 3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
                      <a:gd name="T88" fmla="*/ 0 h 378"/>
                      <a:gd name="T89" fmla="*/ 216 w 216"/>
                      <a:gd name="T90" fmla="*/ 378 h 3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 h="378">
                        <a:moveTo>
                          <a:pt x="216" y="360"/>
                        </a:moveTo>
                        <a:lnTo>
                          <a:pt x="156" y="366"/>
                        </a:lnTo>
                        <a:lnTo>
                          <a:pt x="138" y="378"/>
                        </a:lnTo>
                        <a:lnTo>
                          <a:pt x="120" y="342"/>
                        </a:lnTo>
                        <a:lnTo>
                          <a:pt x="120" y="318"/>
                        </a:lnTo>
                        <a:lnTo>
                          <a:pt x="0" y="324"/>
                        </a:lnTo>
                        <a:lnTo>
                          <a:pt x="6" y="276"/>
                        </a:lnTo>
                        <a:lnTo>
                          <a:pt x="36" y="234"/>
                        </a:lnTo>
                        <a:lnTo>
                          <a:pt x="24" y="228"/>
                        </a:lnTo>
                        <a:lnTo>
                          <a:pt x="42" y="222"/>
                        </a:lnTo>
                        <a:lnTo>
                          <a:pt x="24" y="204"/>
                        </a:lnTo>
                        <a:lnTo>
                          <a:pt x="30" y="198"/>
                        </a:lnTo>
                        <a:lnTo>
                          <a:pt x="24" y="198"/>
                        </a:lnTo>
                        <a:lnTo>
                          <a:pt x="24" y="174"/>
                        </a:lnTo>
                        <a:lnTo>
                          <a:pt x="18" y="168"/>
                        </a:lnTo>
                        <a:lnTo>
                          <a:pt x="30" y="150"/>
                        </a:lnTo>
                        <a:lnTo>
                          <a:pt x="18" y="144"/>
                        </a:lnTo>
                        <a:lnTo>
                          <a:pt x="24" y="132"/>
                        </a:lnTo>
                        <a:lnTo>
                          <a:pt x="18" y="132"/>
                        </a:lnTo>
                        <a:lnTo>
                          <a:pt x="12" y="114"/>
                        </a:lnTo>
                        <a:lnTo>
                          <a:pt x="24" y="114"/>
                        </a:lnTo>
                        <a:lnTo>
                          <a:pt x="24" y="90"/>
                        </a:lnTo>
                        <a:lnTo>
                          <a:pt x="54" y="54"/>
                        </a:lnTo>
                        <a:lnTo>
                          <a:pt x="54" y="30"/>
                        </a:lnTo>
                        <a:lnTo>
                          <a:pt x="72" y="6"/>
                        </a:lnTo>
                        <a:lnTo>
                          <a:pt x="204" y="0"/>
                        </a:lnTo>
                        <a:lnTo>
                          <a:pt x="204" y="246"/>
                        </a:lnTo>
                        <a:lnTo>
                          <a:pt x="216" y="330"/>
                        </a:lnTo>
                        <a:lnTo>
                          <a:pt x="216" y="360"/>
                        </a:lnTo>
                        <a:close/>
                      </a:path>
                    </a:pathLst>
                  </a:custGeom>
                  <a:solidFill>
                    <a:srgbClr val="FF4500"/>
                  </a:solidFill>
                  <a:ln w="9525">
                    <a:solidFill>
                      <a:srgbClr val="FF4500"/>
                    </a:solidFill>
                    <a:prstDash val="solid"/>
                    <a:round/>
                    <a:headEnd/>
                    <a:tailEnd/>
                  </a:ln>
                </p:spPr>
                <p:txBody>
                  <a:bodyPr/>
                  <a:lstStyle/>
                  <a:p>
                    <a:endParaRPr lang="en-US" dirty="0"/>
                  </a:p>
                </p:txBody>
              </p:sp>
              <p:sp>
                <p:nvSpPr>
                  <p:cNvPr id="218" name="Freeform 217"/>
                  <p:cNvSpPr>
                    <a:spLocks noChangeAspect="1"/>
                  </p:cNvSpPr>
                  <p:nvPr/>
                </p:nvSpPr>
                <p:spPr bwMode="auto">
                  <a:xfrm>
                    <a:off x="3346890" y="3735477"/>
                    <a:ext cx="216" cy="378"/>
                  </a:xfrm>
                  <a:custGeom>
                    <a:avLst/>
                    <a:gdLst>
                      <a:gd name="T0" fmla="*/ 216 w 216"/>
                      <a:gd name="T1" fmla="*/ 360 h 378"/>
                      <a:gd name="T2" fmla="*/ 156 w 216"/>
                      <a:gd name="T3" fmla="*/ 366 h 378"/>
                      <a:gd name="T4" fmla="*/ 138 w 216"/>
                      <a:gd name="T5" fmla="*/ 378 h 378"/>
                      <a:gd name="T6" fmla="*/ 120 w 216"/>
                      <a:gd name="T7" fmla="*/ 342 h 378"/>
                      <a:gd name="T8" fmla="*/ 120 w 216"/>
                      <a:gd name="T9" fmla="*/ 318 h 378"/>
                      <a:gd name="T10" fmla="*/ 0 w 216"/>
                      <a:gd name="T11" fmla="*/ 324 h 378"/>
                      <a:gd name="T12" fmla="*/ 6 w 216"/>
                      <a:gd name="T13" fmla="*/ 276 h 378"/>
                      <a:gd name="T14" fmla="*/ 36 w 216"/>
                      <a:gd name="T15" fmla="*/ 234 h 378"/>
                      <a:gd name="T16" fmla="*/ 24 w 216"/>
                      <a:gd name="T17" fmla="*/ 228 h 378"/>
                      <a:gd name="T18" fmla="*/ 42 w 216"/>
                      <a:gd name="T19" fmla="*/ 222 h 378"/>
                      <a:gd name="T20" fmla="*/ 24 w 216"/>
                      <a:gd name="T21" fmla="*/ 204 h 378"/>
                      <a:gd name="T22" fmla="*/ 30 w 216"/>
                      <a:gd name="T23" fmla="*/ 198 h 378"/>
                      <a:gd name="T24" fmla="*/ 24 w 216"/>
                      <a:gd name="T25" fmla="*/ 198 h 378"/>
                      <a:gd name="T26" fmla="*/ 24 w 216"/>
                      <a:gd name="T27" fmla="*/ 174 h 378"/>
                      <a:gd name="T28" fmla="*/ 18 w 216"/>
                      <a:gd name="T29" fmla="*/ 168 h 378"/>
                      <a:gd name="T30" fmla="*/ 30 w 216"/>
                      <a:gd name="T31" fmla="*/ 150 h 378"/>
                      <a:gd name="T32" fmla="*/ 18 w 216"/>
                      <a:gd name="T33" fmla="*/ 144 h 378"/>
                      <a:gd name="T34" fmla="*/ 24 w 216"/>
                      <a:gd name="T35" fmla="*/ 132 h 378"/>
                      <a:gd name="T36" fmla="*/ 18 w 216"/>
                      <a:gd name="T37" fmla="*/ 132 h 378"/>
                      <a:gd name="T38" fmla="*/ 12 w 216"/>
                      <a:gd name="T39" fmla="*/ 114 h 378"/>
                      <a:gd name="T40" fmla="*/ 24 w 216"/>
                      <a:gd name="T41" fmla="*/ 114 h 378"/>
                      <a:gd name="T42" fmla="*/ 24 w 216"/>
                      <a:gd name="T43" fmla="*/ 90 h 378"/>
                      <a:gd name="T44" fmla="*/ 54 w 216"/>
                      <a:gd name="T45" fmla="*/ 54 h 378"/>
                      <a:gd name="T46" fmla="*/ 54 w 216"/>
                      <a:gd name="T47" fmla="*/ 30 h 378"/>
                      <a:gd name="T48" fmla="*/ 72 w 216"/>
                      <a:gd name="T49" fmla="*/ 6 h 378"/>
                      <a:gd name="T50" fmla="*/ 204 w 216"/>
                      <a:gd name="T51" fmla="*/ 0 h 378"/>
                      <a:gd name="T52" fmla="*/ 204 w 216"/>
                      <a:gd name="T53" fmla="*/ 246 h 378"/>
                      <a:gd name="T54" fmla="*/ 216 w 216"/>
                      <a:gd name="T55" fmla="*/ 330 h 378"/>
                      <a:gd name="T56" fmla="*/ 216 w 216"/>
                      <a:gd name="T57" fmla="*/ 360 h 378"/>
                      <a:gd name="T58" fmla="*/ 216 w 216"/>
                      <a:gd name="T59" fmla="*/ 366 h 3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
                      <a:gd name="T91" fmla="*/ 0 h 378"/>
                      <a:gd name="T92" fmla="*/ 216 w 216"/>
                      <a:gd name="T93" fmla="*/ 378 h 3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 h="378">
                        <a:moveTo>
                          <a:pt x="216" y="360"/>
                        </a:moveTo>
                        <a:lnTo>
                          <a:pt x="156" y="366"/>
                        </a:lnTo>
                        <a:lnTo>
                          <a:pt x="138" y="378"/>
                        </a:lnTo>
                        <a:lnTo>
                          <a:pt x="120" y="342"/>
                        </a:lnTo>
                        <a:lnTo>
                          <a:pt x="120" y="318"/>
                        </a:lnTo>
                        <a:lnTo>
                          <a:pt x="0" y="324"/>
                        </a:lnTo>
                        <a:lnTo>
                          <a:pt x="6" y="276"/>
                        </a:lnTo>
                        <a:lnTo>
                          <a:pt x="36" y="234"/>
                        </a:lnTo>
                        <a:lnTo>
                          <a:pt x="24" y="228"/>
                        </a:lnTo>
                        <a:lnTo>
                          <a:pt x="42" y="222"/>
                        </a:lnTo>
                        <a:lnTo>
                          <a:pt x="24" y="204"/>
                        </a:lnTo>
                        <a:lnTo>
                          <a:pt x="30" y="198"/>
                        </a:lnTo>
                        <a:lnTo>
                          <a:pt x="24" y="198"/>
                        </a:lnTo>
                        <a:lnTo>
                          <a:pt x="24" y="174"/>
                        </a:lnTo>
                        <a:lnTo>
                          <a:pt x="18" y="168"/>
                        </a:lnTo>
                        <a:lnTo>
                          <a:pt x="30" y="150"/>
                        </a:lnTo>
                        <a:lnTo>
                          <a:pt x="18" y="144"/>
                        </a:lnTo>
                        <a:lnTo>
                          <a:pt x="24" y="132"/>
                        </a:lnTo>
                        <a:lnTo>
                          <a:pt x="18" y="132"/>
                        </a:lnTo>
                        <a:lnTo>
                          <a:pt x="12" y="114"/>
                        </a:lnTo>
                        <a:lnTo>
                          <a:pt x="24" y="114"/>
                        </a:lnTo>
                        <a:lnTo>
                          <a:pt x="24" y="90"/>
                        </a:lnTo>
                        <a:lnTo>
                          <a:pt x="54" y="54"/>
                        </a:lnTo>
                        <a:lnTo>
                          <a:pt x="54" y="30"/>
                        </a:lnTo>
                        <a:lnTo>
                          <a:pt x="72" y="6"/>
                        </a:lnTo>
                        <a:lnTo>
                          <a:pt x="204" y="0"/>
                        </a:lnTo>
                        <a:lnTo>
                          <a:pt x="204" y="246"/>
                        </a:lnTo>
                        <a:lnTo>
                          <a:pt x="216" y="330"/>
                        </a:lnTo>
                        <a:lnTo>
                          <a:pt x="216" y="360"/>
                        </a:lnTo>
                        <a:lnTo>
                          <a:pt x="216" y="366"/>
                        </a:lnTo>
                      </a:path>
                    </a:pathLst>
                  </a:custGeom>
                  <a:noFill/>
                  <a:ln w="9525">
                    <a:solidFill>
                      <a:srgbClr val="000000"/>
                    </a:solidFill>
                    <a:prstDash val="solid"/>
                    <a:round/>
                    <a:headEnd/>
                    <a:tailEnd/>
                  </a:ln>
                </p:spPr>
                <p:txBody>
                  <a:bodyPr/>
                  <a:lstStyle/>
                  <a:p>
                    <a:endParaRPr lang="en-US" dirty="0"/>
                  </a:p>
                </p:txBody>
              </p:sp>
              <p:sp>
                <p:nvSpPr>
                  <p:cNvPr id="219" name="Freeform 218"/>
                  <p:cNvSpPr>
                    <a:spLocks noChangeAspect="1"/>
                  </p:cNvSpPr>
                  <p:nvPr/>
                </p:nvSpPr>
                <p:spPr bwMode="auto">
                  <a:xfrm>
                    <a:off x="3346614" y="3735051"/>
                    <a:ext cx="408" cy="354"/>
                  </a:xfrm>
                  <a:custGeom>
                    <a:avLst/>
                    <a:gdLst>
                      <a:gd name="T0" fmla="*/ 378 w 408"/>
                      <a:gd name="T1" fmla="*/ 354 h 354"/>
                      <a:gd name="T2" fmla="*/ 336 w 408"/>
                      <a:gd name="T3" fmla="*/ 354 h 354"/>
                      <a:gd name="T4" fmla="*/ 354 w 408"/>
                      <a:gd name="T5" fmla="*/ 336 h 354"/>
                      <a:gd name="T6" fmla="*/ 348 w 408"/>
                      <a:gd name="T7" fmla="*/ 318 h 354"/>
                      <a:gd name="T8" fmla="*/ 66 w 408"/>
                      <a:gd name="T9" fmla="*/ 324 h 354"/>
                      <a:gd name="T10" fmla="*/ 66 w 408"/>
                      <a:gd name="T11" fmla="*/ 120 h 354"/>
                      <a:gd name="T12" fmla="*/ 36 w 408"/>
                      <a:gd name="T13" fmla="*/ 90 h 354"/>
                      <a:gd name="T14" fmla="*/ 48 w 408"/>
                      <a:gd name="T15" fmla="*/ 66 h 354"/>
                      <a:gd name="T16" fmla="*/ 24 w 408"/>
                      <a:gd name="T17" fmla="*/ 54 h 354"/>
                      <a:gd name="T18" fmla="*/ 0 w 408"/>
                      <a:gd name="T19" fmla="*/ 6 h 354"/>
                      <a:gd name="T20" fmla="*/ 234 w 408"/>
                      <a:gd name="T21" fmla="*/ 0 h 354"/>
                      <a:gd name="T22" fmla="*/ 252 w 408"/>
                      <a:gd name="T23" fmla="*/ 18 h 354"/>
                      <a:gd name="T24" fmla="*/ 252 w 408"/>
                      <a:gd name="T25" fmla="*/ 60 h 354"/>
                      <a:gd name="T26" fmla="*/ 270 w 408"/>
                      <a:gd name="T27" fmla="*/ 78 h 354"/>
                      <a:gd name="T28" fmla="*/ 294 w 408"/>
                      <a:gd name="T29" fmla="*/ 102 h 354"/>
                      <a:gd name="T30" fmla="*/ 306 w 408"/>
                      <a:gd name="T31" fmla="*/ 132 h 354"/>
                      <a:gd name="T32" fmla="*/ 318 w 408"/>
                      <a:gd name="T33" fmla="*/ 126 h 354"/>
                      <a:gd name="T34" fmla="*/ 336 w 408"/>
                      <a:gd name="T35" fmla="*/ 132 h 354"/>
                      <a:gd name="T36" fmla="*/ 324 w 408"/>
                      <a:gd name="T37" fmla="*/ 186 h 354"/>
                      <a:gd name="T38" fmla="*/ 378 w 408"/>
                      <a:gd name="T39" fmla="*/ 222 h 354"/>
                      <a:gd name="T40" fmla="*/ 384 w 408"/>
                      <a:gd name="T41" fmla="*/ 252 h 354"/>
                      <a:gd name="T42" fmla="*/ 402 w 408"/>
                      <a:gd name="T43" fmla="*/ 276 h 354"/>
                      <a:gd name="T44" fmla="*/ 408 w 408"/>
                      <a:gd name="T45" fmla="*/ 306 h 354"/>
                      <a:gd name="T46" fmla="*/ 396 w 408"/>
                      <a:gd name="T47" fmla="*/ 306 h 354"/>
                      <a:gd name="T48" fmla="*/ 390 w 408"/>
                      <a:gd name="T49" fmla="*/ 312 h 354"/>
                      <a:gd name="T50" fmla="*/ 384 w 408"/>
                      <a:gd name="T51" fmla="*/ 306 h 354"/>
                      <a:gd name="T52" fmla="*/ 378 w 408"/>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8"/>
                      <a:gd name="T82" fmla="*/ 0 h 354"/>
                      <a:gd name="T83" fmla="*/ 408 w 408"/>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8" h="354">
                        <a:moveTo>
                          <a:pt x="378" y="354"/>
                        </a:moveTo>
                        <a:lnTo>
                          <a:pt x="336" y="354"/>
                        </a:lnTo>
                        <a:lnTo>
                          <a:pt x="354" y="336"/>
                        </a:lnTo>
                        <a:lnTo>
                          <a:pt x="348" y="318"/>
                        </a:lnTo>
                        <a:lnTo>
                          <a:pt x="66" y="324"/>
                        </a:lnTo>
                        <a:lnTo>
                          <a:pt x="66" y="120"/>
                        </a:lnTo>
                        <a:lnTo>
                          <a:pt x="36" y="90"/>
                        </a:lnTo>
                        <a:lnTo>
                          <a:pt x="48" y="66"/>
                        </a:lnTo>
                        <a:lnTo>
                          <a:pt x="24" y="54"/>
                        </a:lnTo>
                        <a:lnTo>
                          <a:pt x="0" y="6"/>
                        </a:lnTo>
                        <a:lnTo>
                          <a:pt x="234" y="0"/>
                        </a:lnTo>
                        <a:lnTo>
                          <a:pt x="252" y="18"/>
                        </a:lnTo>
                        <a:lnTo>
                          <a:pt x="252" y="60"/>
                        </a:lnTo>
                        <a:lnTo>
                          <a:pt x="270" y="78"/>
                        </a:lnTo>
                        <a:lnTo>
                          <a:pt x="294" y="102"/>
                        </a:lnTo>
                        <a:lnTo>
                          <a:pt x="306" y="132"/>
                        </a:lnTo>
                        <a:lnTo>
                          <a:pt x="318" y="126"/>
                        </a:lnTo>
                        <a:lnTo>
                          <a:pt x="336" y="132"/>
                        </a:lnTo>
                        <a:lnTo>
                          <a:pt x="324" y="186"/>
                        </a:lnTo>
                        <a:lnTo>
                          <a:pt x="378" y="222"/>
                        </a:lnTo>
                        <a:lnTo>
                          <a:pt x="384" y="252"/>
                        </a:lnTo>
                        <a:lnTo>
                          <a:pt x="402" y="276"/>
                        </a:lnTo>
                        <a:lnTo>
                          <a:pt x="408" y="306"/>
                        </a:lnTo>
                        <a:lnTo>
                          <a:pt x="396" y="306"/>
                        </a:lnTo>
                        <a:lnTo>
                          <a:pt x="390" y="312"/>
                        </a:lnTo>
                        <a:lnTo>
                          <a:pt x="384" y="306"/>
                        </a:lnTo>
                        <a:lnTo>
                          <a:pt x="378" y="354"/>
                        </a:lnTo>
                        <a:close/>
                      </a:path>
                    </a:pathLst>
                  </a:custGeom>
                  <a:solidFill>
                    <a:srgbClr val="FF8C00"/>
                  </a:solidFill>
                  <a:ln w="9525">
                    <a:solidFill>
                      <a:srgbClr val="FF8C00"/>
                    </a:solidFill>
                    <a:prstDash val="solid"/>
                    <a:round/>
                    <a:headEnd/>
                    <a:tailEnd/>
                  </a:ln>
                </p:spPr>
                <p:txBody>
                  <a:bodyPr/>
                  <a:lstStyle/>
                  <a:p>
                    <a:endParaRPr lang="en-US" dirty="0"/>
                  </a:p>
                </p:txBody>
              </p:sp>
              <p:sp>
                <p:nvSpPr>
                  <p:cNvPr id="220" name="Freeform 219"/>
                  <p:cNvSpPr>
                    <a:spLocks noChangeAspect="1"/>
                  </p:cNvSpPr>
                  <p:nvPr/>
                </p:nvSpPr>
                <p:spPr bwMode="auto">
                  <a:xfrm>
                    <a:off x="3346614" y="3735051"/>
                    <a:ext cx="408" cy="360"/>
                  </a:xfrm>
                  <a:custGeom>
                    <a:avLst/>
                    <a:gdLst>
                      <a:gd name="T0" fmla="*/ 378 w 408"/>
                      <a:gd name="T1" fmla="*/ 354 h 360"/>
                      <a:gd name="T2" fmla="*/ 336 w 408"/>
                      <a:gd name="T3" fmla="*/ 354 h 360"/>
                      <a:gd name="T4" fmla="*/ 354 w 408"/>
                      <a:gd name="T5" fmla="*/ 336 h 360"/>
                      <a:gd name="T6" fmla="*/ 348 w 408"/>
                      <a:gd name="T7" fmla="*/ 318 h 360"/>
                      <a:gd name="T8" fmla="*/ 66 w 408"/>
                      <a:gd name="T9" fmla="*/ 324 h 360"/>
                      <a:gd name="T10" fmla="*/ 66 w 408"/>
                      <a:gd name="T11" fmla="*/ 120 h 360"/>
                      <a:gd name="T12" fmla="*/ 36 w 408"/>
                      <a:gd name="T13" fmla="*/ 90 h 360"/>
                      <a:gd name="T14" fmla="*/ 48 w 408"/>
                      <a:gd name="T15" fmla="*/ 66 h 360"/>
                      <a:gd name="T16" fmla="*/ 24 w 408"/>
                      <a:gd name="T17" fmla="*/ 54 h 360"/>
                      <a:gd name="T18" fmla="*/ 0 w 408"/>
                      <a:gd name="T19" fmla="*/ 6 h 360"/>
                      <a:gd name="T20" fmla="*/ 234 w 408"/>
                      <a:gd name="T21" fmla="*/ 0 h 360"/>
                      <a:gd name="T22" fmla="*/ 252 w 408"/>
                      <a:gd name="T23" fmla="*/ 18 h 360"/>
                      <a:gd name="T24" fmla="*/ 252 w 408"/>
                      <a:gd name="T25" fmla="*/ 60 h 360"/>
                      <a:gd name="T26" fmla="*/ 270 w 408"/>
                      <a:gd name="T27" fmla="*/ 78 h 360"/>
                      <a:gd name="T28" fmla="*/ 294 w 408"/>
                      <a:gd name="T29" fmla="*/ 102 h 360"/>
                      <a:gd name="T30" fmla="*/ 306 w 408"/>
                      <a:gd name="T31" fmla="*/ 132 h 360"/>
                      <a:gd name="T32" fmla="*/ 318 w 408"/>
                      <a:gd name="T33" fmla="*/ 126 h 360"/>
                      <a:gd name="T34" fmla="*/ 336 w 408"/>
                      <a:gd name="T35" fmla="*/ 132 h 360"/>
                      <a:gd name="T36" fmla="*/ 324 w 408"/>
                      <a:gd name="T37" fmla="*/ 186 h 360"/>
                      <a:gd name="T38" fmla="*/ 378 w 408"/>
                      <a:gd name="T39" fmla="*/ 222 h 360"/>
                      <a:gd name="T40" fmla="*/ 384 w 408"/>
                      <a:gd name="T41" fmla="*/ 252 h 360"/>
                      <a:gd name="T42" fmla="*/ 402 w 408"/>
                      <a:gd name="T43" fmla="*/ 276 h 360"/>
                      <a:gd name="T44" fmla="*/ 408 w 408"/>
                      <a:gd name="T45" fmla="*/ 306 h 360"/>
                      <a:gd name="T46" fmla="*/ 396 w 408"/>
                      <a:gd name="T47" fmla="*/ 306 h 360"/>
                      <a:gd name="T48" fmla="*/ 390 w 408"/>
                      <a:gd name="T49" fmla="*/ 312 h 360"/>
                      <a:gd name="T50" fmla="*/ 384 w 408"/>
                      <a:gd name="T51" fmla="*/ 306 h 360"/>
                      <a:gd name="T52" fmla="*/ 378 w 408"/>
                      <a:gd name="T53" fmla="*/ 354 h 360"/>
                      <a:gd name="T54" fmla="*/ 378 w 408"/>
                      <a:gd name="T55" fmla="*/ 360 h 3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8"/>
                      <a:gd name="T85" fmla="*/ 0 h 360"/>
                      <a:gd name="T86" fmla="*/ 408 w 408"/>
                      <a:gd name="T87" fmla="*/ 360 h 3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8" h="360">
                        <a:moveTo>
                          <a:pt x="378" y="354"/>
                        </a:moveTo>
                        <a:lnTo>
                          <a:pt x="336" y="354"/>
                        </a:lnTo>
                        <a:lnTo>
                          <a:pt x="354" y="336"/>
                        </a:lnTo>
                        <a:lnTo>
                          <a:pt x="348" y="318"/>
                        </a:lnTo>
                        <a:lnTo>
                          <a:pt x="66" y="324"/>
                        </a:lnTo>
                        <a:lnTo>
                          <a:pt x="66" y="120"/>
                        </a:lnTo>
                        <a:lnTo>
                          <a:pt x="36" y="90"/>
                        </a:lnTo>
                        <a:lnTo>
                          <a:pt x="48" y="66"/>
                        </a:lnTo>
                        <a:lnTo>
                          <a:pt x="24" y="54"/>
                        </a:lnTo>
                        <a:lnTo>
                          <a:pt x="0" y="6"/>
                        </a:lnTo>
                        <a:lnTo>
                          <a:pt x="234" y="0"/>
                        </a:lnTo>
                        <a:lnTo>
                          <a:pt x="252" y="18"/>
                        </a:lnTo>
                        <a:lnTo>
                          <a:pt x="252" y="60"/>
                        </a:lnTo>
                        <a:lnTo>
                          <a:pt x="270" y="78"/>
                        </a:lnTo>
                        <a:lnTo>
                          <a:pt x="294" y="102"/>
                        </a:lnTo>
                        <a:lnTo>
                          <a:pt x="306" y="132"/>
                        </a:lnTo>
                        <a:lnTo>
                          <a:pt x="318" y="126"/>
                        </a:lnTo>
                        <a:lnTo>
                          <a:pt x="336" y="132"/>
                        </a:lnTo>
                        <a:lnTo>
                          <a:pt x="324" y="186"/>
                        </a:lnTo>
                        <a:lnTo>
                          <a:pt x="378" y="222"/>
                        </a:lnTo>
                        <a:lnTo>
                          <a:pt x="384" y="252"/>
                        </a:lnTo>
                        <a:lnTo>
                          <a:pt x="402" y="276"/>
                        </a:lnTo>
                        <a:lnTo>
                          <a:pt x="408" y="306"/>
                        </a:lnTo>
                        <a:lnTo>
                          <a:pt x="396" y="306"/>
                        </a:lnTo>
                        <a:lnTo>
                          <a:pt x="390" y="312"/>
                        </a:lnTo>
                        <a:lnTo>
                          <a:pt x="384" y="306"/>
                        </a:lnTo>
                        <a:lnTo>
                          <a:pt x="378" y="354"/>
                        </a:lnTo>
                        <a:lnTo>
                          <a:pt x="378" y="360"/>
                        </a:lnTo>
                      </a:path>
                    </a:pathLst>
                  </a:custGeom>
                  <a:noFill/>
                  <a:ln w="9525">
                    <a:solidFill>
                      <a:srgbClr val="000000"/>
                    </a:solidFill>
                    <a:prstDash val="solid"/>
                    <a:round/>
                    <a:headEnd/>
                    <a:tailEnd/>
                  </a:ln>
                </p:spPr>
                <p:txBody>
                  <a:bodyPr/>
                  <a:lstStyle/>
                  <a:p>
                    <a:endParaRPr lang="en-US" dirty="0"/>
                  </a:p>
                </p:txBody>
              </p:sp>
              <p:sp>
                <p:nvSpPr>
                  <p:cNvPr id="221" name="Freeform 220"/>
                  <p:cNvSpPr>
                    <a:spLocks noChangeAspect="1"/>
                  </p:cNvSpPr>
                  <p:nvPr/>
                </p:nvSpPr>
                <p:spPr bwMode="auto">
                  <a:xfrm>
                    <a:off x="3345546" y="3734295"/>
                    <a:ext cx="636" cy="402"/>
                  </a:xfrm>
                  <a:custGeom>
                    <a:avLst/>
                    <a:gdLst>
                      <a:gd name="T0" fmla="*/ 612 w 636"/>
                      <a:gd name="T1" fmla="*/ 330 h 402"/>
                      <a:gd name="T2" fmla="*/ 606 w 636"/>
                      <a:gd name="T3" fmla="*/ 402 h 402"/>
                      <a:gd name="T4" fmla="*/ 222 w 636"/>
                      <a:gd name="T5" fmla="*/ 354 h 402"/>
                      <a:gd name="T6" fmla="*/ 216 w 636"/>
                      <a:gd name="T7" fmla="*/ 390 h 402"/>
                      <a:gd name="T8" fmla="*/ 204 w 636"/>
                      <a:gd name="T9" fmla="*/ 366 h 402"/>
                      <a:gd name="T10" fmla="*/ 192 w 636"/>
                      <a:gd name="T11" fmla="*/ 384 h 402"/>
                      <a:gd name="T12" fmla="*/ 150 w 636"/>
                      <a:gd name="T13" fmla="*/ 372 h 402"/>
                      <a:gd name="T14" fmla="*/ 144 w 636"/>
                      <a:gd name="T15" fmla="*/ 384 h 402"/>
                      <a:gd name="T16" fmla="*/ 126 w 636"/>
                      <a:gd name="T17" fmla="*/ 378 h 402"/>
                      <a:gd name="T18" fmla="*/ 114 w 636"/>
                      <a:gd name="T19" fmla="*/ 384 h 402"/>
                      <a:gd name="T20" fmla="*/ 108 w 636"/>
                      <a:gd name="T21" fmla="*/ 354 h 402"/>
                      <a:gd name="T22" fmla="*/ 90 w 636"/>
                      <a:gd name="T23" fmla="*/ 342 h 402"/>
                      <a:gd name="T24" fmla="*/ 84 w 636"/>
                      <a:gd name="T25" fmla="*/ 282 h 402"/>
                      <a:gd name="T26" fmla="*/ 72 w 636"/>
                      <a:gd name="T27" fmla="*/ 270 h 402"/>
                      <a:gd name="T28" fmla="*/ 54 w 636"/>
                      <a:gd name="T29" fmla="*/ 288 h 402"/>
                      <a:gd name="T30" fmla="*/ 42 w 636"/>
                      <a:gd name="T31" fmla="*/ 276 h 402"/>
                      <a:gd name="T32" fmla="*/ 72 w 636"/>
                      <a:gd name="T33" fmla="*/ 198 h 402"/>
                      <a:gd name="T34" fmla="*/ 48 w 636"/>
                      <a:gd name="T35" fmla="*/ 186 h 402"/>
                      <a:gd name="T36" fmla="*/ 24 w 636"/>
                      <a:gd name="T37" fmla="*/ 138 h 402"/>
                      <a:gd name="T38" fmla="*/ 6 w 636"/>
                      <a:gd name="T39" fmla="*/ 120 h 402"/>
                      <a:gd name="T40" fmla="*/ 12 w 636"/>
                      <a:gd name="T41" fmla="*/ 108 h 402"/>
                      <a:gd name="T42" fmla="*/ 0 w 636"/>
                      <a:gd name="T43" fmla="*/ 78 h 402"/>
                      <a:gd name="T44" fmla="*/ 18 w 636"/>
                      <a:gd name="T45" fmla="*/ 0 h 402"/>
                      <a:gd name="T46" fmla="*/ 342 w 636"/>
                      <a:gd name="T47" fmla="*/ 60 h 402"/>
                      <a:gd name="T48" fmla="*/ 636 w 636"/>
                      <a:gd name="T49" fmla="*/ 96 h 402"/>
                      <a:gd name="T50" fmla="*/ 618 w 636"/>
                      <a:gd name="T51" fmla="*/ 300 h 402"/>
                      <a:gd name="T52" fmla="*/ 612 w 636"/>
                      <a:gd name="T53" fmla="*/ 330 h 40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6"/>
                      <a:gd name="T82" fmla="*/ 0 h 402"/>
                      <a:gd name="T83" fmla="*/ 636 w 636"/>
                      <a:gd name="T84" fmla="*/ 402 h 40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6" h="402">
                        <a:moveTo>
                          <a:pt x="612" y="330"/>
                        </a:moveTo>
                        <a:lnTo>
                          <a:pt x="606" y="402"/>
                        </a:lnTo>
                        <a:lnTo>
                          <a:pt x="222" y="354"/>
                        </a:lnTo>
                        <a:lnTo>
                          <a:pt x="216" y="390"/>
                        </a:lnTo>
                        <a:lnTo>
                          <a:pt x="204" y="366"/>
                        </a:lnTo>
                        <a:lnTo>
                          <a:pt x="192" y="384"/>
                        </a:lnTo>
                        <a:lnTo>
                          <a:pt x="150" y="372"/>
                        </a:lnTo>
                        <a:lnTo>
                          <a:pt x="144" y="384"/>
                        </a:lnTo>
                        <a:lnTo>
                          <a:pt x="126" y="378"/>
                        </a:lnTo>
                        <a:lnTo>
                          <a:pt x="114" y="384"/>
                        </a:lnTo>
                        <a:lnTo>
                          <a:pt x="108" y="354"/>
                        </a:lnTo>
                        <a:lnTo>
                          <a:pt x="90" y="342"/>
                        </a:lnTo>
                        <a:lnTo>
                          <a:pt x="84" y="282"/>
                        </a:lnTo>
                        <a:lnTo>
                          <a:pt x="72" y="270"/>
                        </a:lnTo>
                        <a:lnTo>
                          <a:pt x="54" y="288"/>
                        </a:lnTo>
                        <a:lnTo>
                          <a:pt x="42" y="276"/>
                        </a:lnTo>
                        <a:lnTo>
                          <a:pt x="72" y="198"/>
                        </a:lnTo>
                        <a:lnTo>
                          <a:pt x="48" y="186"/>
                        </a:lnTo>
                        <a:lnTo>
                          <a:pt x="24" y="138"/>
                        </a:lnTo>
                        <a:lnTo>
                          <a:pt x="6" y="120"/>
                        </a:lnTo>
                        <a:lnTo>
                          <a:pt x="12" y="108"/>
                        </a:lnTo>
                        <a:lnTo>
                          <a:pt x="0" y="78"/>
                        </a:lnTo>
                        <a:lnTo>
                          <a:pt x="18" y="0"/>
                        </a:lnTo>
                        <a:lnTo>
                          <a:pt x="342" y="60"/>
                        </a:lnTo>
                        <a:lnTo>
                          <a:pt x="636" y="96"/>
                        </a:lnTo>
                        <a:lnTo>
                          <a:pt x="618" y="300"/>
                        </a:lnTo>
                        <a:lnTo>
                          <a:pt x="612" y="330"/>
                        </a:lnTo>
                        <a:close/>
                      </a:path>
                    </a:pathLst>
                  </a:custGeom>
                  <a:solidFill>
                    <a:srgbClr val="FFAA00"/>
                  </a:solidFill>
                  <a:ln w="9525">
                    <a:solidFill>
                      <a:srgbClr val="FFAA00"/>
                    </a:solidFill>
                    <a:prstDash val="solid"/>
                    <a:round/>
                    <a:headEnd/>
                    <a:tailEnd/>
                  </a:ln>
                </p:spPr>
                <p:txBody>
                  <a:bodyPr/>
                  <a:lstStyle/>
                  <a:p>
                    <a:endParaRPr lang="en-US" dirty="0"/>
                  </a:p>
                </p:txBody>
              </p:sp>
              <p:sp>
                <p:nvSpPr>
                  <p:cNvPr id="222" name="Freeform 221"/>
                  <p:cNvSpPr>
                    <a:spLocks noChangeAspect="1"/>
                  </p:cNvSpPr>
                  <p:nvPr/>
                </p:nvSpPr>
                <p:spPr bwMode="auto">
                  <a:xfrm>
                    <a:off x="3345546" y="3734295"/>
                    <a:ext cx="636" cy="402"/>
                  </a:xfrm>
                  <a:custGeom>
                    <a:avLst/>
                    <a:gdLst>
                      <a:gd name="T0" fmla="*/ 612 w 636"/>
                      <a:gd name="T1" fmla="*/ 330 h 402"/>
                      <a:gd name="T2" fmla="*/ 606 w 636"/>
                      <a:gd name="T3" fmla="*/ 402 h 402"/>
                      <a:gd name="T4" fmla="*/ 222 w 636"/>
                      <a:gd name="T5" fmla="*/ 354 h 402"/>
                      <a:gd name="T6" fmla="*/ 216 w 636"/>
                      <a:gd name="T7" fmla="*/ 390 h 402"/>
                      <a:gd name="T8" fmla="*/ 204 w 636"/>
                      <a:gd name="T9" fmla="*/ 366 h 402"/>
                      <a:gd name="T10" fmla="*/ 192 w 636"/>
                      <a:gd name="T11" fmla="*/ 384 h 402"/>
                      <a:gd name="T12" fmla="*/ 150 w 636"/>
                      <a:gd name="T13" fmla="*/ 372 h 402"/>
                      <a:gd name="T14" fmla="*/ 144 w 636"/>
                      <a:gd name="T15" fmla="*/ 384 h 402"/>
                      <a:gd name="T16" fmla="*/ 126 w 636"/>
                      <a:gd name="T17" fmla="*/ 378 h 402"/>
                      <a:gd name="T18" fmla="*/ 114 w 636"/>
                      <a:gd name="T19" fmla="*/ 384 h 402"/>
                      <a:gd name="T20" fmla="*/ 108 w 636"/>
                      <a:gd name="T21" fmla="*/ 354 h 402"/>
                      <a:gd name="T22" fmla="*/ 90 w 636"/>
                      <a:gd name="T23" fmla="*/ 342 h 402"/>
                      <a:gd name="T24" fmla="*/ 84 w 636"/>
                      <a:gd name="T25" fmla="*/ 282 h 402"/>
                      <a:gd name="T26" fmla="*/ 72 w 636"/>
                      <a:gd name="T27" fmla="*/ 270 h 402"/>
                      <a:gd name="T28" fmla="*/ 54 w 636"/>
                      <a:gd name="T29" fmla="*/ 288 h 402"/>
                      <a:gd name="T30" fmla="*/ 42 w 636"/>
                      <a:gd name="T31" fmla="*/ 276 h 402"/>
                      <a:gd name="T32" fmla="*/ 72 w 636"/>
                      <a:gd name="T33" fmla="*/ 198 h 402"/>
                      <a:gd name="T34" fmla="*/ 48 w 636"/>
                      <a:gd name="T35" fmla="*/ 186 h 402"/>
                      <a:gd name="T36" fmla="*/ 24 w 636"/>
                      <a:gd name="T37" fmla="*/ 138 h 402"/>
                      <a:gd name="T38" fmla="*/ 6 w 636"/>
                      <a:gd name="T39" fmla="*/ 120 h 402"/>
                      <a:gd name="T40" fmla="*/ 12 w 636"/>
                      <a:gd name="T41" fmla="*/ 108 h 402"/>
                      <a:gd name="T42" fmla="*/ 0 w 636"/>
                      <a:gd name="T43" fmla="*/ 78 h 402"/>
                      <a:gd name="T44" fmla="*/ 18 w 636"/>
                      <a:gd name="T45" fmla="*/ 0 h 402"/>
                      <a:gd name="T46" fmla="*/ 342 w 636"/>
                      <a:gd name="T47" fmla="*/ 60 h 402"/>
                      <a:gd name="T48" fmla="*/ 636 w 636"/>
                      <a:gd name="T49" fmla="*/ 96 h 402"/>
                      <a:gd name="T50" fmla="*/ 618 w 636"/>
                      <a:gd name="T51" fmla="*/ 300 h 402"/>
                      <a:gd name="T52" fmla="*/ 612 w 636"/>
                      <a:gd name="T53" fmla="*/ 330 h 402"/>
                      <a:gd name="T54" fmla="*/ 612 w 636"/>
                      <a:gd name="T55" fmla="*/ 336 h 4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6"/>
                      <a:gd name="T85" fmla="*/ 0 h 402"/>
                      <a:gd name="T86" fmla="*/ 636 w 636"/>
                      <a:gd name="T87" fmla="*/ 402 h 4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6" h="402">
                        <a:moveTo>
                          <a:pt x="612" y="330"/>
                        </a:moveTo>
                        <a:lnTo>
                          <a:pt x="606" y="402"/>
                        </a:lnTo>
                        <a:lnTo>
                          <a:pt x="222" y="354"/>
                        </a:lnTo>
                        <a:lnTo>
                          <a:pt x="216" y="390"/>
                        </a:lnTo>
                        <a:lnTo>
                          <a:pt x="204" y="366"/>
                        </a:lnTo>
                        <a:lnTo>
                          <a:pt x="192" y="384"/>
                        </a:lnTo>
                        <a:lnTo>
                          <a:pt x="150" y="372"/>
                        </a:lnTo>
                        <a:lnTo>
                          <a:pt x="144" y="384"/>
                        </a:lnTo>
                        <a:lnTo>
                          <a:pt x="126" y="378"/>
                        </a:lnTo>
                        <a:lnTo>
                          <a:pt x="114" y="384"/>
                        </a:lnTo>
                        <a:lnTo>
                          <a:pt x="108" y="354"/>
                        </a:lnTo>
                        <a:lnTo>
                          <a:pt x="90" y="342"/>
                        </a:lnTo>
                        <a:lnTo>
                          <a:pt x="84" y="282"/>
                        </a:lnTo>
                        <a:lnTo>
                          <a:pt x="72" y="270"/>
                        </a:lnTo>
                        <a:lnTo>
                          <a:pt x="54" y="288"/>
                        </a:lnTo>
                        <a:lnTo>
                          <a:pt x="42" y="276"/>
                        </a:lnTo>
                        <a:lnTo>
                          <a:pt x="72" y="198"/>
                        </a:lnTo>
                        <a:lnTo>
                          <a:pt x="48" y="186"/>
                        </a:lnTo>
                        <a:lnTo>
                          <a:pt x="24" y="138"/>
                        </a:lnTo>
                        <a:lnTo>
                          <a:pt x="6" y="120"/>
                        </a:lnTo>
                        <a:lnTo>
                          <a:pt x="12" y="108"/>
                        </a:lnTo>
                        <a:lnTo>
                          <a:pt x="0" y="78"/>
                        </a:lnTo>
                        <a:lnTo>
                          <a:pt x="18" y="0"/>
                        </a:lnTo>
                        <a:lnTo>
                          <a:pt x="342" y="60"/>
                        </a:lnTo>
                        <a:lnTo>
                          <a:pt x="636" y="96"/>
                        </a:lnTo>
                        <a:lnTo>
                          <a:pt x="618" y="300"/>
                        </a:lnTo>
                        <a:lnTo>
                          <a:pt x="612" y="330"/>
                        </a:lnTo>
                        <a:lnTo>
                          <a:pt x="612" y="336"/>
                        </a:lnTo>
                      </a:path>
                    </a:pathLst>
                  </a:custGeom>
                  <a:noFill/>
                  <a:ln w="9525">
                    <a:solidFill>
                      <a:srgbClr val="000000"/>
                    </a:solidFill>
                    <a:prstDash val="solid"/>
                    <a:round/>
                    <a:headEnd/>
                    <a:tailEnd/>
                  </a:ln>
                </p:spPr>
                <p:txBody>
                  <a:bodyPr/>
                  <a:lstStyle/>
                  <a:p>
                    <a:endParaRPr lang="en-US" dirty="0"/>
                  </a:p>
                </p:txBody>
              </p:sp>
              <p:sp>
                <p:nvSpPr>
                  <p:cNvPr id="223" name="Freeform 222"/>
                  <p:cNvSpPr>
                    <a:spLocks noChangeAspect="1"/>
                  </p:cNvSpPr>
                  <p:nvPr/>
                </p:nvSpPr>
                <p:spPr bwMode="auto">
                  <a:xfrm>
                    <a:off x="3346128" y="3734853"/>
                    <a:ext cx="510" cy="252"/>
                  </a:xfrm>
                  <a:custGeom>
                    <a:avLst/>
                    <a:gdLst>
                      <a:gd name="T0" fmla="*/ 444 w 510"/>
                      <a:gd name="T1" fmla="*/ 60 h 252"/>
                      <a:gd name="T2" fmla="*/ 474 w 510"/>
                      <a:gd name="T3" fmla="*/ 150 h 252"/>
                      <a:gd name="T4" fmla="*/ 486 w 510"/>
                      <a:gd name="T5" fmla="*/ 204 h 252"/>
                      <a:gd name="T6" fmla="*/ 510 w 510"/>
                      <a:gd name="T7" fmla="*/ 252 h 252"/>
                      <a:gd name="T8" fmla="*/ 108 w 510"/>
                      <a:gd name="T9" fmla="*/ 240 h 252"/>
                      <a:gd name="T10" fmla="*/ 108 w 510"/>
                      <a:gd name="T11" fmla="*/ 210 h 252"/>
                      <a:gd name="T12" fmla="*/ 114 w 510"/>
                      <a:gd name="T13" fmla="*/ 162 h 252"/>
                      <a:gd name="T14" fmla="*/ 0 w 510"/>
                      <a:gd name="T15" fmla="*/ 150 h 252"/>
                      <a:gd name="T16" fmla="*/ 12 w 510"/>
                      <a:gd name="T17" fmla="*/ 0 h 252"/>
                      <a:gd name="T18" fmla="*/ 324 w 510"/>
                      <a:gd name="T19" fmla="*/ 18 h 252"/>
                      <a:gd name="T20" fmla="*/ 354 w 510"/>
                      <a:gd name="T21" fmla="*/ 36 h 252"/>
                      <a:gd name="T22" fmla="*/ 396 w 510"/>
                      <a:gd name="T23" fmla="*/ 30 h 252"/>
                      <a:gd name="T24" fmla="*/ 444 w 510"/>
                      <a:gd name="T25" fmla="*/ 60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
                      <a:gd name="T40" fmla="*/ 0 h 252"/>
                      <a:gd name="T41" fmla="*/ 510 w 510"/>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 h="252">
                        <a:moveTo>
                          <a:pt x="444" y="60"/>
                        </a:moveTo>
                        <a:lnTo>
                          <a:pt x="474" y="150"/>
                        </a:lnTo>
                        <a:lnTo>
                          <a:pt x="486" y="204"/>
                        </a:lnTo>
                        <a:lnTo>
                          <a:pt x="510" y="252"/>
                        </a:lnTo>
                        <a:lnTo>
                          <a:pt x="108" y="240"/>
                        </a:lnTo>
                        <a:lnTo>
                          <a:pt x="108" y="210"/>
                        </a:lnTo>
                        <a:lnTo>
                          <a:pt x="114" y="162"/>
                        </a:lnTo>
                        <a:lnTo>
                          <a:pt x="0" y="150"/>
                        </a:lnTo>
                        <a:lnTo>
                          <a:pt x="12" y="0"/>
                        </a:lnTo>
                        <a:lnTo>
                          <a:pt x="324" y="18"/>
                        </a:lnTo>
                        <a:lnTo>
                          <a:pt x="354" y="36"/>
                        </a:lnTo>
                        <a:lnTo>
                          <a:pt x="396" y="30"/>
                        </a:lnTo>
                        <a:lnTo>
                          <a:pt x="444" y="60"/>
                        </a:lnTo>
                        <a:close/>
                      </a:path>
                    </a:pathLst>
                  </a:custGeom>
                  <a:solidFill>
                    <a:srgbClr val="FFAA00"/>
                  </a:solidFill>
                  <a:ln w="9525">
                    <a:solidFill>
                      <a:srgbClr val="FFAA00"/>
                    </a:solidFill>
                    <a:prstDash val="solid"/>
                    <a:round/>
                    <a:headEnd/>
                    <a:tailEnd/>
                  </a:ln>
                </p:spPr>
                <p:txBody>
                  <a:bodyPr/>
                  <a:lstStyle/>
                  <a:p>
                    <a:endParaRPr lang="en-US" dirty="0"/>
                  </a:p>
                </p:txBody>
              </p:sp>
              <p:sp>
                <p:nvSpPr>
                  <p:cNvPr id="224" name="Freeform 223"/>
                  <p:cNvSpPr>
                    <a:spLocks noChangeAspect="1"/>
                  </p:cNvSpPr>
                  <p:nvPr/>
                </p:nvSpPr>
                <p:spPr bwMode="auto">
                  <a:xfrm>
                    <a:off x="3346128" y="3734853"/>
                    <a:ext cx="510" cy="252"/>
                  </a:xfrm>
                  <a:custGeom>
                    <a:avLst/>
                    <a:gdLst>
                      <a:gd name="T0" fmla="*/ 444 w 510"/>
                      <a:gd name="T1" fmla="*/ 60 h 252"/>
                      <a:gd name="T2" fmla="*/ 474 w 510"/>
                      <a:gd name="T3" fmla="*/ 150 h 252"/>
                      <a:gd name="T4" fmla="*/ 486 w 510"/>
                      <a:gd name="T5" fmla="*/ 204 h 252"/>
                      <a:gd name="T6" fmla="*/ 510 w 510"/>
                      <a:gd name="T7" fmla="*/ 252 h 252"/>
                      <a:gd name="T8" fmla="*/ 108 w 510"/>
                      <a:gd name="T9" fmla="*/ 240 h 252"/>
                      <a:gd name="T10" fmla="*/ 108 w 510"/>
                      <a:gd name="T11" fmla="*/ 210 h 252"/>
                      <a:gd name="T12" fmla="*/ 114 w 510"/>
                      <a:gd name="T13" fmla="*/ 162 h 252"/>
                      <a:gd name="T14" fmla="*/ 0 w 510"/>
                      <a:gd name="T15" fmla="*/ 150 h 252"/>
                      <a:gd name="T16" fmla="*/ 12 w 510"/>
                      <a:gd name="T17" fmla="*/ 0 h 252"/>
                      <a:gd name="T18" fmla="*/ 324 w 510"/>
                      <a:gd name="T19" fmla="*/ 18 h 252"/>
                      <a:gd name="T20" fmla="*/ 354 w 510"/>
                      <a:gd name="T21" fmla="*/ 36 h 252"/>
                      <a:gd name="T22" fmla="*/ 396 w 510"/>
                      <a:gd name="T23" fmla="*/ 30 h 252"/>
                      <a:gd name="T24" fmla="*/ 444 w 510"/>
                      <a:gd name="T25" fmla="*/ 60 h 252"/>
                      <a:gd name="T26" fmla="*/ 444 w 510"/>
                      <a:gd name="T27" fmla="*/ 66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0"/>
                      <a:gd name="T43" fmla="*/ 0 h 252"/>
                      <a:gd name="T44" fmla="*/ 510 w 510"/>
                      <a:gd name="T45" fmla="*/ 252 h 2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0" h="252">
                        <a:moveTo>
                          <a:pt x="444" y="60"/>
                        </a:moveTo>
                        <a:lnTo>
                          <a:pt x="474" y="150"/>
                        </a:lnTo>
                        <a:lnTo>
                          <a:pt x="486" y="204"/>
                        </a:lnTo>
                        <a:lnTo>
                          <a:pt x="510" y="252"/>
                        </a:lnTo>
                        <a:lnTo>
                          <a:pt x="108" y="240"/>
                        </a:lnTo>
                        <a:lnTo>
                          <a:pt x="108" y="210"/>
                        </a:lnTo>
                        <a:lnTo>
                          <a:pt x="114" y="162"/>
                        </a:lnTo>
                        <a:lnTo>
                          <a:pt x="0" y="150"/>
                        </a:lnTo>
                        <a:lnTo>
                          <a:pt x="12" y="0"/>
                        </a:lnTo>
                        <a:lnTo>
                          <a:pt x="324" y="18"/>
                        </a:lnTo>
                        <a:lnTo>
                          <a:pt x="354" y="36"/>
                        </a:lnTo>
                        <a:lnTo>
                          <a:pt x="396" y="30"/>
                        </a:lnTo>
                        <a:lnTo>
                          <a:pt x="444" y="60"/>
                        </a:lnTo>
                        <a:lnTo>
                          <a:pt x="444" y="66"/>
                        </a:lnTo>
                      </a:path>
                    </a:pathLst>
                  </a:custGeom>
                  <a:noFill/>
                  <a:ln w="9525">
                    <a:solidFill>
                      <a:srgbClr val="000000"/>
                    </a:solidFill>
                    <a:prstDash val="solid"/>
                    <a:round/>
                    <a:headEnd/>
                    <a:tailEnd/>
                  </a:ln>
                </p:spPr>
                <p:txBody>
                  <a:bodyPr/>
                  <a:lstStyle/>
                  <a:p>
                    <a:endParaRPr lang="en-US" dirty="0"/>
                  </a:p>
                </p:txBody>
              </p:sp>
              <p:sp>
                <p:nvSpPr>
                  <p:cNvPr id="225" name="Freeform 224"/>
                  <p:cNvSpPr>
                    <a:spLocks noChangeAspect="1"/>
                  </p:cNvSpPr>
                  <p:nvPr/>
                </p:nvSpPr>
                <p:spPr bwMode="auto">
                  <a:xfrm>
                    <a:off x="3345168" y="3734769"/>
                    <a:ext cx="396" cy="606"/>
                  </a:xfrm>
                  <a:custGeom>
                    <a:avLst/>
                    <a:gdLst>
                      <a:gd name="T0" fmla="*/ 252 w 396"/>
                      <a:gd name="T1" fmla="*/ 606 h 606"/>
                      <a:gd name="T2" fmla="*/ 0 w 396"/>
                      <a:gd name="T3" fmla="*/ 234 h 606"/>
                      <a:gd name="T4" fmla="*/ 60 w 396"/>
                      <a:gd name="T5" fmla="*/ 0 h 606"/>
                      <a:gd name="T6" fmla="*/ 96 w 396"/>
                      <a:gd name="T7" fmla="*/ 12 h 606"/>
                      <a:gd name="T8" fmla="*/ 228 w 396"/>
                      <a:gd name="T9" fmla="*/ 42 h 606"/>
                      <a:gd name="T10" fmla="*/ 396 w 396"/>
                      <a:gd name="T11" fmla="*/ 78 h 606"/>
                      <a:gd name="T12" fmla="*/ 318 w 396"/>
                      <a:gd name="T13" fmla="*/ 462 h 606"/>
                      <a:gd name="T14" fmla="*/ 300 w 396"/>
                      <a:gd name="T15" fmla="*/ 534 h 606"/>
                      <a:gd name="T16" fmla="*/ 276 w 396"/>
                      <a:gd name="T17" fmla="*/ 522 h 606"/>
                      <a:gd name="T18" fmla="*/ 264 w 396"/>
                      <a:gd name="T19" fmla="*/ 528 h 606"/>
                      <a:gd name="T20" fmla="*/ 252 w 396"/>
                      <a:gd name="T21" fmla="*/ 600 h 606"/>
                      <a:gd name="T22" fmla="*/ 252 w 396"/>
                      <a:gd name="T23" fmla="*/ 606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6"/>
                      <a:gd name="T37" fmla="*/ 0 h 606"/>
                      <a:gd name="T38" fmla="*/ 396 w 39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6" h="606">
                        <a:moveTo>
                          <a:pt x="252" y="606"/>
                        </a:moveTo>
                        <a:lnTo>
                          <a:pt x="0" y="234"/>
                        </a:lnTo>
                        <a:lnTo>
                          <a:pt x="60" y="0"/>
                        </a:lnTo>
                        <a:lnTo>
                          <a:pt x="96" y="12"/>
                        </a:lnTo>
                        <a:lnTo>
                          <a:pt x="228" y="42"/>
                        </a:lnTo>
                        <a:lnTo>
                          <a:pt x="396" y="78"/>
                        </a:lnTo>
                        <a:lnTo>
                          <a:pt x="318" y="462"/>
                        </a:lnTo>
                        <a:lnTo>
                          <a:pt x="300" y="534"/>
                        </a:lnTo>
                        <a:lnTo>
                          <a:pt x="276" y="522"/>
                        </a:lnTo>
                        <a:lnTo>
                          <a:pt x="264" y="528"/>
                        </a:lnTo>
                        <a:lnTo>
                          <a:pt x="252" y="600"/>
                        </a:lnTo>
                        <a:lnTo>
                          <a:pt x="252" y="606"/>
                        </a:lnTo>
                        <a:close/>
                      </a:path>
                    </a:pathLst>
                  </a:custGeom>
                  <a:solidFill>
                    <a:srgbClr val="FF8C00"/>
                  </a:solidFill>
                  <a:ln w="9525">
                    <a:solidFill>
                      <a:srgbClr val="FF8C00"/>
                    </a:solidFill>
                    <a:prstDash val="solid"/>
                    <a:round/>
                    <a:headEnd/>
                    <a:tailEnd/>
                  </a:ln>
                </p:spPr>
                <p:txBody>
                  <a:bodyPr/>
                  <a:lstStyle/>
                  <a:p>
                    <a:endParaRPr lang="en-US" dirty="0"/>
                  </a:p>
                </p:txBody>
              </p:sp>
              <p:sp>
                <p:nvSpPr>
                  <p:cNvPr id="226" name="Freeform 225"/>
                  <p:cNvSpPr>
                    <a:spLocks noChangeAspect="1"/>
                  </p:cNvSpPr>
                  <p:nvPr/>
                </p:nvSpPr>
                <p:spPr bwMode="auto">
                  <a:xfrm>
                    <a:off x="3345168" y="3734769"/>
                    <a:ext cx="396" cy="612"/>
                  </a:xfrm>
                  <a:custGeom>
                    <a:avLst/>
                    <a:gdLst>
                      <a:gd name="T0" fmla="*/ 252 w 396"/>
                      <a:gd name="T1" fmla="*/ 606 h 612"/>
                      <a:gd name="T2" fmla="*/ 0 w 396"/>
                      <a:gd name="T3" fmla="*/ 234 h 612"/>
                      <a:gd name="T4" fmla="*/ 60 w 396"/>
                      <a:gd name="T5" fmla="*/ 0 h 612"/>
                      <a:gd name="T6" fmla="*/ 96 w 396"/>
                      <a:gd name="T7" fmla="*/ 12 h 612"/>
                      <a:gd name="T8" fmla="*/ 228 w 396"/>
                      <a:gd name="T9" fmla="*/ 42 h 612"/>
                      <a:gd name="T10" fmla="*/ 396 w 396"/>
                      <a:gd name="T11" fmla="*/ 78 h 612"/>
                      <a:gd name="T12" fmla="*/ 318 w 396"/>
                      <a:gd name="T13" fmla="*/ 462 h 612"/>
                      <a:gd name="T14" fmla="*/ 300 w 396"/>
                      <a:gd name="T15" fmla="*/ 534 h 612"/>
                      <a:gd name="T16" fmla="*/ 276 w 396"/>
                      <a:gd name="T17" fmla="*/ 522 h 612"/>
                      <a:gd name="T18" fmla="*/ 264 w 396"/>
                      <a:gd name="T19" fmla="*/ 528 h 612"/>
                      <a:gd name="T20" fmla="*/ 252 w 396"/>
                      <a:gd name="T21" fmla="*/ 600 h 612"/>
                      <a:gd name="T22" fmla="*/ 252 w 396"/>
                      <a:gd name="T23" fmla="*/ 606 h 612"/>
                      <a:gd name="T24" fmla="*/ 252 w 396"/>
                      <a:gd name="T25" fmla="*/ 612 h 6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6"/>
                      <a:gd name="T40" fmla="*/ 0 h 612"/>
                      <a:gd name="T41" fmla="*/ 396 w 396"/>
                      <a:gd name="T42" fmla="*/ 612 h 6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6" h="612">
                        <a:moveTo>
                          <a:pt x="252" y="606"/>
                        </a:moveTo>
                        <a:lnTo>
                          <a:pt x="0" y="234"/>
                        </a:lnTo>
                        <a:lnTo>
                          <a:pt x="60" y="0"/>
                        </a:lnTo>
                        <a:lnTo>
                          <a:pt x="96" y="12"/>
                        </a:lnTo>
                        <a:lnTo>
                          <a:pt x="228" y="42"/>
                        </a:lnTo>
                        <a:lnTo>
                          <a:pt x="396" y="78"/>
                        </a:lnTo>
                        <a:lnTo>
                          <a:pt x="318" y="462"/>
                        </a:lnTo>
                        <a:lnTo>
                          <a:pt x="300" y="534"/>
                        </a:lnTo>
                        <a:lnTo>
                          <a:pt x="276" y="522"/>
                        </a:lnTo>
                        <a:lnTo>
                          <a:pt x="264" y="528"/>
                        </a:lnTo>
                        <a:lnTo>
                          <a:pt x="252" y="600"/>
                        </a:lnTo>
                        <a:lnTo>
                          <a:pt x="252" y="606"/>
                        </a:lnTo>
                        <a:lnTo>
                          <a:pt x="252" y="612"/>
                        </a:lnTo>
                      </a:path>
                    </a:pathLst>
                  </a:custGeom>
                  <a:noFill/>
                  <a:ln w="9525">
                    <a:solidFill>
                      <a:srgbClr val="000000"/>
                    </a:solidFill>
                    <a:prstDash val="solid"/>
                    <a:round/>
                    <a:headEnd/>
                    <a:tailEnd/>
                  </a:ln>
                </p:spPr>
                <p:txBody>
                  <a:bodyPr/>
                  <a:lstStyle/>
                  <a:p>
                    <a:endParaRPr lang="en-US" dirty="0"/>
                  </a:p>
                </p:txBody>
              </p:sp>
              <p:sp>
                <p:nvSpPr>
                  <p:cNvPr id="227" name="Freeform 226"/>
                  <p:cNvSpPr>
                    <a:spLocks noChangeAspect="1"/>
                  </p:cNvSpPr>
                  <p:nvPr/>
                </p:nvSpPr>
                <p:spPr bwMode="auto">
                  <a:xfrm>
                    <a:off x="3347916" y="3734517"/>
                    <a:ext cx="102" cy="210"/>
                  </a:xfrm>
                  <a:custGeom>
                    <a:avLst/>
                    <a:gdLst>
                      <a:gd name="T0" fmla="*/ 102 w 102"/>
                      <a:gd name="T1" fmla="*/ 162 h 210"/>
                      <a:gd name="T2" fmla="*/ 102 w 102"/>
                      <a:gd name="T3" fmla="*/ 180 h 210"/>
                      <a:gd name="T4" fmla="*/ 78 w 102"/>
                      <a:gd name="T5" fmla="*/ 198 h 210"/>
                      <a:gd name="T6" fmla="*/ 12 w 102"/>
                      <a:gd name="T7" fmla="*/ 210 h 210"/>
                      <a:gd name="T8" fmla="*/ 0 w 102"/>
                      <a:gd name="T9" fmla="*/ 144 h 210"/>
                      <a:gd name="T10" fmla="*/ 6 w 102"/>
                      <a:gd name="T11" fmla="*/ 90 h 210"/>
                      <a:gd name="T12" fmla="*/ 24 w 102"/>
                      <a:gd name="T13" fmla="*/ 66 h 210"/>
                      <a:gd name="T14" fmla="*/ 18 w 102"/>
                      <a:gd name="T15" fmla="*/ 24 h 210"/>
                      <a:gd name="T16" fmla="*/ 18 w 102"/>
                      <a:gd name="T17" fmla="*/ 6 h 210"/>
                      <a:gd name="T18" fmla="*/ 36 w 102"/>
                      <a:gd name="T19" fmla="*/ 0 h 210"/>
                      <a:gd name="T20" fmla="*/ 78 w 102"/>
                      <a:gd name="T21" fmla="*/ 138 h 210"/>
                      <a:gd name="T22" fmla="*/ 96 w 102"/>
                      <a:gd name="T23" fmla="*/ 162 h 210"/>
                      <a:gd name="T24" fmla="*/ 102 w 102"/>
                      <a:gd name="T25" fmla="*/ 162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210"/>
                      <a:gd name="T41" fmla="*/ 102 w 102"/>
                      <a:gd name="T42" fmla="*/ 210 h 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210">
                        <a:moveTo>
                          <a:pt x="102" y="162"/>
                        </a:moveTo>
                        <a:lnTo>
                          <a:pt x="102" y="180"/>
                        </a:lnTo>
                        <a:lnTo>
                          <a:pt x="78" y="198"/>
                        </a:lnTo>
                        <a:lnTo>
                          <a:pt x="12" y="210"/>
                        </a:lnTo>
                        <a:lnTo>
                          <a:pt x="0" y="144"/>
                        </a:lnTo>
                        <a:lnTo>
                          <a:pt x="6" y="90"/>
                        </a:lnTo>
                        <a:lnTo>
                          <a:pt x="24" y="66"/>
                        </a:lnTo>
                        <a:lnTo>
                          <a:pt x="18" y="24"/>
                        </a:lnTo>
                        <a:lnTo>
                          <a:pt x="18" y="6"/>
                        </a:lnTo>
                        <a:lnTo>
                          <a:pt x="36" y="0"/>
                        </a:lnTo>
                        <a:lnTo>
                          <a:pt x="78" y="138"/>
                        </a:lnTo>
                        <a:lnTo>
                          <a:pt x="96" y="162"/>
                        </a:lnTo>
                        <a:lnTo>
                          <a:pt x="102" y="162"/>
                        </a:lnTo>
                        <a:close/>
                      </a:path>
                    </a:pathLst>
                  </a:custGeom>
                  <a:solidFill>
                    <a:srgbClr val="FFAA00"/>
                  </a:solidFill>
                  <a:ln w="9525">
                    <a:solidFill>
                      <a:srgbClr val="FFAA00"/>
                    </a:solidFill>
                    <a:prstDash val="solid"/>
                    <a:round/>
                    <a:headEnd/>
                    <a:tailEnd/>
                  </a:ln>
                </p:spPr>
                <p:txBody>
                  <a:bodyPr/>
                  <a:lstStyle/>
                  <a:p>
                    <a:endParaRPr lang="en-US" dirty="0"/>
                  </a:p>
                </p:txBody>
              </p:sp>
              <p:sp>
                <p:nvSpPr>
                  <p:cNvPr id="228" name="Freeform 227"/>
                  <p:cNvSpPr>
                    <a:spLocks noChangeAspect="1"/>
                  </p:cNvSpPr>
                  <p:nvPr/>
                </p:nvSpPr>
                <p:spPr bwMode="auto">
                  <a:xfrm>
                    <a:off x="3347916" y="3734517"/>
                    <a:ext cx="102" cy="210"/>
                  </a:xfrm>
                  <a:custGeom>
                    <a:avLst/>
                    <a:gdLst>
                      <a:gd name="T0" fmla="*/ 102 w 102"/>
                      <a:gd name="T1" fmla="*/ 162 h 210"/>
                      <a:gd name="T2" fmla="*/ 102 w 102"/>
                      <a:gd name="T3" fmla="*/ 180 h 210"/>
                      <a:gd name="T4" fmla="*/ 78 w 102"/>
                      <a:gd name="T5" fmla="*/ 198 h 210"/>
                      <a:gd name="T6" fmla="*/ 12 w 102"/>
                      <a:gd name="T7" fmla="*/ 210 h 210"/>
                      <a:gd name="T8" fmla="*/ 0 w 102"/>
                      <a:gd name="T9" fmla="*/ 144 h 210"/>
                      <a:gd name="T10" fmla="*/ 6 w 102"/>
                      <a:gd name="T11" fmla="*/ 90 h 210"/>
                      <a:gd name="T12" fmla="*/ 24 w 102"/>
                      <a:gd name="T13" fmla="*/ 66 h 210"/>
                      <a:gd name="T14" fmla="*/ 18 w 102"/>
                      <a:gd name="T15" fmla="*/ 24 h 210"/>
                      <a:gd name="T16" fmla="*/ 18 w 102"/>
                      <a:gd name="T17" fmla="*/ 6 h 210"/>
                      <a:gd name="T18" fmla="*/ 36 w 102"/>
                      <a:gd name="T19" fmla="*/ 0 h 210"/>
                      <a:gd name="T20" fmla="*/ 78 w 102"/>
                      <a:gd name="T21" fmla="*/ 138 h 210"/>
                      <a:gd name="T22" fmla="*/ 96 w 102"/>
                      <a:gd name="T23" fmla="*/ 162 h 210"/>
                      <a:gd name="T24" fmla="*/ 102 w 102"/>
                      <a:gd name="T25" fmla="*/ 162 h 210"/>
                      <a:gd name="T26" fmla="*/ 102 w 102"/>
                      <a:gd name="T27" fmla="*/ 168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210"/>
                      <a:gd name="T44" fmla="*/ 102 w 102"/>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210">
                        <a:moveTo>
                          <a:pt x="102" y="162"/>
                        </a:moveTo>
                        <a:lnTo>
                          <a:pt x="102" y="180"/>
                        </a:lnTo>
                        <a:lnTo>
                          <a:pt x="78" y="198"/>
                        </a:lnTo>
                        <a:lnTo>
                          <a:pt x="12" y="210"/>
                        </a:lnTo>
                        <a:lnTo>
                          <a:pt x="0" y="144"/>
                        </a:lnTo>
                        <a:lnTo>
                          <a:pt x="6" y="90"/>
                        </a:lnTo>
                        <a:lnTo>
                          <a:pt x="24" y="66"/>
                        </a:lnTo>
                        <a:lnTo>
                          <a:pt x="18" y="24"/>
                        </a:lnTo>
                        <a:lnTo>
                          <a:pt x="18" y="6"/>
                        </a:lnTo>
                        <a:lnTo>
                          <a:pt x="36" y="0"/>
                        </a:lnTo>
                        <a:lnTo>
                          <a:pt x="78" y="138"/>
                        </a:lnTo>
                        <a:lnTo>
                          <a:pt x="96" y="162"/>
                        </a:lnTo>
                        <a:lnTo>
                          <a:pt x="102" y="162"/>
                        </a:lnTo>
                        <a:lnTo>
                          <a:pt x="102" y="168"/>
                        </a:lnTo>
                      </a:path>
                    </a:pathLst>
                  </a:custGeom>
                  <a:noFill/>
                  <a:ln w="9525">
                    <a:solidFill>
                      <a:srgbClr val="000000"/>
                    </a:solidFill>
                    <a:prstDash val="solid"/>
                    <a:round/>
                    <a:headEnd/>
                    <a:tailEnd/>
                  </a:ln>
                </p:spPr>
                <p:txBody>
                  <a:bodyPr/>
                  <a:lstStyle/>
                  <a:p>
                    <a:endParaRPr lang="en-US" dirty="0"/>
                  </a:p>
                </p:txBody>
              </p:sp>
              <p:sp>
                <p:nvSpPr>
                  <p:cNvPr id="229" name="Freeform 228"/>
                  <p:cNvSpPr>
                    <a:spLocks noChangeAspect="1"/>
                  </p:cNvSpPr>
                  <p:nvPr/>
                </p:nvSpPr>
                <p:spPr bwMode="auto">
                  <a:xfrm>
                    <a:off x="3347808" y="3734865"/>
                    <a:ext cx="84" cy="186"/>
                  </a:xfrm>
                  <a:custGeom>
                    <a:avLst/>
                    <a:gdLst>
                      <a:gd name="T0" fmla="*/ 72 w 84"/>
                      <a:gd name="T1" fmla="*/ 24 h 186"/>
                      <a:gd name="T2" fmla="*/ 60 w 84"/>
                      <a:gd name="T3" fmla="*/ 54 h 186"/>
                      <a:gd name="T4" fmla="*/ 78 w 84"/>
                      <a:gd name="T5" fmla="*/ 60 h 186"/>
                      <a:gd name="T6" fmla="*/ 84 w 84"/>
                      <a:gd name="T7" fmla="*/ 108 h 186"/>
                      <a:gd name="T8" fmla="*/ 78 w 84"/>
                      <a:gd name="T9" fmla="*/ 90 h 186"/>
                      <a:gd name="T10" fmla="*/ 78 w 84"/>
                      <a:gd name="T11" fmla="*/ 114 h 186"/>
                      <a:gd name="T12" fmla="*/ 54 w 84"/>
                      <a:gd name="T13" fmla="*/ 180 h 186"/>
                      <a:gd name="T14" fmla="*/ 48 w 84"/>
                      <a:gd name="T15" fmla="*/ 186 h 186"/>
                      <a:gd name="T16" fmla="*/ 48 w 84"/>
                      <a:gd name="T17" fmla="*/ 168 h 186"/>
                      <a:gd name="T18" fmla="*/ 6 w 84"/>
                      <a:gd name="T19" fmla="*/ 156 h 186"/>
                      <a:gd name="T20" fmla="*/ 0 w 84"/>
                      <a:gd name="T21" fmla="*/ 138 h 186"/>
                      <a:gd name="T22" fmla="*/ 6 w 84"/>
                      <a:gd name="T23" fmla="*/ 126 h 186"/>
                      <a:gd name="T24" fmla="*/ 36 w 84"/>
                      <a:gd name="T25" fmla="*/ 90 h 186"/>
                      <a:gd name="T26" fmla="*/ 6 w 84"/>
                      <a:gd name="T27" fmla="*/ 60 h 186"/>
                      <a:gd name="T28" fmla="*/ 0 w 84"/>
                      <a:gd name="T29" fmla="*/ 30 h 186"/>
                      <a:gd name="T30" fmla="*/ 18 w 84"/>
                      <a:gd name="T31" fmla="*/ 0 h 186"/>
                      <a:gd name="T32" fmla="*/ 72 w 84"/>
                      <a:gd name="T33" fmla="*/ 24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186"/>
                      <a:gd name="T53" fmla="*/ 84 w 84"/>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186">
                        <a:moveTo>
                          <a:pt x="72" y="24"/>
                        </a:moveTo>
                        <a:lnTo>
                          <a:pt x="60" y="54"/>
                        </a:lnTo>
                        <a:lnTo>
                          <a:pt x="78" y="60"/>
                        </a:lnTo>
                        <a:lnTo>
                          <a:pt x="84" y="108"/>
                        </a:lnTo>
                        <a:lnTo>
                          <a:pt x="78" y="90"/>
                        </a:lnTo>
                        <a:lnTo>
                          <a:pt x="78" y="114"/>
                        </a:lnTo>
                        <a:lnTo>
                          <a:pt x="54" y="180"/>
                        </a:lnTo>
                        <a:lnTo>
                          <a:pt x="48" y="186"/>
                        </a:lnTo>
                        <a:lnTo>
                          <a:pt x="48" y="168"/>
                        </a:lnTo>
                        <a:lnTo>
                          <a:pt x="6" y="156"/>
                        </a:lnTo>
                        <a:lnTo>
                          <a:pt x="0" y="138"/>
                        </a:lnTo>
                        <a:lnTo>
                          <a:pt x="6" y="126"/>
                        </a:lnTo>
                        <a:lnTo>
                          <a:pt x="36" y="90"/>
                        </a:lnTo>
                        <a:lnTo>
                          <a:pt x="6" y="60"/>
                        </a:lnTo>
                        <a:lnTo>
                          <a:pt x="0" y="30"/>
                        </a:lnTo>
                        <a:lnTo>
                          <a:pt x="18" y="0"/>
                        </a:lnTo>
                        <a:lnTo>
                          <a:pt x="72" y="24"/>
                        </a:lnTo>
                        <a:close/>
                      </a:path>
                    </a:pathLst>
                  </a:custGeom>
                  <a:solidFill>
                    <a:srgbClr val="FFAA00"/>
                  </a:solidFill>
                  <a:ln w="9525">
                    <a:solidFill>
                      <a:srgbClr val="FFAA00"/>
                    </a:solidFill>
                    <a:prstDash val="solid"/>
                    <a:round/>
                    <a:headEnd/>
                    <a:tailEnd/>
                  </a:ln>
                </p:spPr>
                <p:txBody>
                  <a:bodyPr/>
                  <a:lstStyle/>
                  <a:p>
                    <a:endParaRPr lang="en-US" dirty="0"/>
                  </a:p>
                </p:txBody>
              </p:sp>
              <p:sp>
                <p:nvSpPr>
                  <p:cNvPr id="230" name="Freeform 229"/>
                  <p:cNvSpPr>
                    <a:spLocks noChangeAspect="1"/>
                  </p:cNvSpPr>
                  <p:nvPr/>
                </p:nvSpPr>
                <p:spPr bwMode="auto">
                  <a:xfrm>
                    <a:off x="3347808" y="3734865"/>
                    <a:ext cx="84" cy="186"/>
                  </a:xfrm>
                  <a:custGeom>
                    <a:avLst/>
                    <a:gdLst>
                      <a:gd name="T0" fmla="*/ 72 w 84"/>
                      <a:gd name="T1" fmla="*/ 24 h 186"/>
                      <a:gd name="T2" fmla="*/ 60 w 84"/>
                      <a:gd name="T3" fmla="*/ 54 h 186"/>
                      <a:gd name="T4" fmla="*/ 78 w 84"/>
                      <a:gd name="T5" fmla="*/ 60 h 186"/>
                      <a:gd name="T6" fmla="*/ 84 w 84"/>
                      <a:gd name="T7" fmla="*/ 108 h 186"/>
                      <a:gd name="T8" fmla="*/ 78 w 84"/>
                      <a:gd name="T9" fmla="*/ 90 h 186"/>
                      <a:gd name="T10" fmla="*/ 78 w 84"/>
                      <a:gd name="T11" fmla="*/ 114 h 186"/>
                      <a:gd name="T12" fmla="*/ 54 w 84"/>
                      <a:gd name="T13" fmla="*/ 180 h 186"/>
                      <a:gd name="T14" fmla="*/ 48 w 84"/>
                      <a:gd name="T15" fmla="*/ 186 h 186"/>
                      <a:gd name="T16" fmla="*/ 48 w 84"/>
                      <a:gd name="T17" fmla="*/ 168 h 186"/>
                      <a:gd name="T18" fmla="*/ 6 w 84"/>
                      <a:gd name="T19" fmla="*/ 156 h 186"/>
                      <a:gd name="T20" fmla="*/ 0 w 84"/>
                      <a:gd name="T21" fmla="*/ 138 h 186"/>
                      <a:gd name="T22" fmla="*/ 6 w 84"/>
                      <a:gd name="T23" fmla="*/ 126 h 186"/>
                      <a:gd name="T24" fmla="*/ 36 w 84"/>
                      <a:gd name="T25" fmla="*/ 90 h 186"/>
                      <a:gd name="T26" fmla="*/ 6 w 84"/>
                      <a:gd name="T27" fmla="*/ 60 h 186"/>
                      <a:gd name="T28" fmla="*/ 0 w 84"/>
                      <a:gd name="T29" fmla="*/ 30 h 186"/>
                      <a:gd name="T30" fmla="*/ 18 w 84"/>
                      <a:gd name="T31" fmla="*/ 0 h 186"/>
                      <a:gd name="T32" fmla="*/ 72 w 84"/>
                      <a:gd name="T33" fmla="*/ 24 h 186"/>
                      <a:gd name="T34" fmla="*/ 72 w 84"/>
                      <a:gd name="T35" fmla="*/ 30 h 1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186"/>
                      <a:gd name="T56" fmla="*/ 84 w 84"/>
                      <a:gd name="T57" fmla="*/ 186 h 1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186">
                        <a:moveTo>
                          <a:pt x="72" y="24"/>
                        </a:moveTo>
                        <a:lnTo>
                          <a:pt x="60" y="54"/>
                        </a:lnTo>
                        <a:lnTo>
                          <a:pt x="78" y="60"/>
                        </a:lnTo>
                        <a:lnTo>
                          <a:pt x="84" y="108"/>
                        </a:lnTo>
                        <a:lnTo>
                          <a:pt x="78" y="90"/>
                        </a:lnTo>
                        <a:lnTo>
                          <a:pt x="78" y="114"/>
                        </a:lnTo>
                        <a:lnTo>
                          <a:pt x="54" y="180"/>
                        </a:lnTo>
                        <a:lnTo>
                          <a:pt x="48" y="186"/>
                        </a:lnTo>
                        <a:lnTo>
                          <a:pt x="48" y="168"/>
                        </a:lnTo>
                        <a:lnTo>
                          <a:pt x="6" y="156"/>
                        </a:lnTo>
                        <a:lnTo>
                          <a:pt x="0" y="138"/>
                        </a:lnTo>
                        <a:lnTo>
                          <a:pt x="6" y="126"/>
                        </a:lnTo>
                        <a:lnTo>
                          <a:pt x="36" y="90"/>
                        </a:lnTo>
                        <a:lnTo>
                          <a:pt x="6" y="60"/>
                        </a:lnTo>
                        <a:lnTo>
                          <a:pt x="0" y="30"/>
                        </a:lnTo>
                        <a:lnTo>
                          <a:pt x="18" y="0"/>
                        </a:lnTo>
                        <a:lnTo>
                          <a:pt x="72" y="24"/>
                        </a:lnTo>
                        <a:lnTo>
                          <a:pt x="72" y="30"/>
                        </a:lnTo>
                      </a:path>
                    </a:pathLst>
                  </a:custGeom>
                  <a:noFill/>
                  <a:ln w="9525">
                    <a:solidFill>
                      <a:srgbClr val="000000"/>
                    </a:solidFill>
                    <a:prstDash val="solid"/>
                    <a:round/>
                    <a:headEnd/>
                    <a:tailEnd/>
                  </a:ln>
                </p:spPr>
                <p:txBody>
                  <a:bodyPr/>
                  <a:lstStyle/>
                  <a:p>
                    <a:endParaRPr lang="en-US" dirty="0"/>
                  </a:p>
                </p:txBody>
              </p:sp>
              <p:sp>
                <p:nvSpPr>
                  <p:cNvPr id="231" name="Freeform 230"/>
                  <p:cNvSpPr>
                    <a:spLocks noChangeAspect="1"/>
                  </p:cNvSpPr>
                  <p:nvPr/>
                </p:nvSpPr>
                <p:spPr bwMode="auto">
                  <a:xfrm>
                    <a:off x="3345732" y="3735285"/>
                    <a:ext cx="432" cy="444"/>
                  </a:xfrm>
                  <a:custGeom>
                    <a:avLst/>
                    <a:gdLst>
                      <a:gd name="T0" fmla="*/ 426 w 432"/>
                      <a:gd name="T1" fmla="*/ 78 h 444"/>
                      <a:gd name="T2" fmla="*/ 396 w 432"/>
                      <a:gd name="T3" fmla="*/ 426 h 444"/>
                      <a:gd name="T4" fmla="*/ 162 w 432"/>
                      <a:gd name="T5" fmla="*/ 408 h 444"/>
                      <a:gd name="T6" fmla="*/ 168 w 432"/>
                      <a:gd name="T7" fmla="*/ 420 h 444"/>
                      <a:gd name="T8" fmla="*/ 60 w 432"/>
                      <a:gd name="T9" fmla="*/ 408 h 444"/>
                      <a:gd name="T10" fmla="*/ 54 w 432"/>
                      <a:gd name="T11" fmla="*/ 444 h 444"/>
                      <a:gd name="T12" fmla="*/ 0 w 432"/>
                      <a:gd name="T13" fmla="*/ 438 h 444"/>
                      <a:gd name="T14" fmla="*/ 12 w 432"/>
                      <a:gd name="T15" fmla="*/ 354 h 444"/>
                      <a:gd name="T16" fmla="*/ 60 w 432"/>
                      <a:gd name="T17" fmla="*/ 0 h 444"/>
                      <a:gd name="T18" fmla="*/ 432 w 432"/>
                      <a:gd name="T19" fmla="*/ 36 h 444"/>
                      <a:gd name="T20" fmla="*/ 426 w 432"/>
                      <a:gd name="T21" fmla="*/ 78 h 4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
                      <a:gd name="T34" fmla="*/ 0 h 444"/>
                      <a:gd name="T35" fmla="*/ 432 w 432"/>
                      <a:gd name="T36" fmla="*/ 444 h 4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 h="444">
                        <a:moveTo>
                          <a:pt x="426" y="78"/>
                        </a:moveTo>
                        <a:lnTo>
                          <a:pt x="396" y="426"/>
                        </a:lnTo>
                        <a:lnTo>
                          <a:pt x="162" y="408"/>
                        </a:lnTo>
                        <a:lnTo>
                          <a:pt x="168" y="420"/>
                        </a:lnTo>
                        <a:lnTo>
                          <a:pt x="60" y="408"/>
                        </a:lnTo>
                        <a:lnTo>
                          <a:pt x="54" y="444"/>
                        </a:lnTo>
                        <a:lnTo>
                          <a:pt x="0" y="438"/>
                        </a:lnTo>
                        <a:lnTo>
                          <a:pt x="12" y="354"/>
                        </a:lnTo>
                        <a:lnTo>
                          <a:pt x="60" y="0"/>
                        </a:lnTo>
                        <a:lnTo>
                          <a:pt x="432" y="36"/>
                        </a:lnTo>
                        <a:lnTo>
                          <a:pt x="426" y="78"/>
                        </a:lnTo>
                        <a:close/>
                      </a:path>
                    </a:pathLst>
                  </a:custGeom>
                  <a:solidFill>
                    <a:srgbClr val="FF8C00"/>
                  </a:solidFill>
                  <a:ln w="9525">
                    <a:solidFill>
                      <a:srgbClr val="FF8C00"/>
                    </a:solidFill>
                    <a:prstDash val="solid"/>
                    <a:round/>
                    <a:headEnd/>
                    <a:tailEnd/>
                  </a:ln>
                </p:spPr>
                <p:txBody>
                  <a:bodyPr/>
                  <a:lstStyle/>
                  <a:p>
                    <a:endParaRPr lang="en-US" dirty="0"/>
                  </a:p>
                </p:txBody>
              </p:sp>
              <p:sp>
                <p:nvSpPr>
                  <p:cNvPr id="232" name="Freeform 231"/>
                  <p:cNvSpPr>
                    <a:spLocks noChangeAspect="1"/>
                  </p:cNvSpPr>
                  <p:nvPr/>
                </p:nvSpPr>
                <p:spPr bwMode="auto">
                  <a:xfrm>
                    <a:off x="3345732" y="3735285"/>
                    <a:ext cx="432" cy="444"/>
                  </a:xfrm>
                  <a:custGeom>
                    <a:avLst/>
                    <a:gdLst>
                      <a:gd name="T0" fmla="*/ 426 w 432"/>
                      <a:gd name="T1" fmla="*/ 78 h 444"/>
                      <a:gd name="T2" fmla="*/ 396 w 432"/>
                      <a:gd name="T3" fmla="*/ 426 h 444"/>
                      <a:gd name="T4" fmla="*/ 162 w 432"/>
                      <a:gd name="T5" fmla="*/ 408 h 444"/>
                      <a:gd name="T6" fmla="*/ 168 w 432"/>
                      <a:gd name="T7" fmla="*/ 420 h 444"/>
                      <a:gd name="T8" fmla="*/ 60 w 432"/>
                      <a:gd name="T9" fmla="*/ 408 h 444"/>
                      <a:gd name="T10" fmla="*/ 54 w 432"/>
                      <a:gd name="T11" fmla="*/ 444 h 444"/>
                      <a:gd name="T12" fmla="*/ 0 w 432"/>
                      <a:gd name="T13" fmla="*/ 438 h 444"/>
                      <a:gd name="T14" fmla="*/ 12 w 432"/>
                      <a:gd name="T15" fmla="*/ 354 h 444"/>
                      <a:gd name="T16" fmla="*/ 60 w 432"/>
                      <a:gd name="T17" fmla="*/ 0 h 444"/>
                      <a:gd name="T18" fmla="*/ 432 w 432"/>
                      <a:gd name="T19" fmla="*/ 36 h 444"/>
                      <a:gd name="T20" fmla="*/ 426 w 432"/>
                      <a:gd name="T21" fmla="*/ 78 h 444"/>
                      <a:gd name="T22" fmla="*/ 426 w 432"/>
                      <a:gd name="T23" fmla="*/ 84 h 4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2"/>
                      <a:gd name="T37" fmla="*/ 0 h 444"/>
                      <a:gd name="T38" fmla="*/ 432 w 432"/>
                      <a:gd name="T39" fmla="*/ 444 h 4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2" h="444">
                        <a:moveTo>
                          <a:pt x="426" y="78"/>
                        </a:moveTo>
                        <a:lnTo>
                          <a:pt x="396" y="426"/>
                        </a:lnTo>
                        <a:lnTo>
                          <a:pt x="162" y="408"/>
                        </a:lnTo>
                        <a:lnTo>
                          <a:pt x="168" y="420"/>
                        </a:lnTo>
                        <a:lnTo>
                          <a:pt x="60" y="408"/>
                        </a:lnTo>
                        <a:lnTo>
                          <a:pt x="54" y="444"/>
                        </a:lnTo>
                        <a:lnTo>
                          <a:pt x="0" y="438"/>
                        </a:lnTo>
                        <a:lnTo>
                          <a:pt x="12" y="354"/>
                        </a:lnTo>
                        <a:lnTo>
                          <a:pt x="60" y="0"/>
                        </a:lnTo>
                        <a:lnTo>
                          <a:pt x="432" y="36"/>
                        </a:lnTo>
                        <a:lnTo>
                          <a:pt x="426" y="78"/>
                        </a:lnTo>
                        <a:lnTo>
                          <a:pt x="426" y="84"/>
                        </a:lnTo>
                      </a:path>
                    </a:pathLst>
                  </a:custGeom>
                  <a:noFill/>
                  <a:ln w="9525">
                    <a:solidFill>
                      <a:srgbClr val="000000"/>
                    </a:solidFill>
                    <a:prstDash val="solid"/>
                    <a:round/>
                    <a:headEnd/>
                    <a:tailEnd/>
                  </a:ln>
                </p:spPr>
                <p:txBody>
                  <a:bodyPr/>
                  <a:lstStyle/>
                  <a:p>
                    <a:endParaRPr lang="en-US" dirty="0"/>
                  </a:p>
                </p:txBody>
              </p:sp>
              <p:sp>
                <p:nvSpPr>
                  <p:cNvPr id="233" name="Freeform 232"/>
                  <p:cNvSpPr>
                    <a:spLocks noChangeAspect="1"/>
                  </p:cNvSpPr>
                  <p:nvPr/>
                </p:nvSpPr>
                <p:spPr bwMode="auto">
                  <a:xfrm>
                    <a:off x="3347526" y="3734571"/>
                    <a:ext cx="372" cy="324"/>
                  </a:xfrm>
                  <a:custGeom>
                    <a:avLst/>
                    <a:gdLst>
                      <a:gd name="T0" fmla="*/ 360 w 372"/>
                      <a:gd name="T1" fmla="*/ 168 h 324"/>
                      <a:gd name="T2" fmla="*/ 360 w 372"/>
                      <a:gd name="T3" fmla="*/ 222 h 324"/>
                      <a:gd name="T4" fmla="*/ 372 w 372"/>
                      <a:gd name="T5" fmla="*/ 288 h 324"/>
                      <a:gd name="T6" fmla="*/ 366 w 372"/>
                      <a:gd name="T7" fmla="*/ 306 h 324"/>
                      <a:gd name="T8" fmla="*/ 360 w 372"/>
                      <a:gd name="T9" fmla="*/ 324 h 324"/>
                      <a:gd name="T10" fmla="*/ 354 w 372"/>
                      <a:gd name="T11" fmla="*/ 318 h 324"/>
                      <a:gd name="T12" fmla="*/ 300 w 372"/>
                      <a:gd name="T13" fmla="*/ 294 h 324"/>
                      <a:gd name="T14" fmla="*/ 282 w 372"/>
                      <a:gd name="T15" fmla="*/ 282 h 324"/>
                      <a:gd name="T16" fmla="*/ 252 w 372"/>
                      <a:gd name="T17" fmla="*/ 252 h 324"/>
                      <a:gd name="T18" fmla="*/ 6 w 372"/>
                      <a:gd name="T19" fmla="*/ 300 h 324"/>
                      <a:gd name="T20" fmla="*/ 0 w 372"/>
                      <a:gd name="T21" fmla="*/ 282 h 324"/>
                      <a:gd name="T22" fmla="*/ 42 w 372"/>
                      <a:gd name="T23" fmla="*/ 234 h 324"/>
                      <a:gd name="T24" fmla="*/ 30 w 372"/>
                      <a:gd name="T25" fmla="*/ 192 h 324"/>
                      <a:gd name="T26" fmla="*/ 78 w 372"/>
                      <a:gd name="T27" fmla="*/ 180 h 324"/>
                      <a:gd name="T28" fmla="*/ 114 w 372"/>
                      <a:gd name="T29" fmla="*/ 180 h 324"/>
                      <a:gd name="T30" fmla="*/ 156 w 372"/>
                      <a:gd name="T31" fmla="*/ 168 h 324"/>
                      <a:gd name="T32" fmla="*/ 180 w 372"/>
                      <a:gd name="T33" fmla="*/ 144 h 324"/>
                      <a:gd name="T34" fmla="*/ 174 w 372"/>
                      <a:gd name="T35" fmla="*/ 120 h 324"/>
                      <a:gd name="T36" fmla="*/ 174 w 372"/>
                      <a:gd name="T37" fmla="*/ 108 h 324"/>
                      <a:gd name="T38" fmla="*/ 168 w 372"/>
                      <a:gd name="T39" fmla="*/ 114 h 324"/>
                      <a:gd name="T40" fmla="*/ 162 w 372"/>
                      <a:gd name="T41" fmla="*/ 102 h 324"/>
                      <a:gd name="T42" fmla="*/ 210 w 372"/>
                      <a:gd name="T43" fmla="*/ 36 h 324"/>
                      <a:gd name="T44" fmla="*/ 234 w 372"/>
                      <a:gd name="T45" fmla="*/ 12 h 324"/>
                      <a:gd name="T46" fmla="*/ 312 w 372"/>
                      <a:gd name="T47" fmla="*/ 0 h 324"/>
                      <a:gd name="T48" fmla="*/ 324 w 372"/>
                      <a:gd name="T49" fmla="*/ 72 h 324"/>
                      <a:gd name="T50" fmla="*/ 336 w 372"/>
                      <a:gd name="T51" fmla="*/ 108 h 324"/>
                      <a:gd name="T52" fmla="*/ 342 w 372"/>
                      <a:gd name="T53" fmla="*/ 108 h 324"/>
                      <a:gd name="T54" fmla="*/ 354 w 372"/>
                      <a:gd name="T55" fmla="*/ 162 h 324"/>
                      <a:gd name="T56" fmla="*/ 360 w 372"/>
                      <a:gd name="T57" fmla="*/ 168 h 3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2"/>
                      <a:gd name="T88" fmla="*/ 0 h 324"/>
                      <a:gd name="T89" fmla="*/ 372 w 372"/>
                      <a:gd name="T90" fmla="*/ 324 h 3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2" h="324">
                        <a:moveTo>
                          <a:pt x="360" y="168"/>
                        </a:moveTo>
                        <a:lnTo>
                          <a:pt x="360" y="222"/>
                        </a:lnTo>
                        <a:lnTo>
                          <a:pt x="372" y="288"/>
                        </a:lnTo>
                        <a:lnTo>
                          <a:pt x="366" y="306"/>
                        </a:lnTo>
                        <a:lnTo>
                          <a:pt x="360" y="324"/>
                        </a:lnTo>
                        <a:lnTo>
                          <a:pt x="354" y="318"/>
                        </a:lnTo>
                        <a:lnTo>
                          <a:pt x="300" y="294"/>
                        </a:lnTo>
                        <a:lnTo>
                          <a:pt x="282" y="282"/>
                        </a:lnTo>
                        <a:lnTo>
                          <a:pt x="252" y="252"/>
                        </a:lnTo>
                        <a:lnTo>
                          <a:pt x="6" y="300"/>
                        </a:lnTo>
                        <a:lnTo>
                          <a:pt x="0" y="282"/>
                        </a:lnTo>
                        <a:lnTo>
                          <a:pt x="42" y="234"/>
                        </a:lnTo>
                        <a:lnTo>
                          <a:pt x="30" y="192"/>
                        </a:lnTo>
                        <a:lnTo>
                          <a:pt x="78" y="180"/>
                        </a:lnTo>
                        <a:lnTo>
                          <a:pt x="114" y="180"/>
                        </a:lnTo>
                        <a:lnTo>
                          <a:pt x="156" y="168"/>
                        </a:lnTo>
                        <a:lnTo>
                          <a:pt x="180" y="144"/>
                        </a:lnTo>
                        <a:lnTo>
                          <a:pt x="174" y="120"/>
                        </a:lnTo>
                        <a:lnTo>
                          <a:pt x="174" y="108"/>
                        </a:lnTo>
                        <a:lnTo>
                          <a:pt x="168" y="114"/>
                        </a:lnTo>
                        <a:lnTo>
                          <a:pt x="162" y="102"/>
                        </a:lnTo>
                        <a:lnTo>
                          <a:pt x="210" y="36"/>
                        </a:lnTo>
                        <a:lnTo>
                          <a:pt x="234" y="12"/>
                        </a:lnTo>
                        <a:lnTo>
                          <a:pt x="312" y="0"/>
                        </a:lnTo>
                        <a:lnTo>
                          <a:pt x="324" y="72"/>
                        </a:lnTo>
                        <a:lnTo>
                          <a:pt x="336" y="108"/>
                        </a:lnTo>
                        <a:lnTo>
                          <a:pt x="342" y="108"/>
                        </a:lnTo>
                        <a:lnTo>
                          <a:pt x="354" y="162"/>
                        </a:lnTo>
                        <a:lnTo>
                          <a:pt x="360" y="168"/>
                        </a:lnTo>
                        <a:close/>
                      </a:path>
                    </a:pathLst>
                  </a:custGeom>
                  <a:solidFill>
                    <a:srgbClr val="FF8C00"/>
                  </a:solidFill>
                  <a:ln w="9525">
                    <a:solidFill>
                      <a:srgbClr val="FF8C00"/>
                    </a:solidFill>
                    <a:prstDash val="solid"/>
                    <a:round/>
                    <a:headEnd/>
                    <a:tailEnd/>
                  </a:ln>
                </p:spPr>
                <p:txBody>
                  <a:bodyPr/>
                  <a:lstStyle/>
                  <a:p>
                    <a:endParaRPr lang="en-US" dirty="0"/>
                  </a:p>
                </p:txBody>
              </p:sp>
              <p:sp>
                <p:nvSpPr>
                  <p:cNvPr id="234" name="Freeform 233"/>
                  <p:cNvSpPr>
                    <a:spLocks noChangeAspect="1"/>
                  </p:cNvSpPr>
                  <p:nvPr/>
                </p:nvSpPr>
                <p:spPr bwMode="auto">
                  <a:xfrm>
                    <a:off x="3347526" y="3734571"/>
                    <a:ext cx="372" cy="324"/>
                  </a:xfrm>
                  <a:custGeom>
                    <a:avLst/>
                    <a:gdLst>
                      <a:gd name="T0" fmla="*/ 360 w 372"/>
                      <a:gd name="T1" fmla="*/ 168 h 324"/>
                      <a:gd name="T2" fmla="*/ 360 w 372"/>
                      <a:gd name="T3" fmla="*/ 222 h 324"/>
                      <a:gd name="T4" fmla="*/ 372 w 372"/>
                      <a:gd name="T5" fmla="*/ 288 h 324"/>
                      <a:gd name="T6" fmla="*/ 366 w 372"/>
                      <a:gd name="T7" fmla="*/ 306 h 324"/>
                      <a:gd name="T8" fmla="*/ 360 w 372"/>
                      <a:gd name="T9" fmla="*/ 324 h 324"/>
                      <a:gd name="T10" fmla="*/ 354 w 372"/>
                      <a:gd name="T11" fmla="*/ 318 h 324"/>
                      <a:gd name="T12" fmla="*/ 300 w 372"/>
                      <a:gd name="T13" fmla="*/ 294 h 324"/>
                      <a:gd name="T14" fmla="*/ 282 w 372"/>
                      <a:gd name="T15" fmla="*/ 282 h 324"/>
                      <a:gd name="T16" fmla="*/ 252 w 372"/>
                      <a:gd name="T17" fmla="*/ 252 h 324"/>
                      <a:gd name="T18" fmla="*/ 6 w 372"/>
                      <a:gd name="T19" fmla="*/ 300 h 324"/>
                      <a:gd name="T20" fmla="*/ 0 w 372"/>
                      <a:gd name="T21" fmla="*/ 282 h 324"/>
                      <a:gd name="T22" fmla="*/ 42 w 372"/>
                      <a:gd name="T23" fmla="*/ 234 h 324"/>
                      <a:gd name="T24" fmla="*/ 30 w 372"/>
                      <a:gd name="T25" fmla="*/ 192 h 324"/>
                      <a:gd name="T26" fmla="*/ 78 w 372"/>
                      <a:gd name="T27" fmla="*/ 180 h 324"/>
                      <a:gd name="T28" fmla="*/ 114 w 372"/>
                      <a:gd name="T29" fmla="*/ 180 h 324"/>
                      <a:gd name="T30" fmla="*/ 156 w 372"/>
                      <a:gd name="T31" fmla="*/ 168 h 324"/>
                      <a:gd name="T32" fmla="*/ 180 w 372"/>
                      <a:gd name="T33" fmla="*/ 144 h 324"/>
                      <a:gd name="T34" fmla="*/ 174 w 372"/>
                      <a:gd name="T35" fmla="*/ 120 h 324"/>
                      <a:gd name="T36" fmla="*/ 174 w 372"/>
                      <a:gd name="T37" fmla="*/ 108 h 324"/>
                      <a:gd name="T38" fmla="*/ 168 w 372"/>
                      <a:gd name="T39" fmla="*/ 114 h 324"/>
                      <a:gd name="T40" fmla="*/ 162 w 372"/>
                      <a:gd name="T41" fmla="*/ 102 h 324"/>
                      <a:gd name="T42" fmla="*/ 210 w 372"/>
                      <a:gd name="T43" fmla="*/ 36 h 324"/>
                      <a:gd name="T44" fmla="*/ 234 w 372"/>
                      <a:gd name="T45" fmla="*/ 12 h 324"/>
                      <a:gd name="T46" fmla="*/ 312 w 372"/>
                      <a:gd name="T47" fmla="*/ 0 h 324"/>
                      <a:gd name="T48" fmla="*/ 324 w 372"/>
                      <a:gd name="T49" fmla="*/ 72 h 324"/>
                      <a:gd name="T50" fmla="*/ 336 w 372"/>
                      <a:gd name="T51" fmla="*/ 108 h 324"/>
                      <a:gd name="T52" fmla="*/ 342 w 372"/>
                      <a:gd name="T53" fmla="*/ 108 h 324"/>
                      <a:gd name="T54" fmla="*/ 354 w 372"/>
                      <a:gd name="T55" fmla="*/ 162 h 324"/>
                      <a:gd name="T56" fmla="*/ 360 w 372"/>
                      <a:gd name="T57" fmla="*/ 168 h 324"/>
                      <a:gd name="T58" fmla="*/ 360 w 372"/>
                      <a:gd name="T59" fmla="*/ 174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2"/>
                      <a:gd name="T91" fmla="*/ 0 h 324"/>
                      <a:gd name="T92" fmla="*/ 372 w 372"/>
                      <a:gd name="T93" fmla="*/ 324 h 3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2" h="324">
                        <a:moveTo>
                          <a:pt x="360" y="168"/>
                        </a:moveTo>
                        <a:lnTo>
                          <a:pt x="360" y="222"/>
                        </a:lnTo>
                        <a:lnTo>
                          <a:pt x="372" y="288"/>
                        </a:lnTo>
                        <a:lnTo>
                          <a:pt x="366" y="306"/>
                        </a:lnTo>
                        <a:lnTo>
                          <a:pt x="360" y="324"/>
                        </a:lnTo>
                        <a:lnTo>
                          <a:pt x="354" y="318"/>
                        </a:lnTo>
                        <a:lnTo>
                          <a:pt x="300" y="294"/>
                        </a:lnTo>
                        <a:lnTo>
                          <a:pt x="282" y="282"/>
                        </a:lnTo>
                        <a:lnTo>
                          <a:pt x="252" y="252"/>
                        </a:lnTo>
                        <a:lnTo>
                          <a:pt x="6" y="300"/>
                        </a:lnTo>
                        <a:lnTo>
                          <a:pt x="0" y="282"/>
                        </a:lnTo>
                        <a:lnTo>
                          <a:pt x="42" y="234"/>
                        </a:lnTo>
                        <a:lnTo>
                          <a:pt x="30" y="192"/>
                        </a:lnTo>
                        <a:lnTo>
                          <a:pt x="78" y="180"/>
                        </a:lnTo>
                        <a:lnTo>
                          <a:pt x="114" y="180"/>
                        </a:lnTo>
                        <a:lnTo>
                          <a:pt x="156" y="168"/>
                        </a:lnTo>
                        <a:lnTo>
                          <a:pt x="180" y="144"/>
                        </a:lnTo>
                        <a:lnTo>
                          <a:pt x="174" y="120"/>
                        </a:lnTo>
                        <a:lnTo>
                          <a:pt x="174" y="108"/>
                        </a:lnTo>
                        <a:lnTo>
                          <a:pt x="168" y="114"/>
                        </a:lnTo>
                        <a:lnTo>
                          <a:pt x="162" y="102"/>
                        </a:lnTo>
                        <a:lnTo>
                          <a:pt x="210" y="36"/>
                        </a:lnTo>
                        <a:lnTo>
                          <a:pt x="234" y="12"/>
                        </a:lnTo>
                        <a:lnTo>
                          <a:pt x="312" y="0"/>
                        </a:lnTo>
                        <a:lnTo>
                          <a:pt x="324" y="72"/>
                        </a:lnTo>
                        <a:lnTo>
                          <a:pt x="336" y="108"/>
                        </a:lnTo>
                        <a:lnTo>
                          <a:pt x="342" y="108"/>
                        </a:lnTo>
                        <a:lnTo>
                          <a:pt x="354" y="162"/>
                        </a:lnTo>
                        <a:lnTo>
                          <a:pt x="360" y="168"/>
                        </a:lnTo>
                        <a:lnTo>
                          <a:pt x="360" y="174"/>
                        </a:lnTo>
                      </a:path>
                    </a:pathLst>
                  </a:custGeom>
                  <a:noFill/>
                  <a:ln w="9525">
                    <a:solidFill>
                      <a:srgbClr val="000000"/>
                    </a:solidFill>
                    <a:prstDash val="solid"/>
                    <a:round/>
                    <a:headEnd/>
                    <a:tailEnd/>
                  </a:ln>
                </p:spPr>
                <p:txBody>
                  <a:bodyPr/>
                  <a:lstStyle/>
                  <a:p>
                    <a:endParaRPr lang="en-US" dirty="0"/>
                  </a:p>
                </p:txBody>
              </p:sp>
              <p:sp>
                <p:nvSpPr>
                  <p:cNvPr id="235" name="Freeform 234"/>
                  <p:cNvSpPr>
                    <a:spLocks noChangeAspect="1"/>
                  </p:cNvSpPr>
                  <p:nvPr/>
                </p:nvSpPr>
                <p:spPr bwMode="auto">
                  <a:xfrm>
                    <a:off x="3347838" y="3735243"/>
                    <a:ext cx="36" cy="54"/>
                  </a:xfrm>
                  <a:custGeom>
                    <a:avLst/>
                    <a:gdLst>
                      <a:gd name="T0" fmla="*/ 0 w 36"/>
                      <a:gd name="T1" fmla="*/ 0 h 54"/>
                      <a:gd name="T2" fmla="*/ 36 w 36"/>
                      <a:gd name="T3" fmla="*/ 54 h 54"/>
                      <a:gd name="T4" fmla="*/ 0 w 36"/>
                      <a:gd name="T5" fmla="*/ 0 h 54"/>
                      <a:gd name="T6" fmla="*/ 0 w 36"/>
                      <a:gd name="T7" fmla="*/ 6 h 54"/>
                      <a:gd name="T8" fmla="*/ 0 60000 65536"/>
                      <a:gd name="T9" fmla="*/ 0 60000 65536"/>
                      <a:gd name="T10" fmla="*/ 0 60000 65536"/>
                      <a:gd name="T11" fmla="*/ 0 60000 65536"/>
                      <a:gd name="T12" fmla="*/ 0 w 36"/>
                      <a:gd name="T13" fmla="*/ 0 h 54"/>
                      <a:gd name="T14" fmla="*/ 36 w 36"/>
                      <a:gd name="T15" fmla="*/ 54 h 54"/>
                    </a:gdLst>
                    <a:ahLst/>
                    <a:cxnLst>
                      <a:cxn ang="T8">
                        <a:pos x="T0" y="T1"/>
                      </a:cxn>
                      <a:cxn ang="T9">
                        <a:pos x="T2" y="T3"/>
                      </a:cxn>
                      <a:cxn ang="T10">
                        <a:pos x="T4" y="T5"/>
                      </a:cxn>
                      <a:cxn ang="T11">
                        <a:pos x="T6" y="T7"/>
                      </a:cxn>
                    </a:cxnLst>
                    <a:rect l="T12" t="T13" r="T14" b="T15"/>
                    <a:pathLst>
                      <a:path w="36" h="54">
                        <a:moveTo>
                          <a:pt x="0" y="0"/>
                        </a:moveTo>
                        <a:lnTo>
                          <a:pt x="36" y="54"/>
                        </a:lnTo>
                        <a:lnTo>
                          <a:pt x="0" y="0"/>
                        </a:lnTo>
                        <a:lnTo>
                          <a:pt x="0" y="6"/>
                        </a:lnTo>
                      </a:path>
                    </a:pathLst>
                  </a:custGeom>
                  <a:noFill/>
                  <a:ln w="9525">
                    <a:solidFill>
                      <a:srgbClr val="000000"/>
                    </a:solidFill>
                    <a:prstDash val="solid"/>
                    <a:round/>
                    <a:headEnd/>
                    <a:tailEnd/>
                  </a:ln>
                </p:spPr>
                <p:txBody>
                  <a:bodyPr/>
                  <a:lstStyle/>
                  <a:p>
                    <a:endParaRPr lang="en-US" dirty="0"/>
                  </a:p>
                </p:txBody>
              </p:sp>
              <p:sp>
                <p:nvSpPr>
                  <p:cNvPr id="236" name="Freeform 235"/>
                  <p:cNvSpPr>
                    <a:spLocks noChangeAspect="1"/>
                  </p:cNvSpPr>
                  <p:nvPr/>
                </p:nvSpPr>
                <p:spPr bwMode="auto">
                  <a:xfrm>
                    <a:off x="3347334" y="3735249"/>
                    <a:ext cx="528" cy="234"/>
                  </a:xfrm>
                  <a:custGeom>
                    <a:avLst/>
                    <a:gdLst>
                      <a:gd name="T0" fmla="*/ 528 w 528"/>
                      <a:gd name="T1" fmla="*/ 66 h 234"/>
                      <a:gd name="T2" fmla="*/ 510 w 528"/>
                      <a:gd name="T3" fmla="*/ 90 h 234"/>
                      <a:gd name="T4" fmla="*/ 486 w 528"/>
                      <a:gd name="T5" fmla="*/ 96 h 234"/>
                      <a:gd name="T6" fmla="*/ 486 w 528"/>
                      <a:gd name="T7" fmla="*/ 78 h 234"/>
                      <a:gd name="T8" fmla="*/ 474 w 528"/>
                      <a:gd name="T9" fmla="*/ 84 h 234"/>
                      <a:gd name="T10" fmla="*/ 480 w 528"/>
                      <a:gd name="T11" fmla="*/ 96 h 234"/>
                      <a:gd name="T12" fmla="*/ 450 w 528"/>
                      <a:gd name="T13" fmla="*/ 90 h 234"/>
                      <a:gd name="T14" fmla="*/ 486 w 528"/>
                      <a:gd name="T15" fmla="*/ 102 h 234"/>
                      <a:gd name="T16" fmla="*/ 474 w 528"/>
                      <a:gd name="T17" fmla="*/ 126 h 234"/>
                      <a:gd name="T18" fmla="*/ 456 w 528"/>
                      <a:gd name="T19" fmla="*/ 126 h 234"/>
                      <a:gd name="T20" fmla="*/ 474 w 528"/>
                      <a:gd name="T21" fmla="*/ 132 h 234"/>
                      <a:gd name="T22" fmla="*/ 492 w 528"/>
                      <a:gd name="T23" fmla="*/ 120 h 234"/>
                      <a:gd name="T24" fmla="*/ 504 w 528"/>
                      <a:gd name="T25" fmla="*/ 126 h 234"/>
                      <a:gd name="T26" fmla="*/ 492 w 528"/>
                      <a:gd name="T27" fmla="*/ 144 h 234"/>
                      <a:gd name="T28" fmla="*/ 486 w 528"/>
                      <a:gd name="T29" fmla="*/ 138 h 234"/>
                      <a:gd name="T30" fmla="*/ 462 w 528"/>
                      <a:gd name="T31" fmla="*/ 156 h 234"/>
                      <a:gd name="T32" fmla="*/ 456 w 528"/>
                      <a:gd name="T33" fmla="*/ 150 h 234"/>
                      <a:gd name="T34" fmla="*/ 450 w 528"/>
                      <a:gd name="T35" fmla="*/ 168 h 234"/>
                      <a:gd name="T36" fmla="*/ 438 w 528"/>
                      <a:gd name="T37" fmla="*/ 150 h 234"/>
                      <a:gd name="T38" fmla="*/ 444 w 528"/>
                      <a:gd name="T39" fmla="*/ 168 h 234"/>
                      <a:gd name="T40" fmla="*/ 426 w 528"/>
                      <a:gd name="T41" fmla="*/ 192 h 234"/>
                      <a:gd name="T42" fmla="*/ 420 w 528"/>
                      <a:gd name="T43" fmla="*/ 222 h 234"/>
                      <a:gd name="T44" fmla="*/ 414 w 528"/>
                      <a:gd name="T45" fmla="*/ 210 h 234"/>
                      <a:gd name="T46" fmla="*/ 414 w 528"/>
                      <a:gd name="T47" fmla="*/ 228 h 234"/>
                      <a:gd name="T48" fmla="*/ 378 w 528"/>
                      <a:gd name="T49" fmla="*/ 234 h 234"/>
                      <a:gd name="T50" fmla="*/ 372 w 528"/>
                      <a:gd name="T51" fmla="*/ 228 h 234"/>
                      <a:gd name="T52" fmla="*/ 294 w 528"/>
                      <a:gd name="T53" fmla="*/ 174 h 234"/>
                      <a:gd name="T54" fmla="*/ 228 w 528"/>
                      <a:gd name="T55" fmla="*/ 186 h 234"/>
                      <a:gd name="T56" fmla="*/ 210 w 528"/>
                      <a:gd name="T57" fmla="*/ 162 h 234"/>
                      <a:gd name="T58" fmla="*/ 120 w 528"/>
                      <a:gd name="T59" fmla="*/ 168 h 234"/>
                      <a:gd name="T60" fmla="*/ 78 w 528"/>
                      <a:gd name="T61" fmla="*/ 192 h 234"/>
                      <a:gd name="T62" fmla="*/ 0 w 528"/>
                      <a:gd name="T63" fmla="*/ 204 h 234"/>
                      <a:gd name="T64" fmla="*/ 0 w 528"/>
                      <a:gd name="T65" fmla="*/ 186 h 234"/>
                      <a:gd name="T66" fmla="*/ 18 w 528"/>
                      <a:gd name="T67" fmla="*/ 180 h 234"/>
                      <a:gd name="T68" fmla="*/ 30 w 528"/>
                      <a:gd name="T69" fmla="*/ 156 h 234"/>
                      <a:gd name="T70" fmla="*/ 78 w 528"/>
                      <a:gd name="T71" fmla="*/ 132 h 234"/>
                      <a:gd name="T72" fmla="*/ 96 w 528"/>
                      <a:gd name="T73" fmla="*/ 108 h 234"/>
                      <a:gd name="T74" fmla="*/ 102 w 528"/>
                      <a:gd name="T75" fmla="*/ 114 h 234"/>
                      <a:gd name="T76" fmla="*/ 132 w 528"/>
                      <a:gd name="T77" fmla="*/ 96 h 234"/>
                      <a:gd name="T78" fmla="*/ 150 w 528"/>
                      <a:gd name="T79" fmla="*/ 78 h 234"/>
                      <a:gd name="T80" fmla="*/ 150 w 528"/>
                      <a:gd name="T81" fmla="*/ 54 h 234"/>
                      <a:gd name="T82" fmla="*/ 498 w 528"/>
                      <a:gd name="T83" fmla="*/ 0 h 234"/>
                      <a:gd name="T84" fmla="*/ 516 w 528"/>
                      <a:gd name="T85" fmla="*/ 30 h 234"/>
                      <a:gd name="T86" fmla="*/ 504 w 528"/>
                      <a:gd name="T87" fmla="*/ 18 h 234"/>
                      <a:gd name="T88" fmla="*/ 510 w 528"/>
                      <a:gd name="T89" fmla="*/ 24 h 234"/>
                      <a:gd name="T90" fmla="*/ 492 w 528"/>
                      <a:gd name="T91" fmla="*/ 18 h 234"/>
                      <a:gd name="T92" fmla="*/ 498 w 528"/>
                      <a:gd name="T93" fmla="*/ 30 h 234"/>
                      <a:gd name="T94" fmla="*/ 486 w 528"/>
                      <a:gd name="T95" fmla="*/ 30 h 234"/>
                      <a:gd name="T96" fmla="*/ 492 w 528"/>
                      <a:gd name="T97" fmla="*/ 36 h 234"/>
                      <a:gd name="T98" fmla="*/ 480 w 528"/>
                      <a:gd name="T99" fmla="*/ 30 h 234"/>
                      <a:gd name="T100" fmla="*/ 480 w 528"/>
                      <a:gd name="T101" fmla="*/ 42 h 234"/>
                      <a:gd name="T102" fmla="*/ 468 w 528"/>
                      <a:gd name="T103" fmla="*/ 48 h 234"/>
                      <a:gd name="T104" fmla="*/ 456 w 528"/>
                      <a:gd name="T105" fmla="*/ 24 h 234"/>
                      <a:gd name="T106" fmla="*/ 462 w 528"/>
                      <a:gd name="T107" fmla="*/ 54 h 234"/>
                      <a:gd name="T108" fmla="*/ 504 w 528"/>
                      <a:gd name="T109" fmla="*/ 42 h 234"/>
                      <a:gd name="T110" fmla="*/ 504 w 528"/>
                      <a:gd name="T111" fmla="*/ 66 h 234"/>
                      <a:gd name="T112" fmla="*/ 510 w 528"/>
                      <a:gd name="T113" fmla="*/ 66 h 234"/>
                      <a:gd name="T114" fmla="*/ 516 w 528"/>
                      <a:gd name="T115" fmla="*/ 42 h 234"/>
                      <a:gd name="T116" fmla="*/ 528 w 528"/>
                      <a:gd name="T117" fmla="*/ 66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8"/>
                      <a:gd name="T178" fmla="*/ 0 h 234"/>
                      <a:gd name="T179" fmla="*/ 528 w 528"/>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8" h="234">
                        <a:moveTo>
                          <a:pt x="528" y="66"/>
                        </a:moveTo>
                        <a:lnTo>
                          <a:pt x="510" y="90"/>
                        </a:lnTo>
                        <a:lnTo>
                          <a:pt x="486" y="96"/>
                        </a:lnTo>
                        <a:lnTo>
                          <a:pt x="486" y="78"/>
                        </a:lnTo>
                        <a:lnTo>
                          <a:pt x="474" y="84"/>
                        </a:lnTo>
                        <a:lnTo>
                          <a:pt x="480" y="96"/>
                        </a:lnTo>
                        <a:lnTo>
                          <a:pt x="450" y="90"/>
                        </a:lnTo>
                        <a:lnTo>
                          <a:pt x="486" y="102"/>
                        </a:lnTo>
                        <a:lnTo>
                          <a:pt x="474" y="126"/>
                        </a:lnTo>
                        <a:lnTo>
                          <a:pt x="456" y="126"/>
                        </a:lnTo>
                        <a:lnTo>
                          <a:pt x="474" y="132"/>
                        </a:lnTo>
                        <a:lnTo>
                          <a:pt x="492" y="120"/>
                        </a:lnTo>
                        <a:lnTo>
                          <a:pt x="504" y="126"/>
                        </a:lnTo>
                        <a:lnTo>
                          <a:pt x="492" y="144"/>
                        </a:lnTo>
                        <a:lnTo>
                          <a:pt x="486" y="138"/>
                        </a:lnTo>
                        <a:lnTo>
                          <a:pt x="462" y="156"/>
                        </a:lnTo>
                        <a:lnTo>
                          <a:pt x="456" y="150"/>
                        </a:lnTo>
                        <a:lnTo>
                          <a:pt x="450" y="168"/>
                        </a:lnTo>
                        <a:lnTo>
                          <a:pt x="438" y="150"/>
                        </a:lnTo>
                        <a:lnTo>
                          <a:pt x="444" y="168"/>
                        </a:lnTo>
                        <a:lnTo>
                          <a:pt x="426" y="192"/>
                        </a:lnTo>
                        <a:lnTo>
                          <a:pt x="420" y="222"/>
                        </a:lnTo>
                        <a:lnTo>
                          <a:pt x="414" y="210"/>
                        </a:lnTo>
                        <a:lnTo>
                          <a:pt x="414" y="228"/>
                        </a:lnTo>
                        <a:lnTo>
                          <a:pt x="378" y="234"/>
                        </a:lnTo>
                        <a:lnTo>
                          <a:pt x="372" y="228"/>
                        </a:lnTo>
                        <a:lnTo>
                          <a:pt x="294" y="174"/>
                        </a:lnTo>
                        <a:lnTo>
                          <a:pt x="228" y="186"/>
                        </a:lnTo>
                        <a:lnTo>
                          <a:pt x="210" y="162"/>
                        </a:lnTo>
                        <a:lnTo>
                          <a:pt x="120" y="168"/>
                        </a:lnTo>
                        <a:lnTo>
                          <a:pt x="78" y="192"/>
                        </a:lnTo>
                        <a:lnTo>
                          <a:pt x="0" y="204"/>
                        </a:lnTo>
                        <a:lnTo>
                          <a:pt x="0" y="186"/>
                        </a:lnTo>
                        <a:lnTo>
                          <a:pt x="18" y="180"/>
                        </a:lnTo>
                        <a:lnTo>
                          <a:pt x="30" y="156"/>
                        </a:lnTo>
                        <a:lnTo>
                          <a:pt x="78" y="132"/>
                        </a:lnTo>
                        <a:lnTo>
                          <a:pt x="96" y="108"/>
                        </a:lnTo>
                        <a:lnTo>
                          <a:pt x="102" y="114"/>
                        </a:lnTo>
                        <a:lnTo>
                          <a:pt x="132" y="96"/>
                        </a:lnTo>
                        <a:lnTo>
                          <a:pt x="150" y="78"/>
                        </a:lnTo>
                        <a:lnTo>
                          <a:pt x="150" y="54"/>
                        </a:lnTo>
                        <a:lnTo>
                          <a:pt x="498" y="0"/>
                        </a:lnTo>
                        <a:lnTo>
                          <a:pt x="516" y="30"/>
                        </a:lnTo>
                        <a:lnTo>
                          <a:pt x="504" y="18"/>
                        </a:lnTo>
                        <a:lnTo>
                          <a:pt x="510" y="24"/>
                        </a:lnTo>
                        <a:lnTo>
                          <a:pt x="492" y="18"/>
                        </a:lnTo>
                        <a:lnTo>
                          <a:pt x="498" y="30"/>
                        </a:lnTo>
                        <a:lnTo>
                          <a:pt x="486" y="30"/>
                        </a:lnTo>
                        <a:lnTo>
                          <a:pt x="492" y="36"/>
                        </a:lnTo>
                        <a:lnTo>
                          <a:pt x="480" y="30"/>
                        </a:lnTo>
                        <a:lnTo>
                          <a:pt x="480" y="42"/>
                        </a:lnTo>
                        <a:lnTo>
                          <a:pt x="468" y="48"/>
                        </a:lnTo>
                        <a:lnTo>
                          <a:pt x="456" y="24"/>
                        </a:lnTo>
                        <a:lnTo>
                          <a:pt x="462" y="54"/>
                        </a:lnTo>
                        <a:lnTo>
                          <a:pt x="504" y="42"/>
                        </a:lnTo>
                        <a:lnTo>
                          <a:pt x="504" y="66"/>
                        </a:lnTo>
                        <a:lnTo>
                          <a:pt x="510" y="66"/>
                        </a:lnTo>
                        <a:lnTo>
                          <a:pt x="516" y="42"/>
                        </a:lnTo>
                        <a:lnTo>
                          <a:pt x="528" y="66"/>
                        </a:lnTo>
                        <a:close/>
                      </a:path>
                    </a:pathLst>
                  </a:custGeom>
                  <a:solidFill>
                    <a:srgbClr val="FF8C00"/>
                  </a:solidFill>
                  <a:ln w="9525">
                    <a:solidFill>
                      <a:srgbClr val="FF8C00"/>
                    </a:solidFill>
                    <a:prstDash val="solid"/>
                    <a:round/>
                    <a:headEnd/>
                    <a:tailEnd/>
                  </a:ln>
                </p:spPr>
                <p:txBody>
                  <a:bodyPr/>
                  <a:lstStyle/>
                  <a:p>
                    <a:endParaRPr lang="en-US" dirty="0"/>
                  </a:p>
                </p:txBody>
              </p:sp>
              <p:sp>
                <p:nvSpPr>
                  <p:cNvPr id="237" name="Freeform 236"/>
                  <p:cNvSpPr>
                    <a:spLocks noChangeAspect="1"/>
                  </p:cNvSpPr>
                  <p:nvPr/>
                </p:nvSpPr>
                <p:spPr bwMode="auto">
                  <a:xfrm>
                    <a:off x="3347334" y="3735249"/>
                    <a:ext cx="528" cy="234"/>
                  </a:xfrm>
                  <a:custGeom>
                    <a:avLst/>
                    <a:gdLst>
                      <a:gd name="T0" fmla="*/ 528 w 528"/>
                      <a:gd name="T1" fmla="*/ 66 h 234"/>
                      <a:gd name="T2" fmla="*/ 510 w 528"/>
                      <a:gd name="T3" fmla="*/ 90 h 234"/>
                      <a:gd name="T4" fmla="*/ 486 w 528"/>
                      <a:gd name="T5" fmla="*/ 96 h 234"/>
                      <a:gd name="T6" fmla="*/ 486 w 528"/>
                      <a:gd name="T7" fmla="*/ 78 h 234"/>
                      <a:gd name="T8" fmla="*/ 474 w 528"/>
                      <a:gd name="T9" fmla="*/ 84 h 234"/>
                      <a:gd name="T10" fmla="*/ 480 w 528"/>
                      <a:gd name="T11" fmla="*/ 96 h 234"/>
                      <a:gd name="T12" fmla="*/ 450 w 528"/>
                      <a:gd name="T13" fmla="*/ 90 h 234"/>
                      <a:gd name="T14" fmla="*/ 486 w 528"/>
                      <a:gd name="T15" fmla="*/ 102 h 234"/>
                      <a:gd name="T16" fmla="*/ 474 w 528"/>
                      <a:gd name="T17" fmla="*/ 126 h 234"/>
                      <a:gd name="T18" fmla="*/ 456 w 528"/>
                      <a:gd name="T19" fmla="*/ 126 h 234"/>
                      <a:gd name="T20" fmla="*/ 474 w 528"/>
                      <a:gd name="T21" fmla="*/ 132 h 234"/>
                      <a:gd name="T22" fmla="*/ 492 w 528"/>
                      <a:gd name="T23" fmla="*/ 120 h 234"/>
                      <a:gd name="T24" fmla="*/ 504 w 528"/>
                      <a:gd name="T25" fmla="*/ 126 h 234"/>
                      <a:gd name="T26" fmla="*/ 492 w 528"/>
                      <a:gd name="T27" fmla="*/ 144 h 234"/>
                      <a:gd name="T28" fmla="*/ 486 w 528"/>
                      <a:gd name="T29" fmla="*/ 138 h 234"/>
                      <a:gd name="T30" fmla="*/ 462 w 528"/>
                      <a:gd name="T31" fmla="*/ 156 h 234"/>
                      <a:gd name="T32" fmla="*/ 456 w 528"/>
                      <a:gd name="T33" fmla="*/ 150 h 234"/>
                      <a:gd name="T34" fmla="*/ 450 w 528"/>
                      <a:gd name="T35" fmla="*/ 168 h 234"/>
                      <a:gd name="T36" fmla="*/ 438 w 528"/>
                      <a:gd name="T37" fmla="*/ 150 h 234"/>
                      <a:gd name="T38" fmla="*/ 444 w 528"/>
                      <a:gd name="T39" fmla="*/ 168 h 234"/>
                      <a:gd name="T40" fmla="*/ 426 w 528"/>
                      <a:gd name="T41" fmla="*/ 192 h 234"/>
                      <a:gd name="T42" fmla="*/ 420 w 528"/>
                      <a:gd name="T43" fmla="*/ 222 h 234"/>
                      <a:gd name="T44" fmla="*/ 414 w 528"/>
                      <a:gd name="T45" fmla="*/ 210 h 234"/>
                      <a:gd name="T46" fmla="*/ 414 w 528"/>
                      <a:gd name="T47" fmla="*/ 228 h 234"/>
                      <a:gd name="T48" fmla="*/ 378 w 528"/>
                      <a:gd name="T49" fmla="*/ 234 h 234"/>
                      <a:gd name="T50" fmla="*/ 372 w 528"/>
                      <a:gd name="T51" fmla="*/ 228 h 234"/>
                      <a:gd name="T52" fmla="*/ 294 w 528"/>
                      <a:gd name="T53" fmla="*/ 174 h 234"/>
                      <a:gd name="T54" fmla="*/ 228 w 528"/>
                      <a:gd name="T55" fmla="*/ 186 h 234"/>
                      <a:gd name="T56" fmla="*/ 210 w 528"/>
                      <a:gd name="T57" fmla="*/ 162 h 234"/>
                      <a:gd name="T58" fmla="*/ 120 w 528"/>
                      <a:gd name="T59" fmla="*/ 168 h 234"/>
                      <a:gd name="T60" fmla="*/ 78 w 528"/>
                      <a:gd name="T61" fmla="*/ 192 h 234"/>
                      <a:gd name="T62" fmla="*/ 0 w 528"/>
                      <a:gd name="T63" fmla="*/ 204 h 234"/>
                      <a:gd name="T64" fmla="*/ 0 w 528"/>
                      <a:gd name="T65" fmla="*/ 186 h 234"/>
                      <a:gd name="T66" fmla="*/ 18 w 528"/>
                      <a:gd name="T67" fmla="*/ 180 h 234"/>
                      <a:gd name="T68" fmla="*/ 30 w 528"/>
                      <a:gd name="T69" fmla="*/ 156 h 234"/>
                      <a:gd name="T70" fmla="*/ 78 w 528"/>
                      <a:gd name="T71" fmla="*/ 132 h 234"/>
                      <a:gd name="T72" fmla="*/ 96 w 528"/>
                      <a:gd name="T73" fmla="*/ 108 h 234"/>
                      <a:gd name="T74" fmla="*/ 102 w 528"/>
                      <a:gd name="T75" fmla="*/ 114 h 234"/>
                      <a:gd name="T76" fmla="*/ 132 w 528"/>
                      <a:gd name="T77" fmla="*/ 96 h 234"/>
                      <a:gd name="T78" fmla="*/ 150 w 528"/>
                      <a:gd name="T79" fmla="*/ 78 h 234"/>
                      <a:gd name="T80" fmla="*/ 150 w 528"/>
                      <a:gd name="T81" fmla="*/ 54 h 234"/>
                      <a:gd name="T82" fmla="*/ 498 w 528"/>
                      <a:gd name="T83" fmla="*/ 0 h 234"/>
                      <a:gd name="T84" fmla="*/ 516 w 528"/>
                      <a:gd name="T85" fmla="*/ 30 h 234"/>
                      <a:gd name="T86" fmla="*/ 504 w 528"/>
                      <a:gd name="T87" fmla="*/ 18 h 234"/>
                      <a:gd name="T88" fmla="*/ 510 w 528"/>
                      <a:gd name="T89" fmla="*/ 24 h 234"/>
                      <a:gd name="T90" fmla="*/ 492 w 528"/>
                      <a:gd name="T91" fmla="*/ 18 h 234"/>
                      <a:gd name="T92" fmla="*/ 498 w 528"/>
                      <a:gd name="T93" fmla="*/ 30 h 234"/>
                      <a:gd name="T94" fmla="*/ 486 w 528"/>
                      <a:gd name="T95" fmla="*/ 30 h 234"/>
                      <a:gd name="T96" fmla="*/ 492 w 528"/>
                      <a:gd name="T97" fmla="*/ 36 h 234"/>
                      <a:gd name="T98" fmla="*/ 480 w 528"/>
                      <a:gd name="T99" fmla="*/ 30 h 234"/>
                      <a:gd name="T100" fmla="*/ 480 w 528"/>
                      <a:gd name="T101" fmla="*/ 42 h 234"/>
                      <a:gd name="T102" fmla="*/ 468 w 528"/>
                      <a:gd name="T103" fmla="*/ 48 h 234"/>
                      <a:gd name="T104" fmla="*/ 456 w 528"/>
                      <a:gd name="T105" fmla="*/ 24 h 234"/>
                      <a:gd name="T106" fmla="*/ 462 w 528"/>
                      <a:gd name="T107" fmla="*/ 54 h 234"/>
                      <a:gd name="T108" fmla="*/ 504 w 528"/>
                      <a:gd name="T109" fmla="*/ 42 h 234"/>
                      <a:gd name="T110" fmla="*/ 504 w 528"/>
                      <a:gd name="T111" fmla="*/ 66 h 234"/>
                      <a:gd name="T112" fmla="*/ 510 w 528"/>
                      <a:gd name="T113" fmla="*/ 66 h 234"/>
                      <a:gd name="T114" fmla="*/ 516 w 528"/>
                      <a:gd name="T115" fmla="*/ 42 h 234"/>
                      <a:gd name="T116" fmla="*/ 528 w 528"/>
                      <a:gd name="T117" fmla="*/ 66 h 234"/>
                      <a:gd name="T118" fmla="*/ 528 w 528"/>
                      <a:gd name="T119" fmla="*/ 72 h 2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8"/>
                      <a:gd name="T181" fmla="*/ 0 h 234"/>
                      <a:gd name="T182" fmla="*/ 528 w 528"/>
                      <a:gd name="T183" fmla="*/ 234 h 2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8" h="234">
                        <a:moveTo>
                          <a:pt x="528" y="66"/>
                        </a:moveTo>
                        <a:lnTo>
                          <a:pt x="510" y="90"/>
                        </a:lnTo>
                        <a:lnTo>
                          <a:pt x="486" y="96"/>
                        </a:lnTo>
                        <a:lnTo>
                          <a:pt x="486" y="78"/>
                        </a:lnTo>
                        <a:lnTo>
                          <a:pt x="474" y="84"/>
                        </a:lnTo>
                        <a:lnTo>
                          <a:pt x="480" y="96"/>
                        </a:lnTo>
                        <a:lnTo>
                          <a:pt x="450" y="90"/>
                        </a:lnTo>
                        <a:lnTo>
                          <a:pt x="486" y="102"/>
                        </a:lnTo>
                        <a:lnTo>
                          <a:pt x="474" y="126"/>
                        </a:lnTo>
                        <a:lnTo>
                          <a:pt x="456" y="126"/>
                        </a:lnTo>
                        <a:lnTo>
                          <a:pt x="474" y="132"/>
                        </a:lnTo>
                        <a:lnTo>
                          <a:pt x="492" y="120"/>
                        </a:lnTo>
                        <a:lnTo>
                          <a:pt x="504" y="126"/>
                        </a:lnTo>
                        <a:lnTo>
                          <a:pt x="492" y="144"/>
                        </a:lnTo>
                        <a:lnTo>
                          <a:pt x="486" y="138"/>
                        </a:lnTo>
                        <a:lnTo>
                          <a:pt x="462" y="156"/>
                        </a:lnTo>
                        <a:lnTo>
                          <a:pt x="456" y="150"/>
                        </a:lnTo>
                        <a:lnTo>
                          <a:pt x="450" y="168"/>
                        </a:lnTo>
                        <a:lnTo>
                          <a:pt x="438" y="150"/>
                        </a:lnTo>
                        <a:lnTo>
                          <a:pt x="444" y="168"/>
                        </a:lnTo>
                        <a:lnTo>
                          <a:pt x="426" y="192"/>
                        </a:lnTo>
                        <a:lnTo>
                          <a:pt x="420" y="222"/>
                        </a:lnTo>
                        <a:lnTo>
                          <a:pt x="414" y="210"/>
                        </a:lnTo>
                        <a:lnTo>
                          <a:pt x="414" y="228"/>
                        </a:lnTo>
                        <a:lnTo>
                          <a:pt x="378" y="234"/>
                        </a:lnTo>
                        <a:lnTo>
                          <a:pt x="372" y="228"/>
                        </a:lnTo>
                        <a:lnTo>
                          <a:pt x="294" y="174"/>
                        </a:lnTo>
                        <a:lnTo>
                          <a:pt x="228" y="186"/>
                        </a:lnTo>
                        <a:lnTo>
                          <a:pt x="210" y="162"/>
                        </a:lnTo>
                        <a:lnTo>
                          <a:pt x="120" y="168"/>
                        </a:lnTo>
                        <a:lnTo>
                          <a:pt x="78" y="192"/>
                        </a:lnTo>
                        <a:lnTo>
                          <a:pt x="0" y="204"/>
                        </a:lnTo>
                        <a:lnTo>
                          <a:pt x="0" y="186"/>
                        </a:lnTo>
                        <a:lnTo>
                          <a:pt x="18" y="180"/>
                        </a:lnTo>
                        <a:lnTo>
                          <a:pt x="30" y="156"/>
                        </a:lnTo>
                        <a:lnTo>
                          <a:pt x="78" y="132"/>
                        </a:lnTo>
                        <a:lnTo>
                          <a:pt x="96" y="108"/>
                        </a:lnTo>
                        <a:lnTo>
                          <a:pt x="102" y="114"/>
                        </a:lnTo>
                        <a:lnTo>
                          <a:pt x="132" y="96"/>
                        </a:lnTo>
                        <a:lnTo>
                          <a:pt x="150" y="78"/>
                        </a:lnTo>
                        <a:lnTo>
                          <a:pt x="150" y="54"/>
                        </a:lnTo>
                        <a:lnTo>
                          <a:pt x="498" y="0"/>
                        </a:lnTo>
                        <a:lnTo>
                          <a:pt x="516" y="30"/>
                        </a:lnTo>
                        <a:lnTo>
                          <a:pt x="504" y="18"/>
                        </a:lnTo>
                        <a:lnTo>
                          <a:pt x="510" y="24"/>
                        </a:lnTo>
                        <a:lnTo>
                          <a:pt x="492" y="18"/>
                        </a:lnTo>
                        <a:lnTo>
                          <a:pt x="498" y="30"/>
                        </a:lnTo>
                        <a:lnTo>
                          <a:pt x="486" y="30"/>
                        </a:lnTo>
                        <a:lnTo>
                          <a:pt x="492" y="36"/>
                        </a:lnTo>
                        <a:lnTo>
                          <a:pt x="480" y="30"/>
                        </a:lnTo>
                        <a:lnTo>
                          <a:pt x="480" y="42"/>
                        </a:lnTo>
                        <a:lnTo>
                          <a:pt x="468" y="48"/>
                        </a:lnTo>
                        <a:lnTo>
                          <a:pt x="456" y="24"/>
                        </a:lnTo>
                        <a:lnTo>
                          <a:pt x="462" y="54"/>
                        </a:lnTo>
                        <a:lnTo>
                          <a:pt x="504" y="42"/>
                        </a:lnTo>
                        <a:lnTo>
                          <a:pt x="504" y="66"/>
                        </a:lnTo>
                        <a:lnTo>
                          <a:pt x="510" y="66"/>
                        </a:lnTo>
                        <a:lnTo>
                          <a:pt x="516" y="42"/>
                        </a:lnTo>
                        <a:lnTo>
                          <a:pt x="528" y="66"/>
                        </a:lnTo>
                        <a:lnTo>
                          <a:pt x="528" y="72"/>
                        </a:lnTo>
                      </a:path>
                    </a:pathLst>
                  </a:custGeom>
                  <a:noFill/>
                  <a:ln w="9525">
                    <a:solidFill>
                      <a:srgbClr val="000000"/>
                    </a:solidFill>
                    <a:prstDash val="solid"/>
                    <a:round/>
                    <a:headEnd/>
                    <a:tailEnd/>
                  </a:ln>
                </p:spPr>
                <p:txBody>
                  <a:bodyPr/>
                  <a:lstStyle/>
                  <a:p>
                    <a:endParaRPr lang="en-US" dirty="0"/>
                  </a:p>
                </p:txBody>
              </p:sp>
              <p:sp>
                <p:nvSpPr>
                  <p:cNvPr id="238" name="Freeform 237"/>
                  <p:cNvSpPr>
                    <a:spLocks noChangeAspect="1"/>
                  </p:cNvSpPr>
                  <p:nvPr/>
                </p:nvSpPr>
                <p:spPr bwMode="auto">
                  <a:xfrm>
                    <a:off x="3347832" y="3735243"/>
                    <a:ext cx="6" cy="6"/>
                  </a:xfrm>
                  <a:custGeom>
                    <a:avLst/>
                    <a:gdLst>
                      <a:gd name="T0" fmla="*/ 6 w 6"/>
                      <a:gd name="T1" fmla="*/ 0 h 6"/>
                      <a:gd name="T2" fmla="*/ 0 w 6"/>
                      <a:gd name="T3" fmla="*/ 6 h 6"/>
                      <a:gd name="T4" fmla="*/ 6 w 6"/>
                      <a:gd name="T5" fmla="*/ 0 h 6"/>
                      <a:gd name="T6" fmla="*/ 6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6"/>
                        </a:lnTo>
                        <a:lnTo>
                          <a:pt x="6" y="0"/>
                        </a:lnTo>
                        <a:lnTo>
                          <a:pt x="6" y="6"/>
                        </a:lnTo>
                      </a:path>
                    </a:pathLst>
                  </a:custGeom>
                  <a:noFill/>
                  <a:ln w="9525">
                    <a:solidFill>
                      <a:srgbClr val="000000"/>
                    </a:solidFill>
                    <a:prstDash val="solid"/>
                    <a:round/>
                    <a:headEnd/>
                    <a:tailEnd/>
                  </a:ln>
                </p:spPr>
                <p:txBody>
                  <a:bodyPr/>
                  <a:lstStyle/>
                  <a:p>
                    <a:endParaRPr lang="en-US" dirty="0"/>
                  </a:p>
                </p:txBody>
              </p:sp>
              <p:sp>
                <p:nvSpPr>
                  <p:cNvPr id="239" name="Freeform 238"/>
                  <p:cNvSpPr>
                    <a:spLocks noChangeAspect="1"/>
                  </p:cNvSpPr>
                  <p:nvPr/>
                </p:nvSpPr>
                <p:spPr bwMode="auto">
                  <a:xfrm>
                    <a:off x="3346158" y="3734391"/>
                    <a:ext cx="408" cy="252"/>
                  </a:xfrm>
                  <a:custGeom>
                    <a:avLst/>
                    <a:gdLst>
                      <a:gd name="T0" fmla="*/ 408 w 408"/>
                      <a:gd name="T1" fmla="*/ 252 h 252"/>
                      <a:gd name="T2" fmla="*/ 0 w 408"/>
                      <a:gd name="T3" fmla="*/ 234 h 252"/>
                      <a:gd name="T4" fmla="*/ 6 w 408"/>
                      <a:gd name="T5" fmla="*/ 204 h 252"/>
                      <a:gd name="T6" fmla="*/ 24 w 408"/>
                      <a:gd name="T7" fmla="*/ 0 h 252"/>
                      <a:gd name="T8" fmla="*/ 378 w 408"/>
                      <a:gd name="T9" fmla="*/ 18 h 252"/>
                      <a:gd name="T10" fmla="*/ 408 w 408"/>
                      <a:gd name="T11" fmla="*/ 246 h 252"/>
                      <a:gd name="T12" fmla="*/ 408 w 408"/>
                      <a:gd name="T13" fmla="*/ 252 h 252"/>
                      <a:gd name="T14" fmla="*/ 0 60000 65536"/>
                      <a:gd name="T15" fmla="*/ 0 60000 65536"/>
                      <a:gd name="T16" fmla="*/ 0 60000 65536"/>
                      <a:gd name="T17" fmla="*/ 0 60000 65536"/>
                      <a:gd name="T18" fmla="*/ 0 60000 65536"/>
                      <a:gd name="T19" fmla="*/ 0 60000 65536"/>
                      <a:gd name="T20" fmla="*/ 0 60000 65536"/>
                      <a:gd name="T21" fmla="*/ 0 w 408"/>
                      <a:gd name="T22" fmla="*/ 0 h 252"/>
                      <a:gd name="T23" fmla="*/ 408 w 408"/>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8" h="252">
                        <a:moveTo>
                          <a:pt x="408" y="252"/>
                        </a:moveTo>
                        <a:lnTo>
                          <a:pt x="0" y="234"/>
                        </a:lnTo>
                        <a:lnTo>
                          <a:pt x="6" y="204"/>
                        </a:lnTo>
                        <a:lnTo>
                          <a:pt x="24" y="0"/>
                        </a:lnTo>
                        <a:lnTo>
                          <a:pt x="378" y="18"/>
                        </a:lnTo>
                        <a:lnTo>
                          <a:pt x="408" y="246"/>
                        </a:lnTo>
                        <a:lnTo>
                          <a:pt x="408" y="252"/>
                        </a:lnTo>
                        <a:close/>
                      </a:path>
                    </a:pathLst>
                  </a:custGeom>
                  <a:solidFill>
                    <a:srgbClr val="FFAA00"/>
                  </a:solidFill>
                  <a:ln w="9525">
                    <a:solidFill>
                      <a:srgbClr val="FFAA00"/>
                    </a:solidFill>
                    <a:prstDash val="solid"/>
                    <a:round/>
                    <a:headEnd/>
                    <a:tailEnd/>
                  </a:ln>
                </p:spPr>
                <p:txBody>
                  <a:bodyPr/>
                  <a:lstStyle/>
                  <a:p>
                    <a:endParaRPr lang="en-US" dirty="0"/>
                  </a:p>
                </p:txBody>
              </p:sp>
              <p:sp>
                <p:nvSpPr>
                  <p:cNvPr id="240" name="Freeform 239"/>
                  <p:cNvSpPr>
                    <a:spLocks noChangeAspect="1"/>
                  </p:cNvSpPr>
                  <p:nvPr/>
                </p:nvSpPr>
                <p:spPr bwMode="auto">
                  <a:xfrm>
                    <a:off x="3346158" y="3734391"/>
                    <a:ext cx="408" cy="258"/>
                  </a:xfrm>
                  <a:custGeom>
                    <a:avLst/>
                    <a:gdLst>
                      <a:gd name="T0" fmla="*/ 408 w 408"/>
                      <a:gd name="T1" fmla="*/ 252 h 258"/>
                      <a:gd name="T2" fmla="*/ 0 w 408"/>
                      <a:gd name="T3" fmla="*/ 234 h 258"/>
                      <a:gd name="T4" fmla="*/ 6 w 408"/>
                      <a:gd name="T5" fmla="*/ 204 h 258"/>
                      <a:gd name="T6" fmla="*/ 24 w 408"/>
                      <a:gd name="T7" fmla="*/ 0 h 258"/>
                      <a:gd name="T8" fmla="*/ 378 w 408"/>
                      <a:gd name="T9" fmla="*/ 18 h 258"/>
                      <a:gd name="T10" fmla="*/ 408 w 408"/>
                      <a:gd name="T11" fmla="*/ 246 h 258"/>
                      <a:gd name="T12" fmla="*/ 408 w 408"/>
                      <a:gd name="T13" fmla="*/ 252 h 258"/>
                      <a:gd name="T14" fmla="*/ 408 w 408"/>
                      <a:gd name="T15" fmla="*/ 258 h 258"/>
                      <a:gd name="T16" fmla="*/ 0 60000 65536"/>
                      <a:gd name="T17" fmla="*/ 0 60000 65536"/>
                      <a:gd name="T18" fmla="*/ 0 60000 65536"/>
                      <a:gd name="T19" fmla="*/ 0 60000 65536"/>
                      <a:gd name="T20" fmla="*/ 0 60000 65536"/>
                      <a:gd name="T21" fmla="*/ 0 60000 65536"/>
                      <a:gd name="T22" fmla="*/ 0 60000 65536"/>
                      <a:gd name="T23" fmla="*/ 0 60000 65536"/>
                      <a:gd name="T24" fmla="*/ 0 w 408"/>
                      <a:gd name="T25" fmla="*/ 0 h 258"/>
                      <a:gd name="T26" fmla="*/ 408 w 408"/>
                      <a:gd name="T27" fmla="*/ 258 h 2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8" h="258">
                        <a:moveTo>
                          <a:pt x="408" y="252"/>
                        </a:moveTo>
                        <a:lnTo>
                          <a:pt x="0" y="234"/>
                        </a:lnTo>
                        <a:lnTo>
                          <a:pt x="6" y="204"/>
                        </a:lnTo>
                        <a:lnTo>
                          <a:pt x="24" y="0"/>
                        </a:lnTo>
                        <a:lnTo>
                          <a:pt x="378" y="18"/>
                        </a:lnTo>
                        <a:lnTo>
                          <a:pt x="408" y="246"/>
                        </a:lnTo>
                        <a:lnTo>
                          <a:pt x="408" y="252"/>
                        </a:lnTo>
                        <a:lnTo>
                          <a:pt x="408" y="258"/>
                        </a:lnTo>
                      </a:path>
                    </a:pathLst>
                  </a:custGeom>
                  <a:noFill/>
                  <a:ln w="9525">
                    <a:solidFill>
                      <a:srgbClr val="000000"/>
                    </a:solidFill>
                    <a:prstDash val="solid"/>
                    <a:round/>
                    <a:headEnd/>
                    <a:tailEnd/>
                  </a:ln>
                </p:spPr>
                <p:txBody>
                  <a:bodyPr/>
                  <a:lstStyle/>
                  <a:p>
                    <a:endParaRPr lang="en-US" dirty="0"/>
                  </a:p>
                </p:txBody>
              </p:sp>
              <p:sp>
                <p:nvSpPr>
                  <p:cNvPr id="241" name="Freeform 240"/>
                  <p:cNvSpPr>
                    <a:spLocks noChangeAspect="1"/>
                  </p:cNvSpPr>
                  <p:nvPr/>
                </p:nvSpPr>
                <p:spPr bwMode="auto">
                  <a:xfrm>
                    <a:off x="3347244" y="3734877"/>
                    <a:ext cx="258" cy="294"/>
                  </a:xfrm>
                  <a:custGeom>
                    <a:avLst/>
                    <a:gdLst>
                      <a:gd name="T0" fmla="*/ 258 w 258"/>
                      <a:gd name="T1" fmla="*/ 102 h 294"/>
                      <a:gd name="T2" fmla="*/ 252 w 258"/>
                      <a:gd name="T3" fmla="*/ 108 h 294"/>
                      <a:gd name="T4" fmla="*/ 258 w 258"/>
                      <a:gd name="T5" fmla="*/ 132 h 294"/>
                      <a:gd name="T6" fmla="*/ 252 w 258"/>
                      <a:gd name="T7" fmla="*/ 186 h 294"/>
                      <a:gd name="T8" fmla="*/ 210 w 258"/>
                      <a:gd name="T9" fmla="*/ 222 h 294"/>
                      <a:gd name="T10" fmla="*/ 204 w 258"/>
                      <a:gd name="T11" fmla="*/ 246 h 294"/>
                      <a:gd name="T12" fmla="*/ 186 w 258"/>
                      <a:gd name="T13" fmla="*/ 246 h 294"/>
                      <a:gd name="T14" fmla="*/ 186 w 258"/>
                      <a:gd name="T15" fmla="*/ 276 h 294"/>
                      <a:gd name="T16" fmla="*/ 168 w 258"/>
                      <a:gd name="T17" fmla="*/ 294 h 294"/>
                      <a:gd name="T18" fmla="*/ 162 w 258"/>
                      <a:gd name="T19" fmla="*/ 294 h 294"/>
                      <a:gd name="T20" fmla="*/ 144 w 258"/>
                      <a:gd name="T21" fmla="*/ 270 h 294"/>
                      <a:gd name="T22" fmla="*/ 96 w 258"/>
                      <a:gd name="T23" fmla="*/ 288 h 294"/>
                      <a:gd name="T24" fmla="*/ 60 w 258"/>
                      <a:gd name="T25" fmla="*/ 276 h 294"/>
                      <a:gd name="T26" fmla="*/ 48 w 258"/>
                      <a:gd name="T27" fmla="*/ 258 h 294"/>
                      <a:gd name="T28" fmla="*/ 24 w 258"/>
                      <a:gd name="T29" fmla="*/ 258 h 294"/>
                      <a:gd name="T30" fmla="*/ 0 w 258"/>
                      <a:gd name="T31" fmla="*/ 54 h 294"/>
                      <a:gd name="T32" fmla="*/ 24 w 258"/>
                      <a:gd name="T33" fmla="*/ 54 h 294"/>
                      <a:gd name="T34" fmla="*/ 78 w 258"/>
                      <a:gd name="T35" fmla="*/ 42 h 294"/>
                      <a:gd name="T36" fmla="*/ 78 w 258"/>
                      <a:gd name="T37" fmla="*/ 48 h 294"/>
                      <a:gd name="T38" fmla="*/ 120 w 258"/>
                      <a:gd name="T39" fmla="*/ 54 h 294"/>
                      <a:gd name="T40" fmla="*/ 108 w 258"/>
                      <a:gd name="T41" fmla="*/ 66 h 294"/>
                      <a:gd name="T42" fmla="*/ 138 w 258"/>
                      <a:gd name="T43" fmla="*/ 66 h 294"/>
                      <a:gd name="T44" fmla="*/ 186 w 258"/>
                      <a:gd name="T45" fmla="*/ 48 h 294"/>
                      <a:gd name="T46" fmla="*/ 198 w 258"/>
                      <a:gd name="T47" fmla="*/ 24 h 294"/>
                      <a:gd name="T48" fmla="*/ 240 w 258"/>
                      <a:gd name="T49" fmla="*/ 0 h 294"/>
                      <a:gd name="T50" fmla="*/ 258 w 258"/>
                      <a:gd name="T51" fmla="*/ 90 h 294"/>
                      <a:gd name="T52" fmla="*/ 258 w 258"/>
                      <a:gd name="T53" fmla="*/ 102 h 2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8"/>
                      <a:gd name="T82" fmla="*/ 0 h 294"/>
                      <a:gd name="T83" fmla="*/ 258 w 258"/>
                      <a:gd name="T84" fmla="*/ 294 h 2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8" h="294">
                        <a:moveTo>
                          <a:pt x="258" y="102"/>
                        </a:moveTo>
                        <a:lnTo>
                          <a:pt x="252" y="108"/>
                        </a:lnTo>
                        <a:lnTo>
                          <a:pt x="258" y="132"/>
                        </a:lnTo>
                        <a:lnTo>
                          <a:pt x="252" y="186"/>
                        </a:lnTo>
                        <a:lnTo>
                          <a:pt x="210" y="222"/>
                        </a:lnTo>
                        <a:lnTo>
                          <a:pt x="204" y="246"/>
                        </a:lnTo>
                        <a:lnTo>
                          <a:pt x="186" y="246"/>
                        </a:lnTo>
                        <a:lnTo>
                          <a:pt x="186" y="276"/>
                        </a:lnTo>
                        <a:lnTo>
                          <a:pt x="168" y="294"/>
                        </a:lnTo>
                        <a:lnTo>
                          <a:pt x="162" y="294"/>
                        </a:lnTo>
                        <a:lnTo>
                          <a:pt x="144" y="270"/>
                        </a:lnTo>
                        <a:lnTo>
                          <a:pt x="96" y="288"/>
                        </a:lnTo>
                        <a:lnTo>
                          <a:pt x="60" y="276"/>
                        </a:lnTo>
                        <a:lnTo>
                          <a:pt x="48" y="258"/>
                        </a:lnTo>
                        <a:lnTo>
                          <a:pt x="24" y="258"/>
                        </a:lnTo>
                        <a:lnTo>
                          <a:pt x="0" y="54"/>
                        </a:lnTo>
                        <a:lnTo>
                          <a:pt x="24" y="54"/>
                        </a:lnTo>
                        <a:lnTo>
                          <a:pt x="78" y="42"/>
                        </a:lnTo>
                        <a:lnTo>
                          <a:pt x="78" y="48"/>
                        </a:lnTo>
                        <a:lnTo>
                          <a:pt x="120" y="54"/>
                        </a:lnTo>
                        <a:lnTo>
                          <a:pt x="108" y="66"/>
                        </a:lnTo>
                        <a:lnTo>
                          <a:pt x="138" y="66"/>
                        </a:lnTo>
                        <a:lnTo>
                          <a:pt x="186" y="48"/>
                        </a:lnTo>
                        <a:lnTo>
                          <a:pt x="198" y="24"/>
                        </a:lnTo>
                        <a:lnTo>
                          <a:pt x="240" y="0"/>
                        </a:lnTo>
                        <a:lnTo>
                          <a:pt x="258" y="90"/>
                        </a:lnTo>
                        <a:lnTo>
                          <a:pt x="258" y="102"/>
                        </a:lnTo>
                        <a:close/>
                      </a:path>
                    </a:pathLst>
                  </a:custGeom>
                  <a:solidFill>
                    <a:srgbClr val="FF8C00"/>
                  </a:solidFill>
                  <a:ln w="9525">
                    <a:solidFill>
                      <a:srgbClr val="FF8C00"/>
                    </a:solidFill>
                    <a:prstDash val="solid"/>
                    <a:round/>
                    <a:headEnd/>
                    <a:tailEnd/>
                  </a:ln>
                </p:spPr>
                <p:txBody>
                  <a:bodyPr/>
                  <a:lstStyle/>
                  <a:p>
                    <a:endParaRPr lang="en-US" dirty="0"/>
                  </a:p>
                </p:txBody>
              </p:sp>
              <p:sp>
                <p:nvSpPr>
                  <p:cNvPr id="242" name="Freeform 241"/>
                  <p:cNvSpPr>
                    <a:spLocks noChangeAspect="1"/>
                  </p:cNvSpPr>
                  <p:nvPr/>
                </p:nvSpPr>
                <p:spPr bwMode="auto">
                  <a:xfrm>
                    <a:off x="3347244" y="3734877"/>
                    <a:ext cx="258" cy="294"/>
                  </a:xfrm>
                  <a:custGeom>
                    <a:avLst/>
                    <a:gdLst>
                      <a:gd name="T0" fmla="*/ 258 w 258"/>
                      <a:gd name="T1" fmla="*/ 102 h 294"/>
                      <a:gd name="T2" fmla="*/ 252 w 258"/>
                      <a:gd name="T3" fmla="*/ 108 h 294"/>
                      <a:gd name="T4" fmla="*/ 258 w 258"/>
                      <a:gd name="T5" fmla="*/ 132 h 294"/>
                      <a:gd name="T6" fmla="*/ 252 w 258"/>
                      <a:gd name="T7" fmla="*/ 186 h 294"/>
                      <a:gd name="T8" fmla="*/ 210 w 258"/>
                      <a:gd name="T9" fmla="*/ 222 h 294"/>
                      <a:gd name="T10" fmla="*/ 204 w 258"/>
                      <a:gd name="T11" fmla="*/ 246 h 294"/>
                      <a:gd name="T12" fmla="*/ 186 w 258"/>
                      <a:gd name="T13" fmla="*/ 246 h 294"/>
                      <a:gd name="T14" fmla="*/ 186 w 258"/>
                      <a:gd name="T15" fmla="*/ 276 h 294"/>
                      <a:gd name="T16" fmla="*/ 168 w 258"/>
                      <a:gd name="T17" fmla="*/ 294 h 294"/>
                      <a:gd name="T18" fmla="*/ 162 w 258"/>
                      <a:gd name="T19" fmla="*/ 294 h 294"/>
                      <a:gd name="T20" fmla="*/ 144 w 258"/>
                      <a:gd name="T21" fmla="*/ 270 h 294"/>
                      <a:gd name="T22" fmla="*/ 96 w 258"/>
                      <a:gd name="T23" fmla="*/ 288 h 294"/>
                      <a:gd name="T24" fmla="*/ 60 w 258"/>
                      <a:gd name="T25" fmla="*/ 276 h 294"/>
                      <a:gd name="T26" fmla="*/ 48 w 258"/>
                      <a:gd name="T27" fmla="*/ 258 h 294"/>
                      <a:gd name="T28" fmla="*/ 24 w 258"/>
                      <a:gd name="T29" fmla="*/ 258 h 294"/>
                      <a:gd name="T30" fmla="*/ 0 w 258"/>
                      <a:gd name="T31" fmla="*/ 54 h 294"/>
                      <a:gd name="T32" fmla="*/ 24 w 258"/>
                      <a:gd name="T33" fmla="*/ 54 h 294"/>
                      <a:gd name="T34" fmla="*/ 78 w 258"/>
                      <a:gd name="T35" fmla="*/ 42 h 294"/>
                      <a:gd name="T36" fmla="*/ 78 w 258"/>
                      <a:gd name="T37" fmla="*/ 48 h 294"/>
                      <a:gd name="T38" fmla="*/ 120 w 258"/>
                      <a:gd name="T39" fmla="*/ 54 h 294"/>
                      <a:gd name="T40" fmla="*/ 108 w 258"/>
                      <a:gd name="T41" fmla="*/ 66 h 294"/>
                      <a:gd name="T42" fmla="*/ 138 w 258"/>
                      <a:gd name="T43" fmla="*/ 66 h 294"/>
                      <a:gd name="T44" fmla="*/ 186 w 258"/>
                      <a:gd name="T45" fmla="*/ 48 h 294"/>
                      <a:gd name="T46" fmla="*/ 198 w 258"/>
                      <a:gd name="T47" fmla="*/ 24 h 294"/>
                      <a:gd name="T48" fmla="*/ 240 w 258"/>
                      <a:gd name="T49" fmla="*/ 0 h 294"/>
                      <a:gd name="T50" fmla="*/ 258 w 258"/>
                      <a:gd name="T51" fmla="*/ 90 h 294"/>
                      <a:gd name="T52" fmla="*/ 258 w 258"/>
                      <a:gd name="T53" fmla="*/ 102 h 294"/>
                      <a:gd name="T54" fmla="*/ 258 w 258"/>
                      <a:gd name="T55" fmla="*/ 108 h 2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8"/>
                      <a:gd name="T85" fmla="*/ 0 h 294"/>
                      <a:gd name="T86" fmla="*/ 258 w 258"/>
                      <a:gd name="T87" fmla="*/ 294 h 2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8" h="294">
                        <a:moveTo>
                          <a:pt x="258" y="102"/>
                        </a:moveTo>
                        <a:lnTo>
                          <a:pt x="252" y="108"/>
                        </a:lnTo>
                        <a:lnTo>
                          <a:pt x="258" y="132"/>
                        </a:lnTo>
                        <a:lnTo>
                          <a:pt x="252" y="186"/>
                        </a:lnTo>
                        <a:lnTo>
                          <a:pt x="210" y="222"/>
                        </a:lnTo>
                        <a:lnTo>
                          <a:pt x="204" y="246"/>
                        </a:lnTo>
                        <a:lnTo>
                          <a:pt x="186" y="246"/>
                        </a:lnTo>
                        <a:lnTo>
                          <a:pt x="186" y="276"/>
                        </a:lnTo>
                        <a:lnTo>
                          <a:pt x="168" y="294"/>
                        </a:lnTo>
                        <a:lnTo>
                          <a:pt x="162" y="294"/>
                        </a:lnTo>
                        <a:lnTo>
                          <a:pt x="144" y="270"/>
                        </a:lnTo>
                        <a:lnTo>
                          <a:pt x="96" y="288"/>
                        </a:lnTo>
                        <a:lnTo>
                          <a:pt x="60" y="276"/>
                        </a:lnTo>
                        <a:lnTo>
                          <a:pt x="48" y="258"/>
                        </a:lnTo>
                        <a:lnTo>
                          <a:pt x="24" y="258"/>
                        </a:lnTo>
                        <a:lnTo>
                          <a:pt x="0" y="54"/>
                        </a:lnTo>
                        <a:lnTo>
                          <a:pt x="24" y="54"/>
                        </a:lnTo>
                        <a:lnTo>
                          <a:pt x="78" y="42"/>
                        </a:lnTo>
                        <a:lnTo>
                          <a:pt x="78" y="48"/>
                        </a:lnTo>
                        <a:lnTo>
                          <a:pt x="120" y="54"/>
                        </a:lnTo>
                        <a:lnTo>
                          <a:pt x="108" y="66"/>
                        </a:lnTo>
                        <a:lnTo>
                          <a:pt x="138" y="66"/>
                        </a:lnTo>
                        <a:lnTo>
                          <a:pt x="186" y="48"/>
                        </a:lnTo>
                        <a:lnTo>
                          <a:pt x="198" y="24"/>
                        </a:lnTo>
                        <a:lnTo>
                          <a:pt x="240" y="0"/>
                        </a:lnTo>
                        <a:lnTo>
                          <a:pt x="258" y="90"/>
                        </a:lnTo>
                        <a:lnTo>
                          <a:pt x="258" y="102"/>
                        </a:lnTo>
                        <a:lnTo>
                          <a:pt x="258" y="108"/>
                        </a:lnTo>
                      </a:path>
                    </a:pathLst>
                  </a:custGeom>
                  <a:noFill/>
                  <a:ln w="9525">
                    <a:solidFill>
                      <a:srgbClr val="000000"/>
                    </a:solidFill>
                    <a:prstDash val="solid"/>
                    <a:round/>
                    <a:headEnd/>
                    <a:tailEnd/>
                  </a:ln>
                </p:spPr>
                <p:txBody>
                  <a:bodyPr/>
                  <a:lstStyle/>
                  <a:p>
                    <a:endParaRPr lang="en-US" dirty="0"/>
                  </a:p>
                </p:txBody>
              </p:sp>
              <p:sp>
                <p:nvSpPr>
                  <p:cNvPr id="243" name="Freeform 242"/>
                  <p:cNvSpPr>
                    <a:spLocks noChangeAspect="1"/>
                  </p:cNvSpPr>
                  <p:nvPr/>
                </p:nvSpPr>
                <p:spPr bwMode="auto">
                  <a:xfrm>
                    <a:off x="3346158" y="3735321"/>
                    <a:ext cx="534" cy="282"/>
                  </a:xfrm>
                  <a:custGeom>
                    <a:avLst/>
                    <a:gdLst>
                      <a:gd name="T0" fmla="*/ 522 w 534"/>
                      <a:gd name="T1" fmla="*/ 54 h 282"/>
                      <a:gd name="T2" fmla="*/ 534 w 534"/>
                      <a:gd name="T3" fmla="*/ 144 h 282"/>
                      <a:gd name="T4" fmla="*/ 534 w 534"/>
                      <a:gd name="T5" fmla="*/ 282 h 282"/>
                      <a:gd name="T6" fmla="*/ 486 w 534"/>
                      <a:gd name="T7" fmla="*/ 252 h 282"/>
                      <a:gd name="T8" fmla="*/ 414 w 534"/>
                      <a:gd name="T9" fmla="*/ 276 h 282"/>
                      <a:gd name="T10" fmla="*/ 396 w 534"/>
                      <a:gd name="T11" fmla="*/ 258 h 282"/>
                      <a:gd name="T12" fmla="*/ 384 w 534"/>
                      <a:gd name="T13" fmla="*/ 264 h 282"/>
                      <a:gd name="T14" fmla="*/ 378 w 534"/>
                      <a:gd name="T15" fmla="*/ 258 h 282"/>
                      <a:gd name="T16" fmla="*/ 366 w 534"/>
                      <a:gd name="T17" fmla="*/ 276 h 282"/>
                      <a:gd name="T18" fmla="*/ 360 w 534"/>
                      <a:gd name="T19" fmla="*/ 258 h 282"/>
                      <a:gd name="T20" fmla="*/ 348 w 534"/>
                      <a:gd name="T21" fmla="*/ 270 h 282"/>
                      <a:gd name="T22" fmla="*/ 330 w 534"/>
                      <a:gd name="T23" fmla="*/ 252 h 282"/>
                      <a:gd name="T24" fmla="*/ 318 w 534"/>
                      <a:gd name="T25" fmla="*/ 264 h 282"/>
                      <a:gd name="T26" fmla="*/ 300 w 534"/>
                      <a:gd name="T27" fmla="*/ 240 h 282"/>
                      <a:gd name="T28" fmla="*/ 276 w 534"/>
                      <a:gd name="T29" fmla="*/ 246 h 282"/>
                      <a:gd name="T30" fmla="*/ 234 w 534"/>
                      <a:gd name="T31" fmla="*/ 234 h 282"/>
                      <a:gd name="T32" fmla="*/ 222 w 534"/>
                      <a:gd name="T33" fmla="*/ 216 h 282"/>
                      <a:gd name="T34" fmla="*/ 204 w 534"/>
                      <a:gd name="T35" fmla="*/ 216 h 282"/>
                      <a:gd name="T36" fmla="*/ 180 w 534"/>
                      <a:gd name="T37" fmla="*/ 204 h 282"/>
                      <a:gd name="T38" fmla="*/ 192 w 534"/>
                      <a:gd name="T39" fmla="*/ 54 h 282"/>
                      <a:gd name="T40" fmla="*/ 0 w 534"/>
                      <a:gd name="T41" fmla="*/ 42 h 282"/>
                      <a:gd name="T42" fmla="*/ 6 w 534"/>
                      <a:gd name="T43" fmla="*/ 0 h 282"/>
                      <a:gd name="T44" fmla="*/ 66 w 534"/>
                      <a:gd name="T45" fmla="*/ 6 h 282"/>
                      <a:gd name="T46" fmla="*/ 522 w 534"/>
                      <a:gd name="T47" fmla="*/ 18 h 282"/>
                      <a:gd name="T48" fmla="*/ 522 w 534"/>
                      <a:gd name="T49" fmla="*/ 42 h 282"/>
                      <a:gd name="T50" fmla="*/ 522 w 534"/>
                      <a:gd name="T51" fmla="*/ 54 h 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4"/>
                      <a:gd name="T79" fmla="*/ 0 h 282"/>
                      <a:gd name="T80" fmla="*/ 534 w 534"/>
                      <a:gd name="T81" fmla="*/ 282 h 2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4" h="282">
                        <a:moveTo>
                          <a:pt x="522" y="54"/>
                        </a:moveTo>
                        <a:lnTo>
                          <a:pt x="534" y="144"/>
                        </a:lnTo>
                        <a:lnTo>
                          <a:pt x="534" y="282"/>
                        </a:lnTo>
                        <a:lnTo>
                          <a:pt x="486" y="252"/>
                        </a:lnTo>
                        <a:lnTo>
                          <a:pt x="414" y="276"/>
                        </a:lnTo>
                        <a:lnTo>
                          <a:pt x="396" y="258"/>
                        </a:lnTo>
                        <a:lnTo>
                          <a:pt x="384" y="264"/>
                        </a:lnTo>
                        <a:lnTo>
                          <a:pt x="378" y="258"/>
                        </a:lnTo>
                        <a:lnTo>
                          <a:pt x="366" y="276"/>
                        </a:lnTo>
                        <a:lnTo>
                          <a:pt x="360" y="258"/>
                        </a:lnTo>
                        <a:lnTo>
                          <a:pt x="348" y="270"/>
                        </a:lnTo>
                        <a:lnTo>
                          <a:pt x="330" y="252"/>
                        </a:lnTo>
                        <a:lnTo>
                          <a:pt x="318" y="264"/>
                        </a:lnTo>
                        <a:lnTo>
                          <a:pt x="300" y="240"/>
                        </a:lnTo>
                        <a:lnTo>
                          <a:pt x="276" y="246"/>
                        </a:lnTo>
                        <a:lnTo>
                          <a:pt x="234" y="234"/>
                        </a:lnTo>
                        <a:lnTo>
                          <a:pt x="222" y="216"/>
                        </a:lnTo>
                        <a:lnTo>
                          <a:pt x="204" y="216"/>
                        </a:lnTo>
                        <a:lnTo>
                          <a:pt x="180" y="204"/>
                        </a:lnTo>
                        <a:lnTo>
                          <a:pt x="192" y="54"/>
                        </a:lnTo>
                        <a:lnTo>
                          <a:pt x="0" y="42"/>
                        </a:lnTo>
                        <a:lnTo>
                          <a:pt x="6" y="0"/>
                        </a:lnTo>
                        <a:lnTo>
                          <a:pt x="66" y="6"/>
                        </a:lnTo>
                        <a:lnTo>
                          <a:pt x="522" y="18"/>
                        </a:lnTo>
                        <a:lnTo>
                          <a:pt x="522" y="42"/>
                        </a:lnTo>
                        <a:lnTo>
                          <a:pt x="522" y="54"/>
                        </a:lnTo>
                        <a:close/>
                      </a:path>
                    </a:pathLst>
                  </a:custGeom>
                  <a:solidFill>
                    <a:srgbClr val="FFAA00"/>
                  </a:solidFill>
                  <a:ln w="9525">
                    <a:solidFill>
                      <a:srgbClr val="FFAA00"/>
                    </a:solidFill>
                    <a:prstDash val="solid"/>
                    <a:round/>
                    <a:headEnd/>
                    <a:tailEnd/>
                  </a:ln>
                </p:spPr>
                <p:txBody>
                  <a:bodyPr/>
                  <a:lstStyle/>
                  <a:p>
                    <a:endParaRPr lang="en-US" dirty="0"/>
                  </a:p>
                </p:txBody>
              </p:sp>
              <p:sp>
                <p:nvSpPr>
                  <p:cNvPr id="244" name="Freeform 243"/>
                  <p:cNvSpPr>
                    <a:spLocks noChangeAspect="1"/>
                  </p:cNvSpPr>
                  <p:nvPr/>
                </p:nvSpPr>
                <p:spPr bwMode="auto">
                  <a:xfrm>
                    <a:off x="3346158" y="3735321"/>
                    <a:ext cx="534" cy="282"/>
                  </a:xfrm>
                  <a:custGeom>
                    <a:avLst/>
                    <a:gdLst>
                      <a:gd name="T0" fmla="*/ 522 w 534"/>
                      <a:gd name="T1" fmla="*/ 54 h 282"/>
                      <a:gd name="T2" fmla="*/ 534 w 534"/>
                      <a:gd name="T3" fmla="*/ 144 h 282"/>
                      <a:gd name="T4" fmla="*/ 534 w 534"/>
                      <a:gd name="T5" fmla="*/ 282 h 282"/>
                      <a:gd name="T6" fmla="*/ 486 w 534"/>
                      <a:gd name="T7" fmla="*/ 252 h 282"/>
                      <a:gd name="T8" fmla="*/ 414 w 534"/>
                      <a:gd name="T9" fmla="*/ 276 h 282"/>
                      <a:gd name="T10" fmla="*/ 396 w 534"/>
                      <a:gd name="T11" fmla="*/ 258 h 282"/>
                      <a:gd name="T12" fmla="*/ 384 w 534"/>
                      <a:gd name="T13" fmla="*/ 264 h 282"/>
                      <a:gd name="T14" fmla="*/ 378 w 534"/>
                      <a:gd name="T15" fmla="*/ 258 h 282"/>
                      <a:gd name="T16" fmla="*/ 366 w 534"/>
                      <a:gd name="T17" fmla="*/ 276 h 282"/>
                      <a:gd name="T18" fmla="*/ 360 w 534"/>
                      <a:gd name="T19" fmla="*/ 258 h 282"/>
                      <a:gd name="T20" fmla="*/ 348 w 534"/>
                      <a:gd name="T21" fmla="*/ 270 h 282"/>
                      <a:gd name="T22" fmla="*/ 330 w 534"/>
                      <a:gd name="T23" fmla="*/ 252 h 282"/>
                      <a:gd name="T24" fmla="*/ 318 w 534"/>
                      <a:gd name="T25" fmla="*/ 264 h 282"/>
                      <a:gd name="T26" fmla="*/ 300 w 534"/>
                      <a:gd name="T27" fmla="*/ 240 h 282"/>
                      <a:gd name="T28" fmla="*/ 276 w 534"/>
                      <a:gd name="T29" fmla="*/ 246 h 282"/>
                      <a:gd name="T30" fmla="*/ 234 w 534"/>
                      <a:gd name="T31" fmla="*/ 234 h 282"/>
                      <a:gd name="T32" fmla="*/ 222 w 534"/>
                      <a:gd name="T33" fmla="*/ 216 h 282"/>
                      <a:gd name="T34" fmla="*/ 204 w 534"/>
                      <a:gd name="T35" fmla="*/ 216 h 282"/>
                      <a:gd name="T36" fmla="*/ 180 w 534"/>
                      <a:gd name="T37" fmla="*/ 204 h 282"/>
                      <a:gd name="T38" fmla="*/ 192 w 534"/>
                      <a:gd name="T39" fmla="*/ 54 h 282"/>
                      <a:gd name="T40" fmla="*/ 0 w 534"/>
                      <a:gd name="T41" fmla="*/ 42 h 282"/>
                      <a:gd name="T42" fmla="*/ 6 w 534"/>
                      <a:gd name="T43" fmla="*/ 0 h 282"/>
                      <a:gd name="T44" fmla="*/ 66 w 534"/>
                      <a:gd name="T45" fmla="*/ 6 h 282"/>
                      <a:gd name="T46" fmla="*/ 522 w 534"/>
                      <a:gd name="T47" fmla="*/ 18 h 282"/>
                      <a:gd name="T48" fmla="*/ 522 w 534"/>
                      <a:gd name="T49" fmla="*/ 42 h 282"/>
                      <a:gd name="T50" fmla="*/ 522 w 534"/>
                      <a:gd name="T51" fmla="*/ 54 h 282"/>
                      <a:gd name="T52" fmla="*/ 522 w 534"/>
                      <a:gd name="T53" fmla="*/ 60 h 2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4"/>
                      <a:gd name="T82" fmla="*/ 0 h 282"/>
                      <a:gd name="T83" fmla="*/ 534 w 534"/>
                      <a:gd name="T84" fmla="*/ 282 h 2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4" h="282">
                        <a:moveTo>
                          <a:pt x="522" y="54"/>
                        </a:moveTo>
                        <a:lnTo>
                          <a:pt x="534" y="144"/>
                        </a:lnTo>
                        <a:lnTo>
                          <a:pt x="534" y="282"/>
                        </a:lnTo>
                        <a:lnTo>
                          <a:pt x="486" y="252"/>
                        </a:lnTo>
                        <a:lnTo>
                          <a:pt x="414" y="276"/>
                        </a:lnTo>
                        <a:lnTo>
                          <a:pt x="396" y="258"/>
                        </a:lnTo>
                        <a:lnTo>
                          <a:pt x="384" y="264"/>
                        </a:lnTo>
                        <a:lnTo>
                          <a:pt x="378" y="258"/>
                        </a:lnTo>
                        <a:lnTo>
                          <a:pt x="366" y="276"/>
                        </a:lnTo>
                        <a:lnTo>
                          <a:pt x="360" y="258"/>
                        </a:lnTo>
                        <a:lnTo>
                          <a:pt x="348" y="270"/>
                        </a:lnTo>
                        <a:lnTo>
                          <a:pt x="330" y="252"/>
                        </a:lnTo>
                        <a:lnTo>
                          <a:pt x="318" y="264"/>
                        </a:lnTo>
                        <a:lnTo>
                          <a:pt x="300" y="240"/>
                        </a:lnTo>
                        <a:lnTo>
                          <a:pt x="276" y="246"/>
                        </a:lnTo>
                        <a:lnTo>
                          <a:pt x="234" y="234"/>
                        </a:lnTo>
                        <a:lnTo>
                          <a:pt x="222" y="216"/>
                        </a:lnTo>
                        <a:lnTo>
                          <a:pt x="204" y="216"/>
                        </a:lnTo>
                        <a:lnTo>
                          <a:pt x="180" y="204"/>
                        </a:lnTo>
                        <a:lnTo>
                          <a:pt x="192" y="54"/>
                        </a:lnTo>
                        <a:lnTo>
                          <a:pt x="0" y="42"/>
                        </a:lnTo>
                        <a:lnTo>
                          <a:pt x="6" y="0"/>
                        </a:lnTo>
                        <a:lnTo>
                          <a:pt x="66" y="6"/>
                        </a:lnTo>
                        <a:lnTo>
                          <a:pt x="522" y="18"/>
                        </a:lnTo>
                        <a:lnTo>
                          <a:pt x="522" y="42"/>
                        </a:lnTo>
                        <a:lnTo>
                          <a:pt x="522" y="54"/>
                        </a:lnTo>
                        <a:lnTo>
                          <a:pt x="522" y="60"/>
                        </a:lnTo>
                      </a:path>
                    </a:pathLst>
                  </a:custGeom>
                  <a:noFill/>
                  <a:ln w="9525">
                    <a:solidFill>
                      <a:srgbClr val="000000"/>
                    </a:solidFill>
                    <a:prstDash val="solid"/>
                    <a:round/>
                    <a:headEnd/>
                    <a:tailEnd/>
                  </a:ln>
                </p:spPr>
                <p:txBody>
                  <a:bodyPr/>
                  <a:lstStyle/>
                  <a:p>
                    <a:endParaRPr lang="en-US" dirty="0"/>
                  </a:p>
                </p:txBody>
              </p:sp>
              <p:sp>
                <p:nvSpPr>
                  <p:cNvPr id="245" name="Freeform 244"/>
                  <p:cNvSpPr>
                    <a:spLocks noChangeAspect="1"/>
                  </p:cNvSpPr>
                  <p:nvPr/>
                </p:nvSpPr>
                <p:spPr bwMode="auto">
                  <a:xfrm>
                    <a:off x="3344994" y="3734397"/>
                    <a:ext cx="492" cy="414"/>
                  </a:xfrm>
                  <a:custGeom>
                    <a:avLst/>
                    <a:gdLst>
                      <a:gd name="T0" fmla="*/ 234 w 492"/>
                      <a:gd name="T1" fmla="*/ 372 h 414"/>
                      <a:gd name="T2" fmla="*/ 0 w 492"/>
                      <a:gd name="T3" fmla="*/ 312 h 414"/>
                      <a:gd name="T4" fmla="*/ 0 w 492"/>
                      <a:gd name="T5" fmla="*/ 240 h 414"/>
                      <a:gd name="T6" fmla="*/ 42 w 492"/>
                      <a:gd name="T7" fmla="*/ 186 h 414"/>
                      <a:gd name="T8" fmla="*/ 96 w 492"/>
                      <a:gd name="T9" fmla="*/ 54 h 414"/>
                      <a:gd name="T10" fmla="*/ 108 w 492"/>
                      <a:gd name="T11" fmla="*/ 0 h 414"/>
                      <a:gd name="T12" fmla="*/ 138 w 492"/>
                      <a:gd name="T13" fmla="*/ 6 h 414"/>
                      <a:gd name="T14" fmla="*/ 132 w 492"/>
                      <a:gd name="T15" fmla="*/ 12 h 414"/>
                      <a:gd name="T16" fmla="*/ 162 w 492"/>
                      <a:gd name="T17" fmla="*/ 30 h 414"/>
                      <a:gd name="T18" fmla="*/ 156 w 492"/>
                      <a:gd name="T19" fmla="*/ 66 h 414"/>
                      <a:gd name="T20" fmla="*/ 180 w 492"/>
                      <a:gd name="T21" fmla="*/ 78 h 414"/>
                      <a:gd name="T22" fmla="*/ 210 w 492"/>
                      <a:gd name="T23" fmla="*/ 72 h 414"/>
                      <a:gd name="T24" fmla="*/ 240 w 492"/>
                      <a:gd name="T25" fmla="*/ 90 h 414"/>
                      <a:gd name="T26" fmla="*/ 366 w 492"/>
                      <a:gd name="T27" fmla="*/ 90 h 414"/>
                      <a:gd name="T28" fmla="*/ 474 w 492"/>
                      <a:gd name="T29" fmla="*/ 114 h 414"/>
                      <a:gd name="T30" fmla="*/ 492 w 492"/>
                      <a:gd name="T31" fmla="*/ 150 h 414"/>
                      <a:gd name="T32" fmla="*/ 432 w 492"/>
                      <a:gd name="T33" fmla="*/ 234 h 414"/>
                      <a:gd name="T34" fmla="*/ 444 w 492"/>
                      <a:gd name="T35" fmla="*/ 252 h 414"/>
                      <a:gd name="T36" fmla="*/ 402 w 492"/>
                      <a:gd name="T37" fmla="*/ 414 h 414"/>
                      <a:gd name="T38" fmla="*/ 270 w 492"/>
                      <a:gd name="T39" fmla="*/ 384 h 414"/>
                      <a:gd name="T40" fmla="*/ 234 w 492"/>
                      <a:gd name="T41" fmla="*/ 372 h 4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2"/>
                      <a:gd name="T64" fmla="*/ 0 h 414"/>
                      <a:gd name="T65" fmla="*/ 492 w 492"/>
                      <a:gd name="T66" fmla="*/ 414 h 4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2" h="414">
                        <a:moveTo>
                          <a:pt x="234" y="372"/>
                        </a:moveTo>
                        <a:lnTo>
                          <a:pt x="0" y="312"/>
                        </a:lnTo>
                        <a:lnTo>
                          <a:pt x="0" y="240"/>
                        </a:lnTo>
                        <a:lnTo>
                          <a:pt x="42" y="186"/>
                        </a:lnTo>
                        <a:lnTo>
                          <a:pt x="96" y="54"/>
                        </a:lnTo>
                        <a:lnTo>
                          <a:pt x="108" y="0"/>
                        </a:lnTo>
                        <a:lnTo>
                          <a:pt x="138" y="6"/>
                        </a:lnTo>
                        <a:lnTo>
                          <a:pt x="132" y="12"/>
                        </a:lnTo>
                        <a:lnTo>
                          <a:pt x="162" y="30"/>
                        </a:lnTo>
                        <a:lnTo>
                          <a:pt x="156" y="66"/>
                        </a:lnTo>
                        <a:lnTo>
                          <a:pt x="180" y="78"/>
                        </a:lnTo>
                        <a:lnTo>
                          <a:pt x="210" y="72"/>
                        </a:lnTo>
                        <a:lnTo>
                          <a:pt x="240" y="90"/>
                        </a:lnTo>
                        <a:lnTo>
                          <a:pt x="366" y="90"/>
                        </a:lnTo>
                        <a:lnTo>
                          <a:pt x="474" y="114"/>
                        </a:lnTo>
                        <a:lnTo>
                          <a:pt x="492" y="150"/>
                        </a:lnTo>
                        <a:lnTo>
                          <a:pt x="432" y="234"/>
                        </a:lnTo>
                        <a:lnTo>
                          <a:pt x="444" y="252"/>
                        </a:lnTo>
                        <a:lnTo>
                          <a:pt x="402" y="414"/>
                        </a:lnTo>
                        <a:lnTo>
                          <a:pt x="270" y="384"/>
                        </a:lnTo>
                        <a:lnTo>
                          <a:pt x="234" y="372"/>
                        </a:lnTo>
                        <a:close/>
                      </a:path>
                    </a:pathLst>
                  </a:custGeom>
                  <a:solidFill>
                    <a:srgbClr val="FFAA00"/>
                  </a:solidFill>
                  <a:ln w="9525">
                    <a:solidFill>
                      <a:srgbClr val="FFAA00"/>
                    </a:solidFill>
                    <a:prstDash val="solid"/>
                    <a:round/>
                    <a:headEnd/>
                    <a:tailEnd/>
                  </a:ln>
                </p:spPr>
                <p:txBody>
                  <a:bodyPr/>
                  <a:lstStyle/>
                  <a:p>
                    <a:endParaRPr lang="en-US" dirty="0"/>
                  </a:p>
                </p:txBody>
              </p:sp>
              <p:sp>
                <p:nvSpPr>
                  <p:cNvPr id="246" name="Freeform 245"/>
                  <p:cNvSpPr>
                    <a:spLocks noChangeAspect="1"/>
                  </p:cNvSpPr>
                  <p:nvPr/>
                </p:nvSpPr>
                <p:spPr bwMode="auto">
                  <a:xfrm>
                    <a:off x="3344994" y="3734397"/>
                    <a:ext cx="492" cy="414"/>
                  </a:xfrm>
                  <a:custGeom>
                    <a:avLst/>
                    <a:gdLst>
                      <a:gd name="T0" fmla="*/ 234 w 492"/>
                      <a:gd name="T1" fmla="*/ 372 h 414"/>
                      <a:gd name="T2" fmla="*/ 0 w 492"/>
                      <a:gd name="T3" fmla="*/ 312 h 414"/>
                      <a:gd name="T4" fmla="*/ 0 w 492"/>
                      <a:gd name="T5" fmla="*/ 240 h 414"/>
                      <a:gd name="T6" fmla="*/ 42 w 492"/>
                      <a:gd name="T7" fmla="*/ 186 h 414"/>
                      <a:gd name="T8" fmla="*/ 96 w 492"/>
                      <a:gd name="T9" fmla="*/ 54 h 414"/>
                      <a:gd name="T10" fmla="*/ 108 w 492"/>
                      <a:gd name="T11" fmla="*/ 0 h 414"/>
                      <a:gd name="T12" fmla="*/ 138 w 492"/>
                      <a:gd name="T13" fmla="*/ 6 h 414"/>
                      <a:gd name="T14" fmla="*/ 132 w 492"/>
                      <a:gd name="T15" fmla="*/ 12 h 414"/>
                      <a:gd name="T16" fmla="*/ 162 w 492"/>
                      <a:gd name="T17" fmla="*/ 30 h 414"/>
                      <a:gd name="T18" fmla="*/ 156 w 492"/>
                      <a:gd name="T19" fmla="*/ 66 h 414"/>
                      <a:gd name="T20" fmla="*/ 180 w 492"/>
                      <a:gd name="T21" fmla="*/ 78 h 414"/>
                      <a:gd name="T22" fmla="*/ 210 w 492"/>
                      <a:gd name="T23" fmla="*/ 72 h 414"/>
                      <a:gd name="T24" fmla="*/ 240 w 492"/>
                      <a:gd name="T25" fmla="*/ 90 h 414"/>
                      <a:gd name="T26" fmla="*/ 366 w 492"/>
                      <a:gd name="T27" fmla="*/ 90 h 414"/>
                      <a:gd name="T28" fmla="*/ 474 w 492"/>
                      <a:gd name="T29" fmla="*/ 114 h 414"/>
                      <a:gd name="T30" fmla="*/ 492 w 492"/>
                      <a:gd name="T31" fmla="*/ 150 h 414"/>
                      <a:gd name="T32" fmla="*/ 432 w 492"/>
                      <a:gd name="T33" fmla="*/ 234 h 414"/>
                      <a:gd name="T34" fmla="*/ 444 w 492"/>
                      <a:gd name="T35" fmla="*/ 252 h 414"/>
                      <a:gd name="T36" fmla="*/ 402 w 492"/>
                      <a:gd name="T37" fmla="*/ 414 h 414"/>
                      <a:gd name="T38" fmla="*/ 270 w 492"/>
                      <a:gd name="T39" fmla="*/ 384 h 414"/>
                      <a:gd name="T40" fmla="*/ 234 w 492"/>
                      <a:gd name="T41" fmla="*/ 372 h 414"/>
                      <a:gd name="T42" fmla="*/ 234 w 492"/>
                      <a:gd name="T43" fmla="*/ 378 h 4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2"/>
                      <a:gd name="T67" fmla="*/ 0 h 414"/>
                      <a:gd name="T68" fmla="*/ 492 w 492"/>
                      <a:gd name="T69" fmla="*/ 414 h 4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2" h="414">
                        <a:moveTo>
                          <a:pt x="234" y="372"/>
                        </a:moveTo>
                        <a:lnTo>
                          <a:pt x="0" y="312"/>
                        </a:lnTo>
                        <a:lnTo>
                          <a:pt x="0" y="240"/>
                        </a:lnTo>
                        <a:lnTo>
                          <a:pt x="42" y="186"/>
                        </a:lnTo>
                        <a:lnTo>
                          <a:pt x="96" y="54"/>
                        </a:lnTo>
                        <a:lnTo>
                          <a:pt x="108" y="0"/>
                        </a:lnTo>
                        <a:lnTo>
                          <a:pt x="138" y="6"/>
                        </a:lnTo>
                        <a:lnTo>
                          <a:pt x="132" y="12"/>
                        </a:lnTo>
                        <a:lnTo>
                          <a:pt x="162" y="30"/>
                        </a:lnTo>
                        <a:lnTo>
                          <a:pt x="156" y="66"/>
                        </a:lnTo>
                        <a:lnTo>
                          <a:pt x="180" y="78"/>
                        </a:lnTo>
                        <a:lnTo>
                          <a:pt x="210" y="72"/>
                        </a:lnTo>
                        <a:lnTo>
                          <a:pt x="240" y="90"/>
                        </a:lnTo>
                        <a:lnTo>
                          <a:pt x="366" y="90"/>
                        </a:lnTo>
                        <a:lnTo>
                          <a:pt x="474" y="114"/>
                        </a:lnTo>
                        <a:lnTo>
                          <a:pt x="492" y="150"/>
                        </a:lnTo>
                        <a:lnTo>
                          <a:pt x="432" y="234"/>
                        </a:lnTo>
                        <a:lnTo>
                          <a:pt x="444" y="252"/>
                        </a:lnTo>
                        <a:lnTo>
                          <a:pt x="402" y="414"/>
                        </a:lnTo>
                        <a:lnTo>
                          <a:pt x="270" y="384"/>
                        </a:lnTo>
                        <a:lnTo>
                          <a:pt x="234" y="372"/>
                        </a:lnTo>
                        <a:lnTo>
                          <a:pt x="234" y="378"/>
                        </a:lnTo>
                      </a:path>
                    </a:pathLst>
                  </a:custGeom>
                  <a:noFill/>
                  <a:ln w="9525">
                    <a:solidFill>
                      <a:srgbClr val="000000"/>
                    </a:solidFill>
                    <a:prstDash val="solid"/>
                    <a:round/>
                    <a:headEnd/>
                    <a:tailEnd/>
                  </a:ln>
                </p:spPr>
                <p:txBody>
                  <a:bodyPr/>
                  <a:lstStyle/>
                  <a:p>
                    <a:endParaRPr lang="en-US" dirty="0"/>
                  </a:p>
                </p:txBody>
              </p:sp>
              <p:sp>
                <p:nvSpPr>
                  <p:cNvPr id="247" name="Freeform 246"/>
                  <p:cNvSpPr>
                    <a:spLocks noChangeAspect="1"/>
                  </p:cNvSpPr>
                  <p:nvPr/>
                </p:nvSpPr>
                <p:spPr bwMode="auto">
                  <a:xfrm>
                    <a:off x="3347484" y="3734823"/>
                    <a:ext cx="360" cy="228"/>
                  </a:xfrm>
                  <a:custGeom>
                    <a:avLst/>
                    <a:gdLst>
                      <a:gd name="T0" fmla="*/ 42 w 360"/>
                      <a:gd name="T1" fmla="*/ 30 h 228"/>
                      <a:gd name="T2" fmla="*/ 48 w 360"/>
                      <a:gd name="T3" fmla="*/ 48 h 228"/>
                      <a:gd name="T4" fmla="*/ 294 w 360"/>
                      <a:gd name="T5" fmla="*/ 0 h 228"/>
                      <a:gd name="T6" fmla="*/ 324 w 360"/>
                      <a:gd name="T7" fmla="*/ 30 h 228"/>
                      <a:gd name="T8" fmla="*/ 342 w 360"/>
                      <a:gd name="T9" fmla="*/ 42 h 228"/>
                      <a:gd name="T10" fmla="*/ 324 w 360"/>
                      <a:gd name="T11" fmla="*/ 72 h 228"/>
                      <a:gd name="T12" fmla="*/ 330 w 360"/>
                      <a:gd name="T13" fmla="*/ 102 h 228"/>
                      <a:gd name="T14" fmla="*/ 360 w 360"/>
                      <a:gd name="T15" fmla="*/ 132 h 228"/>
                      <a:gd name="T16" fmla="*/ 330 w 360"/>
                      <a:gd name="T17" fmla="*/ 168 h 228"/>
                      <a:gd name="T18" fmla="*/ 306 w 360"/>
                      <a:gd name="T19" fmla="*/ 180 h 228"/>
                      <a:gd name="T20" fmla="*/ 288 w 360"/>
                      <a:gd name="T21" fmla="*/ 180 h 228"/>
                      <a:gd name="T22" fmla="*/ 90 w 360"/>
                      <a:gd name="T23" fmla="*/ 222 h 228"/>
                      <a:gd name="T24" fmla="*/ 78 w 360"/>
                      <a:gd name="T25" fmla="*/ 222 h 228"/>
                      <a:gd name="T26" fmla="*/ 30 w 360"/>
                      <a:gd name="T27" fmla="*/ 228 h 228"/>
                      <a:gd name="T28" fmla="*/ 18 w 360"/>
                      <a:gd name="T29" fmla="*/ 156 h 228"/>
                      <a:gd name="T30" fmla="*/ 18 w 360"/>
                      <a:gd name="T31" fmla="*/ 144 h 228"/>
                      <a:gd name="T32" fmla="*/ 0 w 360"/>
                      <a:gd name="T33" fmla="*/ 54 h 228"/>
                      <a:gd name="T34" fmla="*/ 42 w 360"/>
                      <a:gd name="T35" fmla="*/ 30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
                      <a:gd name="T55" fmla="*/ 0 h 228"/>
                      <a:gd name="T56" fmla="*/ 360 w 360"/>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 h="228">
                        <a:moveTo>
                          <a:pt x="42" y="30"/>
                        </a:moveTo>
                        <a:lnTo>
                          <a:pt x="48" y="48"/>
                        </a:lnTo>
                        <a:lnTo>
                          <a:pt x="294" y="0"/>
                        </a:lnTo>
                        <a:lnTo>
                          <a:pt x="324" y="30"/>
                        </a:lnTo>
                        <a:lnTo>
                          <a:pt x="342" y="42"/>
                        </a:lnTo>
                        <a:lnTo>
                          <a:pt x="324" y="72"/>
                        </a:lnTo>
                        <a:lnTo>
                          <a:pt x="330" y="102"/>
                        </a:lnTo>
                        <a:lnTo>
                          <a:pt x="360" y="132"/>
                        </a:lnTo>
                        <a:lnTo>
                          <a:pt x="330" y="168"/>
                        </a:lnTo>
                        <a:lnTo>
                          <a:pt x="306" y="180"/>
                        </a:lnTo>
                        <a:lnTo>
                          <a:pt x="288" y="180"/>
                        </a:lnTo>
                        <a:lnTo>
                          <a:pt x="90" y="222"/>
                        </a:lnTo>
                        <a:lnTo>
                          <a:pt x="78" y="222"/>
                        </a:lnTo>
                        <a:lnTo>
                          <a:pt x="30" y="228"/>
                        </a:lnTo>
                        <a:lnTo>
                          <a:pt x="18" y="156"/>
                        </a:lnTo>
                        <a:lnTo>
                          <a:pt x="18" y="144"/>
                        </a:lnTo>
                        <a:lnTo>
                          <a:pt x="0" y="54"/>
                        </a:lnTo>
                        <a:lnTo>
                          <a:pt x="42" y="30"/>
                        </a:lnTo>
                        <a:close/>
                      </a:path>
                    </a:pathLst>
                  </a:custGeom>
                  <a:solidFill>
                    <a:srgbClr val="FF8C00"/>
                  </a:solidFill>
                  <a:ln w="9525">
                    <a:solidFill>
                      <a:srgbClr val="FF8C00"/>
                    </a:solidFill>
                    <a:prstDash val="solid"/>
                    <a:round/>
                    <a:headEnd/>
                    <a:tailEnd/>
                  </a:ln>
                </p:spPr>
                <p:txBody>
                  <a:bodyPr/>
                  <a:lstStyle/>
                  <a:p>
                    <a:endParaRPr lang="en-US" dirty="0"/>
                  </a:p>
                </p:txBody>
              </p:sp>
              <p:sp>
                <p:nvSpPr>
                  <p:cNvPr id="248" name="Freeform 247"/>
                  <p:cNvSpPr>
                    <a:spLocks noChangeAspect="1"/>
                  </p:cNvSpPr>
                  <p:nvPr/>
                </p:nvSpPr>
                <p:spPr bwMode="auto">
                  <a:xfrm>
                    <a:off x="3347484" y="3734823"/>
                    <a:ext cx="360" cy="228"/>
                  </a:xfrm>
                  <a:custGeom>
                    <a:avLst/>
                    <a:gdLst>
                      <a:gd name="T0" fmla="*/ 42 w 360"/>
                      <a:gd name="T1" fmla="*/ 30 h 228"/>
                      <a:gd name="T2" fmla="*/ 48 w 360"/>
                      <a:gd name="T3" fmla="*/ 48 h 228"/>
                      <a:gd name="T4" fmla="*/ 294 w 360"/>
                      <a:gd name="T5" fmla="*/ 0 h 228"/>
                      <a:gd name="T6" fmla="*/ 324 w 360"/>
                      <a:gd name="T7" fmla="*/ 30 h 228"/>
                      <a:gd name="T8" fmla="*/ 342 w 360"/>
                      <a:gd name="T9" fmla="*/ 42 h 228"/>
                      <a:gd name="T10" fmla="*/ 324 w 360"/>
                      <a:gd name="T11" fmla="*/ 72 h 228"/>
                      <a:gd name="T12" fmla="*/ 330 w 360"/>
                      <a:gd name="T13" fmla="*/ 102 h 228"/>
                      <a:gd name="T14" fmla="*/ 360 w 360"/>
                      <a:gd name="T15" fmla="*/ 132 h 228"/>
                      <a:gd name="T16" fmla="*/ 330 w 360"/>
                      <a:gd name="T17" fmla="*/ 168 h 228"/>
                      <a:gd name="T18" fmla="*/ 306 w 360"/>
                      <a:gd name="T19" fmla="*/ 180 h 228"/>
                      <a:gd name="T20" fmla="*/ 288 w 360"/>
                      <a:gd name="T21" fmla="*/ 180 h 228"/>
                      <a:gd name="T22" fmla="*/ 90 w 360"/>
                      <a:gd name="T23" fmla="*/ 222 h 228"/>
                      <a:gd name="T24" fmla="*/ 78 w 360"/>
                      <a:gd name="T25" fmla="*/ 222 h 228"/>
                      <a:gd name="T26" fmla="*/ 30 w 360"/>
                      <a:gd name="T27" fmla="*/ 228 h 228"/>
                      <a:gd name="T28" fmla="*/ 18 w 360"/>
                      <a:gd name="T29" fmla="*/ 156 h 228"/>
                      <a:gd name="T30" fmla="*/ 18 w 360"/>
                      <a:gd name="T31" fmla="*/ 144 h 228"/>
                      <a:gd name="T32" fmla="*/ 0 w 360"/>
                      <a:gd name="T33" fmla="*/ 54 h 228"/>
                      <a:gd name="T34" fmla="*/ 42 w 360"/>
                      <a:gd name="T35" fmla="*/ 30 h 228"/>
                      <a:gd name="T36" fmla="*/ 42 w 360"/>
                      <a:gd name="T37" fmla="*/ 36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228"/>
                      <a:gd name="T59" fmla="*/ 360 w 360"/>
                      <a:gd name="T60" fmla="*/ 228 h 2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228">
                        <a:moveTo>
                          <a:pt x="42" y="30"/>
                        </a:moveTo>
                        <a:lnTo>
                          <a:pt x="48" y="48"/>
                        </a:lnTo>
                        <a:lnTo>
                          <a:pt x="294" y="0"/>
                        </a:lnTo>
                        <a:lnTo>
                          <a:pt x="324" y="30"/>
                        </a:lnTo>
                        <a:lnTo>
                          <a:pt x="342" y="42"/>
                        </a:lnTo>
                        <a:lnTo>
                          <a:pt x="324" y="72"/>
                        </a:lnTo>
                        <a:lnTo>
                          <a:pt x="330" y="102"/>
                        </a:lnTo>
                        <a:lnTo>
                          <a:pt x="360" y="132"/>
                        </a:lnTo>
                        <a:lnTo>
                          <a:pt x="330" y="168"/>
                        </a:lnTo>
                        <a:lnTo>
                          <a:pt x="306" y="180"/>
                        </a:lnTo>
                        <a:lnTo>
                          <a:pt x="288" y="180"/>
                        </a:lnTo>
                        <a:lnTo>
                          <a:pt x="90" y="222"/>
                        </a:lnTo>
                        <a:lnTo>
                          <a:pt x="78" y="222"/>
                        </a:lnTo>
                        <a:lnTo>
                          <a:pt x="30" y="228"/>
                        </a:lnTo>
                        <a:lnTo>
                          <a:pt x="18" y="156"/>
                        </a:lnTo>
                        <a:lnTo>
                          <a:pt x="18" y="144"/>
                        </a:lnTo>
                        <a:lnTo>
                          <a:pt x="0" y="54"/>
                        </a:lnTo>
                        <a:lnTo>
                          <a:pt x="42" y="30"/>
                        </a:lnTo>
                        <a:lnTo>
                          <a:pt x="42" y="36"/>
                        </a:lnTo>
                      </a:path>
                    </a:pathLst>
                  </a:custGeom>
                  <a:noFill/>
                  <a:ln w="9525">
                    <a:solidFill>
                      <a:srgbClr val="000000"/>
                    </a:solidFill>
                    <a:prstDash val="solid"/>
                    <a:round/>
                    <a:headEnd/>
                    <a:tailEnd/>
                  </a:ln>
                </p:spPr>
                <p:txBody>
                  <a:bodyPr/>
                  <a:lstStyle/>
                  <a:p>
                    <a:endParaRPr lang="en-US" dirty="0"/>
                  </a:p>
                </p:txBody>
              </p:sp>
              <p:sp>
                <p:nvSpPr>
                  <p:cNvPr id="249" name="Freeform 248"/>
                  <p:cNvSpPr>
                    <a:spLocks noChangeAspect="1"/>
                  </p:cNvSpPr>
                  <p:nvPr/>
                </p:nvSpPr>
                <p:spPr bwMode="auto">
                  <a:xfrm>
                    <a:off x="3347982" y="3734769"/>
                    <a:ext cx="48" cy="54"/>
                  </a:xfrm>
                  <a:custGeom>
                    <a:avLst/>
                    <a:gdLst>
                      <a:gd name="T0" fmla="*/ 48 w 48"/>
                      <a:gd name="T1" fmla="*/ 30 h 54"/>
                      <a:gd name="T2" fmla="*/ 36 w 48"/>
                      <a:gd name="T3" fmla="*/ 42 h 54"/>
                      <a:gd name="T4" fmla="*/ 30 w 48"/>
                      <a:gd name="T5" fmla="*/ 24 h 54"/>
                      <a:gd name="T6" fmla="*/ 30 w 48"/>
                      <a:gd name="T7" fmla="*/ 48 h 54"/>
                      <a:gd name="T8" fmla="*/ 6 w 48"/>
                      <a:gd name="T9" fmla="*/ 54 h 54"/>
                      <a:gd name="T10" fmla="*/ 0 w 48"/>
                      <a:gd name="T11" fmla="*/ 6 h 54"/>
                      <a:gd name="T12" fmla="*/ 18 w 48"/>
                      <a:gd name="T13" fmla="*/ 0 h 54"/>
                      <a:gd name="T14" fmla="*/ 42 w 48"/>
                      <a:gd name="T15" fmla="*/ 24 h 54"/>
                      <a:gd name="T16" fmla="*/ 48 w 48"/>
                      <a:gd name="T17" fmla="*/ 3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54"/>
                      <a:gd name="T29" fmla="*/ 48 w 48"/>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54">
                        <a:moveTo>
                          <a:pt x="48" y="30"/>
                        </a:moveTo>
                        <a:lnTo>
                          <a:pt x="36" y="42"/>
                        </a:lnTo>
                        <a:lnTo>
                          <a:pt x="30" y="24"/>
                        </a:lnTo>
                        <a:lnTo>
                          <a:pt x="30" y="48"/>
                        </a:lnTo>
                        <a:lnTo>
                          <a:pt x="6" y="54"/>
                        </a:lnTo>
                        <a:lnTo>
                          <a:pt x="0" y="6"/>
                        </a:lnTo>
                        <a:lnTo>
                          <a:pt x="18" y="0"/>
                        </a:lnTo>
                        <a:lnTo>
                          <a:pt x="42" y="24"/>
                        </a:lnTo>
                        <a:lnTo>
                          <a:pt x="48" y="30"/>
                        </a:lnTo>
                        <a:close/>
                      </a:path>
                    </a:pathLst>
                  </a:custGeom>
                  <a:solidFill>
                    <a:srgbClr val="FFAA00"/>
                  </a:solidFill>
                  <a:ln w="9525">
                    <a:solidFill>
                      <a:srgbClr val="FFAA00"/>
                    </a:solidFill>
                    <a:prstDash val="solid"/>
                    <a:round/>
                    <a:headEnd/>
                    <a:tailEnd/>
                  </a:ln>
                </p:spPr>
                <p:txBody>
                  <a:bodyPr/>
                  <a:lstStyle/>
                  <a:p>
                    <a:endParaRPr lang="en-US" dirty="0"/>
                  </a:p>
                </p:txBody>
              </p:sp>
              <p:sp>
                <p:nvSpPr>
                  <p:cNvPr id="250" name="Freeform 249"/>
                  <p:cNvSpPr>
                    <a:spLocks noChangeAspect="1"/>
                  </p:cNvSpPr>
                  <p:nvPr/>
                </p:nvSpPr>
                <p:spPr bwMode="auto">
                  <a:xfrm>
                    <a:off x="3347982" y="3734769"/>
                    <a:ext cx="48" cy="54"/>
                  </a:xfrm>
                  <a:custGeom>
                    <a:avLst/>
                    <a:gdLst>
                      <a:gd name="T0" fmla="*/ 48 w 48"/>
                      <a:gd name="T1" fmla="*/ 30 h 54"/>
                      <a:gd name="T2" fmla="*/ 36 w 48"/>
                      <a:gd name="T3" fmla="*/ 42 h 54"/>
                      <a:gd name="T4" fmla="*/ 30 w 48"/>
                      <a:gd name="T5" fmla="*/ 24 h 54"/>
                      <a:gd name="T6" fmla="*/ 30 w 48"/>
                      <a:gd name="T7" fmla="*/ 48 h 54"/>
                      <a:gd name="T8" fmla="*/ 6 w 48"/>
                      <a:gd name="T9" fmla="*/ 54 h 54"/>
                      <a:gd name="T10" fmla="*/ 0 w 48"/>
                      <a:gd name="T11" fmla="*/ 6 h 54"/>
                      <a:gd name="T12" fmla="*/ 18 w 48"/>
                      <a:gd name="T13" fmla="*/ 0 h 54"/>
                      <a:gd name="T14" fmla="*/ 42 w 48"/>
                      <a:gd name="T15" fmla="*/ 24 h 54"/>
                      <a:gd name="T16" fmla="*/ 48 w 48"/>
                      <a:gd name="T17" fmla="*/ 30 h 54"/>
                      <a:gd name="T18" fmla="*/ 48 w 48"/>
                      <a:gd name="T19" fmla="*/ 3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54"/>
                      <a:gd name="T32" fmla="*/ 48 w 48"/>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54">
                        <a:moveTo>
                          <a:pt x="48" y="30"/>
                        </a:moveTo>
                        <a:lnTo>
                          <a:pt x="36" y="42"/>
                        </a:lnTo>
                        <a:lnTo>
                          <a:pt x="30" y="24"/>
                        </a:lnTo>
                        <a:lnTo>
                          <a:pt x="30" y="48"/>
                        </a:lnTo>
                        <a:lnTo>
                          <a:pt x="6" y="54"/>
                        </a:lnTo>
                        <a:lnTo>
                          <a:pt x="0" y="6"/>
                        </a:lnTo>
                        <a:lnTo>
                          <a:pt x="18" y="0"/>
                        </a:lnTo>
                        <a:lnTo>
                          <a:pt x="42" y="24"/>
                        </a:lnTo>
                        <a:lnTo>
                          <a:pt x="48" y="30"/>
                        </a:lnTo>
                        <a:lnTo>
                          <a:pt x="48" y="36"/>
                        </a:lnTo>
                      </a:path>
                    </a:pathLst>
                  </a:custGeom>
                  <a:noFill/>
                  <a:ln w="9525">
                    <a:solidFill>
                      <a:srgbClr val="000000"/>
                    </a:solidFill>
                    <a:prstDash val="solid"/>
                    <a:round/>
                    <a:headEnd/>
                    <a:tailEnd/>
                  </a:ln>
                </p:spPr>
                <p:txBody>
                  <a:bodyPr/>
                  <a:lstStyle/>
                  <a:p>
                    <a:endParaRPr lang="en-US" dirty="0"/>
                  </a:p>
                </p:txBody>
              </p:sp>
              <p:sp>
                <p:nvSpPr>
                  <p:cNvPr id="251" name="Freeform 250"/>
                  <p:cNvSpPr>
                    <a:spLocks noChangeAspect="1"/>
                  </p:cNvSpPr>
                  <p:nvPr/>
                </p:nvSpPr>
                <p:spPr bwMode="auto">
                  <a:xfrm>
                    <a:off x="3347400" y="3735411"/>
                    <a:ext cx="312" cy="240"/>
                  </a:xfrm>
                  <a:custGeom>
                    <a:avLst/>
                    <a:gdLst>
                      <a:gd name="T0" fmla="*/ 312 w 312"/>
                      <a:gd name="T1" fmla="*/ 72 h 240"/>
                      <a:gd name="T2" fmla="*/ 276 w 312"/>
                      <a:gd name="T3" fmla="*/ 120 h 240"/>
                      <a:gd name="T4" fmla="*/ 282 w 312"/>
                      <a:gd name="T5" fmla="*/ 132 h 240"/>
                      <a:gd name="T6" fmla="*/ 246 w 312"/>
                      <a:gd name="T7" fmla="*/ 174 h 240"/>
                      <a:gd name="T8" fmla="*/ 240 w 312"/>
                      <a:gd name="T9" fmla="*/ 168 h 240"/>
                      <a:gd name="T10" fmla="*/ 240 w 312"/>
                      <a:gd name="T11" fmla="*/ 180 h 240"/>
                      <a:gd name="T12" fmla="*/ 204 w 312"/>
                      <a:gd name="T13" fmla="*/ 198 h 240"/>
                      <a:gd name="T14" fmla="*/ 204 w 312"/>
                      <a:gd name="T15" fmla="*/ 216 h 240"/>
                      <a:gd name="T16" fmla="*/ 186 w 312"/>
                      <a:gd name="T17" fmla="*/ 204 h 240"/>
                      <a:gd name="T18" fmla="*/ 198 w 312"/>
                      <a:gd name="T19" fmla="*/ 222 h 240"/>
                      <a:gd name="T20" fmla="*/ 186 w 312"/>
                      <a:gd name="T21" fmla="*/ 240 h 240"/>
                      <a:gd name="T22" fmla="*/ 168 w 312"/>
                      <a:gd name="T23" fmla="*/ 234 h 240"/>
                      <a:gd name="T24" fmla="*/ 138 w 312"/>
                      <a:gd name="T25" fmla="*/ 168 h 240"/>
                      <a:gd name="T26" fmla="*/ 60 w 312"/>
                      <a:gd name="T27" fmla="*/ 108 h 240"/>
                      <a:gd name="T28" fmla="*/ 30 w 312"/>
                      <a:gd name="T29" fmla="*/ 72 h 240"/>
                      <a:gd name="T30" fmla="*/ 0 w 312"/>
                      <a:gd name="T31" fmla="*/ 54 h 240"/>
                      <a:gd name="T32" fmla="*/ 12 w 312"/>
                      <a:gd name="T33" fmla="*/ 30 h 240"/>
                      <a:gd name="T34" fmla="*/ 54 w 312"/>
                      <a:gd name="T35" fmla="*/ 6 h 240"/>
                      <a:gd name="T36" fmla="*/ 144 w 312"/>
                      <a:gd name="T37" fmla="*/ 0 h 240"/>
                      <a:gd name="T38" fmla="*/ 162 w 312"/>
                      <a:gd name="T39" fmla="*/ 24 h 240"/>
                      <a:gd name="T40" fmla="*/ 228 w 312"/>
                      <a:gd name="T41" fmla="*/ 12 h 240"/>
                      <a:gd name="T42" fmla="*/ 306 w 312"/>
                      <a:gd name="T43" fmla="*/ 66 h 240"/>
                      <a:gd name="T44" fmla="*/ 312 w 312"/>
                      <a:gd name="T45" fmla="*/ 72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2"/>
                      <a:gd name="T70" fmla="*/ 0 h 240"/>
                      <a:gd name="T71" fmla="*/ 312 w 312"/>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2" h="240">
                        <a:moveTo>
                          <a:pt x="312" y="72"/>
                        </a:moveTo>
                        <a:lnTo>
                          <a:pt x="276" y="120"/>
                        </a:lnTo>
                        <a:lnTo>
                          <a:pt x="282" y="132"/>
                        </a:lnTo>
                        <a:lnTo>
                          <a:pt x="246" y="174"/>
                        </a:lnTo>
                        <a:lnTo>
                          <a:pt x="240" y="168"/>
                        </a:lnTo>
                        <a:lnTo>
                          <a:pt x="240" y="180"/>
                        </a:lnTo>
                        <a:lnTo>
                          <a:pt x="204" y="198"/>
                        </a:lnTo>
                        <a:lnTo>
                          <a:pt x="204" y="216"/>
                        </a:lnTo>
                        <a:lnTo>
                          <a:pt x="186" y="204"/>
                        </a:lnTo>
                        <a:lnTo>
                          <a:pt x="198" y="222"/>
                        </a:lnTo>
                        <a:lnTo>
                          <a:pt x="186" y="240"/>
                        </a:lnTo>
                        <a:lnTo>
                          <a:pt x="168" y="234"/>
                        </a:lnTo>
                        <a:lnTo>
                          <a:pt x="138" y="168"/>
                        </a:lnTo>
                        <a:lnTo>
                          <a:pt x="60" y="108"/>
                        </a:lnTo>
                        <a:lnTo>
                          <a:pt x="30" y="72"/>
                        </a:lnTo>
                        <a:lnTo>
                          <a:pt x="0" y="54"/>
                        </a:lnTo>
                        <a:lnTo>
                          <a:pt x="12" y="30"/>
                        </a:lnTo>
                        <a:lnTo>
                          <a:pt x="54" y="6"/>
                        </a:lnTo>
                        <a:lnTo>
                          <a:pt x="144" y="0"/>
                        </a:lnTo>
                        <a:lnTo>
                          <a:pt x="162" y="24"/>
                        </a:lnTo>
                        <a:lnTo>
                          <a:pt x="228" y="12"/>
                        </a:lnTo>
                        <a:lnTo>
                          <a:pt x="306" y="66"/>
                        </a:lnTo>
                        <a:lnTo>
                          <a:pt x="312" y="72"/>
                        </a:lnTo>
                        <a:close/>
                      </a:path>
                    </a:pathLst>
                  </a:custGeom>
                  <a:solidFill>
                    <a:srgbClr val="FF8C00"/>
                  </a:solidFill>
                  <a:ln w="9525">
                    <a:solidFill>
                      <a:srgbClr val="FF8C00"/>
                    </a:solidFill>
                    <a:prstDash val="solid"/>
                    <a:round/>
                    <a:headEnd/>
                    <a:tailEnd/>
                  </a:ln>
                </p:spPr>
                <p:txBody>
                  <a:bodyPr/>
                  <a:lstStyle/>
                  <a:p>
                    <a:endParaRPr lang="en-US" dirty="0"/>
                  </a:p>
                </p:txBody>
              </p:sp>
              <p:sp>
                <p:nvSpPr>
                  <p:cNvPr id="252" name="Freeform 251"/>
                  <p:cNvSpPr>
                    <a:spLocks noChangeAspect="1"/>
                  </p:cNvSpPr>
                  <p:nvPr/>
                </p:nvSpPr>
                <p:spPr bwMode="auto">
                  <a:xfrm>
                    <a:off x="3347400" y="3735411"/>
                    <a:ext cx="312" cy="240"/>
                  </a:xfrm>
                  <a:custGeom>
                    <a:avLst/>
                    <a:gdLst>
                      <a:gd name="T0" fmla="*/ 312 w 312"/>
                      <a:gd name="T1" fmla="*/ 72 h 240"/>
                      <a:gd name="T2" fmla="*/ 276 w 312"/>
                      <a:gd name="T3" fmla="*/ 120 h 240"/>
                      <a:gd name="T4" fmla="*/ 282 w 312"/>
                      <a:gd name="T5" fmla="*/ 132 h 240"/>
                      <a:gd name="T6" fmla="*/ 246 w 312"/>
                      <a:gd name="T7" fmla="*/ 174 h 240"/>
                      <a:gd name="T8" fmla="*/ 240 w 312"/>
                      <a:gd name="T9" fmla="*/ 168 h 240"/>
                      <a:gd name="T10" fmla="*/ 240 w 312"/>
                      <a:gd name="T11" fmla="*/ 180 h 240"/>
                      <a:gd name="T12" fmla="*/ 204 w 312"/>
                      <a:gd name="T13" fmla="*/ 198 h 240"/>
                      <a:gd name="T14" fmla="*/ 204 w 312"/>
                      <a:gd name="T15" fmla="*/ 216 h 240"/>
                      <a:gd name="T16" fmla="*/ 186 w 312"/>
                      <a:gd name="T17" fmla="*/ 204 h 240"/>
                      <a:gd name="T18" fmla="*/ 198 w 312"/>
                      <a:gd name="T19" fmla="*/ 222 h 240"/>
                      <a:gd name="T20" fmla="*/ 186 w 312"/>
                      <a:gd name="T21" fmla="*/ 240 h 240"/>
                      <a:gd name="T22" fmla="*/ 168 w 312"/>
                      <a:gd name="T23" fmla="*/ 234 h 240"/>
                      <a:gd name="T24" fmla="*/ 138 w 312"/>
                      <a:gd name="T25" fmla="*/ 168 h 240"/>
                      <a:gd name="T26" fmla="*/ 60 w 312"/>
                      <a:gd name="T27" fmla="*/ 108 h 240"/>
                      <a:gd name="T28" fmla="*/ 30 w 312"/>
                      <a:gd name="T29" fmla="*/ 72 h 240"/>
                      <a:gd name="T30" fmla="*/ 0 w 312"/>
                      <a:gd name="T31" fmla="*/ 54 h 240"/>
                      <a:gd name="T32" fmla="*/ 12 w 312"/>
                      <a:gd name="T33" fmla="*/ 30 h 240"/>
                      <a:gd name="T34" fmla="*/ 54 w 312"/>
                      <a:gd name="T35" fmla="*/ 6 h 240"/>
                      <a:gd name="T36" fmla="*/ 144 w 312"/>
                      <a:gd name="T37" fmla="*/ 0 h 240"/>
                      <a:gd name="T38" fmla="*/ 162 w 312"/>
                      <a:gd name="T39" fmla="*/ 24 h 240"/>
                      <a:gd name="T40" fmla="*/ 228 w 312"/>
                      <a:gd name="T41" fmla="*/ 12 h 240"/>
                      <a:gd name="T42" fmla="*/ 306 w 312"/>
                      <a:gd name="T43" fmla="*/ 66 h 240"/>
                      <a:gd name="T44" fmla="*/ 312 w 312"/>
                      <a:gd name="T45" fmla="*/ 72 h 240"/>
                      <a:gd name="T46" fmla="*/ 312 w 312"/>
                      <a:gd name="T47" fmla="*/ 78 h 2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2"/>
                      <a:gd name="T73" fmla="*/ 0 h 240"/>
                      <a:gd name="T74" fmla="*/ 312 w 312"/>
                      <a:gd name="T75" fmla="*/ 240 h 2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2" h="240">
                        <a:moveTo>
                          <a:pt x="312" y="72"/>
                        </a:moveTo>
                        <a:lnTo>
                          <a:pt x="276" y="120"/>
                        </a:lnTo>
                        <a:lnTo>
                          <a:pt x="282" y="132"/>
                        </a:lnTo>
                        <a:lnTo>
                          <a:pt x="246" y="174"/>
                        </a:lnTo>
                        <a:lnTo>
                          <a:pt x="240" y="168"/>
                        </a:lnTo>
                        <a:lnTo>
                          <a:pt x="240" y="180"/>
                        </a:lnTo>
                        <a:lnTo>
                          <a:pt x="204" y="198"/>
                        </a:lnTo>
                        <a:lnTo>
                          <a:pt x="204" y="216"/>
                        </a:lnTo>
                        <a:lnTo>
                          <a:pt x="186" y="204"/>
                        </a:lnTo>
                        <a:lnTo>
                          <a:pt x="198" y="222"/>
                        </a:lnTo>
                        <a:lnTo>
                          <a:pt x="186" y="240"/>
                        </a:lnTo>
                        <a:lnTo>
                          <a:pt x="168" y="234"/>
                        </a:lnTo>
                        <a:lnTo>
                          <a:pt x="138" y="168"/>
                        </a:lnTo>
                        <a:lnTo>
                          <a:pt x="60" y="108"/>
                        </a:lnTo>
                        <a:lnTo>
                          <a:pt x="30" y="72"/>
                        </a:lnTo>
                        <a:lnTo>
                          <a:pt x="0" y="54"/>
                        </a:lnTo>
                        <a:lnTo>
                          <a:pt x="12" y="30"/>
                        </a:lnTo>
                        <a:lnTo>
                          <a:pt x="54" y="6"/>
                        </a:lnTo>
                        <a:lnTo>
                          <a:pt x="144" y="0"/>
                        </a:lnTo>
                        <a:lnTo>
                          <a:pt x="162" y="24"/>
                        </a:lnTo>
                        <a:lnTo>
                          <a:pt x="228" y="12"/>
                        </a:lnTo>
                        <a:lnTo>
                          <a:pt x="306" y="66"/>
                        </a:lnTo>
                        <a:lnTo>
                          <a:pt x="312" y="72"/>
                        </a:lnTo>
                        <a:lnTo>
                          <a:pt x="312" y="78"/>
                        </a:lnTo>
                      </a:path>
                    </a:pathLst>
                  </a:custGeom>
                  <a:noFill/>
                  <a:ln w="9525">
                    <a:solidFill>
                      <a:srgbClr val="000000"/>
                    </a:solidFill>
                    <a:prstDash val="solid"/>
                    <a:round/>
                    <a:headEnd/>
                    <a:tailEnd/>
                  </a:ln>
                </p:spPr>
                <p:txBody>
                  <a:bodyPr/>
                  <a:lstStyle/>
                  <a:p>
                    <a:endParaRPr lang="en-US" dirty="0"/>
                  </a:p>
                </p:txBody>
              </p:sp>
              <p:sp>
                <p:nvSpPr>
                  <p:cNvPr id="253" name="Freeform 252"/>
                  <p:cNvSpPr>
                    <a:spLocks noChangeAspect="1"/>
                  </p:cNvSpPr>
                  <p:nvPr/>
                </p:nvSpPr>
                <p:spPr bwMode="auto">
                  <a:xfrm>
                    <a:off x="3346140" y="3734625"/>
                    <a:ext cx="432" cy="288"/>
                  </a:xfrm>
                  <a:custGeom>
                    <a:avLst/>
                    <a:gdLst>
                      <a:gd name="T0" fmla="*/ 432 w 432"/>
                      <a:gd name="T1" fmla="*/ 204 h 288"/>
                      <a:gd name="T2" fmla="*/ 426 w 432"/>
                      <a:gd name="T3" fmla="*/ 210 h 288"/>
                      <a:gd name="T4" fmla="*/ 432 w 432"/>
                      <a:gd name="T5" fmla="*/ 234 h 288"/>
                      <a:gd name="T6" fmla="*/ 420 w 432"/>
                      <a:gd name="T7" fmla="*/ 264 h 288"/>
                      <a:gd name="T8" fmla="*/ 432 w 432"/>
                      <a:gd name="T9" fmla="*/ 288 h 288"/>
                      <a:gd name="T10" fmla="*/ 384 w 432"/>
                      <a:gd name="T11" fmla="*/ 258 h 288"/>
                      <a:gd name="T12" fmla="*/ 342 w 432"/>
                      <a:gd name="T13" fmla="*/ 264 h 288"/>
                      <a:gd name="T14" fmla="*/ 312 w 432"/>
                      <a:gd name="T15" fmla="*/ 246 h 288"/>
                      <a:gd name="T16" fmla="*/ 0 w 432"/>
                      <a:gd name="T17" fmla="*/ 228 h 288"/>
                      <a:gd name="T18" fmla="*/ 0 w 432"/>
                      <a:gd name="T19" fmla="*/ 186 h 288"/>
                      <a:gd name="T20" fmla="*/ 12 w 432"/>
                      <a:gd name="T21" fmla="*/ 72 h 288"/>
                      <a:gd name="T22" fmla="*/ 18 w 432"/>
                      <a:gd name="T23" fmla="*/ 0 h 288"/>
                      <a:gd name="T24" fmla="*/ 426 w 432"/>
                      <a:gd name="T25" fmla="*/ 18 h 288"/>
                      <a:gd name="T26" fmla="*/ 414 w 432"/>
                      <a:gd name="T27" fmla="*/ 42 h 288"/>
                      <a:gd name="T28" fmla="*/ 432 w 432"/>
                      <a:gd name="T29" fmla="*/ 66 h 288"/>
                      <a:gd name="T30" fmla="*/ 432 w 432"/>
                      <a:gd name="T31" fmla="*/ 180 h 288"/>
                      <a:gd name="T32" fmla="*/ 432 w 432"/>
                      <a:gd name="T33" fmla="*/ 204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2"/>
                      <a:gd name="T52" fmla="*/ 0 h 288"/>
                      <a:gd name="T53" fmla="*/ 432 w 432"/>
                      <a:gd name="T54" fmla="*/ 288 h 2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2" h="288">
                        <a:moveTo>
                          <a:pt x="432" y="204"/>
                        </a:moveTo>
                        <a:lnTo>
                          <a:pt x="426" y="210"/>
                        </a:lnTo>
                        <a:lnTo>
                          <a:pt x="432" y="234"/>
                        </a:lnTo>
                        <a:lnTo>
                          <a:pt x="420" y="264"/>
                        </a:lnTo>
                        <a:lnTo>
                          <a:pt x="432" y="288"/>
                        </a:lnTo>
                        <a:lnTo>
                          <a:pt x="384" y="258"/>
                        </a:lnTo>
                        <a:lnTo>
                          <a:pt x="342" y="264"/>
                        </a:lnTo>
                        <a:lnTo>
                          <a:pt x="312" y="246"/>
                        </a:lnTo>
                        <a:lnTo>
                          <a:pt x="0" y="228"/>
                        </a:lnTo>
                        <a:lnTo>
                          <a:pt x="0" y="186"/>
                        </a:lnTo>
                        <a:lnTo>
                          <a:pt x="12" y="72"/>
                        </a:lnTo>
                        <a:lnTo>
                          <a:pt x="18" y="0"/>
                        </a:lnTo>
                        <a:lnTo>
                          <a:pt x="426" y="18"/>
                        </a:lnTo>
                        <a:lnTo>
                          <a:pt x="414" y="42"/>
                        </a:lnTo>
                        <a:lnTo>
                          <a:pt x="432" y="66"/>
                        </a:lnTo>
                        <a:lnTo>
                          <a:pt x="432" y="180"/>
                        </a:lnTo>
                        <a:lnTo>
                          <a:pt x="432" y="204"/>
                        </a:lnTo>
                        <a:close/>
                      </a:path>
                    </a:pathLst>
                  </a:custGeom>
                  <a:solidFill>
                    <a:srgbClr val="FFAA00"/>
                  </a:solidFill>
                  <a:ln w="9525">
                    <a:solidFill>
                      <a:srgbClr val="FFAA00"/>
                    </a:solidFill>
                    <a:prstDash val="solid"/>
                    <a:round/>
                    <a:headEnd/>
                    <a:tailEnd/>
                  </a:ln>
                </p:spPr>
                <p:txBody>
                  <a:bodyPr/>
                  <a:lstStyle/>
                  <a:p>
                    <a:endParaRPr lang="en-US" dirty="0"/>
                  </a:p>
                </p:txBody>
              </p:sp>
              <p:sp>
                <p:nvSpPr>
                  <p:cNvPr id="254" name="Freeform 253"/>
                  <p:cNvSpPr>
                    <a:spLocks noChangeAspect="1"/>
                  </p:cNvSpPr>
                  <p:nvPr/>
                </p:nvSpPr>
                <p:spPr bwMode="auto">
                  <a:xfrm>
                    <a:off x="3346140" y="3734625"/>
                    <a:ext cx="432" cy="288"/>
                  </a:xfrm>
                  <a:custGeom>
                    <a:avLst/>
                    <a:gdLst>
                      <a:gd name="T0" fmla="*/ 432 w 432"/>
                      <a:gd name="T1" fmla="*/ 204 h 288"/>
                      <a:gd name="T2" fmla="*/ 426 w 432"/>
                      <a:gd name="T3" fmla="*/ 210 h 288"/>
                      <a:gd name="T4" fmla="*/ 432 w 432"/>
                      <a:gd name="T5" fmla="*/ 234 h 288"/>
                      <a:gd name="T6" fmla="*/ 420 w 432"/>
                      <a:gd name="T7" fmla="*/ 264 h 288"/>
                      <a:gd name="T8" fmla="*/ 432 w 432"/>
                      <a:gd name="T9" fmla="*/ 288 h 288"/>
                      <a:gd name="T10" fmla="*/ 384 w 432"/>
                      <a:gd name="T11" fmla="*/ 258 h 288"/>
                      <a:gd name="T12" fmla="*/ 342 w 432"/>
                      <a:gd name="T13" fmla="*/ 264 h 288"/>
                      <a:gd name="T14" fmla="*/ 312 w 432"/>
                      <a:gd name="T15" fmla="*/ 246 h 288"/>
                      <a:gd name="T16" fmla="*/ 0 w 432"/>
                      <a:gd name="T17" fmla="*/ 228 h 288"/>
                      <a:gd name="T18" fmla="*/ 0 w 432"/>
                      <a:gd name="T19" fmla="*/ 186 h 288"/>
                      <a:gd name="T20" fmla="*/ 12 w 432"/>
                      <a:gd name="T21" fmla="*/ 72 h 288"/>
                      <a:gd name="T22" fmla="*/ 18 w 432"/>
                      <a:gd name="T23" fmla="*/ 0 h 288"/>
                      <a:gd name="T24" fmla="*/ 426 w 432"/>
                      <a:gd name="T25" fmla="*/ 18 h 288"/>
                      <a:gd name="T26" fmla="*/ 414 w 432"/>
                      <a:gd name="T27" fmla="*/ 42 h 288"/>
                      <a:gd name="T28" fmla="*/ 432 w 432"/>
                      <a:gd name="T29" fmla="*/ 66 h 288"/>
                      <a:gd name="T30" fmla="*/ 432 w 432"/>
                      <a:gd name="T31" fmla="*/ 180 h 288"/>
                      <a:gd name="T32" fmla="*/ 432 w 432"/>
                      <a:gd name="T33" fmla="*/ 204 h 288"/>
                      <a:gd name="T34" fmla="*/ 432 w 432"/>
                      <a:gd name="T35" fmla="*/ 210 h 2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2"/>
                      <a:gd name="T55" fmla="*/ 0 h 288"/>
                      <a:gd name="T56" fmla="*/ 432 w 432"/>
                      <a:gd name="T57" fmla="*/ 288 h 2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2" h="288">
                        <a:moveTo>
                          <a:pt x="432" y="204"/>
                        </a:moveTo>
                        <a:lnTo>
                          <a:pt x="426" y="210"/>
                        </a:lnTo>
                        <a:lnTo>
                          <a:pt x="432" y="234"/>
                        </a:lnTo>
                        <a:lnTo>
                          <a:pt x="420" y="264"/>
                        </a:lnTo>
                        <a:lnTo>
                          <a:pt x="432" y="288"/>
                        </a:lnTo>
                        <a:lnTo>
                          <a:pt x="384" y="258"/>
                        </a:lnTo>
                        <a:lnTo>
                          <a:pt x="342" y="264"/>
                        </a:lnTo>
                        <a:lnTo>
                          <a:pt x="312" y="246"/>
                        </a:lnTo>
                        <a:lnTo>
                          <a:pt x="0" y="228"/>
                        </a:lnTo>
                        <a:lnTo>
                          <a:pt x="0" y="186"/>
                        </a:lnTo>
                        <a:lnTo>
                          <a:pt x="12" y="72"/>
                        </a:lnTo>
                        <a:lnTo>
                          <a:pt x="18" y="0"/>
                        </a:lnTo>
                        <a:lnTo>
                          <a:pt x="426" y="18"/>
                        </a:lnTo>
                        <a:lnTo>
                          <a:pt x="414" y="42"/>
                        </a:lnTo>
                        <a:lnTo>
                          <a:pt x="432" y="66"/>
                        </a:lnTo>
                        <a:lnTo>
                          <a:pt x="432" y="180"/>
                        </a:lnTo>
                        <a:lnTo>
                          <a:pt x="432" y="204"/>
                        </a:lnTo>
                        <a:lnTo>
                          <a:pt x="432" y="210"/>
                        </a:lnTo>
                      </a:path>
                    </a:pathLst>
                  </a:custGeom>
                  <a:noFill/>
                  <a:ln w="9525">
                    <a:solidFill>
                      <a:srgbClr val="000000"/>
                    </a:solidFill>
                    <a:prstDash val="solid"/>
                    <a:round/>
                    <a:headEnd/>
                    <a:tailEnd/>
                  </a:ln>
                </p:spPr>
                <p:txBody>
                  <a:bodyPr/>
                  <a:lstStyle/>
                  <a:p>
                    <a:endParaRPr lang="en-US" dirty="0"/>
                  </a:p>
                </p:txBody>
              </p:sp>
              <p:sp>
                <p:nvSpPr>
                  <p:cNvPr id="255" name="Freeform 254"/>
                  <p:cNvSpPr>
                    <a:spLocks noChangeAspect="1"/>
                  </p:cNvSpPr>
                  <p:nvPr/>
                </p:nvSpPr>
                <p:spPr bwMode="auto">
                  <a:xfrm>
                    <a:off x="3346962" y="3735303"/>
                    <a:ext cx="522" cy="180"/>
                  </a:xfrm>
                  <a:custGeom>
                    <a:avLst/>
                    <a:gdLst>
                      <a:gd name="T0" fmla="*/ 522 w 522"/>
                      <a:gd name="T1" fmla="*/ 0 h 180"/>
                      <a:gd name="T2" fmla="*/ 522 w 522"/>
                      <a:gd name="T3" fmla="*/ 24 h 180"/>
                      <a:gd name="T4" fmla="*/ 504 w 522"/>
                      <a:gd name="T5" fmla="*/ 42 h 180"/>
                      <a:gd name="T6" fmla="*/ 474 w 522"/>
                      <a:gd name="T7" fmla="*/ 60 h 180"/>
                      <a:gd name="T8" fmla="*/ 468 w 522"/>
                      <a:gd name="T9" fmla="*/ 54 h 180"/>
                      <a:gd name="T10" fmla="*/ 450 w 522"/>
                      <a:gd name="T11" fmla="*/ 78 h 180"/>
                      <a:gd name="T12" fmla="*/ 402 w 522"/>
                      <a:gd name="T13" fmla="*/ 102 h 180"/>
                      <a:gd name="T14" fmla="*/ 390 w 522"/>
                      <a:gd name="T15" fmla="*/ 126 h 180"/>
                      <a:gd name="T16" fmla="*/ 372 w 522"/>
                      <a:gd name="T17" fmla="*/ 132 h 180"/>
                      <a:gd name="T18" fmla="*/ 372 w 522"/>
                      <a:gd name="T19" fmla="*/ 150 h 180"/>
                      <a:gd name="T20" fmla="*/ 294 w 522"/>
                      <a:gd name="T21" fmla="*/ 162 h 180"/>
                      <a:gd name="T22" fmla="*/ 132 w 522"/>
                      <a:gd name="T23" fmla="*/ 174 h 180"/>
                      <a:gd name="T24" fmla="*/ 0 w 522"/>
                      <a:gd name="T25" fmla="*/ 180 h 180"/>
                      <a:gd name="T26" fmla="*/ 12 w 522"/>
                      <a:gd name="T27" fmla="*/ 168 h 180"/>
                      <a:gd name="T28" fmla="*/ 0 w 522"/>
                      <a:gd name="T29" fmla="*/ 150 h 180"/>
                      <a:gd name="T30" fmla="*/ 18 w 522"/>
                      <a:gd name="T31" fmla="*/ 138 h 180"/>
                      <a:gd name="T32" fmla="*/ 18 w 522"/>
                      <a:gd name="T33" fmla="*/ 126 h 180"/>
                      <a:gd name="T34" fmla="*/ 30 w 522"/>
                      <a:gd name="T35" fmla="*/ 108 h 180"/>
                      <a:gd name="T36" fmla="*/ 30 w 522"/>
                      <a:gd name="T37" fmla="*/ 102 h 180"/>
                      <a:gd name="T38" fmla="*/ 36 w 522"/>
                      <a:gd name="T39" fmla="*/ 54 h 180"/>
                      <a:gd name="T40" fmla="*/ 42 w 522"/>
                      <a:gd name="T41" fmla="*/ 60 h 180"/>
                      <a:gd name="T42" fmla="*/ 126 w 522"/>
                      <a:gd name="T43" fmla="*/ 54 h 180"/>
                      <a:gd name="T44" fmla="*/ 126 w 522"/>
                      <a:gd name="T45" fmla="*/ 42 h 180"/>
                      <a:gd name="T46" fmla="*/ 402 w 522"/>
                      <a:gd name="T47" fmla="*/ 18 h 180"/>
                      <a:gd name="T48" fmla="*/ 522 w 522"/>
                      <a:gd name="T49" fmla="*/ 0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2"/>
                      <a:gd name="T76" fmla="*/ 0 h 180"/>
                      <a:gd name="T77" fmla="*/ 522 w 522"/>
                      <a:gd name="T78" fmla="*/ 180 h 1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2" h="180">
                        <a:moveTo>
                          <a:pt x="522" y="0"/>
                        </a:moveTo>
                        <a:lnTo>
                          <a:pt x="522" y="24"/>
                        </a:lnTo>
                        <a:lnTo>
                          <a:pt x="504" y="42"/>
                        </a:lnTo>
                        <a:lnTo>
                          <a:pt x="474" y="60"/>
                        </a:lnTo>
                        <a:lnTo>
                          <a:pt x="468" y="54"/>
                        </a:lnTo>
                        <a:lnTo>
                          <a:pt x="450" y="78"/>
                        </a:lnTo>
                        <a:lnTo>
                          <a:pt x="402" y="102"/>
                        </a:lnTo>
                        <a:lnTo>
                          <a:pt x="390" y="126"/>
                        </a:lnTo>
                        <a:lnTo>
                          <a:pt x="372" y="132"/>
                        </a:lnTo>
                        <a:lnTo>
                          <a:pt x="372" y="150"/>
                        </a:lnTo>
                        <a:lnTo>
                          <a:pt x="294" y="162"/>
                        </a:lnTo>
                        <a:lnTo>
                          <a:pt x="132" y="174"/>
                        </a:lnTo>
                        <a:lnTo>
                          <a:pt x="0" y="180"/>
                        </a:lnTo>
                        <a:lnTo>
                          <a:pt x="12" y="168"/>
                        </a:lnTo>
                        <a:lnTo>
                          <a:pt x="0" y="150"/>
                        </a:lnTo>
                        <a:lnTo>
                          <a:pt x="18" y="138"/>
                        </a:lnTo>
                        <a:lnTo>
                          <a:pt x="18" y="126"/>
                        </a:lnTo>
                        <a:lnTo>
                          <a:pt x="30" y="108"/>
                        </a:lnTo>
                        <a:lnTo>
                          <a:pt x="30" y="102"/>
                        </a:lnTo>
                        <a:lnTo>
                          <a:pt x="36" y="54"/>
                        </a:lnTo>
                        <a:lnTo>
                          <a:pt x="42" y="60"/>
                        </a:lnTo>
                        <a:lnTo>
                          <a:pt x="126" y="54"/>
                        </a:lnTo>
                        <a:lnTo>
                          <a:pt x="126" y="42"/>
                        </a:lnTo>
                        <a:lnTo>
                          <a:pt x="402" y="18"/>
                        </a:lnTo>
                        <a:lnTo>
                          <a:pt x="522" y="0"/>
                        </a:lnTo>
                        <a:close/>
                      </a:path>
                    </a:pathLst>
                  </a:custGeom>
                  <a:solidFill>
                    <a:srgbClr val="FF8C00"/>
                  </a:solidFill>
                  <a:ln w="9525">
                    <a:solidFill>
                      <a:srgbClr val="FF8C00"/>
                    </a:solidFill>
                    <a:prstDash val="solid"/>
                    <a:round/>
                    <a:headEnd/>
                    <a:tailEnd/>
                  </a:ln>
                </p:spPr>
                <p:txBody>
                  <a:bodyPr/>
                  <a:lstStyle/>
                  <a:p>
                    <a:endParaRPr lang="en-US" dirty="0"/>
                  </a:p>
                </p:txBody>
              </p:sp>
              <p:sp>
                <p:nvSpPr>
                  <p:cNvPr id="256" name="Freeform 255"/>
                  <p:cNvSpPr>
                    <a:spLocks noChangeAspect="1"/>
                  </p:cNvSpPr>
                  <p:nvPr/>
                </p:nvSpPr>
                <p:spPr bwMode="auto">
                  <a:xfrm>
                    <a:off x="3346962" y="3735303"/>
                    <a:ext cx="522" cy="180"/>
                  </a:xfrm>
                  <a:custGeom>
                    <a:avLst/>
                    <a:gdLst>
                      <a:gd name="T0" fmla="*/ 522 w 522"/>
                      <a:gd name="T1" fmla="*/ 0 h 180"/>
                      <a:gd name="T2" fmla="*/ 522 w 522"/>
                      <a:gd name="T3" fmla="*/ 24 h 180"/>
                      <a:gd name="T4" fmla="*/ 504 w 522"/>
                      <a:gd name="T5" fmla="*/ 42 h 180"/>
                      <a:gd name="T6" fmla="*/ 474 w 522"/>
                      <a:gd name="T7" fmla="*/ 60 h 180"/>
                      <a:gd name="T8" fmla="*/ 468 w 522"/>
                      <a:gd name="T9" fmla="*/ 54 h 180"/>
                      <a:gd name="T10" fmla="*/ 450 w 522"/>
                      <a:gd name="T11" fmla="*/ 78 h 180"/>
                      <a:gd name="T12" fmla="*/ 402 w 522"/>
                      <a:gd name="T13" fmla="*/ 102 h 180"/>
                      <a:gd name="T14" fmla="*/ 390 w 522"/>
                      <a:gd name="T15" fmla="*/ 126 h 180"/>
                      <a:gd name="T16" fmla="*/ 372 w 522"/>
                      <a:gd name="T17" fmla="*/ 132 h 180"/>
                      <a:gd name="T18" fmla="*/ 372 w 522"/>
                      <a:gd name="T19" fmla="*/ 150 h 180"/>
                      <a:gd name="T20" fmla="*/ 294 w 522"/>
                      <a:gd name="T21" fmla="*/ 162 h 180"/>
                      <a:gd name="T22" fmla="*/ 132 w 522"/>
                      <a:gd name="T23" fmla="*/ 174 h 180"/>
                      <a:gd name="T24" fmla="*/ 0 w 522"/>
                      <a:gd name="T25" fmla="*/ 180 h 180"/>
                      <a:gd name="T26" fmla="*/ 12 w 522"/>
                      <a:gd name="T27" fmla="*/ 168 h 180"/>
                      <a:gd name="T28" fmla="*/ 0 w 522"/>
                      <a:gd name="T29" fmla="*/ 150 h 180"/>
                      <a:gd name="T30" fmla="*/ 18 w 522"/>
                      <a:gd name="T31" fmla="*/ 138 h 180"/>
                      <a:gd name="T32" fmla="*/ 18 w 522"/>
                      <a:gd name="T33" fmla="*/ 126 h 180"/>
                      <a:gd name="T34" fmla="*/ 30 w 522"/>
                      <a:gd name="T35" fmla="*/ 108 h 180"/>
                      <a:gd name="T36" fmla="*/ 30 w 522"/>
                      <a:gd name="T37" fmla="*/ 102 h 180"/>
                      <a:gd name="T38" fmla="*/ 36 w 522"/>
                      <a:gd name="T39" fmla="*/ 54 h 180"/>
                      <a:gd name="T40" fmla="*/ 42 w 522"/>
                      <a:gd name="T41" fmla="*/ 60 h 180"/>
                      <a:gd name="T42" fmla="*/ 126 w 522"/>
                      <a:gd name="T43" fmla="*/ 54 h 180"/>
                      <a:gd name="T44" fmla="*/ 126 w 522"/>
                      <a:gd name="T45" fmla="*/ 42 h 180"/>
                      <a:gd name="T46" fmla="*/ 402 w 522"/>
                      <a:gd name="T47" fmla="*/ 18 h 180"/>
                      <a:gd name="T48" fmla="*/ 522 w 522"/>
                      <a:gd name="T49" fmla="*/ 0 h 180"/>
                      <a:gd name="T50" fmla="*/ 522 w 522"/>
                      <a:gd name="T51" fmla="*/ 6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2"/>
                      <a:gd name="T79" fmla="*/ 0 h 180"/>
                      <a:gd name="T80" fmla="*/ 522 w 522"/>
                      <a:gd name="T81" fmla="*/ 180 h 1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2" h="180">
                        <a:moveTo>
                          <a:pt x="522" y="0"/>
                        </a:moveTo>
                        <a:lnTo>
                          <a:pt x="522" y="24"/>
                        </a:lnTo>
                        <a:lnTo>
                          <a:pt x="504" y="42"/>
                        </a:lnTo>
                        <a:lnTo>
                          <a:pt x="474" y="60"/>
                        </a:lnTo>
                        <a:lnTo>
                          <a:pt x="468" y="54"/>
                        </a:lnTo>
                        <a:lnTo>
                          <a:pt x="450" y="78"/>
                        </a:lnTo>
                        <a:lnTo>
                          <a:pt x="402" y="102"/>
                        </a:lnTo>
                        <a:lnTo>
                          <a:pt x="390" y="126"/>
                        </a:lnTo>
                        <a:lnTo>
                          <a:pt x="372" y="132"/>
                        </a:lnTo>
                        <a:lnTo>
                          <a:pt x="372" y="150"/>
                        </a:lnTo>
                        <a:lnTo>
                          <a:pt x="294" y="162"/>
                        </a:lnTo>
                        <a:lnTo>
                          <a:pt x="132" y="174"/>
                        </a:lnTo>
                        <a:lnTo>
                          <a:pt x="0" y="180"/>
                        </a:lnTo>
                        <a:lnTo>
                          <a:pt x="12" y="168"/>
                        </a:lnTo>
                        <a:lnTo>
                          <a:pt x="0" y="150"/>
                        </a:lnTo>
                        <a:lnTo>
                          <a:pt x="18" y="138"/>
                        </a:lnTo>
                        <a:lnTo>
                          <a:pt x="18" y="126"/>
                        </a:lnTo>
                        <a:lnTo>
                          <a:pt x="30" y="108"/>
                        </a:lnTo>
                        <a:lnTo>
                          <a:pt x="30" y="102"/>
                        </a:lnTo>
                        <a:lnTo>
                          <a:pt x="36" y="54"/>
                        </a:lnTo>
                        <a:lnTo>
                          <a:pt x="42" y="60"/>
                        </a:lnTo>
                        <a:lnTo>
                          <a:pt x="126" y="54"/>
                        </a:lnTo>
                        <a:lnTo>
                          <a:pt x="126" y="42"/>
                        </a:lnTo>
                        <a:lnTo>
                          <a:pt x="402" y="18"/>
                        </a:lnTo>
                        <a:lnTo>
                          <a:pt x="522" y="0"/>
                        </a:lnTo>
                        <a:lnTo>
                          <a:pt x="522" y="6"/>
                        </a:lnTo>
                      </a:path>
                    </a:pathLst>
                  </a:custGeom>
                  <a:noFill/>
                  <a:ln w="9525">
                    <a:solidFill>
                      <a:srgbClr val="000000"/>
                    </a:solidFill>
                    <a:prstDash val="solid"/>
                    <a:round/>
                    <a:headEnd/>
                    <a:tailEnd/>
                  </a:ln>
                </p:spPr>
                <p:txBody>
                  <a:bodyPr/>
                  <a:lstStyle/>
                  <a:p>
                    <a:endParaRPr lang="en-US" dirty="0"/>
                  </a:p>
                </p:txBody>
              </p:sp>
              <p:sp>
                <p:nvSpPr>
                  <p:cNvPr id="257" name="Freeform 256"/>
                  <p:cNvSpPr>
                    <a:spLocks noChangeAspect="1"/>
                  </p:cNvSpPr>
                  <p:nvPr/>
                </p:nvSpPr>
                <p:spPr bwMode="auto">
                  <a:xfrm>
                    <a:off x="3345894" y="3735363"/>
                    <a:ext cx="864" cy="834"/>
                  </a:xfrm>
                  <a:custGeom>
                    <a:avLst/>
                    <a:gdLst>
                      <a:gd name="T0" fmla="*/ 828 w 864"/>
                      <a:gd name="T1" fmla="*/ 246 h 834"/>
                      <a:gd name="T2" fmla="*/ 864 w 864"/>
                      <a:gd name="T3" fmla="*/ 438 h 834"/>
                      <a:gd name="T4" fmla="*/ 858 w 864"/>
                      <a:gd name="T5" fmla="*/ 516 h 834"/>
                      <a:gd name="T6" fmla="*/ 846 w 864"/>
                      <a:gd name="T7" fmla="*/ 540 h 834"/>
                      <a:gd name="T8" fmla="*/ 804 w 864"/>
                      <a:gd name="T9" fmla="*/ 558 h 834"/>
                      <a:gd name="T10" fmla="*/ 792 w 864"/>
                      <a:gd name="T11" fmla="*/ 534 h 834"/>
                      <a:gd name="T12" fmla="*/ 768 w 864"/>
                      <a:gd name="T13" fmla="*/ 540 h 834"/>
                      <a:gd name="T14" fmla="*/ 756 w 864"/>
                      <a:gd name="T15" fmla="*/ 582 h 834"/>
                      <a:gd name="T16" fmla="*/ 678 w 864"/>
                      <a:gd name="T17" fmla="*/ 648 h 834"/>
                      <a:gd name="T18" fmla="*/ 684 w 864"/>
                      <a:gd name="T19" fmla="*/ 630 h 834"/>
                      <a:gd name="T20" fmla="*/ 678 w 864"/>
                      <a:gd name="T21" fmla="*/ 630 h 834"/>
                      <a:gd name="T22" fmla="*/ 666 w 864"/>
                      <a:gd name="T23" fmla="*/ 630 h 834"/>
                      <a:gd name="T24" fmla="*/ 660 w 864"/>
                      <a:gd name="T25" fmla="*/ 642 h 834"/>
                      <a:gd name="T26" fmla="*/ 654 w 864"/>
                      <a:gd name="T27" fmla="*/ 654 h 834"/>
                      <a:gd name="T28" fmla="*/ 642 w 864"/>
                      <a:gd name="T29" fmla="*/ 660 h 834"/>
                      <a:gd name="T30" fmla="*/ 636 w 864"/>
                      <a:gd name="T31" fmla="*/ 654 h 834"/>
                      <a:gd name="T32" fmla="*/ 624 w 864"/>
                      <a:gd name="T33" fmla="*/ 684 h 834"/>
                      <a:gd name="T34" fmla="*/ 606 w 864"/>
                      <a:gd name="T35" fmla="*/ 690 h 834"/>
                      <a:gd name="T36" fmla="*/ 612 w 864"/>
                      <a:gd name="T37" fmla="*/ 702 h 834"/>
                      <a:gd name="T38" fmla="*/ 594 w 864"/>
                      <a:gd name="T39" fmla="*/ 732 h 834"/>
                      <a:gd name="T40" fmla="*/ 588 w 864"/>
                      <a:gd name="T41" fmla="*/ 732 h 834"/>
                      <a:gd name="T42" fmla="*/ 576 w 864"/>
                      <a:gd name="T43" fmla="*/ 732 h 834"/>
                      <a:gd name="T44" fmla="*/ 594 w 864"/>
                      <a:gd name="T45" fmla="*/ 768 h 834"/>
                      <a:gd name="T46" fmla="*/ 546 w 864"/>
                      <a:gd name="T47" fmla="*/ 828 h 834"/>
                      <a:gd name="T48" fmla="*/ 462 w 864"/>
                      <a:gd name="T49" fmla="*/ 750 h 834"/>
                      <a:gd name="T50" fmla="*/ 408 w 864"/>
                      <a:gd name="T51" fmla="*/ 654 h 834"/>
                      <a:gd name="T52" fmla="*/ 336 w 864"/>
                      <a:gd name="T53" fmla="*/ 534 h 834"/>
                      <a:gd name="T54" fmla="*/ 252 w 864"/>
                      <a:gd name="T55" fmla="*/ 528 h 834"/>
                      <a:gd name="T56" fmla="*/ 216 w 864"/>
                      <a:gd name="T57" fmla="*/ 582 h 834"/>
                      <a:gd name="T58" fmla="*/ 126 w 864"/>
                      <a:gd name="T59" fmla="*/ 528 h 834"/>
                      <a:gd name="T60" fmla="*/ 6 w 864"/>
                      <a:gd name="T61" fmla="*/ 342 h 834"/>
                      <a:gd name="T62" fmla="*/ 234 w 864"/>
                      <a:gd name="T63" fmla="*/ 348 h 834"/>
                      <a:gd name="T64" fmla="*/ 456 w 864"/>
                      <a:gd name="T65" fmla="*/ 12 h 834"/>
                      <a:gd name="T66" fmla="*/ 468 w 864"/>
                      <a:gd name="T67" fmla="*/ 174 h 834"/>
                      <a:gd name="T68" fmla="*/ 498 w 864"/>
                      <a:gd name="T69" fmla="*/ 192 h 834"/>
                      <a:gd name="T70" fmla="*/ 564 w 864"/>
                      <a:gd name="T71" fmla="*/ 198 h 834"/>
                      <a:gd name="T72" fmla="*/ 594 w 864"/>
                      <a:gd name="T73" fmla="*/ 210 h 834"/>
                      <a:gd name="T74" fmla="*/ 624 w 864"/>
                      <a:gd name="T75" fmla="*/ 216 h 834"/>
                      <a:gd name="T76" fmla="*/ 642 w 864"/>
                      <a:gd name="T77" fmla="*/ 216 h 834"/>
                      <a:gd name="T78" fmla="*/ 660 w 864"/>
                      <a:gd name="T79" fmla="*/ 216 h 834"/>
                      <a:gd name="T80" fmla="*/ 750 w 864"/>
                      <a:gd name="T81" fmla="*/ 210 h 834"/>
                      <a:gd name="T82" fmla="*/ 798 w 864"/>
                      <a:gd name="T83" fmla="*/ 234 h 8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4"/>
                      <a:gd name="T127" fmla="*/ 0 h 834"/>
                      <a:gd name="T128" fmla="*/ 864 w 864"/>
                      <a:gd name="T129" fmla="*/ 834 h 8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4" h="834">
                        <a:moveTo>
                          <a:pt x="798" y="234"/>
                        </a:moveTo>
                        <a:lnTo>
                          <a:pt x="828" y="246"/>
                        </a:lnTo>
                        <a:lnTo>
                          <a:pt x="828" y="366"/>
                        </a:lnTo>
                        <a:lnTo>
                          <a:pt x="864" y="438"/>
                        </a:lnTo>
                        <a:lnTo>
                          <a:pt x="852" y="474"/>
                        </a:lnTo>
                        <a:lnTo>
                          <a:pt x="858" y="516"/>
                        </a:lnTo>
                        <a:lnTo>
                          <a:pt x="840" y="534"/>
                        </a:lnTo>
                        <a:lnTo>
                          <a:pt x="846" y="540"/>
                        </a:lnTo>
                        <a:lnTo>
                          <a:pt x="786" y="570"/>
                        </a:lnTo>
                        <a:lnTo>
                          <a:pt x="804" y="558"/>
                        </a:lnTo>
                        <a:lnTo>
                          <a:pt x="786" y="558"/>
                        </a:lnTo>
                        <a:lnTo>
                          <a:pt x="792" y="534"/>
                        </a:lnTo>
                        <a:lnTo>
                          <a:pt x="774" y="546"/>
                        </a:lnTo>
                        <a:lnTo>
                          <a:pt x="768" y="540"/>
                        </a:lnTo>
                        <a:lnTo>
                          <a:pt x="774" y="576"/>
                        </a:lnTo>
                        <a:lnTo>
                          <a:pt x="756" y="582"/>
                        </a:lnTo>
                        <a:lnTo>
                          <a:pt x="756" y="600"/>
                        </a:lnTo>
                        <a:lnTo>
                          <a:pt x="678" y="648"/>
                        </a:lnTo>
                        <a:lnTo>
                          <a:pt x="720" y="618"/>
                        </a:lnTo>
                        <a:lnTo>
                          <a:pt x="684" y="630"/>
                        </a:lnTo>
                        <a:lnTo>
                          <a:pt x="684" y="618"/>
                        </a:lnTo>
                        <a:lnTo>
                          <a:pt x="678" y="630"/>
                        </a:lnTo>
                        <a:lnTo>
                          <a:pt x="672" y="624"/>
                        </a:lnTo>
                        <a:lnTo>
                          <a:pt x="666" y="630"/>
                        </a:lnTo>
                        <a:lnTo>
                          <a:pt x="654" y="624"/>
                        </a:lnTo>
                        <a:lnTo>
                          <a:pt x="660" y="642"/>
                        </a:lnTo>
                        <a:lnTo>
                          <a:pt x="672" y="642"/>
                        </a:lnTo>
                        <a:lnTo>
                          <a:pt x="654" y="654"/>
                        </a:lnTo>
                        <a:lnTo>
                          <a:pt x="642" y="636"/>
                        </a:lnTo>
                        <a:lnTo>
                          <a:pt x="642" y="660"/>
                        </a:lnTo>
                        <a:lnTo>
                          <a:pt x="636" y="666"/>
                        </a:lnTo>
                        <a:lnTo>
                          <a:pt x="636" y="654"/>
                        </a:lnTo>
                        <a:lnTo>
                          <a:pt x="612" y="672"/>
                        </a:lnTo>
                        <a:lnTo>
                          <a:pt x="624" y="684"/>
                        </a:lnTo>
                        <a:lnTo>
                          <a:pt x="594" y="684"/>
                        </a:lnTo>
                        <a:lnTo>
                          <a:pt x="606" y="690"/>
                        </a:lnTo>
                        <a:lnTo>
                          <a:pt x="606" y="702"/>
                        </a:lnTo>
                        <a:lnTo>
                          <a:pt x="612" y="702"/>
                        </a:lnTo>
                        <a:lnTo>
                          <a:pt x="600" y="732"/>
                        </a:lnTo>
                        <a:lnTo>
                          <a:pt x="594" y="732"/>
                        </a:lnTo>
                        <a:lnTo>
                          <a:pt x="594" y="720"/>
                        </a:lnTo>
                        <a:lnTo>
                          <a:pt x="588" y="732"/>
                        </a:lnTo>
                        <a:lnTo>
                          <a:pt x="576" y="720"/>
                        </a:lnTo>
                        <a:lnTo>
                          <a:pt x="576" y="732"/>
                        </a:lnTo>
                        <a:lnTo>
                          <a:pt x="600" y="732"/>
                        </a:lnTo>
                        <a:lnTo>
                          <a:pt x="594" y="768"/>
                        </a:lnTo>
                        <a:lnTo>
                          <a:pt x="618" y="834"/>
                        </a:lnTo>
                        <a:lnTo>
                          <a:pt x="546" y="828"/>
                        </a:lnTo>
                        <a:lnTo>
                          <a:pt x="480" y="798"/>
                        </a:lnTo>
                        <a:lnTo>
                          <a:pt x="462" y="750"/>
                        </a:lnTo>
                        <a:lnTo>
                          <a:pt x="456" y="702"/>
                        </a:lnTo>
                        <a:lnTo>
                          <a:pt x="408" y="654"/>
                        </a:lnTo>
                        <a:lnTo>
                          <a:pt x="372" y="570"/>
                        </a:lnTo>
                        <a:lnTo>
                          <a:pt x="336" y="534"/>
                        </a:lnTo>
                        <a:lnTo>
                          <a:pt x="276" y="516"/>
                        </a:lnTo>
                        <a:lnTo>
                          <a:pt x="252" y="528"/>
                        </a:lnTo>
                        <a:lnTo>
                          <a:pt x="234" y="564"/>
                        </a:lnTo>
                        <a:lnTo>
                          <a:pt x="216" y="582"/>
                        </a:lnTo>
                        <a:lnTo>
                          <a:pt x="198" y="576"/>
                        </a:lnTo>
                        <a:lnTo>
                          <a:pt x="126" y="528"/>
                        </a:lnTo>
                        <a:lnTo>
                          <a:pt x="108" y="450"/>
                        </a:lnTo>
                        <a:lnTo>
                          <a:pt x="6" y="342"/>
                        </a:lnTo>
                        <a:lnTo>
                          <a:pt x="0" y="330"/>
                        </a:lnTo>
                        <a:lnTo>
                          <a:pt x="234" y="348"/>
                        </a:lnTo>
                        <a:lnTo>
                          <a:pt x="264" y="0"/>
                        </a:lnTo>
                        <a:lnTo>
                          <a:pt x="456" y="12"/>
                        </a:lnTo>
                        <a:lnTo>
                          <a:pt x="444" y="162"/>
                        </a:lnTo>
                        <a:lnTo>
                          <a:pt x="468" y="174"/>
                        </a:lnTo>
                        <a:lnTo>
                          <a:pt x="486" y="174"/>
                        </a:lnTo>
                        <a:lnTo>
                          <a:pt x="498" y="192"/>
                        </a:lnTo>
                        <a:lnTo>
                          <a:pt x="540" y="204"/>
                        </a:lnTo>
                        <a:lnTo>
                          <a:pt x="564" y="198"/>
                        </a:lnTo>
                        <a:lnTo>
                          <a:pt x="582" y="222"/>
                        </a:lnTo>
                        <a:lnTo>
                          <a:pt x="594" y="210"/>
                        </a:lnTo>
                        <a:lnTo>
                          <a:pt x="612" y="228"/>
                        </a:lnTo>
                        <a:lnTo>
                          <a:pt x="624" y="216"/>
                        </a:lnTo>
                        <a:lnTo>
                          <a:pt x="630" y="234"/>
                        </a:lnTo>
                        <a:lnTo>
                          <a:pt x="642" y="216"/>
                        </a:lnTo>
                        <a:lnTo>
                          <a:pt x="648" y="222"/>
                        </a:lnTo>
                        <a:lnTo>
                          <a:pt x="660" y="216"/>
                        </a:lnTo>
                        <a:lnTo>
                          <a:pt x="678" y="234"/>
                        </a:lnTo>
                        <a:lnTo>
                          <a:pt x="750" y="210"/>
                        </a:lnTo>
                        <a:lnTo>
                          <a:pt x="798" y="240"/>
                        </a:lnTo>
                        <a:lnTo>
                          <a:pt x="798" y="234"/>
                        </a:lnTo>
                        <a:close/>
                      </a:path>
                    </a:pathLst>
                  </a:custGeom>
                  <a:solidFill>
                    <a:srgbClr val="FF8C00"/>
                  </a:solidFill>
                  <a:ln w="9525">
                    <a:solidFill>
                      <a:srgbClr val="FF8C00"/>
                    </a:solidFill>
                    <a:prstDash val="solid"/>
                    <a:round/>
                    <a:headEnd/>
                    <a:tailEnd/>
                  </a:ln>
                </p:spPr>
                <p:txBody>
                  <a:bodyPr/>
                  <a:lstStyle/>
                  <a:p>
                    <a:endParaRPr lang="en-US" dirty="0"/>
                  </a:p>
                </p:txBody>
              </p:sp>
              <p:sp>
                <p:nvSpPr>
                  <p:cNvPr id="258" name="Freeform 257"/>
                  <p:cNvSpPr>
                    <a:spLocks noChangeAspect="1"/>
                  </p:cNvSpPr>
                  <p:nvPr/>
                </p:nvSpPr>
                <p:spPr bwMode="auto">
                  <a:xfrm>
                    <a:off x="3345894" y="3735363"/>
                    <a:ext cx="864" cy="834"/>
                  </a:xfrm>
                  <a:custGeom>
                    <a:avLst/>
                    <a:gdLst>
                      <a:gd name="T0" fmla="*/ 828 w 864"/>
                      <a:gd name="T1" fmla="*/ 246 h 834"/>
                      <a:gd name="T2" fmla="*/ 864 w 864"/>
                      <a:gd name="T3" fmla="*/ 438 h 834"/>
                      <a:gd name="T4" fmla="*/ 858 w 864"/>
                      <a:gd name="T5" fmla="*/ 516 h 834"/>
                      <a:gd name="T6" fmla="*/ 846 w 864"/>
                      <a:gd name="T7" fmla="*/ 540 h 834"/>
                      <a:gd name="T8" fmla="*/ 804 w 864"/>
                      <a:gd name="T9" fmla="*/ 558 h 834"/>
                      <a:gd name="T10" fmla="*/ 792 w 864"/>
                      <a:gd name="T11" fmla="*/ 534 h 834"/>
                      <a:gd name="T12" fmla="*/ 768 w 864"/>
                      <a:gd name="T13" fmla="*/ 540 h 834"/>
                      <a:gd name="T14" fmla="*/ 756 w 864"/>
                      <a:gd name="T15" fmla="*/ 582 h 834"/>
                      <a:gd name="T16" fmla="*/ 678 w 864"/>
                      <a:gd name="T17" fmla="*/ 648 h 834"/>
                      <a:gd name="T18" fmla="*/ 684 w 864"/>
                      <a:gd name="T19" fmla="*/ 630 h 834"/>
                      <a:gd name="T20" fmla="*/ 678 w 864"/>
                      <a:gd name="T21" fmla="*/ 630 h 834"/>
                      <a:gd name="T22" fmla="*/ 666 w 864"/>
                      <a:gd name="T23" fmla="*/ 630 h 834"/>
                      <a:gd name="T24" fmla="*/ 660 w 864"/>
                      <a:gd name="T25" fmla="*/ 642 h 834"/>
                      <a:gd name="T26" fmla="*/ 654 w 864"/>
                      <a:gd name="T27" fmla="*/ 654 h 834"/>
                      <a:gd name="T28" fmla="*/ 642 w 864"/>
                      <a:gd name="T29" fmla="*/ 660 h 834"/>
                      <a:gd name="T30" fmla="*/ 636 w 864"/>
                      <a:gd name="T31" fmla="*/ 654 h 834"/>
                      <a:gd name="T32" fmla="*/ 624 w 864"/>
                      <a:gd name="T33" fmla="*/ 684 h 834"/>
                      <a:gd name="T34" fmla="*/ 606 w 864"/>
                      <a:gd name="T35" fmla="*/ 690 h 834"/>
                      <a:gd name="T36" fmla="*/ 612 w 864"/>
                      <a:gd name="T37" fmla="*/ 702 h 834"/>
                      <a:gd name="T38" fmla="*/ 594 w 864"/>
                      <a:gd name="T39" fmla="*/ 732 h 834"/>
                      <a:gd name="T40" fmla="*/ 588 w 864"/>
                      <a:gd name="T41" fmla="*/ 732 h 834"/>
                      <a:gd name="T42" fmla="*/ 576 w 864"/>
                      <a:gd name="T43" fmla="*/ 732 h 834"/>
                      <a:gd name="T44" fmla="*/ 594 w 864"/>
                      <a:gd name="T45" fmla="*/ 768 h 834"/>
                      <a:gd name="T46" fmla="*/ 546 w 864"/>
                      <a:gd name="T47" fmla="*/ 828 h 834"/>
                      <a:gd name="T48" fmla="*/ 462 w 864"/>
                      <a:gd name="T49" fmla="*/ 750 h 834"/>
                      <a:gd name="T50" fmla="*/ 408 w 864"/>
                      <a:gd name="T51" fmla="*/ 654 h 834"/>
                      <a:gd name="T52" fmla="*/ 336 w 864"/>
                      <a:gd name="T53" fmla="*/ 534 h 834"/>
                      <a:gd name="T54" fmla="*/ 252 w 864"/>
                      <a:gd name="T55" fmla="*/ 528 h 834"/>
                      <a:gd name="T56" fmla="*/ 216 w 864"/>
                      <a:gd name="T57" fmla="*/ 582 h 834"/>
                      <a:gd name="T58" fmla="*/ 126 w 864"/>
                      <a:gd name="T59" fmla="*/ 528 h 834"/>
                      <a:gd name="T60" fmla="*/ 6 w 864"/>
                      <a:gd name="T61" fmla="*/ 342 h 834"/>
                      <a:gd name="T62" fmla="*/ 234 w 864"/>
                      <a:gd name="T63" fmla="*/ 348 h 834"/>
                      <a:gd name="T64" fmla="*/ 456 w 864"/>
                      <a:gd name="T65" fmla="*/ 12 h 834"/>
                      <a:gd name="T66" fmla="*/ 468 w 864"/>
                      <a:gd name="T67" fmla="*/ 174 h 834"/>
                      <a:gd name="T68" fmla="*/ 498 w 864"/>
                      <a:gd name="T69" fmla="*/ 192 h 834"/>
                      <a:gd name="T70" fmla="*/ 564 w 864"/>
                      <a:gd name="T71" fmla="*/ 198 h 834"/>
                      <a:gd name="T72" fmla="*/ 594 w 864"/>
                      <a:gd name="T73" fmla="*/ 210 h 834"/>
                      <a:gd name="T74" fmla="*/ 624 w 864"/>
                      <a:gd name="T75" fmla="*/ 216 h 834"/>
                      <a:gd name="T76" fmla="*/ 642 w 864"/>
                      <a:gd name="T77" fmla="*/ 216 h 834"/>
                      <a:gd name="T78" fmla="*/ 660 w 864"/>
                      <a:gd name="T79" fmla="*/ 216 h 834"/>
                      <a:gd name="T80" fmla="*/ 750 w 864"/>
                      <a:gd name="T81" fmla="*/ 210 h 834"/>
                      <a:gd name="T82" fmla="*/ 798 w 864"/>
                      <a:gd name="T83" fmla="*/ 234 h 8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4"/>
                      <a:gd name="T127" fmla="*/ 0 h 834"/>
                      <a:gd name="T128" fmla="*/ 864 w 864"/>
                      <a:gd name="T129" fmla="*/ 834 h 8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4" h="834">
                        <a:moveTo>
                          <a:pt x="798" y="234"/>
                        </a:moveTo>
                        <a:lnTo>
                          <a:pt x="828" y="246"/>
                        </a:lnTo>
                        <a:lnTo>
                          <a:pt x="828" y="366"/>
                        </a:lnTo>
                        <a:lnTo>
                          <a:pt x="864" y="438"/>
                        </a:lnTo>
                        <a:lnTo>
                          <a:pt x="852" y="474"/>
                        </a:lnTo>
                        <a:lnTo>
                          <a:pt x="858" y="516"/>
                        </a:lnTo>
                        <a:lnTo>
                          <a:pt x="840" y="534"/>
                        </a:lnTo>
                        <a:lnTo>
                          <a:pt x="846" y="540"/>
                        </a:lnTo>
                        <a:lnTo>
                          <a:pt x="786" y="570"/>
                        </a:lnTo>
                        <a:lnTo>
                          <a:pt x="804" y="558"/>
                        </a:lnTo>
                        <a:lnTo>
                          <a:pt x="786" y="558"/>
                        </a:lnTo>
                        <a:lnTo>
                          <a:pt x="792" y="534"/>
                        </a:lnTo>
                        <a:lnTo>
                          <a:pt x="774" y="546"/>
                        </a:lnTo>
                        <a:lnTo>
                          <a:pt x="768" y="540"/>
                        </a:lnTo>
                        <a:lnTo>
                          <a:pt x="774" y="576"/>
                        </a:lnTo>
                        <a:lnTo>
                          <a:pt x="756" y="582"/>
                        </a:lnTo>
                        <a:lnTo>
                          <a:pt x="756" y="600"/>
                        </a:lnTo>
                        <a:lnTo>
                          <a:pt x="678" y="648"/>
                        </a:lnTo>
                        <a:lnTo>
                          <a:pt x="720" y="618"/>
                        </a:lnTo>
                        <a:lnTo>
                          <a:pt x="684" y="630"/>
                        </a:lnTo>
                        <a:lnTo>
                          <a:pt x="684" y="618"/>
                        </a:lnTo>
                        <a:lnTo>
                          <a:pt x="678" y="630"/>
                        </a:lnTo>
                        <a:lnTo>
                          <a:pt x="672" y="624"/>
                        </a:lnTo>
                        <a:lnTo>
                          <a:pt x="666" y="630"/>
                        </a:lnTo>
                        <a:lnTo>
                          <a:pt x="654" y="624"/>
                        </a:lnTo>
                        <a:lnTo>
                          <a:pt x="660" y="642"/>
                        </a:lnTo>
                        <a:lnTo>
                          <a:pt x="672" y="642"/>
                        </a:lnTo>
                        <a:lnTo>
                          <a:pt x="654" y="654"/>
                        </a:lnTo>
                        <a:lnTo>
                          <a:pt x="642" y="636"/>
                        </a:lnTo>
                        <a:lnTo>
                          <a:pt x="642" y="660"/>
                        </a:lnTo>
                        <a:lnTo>
                          <a:pt x="636" y="666"/>
                        </a:lnTo>
                        <a:lnTo>
                          <a:pt x="636" y="654"/>
                        </a:lnTo>
                        <a:lnTo>
                          <a:pt x="612" y="672"/>
                        </a:lnTo>
                        <a:lnTo>
                          <a:pt x="624" y="684"/>
                        </a:lnTo>
                        <a:lnTo>
                          <a:pt x="594" y="684"/>
                        </a:lnTo>
                        <a:lnTo>
                          <a:pt x="606" y="690"/>
                        </a:lnTo>
                        <a:lnTo>
                          <a:pt x="606" y="702"/>
                        </a:lnTo>
                        <a:lnTo>
                          <a:pt x="612" y="702"/>
                        </a:lnTo>
                        <a:lnTo>
                          <a:pt x="600" y="732"/>
                        </a:lnTo>
                        <a:lnTo>
                          <a:pt x="594" y="732"/>
                        </a:lnTo>
                        <a:lnTo>
                          <a:pt x="594" y="720"/>
                        </a:lnTo>
                        <a:lnTo>
                          <a:pt x="588" y="732"/>
                        </a:lnTo>
                        <a:lnTo>
                          <a:pt x="576" y="720"/>
                        </a:lnTo>
                        <a:lnTo>
                          <a:pt x="576" y="732"/>
                        </a:lnTo>
                        <a:lnTo>
                          <a:pt x="600" y="732"/>
                        </a:lnTo>
                        <a:lnTo>
                          <a:pt x="594" y="768"/>
                        </a:lnTo>
                        <a:lnTo>
                          <a:pt x="618" y="834"/>
                        </a:lnTo>
                        <a:lnTo>
                          <a:pt x="546" y="828"/>
                        </a:lnTo>
                        <a:lnTo>
                          <a:pt x="480" y="798"/>
                        </a:lnTo>
                        <a:lnTo>
                          <a:pt x="462" y="750"/>
                        </a:lnTo>
                        <a:lnTo>
                          <a:pt x="456" y="702"/>
                        </a:lnTo>
                        <a:lnTo>
                          <a:pt x="408" y="654"/>
                        </a:lnTo>
                        <a:lnTo>
                          <a:pt x="372" y="570"/>
                        </a:lnTo>
                        <a:lnTo>
                          <a:pt x="336" y="534"/>
                        </a:lnTo>
                        <a:lnTo>
                          <a:pt x="276" y="516"/>
                        </a:lnTo>
                        <a:lnTo>
                          <a:pt x="252" y="528"/>
                        </a:lnTo>
                        <a:lnTo>
                          <a:pt x="234" y="564"/>
                        </a:lnTo>
                        <a:lnTo>
                          <a:pt x="216" y="582"/>
                        </a:lnTo>
                        <a:lnTo>
                          <a:pt x="198" y="576"/>
                        </a:lnTo>
                        <a:lnTo>
                          <a:pt x="126" y="528"/>
                        </a:lnTo>
                        <a:lnTo>
                          <a:pt x="108" y="450"/>
                        </a:lnTo>
                        <a:lnTo>
                          <a:pt x="6" y="342"/>
                        </a:lnTo>
                        <a:lnTo>
                          <a:pt x="0" y="330"/>
                        </a:lnTo>
                        <a:lnTo>
                          <a:pt x="234" y="348"/>
                        </a:lnTo>
                        <a:lnTo>
                          <a:pt x="264" y="0"/>
                        </a:lnTo>
                        <a:lnTo>
                          <a:pt x="456" y="12"/>
                        </a:lnTo>
                        <a:lnTo>
                          <a:pt x="444" y="162"/>
                        </a:lnTo>
                        <a:lnTo>
                          <a:pt x="468" y="174"/>
                        </a:lnTo>
                        <a:lnTo>
                          <a:pt x="486" y="174"/>
                        </a:lnTo>
                        <a:lnTo>
                          <a:pt x="498" y="192"/>
                        </a:lnTo>
                        <a:lnTo>
                          <a:pt x="540" y="204"/>
                        </a:lnTo>
                        <a:lnTo>
                          <a:pt x="564" y="198"/>
                        </a:lnTo>
                        <a:lnTo>
                          <a:pt x="582" y="222"/>
                        </a:lnTo>
                        <a:lnTo>
                          <a:pt x="594" y="210"/>
                        </a:lnTo>
                        <a:lnTo>
                          <a:pt x="612" y="228"/>
                        </a:lnTo>
                        <a:lnTo>
                          <a:pt x="624" y="216"/>
                        </a:lnTo>
                        <a:lnTo>
                          <a:pt x="630" y="234"/>
                        </a:lnTo>
                        <a:lnTo>
                          <a:pt x="642" y="216"/>
                        </a:lnTo>
                        <a:lnTo>
                          <a:pt x="648" y="222"/>
                        </a:lnTo>
                        <a:lnTo>
                          <a:pt x="660" y="216"/>
                        </a:lnTo>
                        <a:lnTo>
                          <a:pt x="678" y="234"/>
                        </a:lnTo>
                        <a:lnTo>
                          <a:pt x="750" y="210"/>
                        </a:lnTo>
                        <a:lnTo>
                          <a:pt x="798" y="240"/>
                        </a:lnTo>
                        <a:lnTo>
                          <a:pt x="798" y="234"/>
                        </a:lnTo>
                        <a:lnTo>
                          <a:pt x="798" y="240"/>
                        </a:lnTo>
                      </a:path>
                    </a:pathLst>
                  </a:custGeom>
                  <a:noFill/>
                  <a:ln w="9525">
                    <a:solidFill>
                      <a:srgbClr val="000000"/>
                    </a:solidFill>
                    <a:prstDash val="solid"/>
                    <a:round/>
                    <a:headEnd/>
                    <a:tailEnd/>
                  </a:ln>
                </p:spPr>
                <p:txBody>
                  <a:bodyPr/>
                  <a:lstStyle/>
                  <a:p>
                    <a:endParaRPr lang="en-US" dirty="0"/>
                  </a:p>
                </p:txBody>
              </p:sp>
              <p:sp>
                <p:nvSpPr>
                  <p:cNvPr id="259" name="Freeform 258"/>
                  <p:cNvSpPr>
                    <a:spLocks noChangeAspect="1"/>
                  </p:cNvSpPr>
                  <p:nvPr/>
                </p:nvSpPr>
                <p:spPr bwMode="auto">
                  <a:xfrm>
                    <a:off x="3345486" y="3734847"/>
                    <a:ext cx="348" cy="438"/>
                  </a:xfrm>
                  <a:custGeom>
                    <a:avLst/>
                    <a:gdLst>
                      <a:gd name="T0" fmla="*/ 306 w 348"/>
                      <a:gd name="T1" fmla="*/ 438 h 438"/>
                      <a:gd name="T2" fmla="*/ 0 w 348"/>
                      <a:gd name="T3" fmla="*/ 384 h 438"/>
                      <a:gd name="T4" fmla="*/ 78 w 348"/>
                      <a:gd name="T5" fmla="*/ 0 h 438"/>
                      <a:gd name="T6" fmla="*/ 132 w 348"/>
                      <a:gd name="T7" fmla="*/ 12 h 438"/>
                      <a:gd name="T8" fmla="*/ 246 w 348"/>
                      <a:gd name="T9" fmla="*/ 30 h 438"/>
                      <a:gd name="T10" fmla="*/ 234 w 348"/>
                      <a:gd name="T11" fmla="*/ 108 h 438"/>
                      <a:gd name="T12" fmla="*/ 348 w 348"/>
                      <a:gd name="T13" fmla="*/ 126 h 438"/>
                      <a:gd name="T14" fmla="*/ 312 w 348"/>
                      <a:gd name="T15" fmla="*/ 390 h 438"/>
                      <a:gd name="T16" fmla="*/ 306 w 348"/>
                      <a:gd name="T17" fmla="*/ 438 h 4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8"/>
                      <a:gd name="T28" fmla="*/ 0 h 438"/>
                      <a:gd name="T29" fmla="*/ 348 w 348"/>
                      <a:gd name="T30" fmla="*/ 438 h 4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8" h="438">
                        <a:moveTo>
                          <a:pt x="306" y="438"/>
                        </a:moveTo>
                        <a:lnTo>
                          <a:pt x="0" y="384"/>
                        </a:lnTo>
                        <a:lnTo>
                          <a:pt x="78" y="0"/>
                        </a:lnTo>
                        <a:lnTo>
                          <a:pt x="132" y="12"/>
                        </a:lnTo>
                        <a:lnTo>
                          <a:pt x="246" y="30"/>
                        </a:lnTo>
                        <a:lnTo>
                          <a:pt x="234" y="108"/>
                        </a:lnTo>
                        <a:lnTo>
                          <a:pt x="348" y="126"/>
                        </a:lnTo>
                        <a:lnTo>
                          <a:pt x="312" y="390"/>
                        </a:lnTo>
                        <a:lnTo>
                          <a:pt x="306" y="438"/>
                        </a:lnTo>
                        <a:close/>
                      </a:path>
                    </a:pathLst>
                  </a:custGeom>
                  <a:solidFill>
                    <a:srgbClr val="FFAA00"/>
                  </a:solidFill>
                  <a:ln w="9525">
                    <a:solidFill>
                      <a:srgbClr val="FFAA00"/>
                    </a:solidFill>
                    <a:prstDash val="solid"/>
                    <a:round/>
                    <a:headEnd/>
                    <a:tailEnd/>
                  </a:ln>
                </p:spPr>
                <p:txBody>
                  <a:bodyPr/>
                  <a:lstStyle/>
                  <a:p>
                    <a:endParaRPr lang="en-US" dirty="0"/>
                  </a:p>
                </p:txBody>
              </p:sp>
              <p:sp>
                <p:nvSpPr>
                  <p:cNvPr id="260" name="Freeform 259"/>
                  <p:cNvSpPr>
                    <a:spLocks noChangeAspect="1"/>
                  </p:cNvSpPr>
                  <p:nvPr/>
                </p:nvSpPr>
                <p:spPr bwMode="auto">
                  <a:xfrm>
                    <a:off x="3345486" y="3734847"/>
                    <a:ext cx="348" cy="444"/>
                  </a:xfrm>
                  <a:custGeom>
                    <a:avLst/>
                    <a:gdLst>
                      <a:gd name="T0" fmla="*/ 306 w 348"/>
                      <a:gd name="T1" fmla="*/ 438 h 444"/>
                      <a:gd name="T2" fmla="*/ 0 w 348"/>
                      <a:gd name="T3" fmla="*/ 384 h 444"/>
                      <a:gd name="T4" fmla="*/ 78 w 348"/>
                      <a:gd name="T5" fmla="*/ 0 h 444"/>
                      <a:gd name="T6" fmla="*/ 132 w 348"/>
                      <a:gd name="T7" fmla="*/ 12 h 444"/>
                      <a:gd name="T8" fmla="*/ 246 w 348"/>
                      <a:gd name="T9" fmla="*/ 30 h 444"/>
                      <a:gd name="T10" fmla="*/ 234 w 348"/>
                      <a:gd name="T11" fmla="*/ 108 h 444"/>
                      <a:gd name="T12" fmla="*/ 348 w 348"/>
                      <a:gd name="T13" fmla="*/ 126 h 444"/>
                      <a:gd name="T14" fmla="*/ 312 w 348"/>
                      <a:gd name="T15" fmla="*/ 390 h 444"/>
                      <a:gd name="T16" fmla="*/ 306 w 348"/>
                      <a:gd name="T17" fmla="*/ 438 h 444"/>
                      <a:gd name="T18" fmla="*/ 306 w 348"/>
                      <a:gd name="T19" fmla="*/ 444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8"/>
                      <a:gd name="T31" fmla="*/ 0 h 444"/>
                      <a:gd name="T32" fmla="*/ 348 w 348"/>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8" h="444">
                        <a:moveTo>
                          <a:pt x="306" y="438"/>
                        </a:moveTo>
                        <a:lnTo>
                          <a:pt x="0" y="384"/>
                        </a:lnTo>
                        <a:lnTo>
                          <a:pt x="78" y="0"/>
                        </a:lnTo>
                        <a:lnTo>
                          <a:pt x="132" y="12"/>
                        </a:lnTo>
                        <a:lnTo>
                          <a:pt x="246" y="30"/>
                        </a:lnTo>
                        <a:lnTo>
                          <a:pt x="234" y="108"/>
                        </a:lnTo>
                        <a:lnTo>
                          <a:pt x="348" y="126"/>
                        </a:lnTo>
                        <a:lnTo>
                          <a:pt x="312" y="390"/>
                        </a:lnTo>
                        <a:lnTo>
                          <a:pt x="306" y="438"/>
                        </a:lnTo>
                        <a:lnTo>
                          <a:pt x="306" y="444"/>
                        </a:lnTo>
                      </a:path>
                    </a:pathLst>
                  </a:custGeom>
                  <a:noFill/>
                  <a:ln w="9525">
                    <a:solidFill>
                      <a:srgbClr val="000000"/>
                    </a:solidFill>
                    <a:prstDash val="solid"/>
                    <a:round/>
                    <a:headEnd/>
                    <a:tailEnd/>
                  </a:ln>
                </p:spPr>
                <p:txBody>
                  <a:bodyPr/>
                  <a:lstStyle/>
                  <a:p>
                    <a:endParaRPr lang="en-US" dirty="0"/>
                  </a:p>
                </p:txBody>
              </p:sp>
              <p:sp>
                <p:nvSpPr>
                  <p:cNvPr id="261" name="Freeform 260"/>
                  <p:cNvSpPr>
                    <a:spLocks noChangeAspect="1"/>
                  </p:cNvSpPr>
                  <p:nvPr/>
                </p:nvSpPr>
                <p:spPr bwMode="auto">
                  <a:xfrm>
                    <a:off x="3347838" y="3734541"/>
                    <a:ext cx="102" cy="198"/>
                  </a:xfrm>
                  <a:custGeom>
                    <a:avLst/>
                    <a:gdLst>
                      <a:gd name="T0" fmla="*/ 90 w 102"/>
                      <a:gd name="T1" fmla="*/ 186 h 198"/>
                      <a:gd name="T2" fmla="*/ 66 w 102"/>
                      <a:gd name="T3" fmla="*/ 192 h 198"/>
                      <a:gd name="T4" fmla="*/ 48 w 102"/>
                      <a:gd name="T5" fmla="*/ 198 h 198"/>
                      <a:gd name="T6" fmla="*/ 42 w 102"/>
                      <a:gd name="T7" fmla="*/ 192 h 198"/>
                      <a:gd name="T8" fmla="*/ 30 w 102"/>
                      <a:gd name="T9" fmla="*/ 138 h 198"/>
                      <a:gd name="T10" fmla="*/ 24 w 102"/>
                      <a:gd name="T11" fmla="*/ 138 h 198"/>
                      <a:gd name="T12" fmla="*/ 12 w 102"/>
                      <a:gd name="T13" fmla="*/ 102 h 198"/>
                      <a:gd name="T14" fmla="*/ 0 w 102"/>
                      <a:gd name="T15" fmla="*/ 30 h 198"/>
                      <a:gd name="T16" fmla="*/ 96 w 102"/>
                      <a:gd name="T17" fmla="*/ 0 h 198"/>
                      <a:gd name="T18" fmla="*/ 102 w 102"/>
                      <a:gd name="T19" fmla="*/ 42 h 198"/>
                      <a:gd name="T20" fmla="*/ 84 w 102"/>
                      <a:gd name="T21" fmla="*/ 66 h 198"/>
                      <a:gd name="T22" fmla="*/ 78 w 102"/>
                      <a:gd name="T23" fmla="*/ 120 h 198"/>
                      <a:gd name="T24" fmla="*/ 90 w 102"/>
                      <a:gd name="T25" fmla="*/ 186 h 1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98"/>
                      <a:gd name="T41" fmla="*/ 102 w 102"/>
                      <a:gd name="T42" fmla="*/ 198 h 1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98">
                        <a:moveTo>
                          <a:pt x="90" y="186"/>
                        </a:moveTo>
                        <a:lnTo>
                          <a:pt x="66" y="192"/>
                        </a:lnTo>
                        <a:lnTo>
                          <a:pt x="48" y="198"/>
                        </a:lnTo>
                        <a:lnTo>
                          <a:pt x="42" y="192"/>
                        </a:lnTo>
                        <a:lnTo>
                          <a:pt x="30" y="138"/>
                        </a:lnTo>
                        <a:lnTo>
                          <a:pt x="24" y="138"/>
                        </a:lnTo>
                        <a:lnTo>
                          <a:pt x="12" y="102"/>
                        </a:lnTo>
                        <a:lnTo>
                          <a:pt x="0" y="30"/>
                        </a:lnTo>
                        <a:lnTo>
                          <a:pt x="96" y="0"/>
                        </a:lnTo>
                        <a:lnTo>
                          <a:pt x="102" y="42"/>
                        </a:lnTo>
                        <a:lnTo>
                          <a:pt x="84" y="66"/>
                        </a:lnTo>
                        <a:lnTo>
                          <a:pt x="78" y="120"/>
                        </a:lnTo>
                        <a:lnTo>
                          <a:pt x="90" y="186"/>
                        </a:lnTo>
                        <a:close/>
                      </a:path>
                    </a:pathLst>
                  </a:custGeom>
                  <a:solidFill>
                    <a:srgbClr val="E8D898"/>
                  </a:solidFill>
                  <a:ln w="9525">
                    <a:solidFill>
                      <a:srgbClr val="E8D898"/>
                    </a:solidFill>
                    <a:prstDash val="solid"/>
                    <a:round/>
                    <a:headEnd/>
                    <a:tailEnd/>
                  </a:ln>
                </p:spPr>
                <p:txBody>
                  <a:bodyPr/>
                  <a:lstStyle/>
                  <a:p>
                    <a:endParaRPr lang="en-US" dirty="0"/>
                  </a:p>
                </p:txBody>
              </p:sp>
              <p:sp>
                <p:nvSpPr>
                  <p:cNvPr id="262" name="Freeform 261"/>
                  <p:cNvSpPr>
                    <a:spLocks noChangeAspect="1"/>
                  </p:cNvSpPr>
                  <p:nvPr/>
                </p:nvSpPr>
                <p:spPr bwMode="auto">
                  <a:xfrm>
                    <a:off x="3347838" y="3734541"/>
                    <a:ext cx="102" cy="198"/>
                  </a:xfrm>
                  <a:custGeom>
                    <a:avLst/>
                    <a:gdLst>
                      <a:gd name="T0" fmla="*/ 90 w 102"/>
                      <a:gd name="T1" fmla="*/ 186 h 198"/>
                      <a:gd name="T2" fmla="*/ 66 w 102"/>
                      <a:gd name="T3" fmla="*/ 192 h 198"/>
                      <a:gd name="T4" fmla="*/ 48 w 102"/>
                      <a:gd name="T5" fmla="*/ 198 h 198"/>
                      <a:gd name="T6" fmla="*/ 42 w 102"/>
                      <a:gd name="T7" fmla="*/ 192 h 198"/>
                      <a:gd name="T8" fmla="*/ 30 w 102"/>
                      <a:gd name="T9" fmla="*/ 138 h 198"/>
                      <a:gd name="T10" fmla="*/ 24 w 102"/>
                      <a:gd name="T11" fmla="*/ 138 h 198"/>
                      <a:gd name="T12" fmla="*/ 12 w 102"/>
                      <a:gd name="T13" fmla="*/ 102 h 198"/>
                      <a:gd name="T14" fmla="*/ 0 w 102"/>
                      <a:gd name="T15" fmla="*/ 30 h 198"/>
                      <a:gd name="T16" fmla="*/ 96 w 102"/>
                      <a:gd name="T17" fmla="*/ 0 h 198"/>
                      <a:gd name="T18" fmla="*/ 102 w 102"/>
                      <a:gd name="T19" fmla="*/ 42 h 198"/>
                      <a:gd name="T20" fmla="*/ 84 w 102"/>
                      <a:gd name="T21" fmla="*/ 66 h 198"/>
                      <a:gd name="T22" fmla="*/ 78 w 102"/>
                      <a:gd name="T23" fmla="*/ 120 h 198"/>
                      <a:gd name="T24" fmla="*/ 90 w 102"/>
                      <a:gd name="T25" fmla="*/ 186 h 198"/>
                      <a:gd name="T26" fmla="*/ 90 w 102"/>
                      <a:gd name="T27" fmla="*/ 192 h 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198"/>
                      <a:gd name="T44" fmla="*/ 102 w 102"/>
                      <a:gd name="T45" fmla="*/ 198 h 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198">
                        <a:moveTo>
                          <a:pt x="90" y="186"/>
                        </a:moveTo>
                        <a:lnTo>
                          <a:pt x="66" y="192"/>
                        </a:lnTo>
                        <a:lnTo>
                          <a:pt x="48" y="198"/>
                        </a:lnTo>
                        <a:lnTo>
                          <a:pt x="42" y="192"/>
                        </a:lnTo>
                        <a:lnTo>
                          <a:pt x="30" y="138"/>
                        </a:lnTo>
                        <a:lnTo>
                          <a:pt x="24" y="138"/>
                        </a:lnTo>
                        <a:lnTo>
                          <a:pt x="12" y="102"/>
                        </a:lnTo>
                        <a:lnTo>
                          <a:pt x="0" y="30"/>
                        </a:lnTo>
                        <a:lnTo>
                          <a:pt x="96" y="0"/>
                        </a:lnTo>
                        <a:lnTo>
                          <a:pt x="102" y="42"/>
                        </a:lnTo>
                        <a:lnTo>
                          <a:pt x="84" y="66"/>
                        </a:lnTo>
                        <a:lnTo>
                          <a:pt x="78" y="120"/>
                        </a:lnTo>
                        <a:lnTo>
                          <a:pt x="90" y="186"/>
                        </a:lnTo>
                        <a:lnTo>
                          <a:pt x="90" y="192"/>
                        </a:lnTo>
                      </a:path>
                    </a:pathLst>
                  </a:custGeom>
                  <a:noFill/>
                  <a:ln w="9525">
                    <a:solidFill>
                      <a:srgbClr val="000000"/>
                    </a:solidFill>
                    <a:prstDash val="solid"/>
                    <a:round/>
                    <a:headEnd/>
                    <a:tailEnd/>
                  </a:ln>
                </p:spPr>
                <p:txBody>
                  <a:bodyPr/>
                  <a:lstStyle/>
                  <a:p>
                    <a:endParaRPr lang="en-US" dirty="0"/>
                  </a:p>
                </p:txBody>
              </p:sp>
              <p:sp>
                <p:nvSpPr>
                  <p:cNvPr id="263" name="Freeform 262"/>
                  <p:cNvSpPr>
                    <a:spLocks noChangeAspect="1"/>
                  </p:cNvSpPr>
                  <p:nvPr/>
                </p:nvSpPr>
                <p:spPr bwMode="auto">
                  <a:xfrm>
                    <a:off x="3347850" y="3735123"/>
                    <a:ext cx="6" cy="18"/>
                  </a:xfrm>
                  <a:custGeom>
                    <a:avLst/>
                    <a:gdLst>
                      <a:gd name="T0" fmla="*/ 6 w 6"/>
                      <a:gd name="T1" fmla="*/ 0 h 18"/>
                      <a:gd name="T2" fmla="*/ 0 w 6"/>
                      <a:gd name="T3" fmla="*/ 18 h 18"/>
                      <a:gd name="T4" fmla="*/ 0 w 6"/>
                      <a:gd name="T5" fmla="*/ 0 h 18"/>
                      <a:gd name="T6" fmla="*/ 6 w 6"/>
                      <a:gd name="T7" fmla="*/ 0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6" y="0"/>
                        </a:moveTo>
                        <a:lnTo>
                          <a:pt x="0" y="18"/>
                        </a:lnTo>
                        <a:lnTo>
                          <a:pt x="0" y="0"/>
                        </a:lnTo>
                        <a:lnTo>
                          <a:pt x="6" y="0"/>
                        </a:lnTo>
                        <a:close/>
                      </a:path>
                    </a:pathLst>
                  </a:custGeom>
                  <a:solidFill>
                    <a:srgbClr val="FF8C00"/>
                  </a:solidFill>
                  <a:ln w="9525">
                    <a:solidFill>
                      <a:srgbClr val="FF8C00"/>
                    </a:solidFill>
                    <a:prstDash val="solid"/>
                    <a:round/>
                    <a:headEnd/>
                    <a:tailEnd/>
                  </a:ln>
                </p:spPr>
                <p:txBody>
                  <a:bodyPr/>
                  <a:lstStyle/>
                  <a:p>
                    <a:endParaRPr lang="en-US" dirty="0"/>
                  </a:p>
                </p:txBody>
              </p:sp>
              <p:sp>
                <p:nvSpPr>
                  <p:cNvPr id="264" name="Freeform 263"/>
                  <p:cNvSpPr>
                    <a:spLocks noChangeAspect="1"/>
                  </p:cNvSpPr>
                  <p:nvPr/>
                </p:nvSpPr>
                <p:spPr bwMode="auto">
                  <a:xfrm>
                    <a:off x="3347850" y="3735123"/>
                    <a:ext cx="6" cy="18"/>
                  </a:xfrm>
                  <a:custGeom>
                    <a:avLst/>
                    <a:gdLst>
                      <a:gd name="T0" fmla="*/ 6 w 6"/>
                      <a:gd name="T1" fmla="*/ 0 h 18"/>
                      <a:gd name="T2" fmla="*/ 0 w 6"/>
                      <a:gd name="T3" fmla="*/ 18 h 18"/>
                      <a:gd name="T4" fmla="*/ 0 w 6"/>
                      <a:gd name="T5" fmla="*/ 0 h 18"/>
                      <a:gd name="T6" fmla="*/ 6 w 6"/>
                      <a:gd name="T7" fmla="*/ 0 h 18"/>
                      <a:gd name="T8" fmla="*/ 6 w 6"/>
                      <a:gd name="T9" fmla="*/ 6 h 18"/>
                      <a:gd name="T10" fmla="*/ 0 60000 65536"/>
                      <a:gd name="T11" fmla="*/ 0 60000 65536"/>
                      <a:gd name="T12" fmla="*/ 0 60000 65536"/>
                      <a:gd name="T13" fmla="*/ 0 60000 65536"/>
                      <a:gd name="T14" fmla="*/ 0 60000 65536"/>
                      <a:gd name="T15" fmla="*/ 0 w 6"/>
                      <a:gd name="T16" fmla="*/ 0 h 18"/>
                      <a:gd name="T17" fmla="*/ 6 w 6"/>
                      <a:gd name="T18" fmla="*/ 18 h 18"/>
                    </a:gdLst>
                    <a:ahLst/>
                    <a:cxnLst>
                      <a:cxn ang="T10">
                        <a:pos x="T0" y="T1"/>
                      </a:cxn>
                      <a:cxn ang="T11">
                        <a:pos x="T2" y="T3"/>
                      </a:cxn>
                      <a:cxn ang="T12">
                        <a:pos x="T4" y="T5"/>
                      </a:cxn>
                      <a:cxn ang="T13">
                        <a:pos x="T6" y="T7"/>
                      </a:cxn>
                      <a:cxn ang="T14">
                        <a:pos x="T8" y="T9"/>
                      </a:cxn>
                    </a:cxnLst>
                    <a:rect l="T15" t="T16" r="T17" b="T18"/>
                    <a:pathLst>
                      <a:path w="6" h="18">
                        <a:moveTo>
                          <a:pt x="6" y="0"/>
                        </a:moveTo>
                        <a:lnTo>
                          <a:pt x="0" y="18"/>
                        </a:lnTo>
                        <a:lnTo>
                          <a:pt x="0" y="0"/>
                        </a:lnTo>
                        <a:lnTo>
                          <a:pt x="6" y="0"/>
                        </a:lnTo>
                        <a:lnTo>
                          <a:pt x="6" y="6"/>
                        </a:lnTo>
                      </a:path>
                    </a:pathLst>
                  </a:custGeom>
                  <a:noFill/>
                  <a:ln w="9525">
                    <a:solidFill>
                      <a:srgbClr val="000000"/>
                    </a:solidFill>
                    <a:prstDash val="solid"/>
                    <a:round/>
                    <a:headEnd/>
                    <a:tailEnd/>
                  </a:ln>
                </p:spPr>
                <p:txBody>
                  <a:bodyPr/>
                  <a:lstStyle/>
                  <a:p>
                    <a:endParaRPr lang="en-US" dirty="0"/>
                  </a:p>
                </p:txBody>
              </p:sp>
              <p:sp>
                <p:nvSpPr>
                  <p:cNvPr id="265" name="Freeform 264"/>
                  <p:cNvSpPr>
                    <a:spLocks noChangeAspect="1"/>
                  </p:cNvSpPr>
                  <p:nvPr/>
                </p:nvSpPr>
                <p:spPr bwMode="auto">
                  <a:xfrm>
                    <a:off x="3347820" y="3735123"/>
                    <a:ext cx="24" cy="78"/>
                  </a:xfrm>
                  <a:custGeom>
                    <a:avLst/>
                    <a:gdLst>
                      <a:gd name="T0" fmla="*/ 24 w 24"/>
                      <a:gd name="T1" fmla="*/ 0 h 78"/>
                      <a:gd name="T2" fmla="*/ 6 w 24"/>
                      <a:gd name="T3" fmla="*/ 78 h 78"/>
                      <a:gd name="T4" fmla="*/ 0 w 24"/>
                      <a:gd name="T5" fmla="*/ 54 h 78"/>
                      <a:gd name="T6" fmla="*/ 12 w 24"/>
                      <a:gd name="T7" fmla="*/ 12 h 78"/>
                      <a:gd name="T8" fmla="*/ 12 w 24"/>
                      <a:gd name="T9" fmla="*/ 6 h 78"/>
                      <a:gd name="T10" fmla="*/ 24 w 24"/>
                      <a:gd name="T11" fmla="*/ 0 h 78"/>
                      <a:gd name="T12" fmla="*/ 0 60000 65536"/>
                      <a:gd name="T13" fmla="*/ 0 60000 65536"/>
                      <a:gd name="T14" fmla="*/ 0 60000 65536"/>
                      <a:gd name="T15" fmla="*/ 0 60000 65536"/>
                      <a:gd name="T16" fmla="*/ 0 60000 65536"/>
                      <a:gd name="T17" fmla="*/ 0 60000 65536"/>
                      <a:gd name="T18" fmla="*/ 0 w 24"/>
                      <a:gd name="T19" fmla="*/ 0 h 78"/>
                      <a:gd name="T20" fmla="*/ 24 w 24"/>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4" h="78">
                        <a:moveTo>
                          <a:pt x="24" y="0"/>
                        </a:moveTo>
                        <a:lnTo>
                          <a:pt x="6" y="78"/>
                        </a:lnTo>
                        <a:lnTo>
                          <a:pt x="0" y="54"/>
                        </a:lnTo>
                        <a:lnTo>
                          <a:pt x="12" y="12"/>
                        </a:lnTo>
                        <a:lnTo>
                          <a:pt x="12" y="6"/>
                        </a:lnTo>
                        <a:lnTo>
                          <a:pt x="24" y="0"/>
                        </a:lnTo>
                        <a:close/>
                      </a:path>
                    </a:pathLst>
                  </a:custGeom>
                  <a:solidFill>
                    <a:srgbClr val="FF8C00"/>
                  </a:solidFill>
                  <a:ln w="9525">
                    <a:solidFill>
                      <a:srgbClr val="FF8C00"/>
                    </a:solidFill>
                    <a:prstDash val="solid"/>
                    <a:round/>
                    <a:headEnd/>
                    <a:tailEnd/>
                  </a:ln>
                </p:spPr>
                <p:txBody>
                  <a:bodyPr/>
                  <a:lstStyle/>
                  <a:p>
                    <a:endParaRPr lang="en-US" dirty="0"/>
                  </a:p>
                </p:txBody>
              </p:sp>
              <p:sp>
                <p:nvSpPr>
                  <p:cNvPr id="266" name="Freeform 265"/>
                  <p:cNvSpPr>
                    <a:spLocks noChangeAspect="1"/>
                  </p:cNvSpPr>
                  <p:nvPr/>
                </p:nvSpPr>
                <p:spPr bwMode="auto">
                  <a:xfrm>
                    <a:off x="3347820" y="3735123"/>
                    <a:ext cx="24" cy="78"/>
                  </a:xfrm>
                  <a:custGeom>
                    <a:avLst/>
                    <a:gdLst>
                      <a:gd name="T0" fmla="*/ 24 w 24"/>
                      <a:gd name="T1" fmla="*/ 0 h 78"/>
                      <a:gd name="T2" fmla="*/ 6 w 24"/>
                      <a:gd name="T3" fmla="*/ 78 h 78"/>
                      <a:gd name="T4" fmla="*/ 0 w 24"/>
                      <a:gd name="T5" fmla="*/ 54 h 78"/>
                      <a:gd name="T6" fmla="*/ 12 w 24"/>
                      <a:gd name="T7" fmla="*/ 12 h 78"/>
                      <a:gd name="T8" fmla="*/ 12 w 24"/>
                      <a:gd name="T9" fmla="*/ 6 h 78"/>
                      <a:gd name="T10" fmla="*/ 24 w 24"/>
                      <a:gd name="T11" fmla="*/ 0 h 78"/>
                      <a:gd name="T12" fmla="*/ 24 w 24"/>
                      <a:gd name="T13" fmla="*/ 6 h 78"/>
                      <a:gd name="T14" fmla="*/ 0 60000 65536"/>
                      <a:gd name="T15" fmla="*/ 0 60000 65536"/>
                      <a:gd name="T16" fmla="*/ 0 60000 65536"/>
                      <a:gd name="T17" fmla="*/ 0 60000 65536"/>
                      <a:gd name="T18" fmla="*/ 0 60000 65536"/>
                      <a:gd name="T19" fmla="*/ 0 60000 65536"/>
                      <a:gd name="T20" fmla="*/ 0 60000 65536"/>
                      <a:gd name="T21" fmla="*/ 0 w 24"/>
                      <a:gd name="T22" fmla="*/ 0 h 78"/>
                      <a:gd name="T23" fmla="*/ 24 w 24"/>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78">
                        <a:moveTo>
                          <a:pt x="24" y="0"/>
                        </a:moveTo>
                        <a:lnTo>
                          <a:pt x="6" y="78"/>
                        </a:lnTo>
                        <a:lnTo>
                          <a:pt x="0" y="54"/>
                        </a:lnTo>
                        <a:lnTo>
                          <a:pt x="12" y="12"/>
                        </a:lnTo>
                        <a:lnTo>
                          <a:pt x="12" y="6"/>
                        </a:lnTo>
                        <a:lnTo>
                          <a:pt x="24" y="0"/>
                        </a:lnTo>
                        <a:lnTo>
                          <a:pt x="24" y="6"/>
                        </a:lnTo>
                      </a:path>
                    </a:pathLst>
                  </a:custGeom>
                  <a:noFill/>
                  <a:ln w="9525">
                    <a:solidFill>
                      <a:srgbClr val="000000"/>
                    </a:solidFill>
                    <a:prstDash val="solid"/>
                    <a:round/>
                    <a:headEnd/>
                    <a:tailEnd/>
                  </a:ln>
                </p:spPr>
                <p:txBody>
                  <a:bodyPr/>
                  <a:lstStyle/>
                  <a:p>
                    <a:endParaRPr lang="en-US" dirty="0"/>
                  </a:p>
                </p:txBody>
              </p:sp>
              <p:sp>
                <p:nvSpPr>
                  <p:cNvPr id="267" name="Freeform 266"/>
                  <p:cNvSpPr>
                    <a:spLocks noChangeAspect="1"/>
                  </p:cNvSpPr>
                  <p:nvPr/>
                </p:nvSpPr>
                <p:spPr bwMode="auto">
                  <a:xfrm>
                    <a:off x="3347364" y="3735051"/>
                    <a:ext cx="474" cy="270"/>
                  </a:xfrm>
                  <a:custGeom>
                    <a:avLst/>
                    <a:gdLst>
                      <a:gd name="T0" fmla="*/ 474 w 474"/>
                      <a:gd name="T1" fmla="*/ 192 h 270"/>
                      <a:gd name="T2" fmla="*/ 468 w 474"/>
                      <a:gd name="T3" fmla="*/ 186 h 270"/>
                      <a:gd name="T4" fmla="*/ 474 w 474"/>
                      <a:gd name="T5" fmla="*/ 192 h 270"/>
                      <a:gd name="T6" fmla="*/ 468 w 474"/>
                      <a:gd name="T7" fmla="*/ 198 h 270"/>
                      <a:gd name="T8" fmla="*/ 120 w 474"/>
                      <a:gd name="T9" fmla="*/ 252 h 270"/>
                      <a:gd name="T10" fmla="*/ 0 w 474"/>
                      <a:gd name="T11" fmla="*/ 270 h 270"/>
                      <a:gd name="T12" fmla="*/ 30 w 474"/>
                      <a:gd name="T13" fmla="*/ 258 h 270"/>
                      <a:gd name="T14" fmla="*/ 90 w 474"/>
                      <a:gd name="T15" fmla="*/ 186 h 270"/>
                      <a:gd name="T16" fmla="*/ 96 w 474"/>
                      <a:gd name="T17" fmla="*/ 198 h 270"/>
                      <a:gd name="T18" fmla="*/ 114 w 474"/>
                      <a:gd name="T19" fmla="*/ 210 h 270"/>
                      <a:gd name="T20" fmla="*/ 186 w 474"/>
                      <a:gd name="T21" fmla="*/ 180 h 270"/>
                      <a:gd name="T22" fmla="*/ 198 w 474"/>
                      <a:gd name="T23" fmla="*/ 162 h 270"/>
                      <a:gd name="T24" fmla="*/ 192 w 474"/>
                      <a:gd name="T25" fmla="*/ 156 h 270"/>
                      <a:gd name="T26" fmla="*/ 216 w 474"/>
                      <a:gd name="T27" fmla="*/ 84 h 270"/>
                      <a:gd name="T28" fmla="*/ 240 w 474"/>
                      <a:gd name="T29" fmla="*/ 90 h 270"/>
                      <a:gd name="T30" fmla="*/ 252 w 474"/>
                      <a:gd name="T31" fmla="*/ 60 h 270"/>
                      <a:gd name="T32" fmla="*/ 264 w 474"/>
                      <a:gd name="T33" fmla="*/ 60 h 270"/>
                      <a:gd name="T34" fmla="*/ 282 w 474"/>
                      <a:gd name="T35" fmla="*/ 24 h 270"/>
                      <a:gd name="T36" fmla="*/ 282 w 474"/>
                      <a:gd name="T37" fmla="*/ 0 h 270"/>
                      <a:gd name="T38" fmla="*/ 318 w 474"/>
                      <a:gd name="T39" fmla="*/ 18 h 270"/>
                      <a:gd name="T40" fmla="*/ 324 w 474"/>
                      <a:gd name="T41" fmla="*/ 6 h 270"/>
                      <a:gd name="T42" fmla="*/ 360 w 474"/>
                      <a:gd name="T43" fmla="*/ 24 h 270"/>
                      <a:gd name="T44" fmla="*/ 372 w 474"/>
                      <a:gd name="T45" fmla="*/ 36 h 270"/>
                      <a:gd name="T46" fmla="*/ 360 w 474"/>
                      <a:gd name="T47" fmla="*/ 66 h 270"/>
                      <a:gd name="T48" fmla="*/ 366 w 474"/>
                      <a:gd name="T49" fmla="*/ 78 h 270"/>
                      <a:gd name="T50" fmla="*/ 372 w 474"/>
                      <a:gd name="T51" fmla="*/ 66 h 270"/>
                      <a:gd name="T52" fmla="*/ 384 w 474"/>
                      <a:gd name="T53" fmla="*/ 84 h 270"/>
                      <a:gd name="T54" fmla="*/ 432 w 474"/>
                      <a:gd name="T55" fmla="*/ 96 h 270"/>
                      <a:gd name="T56" fmla="*/ 426 w 474"/>
                      <a:gd name="T57" fmla="*/ 120 h 270"/>
                      <a:gd name="T58" fmla="*/ 390 w 474"/>
                      <a:gd name="T59" fmla="*/ 96 h 270"/>
                      <a:gd name="T60" fmla="*/ 420 w 474"/>
                      <a:gd name="T61" fmla="*/ 120 h 270"/>
                      <a:gd name="T62" fmla="*/ 432 w 474"/>
                      <a:gd name="T63" fmla="*/ 120 h 270"/>
                      <a:gd name="T64" fmla="*/ 426 w 474"/>
                      <a:gd name="T65" fmla="*/ 126 h 270"/>
                      <a:gd name="T66" fmla="*/ 438 w 474"/>
                      <a:gd name="T67" fmla="*/ 132 h 270"/>
                      <a:gd name="T68" fmla="*/ 438 w 474"/>
                      <a:gd name="T69" fmla="*/ 138 h 270"/>
                      <a:gd name="T70" fmla="*/ 426 w 474"/>
                      <a:gd name="T71" fmla="*/ 138 h 270"/>
                      <a:gd name="T72" fmla="*/ 432 w 474"/>
                      <a:gd name="T73" fmla="*/ 150 h 270"/>
                      <a:gd name="T74" fmla="*/ 402 w 474"/>
                      <a:gd name="T75" fmla="*/ 132 h 270"/>
                      <a:gd name="T76" fmla="*/ 444 w 474"/>
                      <a:gd name="T77" fmla="*/ 162 h 270"/>
                      <a:gd name="T78" fmla="*/ 438 w 474"/>
                      <a:gd name="T79" fmla="*/ 168 h 270"/>
                      <a:gd name="T80" fmla="*/ 402 w 474"/>
                      <a:gd name="T81" fmla="*/ 150 h 270"/>
                      <a:gd name="T82" fmla="*/ 396 w 474"/>
                      <a:gd name="T83" fmla="*/ 156 h 270"/>
                      <a:gd name="T84" fmla="*/ 414 w 474"/>
                      <a:gd name="T85" fmla="*/ 156 h 270"/>
                      <a:gd name="T86" fmla="*/ 432 w 474"/>
                      <a:gd name="T87" fmla="*/ 174 h 270"/>
                      <a:gd name="T88" fmla="*/ 462 w 474"/>
                      <a:gd name="T89" fmla="*/ 168 h 270"/>
                      <a:gd name="T90" fmla="*/ 474 w 474"/>
                      <a:gd name="T91" fmla="*/ 192 h 2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4"/>
                      <a:gd name="T139" fmla="*/ 0 h 270"/>
                      <a:gd name="T140" fmla="*/ 474 w 474"/>
                      <a:gd name="T141" fmla="*/ 270 h 2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4" h="270">
                        <a:moveTo>
                          <a:pt x="474" y="192"/>
                        </a:moveTo>
                        <a:lnTo>
                          <a:pt x="468" y="186"/>
                        </a:lnTo>
                        <a:lnTo>
                          <a:pt x="474" y="192"/>
                        </a:lnTo>
                        <a:lnTo>
                          <a:pt x="468" y="198"/>
                        </a:lnTo>
                        <a:lnTo>
                          <a:pt x="120" y="252"/>
                        </a:lnTo>
                        <a:lnTo>
                          <a:pt x="0" y="270"/>
                        </a:lnTo>
                        <a:lnTo>
                          <a:pt x="30" y="258"/>
                        </a:lnTo>
                        <a:lnTo>
                          <a:pt x="90" y="186"/>
                        </a:lnTo>
                        <a:lnTo>
                          <a:pt x="96" y="198"/>
                        </a:lnTo>
                        <a:lnTo>
                          <a:pt x="114" y="210"/>
                        </a:lnTo>
                        <a:lnTo>
                          <a:pt x="186" y="180"/>
                        </a:lnTo>
                        <a:lnTo>
                          <a:pt x="198" y="162"/>
                        </a:lnTo>
                        <a:lnTo>
                          <a:pt x="192" y="156"/>
                        </a:lnTo>
                        <a:lnTo>
                          <a:pt x="216" y="84"/>
                        </a:lnTo>
                        <a:lnTo>
                          <a:pt x="240" y="90"/>
                        </a:lnTo>
                        <a:lnTo>
                          <a:pt x="252" y="60"/>
                        </a:lnTo>
                        <a:lnTo>
                          <a:pt x="264" y="60"/>
                        </a:lnTo>
                        <a:lnTo>
                          <a:pt x="282" y="24"/>
                        </a:lnTo>
                        <a:lnTo>
                          <a:pt x="282" y="0"/>
                        </a:lnTo>
                        <a:lnTo>
                          <a:pt x="318" y="18"/>
                        </a:lnTo>
                        <a:lnTo>
                          <a:pt x="324" y="6"/>
                        </a:lnTo>
                        <a:lnTo>
                          <a:pt x="360" y="24"/>
                        </a:lnTo>
                        <a:lnTo>
                          <a:pt x="372" y="36"/>
                        </a:lnTo>
                        <a:lnTo>
                          <a:pt x="360" y="66"/>
                        </a:lnTo>
                        <a:lnTo>
                          <a:pt x="366" y="78"/>
                        </a:lnTo>
                        <a:lnTo>
                          <a:pt x="372" y="66"/>
                        </a:lnTo>
                        <a:lnTo>
                          <a:pt x="384" y="84"/>
                        </a:lnTo>
                        <a:lnTo>
                          <a:pt x="432" y="96"/>
                        </a:lnTo>
                        <a:lnTo>
                          <a:pt x="426" y="120"/>
                        </a:lnTo>
                        <a:lnTo>
                          <a:pt x="390" y="96"/>
                        </a:lnTo>
                        <a:lnTo>
                          <a:pt x="420" y="120"/>
                        </a:lnTo>
                        <a:lnTo>
                          <a:pt x="432" y="120"/>
                        </a:lnTo>
                        <a:lnTo>
                          <a:pt x="426" y="126"/>
                        </a:lnTo>
                        <a:lnTo>
                          <a:pt x="438" y="132"/>
                        </a:lnTo>
                        <a:lnTo>
                          <a:pt x="438" y="138"/>
                        </a:lnTo>
                        <a:lnTo>
                          <a:pt x="426" y="138"/>
                        </a:lnTo>
                        <a:lnTo>
                          <a:pt x="432" y="150"/>
                        </a:lnTo>
                        <a:lnTo>
                          <a:pt x="402" y="132"/>
                        </a:lnTo>
                        <a:lnTo>
                          <a:pt x="444" y="162"/>
                        </a:lnTo>
                        <a:lnTo>
                          <a:pt x="438" y="168"/>
                        </a:lnTo>
                        <a:lnTo>
                          <a:pt x="402" y="150"/>
                        </a:lnTo>
                        <a:lnTo>
                          <a:pt x="396" y="156"/>
                        </a:lnTo>
                        <a:lnTo>
                          <a:pt x="414" y="156"/>
                        </a:lnTo>
                        <a:lnTo>
                          <a:pt x="432" y="174"/>
                        </a:lnTo>
                        <a:lnTo>
                          <a:pt x="462" y="168"/>
                        </a:lnTo>
                        <a:lnTo>
                          <a:pt x="474" y="192"/>
                        </a:lnTo>
                        <a:close/>
                      </a:path>
                    </a:pathLst>
                  </a:custGeom>
                  <a:solidFill>
                    <a:srgbClr val="FF8C00"/>
                  </a:solidFill>
                  <a:ln w="9525">
                    <a:solidFill>
                      <a:srgbClr val="FF8C00"/>
                    </a:solidFill>
                    <a:prstDash val="solid"/>
                    <a:round/>
                    <a:headEnd/>
                    <a:tailEnd/>
                  </a:ln>
                </p:spPr>
                <p:txBody>
                  <a:bodyPr/>
                  <a:lstStyle/>
                  <a:p>
                    <a:endParaRPr lang="en-US" dirty="0"/>
                  </a:p>
                </p:txBody>
              </p:sp>
              <p:sp>
                <p:nvSpPr>
                  <p:cNvPr id="268" name="Freeform 267"/>
                  <p:cNvSpPr>
                    <a:spLocks noChangeAspect="1"/>
                  </p:cNvSpPr>
                  <p:nvPr/>
                </p:nvSpPr>
                <p:spPr bwMode="auto">
                  <a:xfrm>
                    <a:off x="3347364" y="3735051"/>
                    <a:ext cx="474" cy="270"/>
                  </a:xfrm>
                  <a:custGeom>
                    <a:avLst/>
                    <a:gdLst>
                      <a:gd name="T0" fmla="*/ 474 w 474"/>
                      <a:gd name="T1" fmla="*/ 192 h 270"/>
                      <a:gd name="T2" fmla="*/ 468 w 474"/>
                      <a:gd name="T3" fmla="*/ 186 h 270"/>
                      <a:gd name="T4" fmla="*/ 474 w 474"/>
                      <a:gd name="T5" fmla="*/ 192 h 270"/>
                      <a:gd name="T6" fmla="*/ 468 w 474"/>
                      <a:gd name="T7" fmla="*/ 198 h 270"/>
                      <a:gd name="T8" fmla="*/ 120 w 474"/>
                      <a:gd name="T9" fmla="*/ 252 h 270"/>
                      <a:gd name="T10" fmla="*/ 0 w 474"/>
                      <a:gd name="T11" fmla="*/ 270 h 270"/>
                      <a:gd name="T12" fmla="*/ 30 w 474"/>
                      <a:gd name="T13" fmla="*/ 258 h 270"/>
                      <a:gd name="T14" fmla="*/ 90 w 474"/>
                      <a:gd name="T15" fmla="*/ 186 h 270"/>
                      <a:gd name="T16" fmla="*/ 96 w 474"/>
                      <a:gd name="T17" fmla="*/ 198 h 270"/>
                      <a:gd name="T18" fmla="*/ 114 w 474"/>
                      <a:gd name="T19" fmla="*/ 210 h 270"/>
                      <a:gd name="T20" fmla="*/ 186 w 474"/>
                      <a:gd name="T21" fmla="*/ 180 h 270"/>
                      <a:gd name="T22" fmla="*/ 198 w 474"/>
                      <a:gd name="T23" fmla="*/ 162 h 270"/>
                      <a:gd name="T24" fmla="*/ 192 w 474"/>
                      <a:gd name="T25" fmla="*/ 156 h 270"/>
                      <a:gd name="T26" fmla="*/ 216 w 474"/>
                      <a:gd name="T27" fmla="*/ 84 h 270"/>
                      <a:gd name="T28" fmla="*/ 240 w 474"/>
                      <a:gd name="T29" fmla="*/ 90 h 270"/>
                      <a:gd name="T30" fmla="*/ 252 w 474"/>
                      <a:gd name="T31" fmla="*/ 60 h 270"/>
                      <a:gd name="T32" fmla="*/ 264 w 474"/>
                      <a:gd name="T33" fmla="*/ 60 h 270"/>
                      <a:gd name="T34" fmla="*/ 282 w 474"/>
                      <a:gd name="T35" fmla="*/ 24 h 270"/>
                      <a:gd name="T36" fmla="*/ 282 w 474"/>
                      <a:gd name="T37" fmla="*/ 0 h 270"/>
                      <a:gd name="T38" fmla="*/ 318 w 474"/>
                      <a:gd name="T39" fmla="*/ 18 h 270"/>
                      <a:gd name="T40" fmla="*/ 324 w 474"/>
                      <a:gd name="T41" fmla="*/ 6 h 270"/>
                      <a:gd name="T42" fmla="*/ 360 w 474"/>
                      <a:gd name="T43" fmla="*/ 24 h 270"/>
                      <a:gd name="T44" fmla="*/ 372 w 474"/>
                      <a:gd name="T45" fmla="*/ 36 h 270"/>
                      <a:gd name="T46" fmla="*/ 360 w 474"/>
                      <a:gd name="T47" fmla="*/ 66 h 270"/>
                      <a:gd name="T48" fmla="*/ 366 w 474"/>
                      <a:gd name="T49" fmla="*/ 78 h 270"/>
                      <a:gd name="T50" fmla="*/ 372 w 474"/>
                      <a:gd name="T51" fmla="*/ 66 h 270"/>
                      <a:gd name="T52" fmla="*/ 384 w 474"/>
                      <a:gd name="T53" fmla="*/ 84 h 270"/>
                      <a:gd name="T54" fmla="*/ 432 w 474"/>
                      <a:gd name="T55" fmla="*/ 96 h 270"/>
                      <a:gd name="T56" fmla="*/ 426 w 474"/>
                      <a:gd name="T57" fmla="*/ 120 h 270"/>
                      <a:gd name="T58" fmla="*/ 390 w 474"/>
                      <a:gd name="T59" fmla="*/ 96 h 270"/>
                      <a:gd name="T60" fmla="*/ 420 w 474"/>
                      <a:gd name="T61" fmla="*/ 120 h 270"/>
                      <a:gd name="T62" fmla="*/ 432 w 474"/>
                      <a:gd name="T63" fmla="*/ 120 h 270"/>
                      <a:gd name="T64" fmla="*/ 426 w 474"/>
                      <a:gd name="T65" fmla="*/ 126 h 270"/>
                      <a:gd name="T66" fmla="*/ 438 w 474"/>
                      <a:gd name="T67" fmla="*/ 132 h 270"/>
                      <a:gd name="T68" fmla="*/ 438 w 474"/>
                      <a:gd name="T69" fmla="*/ 138 h 270"/>
                      <a:gd name="T70" fmla="*/ 426 w 474"/>
                      <a:gd name="T71" fmla="*/ 138 h 270"/>
                      <a:gd name="T72" fmla="*/ 432 w 474"/>
                      <a:gd name="T73" fmla="*/ 150 h 270"/>
                      <a:gd name="T74" fmla="*/ 402 w 474"/>
                      <a:gd name="T75" fmla="*/ 132 h 270"/>
                      <a:gd name="T76" fmla="*/ 444 w 474"/>
                      <a:gd name="T77" fmla="*/ 162 h 270"/>
                      <a:gd name="T78" fmla="*/ 438 w 474"/>
                      <a:gd name="T79" fmla="*/ 168 h 270"/>
                      <a:gd name="T80" fmla="*/ 402 w 474"/>
                      <a:gd name="T81" fmla="*/ 150 h 270"/>
                      <a:gd name="T82" fmla="*/ 396 w 474"/>
                      <a:gd name="T83" fmla="*/ 156 h 270"/>
                      <a:gd name="T84" fmla="*/ 414 w 474"/>
                      <a:gd name="T85" fmla="*/ 156 h 270"/>
                      <a:gd name="T86" fmla="*/ 432 w 474"/>
                      <a:gd name="T87" fmla="*/ 174 h 270"/>
                      <a:gd name="T88" fmla="*/ 462 w 474"/>
                      <a:gd name="T89" fmla="*/ 168 h 270"/>
                      <a:gd name="T90" fmla="*/ 474 w 474"/>
                      <a:gd name="T91" fmla="*/ 192 h 270"/>
                      <a:gd name="T92" fmla="*/ 474 w 474"/>
                      <a:gd name="T93" fmla="*/ 198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4"/>
                      <a:gd name="T142" fmla="*/ 0 h 270"/>
                      <a:gd name="T143" fmla="*/ 474 w 474"/>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4" h="270">
                        <a:moveTo>
                          <a:pt x="474" y="192"/>
                        </a:moveTo>
                        <a:lnTo>
                          <a:pt x="468" y="186"/>
                        </a:lnTo>
                        <a:lnTo>
                          <a:pt x="474" y="192"/>
                        </a:lnTo>
                        <a:lnTo>
                          <a:pt x="468" y="198"/>
                        </a:lnTo>
                        <a:lnTo>
                          <a:pt x="120" y="252"/>
                        </a:lnTo>
                        <a:lnTo>
                          <a:pt x="0" y="270"/>
                        </a:lnTo>
                        <a:lnTo>
                          <a:pt x="30" y="258"/>
                        </a:lnTo>
                        <a:lnTo>
                          <a:pt x="90" y="186"/>
                        </a:lnTo>
                        <a:lnTo>
                          <a:pt x="96" y="198"/>
                        </a:lnTo>
                        <a:lnTo>
                          <a:pt x="114" y="210"/>
                        </a:lnTo>
                        <a:lnTo>
                          <a:pt x="186" y="180"/>
                        </a:lnTo>
                        <a:lnTo>
                          <a:pt x="198" y="162"/>
                        </a:lnTo>
                        <a:lnTo>
                          <a:pt x="192" y="156"/>
                        </a:lnTo>
                        <a:lnTo>
                          <a:pt x="216" y="84"/>
                        </a:lnTo>
                        <a:lnTo>
                          <a:pt x="240" y="90"/>
                        </a:lnTo>
                        <a:lnTo>
                          <a:pt x="252" y="60"/>
                        </a:lnTo>
                        <a:lnTo>
                          <a:pt x="264" y="60"/>
                        </a:lnTo>
                        <a:lnTo>
                          <a:pt x="282" y="24"/>
                        </a:lnTo>
                        <a:lnTo>
                          <a:pt x="282" y="0"/>
                        </a:lnTo>
                        <a:lnTo>
                          <a:pt x="318" y="18"/>
                        </a:lnTo>
                        <a:lnTo>
                          <a:pt x="324" y="6"/>
                        </a:lnTo>
                        <a:lnTo>
                          <a:pt x="360" y="24"/>
                        </a:lnTo>
                        <a:lnTo>
                          <a:pt x="372" y="36"/>
                        </a:lnTo>
                        <a:lnTo>
                          <a:pt x="360" y="66"/>
                        </a:lnTo>
                        <a:lnTo>
                          <a:pt x="366" y="78"/>
                        </a:lnTo>
                        <a:lnTo>
                          <a:pt x="372" y="66"/>
                        </a:lnTo>
                        <a:lnTo>
                          <a:pt x="384" y="84"/>
                        </a:lnTo>
                        <a:lnTo>
                          <a:pt x="432" y="96"/>
                        </a:lnTo>
                        <a:lnTo>
                          <a:pt x="426" y="120"/>
                        </a:lnTo>
                        <a:lnTo>
                          <a:pt x="390" y="96"/>
                        </a:lnTo>
                        <a:lnTo>
                          <a:pt x="420" y="120"/>
                        </a:lnTo>
                        <a:lnTo>
                          <a:pt x="432" y="120"/>
                        </a:lnTo>
                        <a:lnTo>
                          <a:pt x="426" y="126"/>
                        </a:lnTo>
                        <a:lnTo>
                          <a:pt x="438" y="132"/>
                        </a:lnTo>
                        <a:lnTo>
                          <a:pt x="438" y="138"/>
                        </a:lnTo>
                        <a:lnTo>
                          <a:pt x="426" y="138"/>
                        </a:lnTo>
                        <a:lnTo>
                          <a:pt x="432" y="150"/>
                        </a:lnTo>
                        <a:lnTo>
                          <a:pt x="402" y="132"/>
                        </a:lnTo>
                        <a:lnTo>
                          <a:pt x="444" y="162"/>
                        </a:lnTo>
                        <a:lnTo>
                          <a:pt x="438" y="168"/>
                        </a:lnTo>
                        <a:lnTo>
                          <a:pt x="402" y="150"/>
                        </a:lnTo>
                        <a:lnTo>
                          <a:pt x="396" y="156"/>
                        </a:lnTo>
                        <a:lnTo>
                          <a:pt x="414" y="156"/>
                        </a:lnTo>
                        <a:lnTo>
                          <a:pt x="432" y="174"/>
                        </a:lnTo>
                        <a:lnTo>
                          <a:pt x="462" y="168"/>
                        </a:lnTo>
                        <a:lnTo>
                          <a:pt x="474" y="192"/>
                        </a:lnTo>
                        <a:lnTo>
                          <a:pt x="474" y="198"/>
                        </a:lnTo>
                      </a:path>
                    </a:pathLst>
                  </a:custGeom>
                  <a:noFill/>
                  <a:ln w="9525">
                    <a:solidFill>
                      <a:srgbClr val="000000"/>
                    </a:solidFill>
                    <a:prstDash val="solid"/>
                    <a:round/>
                    <a:headEnd/>
                    <a:tailEnd/>
                  </a:ln>
                </p:spPr>
                <p:txBody>
                  <a:bodyPr/>
                  <a:lstStyle/>
                  <a:p>
                    <a:endParaRPr lang="en-US" dirty="0"/>
                  </a:p>
                </p:txBody>
              </p:sp>
              <p:sp>
                <p:nvSpPr>
                  <p:cNvPr id="269" name="Freeform 268"/>
                  <p:cNvSpPr>
                    <a:spLocks noChangeAspect="1"/>
                  </p:cNvSpPr>
                  <p:nvPr/>
                </p:nvSpPr>
                <p:spPr bwMode="auto">
                  <a:xfrm>
                    <a:off x="3345102" y="3734211"/>
                    <a:ext cx="408" cy="300"/>
                  </a:xfrm>
                  <a:custGeom>
                    <a:avLst/>
                    <a:gdLst>
                      <a:gd name="T0" fmla="*/ 30 w 408"/>
                      <a:gd name="T1" fmla="*/ 192 h 300"/>
                      <a:gd name="T2" fmla="*/ 0 w 408"/>
                      <a:gd name="T3" fmla="*/ 180 h 300"/>
                      <a:gd name="T4" fmla="*/ 6 w 408"/>
                      <a:gd name="T5" fmla="*/ 156 h 300"/>
                      <a:gd name="T6" fmla="*/ 6 w 408"/>
                      <a:gd name="T7" fmla="*/ 174 h 300"/>
                      <a:gd name="T8" fmla="*/ 18 w 408"/>
                      <a:gd name="T9" fmla="*/ 150 h 300"/>
                      <a:gd name="T10" fmla="*/ 6 w 408"/>
                      <a:gd name="T11" fmla="*/ 150 h 300"/>
                      <a:gd name="T12" fmla="*/ 12 w 408"/>
                      <a:gd name="T13" fmla="*/ 132 h 300"/>
                      <a:gd name="T14" fmla="*/ 24 w 408"/>
                      <a:gd name="T15" fmla="*/ 132 h 300"/>
                      <a:gd name="T16" fmla="*/ 12 w 408"/>
                      <a:gd name="T17" fmla="*/ 126 h 300"/>
                      <a:gd name="T18" fmla="*/ 12 w 408"/>
                      <a:gd name="T19" fmla="*/ 66 h 300"/>
                      <a:gd name="T20" fmla="*/ 6 w 408"/>
                      <a:gd name="T21" fmla="*/ 48 h 300"/>
                      <a:gd name="T22" fmla="*/ 12 w 408"/>
                      <a:gd name="T23" fmla="*/ 18 h 300"/>
                      <a:gd name="T24" fmla="*/ 48 w 408"/>
                      <a:gd name="T25" fmla="*/ 42 h 300"/>
                      <a:gd name="T26" fmla="*/ 84 w 408"/>
                      <a:gd name="T27" fmla="*/ 60 h 300"/>
                      <a:gd name="T28" fmla="*/ 96 w 408"/>
                      <a:gd name="T29" fmla="*/ 72 h 300"/>
                      <a:gd name="T30" fmla="*/ 102 w 408"/>
                      <a:gd name="T31" fmla="*/ 66 h 300"/>
                      <a:gd name="T32" fmla="*/ 108 w 408"/>
                      <a:gd name="T33" fmla="*/ 72 h 300"/>
                      <a:gd name="T34" fmla="*/ 108 w 408"/>
                      <a:gd name="T35" fmla="*/ 84 h 300"/>
                      <a:gd name="T36" fmla="*/ 96 w 408"/>
                      <a:gd name="T37" fmla="*/ 84 h 300"/>
                      <a:gd name="T38" fmla="*/ 66 w 408"/>
                      <a:gd name="T39" fmla="*/ 114 h 300"/>
                      <a:gd name="T40" fmla="*/ 72 w 408"/>
                      <a:gd name="T41" fmla="*/ 114 h 300"/>
                      <a:gd name="T42" fmla="*/ 108 w 408"/>
                      <a:gd name="T43" fmla="*/ 90 h 300"/>
                      <a:gd name="T44" fmla="*/ 108 w 408"/>
                      <a:gd name="T45" fmla="*/ 78 h 300"/>
                      <a:gd name="T46" fmla="*/ 114 w 408"/>
                      <a:gd name="T47" fmla="*/ 84 h 300"/>
                      <a:gd name="T48" fmla="*/ 114 w 408"/>
                      <a:gd name="T49" fmla="*/ 96 h 300"/>
                      <a:gd name="T50" fmla="*/ 96 w 408"/>
                      <a:gd name="T51" fmla="*/ 102 h 300"/>
                      <a:gd name="T52" fmla="*/ 102 w 408"/>
                      <a:gd name="T53" fmla="*/ 114 h 300"/>
                      <a:gd name="T54" fmla="*/ 96 w 408"/>
                      <a:gd name="T55" fmla="*/ 132 h 300"/>
                      <a:gd name="T56" fmla="*/ 96 w 408"/>
                      <a:gd name="T57" fmla="*/ 120 h 300"/>
                      <a:gd name="T58" fmla="*/ 84 w 408"/>
                      <a:gd name="T59" fmla="*/ 132 h 300"/>
                      <a:gd name="T60" fmla="*/ 84 w 408"/>
                      <a:gd name="T61" fmla="*/ 120 h 300"/>
                      <a:gd name="T62" fmla="*/ 66 w 408"/>
                      <a:gd name="T63" fmla="*/ 132 h 300"/>
                      <a:gd name="T64" fmla="*/ 78 w 408"/>
                      <a:gd name="T65" fmla="*/ 144 h 300"/>
                      <a:gd name="T66" fmla="*/ 114 w 408"/>
                      <a:gd name="T67" fmla="*/ 126 h 300"/>
                      <a:gd name="T68" fmla="*/ 114 w 408"/>
                      <a:gd name="T69" fmla="*/ 102 h 300"/>
                      <a:gd name="T70" fmla="*/ 132 w 408"/>
                      <a:gd name="T71" fmla="*/ 78 h 300"/>
                      <a:gd name="T72" fmla="*/ 114 w 408"/>
                      <a:gd name="T73" fmla="*/ 42 h 300"/>
                      <a:gd name="T74" fmla="*/ 132 w 408"/>
                      <a:gd name="T75" fmla="*/ 36 h 300"/>
                      <a:gd name="T76" fmla="*/ 126 w 408"/>
                      <a:gd name="T77" fmla="*/ 0 h 300"/>
                      <a:gd name="T78" fmla="*/ 408 w 408"/>
                      <a:gd name="T79" fmla="*/ 72 h 300"/>
                      <a:gd name="T80" fmla="*/ 366 w 408"/>
                      <a:gd name="T81" fmla="*/ 300 h 300"/>
                      <a:gd name="T82" fmla="*/ 258 w 408"/>
                      <a:gd name="T83" fmla="*/ 276 h 300"/>
                      <a:gd name="T84" fmla="*/ 132 w 408"/>
                      <a:gd name="T85" fmla="*/ 276 h 300"/>
                      <a:gd name="T86" fmla="*/ 102 w 408"/>
                      <a:gd name="T87" fmla="*/ 258 h 300"/>
                      <a:gd name="T88" fmla="*/ 72 w 408"/>
                      <a:gd name="T89" fmla="*/ 264 h 300"/>
                      <a:gd name="T90" fmla="*/ 48 w 408"/>
                      <a:gd name="T91" fmla="*/ 252 h 300"/>
                      <a:gd name="T92" fmla="*/ 54 w 408"/>
                      <a:gd name="T93" fmla="*/ 216 h 300"/>
                      <a:gd name="T94" fmla="*/ 24 w 408"/>
                      <a:gd name="T95" fmla="*/ 198 h 300"/>
                      <a:gd name="T96" fmla="*/ 30 w 408"/>
                      <a:gd name="T97" fmla="*/ 192 h 3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8"/>
                      <a:gd name="T148" fmla="*/ 0 h 300"/>
                      <a:gd name="T149" fmla="*/ 408 w 408"/>
                      <a:gd name="T150" fmla="*/ 300 h 3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8" h="300">
                        <a:moveTo>
                          <a:pt x="30" y="192"/>
                        </a:moveTo>
                        <a:lnTo>
                          <a:pt x="0" y="180"/>
                        </a:lnTo>
                        <a:lnTo>
                          <a:pt x="6" y="156"/>
                        </a:lnTo>
                        <a:lnTo>
                          <a:pt x="6" y="174"/>
                        </a:lnTo>
                        <a:lnTo>
                          <a:pt x="18" y="150"/>
                        </a:lnTo>
                        <a:lnTo>
                          <a:pt x="6" y="150"/>
                        </a:lnTo>
                        <a:lnTo>
                          <a:pt x="12" y="132"/>
                        </a:lnTo>
                        <a:lnTo>
                          <a:pt x="24" y="132"/>
                        </a:lnTo>
                        <a:lnTo>
                          <a:pt x="12" y="126"/>
                        </a:lnTo>
                        <a:lnTo>
                          <a:pt x="12" y="66"/>
                        </a:lnTo>
                        <a:lnTo>
                          <a:pt x="6" y="48"/>
                        </a:lnTo>
                        <a:lnTo>
                          <a:pt x="12" y="18"/>
                        </a:lnTo>
                        <a:lnTo>
                          <a:pt x="48" y="42"/>
                        </a:lnTo>
                        <a:lnTo>
                          <a:pt x="84" y="60"/>
                        </a:lnTo>
                        <a:lnTo>
                          <a:pt x="96" y="72"/>
                        </a:lnTo>
                        <a:lnTo>
                          <a:pt x="102" y="66"/>
                        </a:lnTo>
                        <a:lnTo>
                          <a:pt x="108" y="72"/>
                        </a:lnTo>
                        <a:lnTo>
                          <a:pt x="108" y="84"/>
                        </a:lnTo>
                        <a:lnTo>
                          <a:pt x="96" y="84"/>
                        </a:lnTo>
                        <a:lnTo>
                          <a:pt x="66" y="114"/>
                        </a:lnTo>
                        <a:lnTo>
                          <a:pt x="72" y="114"/>
                        </a:lnTo>
                        <a:lnTo>
                          <a:pt x="108" y="90"/>
                        </a:lnTo>
                        <a:lnTo>
                          <a:pt x="108" y="78"/>
                        </a:lnTo>
                        <a:lnTo>
                          <a:pt x="114" y="84"/>
                        </a:lnTo>
                        <a:lnTo>
                          <a:pt x="114" y="96"/>
                        </a:lnTo>
                        <a:lnTo>
                          <a:pt x="96" y="102"/>
                        </a:lnTo>
                        <a:lnTo>
                          <a:pt x="102" y="114"/>
                        </a:lnTo>
                        <a:lnTo>
                          <a:pt x="96" y="132"/>
                        </a:lnTo>
                        <a:lnTo>
                          <a:pt x="96" y="120"/>
                        </a:lnTo>
                        <a:lnTo>
                          <a:pt x="84" y="132"/>
                        </a:lnTo>
                        <a:lnTo>
                          <a:pt x="84" y="120"/>
                        </a:lnTo>
                        <a:lnTo>
                          <a:pt x="66" y="132"/>
                        </a:lnTo>
                        <a:lnTo>
                          <a:pt x="78" y="144"/>
                        </a:lnTo>
                        <a:lnTo>
                          <a:pt x="114" y="126"/>
                        </a:lnTo>
                        <a:lnTo>
                          <a:pt x="114" y="102"/>
                        </a:lnTo>
                        <a:lnTo>
                          <a:pt x="132" y="78"/>
                        </a:lnTo>
                        <a:lnTo>
                          <a:pt x="114" y="42"/>
                        </a:lnTo>
                        <a:lnTo>
                          <a:pt x="132" y="36"/>
                        </a:lnTo>
                        <a:lnTo>
                          <a:pt x="126" y="0"/>
                        </a:lnTo>
                        <a:lnTo>
                          <a:pt x="408" y="72"/>
                        </a:lnTo>
                        <a:lnTo>
                          <a:pt x="366" y="300"/>
                        </a:lnTo>
                        <a:lnTo>
                          <a:pt x="258" y="276"/>
                        </a:lnTo>
                        <a:lnTo>
                          <a:pt x="132" y="276"/>
                        </a:lnTo>
                        <a:lnTo>
                          <a:pt x="102" y="258"/>
                        </a:lnTo>
                        <a:lnTo>
                          <a:pt x="72" y="264"/>
                        </a:lnTo>
                        <a:lnTo>
                          <a:pt x="48" y="252"/>
                        </a:lnTo>
                        <a:lnTo>
                          <a:pt x="54" y="216"/>
                        </a:lnTo>
                        <a:lnTo>
                          <a:pt x="24" y="198"/>
                        </a:lnTo>
                        <a:lnTo>
                          <a:pt x="30" y="192"/>
                        </a:lnTo>
                        <a:close/>
                      </a:path>
                    </a:pathLst>
                  </a:custGeom>
                  <a:solidFill>
                    <a:srgbClr val="FFAA00"/>
                  </a:solidFill>
                  <a:ln w="9525">
                    <a:solidFill>
                      <a:srgbClr val="FFAA00"/>
                    </a:solidFill>
                    <a:prstDash val="solid"/>
                    <a:round/>
                    <a:headEnd/>
                    <a:tailEnd/>
                  </a:ln>
                </p:spPr>
                <p:txBody>
                  <a:bodyPr/>
                  <a:lstStyle/>
                  <a:p>
                    <a:endParaRPr lang="en-US" dirty="0"/>
                  </a:p>
                </p:txBody>
              </p:sp>
              <p:sp>
                <p:nvSpPr>
                  <p:cNvPr id="270" name="Freeform 269"/>
                  <p:cNvSpPr>
                    <a:spLocks noChangeAspect="1"/>
                  </p:cNvSpPr>
                  <p:nvPr/>
                </p:nvSpPr>
                <p:spPr bwMode="auto">
                  <a:xfrm>
                    <a:off x="3345102" y="3734211"/>
                    <a:ext cx="408" cy="300"/>
                  </a:xfrm>
                  <a:custGeom>
                    <a:avLst/>
                    <a:gdLst>
                      <a:gd name="T0" fmla="*/ 30 w 408"/>
                      <a:gd name="T1" fmla="*/ 192 h 300"/>
                      <a:gd name="T2" fmla="*/ 0 w 408"/>
                      <a:gd name="T3" fmla="*/ 180 h 300"/>
                      <a:gd name="T4" fmla="*/ 6 w 408"/>
                      <a:gd name="T5" fmla="*/ 156 h 300"/>
                      <a:gd name="T6" fmla="*/ 6 w 408"/>
                      <a:gd name="T7" fmla="*/ 174 h 300"/>
                      <a:gd name="T8" fmla="*/ 18 w 408"/>
                      <a:gd name="T9" fmla="*/ 150 h 300"/>
                      <a:gd name="T10" fmla="*/ 6 w 408"/>
                      <a:gd name="T11" fmla="*/ 150 h 300"/>
                      <a:gd name="T12" fmla="*/ 12 w 408"/>
                      <a:gd name="T13" fmla="*/ 132 h 300"/>
                      <a:gd name="T14" fmla="*/ 24 w 408"/>
                      <a:gd name="T15" fmla="*/ 132 h 300"/>
                      <a:gd name="T16" fmla="*/ 12 w 408"/>
                      <a:gd name="T17" fmla="*/ 126 h 300"/>
                      <a:gd name="T18" fmla="*/ 12 w 408"/>
                      <a:gd name="T19" fmla="*/ 66 h 300"/>
                      <a:gd name="T20" fmla="*/ 6 w 408"/>
                      <a:gd name="T21" fmla="*/ 48 h 300"/>
                      <a:gd name="T22" fmla="*/ 12 w 408"/>
                      <a:gd name="T23" fmla="*/ 18 h 300"/>
                      <a:gd name="T24" fmla="*/ 48 w 408"/>
                      <a:gd name="T25" fmla="*/ 42 h 300"/>
                      <a:gd name="T26" fmla="*/ 84 w 408"/>
                      <a:gd name="T27" fmla="*/ 60 h 300"/>
                      <a:gd name="T28" fmla="*/ 96 w 408"/>
                      <a:gd name="T29" fmla="*/ 72 h 300"/>
                      <a:gd name="T30" fmla="*/ 102 w 408"/>
                      <a:gd name="T31" fmla="*/ 66 h 300"/>
                      <a:gd name="T32" fmla="*/ 108 w 408"/>
                      <a:gd name="T33" fmla="*/ 72 h 300"/>
                      <a:gd name="T34" fmla="*/ 108 w 408"/>
                      <a:gd name="T35" fmla="*/ 84 h 300"/>
                      <a:gd name="T36" fmla="*/ 96 w 408"/>
                      <a:gd name="T37" fmla="*/ 84 h 300"/>
                      <a:gd name="T38" fmla="*/ 66 w 408"/>
                      <a:gd name="T39" fmla="*/ 114 h 300"/>
                      <a:gd name="T40" fmla="*/ 84 w 408"/>
                      <a:gd name="T41" fmla="*/ 114 h 300"/>
                      <a:gd name="T42" fmla="*/ 72 w 408"/>
                      <a:gd name="T43" fmla="*/ 114 h 300"/>
                      <a:gd name="T44" fmla="*/ 108 w 408"/>
                      <a:gd name="T45" fmla="*/ 90 h 300"/>
                      <a:gd name="T46" fmla="*/ 108 w 408"/>
                      <a:gd name="T47" fmla="*/ 78 h 300"/>
                      <a:gd name="T48" fmla="*/ 114 w 408"/>
                      <a:gd name="T49" fmla="*/ 84 h 300"/>
                      <a:gd name="T50" fmla="*/ 114 w 408"/>
                      <a:gd name="T51" fmla="*/ 96 h 300"/>
                      <a:gd name="T52" fmla="*/ 96 w 408"/>
                      <a:gd name="T53" fmla="*/ 102 h 300"/>
                      <a:gd name="T54" fmla="*/ 102 w 408"/>
                      <a:gd name="T55" fmla="*/ 114 h 300"/>
                      <a:gd name="T56" fmla="*/ 96 w 408"/>
                      <a:gd name="T57" fmla="*/ 132 h 300"/>
                      <a:gd name="T58" fmla="*/ 96 w 408"/>
                      <a:gd name="T59" fmla="*/ 120 h 300"/>
                      <a:gd name="T60" fmla="*/ 84 w 408"/>
                      <a:gd name="T61" fmla="*/ 132 h 300"/>
                      <a:gd name="T62" fmla="*/ 84 w 408"/>
                      <a:gd name="T63" fmla="*/ 120 h 300"/>
                      <a:gd name="T64" fmla="*/ 66 w 408"/>
                      <a:gd name="T65" fmla="*/ 132 h 300"/>
                      <a:gd name="T66" fmla="*/ 78 w 408"/>
                      <a:gd name="T67" fmla="*/ 144 h 300"/>
                      <a:gd name="T68" fmla="*/ 114 w 408"/>
                      <a:gd name="T69" fmla="*/ 126 h 300"/>
                      <a:gd name="T70" fmla="*/ 114 w 408"/>
                      <a:gd name="T71" fmla="*/ 102 h 300"/>
                      <a:gd name="T72" fmla="*/ 132 w 408"/>
                      <a:gd name="T73" fmla="*/ 78 h 300"/>
                      <a:gd name="T74" fmla="*/ 114 w 408"/>
                      <a:gd name="T75" fmla="*/ 42 h 300"/>
                      <a:gd name="T76" fmla="*/ 132 w 408"/>
                      <a:gd name="T77" fmla="*/ 36 h 300"/>
                      <a:gd name="T78" fmla="*/ 126 w 408"/>
                      <a:gd name="T79" fmla="*/ 0 h 300"/>
                      <a:gd name="T80" fmla="*/ 408 w 408"/>
                      <a:gd name="T81" fmla="*/ 72 h 300"/>
                      <a:gd name="T82" fmla="*/ 366 w 408"/>
                      <a:gd name="T83" fmla="*/ 300 h 300"/>
                      <a:gd name="T84" fmla="*/ 258 w 408"/>
                      <a:gd name="T85" fmla="*/ 276 h 300"/>
                      <a:gd name="T86" fmla="*/ 132 w 408"/>
                      <a:gd name="T87" fmla="*/ 276 h 300"/>
                      <a:gd name="T88" fmla="*/ 102 w 408"/>
                      <a:gd name="T89" fmla="*/ 258 h 300"/>
                      <a:gd name="T90" fmla="*/ 72 w 408"/>
                      <a:gd name="T91" fmla="*/ 264 h 300"/>
                      <a:gd name="T92" fmla="*/ 48 w 408"/>
                      <a:gd name="T93" fmla="*/ 252 h 300"/>
                      <a:gd name="T94" fmla="*/ 54 w 408"/>
                      <a:gd name="T95" fmla="*/ 216 h 300"/>
                      <a:gd name="T96" fmla="*/ 24 w 408"/>
                      <a:gd name="T97" fmla="*/ 198 h 300"/>
                      <a:gd name="T98" fmla="*/ 30 w 408"/>
                      <a:gd name="T99" fmla="*/ 192 h 300"/>
                      <a:gd name="T100" fmla="*/ 30 w 408"/>
                      <a:gd name="T101" fmla="*/ 198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300"/>
                      <a:gd name="T155" fmla="*/ 408 w 408"/>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300">
                        <a:moveTo>
                          <a:pt x="30" y="192"/>
                        </a:moveTo>
                        <a:lnTo>
                          <a:pt x="0" y="180"/>
                        </a:lnTo>
                        <a:lnTo>
                          <a:pt x="6" y="156"/>
                        </a:lnTo>
                        <a:lnTo>
                          <a:pt x="6" y="174"/>
                        </a:lnTo>
                        <a:lnTo>
                          <a:pt x="18" y="150"/>
                        </a:lnTo>
                        <a:lnTo>
                          <a:pt x="6" y="150"/>
                        </a:lnTo>
                        <a:lnTo>
                          <a:pt x="12" y="132"/>
                        </a:lnTo>
                        <a:lnTo>
                          <a:pt x="24" y="132"/>
                        </a:lnTo>
                        <a:lnTo>
                          <a:pt x="12" y="126"/>
                        </a:lnTo>
                        <a:lnTo>
                          <a:pt x="12" y="66"/>
                        </a:lnTo>
                        <a:lnTo>
                          <a:pt x="6" y="48"/>
                        </a:lnTo>
                        <a:lnTo>
                          <a:pt x="12" y="18"/>
                        </a:lnTo>
                        <a:lnTo>
                          <a:pt x="48" y="42"/>
                        </a:lnTo>
                        <a:lnTo>
                          <a:pt x="84" y="60"/>
                        </a:lnTo>
                        <a:lnTo>
                          <a:pt x="96" y="72"/>
                        </a:lnTo>
                        <a:lnTo>
                          <a:pt x="102" y="66"/>
                        </a:lnTo>
                        <a:lnTo>
                          <a:pt x="108" y="72"/>
                        </a:lnTo>
                        <a:lnTo>
                          <a:pt x="108" y="84"/>
                        </a:lnTo>
                        <a:lnTo>
                          <a:pt x="96" y="84"/>
                        </a:lnTo>
                        <a:lnTo>
                          <a:pt x="66" y="114"/>
                        </a:lnTo>
                        <a:lnTo>
                          <a:pt x="84" y="114"/>
                        </a:lnTo>
                        <a:lnTo>
                          <a:pt x="72" y="114"/>
                        </a:lnTo>
                        <a:lnTo>
                          <a:pt x="108" y="90"/>
                        </a:lnTo>
                        <a:lnTo>
                          <a:pt x="108" y="78"/>
                        </a:lnTo>
                        <a:lnTo>
                          <a:pt x="114" y="84"/>
                        </a:lnTo>
                        <a:lnTo>
                          <a:pt x="114" y="96"/>
                        </a:lnTo>
                        <a:lnTo>
                          <a:pt x="96" y="102"/>
                        </a:lnTo>
                        <a:lnTo>
                          <a:pt x="102" y="114"/>
                        </a:lnTo>
                        <a:lnTo>
                          <a:pt x="96" y="132"/>
                        </a:lnTo>
                        <a:lnTo>
                          <a:pt x="96" y="120"/>
                        </a:lnTo>
                        <a:lnTo>
                          <a:pt x="84" y="132"/>
                        </a:lnTo>
                        <a:lnTo>
                          <a:pt x="84" y="120"/>
                        </a:lnTo>
                        <a:lnTo>
                          <a:pt x="66" y="132"/>
                        </a:lnTo>
                        <a:lnTo>
                          <a:pt x="78" y="144"/>
                        </a:lnTo>
                        <a:lnTo>
                          <a:pt x="114" y="126"/>
                        </a:lnTo>
                        <a:lnTo>
                          <a:pt x="114" y="102"/>
                        </a:lnTo>
                        <a:lnTo>
                          <a:pt x="132" y="78"/>
                        </a:lnTo>
                        <a:lnTo>
                          <a:pt x="114" y="42"/>
                        </a:lnTo>
                        <a:lnTo>
                          <a:pt x="132" y="36"/>
                        </a:lnTo>
                        <a:lnTo>
                          <a:pt x="126" y="0"/>
                        </a:lnTo>
                        <a:lnTo>
                          <a:pt x="408" y="72"/>
                        </a:lnTo>
                        <a:lnTo>
                          <a:pt x="366" y="300"/>
                        </a:lnTo>
                        <a:lnTo>
                          <a:pt x="258" y="276"/>
                        </a:lnTo>
                        <a:lnTo>
                          <a:pt x="132" y="276"/>
                        </a:lnTo>
                        <a:lnTo>
                          <a:pt x="102" y="258"/>
                        </a:lnTo>
                        <a:lnTo>
                          <a:pt x="72" y="264"/>
                        </a:lnTo>
                        <a:lnTo>
                          <a:pt x="48" y="252"/>
                        </a:lnTo>
                        <a:lnTo>
                          <a:pt x="54" y="216"/>
                        </a:lnTo>
                        <a:lnTo>
                          <a:pt x="24" y="198"/>
                        </a:lnTo>
                        <a:lnTo>
                          <a:pt x="30" y="192"/>
                        </a:lnTo>
                        <a:lnTo>
                          <a:pt x="30" y="198"/>
                        </a:lnTo>
                      </a:path>
                    </a:pathLst>
                  </a:custGeom>
                  <a:noFill/>
                  <a:ln w="9525">
                    <a:solidFill>
                      <a:srgbClr val="000000"/>
                    </a:solidFill>
                    <a:prstDash val="solid"/>
                    <a:round/>
                    <a:headEnd/>
                    <a:tailEnd/>
                  </a:ln>
                </p:spPr>
                <p:txBody>
                  <a:bodyPr/>
                  <a:lstStyle/>
                  <a:p>
                    <a:endParaRPr lang="en-US" dirty="0"/>
                  </a:p>
                </p:txBody>
              </p:sp>
              <p:sp>
                <p:nvSpPr>
                  <p:cNvPr id="271" name="Freeform 270"/>
                  <p:cNvSpPr>
                    <a:spLocks noChangeAspect="1"/>
                  </p:cNvSpPr>
                  <p:nvPr/>
                </p:nvSpPr>
                <p:spPr bwMode="auto">
                  <a:xfrm>
                    <a:off x="3347406" y="3734979"/>
                    <a:ext cx="282" cy="282"/>
                  </a:xfrm>
                  <a:custGeom>
                    <a:avLst/>
                    <a:gdLst>
                      <a:gd name="T0" fmla="*/ 168 w 282"/>
                      <a:gd name="T1" fmla="*/ 66 h 282"/>
                      <a:gd name="T2" fmla="*/ 180 w 282"/>
                      <a:gd name="T3" fmla="*/ 102 h 282"/>
                      <a:gd name="T4" fmla="*/ 216 w 282"/>
                      <a:gd name="T5" fmla="*/ 66 h 282"/>
                      <a:gd name="T6" fmla="*/ 234 w 282"/>
                      <a:gd name="T7" fmla="*/ 72 h 282"/>
                      <a:gd name="T8" fmla="*/ 246 w 282"/>
                      <a:gd name="T9" fmla="*/ 54 h 282"/>
                      <a:gd name="T10" fmla="*/ 270 w 282"/>
                      <a:gd name="T11" fmla="*/ 54 h 282"/>
                      <a:gd name="T12" fmla="*/ 282 w 282"/>
                      <a:gd name="T13" fmla="*/ 78 h 282"/>
                      <a:gd name="T14" fmla="*/ 276 w 282"/>
                      <a:gd name="T15" fmla="*/ 90 h 282"/>
                      <a:gd name="T16" fmla="*/ 240 w 282"/>
                      <a:gd name="T17" fmla="*/ 72 h 282"/>
                      <a:gd name="T18" fmla="*/ 240 w 282"/>
                      <a:gd name="T19" fmla="*/ 96 h 282"/>
                      <a:gd name="T20" fmla="*/ 222 w 282"/>
                      <a:gd name="T21" fmla="*/ 132 h 282"/>
                      <a:gd name="T22" fmla="*/ 210 w 282"/>
                      <a:gd name="T23" fmla="*/ 132 h 282"/>
                      <a:gd name="T24" fmla="*/ 198 w 282"/>
                      <a:gd name="T25" fmla="*/ 162 h 282"/>
                      <a:gd name="T26" fmla="*/ 174 w 282"/>
                      <a:gd name="T27" fmla="*/ 156 h 282"/>
                      <a:gd name="T28" fmla="*/ 150 w 282"/>
                      <a:gd name="T29" fmla="*/ 228 h 282"/>
                      <a:gd name="T30" fmla="*/ 156 w 282"/>
                      <a:gd name="T31" fmla="*/ 234 h 282"/>
                      <a:gd name="T32" fmla="*/ 144 w 282"/>
                      <a:gd name="T33" fmla="*/ 252 h 282"/>
                      <a:gd name="T34" fmla="*/ 72 w 282"/>
                      <a:gd name="T35" fmla="*/ 282 h 282"/>
                      <a:gd name="T36" fmla="*/ 54 w 282"/>
                      <a:gd name="T37" fmla="*/ 270 h 282"/>
                      <a:gd name="T38" fmla="*/ 48 w 282"/>
                      <a:gd name="T39" fmla="*/ 258 h 282"/>
                      <a:gd name="T40" fmla="*/ 12 w 282"/>
                      <a:gd name="T41" fmla="*/ 228 h 282"/>
                      <a:gd name="T42" fmla="*/ 0 w 282"/>
                      <a:gd name="T43" fmla="*/ 192 h 282"/>
                      <a:gd name="T44" fmla="*/ 6 w 282"/>
                      <a:gd name="T45" fmla="*/ 192 h 282"/>
                      <a:gd name="T46" fmla="*/ 24 w 282"/>
                      <a:gd name="T47" fmla="*/ 174 h 282"/>
                      <a:gd name="T48" fmla="*/ 24 w 282"/>
                      <a:gd name="T49" fmla="*/ 144 h 282"/>
                      <a:gd name="T50" fmla="*/ 42 w 282"/>
                      <a:gd name="T51" fmla="*/ 144 h 282"/>
                      <a:gd name="T52" fmla="*/ 48 w 282"/>
                      <a:gd name="T53" fmla="*/ 120 h 282"/>
                      <a:gd name="T54" fmla="*/ 90 w 282"/>
                      <a:gd name="T55" fmla="*/ 84 h 282"/>
                      <a:gd name="T56" fmla="*/ 96 w 282"/>
                      <a:gd name="T57" fmla="*/ 30 h 282"/>
                      <a:gd name="T58" fmla="*/ 90 w 282"/>
                      <a:gd name="T59" fmla="*/ 6 h 282"/>
                      <a:gd name="T60" fmla="*/ 96 w 282"/>
                      <a:gd name="T61" fmla="*/ 0 h 282"/>
                      <a:gd name="T62" fmla="*/ 108 w 282"/>
                      <a:gd name="T63" fmla="*/ 72 h 282"/>
                      <a:gd name="T64" fmla="*/ 156 w 282"/>
                      <a:gd name="T65" fmla="*/ 66 h 282"/>
                      <a:gd name="T66" fmla="*/ 168 w 282"/>
                      <a:gd name="T67" fmla="*/ 66 h 2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2"/>
                      <a:gd name="T103" fmla="*/ 0 h 282"/>
                      <a:gd name="T104" fmla="*/ 282 w 282"/>
                      <a:gd name="T105" fmla="*/ 282 h 2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2" h="282">
                        <a:moveTo>
                          <a:pt x="168" y="66"/>
                        </a:moveTo>
                        <a:lnTo>
                          <a:pt x="180" y="102"/>
                        </a:lnTo>
                        <a:lnTo>
                          <a:pt x="216" y="66"/>
                        </a:lnTo>
                        <a:lnTo>
                          <a:pt x="234" y="72"/>
                        </a:lnTo>
                        <a:lnTo>
                          <a:pt x="246" y="54"/>
                        </a:lnTo>
                        <a:lnTo>
                          <a:pt x="270" y="54"/>
                        </a:lnTo>
                        <a:lnTo>
                          <a:pt x="282" y="78"/>
                        </a:lnTo>
                        <a:lnTo>
                          <a:pt x="276" y="90"/>
                        </a:lnTo>
                        <a:lnTo>
                          <a:pt x="240" y="72"/>
                        </a:lnTo>
                        <a:lnTo>
                          <a:pt x="240" y="96"/>
                        </a:lnTo>
                        <a:lnTo>
                          <a:pt x="222" y="132"/>
                        </a:lnTo>
                        <a:lnTo>
                          <a:pt x="210" y="132"/>
                        </a:lnTo>
                        <a:lnTo>
                          <a:pt x="198" y="162"/>
                        </a:lnTo>
                        <a:lnTo>
                          <a:pt x="174" y="156"/>
                        </a:lnTo>
                        <a:lnTo>
                          <a:pt x="150" y="228"/>
                        </a:lnTo>
                        <a:lnTo>
                          <a:pt x="156" y="234"/>
                        </a:lnTo>
                        <a:lnTo>
                          <a:pt x="144" y="252"/>
                        </a:lnTo>
                        <a:lnTo>
                          <a:pt x="72" y="282"/>
                        </a:lnTo>
                        <a:lnTo>
                          <a:pt x="54" y="270"/>
                        </a:lnTo>
                        <a:lnTo>
                          <a:pt x="48" y="258"/>
                        </a:lnTo>
                        <a:lnTo>
                          <a:pt x="12" y="228"/>
                        </a:lnTo>
                        <a:lnTo>
                          <a:pt x="0" y="192"/>
                        </a:lnTo>
                        <a:lnTo>
                          <a:pt x="6" y="192"/>
                        </a:lnTo>
                        <a:lnTo>
                          <a:pt x="24" y="174"/>
                        </a:lnTo>
                        <a:lnTo>
                          <a:pt x="24" y="144"/>
                        </a:lnTo>
                        <a:lnTo>
                          <a:pt x="42" y="144"/>
                        </a:lnTo>
                        <a:lnTo>
                          <a:pt x="48" y="120"/>
                        </a:lnTo>
                        <a:lnTo>
                          <a:pt x="90" y="84"/>
                        </a:lnTo>
                        <a:lnTo>
                          <a:pt x="96" y="30"/>
                        </a:lnTo>
                        <a:lnTo>
                          <a:pt x="90" y="6"/>
                        </a:lnTo>
                        <a:lnTo>
                          <a:pt x="96" y="0"/>
                        </a:lnTo>
                        <a:lnTo>
                          <a:pt x="108" y="72"/>
                        </a:lnTo>
                        <a:lnTo>
                          <a:pt x="156" y="66"/>
                        </a:lnTo>
                        <a:lnTo>
                          <a:pt x="168" y="66"/>
                        </a:lnTo>
                        <a:close/>
                      </a:path>
                    </a:pathLst>
                  </a:custGeom>
                  <a:solidFill>
                    <a:srgbClr val="FF8C00"/>
                  </a:solidFill>
                  <a:ln w="9525">
                    <a:solidFill>
                      <a:srgbClr val="FF8C00"/>
                    </a:solidFill>
                    <a:prstDash val="solid"/>
                    <a:round/>
                    <a:headEnd/>
                    <a:tailEnd/>
                  </a:ln>
                </p:spPr>
                <p:txBody>
                  <a:bodyPr/>
                  <a:lstStyle/>
                  <a:p>
                    <a:endParaRPr lang="en-US" dirty="0"/>
                  </a:p>
                </p:txBody>
              </p:sp>
              <p:sp>
                <p:nvSpPr>
                  <p:cNvPr id="272" name="Freeform 271"/>
                  <p:cNvSpPr>
                    <a:spLocks noChangeAspect="1"/>
                  </p:cNvSpPr>
                  <p:nvPr/>
                </p:nvSpPr>
                <p:spPr bwMode="auto">
                  <a:xfrm>
                    <a:off x="3347406" y="3734979"/>
                    <a:ext cx="282" cy="282"/>
                  </a:xfrm>
                  <a:custGeom>
                    <a:avLst/>
                    <a:gdLst>
                      <a:gd name="T0" fmla="*/ 168 w 282"/>
                      <a:gd name="T1" fmla="*/ 66 h 282"/>
                      <a:gd name="T2" fmla="*/ 180 w 282"/>
                      <a:gd name="T3" fmla="*/ 102 h 282"/>
                      <a:gd name="T4" fmla="*/ 216 w 282"/>
                      <a:gd name="T5" fmla="*/ 66 h 282"/>
                      <a:gd name="T6" fmla="*/ 234 w 282"/>
                      <a:gd name="T7" fmla="*/ 72 h 282"/>
                      <a:gd name="T8" fmla="*/ 246 w 282"/>
                      <a:gd name="T9" fmla="*/ 54 h 282"/>
                      <a:gd name="T10" fmla="*/ 270 w 282"/>
                      <a:gd name="T11" fmla="*/ 54 h 282"/>
                      <a:gd name="T12" fmla="*/ 282 w 282"/>
                      <a:gd name="T13" fmla="*/ 78 h 282"/>
                      <a:gd name="T14" fmla="*/ 276 w 282"/>
                      <a:gd name="T15" fmla="*/ 90 h 282"/>
                      <a:gd name="T16" fmla="*/ 240 w 282"/>
                      <a:gd name="T17" fmla="*/ 72 h 282"/>
                      <a:gd name="T18" fmla="*/ 240 w 282"/>
                      <a:gd name="T19" fmla="*/ 96 h 282"/>
                      <a:gd name="T20" fmla="*/ 222 w 282"/>
                      <a:gd name="T21" fmla="*/ 132 h 282"/>
                      <a:gd name="T22" fmla="*/ 210 w 282"/>
                      <a:gd name="T23" fmla="*/ 132 h 282"/>
                      <a:gd name="T24" fmla="*/ 198 w 282"/>
                      <a:gd name="T25" fmla="*/ 162 h 282"/>
                      <a:gd name="T26" fmla="*/ 174 w 282"/>
                      <a:gd name="T27" fmla="*/ 156 h 282"/>
                      <a:gd name="T28" fmla="*/ 150 w 282"/>
                      <a:gd name="T29" fmla="*/ 228 h 282"/>
                      <a:gd name="T30" fmla="*/ 156 w 282"/>
                      <a:gd name="T31" fmla="*/ 234 h 282"/>
                      <a:gd name="T32" fmla="*/ 144 w 282"/>
                      <a:gd name="T33" fmla="*/ 252 h 282"/>
                      <a:gd name="T34" fmla="*/ 72 w 282"/>
                      <a:gd name="T35" fmla="*/ 282 h 282"/>
                      <a:gd name="T36" fmla="*/ 54 w 282"/>
                      <a:gd name="T37" fmla="*/ 270 h 282"/>
                      <a:gd name="T38" fmla="*/ 48 w 282"/>
                      <a:gd name="T39" fmla="*/ 258 h 282"/>
                      <a:gd name="T40" fmla="*/ 12 w 282"/>
                      <a:gd name="T41" fmla="*/ 228 h 282"/>
                      <a:gd name="T42" fmla="*/ 0 w 282"/>
                      <a:gd name="T43" fmla="*/ 192 h 282"/>
                      <a:gd name="T44" fmla="*/ 6 w 282"/>
                      <a:gd name="T45" fmla="*/ 192 h 282"/>
                      <a:gd name="T46" fmla="*/ 24 w 282"/>
                      <a:gd name="T47" fmla="*/ 174 h 282"/>
                      <a:gd name="T48" fmla="*/ 24 w 282"/>
                      <a:gd name="T49" fmla="*/ 144 h 282"/>
                      <a:gd name="T50" fmla="*/ 42 w 282"/>
                      <a:gd name="T51" fmla="*/ 144 h 282"/>
                      <a:gd name="T52" fmla="*/ 48 w 282"/>
                      <a:gd name="T53" fmla="*/ 120 h 282"/>
                      <a:gd name="T54" fmla="*/ 90 w 282"/>
                      <a:gd name="T55" fmla="*/ 84 h 282"/>
                      <a:gd name="T56" fmla="*/ 96 w 282"/>
                      <a:gd name="T57" fmla="*/ 30 h 282"/>
                      <a:gd name="T58" fmla="*/ 90 w 282"/>
                      <a:gd name="T59" fmla="*/ 6 h 282"/>
                      <a:gd name="T60" fmla="*/ 96 w 282"/>
                      <a:gd name="T61" fmla="*/ 0 h 282"/>
                      <a:gd name="T62" fmla="*/ 108 w 282"/>
                      <a:gd name="T63" fmla="*/ 72 h 282"/>
                      <a:gd name="T64" fmla="*/ 156 w 282"/>
                      <a:gd name="T65" fmla="*/ 66 h 282"/>
                      <a:gd name="T66" fmla="*/ 168 w 282"/>
                      <a:gd name="T67" fmla="*/ 66 h 282"/>
                      <a:gd name="T68" fmla="*/ 168 w 282"/>
                      <a:gd name="T69" fmla="*/ 72 h 2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2"/>
                      <a:gd name="T106" fmla="*/ 0 h 282"/>
                      <a:gd name="T107" fmla="*/ 282 w 282"/>
                      <a:gd name="T108" fmla="*/ 282 h 2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2" h="282">
                        <a:moveTo>
                          <a:pt x="168" y="66"/>
                        </a:moveTo>
                        <a:lnTo>
                          <a:pt x="180" y="102"/>
                        </a:lnTo>
                        <a:lnTo>
                          <a:pt x="216" y="66"/>
                        </a:lnTo>
                        <a:lnTo>
                          <a:pt x="234" y="72"/>
                        </a:lnTo>
                        <a:lnTo>
                          <a:pt x="246" y="54"/>
                        </a:lnTo>
                        <a:lnTo>
                          <a:pt x="270" y="54"/>
                        </a:lnTo>
                        <a:lnTo>
                          <a:pt x="282" y="78"/>
                        </a:lnTo>
                        <a:lnTo>
                          <a:pt x="276" y="90"/>
                        </a:lnTo>
                        <a:lnTo>
                          <a:pt x="240" y="72"/>
                        </a:lnTo>
                        <a:lnTo>
                          <a:pt x="240" y="96"/>
                        </a:lnTo>
                        <a:lnTo>
                          <a:pt x="222" y="132"/>
                        </a:lnTo>
                        <a:lnTo>
                          <a:pt x="210" y="132"/>
                        </a:lnTo>
                        <a:lnTo>
                          <a:pt x="198" y="162"/>
                        </a:lnTo>
                        <a:lnTo>
                          <a:pt x="174" y="156"/>
                        </a:lnTo>
                        <a:lnTo>
                          <a:pt x="150" y="228"/>
                        </a:lnTo>
                        <a:lnTo>
                          <a:pt x="156" y="234"/>
                        </a:lnTo>
                        <a:lnTo>
                          <a:pt x="144" y="252"/>
                        </a:lnTo>
                        <a:lnTo>
                          <a:pt x="72" y="282"/>
                        </a:lnTo>
                        <a:lnTo>
                          <a:pt x="54" y="270"/>
                        </a:lnTo>
                        <a:lnTo>
                          <a:pt x="48" y="258"/>
                        </a:lnTo>
                        <a:lnTo>
                          <a:pt x="12" y="228"/>
                        </a:lnTo>
                        <a:lnTo>
                          <a:pt x="0" y="192"/>
                        </a:lnTo>
                        <a:lnTo>
                          <a:pt x="6" y="192"/>
                        </a:lnTo>
                        <a:lnTo>
                          <a:pt x="24" y="174"/>
                        </a:lnTo>
                        <a:lnTo>
                          <a:pt x="24" y="144"/>
                        </a:lnTo>
                        <a:lnTo>
                          <a:pt x="42" y="144"/>
                        </a:lnTo>
                        <a:lnTo>
                          <a:pt x="48" y="120"/>
                        </a:lnTo>
                        <a:lnTo>
                          <a:pt x="90" y="84"/>
                        </a:lnTo>
                        <a:lnTo>
                          <a:pt x="96" y="30"/>
                        </a:lnTo>
                        <a:lnTo>
                          <a:pt x="90" y="6"/>
                        </a:lnTo>
                        <a:lnTo>
                          <a:pt x="96" y="0"/>
                        </a:lnTo>
                        <a:lnTo>
                          <a:pt x="108" y="72"/>
                        </a:lnTo>
                        <a:lnTo>
                          <a:pt x="156" y="66"/>
                        </a:lnTo>
                        <a:lnTo>
                          <a:pt x="168" y="66"/>
                        </a:lnTo>
                        <a:lnTo>
                          <a:pt x="168" y="72"/>
                        </a:lnTo>
                      </a:path>
                    </a:pathLst>
                  </a:custGeom>
                  <a:noFill/>
                  <a:ln w="9525">
                    <a:solidFill>
                      <a:srgbClr val="000000"/>
                    </a:solidFill>
                    <a:prstDash val="solid"/>
                    <a:round/>
                    <a:headEnd/>
                    <a:tailEnd/>
                  </a:ln>
                </p:spPr>
                <p:txBody>
                  <a:bodyPr/>
                  <a:lstStyle/>
                  <a:p>
                    <a:endParaRPr lang="en-US" dirty="0"/>
                  </a:p>
                </p:txBody>
              </p:sp>
              <p:sp>
                <p:nvSpPr>
                  <p:cNvPr id="273" name="Freeform 272"/>
                  <p:cNvSpPr>
                    <a:spLocks noChangeAspect="1"/>
                  </p:cNvSpPr>
                  <p:nvPr/>
                </p:nvSpPr>
                <p:spPr bwMode="auto">
                  <a:xfrm>
                    <a:off x="3346764" y="3734559"/>
                    <a:ext cx="330" cy="342"/>
                  </a:xfrm>
                  <a:custGeom>
                    <a:avLst/>
                    <a:gdLst>
                      <a:gd name="T0" fmla="*/ 138 w 330"/>
                      <a:gd name="T1" fmla="*/ 342 h 342"/>
                      <a:gd name="T2" fmla="*/ 114 w 330"/>
                      <a:gd name="T3" fmla="*/ 324 h 342"/>
                      <a:gd name="T4" fmla="*/ 108 w 330"/>
                      <a:gd name="T5" fmla="*/ 300 h 342"/>
                      <a:gd name="T6" fmla="*/ 114 w 330"/>
                      <a:gd name="T7" fmla="*/ 282 h 342"/>
                      <a:gd name="T8" fmla="*/ 102 w 330"/>
                      <a:gd name="T9" fmla="*/ 264 h 342"/>
                      <a:gd name="T10" fmla="*/ 90 w 330"/>
                      <a:gd name="T11" fmla="*/ 228 h 342"/>
                      <a:gd name="T12" fmla="*/ 12 w 330"/>
                      <a:gd name="T13" fmla="*/ 174 h 342"/>
                      <a:gd name="T14" fmla="*/ 18 w 330"/>
                      <a:gd name="T15" fmla="*/ 120 h 342"/>
                      <a:gd name="T16" fmla="*/ 0 w 330"/>
                      <a:gd name="T17" fmla="*/ 108 h 342"/>
                      <a:gd name="T18" fmla="*/ 12 w 330"/>
                      <a:gd name="T19" fmla="*/ 84 h 342"/>
                      <a:gd name="T20" fmla="*/ 36 w 330"/>
                      <a:gd name="T21" fmla="*/ 72 h 342"/>
                      <a:gd name="T22" fmla="*/ 36 w 330"/>
                      <a:gd name="T23" fmla="*/ 24 h 342"/>
                      <a:gd name="T24" fmla="*/ 42 w 330"/>
                      <a:gd name="T25" fmla="*/ 18 h 342"/>
                      <a:gd name="T26" fmla="*/ 60 w 330"/>
                      <a:gd name="T27" fmla="*/ 24 h 342"/>
                      <a:gd name="T28" fmla="*/ 114 w 330"/>
                      <a:gd name="T29" fmla="*/ 0 h 342"/>
                      <a:gd name="T30" fmla="*/ 108 w 330"/>
                      <a:gd name="T31" fmla="*/ 24 h 342"/>
                      <a:gd name="T32" fmla="*/ 138 w 330"/>
                      <a:gd name="T33" fmla="*/ 30 h 342"/>
                      <a:gd name="T34" fmla="*/ 150 w 330"/>
                      <a:gd name="T35" fmla="*/ 42 h 342"/>
                      <a:gd name="T36" fmla="*/ 264 w 330"/>
                      <a:gd name="T37" fmla="*/ 66 h 342"/>
                      <a:gd name="T38" fmla="*/ 282 w 330"/>
                      <a:gd name="T39" fmla="*/ 84 h 342"/>
                      <a:gd name="T40" fmla="*/ 276 w 330"/>
                      <a:gd name="T41" fmla="*/ 108 h 342"/>
                      <a:gd name="T42" fmla="*/ 288 w 330"/>
                      <a:gd name="T43" fmla="*/ 108 h 342"/>
                      <a:gd name="T44" fmla="*/ 288 w 330"/>
                      <a:gd name="T45" fmla="*/ 126 h 342"/>
                      <a:gd name="T46" fmla="*/ 300 w 330"/>
                      <a:gd name="T47" fmla="*/ 126 h 342"/>
                      <a:gd name="T48" fmla="*/ 276 w 330"/>
                      <a:gd name="T49" fmla="*/ 162 h 342"/>
                      <a:gd name="T50" fmla="*/ 282 w 330"/>
                      <a:gd name="T51" fmla="*/ 174 h 342"/>
                      <a:gd name="T52" fmla="*/ 330 w 330"/>
                      <a:gd name="T53" fmla="*/ 114 h 342"/>
                      <a:gd name="T54" fmla="*/ 300 w 330"/>
                      <a:gd name="T55" fmla="*/ 210 h 342"/>
                      <a:gd name="T56" fmla="*/ 294 w 330"/>
                      <a:gd name="T57" fmla="*/ 270 h 342"/>
                      <a:gd name="T58" fmla="*/ 300 w 330"/>
                      <a:gd name="T59" fmla="*/ 330 h 342"/>
                      <a:gd name="T60" fmla="*/ 150 w 330"/>
                      <a:gd name="T61" fmla="*/ 342 h 342"/>
                      <a:gd name="T62" fmla="*/ 138 w 330"/>
                      <a:gd name="T63" fmla="*/ 342 h 3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342"/>
                      <a:gd name="T98" fmla="*/ 330 w 330"/>
                      <a:gd name="T99" fmla="*/ 342 h 3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342">
                        <a:moveTo>
                          <a:pt x="138" y="342"/>
                        </a:moveTo>
                        <a:lnTo>
                          <a:pt x="114" y="324"/>
                        </a:lnTo>
                        <a:lnTo>
                          <a:pt x="108" y="300"/>
                        </a:lnTo>
                        <a:lnTo>
                          <a:pt x="114" y="282"/>
                        </a:lnTo>
                        <a:lnTo>
                          <a:pt x="102" y="264"/>
                        </a:lnTo>
                        <a:lnTo>
                          <a:pt x="90" y="228"/>
                        </a:lnTo>
                        <a:lnTo>
                          <a:pt x="12" y="174"/>
                        </a:lnTo>
                        <a:lnTo>
                          <a:pt x="18" y="120"/>
                        </a:lnTo>
                        <a:lnTo>
                          <a:pt x="0" y="108"/>
                        </a:lnTo>
                        <a:lnTo>
                          <a:pt x="12" y="84"/>
                        </a:lnTo>
                        <a:lnTo>
                          <a:pt x="36" y="72"/>
                        </a:lnTo>
                        <a:lnTo>
                          <a:pt x="36" y="24"/>
                        </a:lnTo>
                        <a:lnTo>
                          <a:pt x="42" y="18"/>
                        </a:lnTo>
                        <a:lnTo>
                          <a:pt x="60" y="24"/>
                        </a:lnTo>
                        <a:lnTo>
                          <a:pt x="114" y="0"/>
                        </a:lnTo>
                        <a:lnTo>
                          <a:pt x="108" y="24"/>
                        </a:lnTo>
                        <a:lnTo>
                          <a:pt x="138" y="30"/>
                        </a:lnTo>
                        <a:lnTo>
                          <a:pt x="150" y="42"/>
                        </a:lnTo>
                        <a:lnTo>
                          <a:pt x="264" y="66"/>
                        </a:lnTo>
                        <a:lnTo>
                          <a:pt x="282" y="84"/>
                        </a:lnTo>
                        <a:lnTo>
                          <a:pt x="276" y="108"/>
                        </a:lnTo>
                        <a:lnTo>
                          <a:pt x="288" y="108"/>
                        </a:lnTo>
                        <a:lnTo>
                          <a:pt x="288" y="126"/>
                        </a:lnTo>
                        <a:lnTo>
                          <a:pt x="300" y="126"/>
                        </a:lnTo>
                        <a:lnTo>
                          <a:pt x="276" y="162"/>
                        </a:lnTo>
                        <a:lnTo>
                          <a:pt x="282" y="174"/>
                        </a:lnTo>
                        <a:lnTo>
                          <a:pt x="330" y="114"/>
                        </a:lnTo>
                        <a:lnTo>
                          <a:pt x="300" y="210"/>
                        </a:lnTo>
                        <a:lnTo>
                          <a:pt x="294" y="270"/>
                        </a:lnTo>
                        <a:lnTo>
                          <a:pt x="300" y="330"/>
                        </a:lnTo>
                        <a:lnTo>
                          <a:pt x="150" y="342"/>
                        </a:lnTo>
                        <a:lnTo>
                          <a:pt x="138" y="342"/>
                        </a:lnTo>
                        <a:close/>
                      </a:path>
                    </a:pathLst>
                  </a:custGeom>
                  <a:solidFill>
                    <a:srgbClr val="FFAA00"/>
                  </a:solidFill>
                  <a:ln w="9525">
                    <a:solidFill>
                      <a:srgbClr val="FFAA00"/>
                    </a:solidFill>
                    <a:prstDash val="solid"/>
                    <a:round/>
                    <a:headEnd/>
                    <a:tailEnd/>
                  </a:ln>
                </p:spPr>
                <p:txBody>
                  <a:bodyPr/>
                  <a:lstStyle/>
                  <a:p>
                    <a:endParaRPr lang="en-US" dirty="0"/>
                  </a:p>
                </p:txBody>
              </p:sp>
              <p:sp>
                <p:nvSpPr>
                  <p:cNvPr id="274" name="Freeform 273"/>
                  <p:cNvSpPr>
                    <a:spLocks noChangeAspect="1"/>
                  </p:cNvSpPr>
                  <p:nvPr/>
                </p:nvSpPr>
                <p:spPr bwMode="auto">
                  <a:xfrm>
                    <a:off x="3346764" y="3734559"/>
                    <a:ext cx="330" cy="348"/>
                  </a:xfrm>
                  <a:custGeom>
                    <a:avLst/>
                    <a:gdLst>
                      <a:gd name="T0" fmla="*/ 138 w 330"/>
                      <a:gd name="T1" fmla="*/ 342 h 348"/>
                      <a:gd name="T2" fmla="*/ 114 w 330"/>
                      <a:gd name="T3" fmla="*/ 324 h 348"/>
                      <a:gd name="T4" fmla="*/ 108 w 330"/>
                      <a:gd name="T5" fmla="*/ 300 h 348"/>
                      <a:gd name="T6" fmla="*/ 114 w 330"/>
                      <a:gd name="T7" fmla="*/ 282 h 348"/>
                      <a:gd name="T8" fmla="*/ 102 w 330"/>
                      <a:gd name="T9" fmla="*/ 264 h 348"/>
                      <a:gd name="T10" fmla="*/ 90 w 330"/>
                      <a:gd name="T11" fmla="*/ 228 h 348"/>
                      <a:gd name="T12" fmla="*/ 12 w 330"/>
                      <a:gd name="T13" fmla="*/ 174 h 348"/>
                      <a:gd name="T14" fmla="*/ 18 w 330"/>
                      <a:gd name="T15" fmla="*/ 120 h 348"/>
                      <a:gd name="T16" fmla="*/ 0 w 330"/>
                      <a:gd name="T17" fmla="*/ 108 h 348"/>
                      <a:gd name="T18" fmla="*/ 12 w 330"/>
                      <a:gd name="T19" fmla="*/ 84 h 348"/>
                      <a:gd name="T20" fmla="*/ 36 w 330"/>
                      <a:gd name="T21" fmla="*/ 72 h 348"/>
                      <a:gd name="T22" fmla="*/ 36 w 330"/>
                      <a:gd name="T23" fmla="*/ 24 h 348"/>
                      <a:gd name="T24" fmla="*/ 42 w 330"/>
                      <a:gd name="T25" fmla="*/ 18 h 348"/>
                      <a:gd name="T26" fmla="*/ 60 w 330"/>
                      <a:gd name="T27" fmla="*/ 24 h 348"/>
                      <a:gd name="T28" fmla="*/ 114 w 330"/>
                      <a:gd name="T29" fmla="*/ 0 h 348"/>
                      <a:gd name="T30" fmla="*/ 108 w 330"/>
                      <a:gd name="T31" fmla="*/ 24 h 348"/>
                      <a:gd name="T32" fmla="*/ 138 w 330"/>
                      <a:gd name="T33" fmla="*/ 30 h 348"/>
                      <a:gd name="T34" fmla="*/ 150 w 330"/>
                      <a:gd name="T35" fmla="*/ 42 h 348"/>
                      <a:gd name="T36" fmla="*/ 264 w 330"/>
                      <a:gd name="T37" fmla="*/ 66 h 348"/>
                      <a:gd name="T38" fmla="*/ 282 w 330"/>
                      <a:gd name="T39" fmla="*/ 84 h 348"/>
                      <a:gd name="T40" fmla="*/ 276 w 330"/>
                      <a:gd name="T41" fmla="*/ 108 h 348"/>
                      <a:gd name="T42" fmla="*/ 288 w 330"/>
                      <a:gd name="T43" fmla="*/ 108 h 348"/>
                      <a:gd name="T44" fmla="*/ 288 w 330"/>
                      <a:gd name="T45" fmla="*/ 126 h 348"/>
                      <a:gd name="T46" fmla="*/ 300 w 330"/>
                      <a:gd name="T47" fmla="*/ 126 h 348"/>
                      <a:gd name="T48" fmla="*/ 276 w 330"/>
                      <a:gd name="T49" fmla="*/ 162 h 348"/>
                      <a:gd name="T50" fmla="*/ 282 w 330"/>
                      <a:gd name="T51" fmla="*/ 174 h 348"/>
                      <a:gd name="T52" fmla="*/ 330 w 330"/>
                      <a:gd name="T53" fmla="*/ 114 h 348"/>
                      <a:gd name="T54" fmla="*/ 300 w 330"/>
                      <a:gd name="T55" fmla="*/ 210 h 348"/>
                      <a:gd name="T56" fmla="*/ 294 w 330"/>
                      <a:gd name="T57" fmla="*/ 270 h 348"/>
                      <a:gd name="T58" fmla="*/ 300 w 330"/>
                      <a:gd name="T59" fmla="*/ 330 h 348"/>
                      <a:gd name="T60" fmla="*/ 150 w 330"/>
                      <a:gd name="T61" fmla="*/ 342 h 348"/>
                      <a:gd name="T62" fmla="*/ 138 w 330"/>
                      <a:gd name="T63" fmla="*/ 342 h 348"/>
                      <a:gd name="T64" fmla="*/ 138 w 330"/>
                      <a:gd name="T65" fmla="*/ 348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0"/>
                      <a:gd name="T100" fmla="*/ 0 h 348"/>
                      <a:gd name="T101" fmla="*/ 330 w 330"/>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0" h="348">
                        <a:moveTo>
                          <a:pt x="138" y="342"/>
                        </a:moveTo>
                        <a:lnTo>
                          <a:pt x="114" y="324"/>
                        </a:lnTo>
                        <a:lnTo>
                          <a:pt x="108" y="300"/>
                        </a:lnTo>
                        <a:lnTo>
                          <a:pt x="114" y="282"/>
                        </a:lnTo>
                        <a:lnTo>
                          <a:pt x="102" y="264"/>
                        </a:lnTo>
                        <a:lnTo>
                          <a:pt x="90" y="228"/>
                        </a:lnTo>
                        <a:lnTo>
                          <a:pt x="12" y="174"/>
                        </a:lnTo>
                        <a:lnTo>
                          <a:pt x="18" y="120"/>
                        </a:lnTo>
                        <a:lnTo>
                          <a:pt x="0" y="108"/>
                        </a:lnTo>
                        <a:lnTo>
                          <a:pt x="12" y="84"/>
                        </a:lnTo>
                        <a:lnTo>
                          <a:pt x="36" y="72"/>
                        </a:lnTo>
                        <a:lnTo>
                          <a:pt x="36" y="24"/>
                        </a:lnTo>
                        <a:lnTo>
                          <a:pt x="42" y="18"/>
                        </a:lnTo>
                        <a:lnTo>
                          <a:pt x="60" y="24"/>
                        </a:lnTo>
                        <a:lnTo>
                          <a:pt x="114" y="0"/>
                        </a:lnTo>
                        <a:lnTo>
                          <a:pt x="108" y="24"/>
                        </a:lnTo>
                        <a:lnTo>
                          <a:pt x="138" y="30"/>
                        </a:lnTo>
                        <a:lnTo>
                          <a:pt x="150" y="42"/>
                        </a:lnTo>
                        <a:lnTo>
                          <a:pt x="264" y="66"/>
                        </a:lnTo>
                        <a:lnTo>
                          <a:pt x="282" y="84"/>
                        </a:lnTo>
                        <a:lnTo>
                          <a:pt x="276" y="108"/>
                        </a:lnTo>
                        <a:lnTo>
                          <a:pt x="288" y="108"/>
                        </a:lnTo>
                        <a:lnTo>
                          <a:pt x="288" y="126"/>
                        </a:lnTo>
                        <a:lnTo>
                          <a:pt x="300" y="126"/>
                        </a:lnTo>
                        <a:lnTo>
                          <a:pt x="276" y="162"/>
                        </a:lnTo>
                        <a:lnTo>
                          <a:pt x="282" y="174"/>
                        </a:lnTo>
                        <a:lnTo>
                          <a:pt x="330" y="114"/>
                        </a:lnTo>
                        <a:lnTo>
                          <a:pt x="300" y="210"/>
                        </a:lnTo>
                        <a:lnTo>
                          <a:pt x="294" y="270"/>
                        </a:lnTo>
                        <a:lnTo>
                          <a:pt x="300" y="330"/>
                        </a:lnTo>
                        <a:lnTo>
                          <a:pt x="150" y="342"/>
                        </a:lnTo>
                        <a:lnTo>
                          <a:pt x="138" y="342"/>
                        </a:lnTo>
                        <a:lnTo>
                          <a:pt x="138" y="348"/>
                        </a:lnTo>
                      </a:path>
                    </a:pathLst>
                  </a:custGeom>
                  <a:noFill/>
                  <a:ln w="9525">
                    <a:solidFill>
                      <a:srgbClr val="000000"/>
                    </a:solidFill>
                    <a:prstDash val="solid"/>
                    <a:round/>
                    <a:headEnd/>
                    <a:tailEnd/>
                  </a:ln>
                </p:spPr>
                <p:txBody>
                  <a:bodyPr/>
                  <a:lstStyle/>
                  <a:p>
                    <a:endParaRPr lang="en-US" dirty="0"/>
                  </a:p>
                </p:txBody>
              </p:sp>
              <p:sp>
                <p:nvSpPr>
                  <p:cNvPr id="275" name="Freeform 274"/>
                  <p:cNvSpPr>
                    <a:spLocks noChangeAspect="1"/>
                  </p:cNvSpPr>
                  <p:nvPr/>
                </p:nvSpPr>
                <p:spPr bwMode="auto">
                  <a:xfrm>
                    <a:off x="3345720" y="3734649"/>
                    <a:ext cx="432" cy="354"/>
                  </a:xfrm>
                  <a:custGeom>
                    <a:avLst/>
                    <a:gdLst>
                      <a:gd name="T0" fmla="*/ 420 w 432"/>
                      <a:gd name="T1" fmla="*/ 204 h 354"/>
                      <a:gd name="T2" fmla="*/ 408 w 432"/>
                      <a:gd name="T3" fmla="*/ 354 h 354"/>
                      <a:gd name="T4" fmla="*/ 114 w 432"/>
                      <a:gd name="T5" fmla="*/ 324 h 354"/>
                      <a:gd name="T6" fmla="*/ 0 w 432"/>
                      <a:gd name="T7" fmla="*/ 306 h 354"/>
                      <a:gd name="T8" fmla="*/ 12 w 432"/>
                      <a:gd name="T9" fmla="*/ 228 h 354"/>
                      <a:gd name="T10" fmla="*/ 42 w 432"/>
                      <a:gd name="T11" fmla="*/ 36 h 354"/>
                      <a:gd name="T12" fmla="*/ 48 w 432"/>
                      <a:gd name="T13" fmla="*/ 0 h 354"/>
                      <a:gd name="T14" fmla="*/ 432 w 432"/>
                      <a:gd name="T15" fmla="*/ 48 h 354"/>
                      <a:gd name="T16" fmla="*/ 420 w 432"/>
                      <a:gd name="T17" fmla="*/ 162 h 354"/>
                      <a:gd name="T18" fmla="*/ 420 w 432"/>
                      <a:gd name="T19" fmla="*/ 204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2"/>
                      <a:gd name="T31" fmla="*/ 0 h 354"/>
                      <a:gd name="T32" fmla="*/ 432 w 432"/>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2" h="354">
                        <a:moveTo>
                          <a:pt x="420" y="204"/>
                        </a:moveTo>
                        <a:lnTo>
                          <a:pt x="408" y="354"/>
                        </a:lnTo>
                        <a:lnTo>
                          <a:pt x="114" y="324"/>
                        </a:lnTo>
                        <a:lnTo>
                          <a:pt x="0" y="306"/>
                        </a:lnTo>
                        <a:lnTo>
                          <a:pt x="12" y="228"/>
                        </a:lnTo>
                        <a:lnTo>
                          <a:pt x="42" y="36"/>
                        </a:lnTo>
                        <a:lnTo>
                          <a:pt x="48" y="0"/>
                        </a:lnTo>
                        <a:lnTo>
                          <a:pt x="432" y="48"/>
                        </a:lnTo>
                        <a:lnTo>
                          <a:pt x="420" y="162"/>
                        </a:lnTo>
                        <a:lnTo>
                          <a:pt x="420" y="204"/>
                        </a:lnTo>
                        <a:close/>
                      </a:path>
                    </a:pathLst>
                  </a:custGeom>
                  <a:solidFill>
                    <a:srgbClr val="FFAA00"/>
                  </a:solidFill>
                  <a:ln w="9525">
                    <a:solidFill>
                      <a:srgbClr val="FFAA00"/>
                    </a:solidFill>
                    <a:prstDash val="solid"/>
                    <a:round/>
                    <a:headEnd/>
                    <a:tailEnd/>
                  </a:ln>
                </p:spPr>
                <p:txBody>
                  <a:bodyPr/>
                  <a:lstStyle/>
                  <a:p>
                    <a:endParaRPr lang="en-US" dirty="0"/>
                  </a:p>
                </p:txBody>
              </p:sp>
              <p:sp>
                <p:nvSpPr>
                  <p:cNvPr id="276" name="Freeform 275"/>
                  <p:cNvSpPr>
                    <a:spLocks noChangeAspect="1"/>
                  </p:cNvSpPr>
                  <p:nvPr/>
                </p:nvSpPr>
                <p:spPr bwMode="auto">
                  <a:xfrm>
                    <a:off x="3345720" y="3734649"/>
                    <a:ext cx="432" cy="354"/>
                  </a:xfrm>
                  <a:custGeom>
                    <a:avLst/>
                    <a:gdLst>
                      <a:gd name="T0" fmla="*/ 420 w 432"/>
                      <a:gd name="T1" fmla="*/ 204 h 354"/>
                      <a:gd name="T2" fmla="*/ 408 w 432"/>
                      <a:gd name="T3" fmla="*/ 354 h 354"/>
                      <a:gd name="T4" fmla="*/ 114 w 432"/>
                      <a:gd name="T5" fmla="*/ 324 h 354"/>
                      <a:gd name="T6" fmla="*/ 0 w 432"/>
                      <a:gd name="T7" fmla="*/ 306 h 354"/>
                      <a:gd name="T8" fmla="*/ 12 w 432"/>
                      <a:gd name="T9" fmla="*/ 228 h 354"/>
                      <a:gd name="T10" fmla="*/ 42 w 432"/>
                      <a:gd name="T11" fmla="*/ 36 h 354"/>
                      <a:gd name="T12" fmla="*/ 48 w 432"/>
                      <a:gd name="T13" fmla="*/ 0 h 354"/>
                      <a:gd name="T14" fmla="*/ 432 w 432"/>
                      <a:gd name="T15" fmla="*/ 48 h 354"/>
                      <a:gd name="T16" fmla="*/ 420 w 432"/>
                      <a:gd name="T17" fmla="*/ 162 h 354"/>
                      <a:gd name="T18" fmla="*/ 420 w 432"/>
                      <a:gd name="T19" fmla="*/ 204 h 354"/>
                      <a:gd name="T20" fmla="*/ 420 w 432"/>
                      <a:gd name="T21" fmla="*/ 210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
                      <a:gd name="T34" fmla="*/ 0 h 354"/>
                      <a:gd name="T35" fmla="*/ 432 w 432"/>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 h="354">
                        <a:moveTo>
                          <a:pt x="420" y="204"/>
                        </a:moveTo>
                        <a:lnTo>
                          <a:pt x="408" y="354"/>
                        </a:lnTo>
                        <a:lnTo>
                          <a:pt x="114" y="324"/>
                        </a:lnTo>
                        <a:lnTo>
                          <a:pt x="0" y="306"/>
                        </a:lnTo>
                        <a:lnTo>
                          <a:pt x="12" y="228"/>
                        </a:lnTo>
                        <a:lnTo>
                          <a:pt x="42" y="36"/>
                        </a:lnTo>
                        <a:lnTo>
                          <a:pt x="48" y="0"/>
                        </a:lnTo>
                        <a:lnTo>
                          <a:pt x="432" y="48"/>
                        </a:lnTo>
                        <a:lnTo>
                          <a:pt x="420" y="162"/>
                        </a:lnTo>
                        <a:lnTo>
                          <a:pt x="420" y="204"/>
                        </a:lnTo>
                        <a:lnTo>
                          <a:pt x="420" y="210"/>
                        </a:lnTo>
                      </a:path>
                    </a:pathLst>
                  </a:custGeom>
                  <a:noFill/>
                  <a:ln w="9525">
                    <a:solidFill>
                      <a:srgbClr val="000000"/>
                    </a:solidFill>
                    <a:prstDash val="solid"/>
                    <a:round/>
                    <a:headEnd/>
                    <a:tailEnd/>
                  </a:ln>
                </p:spPr>
                <p:txBody>
                  <a:bodyPr/>
                  <a:lstStyle/>
                  <a:p>
                    <a:endParaRPr lang="en-US" dirty="0"/>
                  </a:p>
                </p:txBody>
              </p:sp>
            </p:grpSp>
            <p:sp>
              <p:nvSpPr>
                <p:cNvPr id="153" name="Rectangle 152"/>
                <p:cNvSpPr>
                  <a:spLocks noChangeArrowheads="1"/>
                </p:cNvSpPr>
                <p:nvPr/>
              </p:nvSpPr>
              <p:spPr bwMode="auto">
                <a:xfrm>
                  <a:off x="3345245" y="3733800"/>
                  <a:ext cx="362" cy="240"/>
                </a:xfrm>
                <a:prstGeom prst="rect">
                  <a:avLst/>
                </a:prstGeom>
                <a:noFill/>
                <a:ln w="9525">
                  <a:noFill/>
                  <a:miter lim="800000"/>
                  <a:headEnd/>
                  <a:tailEnd/>
                </a:ln>
              </p:spPr>
              <p:txBody>
                <a:bodyPr wrap="none" anchor="ctr"/>
                <a:lstStyle/>
                <a:p>
                  <a:pPr marL="0" marR="0" algn="ctr" eaLnBrk="0" fontAlgn="base" hangingPunct="0">
                    <a:spcBef>
                      <a:spcPts val="0"/>
                    </a:spcBef>
                    <a:spcAft>
                      <a:spcPts val="0"/>
                    </a:spcAft>
                  </a:pPr>
                  <a:r>
                    <a:rPr lang="en-US" sz="1600" b="1" kern="1200" dirty="0">
                      <a:effectLst/>
                      <a:latin typeface="Garamond" panose="02020404030301010803" pitchFamily="18" charset="0"/>
                      <a:ea typeface="Times New Roman" panose="02020603050405020304" pitchFamily="18" charset="0"/>
                      <a:cs typeface="Times New Roman" panose="02020603050405020304" pitchFamily="18" charset="0"/>
                    </a:rPr>
                    <a:t>2000</a:t>
                  </a:r>
                  <a:endParaRPr lang="en-US" sz="1200" dirty="0">
                    <a:effectLst/>
                    <a:latin typeface="Times New Roman" panose="02020603050405020304" pitchFamily="18" charset="0"/>
                    <a:ea typeface="Times New Roman" panose="02020603050405020304" pitchFamily="18" charset="0"/>
                  </a:endParaRPr>
                </a:p>
              </p:txBody>
            </p:sp>
          </p:grpSp>
          <p:grpSp>
            <p:nvGrpSpPr>
              <p:cNvPr id="19" name="Group 18"/>
              <p:cNvGrpSpPr/>
              <p:nvPr/>
            </p:nvGrpSpPr>
            <p:grpSpPr>
              <a:xfrm>
                <a:off x="2581275" y="2486025"/>
                <a:ext cx="2274704" cy="1996395"/>
                <a:chOff x="0" y="0"/>
                <a:chExt cx="2274704" cy="1996395"/>
              </a:xfrm>
            </p:grpSpPr>
            <p:grpSp>
              <p:nvGrpSpPr>
                <p:cNvPr id="20" name="Group 19"/>
                <p:cNvGrpSpPr>
                  <a:grpSpLocks noChangeAspect="1"/>
                </p:cNvGrpSpPr>
                <p:nvPr/>
              </p:nvGrpSpPr>
              <p:grpSpPr bwMode="auto">
                <a:xfrm>
                  <a:off x="0" y="121557"/>
                  <a:ext cx="2274704" cy="1874838"/>
                  <a:chOff x="0" y="121557"/>
                  <a:chExt cx="2848" cy="2170"/>
                </a:xfrm>
              </p:grpSpPr>
              <p:sp>
                <p:nvSpPr>
                  <p:cNvPr id="22" name="AutoShape 136"/>
                  <p:cNvSpPr>
                    <a:spLocks noChangeAspect="1" noChangeArrowheads="1" noTextEdit="1"/>
                  </p:cNvSpPr>
                  <p:nvPr/>
                </p:nvSpPr>
                <p:spPr bwMode="auto">
                  <a:xfrm>
                    <a:off x="0" y="121557"/>
                    <a:ext cx="2840" cy="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a:spLocks noChangeArrowheads="1"/>
                  </p:cNvSpPr>
                  <p:nvPr/>
                </p:nvSpPr>
                <p:spPr bwMode="auto">
                  <a:xfrm>
                    <a:off x="0" y="121557"/>
                    <a:ext cx="2848" cy="217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p:cNvSpPr>
                  <p:nvPr/>
                </p:nvSpPr>
                <p:spPr bwMode="auto">
                  <a:xfrm>
                    <a:off x="1848" y="122831"/>
                    <a:ext cx="189" cy="311"/>
                  </a:xfrm>
                  <a:custGeom>
                    <a:avLst/>
                    <a:gdLst>
                      <a:gd name="T0" fmla="*/ 182 w 189"/>
                      <a:gd name="T1" fmla="*/ 198 h 311"/>
                      <a:gd name="T2" fmla="*/ 189 w 189"/>
                      <a:gd name="T3" fmla="*/ 251 h 311"/>
                      <a:gd name="T4" fmla="*/ 53 w 189"/>
                      <a:gd name="T5" fmla="*/ 266 h 311"/>
                      <a:gd name="T6" fmla="*/ 60 w 189"/>
                      <a:gd name="T7" fmla="*/ 296 h 311"/>
                      <a:gd name="T8" fmla="*/ 60 w 189"/>
                      <a:gd name="T9" fmla="*/ 304 h 311"/>
                      <a:gd name="T10" fmla="*/ 30 w 189"/>
                      <a:gd name="T11" fmla="*/ 311 h 311"/>
                      <a:gd name="T12" fmla="*/ 45 w 189"/>
                      <a:gd name="T13" fmla="*/ 311 h 311"/>
                      <a:gd name="T14" fmla="*/ 30 w 189"/>
                      <a:gd name="T15" fmla="*/ 281 h 311"/>
                      <a:gd name="T16" fmla="*/ 23 w 189"/>
                      <a:gd name="T17" fmla="*/ 311 h 311"/>
                      <a:gd name="T18" fmla="*/ 15 w 189"/>
                      <a:gd name="T19" fmla="*/ 304 h 311"/>
                      <a:gd name="T20" fmla="*/ 0 w 189"/>
                      <a:gd name="T21" fmla="*/ 213 h 311"/>
                      <a:gd name="T22" fmla="*/ 7 w 189"/>
                      <a:gd name="T23" fmla="*/ 16 h 311"/>
                      <a:gd name="T24" fmla="*/ 0 w 189"/>
                      <a:gd name="T25" fmla="*/ 16 h 311"/>
                      <a:gd name="T26" fmla="*/ 129 w 189"/>
                      <a:gd name="T27" fmla="*/ 0 h 311"/>
                      <a:gd name="T28" fmla="*/ 166 w 189"/>
                      <a:gd name="T29" fmla="*/ 129 h 311"/>
                      <a:gd name="T30" fmla="*/ 189 w 189"/>
                      <a:gd name="T31" fmla="*/ 167 h 311"/>
                      <a:gd name="T32" fmla="*/ 182 w 189"/>
                      <a:gd name="T33" fmla="*/ 19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311">
                        <a:moveTo>
                          <a:pt x="182" y="198"/>
                        </a:moveTo>
                        <a:lnTo>
                          <a:pt x="189" y="251"/>
                        </a:lnTo>
                        <a:lnTo>
                          <a:pt x="53" y="266"/>
                        </a:lnTo>
                        <a:lnTo>
                          <a:pt x="60" y="296"/>
                        </a:lnTo>
                        <a:lnTo>
                          <a:pt x="60" y="304"/>
                        </a:lnTo>
                        <a:lnTo>
                          <a:pt x="30" y="311"/>
                        </a:lnTo>
                        <a:lnTo>
                          <a:pt x="45" y="311"/>
                        </a:lnTo>
                        <a:lnTo>
                          <a:pt x="30" y="281"/>
                        </a:lnTo>
                        <a:lnTo>
                          <a:pt x="23" y="311"/>
                        </a:lnTo>
                        <a:lnTo>
                          <a:pt x="15" y="304"/>
                        </a:lnTo>
                        <a:lnTo>
                          <a:pt x="0" y="213"/>
                        </a:lnTo>
                        <a:lnTo>
                          <a:pt x="7" y="16"/>
                        </a:lnTo>
                        <a:lnTo>
                          <a:pt x="0" y="16"/>
                        </a:lnTo>
                        <a:lnTo>
                          <a:pt x="129" y="0"/>
                        </a:lnTo>
                        <a:lnTo>
                          <a:pt x="166" y="129"/>
                        </a:lnTo>
                        <a:lnTo>
                          <a:pt x="189" y="167"/>
                        </a:lnTo>
                        <a:lnTo>
                          <a:pt x="182" y="198"/>
                        </a:lnTo>
                        <a:close/>
                      </a:path>
                    </a:pathLst>
                  </a:custGeom>
                  <a:solidFill>
                    <a:srgbClr val="B22222"/>
                  </a:solidFill>
                  <a:ln w="8">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p:cNvSpPr>
                  <p:nvPr/>
                </p:nvSpPr>
                <p:spPr bwMode="auto">
                  <a:xfrm>
                    <a:off x="1848" y="122831"/>
                    <a:ext cx="189" cy="311"/>
                  </a:xfrm>
                  <a:custGeom>
                    <a:avLst/>
                    <a:gdLst>
                      <a:gd name="T0" fmla="*/ 182 w 189"/>
                      <a:gd name="T1" fmla="*/ 198 h 311"/>
                      <a:gd name="T2" fmla="*/ 189 w 189"/>
                      <a:gd name="T3" fmla="*/ 251 h 311"/>
                      <a:gd name="T4" fmla="*/ 53 w 189"/>
                      <a:gd name="T5" fmla="*/ 266 h 311"/>
                      <a:gd name="T6" fmla="*/ 60 w 189"/>
                      <a:gd name="T7" fmla="*/ 296 h 311"/>
                      <a:gd name="T8" fmla="*/ 60 w 189"/>
                      <a:gd name="T9" fmla="*/ 304 h 311"/>
                      <a:gd name="T10" fmla="*/ 30 w 189"/>
                      <a:gd name="T11" fmla="*/ 311 h 311"/>
                      <a:gd name="T12" fmla="*/ 45 w 189"/>
                      <a:gd name="T13" fmla="*/ 311 h 311"/>
                      <a:gd name="T14" fmla="*/ 30 w 189"/>
                      <a:gd name="T15" fmla="*/ 281 h 311"/>
                      <a:gd name="T16" fmla="*/ 23 w 189"/>
                      <a:gd name="T17" fmla="*/ 311 h 311"/>
                      <a:gd name="T18" fmla="*/ 15 w 189"/>
                      <a:gd name="T19" fmla="*/ 304 h 311"/>
                      <a:gd name="T20" fmla="*/ 0 w 189"/>
                      <a:gd name="T21" fmla="*/ 213 h 311"/>
                      <a:gd name="T22" fmla="*/ 7 w 189"/>
                      <a:gd name="T23" fmla="*/ 16 h 311"/>
                      <a:gd name="T24" fmla="*/ 0 w 189"/>
                      <a:gd name="T25" fmla="*/ 16 h 311"/>
                      <a:gd name="T26" fmla="*/ 129 w 189"/>
                      <a:gd name="T27" fmla="*/ 0 h 311"/>
                      <a:gd name="T28" fmla="*/ 166 w 189"/>
                      <a:gd name="T29" fmla="*/ 129 h 311"/>
                      <a:gd name="T30" fmla="*/ 189 w 189"/>
                      <a:gd name="T31" fmla="*/ 167 h 311"/>
                      <a:gd name="T32" fmla="*/ 182 w 189"/>
                      <a:gd name="T33" fmla="*/ 198 h 311"/>
                      <a:gd name="T34" fmla="*/ 182 w 189"/>
                      <a:gd name="T35" fmla="*/ 20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311">
                        <a:moveTo>
                          <a:pt x="182" y="198"/>
                        </a:moveTo>
                        <a:lnTo>
                          <a:pt x="189" y="251"/>
                        </a:lnTo>
                        <a:lnTo>
                          <a:pt x="53" y="266"/>
                        </a:lnTo>
                        <a:lnTo>
                          <a:pt x="60" y="296"/>
                        </a:lnTo>
                        <a:lnTo>
                          <a:pt x="60" y="304"/>
                        </a:lnTo>
                        <a:lnTo>
                          <a:pt x="30" y="311"/>
                        </a:lnTo>
                        <a:lnTo>
                          <a:pt x="45" y="311"/>
                        </a:lnTo>
                        <a:lnTo>
                          <a:pt x="30" y="281"/>
                        </a:lnTo>
                        <a:lnTo>
                          <a:pt x="23" y="311"/>
                        </a:lnTo>
                        <a:lnTo>
                          <a:pt x="15" y="304"/>
                        </a:lnTo>
                        <a:lnTo>
                          <a:pt x="0" y="213"/>
                        </a:lnTo>
                        <a:lnTo>
                          <a:pt x="7" y="16"/>
                        </a:lnTo>
                        <a:lnTo>
                          <a:pt x="0" y="16"/>
                        </a:lnTo>
                        <a:lnTo>
                          <a:pt x="129" y="0"/>
                        </a:lnTo>
                        <a:lnTo>
                          <a:pt x="166" y="129"/>
                        </a:lnTo>
                        <a:lnTo>
                          <a:pt x="189" y="167"/>
                        </a:lnTo>
                        <a:lnTo>
                          <a:pt x="182" y="198"/>
                        </a:lnTo>
                        <a:lnTo>
                          <a:pt x="182" y="205"/>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p:cNvSpPr>
                  <p:nvPr/>
                </p:nvSpPr>
                <p:spPr bwMode="auto">
                  <a:xfrm>
                    <a:off x="106" y="122991"/>
                    <a:ext cx="523" cy="470"/>
                  </a:xfrm>
                  <a:custGeom>
                    <a:avLst/>
                    <a:gdLst>
                      <a:gd name="T0" fmla="*/ 0 w 523"/>
                      <a:gd name="T1" fmla="*/ 265 h 470"/>
                      <a:gd name="T2" fmla="*/ 8 w 523"/>
                      <a:gd name="T3" fmla="*/ 273 h 470"/>
                      <a:gd name="T4" fmla="*/ 30 w 523"/>
                      <a:gd name="T5" fmla="*/ 296 h 470"/>
                      <a:gd name="T6" fmla="*/ 23 w 523"/>
                      <a:gd name="T7" fmla="*/ 326 h 470"/>
                      <a:gd name="T8" fmla="*/ 45 w 523"/>
                      <a:gd name="T9" fmla="*/ 311 h 470"/>
                      <a:gd name="T10" fmla="*/ 45 w 523"/>
                      <a:gd name="T11" fmla="*/ 364 h 470"/>
                      <a:gd name="T12" fmla="*/ 83 w 523"/>
                      <a:gd name="T13" fmla="*/ 371 h 470"/>
                      <a:gd name="T14" fmla="*/ 98 w 523"/>
                      <a:gd name="T15" fmla="*/ 364 h 470"/>
                      <a:gd name="T16" fmla="*/ 98 w 523"/>
                      <a:gd name="T17" fmla="*/ 409 h 470"/>
                      <a:gd name="T18" fmla="*/ 61 w 523"/>
                      <a:gd name="T19" fmla="*/ 447 h 470"/>
                      <a:gd name="T20" fmla="*/ 8 w 523"/>
                      <a:gd name="T21" fmla="*/ 470 h 470"/>
                      <a:gd name="T22" fmla="*/ 68 w 523"/>
                      <a:gd name="T23" fmla="*/ 455 h 470"/>
                      <a:gd name="T24" fmla="*/ 76 w 523"/>
                      <a:gd name="T25" fmla="*/ 425 h 470"/>
                      <a:gd name="T26" fmla="*/ 159 w 523"/>
                      <a:gd name="T27" fmla="*/ 387 h 470"/>
                      <a:gd name="T28" fmla="*/ 159 w 523"/>
                      <a:gd name="T29" fmla="*/ 349 h 470"/>
                      <a:gd name="T30" fmla="*/ 205 w 523"/>
                      <a:gd name="T31" fmla="*/ 265 h 470"/>
                      <a:gd name="T32" fmla="*/ 220 w 523"/>
                      <a:gd name="T33" fmla="*/ 288 h 470"/>
                      <a:gd name="T34" fmla="*/ 227 w 523"/>
                      <a:gd name="T35" fmla="*/ 303 h 470"/>
                      <a:gd name="T36" fmla="*/ 189 w 523"/>
                      <a:gd name="T37" fmla="*/ 356 h 470"/>
                      <a:gd name="T38" fmla="*/ 242 w 523"/>
                      <a:gd name="T39" fmla="*/ 288 h 470"/>
                      <a:gd name="T40" fmla="*/ 258 w 523"/>
                      <a:gd name="T41" fmla="*/ 296 h 470"/>
                      <a:gd name="T42" fmla="*/ 295 w 523"/>
                      <a:gd name="T43" fmla="*/ 318 h 470"/>
                      <a:gd name="T44" fmla="*/ 356 w 523"/>
                      <a:gd name="T45" fmla="*/ 311 h 470"/>
                      <a:gd name="T46" fmla="*/ 356 w 523"/>
                      <a:gd name="T47" fmla="*/ 326 h 470"/>
                      <a:gd name="T48" fmla="*/ 379 w 523"/>
                      <a:gd name="T49" fmla="*/ 318 h 470"/>
                      <a:gd name="T50" fmla="*/ 401 w 523"/>
                      <a:gd name="T51" fmla="*/ 349 h 470"/>
                      <a:gd name="T52" fmla="*/ 394 w 523"/>
                      <a:gd name="T53" fmla="*/ 326 h 470"/>
                      <a:gd name="T54" fmla="*/ 417 w 523"/>
                      <a:gd name="T55" fmla="*/ 311 h 470"/>
                      <a:gd name="T56" fmla="*/ 454 w 523"/>
                      <a:gd name="T57" fmla="*/ 364 h 470"/>
                      <a:gd name="T58" fmla="*/ 492 w 523"/>
                      <a:gd name="T59" fmla="*/ 402 h 470"/>
                      <a:gd name="T60" fmla="*/ 515 w 523"/>
                      <a:gd name="T61" fmla="*/ 417 h 470"/>
                      <a:gd name="T62" fmla="*/ 523 w 523"/>
                      <a:gd name="T63" fmla="*/ 379 h 470"/>
                      <a:gd name="T64" fmla="*/ 409 w 523"/>
                      <a:gd name="T65" fmla="*/ 303 h 470"/>
                      <a:gd name="T66" fmla="*/ 379 w 523"/>
                      <a:gd name="T67" fmla="*/ 311 h 470"/>
                      <a:gd name="T68" fmla="*/ 356 w 523"/>
                      <a:gd name="T69" fmla="*/ 303 h 470"/>
                      <a:gd name="T70" fmla="*/ 288 w 523"/>
                      <a:gd name="T71" fmla="*/ 38 h 470"/>
                      <a:gd name="T72" fmla="*/ 151 w 523"/>
                      <a:gd name="T73" fmla="*/ 7 h 470"/>
                      <a:gd name="T74" fmla="*/ 136 w 523"/>
                      <a:gd name="T75" fmla="*/ 0 h 470"/>
                      <a:gd name="T76" fmla="*/ 106 w 523"/>
                      <a:gd name="T77" fmla="*/ 30 h 470"/>
                      <a:gd name="T78" fmla="*/ 91 w 523"/>
                      <a:gd name="T79" fmla="*/ 23 h 470"/>
                      <a:gd name="T80" fmla="*/ 83 w 523"/>
                      <a:gd name="T81" fmla="*/ 30 h 470"/>
                      <a:gd name="T82" fmla="*/ 38 w 523"/>
                      <a:gd name="T83" fmla="*/ 60 h 470"/>
                      <a:gd name="T84" fmla="*/ 61 w 523"/>
                      <a:gd name="T85" fmla="*/ 114 h 470"/>
                      <a:gd name="T86" fmla="*/ 76 w 523"/>
                      <a:gd name="T87" fmla="*/ 129 h 470"/>
                      <a:gd name="T88" fmla="*/ 76 w 523"/>
                      <a:gd name="T89" fmla="*/ 151 h 470"/>
                      <a:gd name="T90" fmla="*/ 0 w 523"/>
                      <a:gd name="T91" fmla="*/ 144 h 470"/>
                      <a:gd name="T92" fmla="*/ 15 w 523"/>
                      <a:gd name="T93" fmla="*/ 159 h 470"/>
                      <a:gd name="T94" fmla="*/ 53 w 523"/>
                      <a:gd name="T95" fmla="*/ 189 h 470"/>
                      <a:gd name="T96" fmla="*/ 83 w 523"/>
                      <a:gd name="T97" fmla="*/ 189 h 470"/>
                      <a:gd name="T98" fmla="*/ 38 w 523"/>
                      <a:gd name="T99" fmla="*/ 23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3" h="470">
                        <a:moveTo>
                          <a:pt x="38" y="235"/>
                        </a:moveTo>
                        <a:lnTo>
                          <a:pt x="0" y="265"/>
                        </a:lnTo>
                        <a:lnTo>
                          <a:pt x="15" y="265"/>
                        </a:lnTo>
                        <a:lnTo>
                          <a:pt x="8" y="273"/>
                        </a:lnTo>
                        <a:lnTo>
                          <a:pt x="8" y="288"/>
                        </a:lnTo>
                        <a:lnTo>
                          <a:pt x="30" y="296"/>
                        </a:lnTo>
                        <a:lnTo>
                          <a:pt x="15" y="311"/>
                        </a:lnTo>
                        <a:lnTo>
                          <a:pt x="23" y="326"/>
                        </a:lnTo>
                        <a:lnTo>
                          <a:pt x="30" y="334"/>
                        </a:lnTo>
                        <a:lnTo>
                          <a:pt x="45" y="311"/>
                        </a:lnTo>
                        <a:lnTo>
                          <a:pt x="53" y="349"/>
                        </a:lnTo>
                        <a:lnTo>
                          <a:pt x="45" y="364"/>
                        </a:lnTo>
                        <a:lnTo>
                          <a:pt x="68" y="349"/>
                        </a:lnTo>
                        <a:lnTo>
                          <a:pt x="83" y="371"/>
                        </a:lnTo>
                        <a:lnTo>
                          <a:pt x="91" y="356"/>
                        </a:lnTo>
                        <a:lnTo>
                          <a:pt x="98" y="364"/>
                        </a:lnTo>
                        <a:lnTo>
                          <a:pt x="121" y="356"/>
                        </a:lnTo>
                        <a:lnTo>
                          <a:pt x="98" y="409"/>
                        </a:lnTo>
                        <a:lnTo>
                          <a:pt x="61" y="432"/>
                        </a:lnTo>
                        <a:lnTo>
                          <a:pt x="61" y="447"/>
                        </a:lnTo>
                        <a:lnTo>
                          <a:pt x="38" y="440"/>
                        </a:lnTo>
                        <a:lnTo>
                          <a:pt x="8" y="470"/>
                        </a:lnTo>
                        <a:lnTo>
                          <a:pt x="38" y="447"/>
                        </a:lnTo>
                        <a:lnTo>
                          <a:pt x="68" y="455"/>
                        </a:lnTo>
                        <a:lnTo>
                          <a:pt x="83" y="440"/>
                        </a:lnTo>
                        <a:lnTo>
                          <a:pt x="76" y="425"/>
                        </a:lnTo>
                        <a:lnTo>
                          <a:pt x="98" y="432"/>
                        </a:lnTo>
                        <a:lnTo>
                          <a:pt x="159" y="387"/>
                        </a:lnTo>
                        <a:lnTo>
                          <a:pt x="167" y="364"/>
                        </a:lnTo>
                        <a:lnTo>
                          <a:pt x="159" y="349"/>
                        </a:lnTo>
                        <a:lnTo>
                          <a:pt x="205" y="296"/>
                        </a:lnTo>
                        <a:lnTo>
                          <a:pt x="205" y="265"/>
                        </a:lnTo>
                        <a:lnTo>
                          <a:pt x="205" y="296"/>
                        </a:lnTo>
                        <a:lnTo>
                          <a:pt x="220" y="288"/>
                        </a:lnTo>
                        <a:lnTo>
                          <a:pt x="212" y="296"/>
                        </a:lnTo>
                        <a:lnTo>
                          <a:pt x="227" y="303"/>
                        </a:lnTo>
                        <a:lnTo>
                          <a:pt x="197" y="311"/>
                        </a:lnTo>
                        <a:lnTo>
                          <a:pt x="189" y="356"/>
                        </a:lnTo>
                        <a:lnTo>
                          <a:pt x="235" y="326"/>
                        </a:lnTo>
                        <a:lnTo>
                          <a:pt x="242" y="288"/>
                        </a:lnTo>
                        <a:lnTo>
                          <a:pt x="235" y="303"/>
                        </a:lnTo>
                        <a:lnTo>
                          <a:pt x="258" y="296"/>
                        </a:lnTo>
                        <a:lnTo>
                          <a:pt x="258" y="303"/>
                        </a:lnTo>
                        <a:lnTo>
                          <a:pt x="295" y="318"/>
                        </a:lnTo>
                        <a:lnTo>
                          <a:pt x="348" y="318"/>
                        </a:lnTo>
                        <a:lnTo>
                          <a:pt x="356" y="311"/>
                        </a:lnTo>
                        <a:lnTo>
                          <a:pt x="364" y="311"/>
                        </a:lnTo>
                        <a:lnTo>
                          <a:pt x="356" y="326"/>
                        </a:lnTo>
                        <a:lnTo>
                          <a:pt x="371" y="334"/>
                        </a:lnTo>
                        <a:lnTo>
                          <a:pt x="379" y="318"/>
                        </a:lnTo>
                        <a:lnTo>
                          <a:pt x="379" y="334"/>
                        </a:lnTo>
                        <a:lnTo>
                          <a:pt x="401" y="349"/>
                        </a:lnTo>
                        <a:lnTo>
                          <a:pt x="409" y="341"/>
                        </a:lnTo>
                        <a:lnTo>
                          <a:pt x="394" y="326"/>
                        </a:lnTo>
                        <a:lnTo>
                          <a:pt x="424" y="341"/>
                        </a:lnTo>
                        <a:lnTo>
                          <a:pt x="417" y="311"/>
                        </a:lnTo>
                        <a:lnTo>
                          <a:pt x="432" y="341"/>
                        </a:lnTo>
                        <a:lnTo>
                          <a:pt x="454" y="364"/>
                        </a:lnTo>
                        <a:lnTo>
                          <a:pt x="492" y="379"/>
                        </a:lnTo>
                        <a:lnTo>
                          <a:pt x="492" y="402"/>
                        </a:lnTo>
                        <a:lnTo>
                          <a:pt x="500" y="387"/>
                        </a:lnTo>
                        <a:lnTo>
                          <a:pt x="515" y="417"/>
                        </a:lnTo>
                        <a:lnTo>
                          <a:pt x="523" y="409"/>
                        </a:lnTo>
                        <a:lnTo>
                          <a:pt x="523" y="379"/>
                        </a:lnTo>
                        <a:lnTo>
                          <a:pt x="485" y="371"/>
                        </a:lnTo>
                        <a:lnTo>
                          <a:pt x="409" y="303"/>
                        </a:lnTo>
                        <a:lnTo>
                          <a:pt x="386" y="334"/>
                        </a:lnTo>
                        <a:lnTo>
                          <a:pt x="379" y="311"/>
                        </a:lnTo>
                        <a:lnTo>
                          <a:pt x="371" y="318"/>
                        </a:lnTo>
                        <a:lnTo>
                          <a:pt x="356" y="303"/>
                        </a:lnTo>
                        <a:lnTo>
                          <a:pt x="333" y="303"/>
                        </a:lnTo>
                        <a:lnTo>
                          <a:pt x="288" y="38"/>
                        </a:lnTo>
                        <a:lnTo>
                          <a:pt x="182" y="23"/>
                        </a:lnTo>
                        <a:lnTo>
                          <a:pt x="151" y="7"/>
                        </a:lnTo>
                        <a:lnTo>
                          <a:pt x="151" y="15"/>
                        </a:lnTo>
                        <a:lnTo>
                          <a:pt x="136" y="0"/>
                        </a:lnTo>
                        <a:lnTo>
                          <a:pt x="106" y="15"/>
                        </a:lnTo>
                        <a:lnTo>
                          <a:pt x="106" y="30"/>
                        </a:lnTo>
                        <a:lnTo>
                          <a:pt x="106" y="15"/>
                        </a:lnTo>
                        <a:lnTo>
                          <a:pt x="91" y="23"/>
                        </a:lnTo>
                        <a:lnTo>
                          <a:pt x="91" y="38"/>
                        </a:lnTo>
                        <a:lnTo>
                          <a:pt x="83" y="30"/>
                        </a:lnTo>
                        <a:lnTo>
                          <a:pt x="61" y="60"/>
                        </a:lnTo>
                        <a:lnTo>
                          <a:pt x="38" y="60"/>
                        </a:lnTo>
                        <a:lnTo>
                          <a:pt x="30" y="68"/>
                        </a:lnTo>
                        <a:lnTo>
                          <a:pt x="61" y="114"/>
                        </a:lnTo>
                        <a:lnTo>
                          <a:pt x="98" y="136"/>
                        </a:lnTo>
                        <a:lnTo>
                          <a:pt x="76" y="129"/>
                        </a:lnTo>
                        <a:lnTo>
                          <a:pt x="83" y="144"/>
                        </a:lnTo>
                        <a:lnTo>
                          <a:pt x="76" y="151"/>
                        </a:lnTo>
                        <a:lnTo>
                          <a:pt x="45" y="129"/>
                        </a:lnTo>
                        <a:lnTo>
                          <a:pt x="0" y="144"/>
                        </a:lnTo>
                        <a:lnTo>
                          <a:pt x="23" y="159"/>
                        </a:lnTo>
                        <a:lnTo>
                          <a:pt x="15" y="159"/>
                        </a:lnTo>
                        <a:lnTo>
                          <a:pt x="15" y="182"/>
                        </a:lnTo>
                        <a:lnTo>
                          <a:pt x="53" y="189"/>
                        </a:lnTo>
                        <a:lnTo>
                          <a:pt x="61" y="197"/>
                        </a:lnTo>
                        <a:lnTo>
                          <a:pt x="83" y="189"/>
                        </a:lnTo>
                        <a:lnTo>
                          <a:pt x="76" y="220"/>
                        </a:lnTo>
                        <a:lnTo>
                          <a:pt x="38" y="235"/>
                        </a:lnTo>
                        <a:close/>
                      </a:path>
                    </a:pathLst>
                  </a:custGeom>
                  <a:solidFill>
                    <a:srgbClr val="FF8C00"/>
                  </a:solidFill>
                  <a:ln w="8">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p:cNvSpPr>
                  <p:nvPr/>
                </p:nvSpPr>
                <p:spPr bwMode="auto">
                  <a:xfrm>
                    <a:off x="106" y="122991"/>
                    <a:ext cx="523" cy="470"/>
                  </a:xfrm>
                  <a:custGeom>
                    <a:avLst/>
                    <a:gdLst>
                      <a:gd name="T0" fmla="*/ 0 w 523"/>
                      <a:gd name="T1" fmla="*/ 265 h 470"/>
                      <a:gd name="T2" fmla="*/ 8 w 523"/>
                      <a:gd name="T3" fmla="*/ 273 h 470"/>
                      <a:gd name="T4" fmla="*/ 30 w 523"/>
                      <a:gd name="T5" fmla="*/ 296 h 470"/>
                      <a:gd name="T6" fmla="*/ 23 w 523"/>
                      <a:gd name="T7" fmla="*/ 326 h 470"/>
                      <a:gd name="T8" fmla="*/ 45 w 523"/>
                      <a:gd name="T9" fmla="*/ 311 h 470"/>
                      <a:gd name="T10" fmla="*/ 45 w 523"/>
                      <a:gd name="T11" fmla="*/ 364 h 470"/>
                      <a:gd name="T12" fmla="*/ 83 w 523"/>
                      <a:gd name="T13" fmla="*/ 371 h 470"/>
                      <a:gd name="T14" fmla="*/ 98 w 523"/>
                      <a:gd name="T15" fmla="*/ 364 h 470"/>
                      <a:gd name="T16" fmla="*/ 98 w 523"/>
                      <a:gd name="T17" fmla="*/ 409 h 470"/>
                      <a:gd name="T18" fmla="*/ 61 w 523"/>
                      <a:gd name="T19" fmla="*/ 447 h 470"/>
                      <a:gd name="T20" fmla="*/ 8 w 523"/>
                      <a:gd name="T21" fmla="*/ 470 h 470"/>
                      <a:gd name="T22" fmla="*/ 68 w 523"/>
                      <a:gd name="T23" fmla="*/ 455 h 470"/>
                      <a:gd name="T24" fmla="*/ 76 w 523"/>
                      <a:gd name="T25" fmla="*/ 425 h 470"/>
                      <a:gd name="T26" fmla="*/ 159 w 523"/>
                      <a:gd name="T27" fmla="*/ 387 h 470"/>
                      <a:gd name="T28" fmla="*/ 159 w 523"/>
                      <a:gd name="T29" fmla="*/ 349 h 470"/>
                      <a:gd name="T30" fmla="*/ 205 w 523"/>
                      <a:gd name="T31" fmla="*/ 265 h 470"/>
                      <a:gd name="T32" fmla="*/ 220 w 523"/>
                      <a:gd name="T33" fmla="*/ 288 h 470"/>
                      <a:gd name="T34" fmla="*/ 227 w 523"/>
                      <a:gd name="T35" fmla="*/ 303 h 470"/>
                      <a:gd name="T36" fmla="*/ 189 w 523"/>
                      <a:gd name="T37" fmla="*/ 356 h 470"/>
                      <a:gd name="T38" fmla="*/ 242 w 523"/>
                      <a:gd name="T39" fmla="*/ 288 h 470"/>
                      <a:gd name="T40" fmla="*/ 258 w 523"/>
                      <a:gd name="T41" fmla="*/ 296 h 470"/>
                      <a:gd name="T42" fmla="*/ 295 w 523"/>
                      <a:gd name="T43" fmla="*/ 318 h 470"/>
                      <a:gd name="T44" fmla="*/ 356 w 523"/>
                      <a:gd name="T45" fmla="*/ 311 h 470"/>
                      <a:gd name="T46" fmla="*/ 356 w 523"/>
                      <a:gd name="T47" fmla="*/ 326 h 470"/>
                      <a:gd name="T48" fmla="*/ 379 w 523"/>
                      <a:gd name="T49" fmla="*/ 318 h 470"/>
                      <a:gd name="T50" fmla="*/ 401 w 523"/>
                      <a:gd name="T51" fmla="*/ 349 h 470"/>
                      <a:gd name="T52" fmla="*/ 394 w 523"/>
                      <a:gd name="T53" fmla="*/ 326 h 470"/>
                      <a:gd name="T54" fmla="*/ 417 w 523"/>
                      <a:gd name="T55" fmla="*/ 311 h 470"/>
                      <a:gd name="T56" fmla="*/ 454 w 523"/>
                      <a:gd name="T57" fmla="*/ 364 h 470"/>
                      <a:gd name="T58" fmla="*/ 492 w 523"/>
                      <a:gd name="T59" fmla="*/ 402 h 470"/>
                      <a:gd name="T60" fmla="*/ 515 w 523"/>
                      <a:gd name="T61" fmla="*/ 417 h 470"/>
                      <a:gd name="T62" fmla="*/ 523 w 523"/>
                      <a:gd name="T63" fmla="*/ 379 h 470"/>
                      <a:gd name="T64" fmla="*/ 409 w 523"/>
                      <a:gd name="T65" fmla="*/ 303 h 470"/>
                      <a:gd name="T66" fmla="*/ 379 w 523"/>
                      <a:gd name="T67" fmla="*/ 311 h 470"/>
                      <a:gd name="T68" fmla="*/ 356 w 523"/>
                      <a:gd name="T69" fmla="*/ 303 h 470"/>
                      <a:gd name="T70" fmla="*/ 288 w 523"/>
                      <a:gd name="T71" fmla="*/ 38 h 470"/>
                      <a:gd name="T72" fmla="*/ 151 w 523"/>
                      <a:gd name="T73" fmla="*/ 7 h 470"/>
                      <a:gd name="T74" fmla="*/ 136 w 523"/>
                      <a:gd name="T75" fmla="*/ 0 h 470"/>
                      <a:gd name="T76" fmla="*/ 106 w 523"/>
                      <a:gd name="T77" fmla="*/ 30 h 470"/>
                      <a:gd name="T78" fmla="*/ 91 w 523"/>
                      <a:gd name="T79" fmla="*/ 23 h 470"/>
                      <a:gd name="T80" fmla="*/ 83 w 523"/>
                      <a:gd name="T81" fmla="*/ 30 h 470"/>
                      <a:gd name="T82" fmla="*/ 38 w 523"/>
                      <a:gd name="T83" fmla="*/ 60 h 470"/>
                      <a:gd name="T84" fmla="*/ 61 w 523"/>
                      <a:gd name="T85" fmla="*/ 114 h 470"/>
                      <a:gd name="T86" fmla="*/ 76 w 523"/>
                      <a:gd name="T87" fmla="*/ 129 h 470"/>
                      <a:gd name="T88" fmla="*/ 76 w 523"/>
                      <a:gd name="T89" fmla="*/ 151 h 470"/>
                      <a:gd name="T90" fmla="*/ 0 w 523"/>
                      <a:gd name="T91" fmla="*/ 144 h 470"/>
                      <a:gd name="T92" fmla="*/ 15 w 523"/>
                      <a:gd name="T93" fmla="*/ 159 h 470"/>
                      <a:gd name="T94" fmla="*/ 53 w 523"/>
                      <a:gd name="T95" fmla="*/ 189 h 470"/>
                      <a:gd name="T96" fmla="*/ 83 w 523"/>
                      <a:gd name="T97" fmla="*/ 189 h 470"/>
                      <a:gd name="T98" fmla="*/ 38 w 523"/>
                      <a:gd name="T99" fmla="*/ 23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3" h="470">
                        <a:moveTo>
                          <a:pt x="38" y="235"/>
                        </a:moveTo>
                        <a:lnTo>
                          <a:pt x="0" y="265"/>
                        </a:lnTo>
                        <a:lnTo>
                          <a:pt x="15" y="265"/>
                        </a:lnTo>
                        <a:lnTo>
                          <a:pt x="8" y="273"/>
                        </a:lnTo>
                        <a:lnTo>
                          <a:pt x="8" y="288"/>
                        </a:lnTo>
                        <a:lnTo>
                          <a:pt x="30" y="296"/>
                        </a:lnTo>
                        <a:lnTo>
                          <a:pt x="15" y="311"/>
                        </a:lnTo>
                        <a:lnTo>
                          <a:pt x="23" y="326"/>
                        </a:lnTo>
                        <a:lnTo>
                          <a:pt x="30" y="334"/>
                        </a:lnTo>
                        <a:lnTo>
                          <a:pt x="45" y="311"/>
                        </a:lnTo>
                        <a:lnTo>
                          <a:pt x="53" y="349"/>
                        </a:lnTo>
                        <a:lnTo>
                          <a:pt x="45" y="364"/>
                        </a:lnTo>
                        <a:lnTo>
                          <a:pt x="68" y="349"/>
                        </a:lnTo>
                        <a:lnTo>
                          <a:pt x="83" y="371"/>
                        </a:lnTo>
                        <a:lnTo>
                          <a:pt x="91" y="356"/>
                        </a:lnTo>
                        <a:lnTo>
                          <a:pt x="98" y="364"/>
                        </a:lnTo>
                        <a:lnTo>
                          <a:pt x="121" y="356"/>
                        </a:lnTo>
                        <a:lnTo>
                          <a:pt x="98" y="409"/>
                        </a:lnTo>
                        <a:lnTo>
                          <a:pt x="61" y="432"/>
                        </a:lnTo>
                        <a:lnTo>
                          <a:pt x="61" y="447"/>
                        </a:lnTo>
                        <a:lnTo>
                          <a:pt x="38" y="440"/>
                        </a:lnTo>
                        <a:lnTo>
                          <a:pt x="8" y="470"/>
                        </a:lnTo>
                        <a:lnTo>
                          <a:pt x="38" y="447"/>
                        </a:lnTo>
                        <a:lnTo>
                          <a:pt x="68" y="455"/>
                        </a:lnTo>
                        <a:lnTo>
                          <a:pt x="83" y="440"/>
                        </a:lnTo>
                        <a:lnTo>
                          <a:pt x="76" y="425"/>
                        </a:lnTo>
                        <a:lnTo>
                          <a:pt x="98" y="432"/>
                        </a:lnTo>
                        <a:lnTo>
                          <a:pt x="159" y="387"/>
                        </a:lnTo>
                        <a:lnTo>
                          <a:pt x="167" y="364"/>
                        </a:lnTo>
                        <a:lnTo>
                          <a:pt x="159" y="349"/>
                        </a:lnTo>
                        <a:lnTo>
                          <a:pt x="205" y="296"/>
                        </a:lnTo>
                        <a:lnTo>
                          <a:pt x="205" y="265"/>
                        </a:lnTo>
                        <a:lnTo>
                          <a:pt x="205" y="296"/>
                        </a:lnTo>
                        <a:lnTo>
                          <a:pt x="220" y="288"/>
                        </a:lnTo>
                        <a:lnTo>
                          <a:pt x="212" y="296"/>
                        </a:lnTo>
                        <a:lnTo>
                          <a:pt x="227" y="303"/>
                        </a:lnTo>
                        <a:lnTo>
                          <a:pt x="197" y="311"/>
                        </a:lnTo>
                        <a:lnTo>
                          <a:pt x="189" y="356"/>
                        </a:lnTo>
                        <a:lnTo>
                          <a:pt x="235" y="326"/>
                        </a:lnTo>
                        <a:lnTo>
                          <a:pt x="242" y="288"/>
                        </a:lnTo>
                        <a:lnTo>
                          <a:pt x="235" y="303"/>
                        </a:lnTo>
                        <a:lnTo>
                          <a:pt x="258" y="296"/>
                        </a:lnTo>
                        <a:lnTo>
                          <a:pt x="258" y="303"/>
                        </a:lnTo>
                        <a:lnTo>
                          <a:pt x="295" y="318"/>
                        </a:lnTo>
                        <a:lnTo>
                          <a:pt x="348" y="318"/>
                        </a:lnTo>
                        <a:lnTo>
                          <a:pt x="356" y="311"/>
                        </a:lnTo>
                        <a:lnTo>
                          <a:pt x="364" y="311"/>
                        </a:lnTo>
                        <a:lnTo>
                          <a:pt x="356" y="326"/>
                        </a:lnTo>
                        <a:lnTo>
                          <a:pt x="371" y="334"/>
                        </a:lnTo>
                        <a:lnTo>
                          <a:pt x="379" y="318"/>
                        </a:lnTo>
                        <a:lnTo>
                          <a:pt x="379" y="334"/>
                        </a:lnTo>
                        <a:lnTo>
                          <a:pt x="401" y="349"/>
                        </a:lnTo>
                        <a:lnTo>
                          <a:pt x="409" y="341"/>
                        </a:lnTo>
                        <a:lnTo>
                          <a:pt x="394" y="326"/>
                        </a:lnTo>
                        <a:lnTo>
                          <a:pt x="424" y="341"/>
                        </a:lnTo>
                        <a:lnTo>
                          <a:pt x="417" y="311"/>
                        </a:lnTo>
                        <a:lnTo>
                          <a:pt x="432" y="341"/>
                        </a:lnTo>
                        <a:lnTo>
                          <a:pt x="454" y="364"/>
                        </a:lnTo>
                        <a:lnTo>
                          <a:pt x="492" y="379"/>
                        </a:lnTo>
                        <a:lnTo>
                          <a:pt x="492" y="402"/>
                        </a:lnTo>
                        <a:lnTo>
                          <a:pt x="500" y="387"/>
                        </a:lnTo>
                        <a:lnTo>
                          <a:pt x="515" y="417"/>
                        </a:lnTo>
                        <a:lnTo>
                          <a:pt x="523" y="409"/>
                        </a:lnTo>
                        <a:lnTo>
                          <a:pt x="523" y="379"/>
                        </a:lnTo>
                        <a:lnTo>
                          <a:pt x="485" y="371"/>
                        </a:lnTo>
                        <a:lnTo>
                          <a:pt x="409" y="303"/>
                        </a:lnTo>
                        <a:lnTo>
                          <a:pt x="386" y="334"/>
                        </a:lnTo>
                        <a:lnTo>
                          <a:pt x="379" y="311"/>
                        </a:lnTo>
                        <a:lnTo>
                          <a:pt x="371" y="318"/>
                        </a:lnTo>
                        <a:lnTo>
                          <a:pt x="356" y="303"/>
                        </a:lnTo>
                        <a:lnTo>
                          <a:pt x="333" y="303"/>
                        </a:lnTo>
                        <a:lnTo>
                          <a:pt x="288" y="38"/>
                        </a:lnTo>
                        <a:lnTo>
                          <a:pt x="182" y="23"/>
                        </a:lnTo>
                        <a:lnTo>
                          <a:pt x="151" y="7"/>
                        </a:lnTo>
                        <a:lnTo>
                          <a:pt x="151" y="15"/>
                        </a:lnTo>
                        <a:lnTo>
                          <a:pt x="136" y="0"/>
                        </a:lnTo>
                        <a:lnTo>
                          <a:pt x="106" y="15"/>
                        </a:lnTo>
                        <a:lnTo>
                          <a:pt x="106" y="30"/>
                        </a:lnTo>
                        <a:lnTo>
                          <a:pt x="106" y="15"/>
                        </a:lnTo>
                        <a:lnTo>
                          <a:pt x="91" y="23"/>
                        </a:lnTo>
                        <a:lnTo>
                          <a:pt x="91" y="38"/>
                        </a:lnTo>
                        <a:lnTo>
                          <a:pt x="83" y="30"/>
                        </a:lnTo>
                        <a:lnTo>
                          <a:pt x="61" y="60"/>
                        </a:lnTo>
                        <a:lnTo>
                          <a:pt x="38" y="60"/>
                        </a:lnTo>
                        <a:lnTo>
                          <a:pt x="30" y="68"/>
                        </a:lnTo>
                        <a:lnTo>
                          <a:pt x="61" y="114"/>
                        </a:lnTo>
                        <a:lnTo>
                          <a:pt x="98" y="136"/>
                        </a:lnTo>
                        <a:lnTo>
                          <a:pt x="76" y="129"/>
                        </a:lnTo>
                        <a:lnTo>
                          <a:pt x="83" y="144"/>
                        </a:lnTo>
                        <a:lnTo>
                          <a:pt x="76" y="151"/>
                        </a:lnTo>
                        <a:lnTo>
                          <a:pt x="45" y="129"/>
                        </a:lnTo>
                        <a:lnTo>
                          <a:pt x="0" y="144"/>
                        </a:lnTo>
                        <a:lnTo>
                          <a:pt x="23" y="159"/>
                        </a:lnTo>
                        <a:lnTo>
                          <a:pt x="15" y="159"/>
                        </a:lnTo>
                        <a:lnTo>
                          <a:pt x="15" y="182"/>
                        </a:lnTo>
                        <a:lnTo>
                          <a:pt x="53" y="189"/>
                        </a:lnTo>
                        <a:lnTo>
                          <a:pt x="61" y="197"/>
                        </a:lnTo>
                        <a:lnTo>
                          <a:pt x="83" y="189"/>
                        </a:lnTo>
                        <a:lnTo>
                          <a:pt x="76" y="220"/>
                        </a:lnTo>
                        <a:lnTo>
                          <a:pt x="38" y="235"/>
                        </a:lnTo>
                        <a:lnTo>
                          <a:pt x="38" y="242"/>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p:cNvSpPr>
                  <p:nvPr/>
                </p:nvSpPr>
                <p:spPr bwMode="auto">
                  <a:xfrm>
                    <a:off x="454" y="122649"/>
                    <a:ext cx="341" cy="395"/>
                  </a:xfrm>
                  <a:custGeom>
                    <a:avLst/>
                    <a:gdLst>
                      <a:gd name="T0" fmla="*/ 341 w 341"/>
                      <a:gd name="T1" fmla="*/ 38 h 395"/>
                      <a:gd name="T2" fmla="*/ 91 w 341"/>
                      <a:gd name="T3" fmla="*/ 0 h 395"/>
                      <a:gd name="T4" fmla="*/ 76 w 341"/>
                      <a:gd name="T5" fmla="*/ 53 h 395"/>
                      <a:gd name="T6" fmla="*/ 69 w 341"/>
                      <a:gd name="T7" fmla="*/ 46 h 395"/>
                      <a:gd name="T8" fmla="*/ 46 w 341"/>
                      <a:gd name="T9" fmla="*/ 46 h 395"/>
                      <a:gd name="T10" fmla="*/ 38 w 341"/>
                      <a:gd name="T11" fmla="*/ 114 h 395"/>
                      <a:gd name="T12" fmla="*/ 53 w 341"/>
                      <a:gd name="T13" fmla="*/ 167 h 395"/>
                      <a:gd name="T14" fmla="*/ 31 w 341"/>
                      <a:gd name="T15" fmla="*/ 182 h 395"/>
                      <a:gd name="T16" fmla="*/ 31 w 341"/>
                      <a:gd name="T17" fmla="*/ 205 h 395"/>
                      <a:gd name="T18" fmla="*/ 16 w 341"/>
                      <a:gd name="T19" fmla="*/ 220 h 395"/>
                      <a:gd name="T20" fmla="*/ 23 w 341"/>
                      <a:gd name="T21" fmla="*/ 251 h 395"/>
                      <a:gd name="T22" fmla="*/ 8 w 341"/>
                      <a:gd name="T23" fmla="*/ 258 h 395"/>
                      <a:gd name="T24" fmla="*/ 0 w 341"/>
                      <a:gd name="T25" fmla="*/ 273 h 395"/>
                      <a:gd name="T26" fmla="*/ 182 w 341"/>
                      <a:gd name="T27" fmla="*/ 380 h 395"/>
                      <a:gd name="T28" fmla="*/ 288 w 341"/>
                      <a:gd name="T29" fmla="*/ 395 h 395"/>
                      <a:gd name="T30" fmla="*/ 341 w 341"/>
                      <a:gd name="T31" fmla="*/ 3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395">
                        <a:moveTo>
                          <a:pt x="341" y="38"/>
                        </a:moveTo>
                        <a:lnTo>
                          <a:pt x="91" y="0"/>
                        </a:lnTo>
                        <a:lnTo>
                          <a:pt x="76" y="53"/>
                        </a:lnTo>
                        <a:lnTo>
                          <a:pt x="69" y="46"/>
                        </a:lnTo>
                        <a:lnTo>
                          <a:pt x="46" y="46"/>
                        </a:lnTo>
                        <a:lnTo>
                          <a:pt x="38" y="114"/>
                        </a:lnTo>
                        <a:lnTo>
                          <a:pt x="53" y="167"/>
                        </a:lnTo>
                        <a:lnTo>
                          <a:pt x="31" y="182"/>
                        </a:lnTo>
                        <a:lnTo>
                          <a:pt x="31" y="205"/>
                        </a:lnTo>
                        <a:lnTo>
                          <a:pt x="16" y="220"/>
                        </a:lnTo>
                        <a:lnTo>
                          <a:pt x="23" y="251"/>
                        </a:lnTo>
                        <a:lnTo>
                          <a:pt x="8" y="258"/>
                        </a:lnTo>
                        <a:lnTo>
                          <a:pt x="0" y="273"/>
                        </a:lnTo>
                        <a:lnTo>
                          <a:pt x="182" y="380"/>
                        </a:lnTo>
                        <a:lnTo>
                          <a:pt x="288" y="395"/>
                        </a:lnTo>
                        <a:lnTo>
                          <a:pt x="341" y="38"/>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p:cNvSpPr>
                  <p:nvPr/>
                </p:nvSpPr>
                <p:spPr bwMode="auto">
                  <a:xfrm>
                    <a:off x="454" y="122649"/>
                    <a:ext cx="341" cy="395"/>
                  </a:xfrm>
                  <a:custGeom>
                    <a:avLst/>
                    <a:gdLst>
                      <a:gd name="T0" fmla="*/ 341 w 341"/>
                      <a:gd name="T1" fmla="*/ 38 h 395"/>
                      <a:gd name="T2" fmla="*/ 91 w 341"/>
                      <a:gd name="T3" fmla="*/ 0 h 395"/>
                      <a:gd name="T4" fmla="*/ 76 w 341"/>
                      <a:gd name="T5" fmla="*/ 53 h 395"/>
                      <a:gd name="T6" fmla="*/ 69 w 341"/>
                      <a:gd name="T7" fmla="*/ 46 h 395"/>
                      <a:gd name="T8" fmla="*/ 46 w 341"/>
                      <a:gd name="T9" fmla="*/ 46 h 395"/>
                      <a:gd name="T10" fmla="*/ 38 w 341"/>
                      <a:gd name="T11" fmla="*/ 114 h 395"/>
                      <a:gd name="T12" fmla="*/ 53 w 341"/>
                      <a:gd name="T13" fmla="*/ 167 h 395"/>
                      <a:gd name="T14" fmla="*/ 31 w 341"/>
                      <a:gd name="T15" fmla="*/ 182 h 395"/>
                      <a:gd name="T16" fmla="*/ 31 w 341"/>
                      <a:gd name="T17" fmla="*/ 205 h 395"/>
                      <a:gd name="T18" fmla="*/ 16 w 341"/>
                      <a:gd name="T19" fmla="*/ 220 h 395"/>
                      <a:gd name="T20" fmla="*/ 23 w 341"/>
                      <a:gd name="T21" fmla="*/ 251 h 395"/>
                      <a:gd name="T22" fmla="*/ 8 w 341"/>
                      <a:gd name="T23" fmla="*/ 258 h 395"/>
                      <a:gd name="T24" fmla="*/ 0 w 341"/>
                      <a:gd name="T25" fmla="*/ 273 h 395"/>
                      <a:gd name="T26" fmla="*/ 182 w 341"/>
                      <a:gd name="T27" fmla="*/ 380 h 395"/>
                      <a:gd name="T28" fmla="*/ 288 w 341"/>
                      <a:gd name="T29" fmla="*/ 395 h 395"/>
                      <a:gd name="T30" fmla="*/ 341 w 341"/>
                      <a:gd name="T31" fmla="*/ 38 h 395"/>
                      <a:gd name="T32" fmla="*/ 341 w 341"/>
                      <a:gd name="T33" fmla="*/ 4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95">
                        <a:moveTo>
                          <a:pt x="341" y="38"/>
                        </a:moveTo>
                        <a:lnTo>
                          <a:pt x="91" y="0"/>
                        </a:lnTo>
                        <a:lnTo>
                          <a:pt x="76" y="53"/>
                        </a:lnTo>
                        <a:lnTo>
                          <a:pt x="69" y="46"/>
                        </a:lnTo>
                        <a:lnTo>
                          <a:pt x="46" y="46"/>
                        </a:lnTo>
                        <a:lnTo>
                          <a:pt x="38" y="114"/>
                        </a:lnTo>
                        <a:lnTo>
                          <a:pt x="53" y="167"/>
                        </a:lnTo>
                        <a:lnTo>
                          <a:pt x="31" y="182"/>
                        </a:lnTo>
                        <a:lnTo>
                          <a:pt x="31" y="205"/>
                        </a:lnTo>
                        <a:lnTo>
                          <a:pt x="16" y="220"/>
                        </a:lnTo>
                        <a:lnTo>
                          <a:pt x="23" y="251"/>
                        </a:lnTo>
                        <a:lnTo>
                          <a:pt x="8" y="258"/>
                        </a:lnTo>
                        <a:lnTo>
                          <a:pt x="0" y="273"/>
                        </a:lnTo>
                        <a:lnTo>
                          <a:pt x="182" y="380"/>
                        </a:lnTo>
                        <a:lnTo>
                          <a:pt x="288" y="395"/>
                        </a:lnTo>
                        <a:lnTo>
                          <a:pt x="341" y="38"/>
                        </a:lnTo>
                        <a:lnTo>
                          <a:pt x="341" y="46"/>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p:cNvSpPr>
                  <p:nvPr/>
                </p:nvSpPr>
                <p:spPr bwMode="auto">
                  <a:xfrm>
                    <a:off x="1515" y="122756"/>
                    <a:ext cx="257" cy="227"/>
                  </a:xfrm>
                  <a:custGeom>
                    <a:avLst/>
                    <a:gdLst>
                      <a:gd name="T0" fmla="*/ 250 w 257"/>
                      <a:gd name="T1" fmla="*/ 30 h 227"/>
                      <a:gd name="T2" fmla="*/ 219 w 257"/>
                      <a:gd name="T3" fmla="*/ 30 h 227"/>
                      <a:gd name="T4" fmla="*/ 234 w 257"/>
                      <a:gd name="T5" fmla="*/ 15 h 227"/>
                      <a:gd name="T6" fmla="*/ 227 w 257"/>
                      <a:gd name="T7" fmla="*/ 0 h 227"/>
                      <a:gd name="T8" fmla="*/ 197 w 257"/>
                      <a:gd name="T9" fmla="*/ 0 h 227"/>
                      <a:gd name="T10" fmla="*/ 0 w 257"/>
                      <a:gd name="T11" fmla="*/ 7 h 227"/>
                      <a:gd name="T12" fmla="*/ 15 w 257"/>
                      <a:gd name="T13" fmla="*/ 75 h 227"/>
                      <a:gd name="T14" fmla="*/ 7 w 257"/>
                      <a:gd name="T15" fmla="*/ 189 h 227"/>
                      <a:gd name="T16" fmla="*/ 38 w 257"/>
                      <a:gd name="T17" fmla="*/ 197 h 227"/>
                      <a:gd name="T18" fmla="*/ 38 w 257"/>
                      <a:gd name="T19" fmla="*/ 227 h 227"/>
                      <a:gd name="T20" fmla="*/ 189 w 257"/>
                      <a:gd name="T21" fmla="*/ 227 h 227"/>
                      <a:gd name="T22" fmla="*/ 189 w 257"/>
                      <a:gd name="T23" fmla="*/ 197 h 227"/>
                      <a:gd name="T24" fmla="*/ 181 w 257"/>
                      <a:gd name="T25" fmla="*/ 197 h 227"/>
                      <a:gd name="T26" fmla="*/ 181 w 257"/>
                      <a:gd name="T27" fmla="*/ 182 h 227"/>
                      <a:gd name="T28" fmla="*/ 189 w 257"/>
                      <a:gd name="T29" fmla="*/ 182 h 227"/>
                      <a:gd name="T30" fmla="*/ 189 w 257"/>
                      <a:gd name="T31" fmla="*/ 166 h 227"/>
                      <a:gd name="T32" fmla="*/ 204 w 257"/>
                      <a:gd name="T33" fmla="*/ 151 h 227"/>
                      <a:gd name="T34" fmla="*/ 197 w 257"/>
                      <a:gd name="T35" fmla="*/ 144 h 227"/>
                      <a:gd name="T36" fmla="*/ 212 w 257"/>
                      <a:gd name="T37" fmla="*/ 136 h 227"/>
                      <a:gd name="T38" fmla="*/ 212 w 257"/>
                      <a:gd name="T39" fmla="*/ 106 h 227"/>
                      <a:gd name="T40" fmla="*/ 227 w 257"/>
                      <a:gd name="T41" fmla="*/ 106 h 227"/>
                      <a:gd name="T42" fmla="*/ 227 w 257"/>
                      <a:gd name="T43" fmla="*/ 98 h 227"/>
                      <a:gd name="T44" fmla="*/ 234 w 257"/>
                      <a:gd name="T45" fmla="*/ 83 h 227"/>
                      <a:gd name="T46" fmla="*/ 227 w 257"/>
                      <a:gd name="T47" fmla="*/ 68 h 227"/>
                      <a:gd name="T48" fmla="*/ 242 w 257"/>
                      <a:gd name="T49" fmla="*/ 60 h 227"/>
                      <a:gd name="T50" fmla="*/ 242 w 257"/>
                      <a:gd name="T51" fmla="*/ 45 h 227"/>
                      <a:gd name="T52" fmla="*/ 257 w 257"/>
                      <a:gd name="T53" fmla="*/ 38 h 227"/>
                      <a:gd name="T54" fmla="*/ 250 w 257"/>
                      <a:gd name="T55"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7" h="227">
                        <a:moveTo>
                          <a:pt x="250" y="30"/>
                        </a:moveTo>
                        <a:lnTo>
                          <a:pt x="219" y="30"/>
                        </a:lnTo>
                        <a:lnTo>
                          <a:pt x="234" y="15"/>
                        </a:lnTo>
                        <a:lnTo>
                          <a:pt x="227" y="0"/>
                        </a:lnTo>
                        <a:lnTo>
                          <a:pt x="197" y="0"/>
                        </a:lnTo>
                        <a:lnTo>
                          <a:pt x="0" y="7"/>
                        </a:lnTo>
                        <a:lnTo>
                          <a:pt x="15" y="75"/>
                        </a:lnTo>
                        <a:lnTo>
                          <a:pt x="7" y="189"/>
                        </a:lnTo>
                        <a:lnTo>
                          <a:pt x="38" y="197"/>
                        </a:lnTo>
                        <a:lnTo>
                          <a:pt x="38" y="227"/>
                        </a:lnTo>
                        <a:lnTo>
                          <a:pt x="189" y="227"/>
                        </a:lnTo>
                        <a:lnTo>
                          <a:pt x="189" y="197"/>
                        </a:lnTo>
                        <a:lnTo>
                          <a:pt x="181" y="197"/>
                        </a:lnTo>
                        <a:lnTo>
                          <a:pt x="181" y="182"/>
                        </a:lnTo>
                        <a:lnTo>
                          <a:pt x="189" y="182"/>
                        </a:lnTo>
                        <a:lnTo>
                          <a:pt x="189" y="166"/>
                        </a:lnTo>
                        <a:lnTo>
                          <a:pt x="204" y="151"/>
                        </a:lnTo>
                        <a:lnTo>
                          <a:pt x="197" y="144"/>
                        </a:lnTo>
                        <a:lnTo>
                          <a:pt x="212" y="136"/>
                        </a:lnTo>
                        <a:lnTo>
                          <a:pt x="212" y="106"/>
                        </a:lnTo>
                        <a:lnTo>
                          <a:pt x="227" y="106"/>
                        </a:lnTo>
                        <a:lnTo>
                          <a:pt x="227" y="98"/>
                        </a:lnTo>
                        <a:lnTo>
                          <a:pt x="234" y="83"/>
                        </a:lnTo>
                        <a:lnTo>
                          <a:pt x="227" y="68"/>
                        </a:lnTo>
                        <a:lnTo>
                          <a:pt x="242" y="60"/>
                        </a:lnTo>
                        <a:lnTo>
                          <a:pt x="242" y="45"/>
                        </a:lnTo>
                        <a:lnTo>
                          <a:pt x="257" y="38"/>
                        </a:lnTo>
                        <a:lnTo>
                          <a:pt x="250" y="30"/>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p:cNvSpPr>
                  <p:nvPr/>
                </p:nvSpPr>
                <p:spPr bwMode="auto">
                  <a:xfrm>
                    <a:off x="1515" y="122756"/>
                    <a:ext cx="257" cy="227"/>
                  </a:xfrm>
                  <a:custGeom>
                    <a:avLst/>
                    <a:gdLst>
                      <a:gd name="T0" fmla="*/ 250 w 257"/>
                      <a:gd name="T1" fmla="*/ 30 h 227"/>
                      <a:gd name="T2" fmla="*/ 219 w 257"/>
                      <a:gd name="T3" fmla="*/ 30 h 227"/>
                      <a:gd name="T4" fmla="*/ 234 w 257"/>
                      <a:gd name="T5" fmla="*/ 15 h 227"/>
                      <a:gd name="T6" fmla="*/ 227 w 257"/>
                      <a:gd name="T7" fmla="*/ 0 h 227"/>
                      <a:gd name="T8" fmla="*/ 197 w 257"/>
                      <a:gd name="T9" fmla="*/ 0 h 227"/>
                      <a:gd name="T10" fmla="*/ 0 w 257"/>
                      <a:gd name="T11" fmla="*/ 7 h 227"/>
                      <a:gd name="T12" fmla="*/ 15 w 257"/>
                      <a:gd name="T13" fmla="*/ 75 h 227"/>
                      <a:gd name="T14" fmla="*/ 7 w 257"/>
                      <a:gd name="T15" fmla="*/ 189 h 227"/>
                      <a:gd name="T16" fmla="*/ 38 w 257"/>
                      <a:gd name="T17" fmla="*/ 197 h 227"/>
                      <a:gd name="T18" fmla="*/ 38 w 257"/>
                      <a:gd name="T19" fmla="*/ 227 h 227"/>
                      <a:gd name="T20" fmla="*/ 189 w 257"/>
                      <a:gd name="T21" fmla="*/ 227 h 227"/>
                      <a:gd name="T22" fmla="*/ 189 w 257"/>
                      <a:gd name="T23" fmla="*/ 197 h 227"/>
                      <a:gd name="T24" fmla="*/ 181 w 257"/>
                      <a:gd name="T25" fmla="*/ 197 h 227"/>
                      <a:gd name="T26" fmla="*/ 181 w 257"/>
                      <a:gd name="T27" fmla="*/ 182 h 227"/>
                      <a:gd name="T28" fmla="*/ 189 w 257"/>
                      <a:gd name="T29" fmla="*/ 182 h 227"/>
                      <a:gd name="T30" fmla="*/ 189 w 257"/>
                      <a:gd name="T31" fmla="*/ 166 h 227"/>
                      <a:gd name="T32" fmla="*/ 204 w 257"/>
                      <a:gd name="T33" fmla="*/ 151 h 227"/>
                      <a:gd name="T34" fmla="*/ 197 w 257"/>
                      <a:gd name="T35" fmla="*/ 144 h 227"/>
                      <a:gd name="T36" fmla="*/ 212 w 257"/>
                      <a:gd name="T37" fmla="*/ 136 h 227"/>
                      <a:gd name="T38" fmla="*/ 212 w 257"/>
                      <a:gd name="T39" fmla="*/ 106 h 227"/>
                      <a:gd name="T40" fmla="*/ 227 w 257"/>
                      <a:gd name="T41" fmla="*/ 106 h 227"/>
                      <a:gd name="T42" fmla="*/ 227 w 257"/>
                      <a:gd name="T43" fmla="*/ 98 h 227"/>
                      <a:gd name="T44" fmla="*/ 234 w 257"/>
                      <a:gd name="T45" fmla="*/ 83 h 227"/>
                      <a:gd name="T46" fmla="*/ 227 w 257"/>
                      <a:gd name="T47" fmla="*/ 68 h 227"/>
                      <a:gd name="T48" fmla="*/ 242 w 257"/>
                      <a:gd name="T49" fmla="*/ 60 h 227"/>
                      <a:gd name="T50" fmla="*/ 242 w 257"/>
                      <a:gd name="T51" fmla="*/ 45 h 227"/>
                      <a:gd name="T52" fmla="*/ 257 w 257"/>
                      <a:gd name="T53" fmla="*/ 38 h 227"/>
                      <a:gd name="T54" fmla="*/ 250 w 257"/>
                      <a:gd name="T55" fmla="*/ 30 h 227"/>
                      <a:gd name="T56" fmla="*/ 250 w 257"/>
                      <a:gd name="T57" fmla="*/ 3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7" h="227">
                        <a:moveTo>
                          <a:pt x="250" y="30"/>
                        </a:moveTo>
                        <a:lnTo>
                          <a:pt x="219" y="30"/>
                        </a:lnTo>
                        <a:lnTo>
                          <a:pt x="234" y="15"/>
                        </a:lnTo>
                        <a:lnTo>
                          <a:pt x="227" y="0"/>
                        </a:lnTo>
                        <a:lnTo>
                          <a:pt x="197" y="0"/>
                        </a:lnTo>
                        <a:lnTo>
                          <a:pt x="0" y="7"/>
                        </a:lnTo>
                        <a:lnTo>
                          <a:pt x="15" y="75"/>
                        </a:lnTo>
                        <a:lnTo>
                          <a:pt x="7" y="189"/>
                        </a:lnTo>
                        <a:lnTo>
                          <a:pt x="38" y="197"/>
                        </a:lnTo>
                        <a:lnTo>
                          <a:pt x="38" y="227"/>
                        </a:lnTo>
                        <a:lnTo>
                          <a:pt x="189" y="227"/>
                        </a:lnTo>
                        <a:lnTo>
                          <a:pt x="189" y="197"/>
                        </a:lnTo>
                        <a:lnTo>
                          <a:pt x="181" y="197"/>
                        </a:lnTo>
                        <a:lnTo>
                          <a:pt x="181" y="182"/>
                        </a:lnTo>
                        <a:lnTo>
                          <a:pt x="189" y="182"/>
                        </a:lnTo>
                        <a:lnTo>
                          <a:pt x="189" y="166"/>
                        </a:lnTo>
                        <a:lnTo>
                          <a:pt x="204" y="151"/>
                        </a:lnTo>
                        <a:lnTo>
                          <a:pt x="197" y="144"/>
                        </a:lnTo>
                        <a:lnTo>
                          <a:pt x="212" y="136"/>
                        </a:lnTo>
                        <a:lnTo>
                          <a:pt x="212" y="106"/>
                        </a:lnTo>
                        <a:lnTo>
                          <a:pt x="227" y="106"/>
                        </a:lnTo>
                        <a:lnTo>
                          <a:pt x="227" y="98"/>
                        </a:lnTo>
                        <a:lnTo>
                          <a:pt x="234" y="83"/>
                        </a:lnTo>
                        <a:lnTo>
                          <a:pt x="227" y="68"/>
                        </a:lnTo>
                        <a:lnTo>
                          <a:pt x="242" y="60"/>
                        </a:lnTo>
                        <a:lnTo>
                          <a:pt x="242" y="45"/>
                        </a:lnTo>
                        <a:lnTo>
                          <a:pt x="257" y="38"/>
                        </a:lnTo>
                        <a:lnTo>
                          <a:pt x="250" y="30"/>
                        </a:lnTo>
                        <a:lnTo>
                          <a:pt x="250" y="38"/>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p:cNvSpPr>
                  <p:nvPr/>
                </p:nvSpPr>
                <p:spPr bwMode="auto">
                  <a:xfrm>
                    <a:off x="106" y="122217"/>
                    <a:ext cx="401" cy="690"/>
                  </a:xfrm>
                  <a:custGeom>
                    <a:avLst/>
                    <a:gdLst>
                      <a:gd name="T0" fmla="*/ 386 w 401"/>
                      <a:gd name="T1" fmla="*/ 546 h 690"/>
                      <a:gd name="T2" fmla="*/ 182 w 401"/>
                      <a:gd name="T3" fmla="*/ 243 h 690"/>
                      <a:gd name="T4" fmla="*/ 227 w 401"/>
                      <a:gd name="T5" fmla="*/ 61 h 690"/>
                      <a:gd name="T6" fmla="*/ 38 w 401"/>
                      <a:gd name="T7" fmla="*/ 0 h 690"/>
                      <a:gd name="T8" fmla="*/ 30 w 401"/>
                      <a:gd name="T9" fmla="*/ 61 h 690"/>
                      <a:gd name="T10" fmla="*/ 0 w 401"/>
                      <a:gd name="T11" fmla="*/ 99 h 690"/>
                      <a:gd name="T12" fmla="*/ 15 w 401"/>
                      <a:gd name="T13" fmla="*/ 137 h 690"/>
                      <a:gd name="T14" fmla="*/ 8 w 401"/>
                      <a:gd name="T15" fmla="*/ 197 h 690"/>
                      <a:gd name="T16" fmla="*/ 30 w 401"/>
                      <a:gd name="T17" fmla="*/ 250 h 690"/>
                      <a:gd name="T18" fmla="*/ 23 w 401"/>
                      <a:gd name="T19" fmla="*/ 265 h 690"/>
                      <a:gd name="T20" fmla="*/ 45 w 401"/>
                      <a:gd name="T21" fmla="*/ 281 h 690"/>
                      <a:gd name="T22" fmla="*/ 53 w 401"/>
                      <a:gd name="T23" fmla="*/ 265 h 690"/>
                      <a:gd name="T24" fmla="*/ 61 w 401"/>
                      <a:gd name="T25" fmla="*/ 273 h 690"/>
                      <a:gd name="T26" fmla="*/ 53 w 401"/>
                      <a:gd name="T27" fmla="*/ 273 h 690"/>
                      <a:gd name="T28" fmla="*/ 61 w 401"/>
                      <a:gd name="T29" fmla="*/ 311 h 690"/>
                      <a:gd name="T30" fmla="*/ 45 w 401"/>
                      <a:gd name="T31" fmla="*/ 296 h 690"/>
                      <a:gd name="T32" fmla="*/ 45 w 401"/>
                      <a:gd name="T33" fmla="*/ 281 h 690"/>
                      <a:gd name="T34" fmla="*/ 38 w 401"/>
                      <a:gd name="T35" fmla="*/ 319 h 690"/>
                      <a:gd name="T36" fmla="*/ 61 w 401"/>
                      <a:gd name="T37" fmla="*/ 341 h 690"/>
                      <a:gd name="T38" fmla="*/ 45 w 401"/>
                      <a:gd name="T39" fmla="*/ 379 h 690"/>
                      <a:gd name="T40" fmla="*/ 83 w 401"/>
                      <a:gd name="T41" fmla="*/ 448 h 690"/>
                      <a:gd name="T42" fmla="*/ 76 w 401"/>
                      <a:gd name="T43" fmla="*/ 463 h 690"/>
                      <a:gd name="T44" fmla="*/ 91 w 401"/>
                      <a:gd name="T45" fmla="*/ 470 h 690"/>
                      <a:gd name="T46" fmla="*/ 83 w 401"/>
                      <a:gd name="T47" fmla="*/ 508 h 690"/>
                      <a:gd name="T48" fmla="*/ 91 w 401"/>
                      <a:gd name="T49" fmla="*/ 516 h 690"/>
                      <a:gd name="T50" fmla="*/ 129 w 401"/>
                      <a:gd name="T51" fmla="*/ 531 h 690"/>
                      <a:gd name="T52" fmla="*/ 151 w 401"/>
                      <a:gd name="T53" fmla="*/ 554 h 690"/>
                      <a:gd name="T54" fmla="*/ 182 w 401"/>
                      <a:gd name="T55" fmla="*/ 569 h 690"/>
                      <a:gd name="T56" fmla="*/ 182 w 401"/>
                      <a:gd name="T57" fmla="*/ 584 h 690"/>
                      <a:gd name="T58" fmla="*/ 197 w 401"/>
                      <a:gd name="T59" fmla="*/ 592 h 690"/>
                      <a:gd name="T60" fmla="*/ 220 w 401"/>
                      <a:gd name="T61" fmla="*/ 622 h 690"/>
                      <a:gd name="T62" fmla="*/ 227 w 401"/>
                      <a:gd name="T63" fmla="*/ 675 h 690"/>
                      <a:gd name="T64" fmla="*/ 356 w 401"/>
                      <a:gd name="T65" fmla="*/ 690 h 690"/>
                      <a:gd name="T66" fmla="*/ 371 w 401"/>
                      <a:gd name="T67" fmla="*/ 683 h 690"/>
                      <a:gd name="T68" fmla="*/ 364 w 401"/>
                      <a:gd name="T69" fmla="*/ 652 h 690"/>
                      <a:gd name="T70" fmla="*/ 379 w 401"/>
                      <a:gd name="T71" fmla="*/ 637 h 690"/>
                      <a:gd name="T72" fmla="*/ 379 w 401"/>
                      <a:gd name="T73" fmla="*/ 614 h 690"/>
                      <a:gd name="T74" fmla="*/ 401 w 401"/>
                      <a:gd name="T75" fmla="*/ 599 h 690"/>
                      <a:gd name="T76" fmla="*/ 386 w 401"/>
                      <a:gd name="T77" fmla="*/ 54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1" h="690">
                        <a:moveTo>
                          <a:pt x="386" y="546"/>
                        </a:moveTo>
                        <a:lnTo>
                          <a:pt x="182" y="243"/>
                        </a:lnTo>
                        <a:lnTo>
                          <a:pt x="227" y="61"/>
                        </a:lnTo>
                        <a:lnTo>
                          <a:pt x="38" y="0"/>
                        </a:lnTo>
                        <a:lnTo>
                          <a:pt x="30" y="61"/>
                        </a:lnTo>
                        <a:lnTo>
                          <a:pt x="0" y="99"/>
                        </a:lnTo>
                        <a:lnTo>
                          <a:pt x="15" y="137"/>
                        </a:lnTo>
                        <a:lnTo>
                          <a:pt x="8" y="197"/>
                        </a:lnTo>
                        <a:lnTo>
                          <a:pt x="30" y="250"/>
                        </a:lnTo>
                        <a:lnTo>
                          <a:pt x="23" y="265"/>
                        </a:lnTo>
                        <a:lnTo>
                          <a:pt x="45" y="281"/>
                        </a:lnTo>
                        <a:lnTo>
                          <a:pt x="53" y="265"/>
                        </a:lnTo>
                        <a:lnTo>
                          <a:pt x="61" y="273"/>
                        </a:lnTo>
                        <a:lnTo>
                          <a:pt x="53" y="273"/>
                        </a:lnTo>
                        <a:lnTo>
                          <a:pt x="61" y="311"/>
                        </a:lnTo>
                        <a:lnTo>
                          <a:pt x="45" y="296"/>
                        </a:lnTo>
                        <a:lnTo>
                          <a:pt x="45" y="281"/>
                        </a:lnTo>
                        <a:lnTo>
                          <a:pt x="38" y="319"/>
                        </a:lnTo>
                        <a:lnTo>
                          <a:pt x="61" y="341"/>
                        </a:lnTo>
                        <a:lnTo>
                          <a:pt x="45" y="379"/>
                        </a:lnTo>
                        <a:lnTo>
                          <a:pt x="83" y="448"/>
                        </a:lnTo>
                        <a:lnTo>
                          <a:pt x="76" y="463"/>
                        </a:lnTo>
                        <a:lnTo>
                          <a:pt x="91" y="470"/>
                        </a:lnTo>
                        <a:lnTo>
                          <a:pt x="83" y="508"/>
                        </a:lnTo>
                        <a:lnTo>
                          <a:pt x="91" y="516"/>
                        </a:lnTo>
                        <a:lnTo>
                          <a:pt x="129" y="531"/>
                        </a:lnTo>
                        <a:lnTo>
                          <a:pt x="151" y="554"/>
                        </a:lnTo>
                        <a:lnTo>
                          <a:pt x="182" y="569"/>
                        </a:lnTo>
                        <a:lnTo>
                          <a:pt x="182" y="584"/>
                        </a:lnTo>
                        <a:lnTo>
                          <a:pt x="197" y="592"/>
                        </a:lnTo>
                        <a:lnTo>
                          <a:pt x="220" y="622"/>
                        </a:lnTo>
                        <a:lnTo>
                          <a:pt x="227" y="675"/>
                        </a:lnTo>
                        <a:lnTo>
                          <a:pt x="356" y="690"/>
                        </a:lnTo>
                        <a:lnTo>
                          <a:pt x="371" y="683"/>
                        </a:lnTo>
                        <a:lnTo>
                          <a:pt x="364" y="652"/>
                        </a:lnTo>
                        <a:lnTo>
                          <a:pt x="379" y="637"/>
                        </a:lnTo>
                        <a:lnTo>
                          <a:pt x="379" y="614"/>
                        </a:lnTo>
                        <a:lnTo>
                          <a:pt x="401" y="599"/>
                        </a:lnTo>
                        <a:lnTo>
                          <a:pt x="386" y="546"/>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p:cNvSpPr>
                  <p:nvPr/>
                </p:nvSpPr>
                <p:spPr bwMode="auto">
                  <a:xfrm>
                    <a:off x="106" y="122217"/>
                    <a:ext cx="401" cy="690"/>
                  </a:xfrm>
                  <a:custGeom>
                    <a:avLst/>
                    <a:gdLst>
                      <a:gd name="T0" fmla="*/ 386 w 401"/>
                      <a:gd name="T1" fmla="*/ 546 h 690"/>
                      <a:gd name="T2" fmla="*/ 182 w 401"/>
                      <a:gd name="T3" fmla="*/ 243 h 690"/>
                      <a:gd name="T4" fmla="*/ 227 w 401"/>
                      <a:gd name="T5" fmla="*/ 61 h 690"/>
                      <a:gd name="T6" fmla="*/ 38 w 401"/>
                      <a:gd name="T7" fmla="*/ 0 h 690"/>
                      <a:gd name="T8" fmla="*/ 30 w 401"/>
                      <a:gd name="T9" fmla="*/ 61 h 690"/>
                      <a:gd name="T10" fmla="*/ 0 w 401"/>
                      <a:gd name="T11" fmla="*/ 99 h 690"/>
                      <a:gd name="T12" fmla="*/ 15 w 401"/>
                      <a:gd name="T13" fmla="*/ 137 h 690"/>
                      <a:gd name="T14" fmla="*/ 8 w 401"/>
                      <a:gd name="T15" fmla="*/ 197 h 690"/>
                      <a:gd name="T16" fmla="*/ 30 w 401"/>
                      <a:gd name="T17" fmla="*/ 250 h 690"/>
                      <a:gd name="T18" fmla="*/ 23 w 401"/>
                      <a:gd name="T19" fmla="*/ 265 h 690"/>
                      <a:gd name="T20" fmla="*/ 45 w 401"/>
                      <a:gd name="T21" fmla="*/ 281 h 690"/>
                      <a:gd name="T22" fmla="*/ 53 w 401"/>
                      <a:gd name="T23" fmla="*/ 265 h 690"/>
                      <a:gd name="T24" fmla="*/ 61 w 401"/>
                      <a:gd name="T25" fmla="*/ 273 h 690"/>
                      <a:gd name="T26" fmla="*/ 53 w 401"/>
                      <a:gd name="T27" fmla="*/ 273 h 690"/>
                      <a:gd name="T28" fmla="*/ 61 w 401"/>
                      <a:gd name="T29" fmla="*/ 311 h 690"/>
                      <a:gd name="T30" fmla="*/ 45 w 401"/>
                      <a:gd name="T31" fmla="*/ 296 h 690"/>
                      <a:gd name="T32" fmla="*/ 45 w 401"/>
                      <a:gd name="T33" fmla="*/ 281 h 690"/>
                      <a:gd name="T34" fmla="*/ 38 w 401"/>
                      <a:gd name="T35" fmla="*/ 319 h 690"/>
                      <a:gd name="T36" fmla="*/ 61 w 401"/>
                      <a:gd name="T37" fmla="*/ 341 h 690"/>
                      <a:gd name="T38" fmla="*/ 45 w 401"/>
                      <a:gd name="T39" fmla="*/ 379 h 690"/>
                      <a:gd name="T40" fmla="*/ 83 w 401"/>
                      <a:gd name="T41" fmla="*/ 448 h 690"/>
                      <a:gd name="T42" fmla="*/ 76 w 401"/>
                      <a:gd name="T43" fmla="*/ 463 h 690"/>
                      <a:gd name="T44" fmla="*/ 91 w 401"/>
                      <a:gd name="T45" fmla="*/ 470 h 690"/>
                      <a:gd name="T46" fmla="*/ 83 w 401"/>
                      <a:gd name="T47" fmla="*/ 508 h 690"/>
                      <a:gd name="T48" fmla="*/ 91 w 401"/>
                      <a:gd name="T49" fmla="*/ 516 h 690"/>
                      <a:gd name="T50" fmla="*/ 129 w 401"/>
                      <a:gd name="T51" fmla="*/ 531 h 690"/>
                      <a:gd name="T52" fmla="*/ 151 w 401"/>
                      <a:gd name="T53" fmla="*/ 554 h 690"/>
                      <a:gd name="T54" fmla="*/ 182 w 401"/>
                      <a:gd name="T55" fmla="*/ 569 h 690"/>
                      <a:gd name="T56" fmla="*/ 182 w 401"/>
                      <a:gd name="T57" fmla="*/ 584 h 690"/>
                      <a:gd name="T58" fmla="*/ 197 w 401"/>
                      <a:gd name="T59" fmla="*/ 592 h 690"/>
                      <a:gd name="T60" fmla="*/ 220 w 401"/>
                      <a:gd name="T61" fmla="*/ 622 h 690"/>
                      <a:gd name="T62" fmla="*/ 227 w 401"/>
                      <a:gd name="T63" fmla="*/ 675 h 690"/>
                      <a:gd name="T64" fmla="*/ 356 w 401"/>
                      <a:gd name="T65" fmla="*/ 690 h 690"/>
                      <a:gd name="T66" fmla="*/ 371 w 401"/>
                      <a:gd name="T67" fmla="*/ 683 h 690"/>
                      <a:gd name="T68" fmla="*/ 364 w 401"/>
                      <a:gd name="T69" fmla="*/ 652 h 690"/>
                      <a:gd name="T70" fmla="*/ 379 w 401"/>
                      <a:gd name="T71" fmla="*/ 637 h 690"/>
                      <a:gd name="T72" fmla="*/ 379 w 401"/>
                      <a:gd name="T73" fmla="*/ 614 h 690"/>
                      <a:gd name="T74" fmla="*/ 401 w 401"/>
                      <a:gd name="T75" fmla="*/ 599 h 690"/>
                      <a:gd name="T76" fmla="*/ 386 w 401"/>
                      <a:gd name="T77" fmla="*/ 546 h 690"/>
                      <a:gd name="T78" fmla="*/ 386 w 401"/>
                      <a:gd name="T79" fmla="*/ 554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1" h="690">
                        <a:moveTo>
                          <a:pt x="386" y="546"/>
                        </a:moveTo>
                        <a:lnTo>
                          <a:pt x="182" y="243"/>
                        </a:lnTo>
                        <a:lnTo>
                          <a:pt x="227" y="61"/>
                        </a:lnTo>
                        <a:lnTo>
                          <a:pt x="38" y="0"/>
                        </a:lnTo>
                        <a:lnTo>
                          <a:pt x="30" y="61"/>
                        </a:lnTo>
                        <a:lnTo>
                          <a:pt x="0" y="99"/>
                        </a:lnTo>
                        <a:lnTo>
                          <a:pt x="15" y="137"/>
                        </a:lnTo>
                        <a:lnTo>
                          <a:pt x="8" y="197"/>
                        </a:lnTo>
                        <a:lnTo>
                          <a:pt x="30" y="250"/>
                        </a:lnTo>
                        <a:lnTo>
                          <a:pt x="23" y="265"/>
                        </a:lnTo>
                        <a:lnTo>
                          <a:pt x="45" y="281"/>
                        </a:lnTo>
                        <a:lnTo>
                          <a:pt x="53" y="265"/>
                        </a:lnTo>
                        <a:lnTo>
                          <a:pt x="61" y="273"/>
                        </a:lnTo>
                        <a:lnTo>
                          <a:pt x="53" y="273"/>
                        </a:lnTo>
                        <a:lnTo>
                          <a:pt x="61" y="311"/>
                        </a:lnTo>
                        <a:lnTo>
                          <a:pt x="45" y="296"/>
                        </a:lnTo>
                        <a:lnTo>
                          <a:pt x="45" y="281"/>
                        </a:lnTo>
                        <a:lnTo>
                          <a:pt x="38" y="319"/>
                        </a:lnTo>
                        <a:lnTo>
                          <a:pt x="61" y="341"/>
                        </a:lnTo>
                        <a:lnTo>
                          <a:pt x="45" y="379"/>
                        </a:lnTo>
                        <a:lnTo>
                          <a:pt x="83" y="448"/>
                        </a:lnTo>
                        <a:lnTo>
                          <a:pt x="76" y="463"/>
                        </a:lnTo>
                        <a:lnTo>
                          <a:pt x="91" y="470"/>
                        </a:lnTo>
                        <a:lnTo>
                          <a:pt x="83" y="508"/>
                        </a:lnTo>
                        <a:lnTo>
                          <a:pt x="91" y="516"/>
                        </a:lnTo>
                        <a:lnTo>
                          <a:pt x="129" y="531"/>
                        </a:lnTo>
                        <a:lnTo>
                          <a:pt x="151" y="554"/>
                        </a:lnTo>
                        <a:lnTo>
                          <a:pt x="182" y="569"/>
                        </a:lnTo>
                        <a:lnTo>
                          <a:pt x="182" y="584"/>
                        </a:lnTo>
                        <a:lnTo>
                          <a:pt x="197" y="592"/>
                        </a:lnTo>
                        <a:lnTo>
                          <a:pt x="220" y="622"/>
                        </a:lnTo>
                        <a:lnTo>
                          <a:pt x="227" y="675"/>
                        </a:lnTo>
                        <a:lnTo>
                          <a:pt x="356" y="690"/>
                        </a:lnTo>
                        <a:lnTo>
                          <a:pt x="371" y="683"/>
                        </a:lnTo>
                        <a:lnTo>
                          <a:pt x="364" y="652"/>
                        </a:lnTo>
                        <a:lnTo>
                          <a:pt x="379" y="637"/>
                        </a:lnTo>
                        <a:lnTo>
                          <a:pt x="379" y="614"/>
                        </a:lnTo>
                        <a:lnTo>
                          <a:pt x="401" y="599"/>
                        </a:lnTo>
                        <a:lnTo>
                          <a:pt x="386" y="546"/>
                        </a:lnTo>
                        <a:lnTo>
                          <a:pt x="386" y="554"/>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p:cNvSpPr>
                  <p:nvPr/>
                </p:nvSpPr>
                <p:spPr bwMode="auto">
                  <a:xfrm>
                    <a:off x="795" y="122437"/>
                    <a:ext cx="364" cy="288"/>
                  </a:xfrm>
                  <a:custGeom>
                    <a:avLst/>
                    <a:gdLst>
                      <a:gd name="T0" fmla="*/ 364 w 364"/>
                      <a:gd name="T1" fmla="*/ 99 h 288"/>
                      <a:gd name="T2" fmla="*/ 364 w 364"/>
                      <a:gd name="T3" fmla="*/ 30 h 288"/>
                      <a:gd name="T4" fmla="*/ 273 w 364"/>
                      <a:gd name="T5" fmla="*/ 23 h 288"/>
                      <a:gd name="T6" fmla="*/ 38 w 364"/>
                      <a:gd name="T7" fmla="*/ 0 h 288"/>
                      <a:gd name="T8" fmla="*/ 0 w 364"/>
                      <a:gd name="T9" fmla="*/ 250 h 288"/>
                      <a:gd name="T10" fmla="*/ 303 w 364"/>
                      <a:gd name="T11" fmla="*/ 281 h 288"/>
                      <a:gd name="T12" fmla="*/ 349 w 364"/>
                      <a:gd name="T13" fmla="*/ 288 h 288"/>
                      <a:gd name="T14" fmla="*/ 364 w 364"/>
                      <a:gd name="T15" fmla="*/ 99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288">
                        <a:moveTo>
                          <a:pt x="364" y="99"/>
                        </a:moveTo>
                        <a:lnTo>
                          <a:pt x="364" y="30"/>
                        </a:lnTo>
                        <a:lnTo>
                          <a:pt x="273" y="23"/>
                        </a:lnTo>
                        <a:lnTo>
                          <a:pt x="38" y="0"/>
                        </a:lnTo>
                        <a:lnTo>
                          <a:pt x="0" y="250"/>
                        </a:lnTo>
                        <a:lnTo>
                          <a:pt x="303" y="281"/>
                        </a:lnTo>
                        <a:lnTo>
                          <a:pt x="349" y="288"/>
                        </a:lnTo>
                        <a:lnTo>
                          <a:pt x="364" y="99"/>
                        </a:lnTo>
                        <a:close/>
                      </a:path>
                    </a:pathLst>
                  </a:custGeom>
                  <a:solidFill>
                    <a:srgbClr val="FF8C00"/>
                  </a:solidFill>
                  <a:ln w="8">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4"/>
                  <p:cNvSpPr>
                    <a:spLocks/>
                  </p:cNvSpPr>
                  <p:nvPr/>
                </p:nvSpPr>
                <p:spPr bwMode="auto">
                  <a:xfrm>
                    <a:off x="795" y="122437"/>
                    <a:ext cx="364" cy="288"/>
                  </a:xfrm>
                  <a:custGeom>
                    <a:avLst/>
                    <a:gdLst>
                      <a:gd name="T0" fmla="*/ 364 w 364"/>
                      <a:gd name="T1" fmla="*/ 99 h 288"/>
                      <a:gd name="T2" fmla="*/ 364 w 364"/>
                      <a:gd name="T3" fmla="*/ 30 h 288"/>
                      <a:gd name="T4" fmla="*/ 273 w 364"/>
                      <a:gd name="T5" fmla="*/ 23 h 288"/>
                      <a:gd name="T6" fmla="*/ 38 w 364"/>
                      <a:gd name="T7" fmla="*/ 0 h 288"/>
                      <a:gd name="T8" fmla="*/ 0 w 364"/>
                      <a:gd name="T9" fmla="*/ 250 h 288"/>
                      <a:gd name="T10" fmla="*/ 303 w 364"/>
                      <a:gd name="T11" fmla="*/ 281 h 288"/>
                      <a:gd name="T12" fmla="*/ 349 w 364"/>
                      <a:gd name="T13" fmla="*/ 288 h 288"/>
                      <a:gd name="T14" fmla="*/ 364 w 364"/>
                      <a:gd name="T15" fmla="*/ 99 h 288"/>
                      <a:gd name="T16" fmla="*/ 364 w 364"/>
                      <a:gd name="T17" fmla="*/ 10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4" h="288">
                        <a:moveTo>
                          <a:pt x="364" y="99"/>
                        </a:moveTo>
                        <a:lnTo>
                          <a:pt x="364" y="30"/>
                        </a:lnTo>
                        <a:lnTo>
                          <a:pt x="273" y="23"/>
                        </a:lnTo>
                        <a:lnTo>
                          <a:pt x="38" y="0"/>
                        </a:lnTo>
                        <a:lnTo>
                          <a:pt x="0" y="250"/>
                        </a:lnTo>
                        <a:lnTo>
                          <a:pt x="303" y="281"/>
                        </a:lnTo>
                        <a:lnTo>
                          <a:pt x="349" y="288"/>
                        </a:lnTo>
                        <a:lnTo>
                          <a:pt x="364" y="99"/>
                        </a:lnTo>
                        <a:lnTo>
                          <a:pt x="364" y="106"/>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5"/>
                  <p:cNvSpPr>
                    <a:spLocks/>
                  </p:cNvSpPr>
                  <p:nvPr/>
                </p:nvSpPr>
                <p:spPr bwMode="auto">
                  <a:xfrm>
                    <a:off x="2492" y="122278"/>
                    <a:ext cx="83" cy="83"/>
                  </a:xfrm>
                  <a:custGeom>
                    <a:avLst/>
                    <a:gdLst>
                      <a:gd name="T0" fmla="*/ 75 w 83"/>
                      <a:gd name="T1" fmla="*/ 0 h 83"/>
                      <a:gd name="T2" fmla="*/ 0 w 83"/>
                      <a:gd name="T3" fmla="*/ 15 h 83"/>
                      <a:gd name="T4" fmla="*/ 15 w 83"/>
                      <a:gd name="T5" fmla="*/ 68 h 83"/>
                      <a:gd name="T6" fmla="*/ 0 w 83"/>
                      <a:gd name="T7" fmla="*/ 76 h 83"/>
                      <a:gd name="T8" fmla="*/ 7 w 83"/>
                      <a:gd name="T9" fmla="*/ 83 h 83"/>
                      <a:gd name="T10" fmla="*/ 37 w 83"/>
                      <a:gd name="T11" fmla="*/ 53 h 83"/>
                      <a:gd name="T12" fmla="*/ 60 w 83"/>
                      <a:gd name="T13" fmla="*/ 45 h 83"/>
                      <a:gd name="T14" fmla="*/ 83 w 83"/>
                      <a:gd name="T15" fmla="*/ 30 h 83"/>
                      <a:gd name="T16" fmla="*/ 75 w 83"/>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75" y="0"/>
                        </a:moveTo>
                        <a:lnTo>
                          <a:pt x="0" y="15"/>
                        </a:lnTo>
                        <a:lnTo>
                          <a:pt x="15" y="68"/>
                        </a:lnTo>
                        <a:lnTo>
                          <a:pt x="0" y="76"/>
                        </a:lnTo>
                        <a:lnTo>
                          <a:pt x="7" y="83"/>
                        </a:lnTo>
                        <a:lnTo>
                          <a:pt x="37" y="53"/>
                        </a:lnTo>
                        <a:lnTo>
                          <a:pt x="60" y="45"/>
                        </a:lnTo>
                        <a:lnTo>
                          <a:pt x="83" y="30"/>
                        </a:lnTo>
                        <a:lnTo>
                          <a:pt x="75" y="0"/>
                        </a:lnTo>
                        <a:close/>
                      </a:path>
                    </a:pathLst>
                  </a:custGeom>
                  <a:solidFill>
                    <a:srgbClr val="FF8C00"/>
                  </a:solidFill>
                  <a:ln w="8">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6"/>
                  <p:cNvSpPr>
                    <a:spLocks/>
                  </p:cNvSpPr>
                  <p:nvPr/>
                </p:nvSpPr>
                <p:spPr bwMode="auto">
                  <a:xfrm>
                    <a:off x="2492" y="122278"/>
                    <a:ext cx="83" cy="83"/>
                  </a:xfrm>
                  <a:custGeom>
                    <a:avLst/>
                    <a:gdLst>
                      <a:gd name="T0" fmla="*/ 75 w 83"/>
                      <a:gd name="T1" fmla="*/ 0 h 83"/>
                      <a:gd name="T2" fmla="*/ 0 w 83"/>
                      <a:gd name="T3" fmla="*/ 15 h 83"/>
                      <a:gd name="T4" fmla="*/ 15 w 83"/>
                      <a:gd name="T5" fmla="*/ 68 h 83"/>
                      <a:gd name="T6" fmla="*/ 0 w 83"/>
                      <a:gd name="T7" fmla="*/ 76 h 83"/>
                      <a:gd name="T8" fmla="*/ 7 w 83"/>
                      <a:gd name="T9" fmla="*/ 83 h 83"/>
                      <a:gd name="T10" fmla="*/ 37 w 83"/>
                      <a:gd name="T11" fmla="*/ 53 h 83"/>
                      <a:gd name="T12" fmla="*/ 60 w 83"/>
                      <a:gd name="T13" fmla="*/ 45 h 83"/>
                      <a:gd name="T14" fmla="*/ 83 w 83"/>
                      <a:gd name="T15" fmla="*/ 30 h 83"/>
                      <a:gd name="T16" fmla="*/ 75 w 83"/>
                      <a:gd name="T17" fmla="*/ 0 h 83"/>
                      <a:gd name="T18" fmla="*/ 75 w 83"/>
                      <a:gd name="T1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3">
                        <a:moveTo>
                          <a:pt x="75" y="0"/>
                        </a:moveTo>
                        <a:lnTo>
                          <a:pt x="0" y="15"/>
                        </a:lnTo>
                        <a:lnTo>
                          <a:pt x="15" y="68"/>
                        </a:lnTo>
                        <a:lnTo>
                          <a:pt x="0" y="76"/>
                        </a:lnTo>
                        <a:lnTo>
                          <a:pt x="7" y="83"/>
                        </a:lnTo>
                        <a:lnTo>
                          <a:pt x="37" y="53"/>
                        </a:lnTo>
                        <a:lnTo>
                          <a:pt x="60" y="45"/>
                        </a:lnTo>
                        <a:lnTo>
                          <a:pt x="83" y="30"/>
                        </a:lnTo>
                        <a:lnTo>
                          <a:pt x="75" y="0"/>
                        </a:lnTo>
                        <a:lnTo>
                          <a:pt x="75" y="7"/>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7"/>
                  <p:cNvSpPr>
                    <a:spLocks/>
                  </p:cNvSpPr>
                  <p:nvPr/>
                </p:nvSpPr>
                <p:spPr bwMode="auto">
                  <a:xfrm>
                    <a:off x="2416" y="122452"/>
                    <a:ext cx="53" cy="84"/>
                  </a:xfrm>
                  <a:custGeom>
                    <a:avLst/>
                    <a:gdLst>
                      <a:gd name="T0" fmla="*/ 53 w 53"/>
                      <a:gd name="T1" fmla="*/ 68 h 84"/>
                      <a:gd name="T2" fmla="*/ 45 w 53"/>
                      <a:gd name="T3" fmla="*/ 53 h 84"/>
                      <a:gd name="T4" fmla="*/ 15 w 53"/>
                      <a:gd name="T5" fmla="*/ 23 h 84"/>
                      <a:gd name="T6" fmla="*/ 15 w 53"/>
                      <a:gd name="T7" fmla="*/ 0 h 84"/>
                      <a:gd name="T8" fmla="*/ 0 w 53"/>
                      <a:gd name="T9" fmla="*/ 8 h 84"/>
                      <a:gd name="T10" fmla="*/ 23 w 53"/>
                      <a:gd name="T11" fmla="*/ 84 h 84"/>
                      <a:gd name="T12" fmla="*/ 53 w 53"/>
                      <a:gd name="T13" fmla="*/ 76 h 84"/>
                      <a:gd name="T14" fmla="*/ 53 w 53"/>
                      <a:gd name="T15" fmla="*/ 68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84">
                        <a:moveTo>
                          <a:pt x="53" y="68"/>
                        </a:moveTo>
                        <a:lnTo>
                          <a:pt x="45" y="53"/>
                        </a:lnTo>
                        <a:lnTo>
                          <a:pt x="15" y="23"/>
                        </a:lnTo>
                        <a:lnTo>
                          <a:pt x="15" y="0"/>
                        </a:lnTo>
                        <a:lnTo>
                          <a:pt x="0" y="8"/>
                        </a:lnTo>
                        <a:lnTo>
                          <a:pt x="23" y="84"/>
                        </a:lnTo>
                        <a:lnTo>
                          <a:pt x="53" y="76"/>
                        </a:lnTo>
                        <a:lnTo>
                          <a:pt x="53" y="68"/>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8"/>
                  <p:cNvSpPr>
                    <a:spLocks/>
                  </p:cNvSpPr>
                  <p:nvPr/>
                </p:nvSpPr>
                <p:spPr bwMode="auto">
                  <a:xfrm>
                    <a:off x="2416" y="122452"/>
                    <a:ext cx="53" cy="84"/>
                  </a:xfrm>
                  <a:custGeom>
                    <a:avLst/>
                    <a:gdLst>
                      <a:gd name="T0" fmla="*/ 53 w 53"/>
                      <a:gd name="T1" fmla="*/ 68 h 84"/>
                      <a:gd name="T2" fmla="*/ 45 w 53"/>
                      <a:gd name="T3" fmla="*/ 53 h 84"/>
                      <a:gd name="T4" fmla="*/ 15 w 53"/>
                      <a:gd name="T5" fmla="*/ 23 h 84"/>
                      <a:gd name="T6" fmla="*/ 15 w 53"/>
                      <a:gd name="T7" fmla="*/ 0 h 84"/>
                      <a:gd name="T8" fmla="*/ 0 w 53"/>
                      <a:gd name="T9" fmla="*/ 8 h 84"/>
                      <a:gd name="T10" fmla="*/ 23 w 53"/>
                      <a:gd name="T11" fmla="*/ 84 h 84"/>
                      <a:gd name="T12" fmla="*/ 53 w 53"/>
                      <a:gd name="T13" fmla="*/ 76 h 84"/>
                      <a:gd name="T14" fmla="*/ 53 w 53"/>
                      <a:gd name="T15" fmla="*/ 68 h 84"/>
                      <a:gd name="T16" fmla="*/ 53 w 53"/>
                      <a:gd name="T1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4">
                        <a:moveTo>
                          <a:pt x="53" y="68"/>
                        </a:moveTo>
                        <a:lnTo>
                          <a:pt x="45" y="53"/>
                        </a:lnTo>
                        <a:lnTo>
                          <a:pt x="15" y="23"/>
                        </a:lnTo>
                        <a:lnTo>
                          <a:pt x="15" y="0"/>
                        </a:lnTo>
                        <a:lnTo>
                          <a:pt x="0" y="8"/>
                        </a:lnTo>
                        <a:lnTo>
                          <a:pt x="23" y="84"/>
                        </a:lnTo>
                        <a:lnTo>
                          <a:pt x="53" y="76"/>
                        </a:lnTo>
                        <a:lnTo>
                          <a:pt x="53" y="68"/>
                        </a:lnTo>
                        <a:lnTo>
                          <a:pt x="53" y="76"/>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9"/>
                  <p:cNvSpPr>
                    <a:spLocks/>
                  </p:cNvSpPr>
                  <p:nvPr/>
                </p:nvSpPr>
                <p:spPr bwMode="auto">
                  <a:xfrm>
                    <a:off x="2363" y="122520"/>
                    <a:ext cx="7" cy="8"/>
                  </a:xfrm>
                  <a:custGeom>
                    <a:avLst/>
                    <a:gdLst>
                      <a:gd name="T0" fmla="*/ 7 w 7"/>
                      <a:gd name="T1" fmla="*/ 8 h 8"/>
                      <a:gd name="T2" fmla="*/ 0 w 7"/>
                      <a:gd name="T3" fmla="*/ 0 h 8"/>
                      <a:gd name="T4" fmla="*/ 7 w 7"/>
                      <a:gd name="T5" fmla="*/ 0 h 8"/>
                      <a:gd name="T6" fmla="*/ 7 w 7"/>
                      <a:gd name="T7" fmla="*/ 8 h 8"/>
                    </a:gdLst>
                    <a:ahLst/>
                    <a:cxnLst>
                      <a:cxn ang="0">
                        <a:pos x="T0" y="T1"/>
                      </a:cxn>
                      <a:cxn ang="0">
                        <a:pos x="T2" y="T3"/>
                      </a:cxn>
                      <a:cxn ang="0">
                        <a:pos x="T4" y="T5"/>
                      </a:cxn>
                      <a:cxn ang="0">
                        <a:pos x="T6" y="T7"/>
                      </a:cxn>
                    </a:cxnLst>
                    <a:rect l="0" t="0" r="r" b="b"/>
                    <a:pathLst>
                      <a:path w="7" h="8">
                        <a:moveTo>
                          <a:pt x="7" y="8"/>
                        </a:moveTo>
                        <a:lnTo>
                          <a:pt x="0" y="0"/>
                        </a:lnTo>
                        <a:lnTo>
                          <a:pt x="7" y="0"/>
                        </a:lnTo>
                        <a:lnTo>
                          <a:pt x="7" y="8"/>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0"/>
                  <p:cNvSpPr>
                    <a:spLocks/>
                  </p:cNvSpPr>
                  <p:nvPr/>
                </p:nvSpPr>
                <p:spPr bwMode="auto">
                  <a:xfrm>
                    <a:off x="2363" y="122520"/>
                    <a:ext cx="7" cy="16"/>
                  </a:xfrm>
                  <a:custGeom>
                    <a:avLst/>
                    <a:gdLst>
                      <a:gd name="T0" fmla="*/ 7 w 7"/>
                      <a:gd name="T1" fmla="*/ 8 h 16"/>
                      <a:gd name="T2" fmla="*/ 0 w 7"/>
                      <a:gd name="T3" fmla="*/ 0 h 16"/>
                      <a:gd name="T4" fmla="*/ 7 w 7"/>
                      <a:gd name="T5" fmla="*/ 0 h 16"/>
                      <a:gd name="T6" fmla="*/ 7 w 7"/>
                      <a:gd name="T7" fmla="*/ 8 h 16"/>
                      <a:gd name="T8" fmla="*/ 7 w 7"/>
                      <a:gd name="T9" fmla="*/ 16 h 16"/>
                    </a:gdLst>
                    <a:ahLst/>
                    <a:cxnLst>
                      <a:cxn ang="0">
                        <a:pos x="T0" y="T1"/>
                      </a:cxn>
                      <a:cxn ang="0">
                        <a:pos x="T2" y="T3"/>
                      </a:cxn>
                      <a:cxn ang="0">
                        <a:pos x="T4" y="T5"/>
                      </a:cxn>
                      <a:cxn ang="0">
                        <a:pos x="T6" y="T7"/>
                      </a:cxn>
                      <a:cxn ang="0">
                        <a:pos x="T8" y="T9"/>
                      </a:cxn>
                    </a:cxnLst>
                    <a:rect l="0" t="0" r="r" b="b"/>
                    <a:pathLst>
                      <a:path w="7" h="16">
                        <a:moveTo>
                          <a:pt x="7" y="8"/>
                        </a:moveTo>
                        <a:lnTo>
                          <a:pt x="0" y="0"/>
                        </a:lnTo>
                        <a:lnTo>
                          <a:pt x="7" y="0"/>
                        </a:lnTo>
                        <a:lnTo>
                          <a:pt x="7" y="8"/>
                        </a:lnTo>
                        <a:lnTo>
                          <a:pt x="7" y="16"/>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1"/>
                  <p:cNvSpPr>
                    <a:spLocks/>
                  </p:cNvSpPr>
                  <p:nvPr/>
                </p:nvSpPr>
                <p:spPr bwMode="auto">
                  <a:xfrm>
                    <a:off x="1901" y="123074"/>
                    <a:ext cx="454" cy="342"/>
                  </a:xfrm>
                  <a:custGeom>
                    <a:avLst/>
                    <a:gdLst>
                      <a:gd name="T0" fmla="*/ 447 w 454"/>
                      <a:gd name="T1" fmla="*/ 228 h 342"/>
                      <a:gd name="T2" fmla="*/ 409 w 454"/>
                      <a:gd name="T3" fmla="*/ 152 h 342"/>
                      <a:gd name="T4" fmla="*/ 401 w 454"/>
                      <a:gd name="T5" fmla="*/ 122 h 342"/>
                      <a:gd name="T6" fmla="*/ 356 w 454"/>
                      <a:gd name="T7" fmla="*/ 61 h 342"/>
                      <a:gd name="T8" fmla="*/ 326 w 454"/>
                      <a:gd name="T9" fmla="*/ 0 h 342"/>
                      <a:gd name="T10" fmla="*/ 303 w 454"/>
                      <a:gd name="T11" fmla="*/ 0 h 342"/>
                      <a:gd name="T12" fmla="*/ 303 w 454"/>
                      <a:gd name="T13" fmla="*/ 23 h 342"/>
                      <a:gd name="T14" fmla="*/ 295 w 454"/>
                      <a:gd name="T15" fmla="*/ 23 h 342"/>
                      <a:gd name="T16" fmla="*/ 295 w 454"/>
                      <a:gd name="T17" fmla="*/ 15 h 342"/>
                      <a:gd name="T18" fmla="*/ 151 w 454"/>
                      <a:gd name="T19" fmla="*/ 23 h 342"/>
                      <a:gd name="T20" fmla="*/ 136 w 454"/>
                      <a:gd name="T21" fmla="*/ 8 h 342"/>
                      <a:gd name="T22" fmla="*/ 0 w 454"/>
                      <a:gd name="T23" fmla="*/ 23 h 342"/>
                      <a:gd name="T24" fmla="*/ 7 w 454"/>
                      <a:gd name="T25" fmla="*/ 53 h 342"/>
                      <a:gd name="T26" fmla="*/ 7 w 454"/>
                      <a:gd name="T27" fmla="*/ 61 h 342"/>
                      <a:gd name="T28" fmla="*/ 23 w 454"/>
                      <a:gd name="T29" fmla="*/ 61 h 342"/>
                      <a:gd name="T30" fmla="*/ 23 w 454"/>
                      <a:gd name="T31" fmla="*/ 46 h 342"/>
                      <a:gd name="T32" fmla="*/ 30 w 454"/>
                      <a:gd name="T33" fmla="*/ 53 h 342"/>
                      <a:gd name="T34" fmla="*/ 30 w 454"/>
                      <a:gd name="T35" fmla="*/ 38 h 342"/>
                      <a:gd name="T36" fmla="*/ 38 w 454"/>
                      <a:gd name="T37" fmla="*/ 53 h 342"/>
                      <a:gd name="T38" fmla="*/ 23 w 454"/>
                      <a:gd name="T39" fmla="*/ 61 h 342"/>
                      <a:gd name="T40" fmla="*/ 76 w 454"/>
                      <a:gd name="T41" fmla="*/ 46 h 342"/>
                      <a:gd name="T42" fmla="*/ 83 w 454"/>
                      <a:gd name="T43" fmla="*/ 53 h 342"/>
                      <a:gd name="T44" fmla="*/ 60 w 454"/>
                      <a:gd name="T45" fmla="*/ 53 h 342"/>
                      <a:gd name="T46" fmla="*/ 106 w 454"/>
                      <a:gd name="T47" fmla="*/ 68 h 342"/>
                      <a:gd name="T48" fmla="*/ 98 w 454"/>
                      <a:gd name="T49" fmla="*/ 53 h 342"/>
                      <a:gd name="T50" fmla="*/ 113 w 454"/>
                      <a:gd name="T51" fmla="*/ 53 h 342"/>
                      <a:gd name="T52" fmla="*/ 106 w 454"/>
                      <a:gd name="T53" fmla="*/ 61 h 342"/>
                      <a:gd name="T54" fmla="*/ 121 w 454"/>
                      <a:gd name="T55" fmla="*/ 68 h 342"/>
                      <a:gd name="T56" fmla="*/ 106 w 454"/>
                      <a:gd name="T57" fmla="*/ 61 h 342"/>
                      <a:gd name="T58" fmla="*/ 129 w 454"/>
                      <a:gd name="T59" fmla="*/ 84 h 342"/>
                      <a:gd name="T60" fmla="*/ 129 w 454"/>
                      <a:gd name="T61" fmla="*/ 91 h 342"/>
                      <a:gd name="T62" fmla="*/ 144 w 454"/>
                      <a:gd name="T63" fmla="*/ 91 h 342"/>
                      <a:gd name="T64" fmla="*/ 182 w 454"/>
                      <a:gd name="T65" fmla="*/ 68 h 342"/>
                      <a:gd name="T66" fmla="*/ 182 w 454"/>
                      <a:gd name="T67" fmla="*/ 61 h 342"/>
                      <a:gd name="T68" fmla="*/ 189 w 454"/>
                      <a:gd name="T69" fmla="*/ 53 h 342"/>
                      <a:gd name="T70" fmla="*/ 219 w 454"/>
                      <a:gd name="T71" fmla="*/ 68 h 342"/>
                      <a:gd name="T72" fmla="*/ 257 w 454"/>
                      <a:gd name="T73" fmla="*/ 106 h 342"/>
                      <a:gd name="T74" fmla="*/ 273 w 454"/>
                      <a:gd name="T75" fmla="*/ 106 h 342"/>
                      <a:gd name="T76" fmla="*/ 288 w 454"/>
                      <a:gd name="T77" fmla="*/ 144 h 342"/>
                      <a:gd name="T78" fmla="*/ 280 w 454"/>
                      <a:gd name="T79" fmla="*/ 190 h 342"/>
                      <a:gd name="T80" fmla="*/ 295 w 454"/>
                      <a:gd name="T81" fmla="*/ 197 h 342"/>
                      <a:gd name="T82" fmla="*/ 295 w 454"/>
                      <a:gd name="T83" fmla="*/ 182 h 342"/>
                      <a:gd name="T84" fmla="*/ 288 w 454"/>
                      <a:gd name="T85" fmla="*/ 175 h 342"/>
                      <a:gd name="T86" fmla="*/ 303 w 454"/>
                      <a:gd name="T87" fmla="*/ 182 h 342"/>
                      <a:gd name="T88" fmla="*/ 303 w 454"/>
                      <a:gd name="T89" fmla="*/ 175 h 342"/>
                      <a:gd name="T90" fmla="*/ 295 w 454"/>
                      <a:gd name="T91" fmla="*/ 205 h 342"/>
                      <a:gd name="T92" fmla="*/ 310 w 454"/>
                      <a:gd name="T93" fmla="*/ 205 h 342"/>
                      <a:gd name="T94" fmla="*/ 295 w 454"/>
                      <a:gd name="T95" fmla="*/ 213 h 342"/>
                      <a:gd name="T96" fmla="*/ 318 w 454"/>
                      <a:gd name="T97" fmla="*/ 243 h 342"/>
                      <a:gd name="T98" fmla="*/ 333 w 454"/>
                      <a:gd name="T99" fmla="*/ 251 h 342"/>
                      <a:gd name="T100" fmla="*/ 326 w 454"/>
                      <a:gd name="T101" fmla="*/ 235 h 342"/>
                      <a:gd name="T102" fmla="*/ 333 w 454"/>
                      <a:gd name="T103" fmla="*/ 235 h 342"/>
                      <a:gd name="T104" fmla="*/ 341 w 454"/>
                      <a:gd name="T105" fmla="*/ 266 h 342"/>
                      <a:gd name="T106" fmla="*/ 348 w 454"/>
                      <a:gd name="T107" fmla="*/ 251 h 342"/>
                      <a:gd name="T108" fmla="*/ 341 w 454"/>
                      <a:gd name="T109" fmla="*/ 266 h 342"/>
                      <a:gd name="T110" fmla="*/ 348 w 454"/>
                      <a:gd name="T111" fmla="*/ 266 h 342"/>
                      <a:gd name="T112" fmla="*/ 363 w 454"/>
                      <a:gd name="T113" fmla="*/ 304 h 342"/>
                      <a:gd name="T114" fmla="*/ 386 w 454"/>
                      <a:gd name="T115" fmla="*/ 311 h 342"/>
                      <a:gd name="T116" fmla="*/ 401 w 454"/>
                      <a:gd name="T117" fmla="*/ 342 h 342"/>
                      <a:gd name="T118" fmla="*/ 447 w 454"/>
                      <a:gd name="T119" fmla="*/ 319 h 342"/>
                      <a:gd name="T120" fmla="*/ 454 w 454"/>
                      <a:gd name="T121" fmla="*/ 288 h 342"/>
                      <a:gd name="T122" fmla="*/ 447 w 454"/>
                      <a:gd name="T123" fmla="*/ 22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4" h="342">
                        <a:moveTo>
                          <a:pt x="447" y="228"/>
                        </a:moveTo>
                        <a:lnTo>
                          <a:pt x="409" y="152"/>
                        </a:lnTo>
                        <a:lnTo>
                          <a:pt x="401" y="122"/>
                        </a:lnTo>
                        <a:lnTo>
                          <a:pt x="356" y="61"/>
                        </a:lnTo>
                        <a:lnTo>
                          <a:pt x="326" y="0"/>
                        </a:lnTo>
                        <a:lnTo>
                          <a:pt x="303" y="0"/>
                        </a:lnTo>
                        <a:lnTo>
                          <a:pt x="303" y="23"/>
                        </a:lnTo>
                        <a:lnTo>
                          <a:pt x="295" y="23"/>
                        </a:lnTo>
                        <a:lnTo>
                          <a:pt x="295" y="15"/>
                        </a:lnTo>
                        <a:lnTo>
                          <a:pt x="151" y="23"/>
                        </a:lnTo>
                        <a:lnTo>
                          <a:pt x="136" y="8"/>
                        </a:lnTo>
                        <a:lnTo>
                          <a:pt x="0" y="23"/>
                        </a:lnTo>
                        <a:lnTo>
                          <a:pt x="7" y="53"/>
                        </a:lnTo>
                        <a:lnTo>
                          <a:pt x="7" y="61"/>
                        </a:lnTo>
                        <a:lnTo>
                          <a:pt x="23" y="61"/>
                        </a:lnTo>
                        <a:lnTo>
                          <a:pt x="23" y="46"/>
                        </a:lnTo>
                        <a:lnTo>
                          <a:pt x="30" y="53"/>
                        </a:lnTo>
                        <a:lnTo>
                          <a:pt x="30" y="38"/>
                        </a:lnTo>
                        <a:lnTo>
                          <a:pt x="38" y="53"/>
                        </a:lnTo>
                        <a:lnTo>
                          <a:pt x="23" y="61"/>
                        </a:lnTo>
                        <a:lnTo>
                          <a:pt x="76" y="46"/>
                        </a:lnTo>
                        <a:lnTo>
                          <a:pt x="83" y="53"/>
                        </a:lnTo>
                        <a:lnTo>
                          <a:pt x="60" y="53"/>
                        </a:lnTo>
                        <a:lnTo>
                          <a:pt x="106" y="68"/>
                        </a:lnTo>
                        <a:lnTo>
                          <a:pt x="98" y="53"/>
                        </a:lnTo>
                        <a:lnTo>
                          <a:pt x="113" y="53"/>
                        </a:lnTo>
                        <a:lnTo>
                          <a:pt x="106" y="61"/>
                        </a:lnTo>
                        <a:lnTo>
                          <a:pt x="121" y="68"/>
                        </a:lnTo>
                        <a:lnTo>
                          <a:pt x="106" y="61"/>
                        </a:lnTo>
                        <a:lnTo>
                          <a:pt x="129" y="84"/>
                        </a:lnTo>
                        <a:lnTo>
                          <a:pt x="129" y="91"/>
                        </a:lnTo>
                        <a:lnTo>
                          <a:pt x="144" y="91"/>
                        </a:lnTo>
                        <a:lnTo>
                          <a:pt x="182" y="68"/>
                        </a:lnTo>
                        <a:lnTo>
                          <a:pt x="182" y="61"/>
                        </a:lnTo>
                        <a:lnTo>
                          <a:pt x="189" y="53"/>
                        </a:lnTo>
                        <a:lnTo>
                          <a:pt x="219" y="68"/>
                        </a:lnTo>
                        <a:lnTo>
                          <a:pt x="257" y="106"/>
                        </a:lnTo>
                        <a:lnTo>
                          <a:pt x="273" y="106"/>
                        </a:lnTo>
                        <a:lnTo>
                          <a:pt x="288" y="144"/>
                        </a:lnTo>
                        <a:lnTo>
                          <a:pt x="280" y="190"/>
                        </a:lnTo>
                        <a:lnTo>
                          <a:pt x="295" y="197"/>
                        </a:lnTo>
                        <a:lnTo>
                          <a:pt x="295" y="182"/>
                        </a:lnTo>
                        <a:lnTo>
                          <a:pt x="288" y="175"/>
                        </a:lnTo>
                        <a:lnTo>
                          <a:pt x="303" y="182"/>
                        </a:lnTo>
                        <a:lnTo>
                          <a:pt x="303" y="175"/>
                        </a:lnTo>
                        <a:lnTo>
                          <a:pt x="295" y="205"/>
                        </a:lnTo>
                        <a:lnTo>
                          <a:pt x="310" y="205"/>
                        </a:lnTo>
                        <a:lnTo>
                          <a:pt x="295" y="213"/>
                        </a:lnTo>
                        <a:lnTo>
                          <a:pt x="318" y="243"/>
                        </a:lnTo>
                        <a:lnTo>
                          <a:pt x="333" y="251"/>
                        </a:lnTo>
                        <a:lnTo>
                          <a:pt x="326" y="235"/>
                        </a:lnTo>
                        <a:lnTo>
                          <a:pt x="333" y="235"/>
                        </a:lnTo>
                        <a:lnTo>
                          <a:pt x="341" y="266"/>
                        </a:lnTo>
                        <a:lnTo>
                          <a:pt x="348" y="251"/>
                        </a:lnTo>
                        <a:lnTo>
                          <a:pt x="341" y="266"/>
                        </a:lnTo>
                        <a:lnTo>
                          <a:pt x="348" y="266"/>
                        </a:lnTo>
                        <a:lnTo>
                          <a:pt x="363" y="304"/>
                        </a:lnTo>
                        <a:lnTo>
                          <a:pt x="386" y="311"/>
                        </a:lnTo>
                        <a:lnTo>
                          <a:pt x="401" y="342"/>
                        </a:lnTo>
                        <a:lnTo>
                          <a:pt x="447" y="319"/>
                        </a:lnTo>
                        <a:lnTo>
                          <a:pt x="454" y="288"/>
                        </a:lnTo>
                        <a:lnTo>
                          <a:pt x="447" y="228"/>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42"/>
                  <p:cNvSpPr>
                    <a:spLocks/>
                  </p:cNvSpPr>
                  <p:nvPr/>
                </p:nvSpPr>
                <p:spPr bwMode="auto">
                  <a:xfrm>
                    <a:off x="1901" y="123074"/>
                    <a:ext cx="454" cy="342"/>
                  </a:xfrm>
                  <a:custGeom>
                    <a:avLst/>
                    <a:gdLst>
                      <a:gd name="T0" fmla="*/ 447 w 454"/>
                      <a:gd name="T1" fmla="*/ 228 h 342"/>
                      <a:gd name="T2" fmla="*/ 409 w 454"/>
                      <a:gd name="T3" fmla="*/ 152 h 342"/>
                      <a:gd name="T4" fmla="*/ 401 w 454"/>
                      <a:gd name="T5" fmla="*/ 122 h 342"/>
                      <a:gd name="T6" fmla="*/ 356 w 454"/>
                      <a:gd name="T7" fmla="*/ 61 h 342"/>
                      <a:gd name="T8" fmla="*/ 326 w 454"/>
                      <a:gd name="T9" fmla="*/ 0 h 342"/>
                      <a:gd name="T10" fmla="*/ 303 w 454"/>
                      <a:gd name="T11" fmla="*/ 0 h 342"/>
                      <a:gd name="T12" fmla="*/ 303 w 454"/>
                      <a:gd name="T13" fmla="*/ 23 h 342"/>
                      <a:gd name="T14" fmla="*/ 295 w 454"/>
                      <a:gd name="T15" fmla="*/ 23 h 342"/>
                      <a:gd name="T16" fmla="*/ 295 w 454"/>
                      <a:gd name="T17" fmla="*/ 15 h 342"/>
                      <a:gd name="T18" fmla="*/ 151 w 454"/>
                      <a:gd name="T19" fmla="*/ 23 h 342"/>
                      <a:gd name="T20" fmla="*/ 136 w 454"/>
                      <a:gd name="T21" fmla="*/ 8 h 342"/>
                      <a:gd name="T22" fmla="*/ 0 w 454"/>
                      <a:gd name="T23" fmla="*/ 23 h 342"/>
                      <a:gd name="T24" fmla="*/ 7 w 454"/>
                      <a:gd name="T25" fmla="*/ 53 h 342"/>
                      <a:gd name="T26" fmla="*/ 7 w 454"/>
                      <a:gd name="T27" fmla="*/ 61 h 342"/>
                      <a:gd name="T28" fmla="*/ 23 w 454"/>
                      <a:gd name="T29" fmla="*/ 61 h 342"/>
                      <a:gd name="T30" fmla="*/ 23 w 454"/>
                      <a:gd name="T31" fmla="*/ 46 h 342"/>
                      <a:gd name="T32" fmla="*/ 30 w 454"/>
                      <a:gd name="T33" fmla="*/ 53 h 342"/>
                      <a:gd name="T34" fmla="*/ 30 w 454"/>
                      <a:gd name="T35" fmla="*/ 38 h 342"/>
                      <a:gd name="T36" fmla="*/ 38 w 454"/>
                      <a:gd name="T37" fmla="*/ 53 h 342"/>
                      <a:gd name="T38" fmla="*/ 23 w 454"/>
                      <a:gd name="T39" fmla="*/ 61 h 342"/>
                      <a:gd name="T40" fmla="*/ 76 w 454"/>
                      <a:gd name="T41" fmla="*/ 46 h 342"/>
                      <a:gd name="T42" fmla="*/ 83 w 454"/>
                      <a:gd name="T43" fmla="*/ 53 h 342"/>
                      <a:gd name="T44" fmla="*/ 60 w 454"/>
                      <a:gd name="T45" fmla="*/ 53 h 342"/>
                      <a:gd name="T46" fmla="*/ 106 w 454"/>
                      <a:gd name="T47" fmla="*/ 68 h 342"/>
                      <a:gd name="T48" fmla="*/ 98 w 454"/>
                      <a:gd name="T49" fmla="*/ 53 h 342"/>
                      <a:gd name="T50" fmla="*/ 113 w 454"/>
                      <a:gd name="T51" fmla="*/ 53 h 342"/>
                      <a:gd name="T52" fmla="*/ 106 w 454"/>
                      <a:gd name="T53" fmla="*/ 61 h 342"/>
                      <a:gd name="T54" fmla="*/ 121 w 454"/>
                      <a:gd name="T55" fmla="*/ 68 h 342"/>
                      <a:gd name="T56" fmla="*/ 106 w 454"/>
                      <a:gd name="T57" fmla="*/ 61 h 342"/>
                      <a:gd name="T58" fmla="*/ 129 w 454"/>
                      <a:gd name="T59" fmla="*/ 84 h 342"/>
                      <a:gd name="T60" fmla="*/ 129 w 454"/>
                      <a:gd name="T61" fmla="*/ 91 h 342"/>
                      <a:gd name="T62" fmla="*/ 144 w 454"/>
                      <a:gd name="T63" fmla="*/ 91 h 342"/>
                      <a:gd name="T64" fmla="*/ 182 w 454"/>
                      <a:gd name="T65" fmla="*/ 68 h 342"/>
                      <a:gd name="T66" fmla="*/ 182 w 454"/>
                      <a:gd name="T67" fmla="*/ 61 h 342"/>
                      <a:gd name="T68" fmla="*/ 189 w 454"/>
                      <a:gd name="T69" fmla="*/ 53 h 342"/>
                      <a:gd name="T70" fmla="*/ 219 w 454"/>
                      <a:gd name="T71" fmla="*/ 68 h 342"/>
                      <a:gd name="T72" fmla="*/ 257 w 454"/>
                      <a:gd name="T73" fmla="*/ 106 h 342"/>
                      <a:gd name="T74" fmla="*/ 273 w 454"/>
                      <a:gd name="T75" fmla="*/ 106 h 342"/>
                      <a:gd name="T76" fmla="*/ 288 w 454"/>
                      <a:gd name="T77" fmla="*/ 144 h 342"/>
                      <a:gd name="T78" fmla="*/ 280 w 454"/>
                      <a:gd name="T79" fmla="*/ 190 h 342"/>
                      <a:gd name="T80" fmla="*/ 295 w 454"/>
                      <a:gd name="T81" fmla="*/ 197 h 342"/>
                      <a:gd name="T82" fmla="*/ 295 w 454"/>
                      <a:gd name="T83" fmla="*/ 182 h 342"/>
                      <a:gd name="T84" fmla="*/ 288 w 454"/>
                      <a:gd name="T85" fmla="*/ 175 h 342"/>
                      <a:gd name="T86" fmla="*/ 303 w 454"/>
                      <a:gd name="T87" fmla="*/ 182 h 342"/>
                      <a:gd name="T88" fmla="*/ 303 w 454"/>
                      <a:gd name="T89" fmla="*/ 175 h 342"/>
                      <a:gd name="T90" fmla="*/ 295 w 454"/>
                      <a:gd name="T91" fmla="*/ 205 h 342"/>
                      <a:gd name="T92" fmla="*/ 310 w 454"/>
                      <a:gd name="T93" fmla="*/ 205 h 342"/>
                      <a:gd name="T94" fmla="*/ 295 w 454"/>
                      <a:gd name="T95" fmla="*/ 213 h 342"/>
                      <a:gd name="T96" fmla="*/ 318 w 454"/>
                      <a:gd name="T97" fmla="*/ 243 h 342"/>
                      <a:gd name="T98" fmla="*/ 333 w 454"/>
                      <a:gd name="T99" fmla="*/ 251 h 342"/>
                      <a:gd name="T100" fmla="*/ 326 w 454"/>
                      <a:gd name="T101" fmla="*/ 235 h 342"/>
                      <a:gd name="T102" fmla="*/ 333 w 454"/>
                      <a:gd name="T103" fmla="*/ 235 h 342"/>
                      <a:gd name="T104" fmla="*/ 341 w 454"/>
                      <a:gd name="T105" fmla="*/ 266 h 342"/>
                      <a:gd name="T106" fmla="*/ 348 w 454"/>
                      <a:gd name="T107" fmla="*/ 251 h 342"/>
                      <a:gd name="T108" fmla="*/ 341 w 454"/>
                      <a:gd name="T109" fmla="*/ 266 h 342"/>
                      <a:gd name="T110" fmla="*/ 348 w 454"/>
                      <a:gd name="T111" fmla="*/ 266 h 342"/>
                      <a:gd name="T112" fmla="*/ 363 w 454"/>
                      <a:gd name="T113" fmla="*/ 304 h 342"/>
                      <a:gd name="T114" fmla="*/ 386 w 454"/>
                      <a:gd name="T115" fmla="*/ 311 h 342"/>
                      <a:gd name="T116" fmla="*/ 401 w 454"/>
                      <a:gd name="T117" fmla="*/ 342 h 342"/>
                      <a:gd name="T118" fmla="*/ 447 w 454"/>
                      <a:gd name="T119" fmla="*/ 319 h 342"/>
                      <a:gd name="T120" fmla="*/ 454 w 454"/>
                      <a:gd name="T121" fmla="*/ 288 h 342"/>
                      <a:gd name="T122" fmla="*/ 447 w 454"/>
                      <a:gd name="T123" fmla="*/ 228 h 342"/>
                      <a:gd name="T124" fmla="*/ 447 w 454"/>
                      <a:gd name="T125" fmla="*/ 23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4" h="342">
                        <a:moveTo>
                          <a:pt x="447" y="228"/>
                        </a:moveTo>
                        <a:lnTo>
                          <a:pt x="409" y="152"/>
                        </a:lnTo>
                        <a:lnTo>
                          <a:pt x="401" y="122"/>
                        </a:lnTo>
                        <a:lnTo>
                          <a:pt x="356" y="61"/>
                        </a:lnTo>
                        <a:lnTo>
                          <a:pt x="326" y="0"/>
                        </a:lnTo>
                        <a:lnTo>
                          <a:pt x="303" y="0"/>
                        </a:lnTo>
                        <a:lnTo>
                          <a:pt x="303" y="23"/>
                        </a:lnTo>
                        <a:lnTo>
                          <a:pt x="295" y="23"/>
                        </a:lnTo>
                        <a:lnTo>
                          <a:pt x="295" y="15"/>
                        </a:lnTo>
                        <a:lnTo>
                          <a:pt x="151" y="23"/>
                        </a:lnTo>
                        <a:lnTo>
                          <a:pt x="136" y="8"/>
                        </a:lnTo>
                        <a:lnTo>
                          <a:pt x="0" y="23"/>
                        </a:lnTo>
                        <a:lnTo>
                          <a:pt x="7" y="53"/>
                        </a:lnTo>
                        <a:lnTo>
                          <a:pt x="7" y="61"/>
                        </a:lnTo>
                        <a:lnTo>
                          <a:pt x="23" y="61"/>
                        </a:lnTo>
                        <a:lnTo>
                          <a:pt x="23" y="46"/>
                        </a:lnTo>
                        <a:lnTo>
                          <a:pt x="30" y="53"/>
                        </a:lnTo>
                        <a:lnTo>
                          <a:pt x="30" y="38"/>
                        </a:lnTo>
                        <a:lnTo>
                          <a:pt x="38" y="53"/>
                        </a:lnTo>
                        <a:lnTo>
                          <a:pt x="23" y="61"/>
                        </a:lnTo>
                        <a:lnTo>
                          <a:pt x="76" y="46"/>
                        </a:lnTo>
                        <a:lnTo>
                          <a:pt x="83" y="53"/>
                        </a:lnTo>
                        <a:lnTo>
                          <a:pt x="60" y="53"/>
                        </a:lnTo>
                        <a:lnTo>
                          <a:pt x="106" y="68"/>
                        </a:lnTo>
                        <a:lnTo>
                          <a:pt x="98" y="53"/>
                        </a:lnTo>
                        <a:lnTo>
                          <a:pt x="113" y="53"/>
                        </a:lnTo>
                        <a:lnTo>
                          <a:pt x="106" y="61"/>
                        </a:lnTo>
                        <a:lnTo>
                          <a:pt x="121" y="68"/>
                        </a:lnTo>
                        <a:lnTo>
                          <a:pt x="106" y="61"/>
                        </a:lnTo>
                        <a:lnTo>
                          <a:pt x="129" y="84"/>
                        </a:lnTo>
                        <a:lnTo>
                          <a:pt x="129" y="91"/>
                        </a:lnTo>
                        <a:lnTo>
                          <a:pt x="144" y="91"/>
                        </a:lnTo>
                        <a:lnTo>
                          <a:pt x="182" y="68"/>
                        </a:lnTo>
                        <a:lnTo>
                          <a:pt x="182" y="61"/>
                        </a:lnTo>
                        <a:lnTo>
                          <a:pt x="189" y="53"/>
                        </a:lnTo>
                        <a:lnTo>
                          <a:pt x="219" y="68"/>
                        </a:lnTo>
                        <a:lnTo>
                          <a:pt x="257" y="106"/>
                        </a:lnTo>
                        <a:lnTo>
                          <a:pt x="273" y="106"/>
                        </a:lnTo>
                        <a:lnTo>
                          <a:pt x="288" y="144"/>
                        </a:lnTo>
                        <a:lnTo>
                          <a:pt x="280" y="190"/>
                        </a:lnTo>
                        <a:lnTo>
                          <a:pt x="295" y="197"/>
                        </a:lnTo>
                        <a:lnTo>
                          <a:pt x="295" y="182"/>
                        </a:lnTo>
                        <a:lnTo>
                          <a:pt x="288" y="175"/>
                        </a:lnTo>
                        <a:lnTo>
                          <a:pt x="303" y="182"/>
                        </a:lnTo>
                        <a:lnTo>
                          <a:pt x="303" y="175"/>
                        </a:lnTo>
                        <a:lnTo>
                          <a:pt x="295" y="205"/>
                        </a:lnTo>
                        <a:lnTo>
                          <a:pt x="310" y="205"/>
                        </a:lnTo>
                        <a:lnTo>
                          <a:pt x="295" y="213"/>
                        </a:lnTo>
                        <a:lnTo>
                          <a:pt x="318" y="243"/>
                        </a:lnTo>
                        <a:lnTo>
                          <a:pt x="333" y="251"/>
                        </a:lnTo>
                        <a:lnTo>
                          <a:pt x="326" y="235"/>
                        </a:lnTo>
                        <a:lnTo>
                          <a:pt x="333" y="235"/>
                        </a:lnTo>
                        <a:lnTo>
                          <a:pt x="341" y="266"/>
                        </a:lnTo>
                        <a:lnTo>
                          <a:pt x="348" y="251"/>
                        </a:lnTo>
                        <a:lnTo>
                          <a:pt x="341" y="266"/>
                        </a:lnTo>
                        <a:lnTo>
                          <a:pt x="348" y="266"/>
                        </a:lnTo>
                        <a:lnTo>
                          <a:pt x="363" y="304"/>
                        </a:lnTo>
                        <a:lnTo>
                          <a:pt x="386" y="311"/>
                        </a:lnTo>
                        <a:lnTo>
                          <a:pt x="401" y="342"/>
                        </a:lnTo>
                        <a:lnTo>
                          <a:pt x="447" y="319"/>
                        </a:lnTo>
                        <a:lnTo>
                          <a:pt x="454" y="288"/>
                        </a:lnTo>
                        <a:lnTo>
                          <a:pt x="447" y="228"/>
                        </a:lnTo>
                        <a:lnTo>
                          <a:pt x="447" y="235"/>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43"/>
                  <p:cNvSpPr>
                    <a:spLocks/>
                  </p:cNvSpPr>
                  <p:nvPr/>
                </p:nvSpPr>
                <p:spPr bwMode="auto">
                  <a:xfrm>
                    <a:off x="1977" y="122816"/>
                    <a:ext cx="265" cy="281"/>
                  </a:xfrm>
                  <a:custGeom>
                    <a:avLst/>
                    <a:gdLst>
                      <a:gd name="T0" fmla="*/ 257 w 265"/>
                      <a:gd name="T1" fmla="*/ 160 h 281"/>
                      <a:gd name="T2" fmla="*/ 234 w 265"/>
                      <a:gd name="T3" fmla="*/ 114 h 281"/>
                      <a:gd name="T4" fmla="*/ 166 w 265"/>
                      <a:gd name="T5" fmla="*/ 61 h 281"/>
                      <a:gd name="T6" fmla="*/ 143 w 265"/>
                      <a:gd name="T7" fmla="*/ 31 h 281"/>
                      <a:gd name="T8" fmla="*/ 121 w 265"/>
                      <a:gd name="T9" fmla="*/ 23 h 281"/>
                      <a:gd name="T10" fmla="*/ 128 w 265"/>
                      <a:gd name="T11" fmla="*/ 0 h 281"/>
                      <a:gd name="T12" fmla="*/ 68 w 265"/>
                      <a:gd name="T13" fmla="*/ 8 h 281"/>
                      <a:gd name="T14" fmla="*/ 0 w 265"/>
                      <a:gd name="T15" fmla="*/ 15 h 281"/>
                      <a:gd name="T16" fmla="*/ 37 w 265"/>
                      <a:gd name="T17" fmla="*/ 144 h 281"/>
                      <a:gd name="T18" fmla="*/ 60 w 265"/>
                      <a:gd name="T19" fmla="*/ 182 h 281"/>
                      <a:gd name="T20" fmla="*/ 53 w 265"/>
                      <a:gd name="T21" fmla="*/ 213 h 281"/>
                      <a:gd name="T22" fmla="*/ 60 w 265"/>
                      <a:gd name="T23" fmla="*/ 266 h 281"/>
                      <a:gd name="T24" fmla="*/ 75 w 265"/>
                      <a:gd name="T25" fmla="*/ 281 h 281"/>
                      <a:gd name="T26" fmla="*/ 219 w 265"/>
                      <a:gd name="T27" fmla="*/ 273 h 281"/>
                      <a:gd name="T28" fmla="*/ 219 w 265"/>
                      <a:gd name="T29" fmla="*/ 281 h 281"/>
                      <a:gd name="T30" fmla="*/ 227 w 265"/>
                      <a:gd name="T31" fmla="*/ 281 h 281"/>
                      <a:gd name="T32" fmla="*/ 227 w 265"/>
                      <a:gd name="T33" fmla="*/ 258 h 281"/>
                      <a:gd name="T34" fmla="*/ 250 w 265"/>
                      <a:gd name="T35" fmla="*/ 258 h 281"/>
                      <a:gd name="T36" fmla="*/ 250 w 265"/>
                      <a:gd name="T37" fmla="*/ 243 h 281"/>
                      <a:gd name="T38" fmla="*/ 242 w 265"/>
                      <a:gd name="T39" fmla="*/ 243 h 281"/>
                      <a:gd name="T40" fmla="*/ 250 w 265"/>
                      <a:gd name="T41" fmla="*/ 235 h 281"/>
                      <a:gd name="T42" fmla="*/ 250 w 265"/>
                      <a:gd name="T43" fmla="*/ 228 h 281"/>
                      <a:gd name="T44" fmla="*/ 257 w 265"/>
                      <a:gd name="T45" fmla="*/ 198 h 281"/>
                      <a:gd name="T46" fmla="*/ 257 w 265"/>
                      <a:gd name="T47" fmla="*/ 175 h 281"/>
                      <a:gd name="T48" fmla="*/ 265 w 265"/>
                      <a:gd name="T49" fmla="*/ 175 h 281"/>
                      <a:gd name="T50" fmla="*/ 257 w 265"/>
                      <a:gd name="T51" fmla="*/ 16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281">
                        <a:moveTo>
                          <a:pt x="257" y="160"/>
                        </a:moveTo>
                        <a:lnTo>
                          <a:pt x="234" y="114"/>
                        </a:lnTo>
                        <a:lnTo>
                          <a:pt x="166" y="61"/>
                        </a:lnTo>
                        <a:lnTo>
                          <a:pt x="143" y="31"/>
                        </a:lnTo>
                        <a:lnTo>
                          <a:pt x="121" y="23"/>
                        </a:lnTo>
                        <a:lnTo>
                          <a:pt x="128" y="0"/>
                        </a:lnTo>
                        <a:lnTo>
                          <a:pt x="68" y="8"/>
                        </a:lnTo>
                        <a:lnTo>
                          <a:pt x="0" y="15"/>
                        </a:lnTo>
                        <a:lnTo>
                          <a:pt x="37" y="144"/>
                        </a:lnTo>
                        <a:lnTo>
                          <a:pt x="60" y="182"/>
                        </a:lnTo>
                        <a:lnTo>
                          <a:pt x="53" y="213"/>
                        </a:lnTo>
                        <a:lnTo>
                          <a:pt x="60" y="266"/>
                        </a:lnTo>
                        <a:lnTo>
                          <a:pt x="75" y="281"/>
                        </a:lnTo>
                        <a:lnTo>
                          <a:pt x="219" y="273"/>
                        </a:lnTo>
                        <a:lnTo>
                          <a:pt x="219" y="281"/>
                        </a:lnTo>
                        <a:lnTo>
                          <a:pt x="227" y="281"/>
                        </a:lnTo>
                        <a:lnTo>
                          <a:pt x="227" y="258"/>
                        </a:lnTo>
                        <a:lnTo>
                          <a:pt x="250" y="258"/>
                        </a:lnTo>
                        <a:lnTo>
                          <a:pt x="250" y="243"/>
                        </a:lnTo>
                        <a:lnTo>
                          <a:pt x="242" y="243"/>
                        </a:lnTo>
                        <a:lnTo>
                          <a:pt x="250" y="235"/>
                        </a:lnTo>
                        <a:lnTo>
                          <a:pt x="250" y="228"/>
                        </a:lnTo>
                        <a:lnTo>
                          <a:pt x="257" y="198"/>
                        </a:lnTo>
                        <a:lnTo>
                          <a:pt x="257" y="175"/>
                        </a:lnTo>
                        <a:lnTo>
                          <a:pt x="265" y="175"/>
                        </a:lnTo>
                        <a:lnTo>
                          <a:pt x="257" y="160"/>
                        </a:lnTo>
                        <a:close/>
                      </a:path>
                    </a:pathLst>
                  </a:custGeom>
                  <a:solidFill>
                    <a:srgbClr val="B22222"/>
                  </a:solidFill>
                  <a:ln w="8">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44"/>
                  <p:cNvSpPr>
                    <a:spLocks/>
                  </p:cNvSpPr>
                  <p:nvPr/>
                </p:nvSpPr>
                <p:spPr bwMode="auto">
                  <a:xfrm>
                    <a:off x="1977" y="122816"/>
                    <a:ext cx="265" cy="281"/>
                  </a:xfrm>
                  <a:custGeom>
                    <a:avLst/>
                    <a:gdLst>
                      <a:gd name="T0" fmla="*/ 257 w 265"/>
                      <a:gd name="T1" fmla="*/ 160 h 281"/>
                      <a:gd name="T2" fmla="*/ 234 w 265"/>
                      <a:gd name="T3" fmla="*/ 114 h 281"/>
                      <a:gd name="T4" fmla="*/ 166 w 265"/>
                      <a:gd name="T5" fmla="*/ 61 h 281"/>
                      <a:gd name="T6" fmla="*/ 143 w 265"/>
                      <a:gd name="T7" fmla="*/ 31 h 281"/>
                      <a:gd name="T8" fmla="*/ 121 w 265"/>
                      <a:gd name="T9" fmla="*/ 23 h 281"/>
                      <a:gd name="T10" fmla="*/ 128 w 265"/>
                      <a:gd name="T11" fmla="*/ 0 h 281"/>
                      <a:gd name="T12" fmla="*/ 68 w 265"/>
                      <a:gd name="T13" fmla="*/ 8 h 281"/>
                      <a:gd name="T14" fmla="*/ 0 w 265"/>
                      <a:gd name="T15" fmla="*/ 15 h 281"/>
                      <a:gd name="T16" fmla="*/ 37 w 265"/>
                      <a:gd name="T17" fmla="*/ 144 h 281"/>
                      <a:gd name="T18" fmla="*/ 60 w 265"/>
                      <a:gd name="T19" fmla="*/ 182 h 281"/>
                      <a:gd name="T20" fmla="*/ 53 w 265"/>
                      <a:gd name="T21" fmla="*/ 213 h 281"/>
                      <a:gd name="T22" fmla="*/ 60 w 265"/>
                      <a:gd name="T23" fmla="*/ 266 h 281"/>
                      <a:gd name="T24" fmla="*/ 75 w 265"/>
                      <a:gd name="T25" fmla="*/ 281 h 281"/>
                      <a:gd name="T26" fmla="*/ 219 w 265"/>
                      <a:gd name="T27" fmla="*/ 273 h 281"/>
                      <a:gd name="T28" fmla="*/ 219 w 265"/>
                      <a:gd name="T29" fmla="*/ 281 h 281"/>
                      <a:gd name="T30" fmla="*/ 227 w 265"/>
                      <a:gd name="T31" fmla="*/ 281 h 281"/>
                      <a:gd name="T32" fmla="*/ 227 w 265"/>
                      <a:gd name="T33" fmla="*/ 258 h 281"/>
                      <a:gd name="T34" fmla="*/ 250 w 265"/>
                      <a:gd name="T35" fmla="*/ 258 h 281"/>
                      <a:gd name="T36" fmla="*/ 250 w 265"/>
                      <a:gd name="T37" fmla="*/ 243 h 281"/>
                      <a:gd name="T38" fmla="*/ 242 w 265"/>
                      <a:gd name="T39" fmla="*/ 243 h 281"/>
                      <a:gd name="T40" fmla="*/ 250 w 265"/>
                      <a:gd name="T41" fmla="*/ 235 h 281"/>
                      <a:gd name="T42" fmla="*/ 250 w 265"/>
                      <a:gd name="T43" fmla="*/ 228 h 281"/>
                      <a:gd name="T44" fmla="*/ 257 w 265"/>
                      <a:gd name="T45" fmla="*/ 198 h 281"/>
                      <a:gd name="T46" fmla="*/ 257 w 265"/>
                      <a:gd name="T47" fmla="*/ 175 h 281"/>
                      <a:gd name="T48" fmla="*/ 265 w 265"/>
                      <a:gd name="T49" fmla="*/ 175 h 281"/>
                      <a:gd name="T50" fmla="*/ 257 w 265"/>
                      <a:gd name="T51" fmla="*/ 160 h 281"/>
                      <a:gd name="T52" fmla="*/ 257 w 265"/>
                      <a:gd name="T53" fmla="*/ 16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5" h="281">
                        <a:moveTo>
                          <a:pt x="257" y="160"/>
                        </a:moveTo>
                        <a:lnTo>
                          <a:pt x="234" y="114"/>
                        </a:lnTo>
                        <a:lnTo>
                          <a:pt x="166" y="61"/>
                        </a:lnTo>
                        <a:lnTo>
                          <a:pt x="143" y="31"/>
                        </a:lnTo>
                        <a:lnTo>
                          <a:pt x="121" y="23"/>
                        </a:lnTo>
                        <a:lnTo>
                          <a:pt x="128" y="0"/>
                        </a:lnTo>
                        <a:lnTo>
                          <a:pt x="68" y="8"/>
                        </a:lnTo>
                        <a:lnTo>
                          <a:pt x="0" y="15"/>
                        </a:lnTo>
                        <a:lnTo>
                          <a:pt x="37" y="144"/>
                        </a:lnTo>
                        <a:lnTo>
                          <a:pt x="60" y="182"/>
                        </a:lnTo>
                        <a:lnTo>
                          <a:pt x="53" y="213"/>
                        </a:lnTo>
                        <a:lnTo>
                          <a:pt x="60" y="266"/>
                        </a:lnTo>
                        <a:lnTo>
                          <a:pt x="75" y="281"/>
                        </a:lnTo>
                        <a:lnTo>
                          <a:pt x="219" y="273"/>
                        </a:lnTo>
                        <a:lnTo>
                          <a:pt x="219" y="281"/>
                        </a:lnTo>
                        <a:lnTo>
                          <a:pt x="227" y="281"/>
                        </a:lnTo>
                        <a:lnTo>
                          <a:pt x="227" y="258"/>
                        </a:lnTo>
                        <a:lnTo>
                          <a:pt x="250" y="258"/>
                        </a:lnTo>
                        <a:lnTo>
                          <a:pt x="250" y="243"/>
                        </a:lnTo>
                        <a:lnTo>
                          <a:pt x="242" y="243"/>
                        </a:lnTo>
                        <a:lnTo>
                          <a:pt x="250" y="235"/>
                        </a:lnTo>
                        <a:lnTo>
                          <a:pt x="250" y="228"/>
                        </a:lnTo>
                        <a:lnTo>
                          <a:pt x="257" y="198"/>
                        </a:lnTo>
                        <a:lnTo>
                          <a:pt x="257" y="175"/>
                        </a:lnTo>
                        <a:lnTo>
                          <a:pt x="265" y="175"/>
                        </a:lnTo>
                        <a:lnTo>
                          <a:pt x="257" y="160"/>
                        </a:lnTo>
                        <a:lnTo>
                          <a:pt x="257" y="167"/>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5"/>
                  <p:cNvSpPr>
                    <a:spLocks/>
                  </p:cNvSpPr>
                  <p:nvPr/>
                </p:nvSpPr>
                <p:spPr bwMode="auto">
                  <a:xfrm>
                    <a:off x="833" y="123362"/>
                    <a:ext cx="61" cy="99"/>
                  </a:xfrm>
                  <a:custGeom>
                    <a:avLst/>
                    <a:gdLst>
                      <a:gd name="T0" fmla="*/ 61 w 61"/>
                      <a:gd name="T1" fmla="*/ 54 h 99"/>
                      <a:gd name="T2" fmla="*/ 53 w 61"/>
                      <a:gd name="T3" fmla="*/ 61 h 99"/>
                      <a:gd name="T4" fmla="*/ 45 w 61"/>
                      <a:gd name="T5" fmla="*/ 69 h 99"/>
                      <a:gd name="T6" fmla="*/ 38 w 61"/>
                      <a:gd name="T7" fmla="*/ 69 h 99"/>
                      <a:gd name="T8" fmla="*/ 30 w 61"/>
                      <a:gd name="T9" fmla="*/ 76 h 99"/>
                      <a:gd name="T10" fmla="*/ 23 w 61"/>
                      <a:gd name="T11" fmla="*/ 91 h 99"/>
                      <a:gd name="T12" fmla="*/ 23 w 61"/>
                      <a:gd name="T13" fmla="*/ 99 h 99"/>
                      <a:gd name="T14" fmla="*/ 15 w 61"/>
                      <a:gd name="T15" fmla="*/ 91 h 99"/>
                      <a:gd name="T16" fmla="*/ 8 w 61"/>
                      <a:gd name="T17" fmla="*/ 84 h 99"/>
                      <a:gd name="T18" fmla="*/ 8 w 61"/>
                      <a:gd name="T19" fmla="*/ 46 h 99"/>
                      <a:gd name="T20" fmla="*/ 0 w 61"/>
                      <a:gd name="T21" fmla="*/ 38 h 99"/>
                      <a:gd name="T22" fmla="*/ 0 w 61"/>
                      <a:gd name="T23" fmla="*/ 31 h 99"/>
                      <a:gd name="T24" fmla="*/ 8 w 61"/>
                      <a:gd name="T25" fmla="*/ 31 h 99"/>
                      <a:gd name="T26" fmla="*/ 15 w 61"/>
                      <a:gd name="T27" fmla="*/ 23 h 99"/>
                      <a:gd name="T28" fmla="*/ 15 w 61"/>
                      <a:gd name="T29" fmla="*/ 16 h 99"/>
                      <a:gd name="T30" fmla="*/ 8 w 61"/>
                      <a:gd name="T31" fmla="*/ 8 h 99"/>
                      <a:gd name="T32" fmla="*/ 8 w 61"/>
                      <a:gd name="T33" fmla="*/ 0 h 99"/>
                      <a:gd name="T34" fmla="*/ 15 w 61"/>
                      <a:gd name="T35" fmla="*/ 0 h 99"/>
                      <a:gd name="T36" fmla="*/ 23 w 61"/>
                      <a:gd name="T37" fmla="*/ 8 h 99"/>
                      <a:gd name="T38" fmla="*/ 30 w 61"/>
                      <a:gd name="T39" fmla="*/ 8 h 99"/>
                      <a:gd name="T40" fmla="*/ 38 w 61"/>
                      <a:gd name="T41" fmla="*/ 16 h 99"/>
                      <a:gd name="T42" fmla="*/ 45 w 61"/>
                      <a:gd name="T43" fmla="*/ 31 h 99"/>
                      <a:gd name="T44" fmla="*/ 45 w 61"/>
                      <a:gd name="T45" fmla="*/ 38 h 99"/>
                      <a:gd name="T46" fmla="*/ 53 w 61"/>
                      <a:gd name="T47" fmla="*/ 38 h 99"/>
                      <a:gd name="T48" fmla="*/ 53 w 61"/>
                      <a:gd name="T49" fmla="*/ 46 h 99"/>
                      <a:gd name="T50" fmla="*/ 61 w 61"/>
                      <a:gd name="T51"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99">
                        <a:moveTo>
                          <a:pt x="61" y="54"/>
                        </a:moveTo>
                        <a:lnTo>
                          <a:pt x="53" y="61"/>
                        </a:lnTo>
                        <a:lnTo>
                          <a:pt x="45" y="69"/>
                        </a:lnTo>
                        <a:lnTo>
                          <a:pt x="38" y="69"/>
                        </a:lnTo>
                        <a:lnTo>
                          <a:pt x="30" y="76"/>
                        </a:lnTo>
                        <a:lnTo>
                          <a:pt x="23" y="91"/>
                        </a:lnTo>
                        <a:lnTo>
                          <a:pt x="23" y="99"/>
                        </a:lnTo>
                        <a:lnTo>
                          <a:pt x="15" y="91"/>
                        </a:lnTo>
                        <a:lnTo>
                          <a:pt x="8" y="84"/>
                        </a:lnTo>
                        <a:lnTo>
                          <a:pt x="8" y="46"/>
                        </a:lnTo>
                        <a:lnTo>
                          <a:pt x="0" y="38"/>
                        </a:lnTo>
                        <a:lnTo>
                          <a:pt x="0" y="31"/>
                        </a:lnTo>
                        <a:lnTo>
                          <a:pt x="8" y="31"/>
                        </a:lnTo>
                        <a:lnTo>
                          <a:pt x="15" y="23"/>
                        </a:lnTo>
                        <a:lnTo>
                          <a:pt x="15" y="16"/>
                        </a:lnTo>
                        <a:lnTo>
                          <a:pt x="8" y="8"/>
                        </a:lnTo>
                        <a:lnTo>
                          <a:pt x="8" y="0"/>
                        </a:lnTo>
                        <a:lnTo>
                          <a:pt x="15" y="0"/>
                        </a:lnTo>
                        <a:lnTo>
                          <a:pt x="23" y="8"/>
                        </a:lnTo>
                        <a:lnTo>
                          <a:pt x="30" y="8"/>
                        </a:lnTo>
                        <a:lnTo>
                          <a:pt x="38" y="16"/>
                        </a:lnTo>
                        <a:lnTo>
                          <a:pt x="45" y="31"/>
                        </a:lnTo>
                        <a:lnTo>
                          <a:pt x="45" y="38"/>
                        </a:lnTo>
                        <a:lnTo>
                          <a:pt x="53" y="38"/>
                        </a:lnTo>
                        <a:lnTo>
                          <a:pt x="53" y="46"/>
                        </a:lnTo>
                        <a:lnTo>
                          <a:pt x="61" y="54"/>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46"/>
                  <p:cNvSpPr>
                    <a:spLocks/>
                  </p:cNvSpPr>
                  <p:nvPr/>
                </p:nvSpPr>
                <p:spPr bwMode="auto">
                  <a:xfrm>
                    <a:off x="833" y="123362"/>
                    <a:ext cx="61" cy="99"/>
                  </a:xfrm>
                  <a:custGeom>
                    <a:avLst/>
                    <a:gdLst>
                      <a:gd name="T0" fmla="*/ 61 w 61"/>
                      <a:gd name="T1" fmla="*/ 54 h 99"/>
                      <a:gd name="T2" fmla="*/ 53 w 61"/>
                      <a:gd name="T3" fmla="*/ 61 h 99"/>
                      <a:gd name="T4" fmla="*/ 45 w 61"/>
                      <a:gd name="T5" fmla="*/ 69 h 99"/>
                      <a:gd name="T6" fmla="*/ 38 w 61"/>
                      <a:gd name="T7" fmla="*/ 69 h 99"/>
                      <a:gd name="T8" fmla="*/ 30 w 61"/>
                      <a:gd name="T9" fmla="*/ 76 h 99"/>
                      <a:gd name="T10" fmla="*/ 23 w 61"/>
                      <a:gd name="T11" fmla="*/ 91 h 99"/>
                      <a:gd name="T12" fmla="*/ 23 w 61"/>
                      <a:gd name="T13" fmla="*/ 99 h 99"/>
                      <a:gd name="T14" fmla="*/ 15 w 61"/>
                      <a:gd name="T15" fmla="*/ 91 h 99"/>
                      <a:gd name="T16" fmla="*/ 8 w 61"/>
                      <a:gd name="T17" fmla="*/ 84 h 99"/>
                      <a:gd name="T18" fmla="*/ 8 w 61"/>
                      <a:gd name="T19" fmla="*/ 46 h 99"/>
                      <a:gd name="T20" fmla="*/ 0 w 61"/>
                      <a:gd name="T21" fmla="*/ 38 h 99"/>
                      <a:gd name="T22" fmla="*/ 0 w 61"/>
                      <a:gd name="T23" fmla="*/ 31 h 99"/>
                      <a:gd name="T24" fmla="*/ 8 w 61"/>
                      <a:gd name="T25" fmla="*/ 31 h 99"/>
                      <a:gd name="T26" fmla="*/ 15 w 61"/>
                      <a:gd name="T27" fmla="*/ 23 h 99"/>
                      <a:gd name="T28" fmla="*/ 15 w 61"/>
                      <a:gd name="T29" fmla="*/ 16 h 99"/>
                      <a:gd name="T30" fmla="*/ 8 w 61"/>
                      <a:gd name="T31" fmla="*/ 8 h 99"/>
                      <a:gd name="T32" fmla="*/ 8 w 61"/>
                      <a:gd name="T33" fmla="*/ 0 h 99"/>
                      <a:gd name="T34" fmla="*/ 15 w 61"/>
                      <a:gd name="T35" fmla="*/ 0 h 99"/>
                      <a:gd name="T36" fmla="*/ 23 w 61"/>
                      <a:gd name="T37" fmla="*/ 8 h 99"/>
                      <a:gd name="T38" fmla="*/ 30 w 61"/>
                      <a:gd name="T39" fmla="*/ 8 h 99"/>
                      <a:gd name="T40" fmla="*/ 38 w 61"/>
                      <a:gd name="T41" fmla="*/ 16 h 99"/>
                      <a:gd name="T42" fmla="*/ 45 w 61"/>
                      <a:gd name="T43" fmla="*/ 31 h 99"/>
                      <a:gd name="T44" fmla="*/ 45 w 61"/>
                      <a:gd name="T45" fmla="*/ 38 h 99"/>
                      <a:gd name="T46" fmla="*/ 53 w 61"/>
                      <a:gd name="T47" fmla="*/ 38 h 99"/>
                      <a:gd name="T48" fmla="*/ 53 w 61"/>
                      <a:gd name="T49" fmla="*/ 46 h 99"/>
                      <a:gd name="T50" fmla="*/ 61 w 61"/>
                      <a:gd name="T51" fmla="*/ 54 h 99"/>
                      <a:gd name="T52" fmla="*/ 61 w 61"/>
                      <a:gd name="T53" fmla="*/ 6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99">
                        <a:moveTo>
                          <a:pt x="61" y="54"/>
                        </a:moveTo>
                        <a:lnTo>
                          <a:pt x="53" y="61"/>
                        </a:lnTo>
                        <a:lnTo>
                          <a:pt x="45" y="69"/>
                        </a:lnTo>
                        <a:lnTo>
                          <a:pt x="38" y="69"/>
                        </a:lnTo>
                        <a:lnTo>
                          <a:pt x="30" y="76"/>
                        </a:lnTo>
                        <a:lnTo>
                          <a:pt x="23" y="91"/>
                        </a:lnTo>
                        <a:lnTo>
                          <a:pt x="23" y="99"/>
                        </a:lnTo>
                        <a:lnTo>
                          <a:pt x="15" y="91"/>
                        </a:lnTo>
                        <a:lnTo>
                          <a:pt x="8" y="84"/>
                        </a:lnTo>
                        <a:lnTo>
                          <a:pt x="8" y="46"/>
                        </a:lnTo>
                        <a:lnTo>
                          <a:pt x="0" y="38"/>
                        </a:lnTo>
                        <a:lnTo>
                          <a:pt x="0" y="31"/>
                        </a:lnTo>
                        <a:lnTo>
                          <a:pt x="8" y="31"/>
                        </a:lnTo>
                        <a:lnTo>
                          <a:pt x="15" y="23"/>
                        </a:lnTo>
                        <a:lnTo>
                          <a:pt x="15" y="16"/>
                        </a:lnTo>
                        <a:lnTo>
                          <a:pt x="8" y="8"/>
                        </a:lnTo>
                        <a:lnTo>
                          <a:pt x="8" y="0"/>
                        </a:lnTo>
                        <a:lnTo>
                          <a:pt x="15" y="0"/>
                        </a:lnTo>
                        <a:lnTo>
                          <a:pt x="23" y="8"/>
                        </a:lnTo>
                        <a:lnTo>
                          <a:pt x="30" y="8"/>
                        </a:lnTo>
                        <a:lnTo>
                          <a:pt x="38" y="16"/>
                        </a:lnTo>
                        <a:lnTo>
                          <a:pt x="45" y="31"/>
                        </a:lnTo>
                        <a:lnTo>
                          <a:pt x="45" y="38"/>
                        </a:lnTo>
                        <a:lnTo>
                          <a:pt x="53" y="38"/>
                        </a:lnTo>
                        <a:lnTo>
                          <a:pt x="53" y="46"/>
                        </a:lnTo>
                        <a:lnTo>
                          <a:pt x="61" y="54"/>
                        </a:lnTo>
                        <a:lnTo>
                          <a:pt x="61" y="61"/>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7"/>
                  <p:cNvSpPr>
                    <a:spLocks/>
                  </p:cNvSpPr>
                  <p:nvPr/>
                </p:nvSpPr>
                <p:spPr bwMode="auto">
                  <a:xfrm>
                    <a:off x="803" y="123309"/>
                    <a:ext cx="30" cy="31"/>
                  </a:xfrm>
                  <a:custGeom>
                    <a:avLst/>
                    <a:gdLst>
                      <a:gd name="T0" fmla="*/ 30 w 30"/>
                      <a:gd name="T1" fmla="*/ 23 h 31"/>
                      <a:gd name="T2" fmla="*/ 30 w 30"/>
                      <a:gd name="T3" fmla="*/ 16 h 31"/>
                      <a:gd name="T4" fmla="*/ 22 w 30"/>
                      <a:gd name="T5" fmla="*/ 8 h 31"/>
                      <a:gd name="T6" fmla="*/ 7 w 30"/>
                      <a:gd name="T7" fmla="*/ 8 h 31"/>
                      <a:gd name="T8" fmla="*/ 7 w 30"/>
                      <a:gd name="T9" fmla="*/ 0 h 31"/>
                      <a:gd name="T10" fmla="*/ 0 w 30"/>
                      <a:gd name="T11" fmla="*/ 0 h 31"/>
                      <a:gd name="T12" fmla="*/ 0 w 30"/>
                      <a:gd name="T13" fmla="*/ 16 h 31"/>
                      <a:gd name="T14" fmla="*/ 7 w 30"/>
                      <a:gd name="T15" fmla="*/ 16 h 31"/>
                      <a:gd name="T16" fmla="*/ 15 w 30"/>
                      <a:gd name="T17" fmla="*/ 31 h 31"/>
                      <a:gd name="T18" fmla="*/ 22 w 30"/>
                      <a:gd name="T19" fmla="*/ 31 h 31"/>
                      <a:gd name="T20" fmla="*/ 30 w 30"/>
                      <a:gd name="T2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1">
                        <a:moveTo>
                          <a:pt x="30" y="23"/>
                        </a:moveTo>
                        <a:lnTo>
                          <a:pt x="30" y="16"/>
                        </a:lnTo>
                        <a:lnTo>
                          <a:pt x="22" y="8"/>
                        </a:lnTo>
                        <a:lnTo>
                          <a:pt x="7" y="8"/>
                        </a:lnTo>
                        <a:lnTo>
                          <a:pt x="7" y="0"/>
                        </a:lnTo>
                        <a:lnTo>
                          <a:pt x="0" y="0"/>
                        </a:lnTo>
                        <a:lnTo>
                          <a:pt x="0" y="16"/>
                        </a:lnTo>
                        <a:lnTo>
                          <a:pt x="7" y="16"/>
                        </a:lnTo>
                        <a:lnTo>
                          <a:pt x="15" y="31"/>
                        </a:lnTo>
                        <a:lnTo>
                          <a:pt x="22" y="31"/>
                        </a:lnTo>
                        <a:lnTo>
                          <a:pt x="30" y="23"/>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48"/>
                  <p:cNvSpPr>
                    <a:spLocks/>
                  </p:cNvSpPr>
                  <p:nvPr/>
                </p:nvSpPr>
                <p:spPr bwMode="auto">
                  <a:xfrm>
                    <a:off x="803" y="123309"/>
                    <a:ext cx="30" cy="31"/>
                  </a:xfrm>
                  <a:custGeom>
                    <a:avLst/>
                    <a:gdLst>
                      <a:gd name="T0" fmla="*/ 30 w 30"/>
                      <a:gd name="T1" fmla="*/ 23 h 31"/>
                      <a:gd name="T2" fmla="*/ 30 w 30"/>
                      <a:gd name="T3" fmla="*/ 16 h 31"/>
                      <a:gd name="T4" fmla="*/ 22 w 30"/>
                      <a:gd name="T5" fmla="*/ 8 h 31"/>
                      <a:gd name="T6" fmla="*/ 7 w 30"/>
                      <a:gd name="T7" fmla="*/ 8 h 31"/>
                      <a:gd name="T8" fmla="*/ 7 w 30"/>
                      <a:gd name="T9" fmla="*/ 0 h 31"/>
                      <a:gd name="T10" fmla="*/ 0 w 30"/>
                      <a:gd name="T11" fmla="*/ 0 h 31"/>
                      <a:gd name="T12" fmla="*/ 0 w 30"/>
                      <a:gd name="T13" fmla="*/ 16 h 31"/>
                      <a:gd name="T14" fmla="*/ 7 w 30"/>
                      <a:gd name="T15" fmla="*/ 16 h 31"/>
                      <a:gd name="T16" fmla="*/ 15 w 30"/>
                      <a:gd name="T17" fmla="*/ 31 h 31"/>
                      <a:gd name="T18" fmla="*/ 22 w 30"/>
                      <a:gd name="T19" fmla="*/ 31 h 31"/>
                      <a:gd name="T20" fmla="*/ 30 w 30"/>
                      <a:gd name="T21" fmla="*/ 23 h 31"/>
                      <a:gd name="T22" fmla="*/ 30 w 30"/>
                      <a:gd name="T2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30" y="23"/>
                        </a:moveTo>
                        <a:lnTo>
                          <a:pt x="30" y="16"/>
                        </a:lnTo>
                        <a:lnTo>
                          <a:pt x="22" y="8"/>
                        </a:lnTo>
                        <a:lnTo>
                          <a:pt x="7" y="8"/>
                        </a:lnTo>
                        <a:lnTo>
                          <a:pt x="7" y="0"/>
                        </a:lnTo>
                        <a:lnTo>
                          <a:pt x="0" y="0"/>
                        </a:lnTo>
                        <a:lnTo>
                          <a:pt x="0" y="16"/>
                        </a:lnTo>
                        <a:lnTo>
                          <a:pt x="7" y="16"/>
                        </a:lnTo>
                        <a:lnTo>
                          <a:pt x="15" y="31"/>
                        </a:lnTo>
                        <a:lnTo>
                          <a:pt x="22" y="31"/>
                        </a:lnTo>
                        <a:lnTo>
                          <a:pt x="30" y="23"/>
                        </a:lnTo>
                        <a:lnTo>
                          <a:pt x="30" y="31"/>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9"/>
                  <p:cNvSpPr>
                    <a:spLocks/>
                  </p:cNvSpPr>
                  <p:nvPr/>
                </p:nvSpPr>
                <p:spPr bwMode="auto">
                  <a:xfrm>
                    <a:off x="727" y="123264"/>
                    <a:ext cx="30" cy="30"/>
                  </a:xfrm>
                  <a:custGeom>
                    <a:avLst/>
                    <a:gdLst>
                      <a:gd name="T0" fmla="*/ 30 w 30"/>
                      <a:gd name="T1" fmla="*/ 23 h 30"/>
                      <a:gd name="T2" fmla="*/ 23 w 30"/>
                      <a:gd name="T3" fmla="*/ 15 h 30"/>
                      <a:gd name="T4" fmla="*/ 23 w 30"/>
                      <a:gd name="T5" fmla="*/ 7 h 30"/>
                      <a:gd name="T6" fmla="*/ 15 w 30"/>
                      <a:gd name="T7" fmla="*/ 0 h 30"/>
                      <a:gd name="T8" fmla="*/ 8 w 30"/>
                      <a:gd name="T9" fmla="*/ 0 h 30"/>
                      <a:gd name="T10" fmla="*/ 8 w 30"/>
                      <a:gd name="T11" fmla="*/ 7 h 30"/>
                      <a:gd name="T12" fmla="*/ 0 w 30"/>
                      <a:gd name="T13" fmla="*/ 7 h 30"/>
                      <a:gd name="T14" fmla="*/ 0 w 30"/>
                      <a:gd name="T15" fmla="*/ 15 h 30"/>
                      <a:gd name="T16" fmla="*/ 8 w 30"/>
                      <a:gd name="T17" fmla="*/ 23 h 30"/>
                      <a:gd name="T18" fmla="*/ 15 w 30"/>
                      <a:gd name="T19" fmla="*/ 23 h 30"/>
                      <a:gd name="T20" fmla="*/ 23 w 30"/>
                      <a:gd name="T21" fmla="*/ 30 h 30"/>
                      <a:gd name="T22" fmla="*/ 30 w 30"/>
                      <a:gd name="T23" fmla="*/ 30 h 30"/>
                      <a:gd name="T24" fmla="*/ 30 w 30"/>
                      <a:gd name="T2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30" y="23"/>
                        </a:moveTo>
                        <a:lnTo>
                          <a:pt x="23" y="15"/>
                        </a:lnTo>
                        <a:lnTo>
                          <a:pt x="23" y="7"/>
                        </a:lnTo>
                        <a:lnTo>
                          <a:pt x="15" y="0"/>
                        </a:lnTo>
                        <a:lnTo>
                          <a:pt x="8" y="0"/>
                        </a:lnTo>
                        <a:lnTo>
                          <a:pt x="8" y="7"/>
                        </a:lnTo>
                        <a:lnTo>
                          <a:pt x="0" y="7"/>
                        </a:lnTo>
                        <a:lnTo>
                          <a:pt x="0" y="15"/>
                        </a:lnTo>
                        <a:lnTo>
                          <a:pt x="8" y="23"/>
                        </a:lnTo>
                        <a:lnTo>
                          <a:pt x="15" y="23"/>
                        </a:lnTo>
                        <a:lnTo>
                          <a:pt x="23" y="30"/>
                        </a:lnTo>
                        <a:lnTo>
                          <a:pt x="30" y="30"/>
                        </a:lnTo>
                        <a:lnTo>
                          <a:pt x="30" y="23"/>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50"/>
                  <p:cNvSpPr>
                    <a:spLocks/>
                  </p:cNvSpPr>
                  <p:nvPr/>
                </p:nvSpPr>
                <p:spPr bwMode="auto">
                  <a:xfrm>
                    <a:off x="727" y="123264"/>
                    <a:ext cx="30" cy="30"/>
                  </a:xfrm>
                  <a:custGeom>
                    <a:avLst/>
                    <a:gdLst>
                      <a:gd name="T0" fmla="*/ 30 w 30"/>
                      <a:gd name="T1" fmla="*/ 23 h 30"/>
                      <a:gd name="T2" fmla="*/ 23 w 30"/>
                      <a:gd name="T3" fmla="*/ 15 h 30"/>
                      <a:gd name="T4" fmla="*/ 23 w 30"/>
                      <a:gd name="T5" fmla="*/ 7 h 30"/>
                      <a:gd name="T6" fmla="*/ 15 w 30"/>
                      <a:gd name="T7" fmla="*/ 0 h 30"/>
                      <a:gd name="T8" fmla="*/ 8 w 30"/>
                      <a:gd name="T9" fmla="*/ 0 h 30"/>
                      <a:gd name="T10" fmla="*/ 8 w 30"/>
                      <a:gd name="T11" fmla="*/ 7 h 30"/>
                      <a:gd name="T12" fmla="*/ 0 w 30"/>
                      <a:gd name="T13" fmla="*/ 7 h 30"/>
                      <a:gd name="T14" fmla="*/ 0 w 30"/>
                      <a:gd name="T15" fmla="*/ 15 h 30"/>
                      <a:gd name="T16" fmla="*/ 8 w 30"/>
                      <a:gd name="T17" fmla="*/ 23 h 30"/>
                      <a:gd name="T18" fmla="*/ 15 w 30"/>
                      <a:gd name="T19" fmla="*/ 23 h 30"/>
                      <a:gd name="T20" fmla="*/ 23 w 30"/>
                      <a:gd name="T21" fmla="*/ 30 h 30"/>
                      <a:gd name="T22" fmla="*/ 30 w 30"/>
                      <a:gd name="T23" fmla="*/ 30 h 30"/>
                      <a:gd name="T24" fmla="*/ 30 w 30"/>
                      <a:gd name="T25" fmla="*/ 23 h 30"/>
                      <a:gd name="T26" fmla="*/ 30 w 30"/>
                      <a:gd name="T2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0">
                        <a:moveTo>
                          <a:pt x="30" y="23"/>
                        </a:moveTo>
                        <a:lnTo>
                          <a:pt x="23" y="15"/>
                        </a:lnTo>
                        <a:lnTo>
                          <a:pt x="23" y="7"/>
                        </a:lnTo>
                        <a:lnTo>
                          <a:pt x="15" y="0"/>
                        </a:lnTo>
                        <a:lnTo>
                          <a:pt x="8" y="0"/>
                        </a:lnTo>
                        <a:lnTo>
                          <a:pt x="8" y="7"/>
                        </a:lnTo>
                        <a:lnTo>
                          <a:pt x="0" y="7"/>
                        </a:lnTo>
                        <a:lnTo>
                          <a:pt x="0" y="15"/>
                        </a:lnTo>
                        <a:lnTo>
                          <a:pt x="8" y="23"/>
                        </a:lnTo>
                        <a:lnTo>
                          <a:pt x="15" y="23"/>
                        </a:lnTo>
                        <a:lnTo>
                          <a:pt x="23" y="30"/>
                        </a:lnTo>
                        <a:lnTo>
                          <a:pt x="30" y="30"/>
                        </a:lnTo>
                        <a:lnTo>
                          <a:pt x="30" y="23"/>
                        </a:lnTo>
                        <a:lnTo>
                          <a:pt x="30" y="30"/>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1"/>
                  <p:cNvSpPr>
                    <a:spLocks/>
                  </p:cNvSpPr>
                  <p:nvPr/>
                </p:nvSpPr>
                <p:spPr bwMode="auto">
                  <a:xfrm>
                    <a:off x="772" y="123294"/>
                    <a:ext cx="31" cy="15"/>
                  </a:xfrm>
                  <a:custGeom>
                    <a:avLst/>
                    <a:gdLst>
                      <a:gd name="T0" fmla="*/ 31 w 31"/>
                      <a:gd name="T1" fmla="*/ 8 h 15"/>
                      <a:gd name="T2" fmla="*/ 23 w 31"/>
                      <a:gd name="T3" fmla="*/ 15 h 15"/>
                      <a:gd name="T4" fmla="*/ 16 w 31"/>
                      <a:gd name="T5" fmla="*/ 8 h 15"/>
                      <a:gd name="T6" fmla="*/ 0 w 31"/>
                      <a:gd name="T7" fmla="*/ 8 h 15"/>
                      <a:gd name="T8" fmla="*/ 0 w 31"/>
                      <a:gd name="T9" fmla="*/ 0 h 15"/>
                      <a:gd name="T10" fmla="*/ 16 w 31"/>
                      <a:gd name="T11" fmla="*/ 8 h 15"/>
                      <a:gd name="T12" fmla="*/ 16 w 31"/>
                      <a:gd name="T13" fmla="*/ 0 h 15"/>
                      <a:gd name="T14" fmla="*/ 23 w 31"/>
                      <a:gd name="T15" fmla="*/ 8 h 15"/>
                      <a:gd name="T16" fmla="*/ 31 w 31"/>
                      <a:gd name="T1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5">
                        <a:moveTo>
                          <a:pt x="31" y="8"/>
                        </a:moveTo>
                        <a:lnTo>
                          <a:pt x="23" y="15"/>
                        </a:lnTo>
                        <a:lnTo>
                          <a:pt x="16" y="8"/>
                        </a:lnTo>
                        <a:lnTo>
                          <a:pt x="0" y="8"/>
                        </a:lnTo>
                        <a:lnTo>
                          <a:pt x="0" y="0"/>
                        </a:lnTo>
                        <a:lnTo>
                          <a:pt x="16" y="8"/>
                        </a:lnTo>
                        <a:lnTo>
                          <a:pt x="16" y="0"/>
                        </a:lnTo>
                        <a:lnTo>
                          <a:pt x="23" y="8"/>
                        </a:lnTo>
                        <a:lnTo>
                          <a:pt x="31" y="8"/>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52"/>
                  <p:cNvSpPr>
                    <a:spLocks/>
                  </p:cNvSpPr>
                  <p:nvPr/>
                </p:nvSpPr>
                <p:spPr bwMode="auto">
                  <a:xfrm>
                    <a:off x="772" y="123294"/>
                    <a:ext cx="31" cy="15"/>
                  </a:xfrm>
                  <a:custGeom>
                    <a:avLst/>
                    <a:gdLst>
                      <a:gd name="T0" fmla="*/ 31 w 31"/>
                      <a:gd name="T1" fmla="*/ 8 h 15"/>
                      <a:gd name="T2" fmla="*/ 23 w 31"/>
                      <a:gd name="T3" fmla="*/ 15 h 15"/>
                      <a:gd name="T4" fmla="*/ 16 w 31"/>
                      <a:gd name="T5" fmla="*/ 8 h 15"/>
                      <a:gd name="T6" fmla="*/ 0 w 31"/>
                      <a:gd name="T7" fmla="*/ 8 h 15"/>
                      <a:gd name="T8" fmla="*/ 0 w 31"/>
                      <a:gd name="T9" fmla="*/ 0 h 15"/>
                      <a:gd name="T10" fmla="*/ 16 w 31"/>
                      <a:gd name="T11" fmla="*/ 8 h 15"/>
                      <a:gd name="T12" fmla="*/ 16 w 31"/>
                      <a:gd name="T13" fmla="*/ 0 h 15"/>
                      <a:gd name="T14" fmla="*/ 23 w 31"/>
                      <a:gd name="T15" fmla="*/ 8 h 15"/>
                      <a:gd name="T16" fmla="*/ 31 w 31"/>
                      <a:gd name="T17" fmla="*/ 8 h 15"/>
                      <a:gd name="T18" fmla="*/ 31 w 31"/>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5">
                        <a:moveTo>
                          <a:pt x="31" y="8"/>
                        </a:moveTo>
                        <a:lnTo>
                          <a:pt x="23" y="15"/>
                        </a:lnTo>
                        <a:lnTo>
                          <a:pt x="16" y="8"/>
                        </a:lnTo>
                        <a:lnTo>
                          <a:pt x="0" y="8"/>
                        </a:lnTo>
                        <a:lnTo>
                          <a:pt x="0" y="0"/>
                        </a:lnTo>
                        <a:lnTo>
                          <a:pt x="16" y="8"/>
                        </a:lnTo>
                        <a:lnTo>
                          <a:pt x="16" y="0"/>
                        </a:lnTo>
                        <a:lnTo>
                          <a:pt x="23" y="8"/>
                        </a:lnTo>
                        <a:lnTo>
                          <a:pt x="31" y="8"/>
                        </a:lnTo>
                        <a:lnTo>
                          <a:pt x="31" y="15"/>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53"/>
                  <p:cNvSpPr>
                    <a:spLocks/>
                  </p:cNvSpPr>
                  <p:nvPr/>
                </p:nvSpPr>
                <p:spPr bwMode="auto">
                  <a:xfrm>
                    <a:off x="651" y="123226"/>
                    <a:ext cx="23" cy="23"/>
                  </a:xfrm>
                  <a:custGeom>
                    <a:avLst/>
                    <a:gdLst>
                      <a:gd name="T0" fmla="*/ 23 w 23"/>
                      <a:gd name="T1" fmla="*/ 7 h 23"/>
                      <a:gd name="T2" fmla="*/ 23 w 23"/>
                      <a:gd name="T3" fmla="*/ 15 h 23"/>
                      <a:gd name="T4" fmla="*/ 15 w 23"/>
                      <a:gd name="T5" fmla="*/ 23 h 23"/>
                      <a:gd name="T6" fmla="*/ 8 w 23"/>
                      <a:gd name="T7" fmla="*/ 23 h 23"/>
                      <a:gd name="T8" fmla="*/ 0 w 23"/>
                      <a:gd name="T9" fmla="*/ 15 h 23"/>
                      <a:gd name="T10" fmla="*/ 0 w 23"/>
                      <a:gd name="T11" fmla="*/ 7 h 23"/>
                      <a:gd name="T12" fmla="*/ 8 w 23"/>
                      <a:gd name="T13" fmla="*/ 0 h 23"/>
                      <a:gd name="T14" fmla="*/ 23 w 23"/>
                      <a:gd name="T15" fmla="*/ 0 h 23"/>
                      <a:gd name="T16" fmla="*/ 23 w 23"/>
                      <a:gd name="T1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7"/>
                        </a:moveTo>
                        <a:lnTo>
                          <a:pt x="23" y="15"/>
                        </a:lnTo>
                        <a:lnTo>
                          <a:pt x="15" y="23"/>
                        </a:lnTo>
                        <a:lnTo>
                          <a:pt x="8" y="23"/>
                        </a:lnTo>
                        <a:lnTo>
                          <a:pt x="0" y="15"/>
                        </a:lnTo>
                        <a:lnTo>
                          <a:pt x="0" y="7"/>
                        </a:lnTo>
                        <a:lnTo>
                          <a:pt x="8" y="0"/>
                        </a:lnTo>
                        <a:lnTo>
                          <a:pt x="23" y="0"/>
                        </a:lnTo>
                        <a:lnTo>
                          <a:pt x="23" y="7"/>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54"/>
                  <p:cNvSpPr>
                    <a:spLocks/>
                  </p:cNvSpPr>
                  <p:nvPr/>
                </p:nvSpPr>
                <p:spPr bwMode="auto">
                  <a:xfrm>
                    <a:off x="651" y="123226"/>
                    <a:ext cx="23" cy="23"/>
                  </a:xfrm>
                  <a:custGeom>
                    <a:avLst/>
                    <a:gdLst>
                      <a:gd name="T0" fmla="*/ 23 w 23"/>
                      <a:gd name="T1" fmla="*/ 7 h 23"/>
                      <a:gd name="T2" fmla="*/ 23 w 23"/>
                      <a:gd name="T3" fmla="*/ 15 h 23"/>
                      <a:gd name="T4" fmla="*/ 15 w 23"/>
                      <a:gd name="T5" fmla="*/ 23 h 23"/>
                      <a:gd name="T6" fmla="*/ 8 w 23"/>
                      <a:gd name="T7" fmla="*/ 23 h 23"/>
                      <a:gd name="T8" fmla="*/ 0 w 23"/>
                      <a:gd name="T9" fmla="*/ 15 h 23"/>
                      <a:gd name="T10" fmla="*/ 0 w 23"/>
                      <a:gd name="T11" fmla="*/ 7 h 23"/>
                      <a:gd name="T12" fmla="*/ 8 w 23"/>
                      <a:gd name="T13" fmla="*/ 0 h 23"/>
                      <a:gd name="T14" fmla="*/ 23 w 23"/>
                      <a:gd name="T15" fmla="*/ 0 h 23"/>
                      <a:gd name="T16" fmla="*/ 23 w 23"/>
                      <a:gd name="T17" fmla="*/ 7 h 23"/>
                      <a:gd name="T18" fmla="*/ 23 w 23"/>
                      <a:gd name="T1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23" y="7"/>
                        </a:moveTo>
                        <a:lnTo>
                          <a:pt x="23" y="15"/>
                        </a:lnTo>
                        <a:lnTo>
                          <a:pt x="15" y="23"/>
                        </a:lnTo>
                        <a:lnTo>
                          <a:pt x="8" y="23"/>
                        </a:lnTo>
                        <a:lnTo>
                          <a:pt x="0" y="15"/>
                        </a:lnTo>
                        <a:lnTo>
                          <a:pt x="0" y="7"/>
                        </a:lnTo>
                        <a:lnTo>
                          <a:pt x="8" y="0"/>
                        </a:lnTo>
                        <a:lnTo>
                          <a:pt x="23" y="0"/>
                        </a:lnTo>
                        <a:lnTo>
                          <a:pt x="23" y="7"/>
                        </a:lnTo>
                        <a:lnTo>
                          <a:pt x="23" y="15"/>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55"/>
                  <p:cNvSpPr>
                    <a:spLocks/>
                  </p:cNvSpPr>
                  <p:nvPr/>
                </p:nvSpPr>
                <p:spPr bwMode="auto">
                  <a:xfrm>
                    <a:off x="629" y="123233"/>
                    <a:ext cx="15" cy="23"/>
                  </a:xfrm>
                  <a:custGeom>
                    <a:avLst/>
                    <a:gdLst>
                      <a:gd name="T0" fmla="*/ 15 w 15"/>
                      <a:gd name="T1" fmla="*/ 8 h 23"/>
                      <a:gd name="T2" fmla="*/ 7 w 15"/>
                      <a:gd name="T3" fmla="*/ 0 h 23"/>
                      <a:gd name="T4" fmla="*/ 7 w 15"/>
                      <a:gd name="T5" fmla="*/ 16 h 23"/>
                      <a:gd name="T6" fmla="*/ 0 w 15"/>
                      <a:gd name="T7" fmla="*/ 16 h 23"/>
                      <a:gd name="T8" fmla="*/ 7 w 15"/>
                      <a:gd name="T9" fmla="*/ 23 h 23"/>
                      <a:gd name="T10" fmla="*/ 7 w 15"/>
                      <a:gd name="T11" fmla="*/ 16 h 23"/>
                      <a:gd name="T12" fmla="*/ 15 w 15"/>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15" h="23">
                        <a:moveTo>
                          <a:pt x="15" y="8"/>
                        </a:moveTo>
                        <a:lnTo>
                          <a:pt x="7" y="0"/>
                        </a:lnTo>
                        <a:lnTo>
                          <a:pt x="7" y="16"/>
                        </a:lnTo>
                        <a:lnTo>
                          <a:pt x="0" y="16"/>
                        </a:lnTo>
                        <a:lnTo>
                          <a:pt x="7" y="23"/>
                        </a:lnTo>
                        <a:lnTo>
                          <a:pt x="7" y="16"/>
                        </a:lnTo>
                        <a:lnTo>
                          <a:pt x="15" y="8"/>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56"/>
                  <p:cNvSpPr>
                    <a:spLocks/>
                  </p:cNvSpPr>
                  <p:nvPr/>
                </p:nvSpPr>
                <p:spPr bwMode="auto">
                  <a:xfrm>
                    <a:off x="629" y="123233"/>
                    <a:ext cx="15" cy="23"/>
                  </a:xfrm>
                  <a:custGeom>
                    <a:avLst/>
                    <a:gdLst>
                      <a:gd name="T0" fmla="*/ 15 w 15"/>
                      <a:gd name="T1" fmla="*/ 8 h 23"/>
                      <a:gd name="T2" fmla="*/ 7 w 15"/>
                      <a:gd name="T3" fmla="*/ 0 h 23"/>
                      <a:gd name="T4" fmla="*/ 7 w 15"/>
                      <a:gd name="T5" fmla="*/ 16 h 23"/>
                      <a:gd name="T6" fmla="*/ 0 w 15"/>
                      <a:gd name="T7" fmla="*/ 16 h 23"/>
                      <a:gd name="T8" fmla="*/ 7 w 15"/>
                      <a:gd name="T9" fmla="*/ 23 h 23"/>
                      <a:gd name="T10" fmla="*/ 7 w 15"/>
                      <a:gd name="T11" fmla="*/ 16 h 23"/>
                      <a:gd name="T12" fmla="*/ 15 w 15"/>
                      <a:gd name="T13" fmla="*/ 8 h 23"/>
                      <a:gd name="T14" fmla="*/ 15 w 15"/>
                      <a:gd name="T15" fmla="*/ 16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15" y="8"/>
                        </a:moveTo>
                        <a:lnTo>
                          <a:pt x="7" y="0"/>
                        </a:lnTo>
                        <a:lnTo>
                          <a:pt x="7" y="16"/>
                        </a:lnTo>
                        <a:lnTo>
                          <a:pt x="0" y="16"/>
                        </a:lnTo>
                        <a:lnTo>
                          <a:pt x="7" y="23"/>
                        </a:lnTo>
                        <a:lnTo>
                          <a:pt x="7" y="16"/>
                        </a:lnTo>
                        <a:lnTo>
                          <a:pt x="15" y="8"/>
                        </a:lnTo>
                        <a:lnTo>
                          <a:pt x="15" y="16"/>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57"/>
                  <p:cNvSpPr>
                    <a:spLocks/>
                  </p:cNvSpPr>
                  <p:nvPr/>
                </p:nvSpPr>
                <p:spPr bwMode="auto">
                  <a:xfrm>
                    <a:off x="803" y="123340"/>
                    <a:ext cx="7" cy="7"/>
                  </a:xfrm>
                  <a:custGeom>
                    <a:avLst/>
                    <a:gdLst>
                      <a:gd name="T0" fmla="*/ 7 w 7"/>
                      <a:gd name="T1" fmla="*/ 7 h 7"/>
                      <a:gd name="T2" fmla="*/ 0 w 7"/>
                      <a:gd name="T3" fmla="*/ 7 h 7"/>
                      <a:gd name="T4" fmla="*/ 7 w 7"/>
                      <a:gd name="T5" fmla="*/ 0 h 7"/>
                      <a:gd name="T6" fmla="*/ 7 w 7"/>
                      <a:gd name="T7" fmla="*/ 7 h 7"/>
                    </a:gdLst>
                    <a:ahLst/>
                    <a:cxnLst>
                      <a:cxn ang="0">
                        <a:pos x="T0" y="T1"/>
                      </a:cxn>
                      <a:cxn ang="0">
                        <a:pos x="T2" y="T3"/>
                      </a:cxn>
                      <a:cxn ang="0">
                        <a:pos x="T4" y="T5"/>
                      </a:cxn>
                      <a:cxn ang="0">
                        <a:pos x="T6" y="T7"/>
                      </a:cxn>
                    </a:cxnLst>
                    <a:rect l="0" t="0" r="r" b="b"/>
                    <a:pathLst>
                      <a:path w="7" h="7">
                        <a:moveTo>
                          <a:pt x="7" y="7"/>
                        </a:moveTo>
                        <a:lnTo>
                          <a:pt x="0" y="7"/>
                        </a:lnTo>
                        <a:lnTo>
                          <a:pt x="7" y="0"/>
                        </a:lnTo>
                        <a:lnTo>
                          <a:pt x="7" y="7"/>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58"/>
                  <p:cNvSpPr>
                    <a:spLocks/>
                  </p:cNvSpPr>
                  <p:nvPr/>
                </p:nvSpPr>
                <p:spPr bwMode="auto">
                  <a:xfrm>
                    <a:off x="803" y="123340"/>
                    <a:ext cx="7" cy="15"/>
                  </a:xfrm>
                  <a:custGeom>
                    <a:avLst/>
                    <a:gdLst>
                      <a:gd name="T0" fmla="*/ 7 w 7"/>
                      <a:gd name="T1" fmla="*/ 7 h 15"/>
                      <a:gd name="T2" fmla="*/ 0 w 7"/>
                      <a:gd name="T3" fmla="*/ 7 h 15"/>
                      <a:gd name="T4" fmla="*/ 7 w 7"/>
                      <a:gd name="T5" fmla="*/ 0 h 15"/>
                      <a:gd name="T6" fmla="*/ 7 w 7"/>
                      <a:gd name="T7" fmla="*/ 7 h 15"/>
                      <a:gd name="T8" fmla="*/ 7 w 7"/>
                      <a:gd name="T9" fmla="*/ 15 h 15"/>
                    </a:gdLst>
                    <a:ahLst/>
                    <a:cxnLst>
                      <a:cxn ang="0">
                        <a:pos x="T0" y="T1"/>
                      </a:cxn>
                      <a:cxn ang="0">
                        <a:pos x="T2" y="T3"/>
                      </a:cxn>
                      <a:cxn ang="0">
                        <a:pos x="T4" y="T5"/>
                      </a:cxn>
                      <a:cxn ang="0">
                        <a:pos x="T6" y="T7"/>
                      </a:cxn>
                      <a:cxn ang="0">
                        <a:pos x="T8" y="T9"/>
                      </a:cxn>
                    </a:cxnLst>
                    <a:rect l="0" t="0" r="r" b="b"/>
                    <a:pathLst>
                      <a:path w="7" h="15">
                        <a:moveTo>
                          <a:pt x="7" y="7"/>
                        </a:moveTo>
                        <a:lnTo>
                          <a:pt x="0" y="7"/>
                        </a:lnTo>
                        <a:lnTo>
                          <a:pt x="7" y="0"/>
                        </a:lnTo>
                        <a:lnTo>
                          <a:pt x="7" y="7"/>
                        </a:lnTo>
                        <a:lnTo>
                          <a:pt x="7" y="15"/>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59"/>
                  <p:cNvSpPr>
                    <a:spLocks/>
                  </p:cNvSpPr>
                  <p:nvPr/>
                </p:nvSpPr>
                <p:spPr bwMode="auto">
                  <a:xfrm>
                    <a:off x="788" y="123317"/>
                    <a:ext cx="7" cy="15"/>
                  </a:xfrm>
                  <a:custGeom>
                    <a:avLst/>
                    <a:gdLst>
                      <a:gd name="T0" fmla="*/ 7 w 7"/>
                      <a:gd name="T1" fmla="*/ 8 h 15"/>
                      <a:gd name="T2" fmla="*/ 0 w 7"/>
                      <a:gd name="T3" fmla="*/ 15 h 15"/>
                      <a:gd name="T4" fmla="*/ 0 w 7"/>
                      <a:gd name="T5" fmla="*/ 0 h 15"/>
                      <a:gd name="T6" fmla="*/ 7 w 7"/>
                      <a:gd name="T7" fmla="*/ 0 h 15"/>
                      <a:gd name="T8" fmla="*/ 7 w 7"/>
                      <a:gd name="T9" fmla="*/ 8 h 15"/>
                    </a:gdLst>
                    <a:ahLst/>
                    <a:cxnLst>
                      <a:cxn ang="0">
                        <a:pos x="T0" y="T1"/>
                      </a:cxn>
                      <a:cxn ang="0">
                        <a:pos x="T2" y="T3"/>
                      </a:cxn>
                      <a:cxn ang="0">
                        <a:pos x="T4" y="T5"/>
                      </a:cxn>
                      <a:cxn ang="0">
                        <a:pos x="T6" y="T7"/>
                      </a:cxn>
                      <a:cxn ang="0">
                        <a:pos x="T8" y="T9"/>
                      </a:cxn>
                    </a:cxnLst>
                    <a:rect l="0" t="0" r="r" b="b"/>
                    <a:pathLst>
                      <a:path w="7" h="15">
                        <a:moveTo>
                          <a:pt x="7" y="8"/>
                        </a:moveTo>
                        <a:lnTo>
                          <a:pt x="0" y="15"/>
                        </a:lnTo>
                        <a:lnTo>
                          <a:pt x="0" y="0"/>
                        </a:lnTo>
                        <a:lnTo>
                          <a:pt x="7" y="0"/>
                        </a:lnTo>
                        <a:lnTo>
                          <a:pt x="7" y="8"/>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60"/>
                  <p:cNvSpPr>
                    <a:spLocks/>
                  </p:cNvSpPr>
                  <p:nvPr/>
                </p:nvSpPr>
                <p:spPr bwMode="auto">
                  <a:xfrm>
                    <a:off x="788" y="123317"/>
                    <a:ext cx="7" cy="15"/>
                  </a:xfrm>
                  <a:custGeom>
                    <a:avLst/>
                    <a:gdLst>
                      <a:gd name="T0" fmla="*/ 7 w 7"/>
                      <a:gd name="T1" fmla="*/ 8 h 15"/>
                      <a:gd name="T2" fmla="*/ 0 w 7"/>
                      <a:gd name="T3" fmla="*/ 15 h 15"/>
                      <a:gd name="T4" fmla="*/ 0 w 7"/>
                      <a:gd name="T5" fmla="*/ 0 h 15"/>
                      <a:gd name="T6" fmla="*/ 7 w 7"/>
                      <a:gd name="T7" fmla="*/ 0 h 15"/>
                      <a:gd name="T8" fmla="*/ 7 w 7"/>
                      <a:gd name="T9" fmla="*/ 8 h 15"/>
                      <a:gd name="T10" fmla="*/ 7 w 7"/>
                      <a:gd name="T11" fmla="*/ 15 h 15"/>
                    </a:gdLst>
                    <a:ahLst/>
                    <a:cxnLst>
                      <a:cxn ang="0">
                        <a:pos x="T0" y="T1"/>
                      </a:cxn>
                      <a:cxn ang="0">
                        <a:pos x="T2" y="T3"/>
                      </a:cxn>
                      <a:cxn ang="0">
                        <a:pos x="T4" y="T5"/>
                      </a:cxn>
                      <a:cxn ang="0">
                        <a:pos x="T6" y="T7"/>
                      </a:cxn>
                      <a:cxn ang="0">
                        <a:pos x="T8" y="T9"/>
                      </a:cxn>
                      <a:cxn ang="0">
                        <a:pos x="T10" y="T11"/>
                      </a:cxn>
                    </a:cxnLst>
                    <a:rect l="0" t="0" r="r" b="b"/>
                    <a:pathLst>
                      <a:path w="7" h="15">
                        <a:moveTo>
                          <a:pt x="7" y="8"/>
                        </a:moveTo>
                        <a:lnTo>
                          <a:pt x="0" y="15"/>
                        </a:lnTo>
                        <a:lnTo>
                          <a:pt x="0" y="0"/>
                        </a:lnTo>
                        <a:lnTo>
                          <a:pt x="7" y="0"/>
                        </a:lnTo>
                        <a:lnTo>
                          <a:pt x="7" y="8"/>
                        </a:lnTo>
                        <a:lnTo>
                          <a:pt x="7" y="15"/>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1"/>
                  <p:cNvSpPr>
                    <a:spLocks/>
                  </p:cNvSpPr>
                  <p:nvPr/>
                </p:nvSpPr>
                <p:spPr bwMode="auto">
                  <a:xfrm>
                    <a:off x="470" y="121876"/>
                    <a:ext cx="302" cy="485"/>
                  </a:xfrm>
                  <a:custGeom>
                    <a:avLst/>
                    <a:gdLst>
                      <a:gd name="T0" fmla="*/ 302 w 302"/>
                      <a:gd name="T1" fmla="*/ 326 h 485"/>
                      <a:gd name="T2" fmla="*/ 287 w 302"/>
                      <a:gd name="T3" fmla="*/ 311 h 485"/>
                      <a:gd name="T4" fmla="*/ 280 w 302"/>
                      <a:gd name="T5" fmla="*/ 318 h 485"/>
                      <a:gd name="T6" fmla="*/ 249 w 302"/>
                      <a:gd name="T7" fmla="*/ 311 h 485"/>
                      <a:gd name="T8" fmla="*/ 219 w 302"/>
                      <a:gd name="T9" fmla="*/ 326 h 485"/>
                      <a:gd name="T10" fmla="*/ 212 w 302"/>
                      <a:gd name="T11" fmla="*/ 295 h 485"/>
                      <a:gd name="T12" fmla="*/ 196 w 302"/>
                      <a:gd name="T13" fmla="*/ 288 h 485"/>
                      <a:gd name="T14" fmla="*/ 189 w 302"/>
                      <a:gd name="T15" fmla="*/ 235 h 485"/>
                      <a:gd name="T16" fmla="*/ 166 w 302"/>
                      <a:gd name="T17" fmla="*/ 242 h 485"/>
                      <a:gd name="T18" fmla="*/ 159 w 302"/>
                      <a:gd name="T19" fmla="*/ 235 h 485"/>
                      <a:gd name="T20" fmla="*/ 181 w 302"/>
                      <a:gd name="T21" fmla="*/ 167 h 485"/>
                      <a:gd name="T22" fmla="*/ 159 w 302"/>
                      <a:gd name="T23" fmla="*/ 159 h 485"/>
                      <a:gd name="T24" fmla="*/ 143 w 302"/>
                      <a:gd name="T25" fmla="*/ 121 h 485"/>
                      <a:gd name="T26" fmla="*/ 128 w 302"/>
                      <a:gd name="T27" fmla="*/ 106 h 485"/>
                      <a:gd name="T28" fmla="*/ 136 w 302"/>
                      <a:gd name="T29" fmla="*/ 91 h 485"/>
                      <a:gd name="T30" fmla="*/ 121 w 302"/>
                      <a:gd name="T31" fmla="*/ 75 h 485"/>
                      <a:gd name="T32" fmla="*/ 136 w 302"/>
                      <a:gd name="T33" fmla="*/ 15 h 485"/>
                      <a:gd name="T34" fmla="*/ 98 w 302"/>
                      <a:gd name="T35" fmla="*/ 0 h 485"/>
                      <a:gd name="T36" fmla="*/ 60 w 302"/>
                      <a:gd name="T37" fmla="*/ 167 h 485"/>
                      <a:gd name="T38" fmla="*/ 60 w 302"/>
                      <a:gd name="T39" fmla="*/ 189 h 485"/>
                      <a:gd name="T40" fmla="*/ 75 w 302"/>
                      <a:gd name="T41" fmla="*/ 212 h 485"/>
                      <a:gd name="T42" fmla="*/ 22 w 302"/>
                      <a:gd name="T43" fmla="*/ 280 h 485"/>
                      <a:gd name="T44" fmla="*/ 37 w 302"/>
                      <a:gd name="T45" fmla="*/ 295 h 485"/>
                      <a:gd name="T46" fmla="*/ 0 w 302"/>
                      <a:gd name="T47" fmla="*/ 432 h 485"/>
                      <a:gd name="T48" fmla="*/ 136 w 302"/>
                      <a:gd name="T49" fmla="*/ 462 h 485"/>
                      <a:gd name="T50" fmla="*/ 272 w 302"/>
                      <a:gd name="T51" fmla="*/ 485 h 485"/>
                      <a:gd name="T52" fmla="*/ 302 w 302"/>
                      <a:gd name="T53" fmla="*/ 32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2" h="485">
                        <a:moveTo>
                          <a:pt x="302" y="326"/>
                        </a:moveTo>
                        <a:lnTo>
                          <a:pt x="287" y="311"/>
                        </a:lnTo>
                        <a:lnTo>
                          <a:pt x="280" y="318"/>
                        </a:lnTo>
                        <a:lnTo>
                          <a:pt x="249" y="311"/>
                        </a:lnTo>
                        <a:lnTo>
                          <a:pt x="219" y="326"/>
                        </a:lnTo>
                        <a:lnTo>
                          <a:pt x="212" y="295"/>
                        </a:lnTo>
                        <a:lnTo>
                          <a:pt x="196" y="288"/>
                        </a:lnTo>
                        <a:lnTo>
                          <a:pt x="189" y="235"/>
                        </a:lnTo>
                        <a:lnTo>
                          <a:pt x="166" y="242"/>
                        </a:lnTo>
                        <a:lnTo>
                          <a:pt x="159" y="235"/>
                        </a:lnTo>
                        <a:lnTo>
                          <a:pt x="181" y="167"/>
                        </a:lnTo>
                        <a:lnTo>
                          <a:pt x="159" y="159"/>
                        </a:lnTo>
                        <a:lnTo>
                          <a:pt x="143" y="121"/>
                        </a:lnTo>
                        <a:lnTo>
                          <a:pt x="128" y="106"/>
                        </a:lnTo>
                        <a:lnTo>
                          <a:pt x="136" y="91"/>
                        </a:lnTo>
                        <a:lnTo>
                          <a:pt x="121" y="75"/>
                        </a:lnTo>
                        <a:lnTo>
                          <a:pt x="136" y="15"/>
                        </a:lnTo>
                        <a:lnTo>
                          <a:pt x="98" y="0"/>
                        </a:lnTo>
                        <a:lnTo>
                          <a:pt x="60" y="167"/>
                        </a:lnTo>
                        <a:lnTo>
                          <a:pt x="60" y="189"/>
                        </a:lnTo>
                        <a:lnTo>
                          <a:pt x="75" y="212"/>
                        </a:lnTo>
                        <a:lnTo>
                          <a:pt x="22" y="280"/>
                        </a:lnTo>
                        <a:lnTo>
                          <a:pt x="37" y="295"/>
                        </a:lnTo>
                        <a:lnTo>
                          <a:pt x="0" y="432"/>
                        </a:lnTo>
                        <a:lnTo>
                          <a:pt x="136" y="462"/>
                        </a:lnTo>
                        <a:lnTo>
                          <a:pt x="272" y="485"/>
                        </a:lnTo>
                        <a:lnTo>
                          <a:pt x="302" y="326"/>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62"/>
                  <p:cNvSpPr>
                    <a:spLocks/>
                  </p:cNvSpPr>
                  <p:nvPr/>
                </p:nvSpPr>
                <p:spPr bwMode="auto">
                  <a:xfrm>
                    <a:off x="470" y="121876"/>
                    <a:ext cx="302" cy="485"/>
                  </a:xfrm>
                  <a:custGeom>
                    <a:avLst/>
                    <a:gdLst>
                      <a:gd name="T0" fmla="*/ 302 w 302"/>
                      <a:gd name="T1" fmla="*/ 326 h 485"/>
                      <a:gd name="T2" fmla="*/ 287 w 302"/>
                      <a:gd name="T3" fmla="*/ 311 h 485"/>
                      <a:gd name="T4" fmla="*/ 280 w 302"/>
                      <a:gd name="T5" fmla="*/ 318 h 485"/>
                      <a:gd name="T6" fmla="*/ 249 w 302"/>
                      <a:gd name="T7" fmla="*/ 311 h 485"/>
                      <a:gd name="T8" fmla="*/ 219 w 302"/>
                      <a:gd name="T9" fmla="*/ 326 h 485"/>
                      <a:gd name="T10" fmla="*/ 212 w 302"/>
                      <a:gd name="T11" fmla="*/ 295 h 485"/>
                      <a:gd name="T12" fmla="*/ 196 w 302"/>
                      <a:gd name="T13" fmla="*/ 288 h 485"/>
                      <a:gd name="T14" fmla="*/ 189 w 302"/>
                      <a:gd name="T15" fmla="*/ 235 h 485"/>
                      <a:gd name="T16" fmla="*/ 166 w 302"/>
                      <a:gd name="T17" fmla="*/ 242 h 485"/>
                      <a:gd name="T18" fmla="*/ 159 w 302"/>
                      <a:gd name="T19" fmla="*/ 235 h 485"/>
                      <a:gd name="T20" fmla="*/ 181 w 302"/>
                      <a:gd name="T21" fmla="*/ 167 h 485"/>
                      <a:gd name="T22" fmla="*/ 159 w 302"/>
                      <a:gd name="T23" fmla="*/ 159 h 485"/>
                      <a:gd name="T24" fmla="*/ 143 w 302"/>
                      <a:gd name="T25" fmla="*/ 121 h 485"/>
                      <a:gd name="T26" fmla="*/ 128 w 302"/>
                      <a:gd name="T27" fmla="*/ 106 h 485"/>
                      <a:gd name="T28" fmla="*/ 136 w 302"/>
                      <a:gd name="T29" fmla="*/ 91 h 485"/>
                      <a:gd name="T30" fmla="*/ 121 w 302"/>
                      <a:gd name="T31" fmla="*/ 75 h 485"/>
                      <a:gd name="T32" fmla="*/ 136 w 302"/>
                      <a:gd name="T33" fmla="*/ 15 h 485"/>
                      <a:gd name="T34" fmla="*/ 98 w 302"/>
                      <a:gd name="T35" fmla="*/ 0 h 485"/>
                      <a:gd name="T36" fmla="*/ 60 w 302"/>
                      <a:gd name="T37" fmla="*/ 167 h 485"/>
                      <a:gd name="T38" fmla="*/ 60 w 302"/>
                      <a:gd name="T39" fmla="*/ 189 h 485"/>
                      <a:gd name="T40" fmla="*/ 75 w 302"/>
                      <a:gd name="T41" fmla="*/ 212 h 485"/>
                      <a:gd name="T42" fmla="*/ 22 w 302"/>
                      <a:gd name="T43" fmla="*/ 280 h 485"/>
                      <a:gd name="T44" fmla="*/ 37 w 302"/>
                      <a:gd name="T45" fmla="*/ 295 h 485"/>
                      <a:gd name="T46" fmla="*/ 0 w 302"/>
                      <a:gd name="T47" fmla="*/ 432 h 485"/>
                      <a:gd name="T48" fmla="*/ 136 w 302"/>
                      <a:gd name="T49" fmla="*/ 462 h 485"/>
                      <a:gd name="T50" fmla="*/ 272 w 302"/>
                      <a:gd name="T51" fmla="*/ 485 h 485"/>
                      <a:gd name="T52" fmla="*/ 302 w 302"/>
                      <a:gd name="T53" fmla="*/ 326 h 485"/>
                      <a:gd name="T54" fmla="*/ 302 w 302"/>
                      <a:gd name="T55" fmla="*/ 33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2" h="485">
                        <a:moveTo>
                          <a:pt x="302" y="326"/>
                        </a:moveTo>
                        <a:lnTo>
                          <a:pt x="287" y="311"/>
                        </a:lnTo>
                        <a:lnTo>
                          <a:pt x="280" y="318"/>
                        </a:lnTo>
                        <a:lnTo>
                          <a:pt x="249" y="311"/>
                        </a:lnTo>
                        <a:lnTo>
                          <a:pt x="219" y="326"/>
                        </a:lnTo>
                        <a:lnTo>
                          <a:pt x="212" y="295"/>
                        </a:lnTo>
                        <a:lnTo>
                          <a:pt x="196" y="288"/>
                        </a:lnTo>
                        <a:lnTo>
                          <a:pt x="189" y="235"/>
                        </a:lnTo>
                        <a:lnTo>
                          <a:pt x="166" y="242"/>
                        </a:lnTo>
                        <a:lnTo>
                          <a:pt x="159" y="235"/>
                        </a:lnTo>
                        <a:lnTo>
                          <a:pt x="181" y="167"/>
                        </a:lnTo>
                        <a:lnTo>
                          <a:pt x="159" y="159"/>
                        </a:lnTo>
                        <a:lnTo>
                          <a:pt x="143" y="121"/>
                        </a:lnTo>
                        <a:lnTo>
                          <a:pt x="128" y="106"/>
                        </a:lnTo>
                        <a:lnTo>
                          <a:pt x="136" y="91"/>
                        </a:lnTo>
                        <a:lnTo>
                          <a:pt x="121" y="75"/>
                        </a:lnTo>
                        <a:lnTo>
                          <a:pt x="136" y="15"/>
                        </a:lnTo>
                        <a:lnTo>
                          <a:pt x="98" y="0"/>
                        </a:lnTo>
                        <a:lnTo>
                          <a:pt x="60" y="167"/>
                        </a:lnTo>
                        <a:lnTo>
                          <a:pt x="60" y="189"/>
                        </a:lnTo>
                        <a:lnTo>
                          <a:pt x="75" y="212"/>
                        </a:lnTo>
                        <a:lnTo>
                          <a:pt x="22" y="280"/>
                        </a:lnTo>
                        <a:lnTo>
                          <a:pt x="37" y="295"/>
                        </a:lnTo>
                        <a:lnTo>
                          <a:pt x="0" y="432"/>
                        </a:lnTo>
                        <a:lnTo>
                          <a:pt x="136" y="462"/>
                        </a:lnTo>
                        <a:lnTo>
                          <a:pt x="272" y="485"/>
                        </a:lnTo>
                        <a:lnTo>
                          <a:pt x="302" y="326"/>
                        </a:lnTo>
                        <a:lnTo>
                          <a:pt x="302" y="333"/>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63"/>
                  <p:cNvSpPr>
                    <a:spLocks/>
                  </p:cNvSpPr>
                  <p:nvPr/>
                </p:nvSpPr>
                <p:spPr bwMode="auto">
                  <a:xfrm>
                    <a:off x="1666" y="122369"/>
                    <a:ext cx="197" cy="356"/>
                  </a:xfrm>
                  <a:custGeom>
                    <a:avLst/>
                    <a:gdLst>
                      <a:gd name="T0" fmla="*/ 189 w 197"/>
                      <a:gd name="T1" fmla="*/ 212 h 356"/>
                      <a:gd name="T2" fmla="*/ 182 w 197"/>
                      <a:gd name="T3" fmla="*/ 45 h 356"/>
                      <a:gd name="T4" fmla="*/ 159 w 197"/>
                      <a:gd name="T5" fmla="*/ 0 h 356"/>
                      <a:gd name="T6" fmla="*/ 30 w 197"/>
                      <a:gd name="T7" fmla="*/ 7 h 356"/>
                      <a:gd name="T8" fmla="*/ 53 w 197"/>
                      <a:gd name="T9" fmla="*/ 30 h 356"/>
                      <a:gd name="T10" fmla="*/ 53 w 197"/>
                      <a:gd name="T11" fmla="*/ 53 h 356"/>
                      <a:gd name="T12" fmla="*/ 46 w 197"/>
                      <a:gd name="T13" fmla="*/ 68 h 356"/>
                      <a:gd name="T14" fmla="*/ 15 w 197"/>
                      <a:gd name="T15" fmla="*/ 76 h 356"/>
                      <a:gd name="T16" fmla="*/ 23 w 197"/>
                      <a:gd name="T17" fmla="*/ 106 h 356"/>
                      <a:gd name="T18" fmla="*/ 0 w 197"/>
                      <a:gd name="T19" fmla="*/ 144 h 356"/>
                      <a:gd name="T20" fmla="*/ 8 w 197"/>
                      <a:gd name="T21" fmla="*/ 182 h 356"/>
                      <a:gd name="T22" fmla="*/ 38 w 197"/>
                      <a:gd name="T23" fmla="*/ 212 h 356"/>
                      <a:gd name="T24" fmla="*/ 46 w 197"/>
                      <a:gd name="T25" fmla="*/ 235 h 356"/>
                      <a:gd name="T26" fmla="*/ 68 w 197"/>
                      <a:gd name="T27" fmla="*/ 235 h 356"/>
                      <a:gd name="T28" fmla="*/ 61 w 197"/>
                      <a:gd name="T29" fmla="*/ 280 h 356"/>
                      <a:gd name="T30" fmla="*/ 106 w 197"/>
                      <a:gd name="T31" fmla="*/ 311 h 356"/>
                      <a:gd name="T32" fmla="*/ 106 w 197"/>
                      <a:gd name="T33" fmla="*/ 333 h 356"/>
                      <a:gd name="T34" fmla="*/ 121 w 197"/>
                      <a:gd name="T35" fmla="*/ 356 h 356"/>
                      <a:gd name="T36" fmla="*/ 129 w 197"/>
                      <a:gd name="T37" fmla="*/ 333 h 356"/>
                      <a:gd name="T38" fmla="*/ 159 w 197"/>
                      <a:gd name="T39" fmla="*/ 341 h 356"/>
                      <a:gd name="T40" fmla="*/ 159 w 197"/>
                      <a:gd name="T41" fmla="*/ 326 h 356"/>
                      <a:gd name="T42" fmla="*/ 174 w 197"/>
                      <a:gd name="T43" fmla="*/ 318 h 356"/>
                      <a:gd name="T44" fmla="*/ 174 w 197"/>
                      <a:gd name="T45" fmla="*/ 265 h 356"/>
                      <a:gd name="T46" fmla="*/ 197 w 197"/>
                      <a:gd name="T47" fmla="*/ 235 h 356"/>
                      <a:gd name="T48" fmla="*/ 189 w 197"/>
                      <a:gd name="T49" fmla="*/ 21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7" h="356">
                        <a:moveTo>
                          <a:pt x="189" y="212"/>
                        </a:moveTo>
                        <a:lnTo>
                          <a:pt x="182" y="45"/>
                        </a:lnTo>
                        <a:lnTo>
                          <a:pt x="159" y="0"/>
                        </a:lnTo>
                        <a:lnTo>
                          <a:pt x="30" y="7"/>
                        </a:lnTo>
                        <a:lnTo>
                          <a:pt x="53" y="30"/>
                        </a:lnTo>
                        <a:lnTo>
                          <a:pt x="53" y="53"/>
                        </a:lnTo>
                        <a:lnTo>
                          <a:pt x="46" y="68"/>
                        </a:lnTo>
                        <a:lnTo>
                          <a:pt x="15" y="76"/>
                        </a:lnTo>
                        <a:lnTo>
                          <a:pt x="23" y="106"/>
                        </a:lnTo>
                        <a:lnTo>
                          <a:pt x="0" y="144"/>
                        </a:lnTo>
                        <a:lnTo>
                          <a:pt x="8" y="182"/>
                        </a:lnTo>
                        <a:lnTo>
                          <a:pt x="38" y="212"/>
                        </a:lnTo>
                        <a:lnTo>
                          <a:pt x="46" y="235"/>
                        </a:lnTo>
                        <a:lnTo>
                          <a:pt x="68" y="235"/>
                        </a:lnTo>
                        <a:lnTo>
                          <a:pt x="61" y="280"/>
                        </a:lnTo>
                        <a:lnTo>
                          <a:pt x="106" y="311"/>
                        </a:lnTo>
                        <a:lnTo>
                          <a:pt x="106" y="333"/>
                        </a:lnTo>
                        <a:lnTo>
                          <a:pt x="121" y="356"/>
                        </a:lnTo>
                        <a:lnTo>
                          <a:pt x="129" y="333"/>
                        </a:lnTo>
                        <a:lnTo>
                          <a:pt x="159" y="341"/>
                        </a:lnTo>
                        <a:lnTo>
                          <a:pt x="159" y="326"/>
                        </a:lnTo>
                        <a:lnTo>
                          <a:pt x="174" y="318"/>
                        </a:lnTo>
                        <a:lnTo>
                          <a:pt x="174" y="265"/>
                        </a:lnTo>
                        <a:lnTo>
                          <a:pt x="197" y="235"/>
                        </a:lnTo>
                        <a:lnTo>
                          <a:pt x="189" y="212"/>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64"/>
                  <p:cNvSpPr>
                    <a:spLocks/>
                  </p:cNvSpPr>
                  <p:nvPr/>
                </p:nvSpPr>
                <p:spPr bwMode="auto">
                  <a:xfrm>
                    <a:off x="1666" y="122369"/>
                    <a:ext cx="197" cy="356"/>
                  </a:xfrm>
                  <a:custGeom>
                    <a:avLst/>
                    <a:gdLst>
                      <a:gd name="T0" fmla="*/ 189 w 197"/>
                      <a:gd name="T1" fmla="*/ 212 h 356"/>
                      <a:gd name="T2" fmla="*/ 182 w 197"/>
                      <a:gd name="T3" fmla="*/ 45 h 356"/>
                      <a:gd name="T4" fmla="*/ 159 w 197"/>
                      <a:gd name="T5" fmla="*/ 0 h 356"/>
                      <a:gd name="T6" fmla="*/ 30 w 197"/>
                      <a:gd name="T7" fmla="*/ 7 h 356"/>
                      <a:gd name="T8" fmla="*/ 53 w 197"/>
                      <a:gd name="T9" fmla="*/ 30 h 356"/>
                      <a:gd name="T10" fmla="*/ 53 w 197"/>
                      <a:gd name="T11" fmla="*/ 53 h 356"/>
                      <a:gd name="T12" fmla="*/ 46 w 197"/>
                      <a:gd name="T13" fmla="*/ 68 h 356"/>
                      <a:gd name="T14" fmla="*/ 15 w 197"/>
                      <a:gd name="T15" fmla="*/ 76 h 356"/>
                      <a:gd name="T16" fmla="*/ 23 w 197"/>
                      <a:gd name="T17" fmla="*/ 106 h 356"/>
                      <a:gd name="T18" fmla="*/ 0 w 197"/>
                      <a:gd name="T19" fmla="*/ 144 h 356"/>
                      <a:gd name="T20" fmla="*/ 8 w 197"/>
                      <a:gd name="T21" fmla="*/ 182 h 356"/>
                      <a:gd name="T22" fmla="*/ 38 w 197"/>
                      <a:gd name="T23" fmla="*/ 212 h 356"/>
                      <a:gd name="T24" fmla="*/ 46 w 197"/>
                      <a:gd name="T25" fmla="*/ 235 h 356"/>
                      <a:gd name="T26" fmla="*/ 68 w 197"/>
                      <a:gd name="T27" fmla="*/ 235 h 356"/>
                      <a:gd name="T28" fmla="*/ 61 w 197"/>
                      <a:gd name="T29" fmla="*/ 280 h 356"/>
                      <a:gd name="T30" fmla="*/ 106 w 197"/>
                      <a:gd name="T31" fmla="*/ 311 h 356"/>
                      <a:gd name="T32" fmla="*/ 106 w 197"/>
                      <a:gd name="T33" fmla="*/ 333 h 356"/>
                      <a:gd name="T34" fmla="*/ 121 w 197"/>
                      <a:gd name="T35" fmla="*/ 356 h 356"/>
                      <a:gd name="T36" fmla="*/ 129 w 197"/>
                      <a:gd name="T37" fmla="*/ 333 h 356"/>
                      <a:gd name="T38" fmla="*/ 159 w 197"/>
                      <a:gd name="T39" fmla="*/ 341 h 356"/>
                      <a:gd name="T40" fmla="*/ 159 w 197"/>
                      <a:gd name="T41" fmla="*/ 326 h 356"/>
                      <a:gd name="T42" fmla="*/ 174 w 197"/>
                      <a:gd name="T43" fmla="*/ 318 h 356"/>
                      <a:gd name="T44" fmla="*/ 174 w 197"/>
                      <a:gd name="T45" fmla="*/ 265 h 356"/>
                      <a:gd name="T46" fmla="*/ 197 w 197"/>
                      <a:gd name="T47" fmla="*/ 235 h 356"/>
                      <a:gd name="T48" fmla="*/ 189 w 197"/>
                      <a:gd name="T49" fmla="*/ 212 h 356"/>
                      <a:gd name="T50" fmla="*/ 189 w 197"/>
                      <a:gd name="T51" fmla="*/ 22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7" h="356">
                        <a:moveTo>
                          <a:pt x="189" y="212"/>
                        </a:moveTo>
                        <a:lnTo>
                          <a:pt x="182" y="45"/>
                        </a:lnTo>
                        <a:lnTo>
                          <a:pt x="159" y="0"/>
                        </a:lnTo>
                        <a:lnTo>
                          <a:pt x="30" y="7"/>
                        </a:lnTo>
                        <a:lnTo>
                          <a:pt x="53" y="30"/>
                        </a:lnTo>
                        <a:lnTo>
                          <a:pt x="53" y="53"/>
                        </a:lnTo>
                        <a:lnTo>
                          <a:pt x="46" y="68"/>
                        </a:lnTo>
                        <a:lnTo>
                          <a:pt x="15" y="76"/>
                        </a:lnTo>
                        <a:lnTo>
                          <a:pt x="23" y="106"/>
                        </a:lnTo>
                        <a:lnTo>
                          <a:pt x="0" y="144"/>
                        </a:lnTo>
                        <a:lnTo>
                          <a:pt x="8" y="182"/>
                        </a:lnTo>
                        <a:lnTo>
                          <a:pt x="38" y="212"/>
                        </a:lnTo>
                        <a:lnTo>
                          <a:pt x="46" y="235"/>
                        </a:lnTo>
                        <a:lnTo>
                          <a:pt x="68" y="235"/>
                        </a:lnTo>
                        <a:lnTo>
                          <a:pt x="61" y="280"/>
                        </a:lnTo>
                        <a:lnTo>
                          <a:pt x="106" y="311"/>
                        </a:lnTo>
                        <a:lnTo>
                          <a:pt x="106" y="333"/>
                        </a:lnTo>
                        <a:lnTo>
                          <a:pt x="121" y="356"/>
                        </a:lnTo>
                        <a:lnTo>
                          <a:pt x="129" y="333"/>
                        </a:lnTo>
                        <a:lnTo>
                          <a:pt x="159" y="341"/>
                        </a:lnTo>
                        <a:lnTo>
                          <a:pt x="159" y="326"/>
                        </a:lnTo>
                        <a:lnTo>
                          <a:pt x="174" y="318"/>
                        </a:lnTo>
                        <a:lnTo>
                          <a:pt x="174" y="265"/>
                        </a:lnTo>
                        <a:lnTo>
                          <a:pt x="197" y="235"/>
                        </a:lnTo>
                        <a:lnTo>
                          <a:pt x="189" y="212"/>
                        </a:lnTo>
                        <a:lnTo>
                          <a:pt x="189" y="220"/>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65"/>
                  <p:cNvSpPr>
                    <a:spLocks/>
                  </p:cNvSpPr>
                  <p:nvPr/>
                </p:nvSpPr>
                <p:spPr bwMode="auto">
                  <a:xfrm>
                    <a:off x="1840" y="122407"/>
                    <a:ext cx="152" cy="258"/>
                  </a:xfrm>
                  <a:custGeom>
                    <a:avLst/>
                    <a:gdLst>
                      <a:gd name="T0" fmla="*/ 152 w 152"/>
                      <a:gd name="T1" fmla="*/ 182 h 258"/>
                      <a:gd name="T2" fmla="*/ 121 w 152"/>
                      <a:gd name="T3" fmla="*/ 189 h 258"/>
                      <a:gd name="T4" fmla="*/ 121 w 152"/>
                      <a:gd name="T5" fmla="*/ 197 h 258"/>
                      <a:gd name="T6" fmla="*/ 99 w 152"/>
                      <a:gd name="T7" fmla="*/ 242 h 258"/>
                      <a:gd name="T8" fmla="*/ 84 w 152"/>
                      <a:gd name="T9" fmla="*/ 227 h 258"/>
                      <a:gd name="T10" fmla="*/ 68 w 152"/>
                      <a:gd name="T11" fmla="*/ 250 h 258"/>
                      <a:gd name="T12" fmla="*/ 61 w 152"/>
                      <a:gd name="T13" fmla="*/ 242 h 258"/>
                      <a:gd name="T14" fmla="*/ 46 w 152"/>
                      <a:gd name="T15" fmla="*/ 258 h 258"/>
                      <a:gd name="T16" fmla="*/ 23 w 152"/>
                      <a:gd name="T17" fmla="*/ 242 h 258"/>
                      <a:gd name="T18" fmla="*/ 23 w 152"/>
                      <a:gd name="T19" fmla="*/ 258 h 258"/>
                      <a:gd name="T20" fmla="*/ 8 w 152"/>
                      <a:gd name="T21" fmla="*/ 250 h 258"/>
                      <a:gd name="T22" fmla="*/ 0 w 152"/>
                      <a:gd name="T23" fmla="*/ 258 h 258"/>
                      <a:gd name="T24" fmla="*/ 0 w 152"/>
                      <a:gd name="T25" fmla="*/ 227 h 258"/>
                      <a:gd name="T26" fmla="*/ 23 w 152"/>
                      <a:gd name="T27" fmla="*/ 197 h 258"/>
                      <a:gd name="T28" fmla="*/ 15 w 152"/>
                      <a:gd name="T29" fmla="*/ 174 h 258"/>
                      <a:gd name="T30" fmla="*/ 8 w 152"/>
                      <a:gd name="T31" fmla="*/ 7 h 258"/>
                      <a:gd name="T32" fmla="*/ 15 w 152"/>
                      <a:gd name="T33" fmla="*/ 15 h 258"/>
                      <a:gd name="T34" fmla="*/ 38 w 152"/>
                      <a:gd name="T35" fmla="*/ 7 h 258"/>
                      <a:gd name="T36" fmla="*/ 129 w 152"/>
                      <a:gd name="T37" fmla="*/ 0 h 258"/>
                      <a:gd name="T38" fmla="*/ 152 w 152"/>
                      <a:gd name="T39" fmla="*/ 159 h 258"/>
                      <a:gd name="T40" fmla="*/ 152 w 152"/>
                      <a:gd name="T41" fmla="*/ 18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58">
                        <a:moveTo>
                          <a:pt x="152" y="182"/>
                        </a:moveTo>
                        <a:lnTo>
                          <a:pt x="121" y="189"/>
                        </a:lnTo>
                        <a:lnTo>
                          <a:pt x="121" y="197"/>
                        </a:lnTo>
                        <a:lnTo>
                          <a:pt x="99" y="242"/>
                        </a:lnTo>
                        <a:lnTo>
                          <a:pt x="84" y="227"/>
                        </a:lnTo>
                        <a:lnTo>
                          <a:pt x="68" y="250"/>
                        </a:lnTo>
                        <a:lnTo>
                          <a:pt x="61" y="242"/>
                        </a:lnTo>
                        <a:lnTo>
                          <a:pt x="46" y="258"/>
                        </a:lnTo>
                        <a:lnTo>
                          <a:pt x="23" y="242"/>
                        </a:lnTo>
                        <a:lnTo>
                          <a:pt x="23" y="258"/>
                        </a:lnTo>
                        <a:lnTo>
                          <a:pt x="8" y="250"/>
                        </a:lnTo>
                        <a:lnTo>
                          <a:pt x="0" y="258"/>
                        </a:lnTo>
                        <a:lnTo>
                          <a:pt x="0" y="227"/>
                        </a:lnTo>
                        <a:lnTo>
                          <a:pt x="23" y="197"/>
                        </a:lnTo>
                        <a:lnTo>
                          <a:pt x="15" y="174"/>
                        </a:lnTo>
                        <a:lnTo>
                          <a:pt x="8" y="7"/>
                        </a:lnTo>
                        <a:lnTo>
                          <a:pt x="15" y="15"/>
                        </a:lnTo>
                        <a:lnTo>
                          <a:pt x="38" y="7"/>
                        </a:lnTo>
                        <a:lnTo>
                          <a:pt x="129" y="0"/>
                        </a:lnTo>
                        <a:lnTo>
                          <a:pt x="152" y="159"/>
                        </a:lnTo>
                        <a:lnTo>
                          <a:pt x="152" y="182"/>
                        </a:lnTo>
                        <a:close/>
                      </a:path>
                    </a:pathLst>
                  </a:custGeom>
                  <a:solidFill>
                    <a:srgbClr val="B22222"/>
                  </a:solidFill>
                  <a:ln w="8">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66"/>
                  <p:cNvSpPr>
                    <a:spLocks/>
                  </p:cNvSpPr>
                  <p:nvPr/>
                </p:nvSpPr>
                <p:spPr bwMode="auto">
                  <a:xfrm>
                    <a:off x="1840" y="122407"/>
                    <a:ext cx="152" cy="258"/>
                  </a:xfrm>
                  <a:custGeom>
                    <a:avLst/>
                    <a:gdLst>
                      <a:gd name="T0" fmla="*/ 152 w 152"/>
                      <a:gd name="T1" fmla="*/ 182 h 258"/>
                      <a:gd name="T2" fmla="*/ 121 w 152"/>
                      <a:gd name="T3" fmla="*/ 189 h 258"/>
                      <a:gd name="T4" fmla="*/ 121 w 152"/>
                      <a:gd name="T5" fmla="*/ 197 h 258"/>
                      <a:gd name="T6" fmla="*/ 99 w 152"/>
                      <a:gd name="T7" fmla="*/ 242 h 258"/>
                      <a:gd name="T8" fmla="*/ 84 w 152"/>
                      <a:gd name="T9" fmla="*/ 227 h 258"/>
                      <a:gd name="T10" fmla="*/ 68 w 152"/>
                      <a:gd name="T11" fmla="*/ 250 h 258"/>
                      <a:gd name="T12" fmla="*/ 61 w 152"/>
                      <a:gd name="T13" fmla="*/ 242 h 258"/>
                      <a:gd name="T14" fmla="*/ 46 w 152"/>
                      <a:gd name="T15" fmla="*/ 258 h 258"/>
                      <a:gd name="T16" fmla="*/ 23 w 152"/>
                      <a:gd name="T17" fmla="*/ 242 h 258"/>
                      <a:gd name="T18" fmla="*/ 23 w 152"/>
                      <a:gd name="T19" fmla="*/ 258 h 258"/>
                      <a:gd name="T20" fmla="*/ 8 w 152"/>
                      <a:gd name="T21" fmla="*/ 250 h 258"/>
                      <a:gd name="T22" fmla="*/ 0 w 152"/>
                      <a:gd name="T23" fmla="*/ 258 h 258"/>
                      <a:gd name="T24" fmla="*/ 0 w 152"/>
                      <a:gd name="T25" fmla="*/ 227 h 258"/>
                      <a:gd name="T26" fmla="*/ 23 w 152"/>
                      <a:gd name="T27" fmla="*/ 197 h 258"/>
                      <a:gd name="T28" fmla="*/ 15 w 152"/>
                      <a:gd name="T29" fmla="*/ 174 h 258"/>
                      <a:gd name="T30" fmla="*/ 8 w 152"/>
                      <a:gd name="T31" fmla="*/ 7 h 258"/>
                      <a:gd name="T32" fmla="*/ 15 w 152"/>
                      <a:gd name="T33" fmla="*/ 15 h 258"/>
                      <a:gd name="T34" fmla="*/ 38 w 152"/>
                      <a:gd name="T35" fmla="*/ 7 h 258"/>
                      <a:gd name="T36" fmla="*/ 129 w 152"/>
                      <a:gd name="T37" fmla="*/ 0 h 258"/>
                      <a:gd name="T38" fmla="*/ 152 w 152"/>
                      <a:gd name="T39" fmla="*/ 159 h 258"/>
                      <a:gd name="T40" fmla="*/ 152 w 152"/>
                      <a:gd name="T41" fmla="*/ 182 h 258"/>
                      <a:gd name="T42" fmla="*/ 152 w 152"/>
                      <a:gd name="T43" fmla="*/ 18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258">
                        <a:moveTo>
                          <a:pt x="152" y="182"/>
                        </a:moveTo>
                        <a:lnTo>
                          <a:pt x="121" y="189"/>
                        </a:lnTo>
                        <a:lnTo>
                          <a:pt x="121" y="197"/>
                        </a:lnTo>
                        <a:lnTo>
                          <a:pt x="99" y="242"/>
                        </a:lnTo>
                        <a:lnTo>
                          <a:pt x="84" y="227"/>
                        </a:lnTo>
                        <a:lnTo>
                          <a:pt x="68" y="250"/>
                        </a:lnTo>
                        <a:lnTo>
                          <a:pt x="61" y="242"/>
                        </a:lnTo>
                        <a:lnTo>
                          <a:pt x="46" y="258"/>
                        </a:lnTo>
                        <a:lnTo>
                          <a:pt x="23" y="242"/>
                        </a:lnTo>
                        <a:lnTo>
                          <a:pt x="23" y="258"/>
                        </a:lnTo>
                        <a:lnTo>
                          <a:pt x="8" y="250"/>
                        </a:lnTo>
                        <a:lnTo>
                          <a:pt x="0" y="258"/>
                        </a:lnTo>
                        <a:lnTo>
                          <a:pt x="0" y="227"/>
                        </a:lnTo>
                        <a:lnTo>
                          <a:pt x="23" y="197"/>
                        </a:lnTo>
                        <a:lnTo>
                          <a:pt x="15" y="174"/>
                        </a:lnTo>
                        <a:lnTo>
                          <a:pt x="8" y="7"/>
                        </a:lnTo>
                        <a:lnTo>
                          <a:pt x="15" y="15"/>
                        </a:lnTo>
                        <a:lnTo>
                          <a:pt x="38" y="7"/>
                        </a:lnTo>
                        <a:lnTo>
                          <a:pt x="129" y="0"/>
                        </a:lnTo>
                        <a:lnTo>
                          <a:pt x="152" y="159"/>
                        </a:lnTo>
                        <a:lnTo>
                          <a:pt x="152" y="182"/>
                        </a:lnTo>
                        <a:lnTo>
                          <a:pt x="152" y="189"/>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67"/>
                  <p:cNvSpPr>
                    <a:spLocks/>
                  </p:cNvSpPr>
                  <p:nvPr/>
                </p:nvSpPr>
                <p:spPr bwMode="auto">
                  <a:xfrm>
                    <a:off x="1416" y="122316"/>
                    <a:ext cx="303" cy="197"/>
                  </a:xfrm>
                  <a:custGeom>
                    <a:avLst/>
                    <a:gdLst>
                      <a:gd name="T0" fmla="*/ 303 w 303"/>
                      <a:gd name="T1" fmla="*/ 83 h 197"/>
                      <a:gd name="T2" fmla="*/ 280 w 303"/>
                      <a:gd name="T3" fmla="*/ 60 h 197"/>
                      <a:gd name="T4" fmla="*/ 258 w 303"/>
                      <a:gd name="T5" fmla="*/ 45 h 197"/>
                      <a:gd name="T6" fmla="*/ 250 w 303"/>
                      <a:gd name="T7" fmla="*/ 0 h 197"/>
                      <a:gd name="T8" fmla="*/ 8 w 303"/>
                      <a:gd name="T9" fmla="*/ 7 h 197"/>
                      <a:gd name="T10" fmla="*/ 0 w 303"/>
                      <a:gd name="T11" fmla="*/ 7 h 197"/>
                      <a:gd name="T12" fmla="*/ 8 w 303"/>
                      <a:gd name="T13" fmla="*/ 30 h 197"/>
                      <a:gd name="T14" fmla="*/ 0 w 303"/>
                      <a:gd name="T15" fmla="*/ 53 h 197"/>
                      <a:gd name="T16" fmla="*/ 8 w 303"/>
                      <a:gd name="T17" fmla="*/ 68 h 197"/>
                      <a:gd name="T18" fmla="*/ 23 w 303"/>
                      <a:gd name="T19" fmla="*/ 129 h 197"/>
                      <a:gd name="T20" fmla="*/ 38 w 303"/>
                      <a:gd name="T21" fmla="*/ 136 h 197"/>
                      <a:gd name="T22" fmla="*/ 46 w 303"/>
                      <a:gd name="T23" fmla="*/ 189 h 197"/>
                      <a:gd name="T24" fmla="*/ 235 w 303"/>
                      <a:gd name="T25" fmla="*/ 182 h 197"/>
                      <a:gd name="T26" fmla="*/ 250 w 303"/>
                      <a:gd name="T27" fmla="*/ 197 h 197"/>
                      <a:gd name="T28" fmla="*/ 273 w 303"/>
                      <a:gd name="T29" fmla="*/ 159 h 197"/>
                      <a:gd name="T30" fmla="*/ 265 w 303"/>
                      <a:gd name="T31" fmla="*/ 129 h 197"/>
                      <a:gd name="T32" fmla="*/ 296 w 303"/>
                      <a:gd name="T33" fmla="*/ 121 h 197"/>
                      <a:gd name="T34" fmla="*/ 303 w 303"/>
                      <a:gd name="T35" fmla="*/ 106 h 197"/>
                      <a:gd name="T36" fmla="*/ 303 w 303"/>
                      <a:gd name="T37" fmla="*/ 8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3" h="197">
                        <a:moveTo>
                          <a:pt x="303" y="83"/>
                        </a:moveTo>
                        <a:lnTo>
                          <a:pt x="280" y="60"/>
                        </a:lnTo>
                        <a:lnTo>
                          <a:pt x="258" y="45"/>
                        </a:lnTo>
                        <a:lnTo>
                          <a:pt x="250" y="0"/>
                        </a:lnTo>
                        <a:lnTo>
                          <a:pt x="8" y="7"/>
                        </a:lnTo>
                        <a:lnTo>
                          <a:pt x="0" y="7"/>
                        </a:lnTo>
                        <a:lnTo>
                          <a:pt x="8" y="30"/>
                        </a:lnTo>
                        <a:lnTo>
                          <a:pt x="0" y="53"/>
                        </a:lnTo>
                        <a:lnTo>
                          <a:pt x="8" y="68"/>
                        </a:lnTo>
                        <a:lnTo>
                          <a:pt x="23" y="129"/>
                        </a:lnTo>
                        <a:lnTo>
                          <a:pt x="38" y="136"/>
                        </a:lnTo>
                        <a:lnTo>
                          <a:pt x="46" y="189"/>
                        </a:lnTo>
                        <a:lnTo>
                          <a:pt x="235" y="182"/>
                        </a:lnTo>
                        <a:lnTo>
                          <a:pt x="250" y="197"/>
                        </a:lnTo>
                        <a:lnTo>
                          <a:pt x="273" y="159"/>
                        </a:lnTo>
                        <a:lnTo>
                          <a:pt x="265" y="129"/>
                        </a:lnTo>
                        <a:lnTo>
                          <a:pt x="296" y="121"/>
                        </a:lnTo>
                        <a:lnTo>
                          <a:pt x="303" y="106"/>
                        </a:lnTo>
                        <a:lnTo>
                          <a:pt x="303" y="83"/>
                        </a:lnTo>
                        <a:close/>
                      </a:path>
                    </a:pathLst>
                  </a:custGeom>
                  <a:solidFill>
                    <a:srgbClr val="FF8C00"/>
                  </a:solidFill>
                  <a:ln w="8">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68"/>
                  <p:cNvSpPr>
                    <a:spLocks/>
                  </p:cNvSpPr>
                  <p:nvPr/>
                </p:nvSpPr>
                <p:spPr bwMode="auto">
                  <a:xfrm>
                    <a:off x="1416" y="122316"/>
                    <a:ext cx="303" cy="197"/>
                  </a:xfrm>
                  <a:custGeom>
                    <a:avLst/>
                    <a:gdLst>
                      <a:gd name="T0" fmla="*/ 303 w 303"/>
                      <a:gd name="T1" fmla="*/ 83 h 197"/>
                      <a:gd name="T2" fmla="*/ 280 w 303"/>
                      <a:gd name="T3" fmla="*/ 60 h 197"/>
                      <a:gd name="T4" fmla="*/ 258 w 303"/>
                      <a:gd name="T5" fmla="*/ 45 h 197"/>
                      <a:gd name="T6" fmla="*/ 250 w 303"/>
                      <a:gd name="T7" fmla="*/ 0 h 197"/>
                      <a:gd name="T8" fmla="*/ 8 w 303"/>
                      <a:gd name="T9" fmla="*/ 7 h 197"/>
                      <a:gd name="T10" fmla="*/ 0 w 303"/>
                      <a:gd name="T11" fmla="*/ 7 h 197"/>
                      <a:gd name="T12" fmla="*/ 8 w 303"/>
                      <a:gd name="T13" fmla="*/ 30 h 197"/>
                      <a:gd name="T14" fmla="*/ 0 w 303"/>
                      <a:gd name="T15" fmla="*/ 53 h 197"/>
                      <a:gd name="T16" fmla="*/ 8 w 303"/>
                      <a:gd name="T17" fmla="*/ 68 h 197"/>
                      <a:gd name="T18" fmla="*/ 23 w 303"/>
                      <a:gd name="T19" fmla="*/ 129 h 197"/>
                      <a:gd name="T20" fmla="*/ 38 w 303"/>
                      <a:gd name="T21" fmla="*/ 136 h 197"/>
                      <a:gd name="T22" fmla="*/ 46 w 303"/>
                      <a:gd name="T23" fmla="*/ 189 h 197"/>
                      <a:gd name="T24" fmla="*/ 235 w 303"/>
                      <a:gd name="T25" fmla="*/ 182 h 197"/>
                      <a:gd name="T26" fmla="*/ 250 w 303"/>
                      <a:gd name="T27" fmla="*/ 197 h 197"/>
                      <a:gd name="T28" fmla="*/ 273 w 303"/>
                      <a:gd name="T29" fmla="*/ 159 h 197"/>
                      <a:gd name="T30" fmla="*/ 265 w 303"/>
                      <a:gd name="T31" fmla="*/ 129 h 197"/>
                      <a:gd name="T32" fmla="*/ 296 w 303"/>
                      <a:gd name="T33" fmla="*/ 121 h 197"/>
                      <a:gd name="T34" fmla="*/ 303 w 303"/>
                      <a:gd name="T35" fmla="*/ 106 h 197"/>
                      <a:gd name="T36" fmla="*/ 303 w 303"/>
                      <a:gd name="T37" fmla="*/ 83 h 197"/>
                      <a:gd name="T38" fmla="*/ 303 w 303"/>
                      <a:gd name="T39" fmla="*/ 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3" h="197">
                        <a:moveTo>
                          <a:pt x="303" y="83"/>
                        </a:moveTo>
                        <a:lnTo>
                          <a:pt x="280" y="60"/>
                        </a:lnTo>
                        <a:lnTo>
                          <a:pt x="258" y="45"/>
                        </a:lnTo>
                        <a:lnTo>
                          <a:pt x="250" y="0"/>
                        </a:lnTo>
                        <a:lnTo>
                          <a:pt x="8" y="7"/>
                        </a:lnTo>
                        <a:lnTo>
                          <a:pt x="0" y="7"/>
                        </a:lnTo>
                        <a:lnTo>
                          <a:pt x="8" y="30"/>
                        </a:lnTo>
                        <a:lnTo>
                          <a:pt x="0" y="53"/>
                        </a:lnTo>
                        <a:lnTo>
                          <a:pt x="8" y="68"/>
                        </a:lnTo>
                        <a:lnTo>
                          <a:pt x="23" y="129"/>
                        </a:lnTo>
                        <a:lnTo>
                          <a:pt x="38" y="136"/>
                        </a:lnTo>
                        <a:lnTo>
                          <a:pt x="46" y="189"/>
                        </a:lnTo>
                        <a:lnTo>
                          <a:pt x="235" y="182"/>
                        </a:lnTo>
                        <a:lnTo>
                          <a:pt x="250" y="197"/>
                        </a:lnTo>
                        <a:lnTo>
                          <a:pt x="273" y="159"/>
                        </a:lnTo>
                        <a:lnTo>
                          <a:pt x="265" y="129"/>
                        </a:lnTo>
                        <a:lnTo>
                          <a:pt x="296" y="121"/>
                        </a:lnTo>
                        <a:lnTo>
                          <a:pt x="303" y="106"/>
                        </a:lnTo>
                        <a:lnTo>
                          <a:pt x="303" y="83"/>
                        </a:lnTo>
                        <a:lnTo>
                          <a:pt x="303" y="91"/>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9"/>
                  <p:cNvSpPr>
                    <a:spLocks/>
                  </p:cNvSpPr>
                  <p:nvPr/>
                </p:nvSpPr>
                <p:spPr bwMode="auto">
                  <a:xfrm>
                    <a:off x="1144" y="122536"/>
                    <a:ext cx="371" cy="197"/>
                  </a:xfrm>
                  <a:custGeom>
                    <a:avLst/>
                    <a:gdLst>
                      <a:gd name="T0" fmla="*/ 371 w 371"/>
                      <a:gd name="T1" fmla="*/ 197 h 197"/>
                      <a:gd name="T2" fmla="*/ 0 w 371"/>
                      <a:gd name="T3" fmla="*/ 189 h 197"/>
                      <a:gd name="T4" fmla="*/ 15 w 371"/>
                      <a:gd name="T5" fmla="*/ 0 h 197"/>
                      <a:gd name="T6" fmla="*/ 333 w 371"/>
                      <a:gd name="T7" fmla="*/ 7 h 197"/>
                      <a:gd name="T8" fmla="*/ 355 w 371"/>
                      <a:gd name="T9" fmla="*/ 15 h 197"/>
                      <a:gd name="T10" fmla="*/ 355 w 371"/>
                      <a:gd name="T11" fmla="*/ 22 h 197"/>
                      <a:gd name="T12" fmla="*/ 348 w 371"/>
                      <a:gd name="T13" fmla="*/ 38 h 197"/>
                      <a:gd name="T14" fmla="*/ 371 w 371"/>
                      <a:gd name="T15" fmla="*/ 60 h 197"/>
                      <a:gd name="T16" fmla="*/ 371 w 371"/>
                      <a:gd name="T17"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97">
                        <a:moveTo>
                          <a:pt x="371" y="197"/>
                        </a:moveTo>
                        <a:lnTo>
                          <a:pt x="0" y="189"/>
                        </a:lnTo>
                        <a:lnTo>
                          <a:pt x="15" y="0"/>
                        </a:lnTo>
                        <a:lnTo>
                          <a:pt x="333" y="7"/>
                        </a:lnTo>
                        <a:lnTo>
                          <a:pt x="355" y="15"/>
                        </a:lnTo>
                        <a:lnTo>
                          <a:pt x="355" y="22"/>
                        </a:lnTo>
                        <a:lnTo>
                          <a:pt x="348" y="38"/>
                        </a:lnTo>
                        <a:lnTo>
                          <a:pt x="371" y="60"/>
                        </a:lnTo>
                        <a:lnTo>
                          <a:pt x="371" y="197"/>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70"/>
                  <p:cNvSpPr>
                    <a:spLocks/>
                  </p:cNvSpPr>
                  <p:nvPr/>
                </p:nvSpPr>
                <p:spPr bwMode="auto">
                  <a:xfrm>
                    <a:off x="1144" y="122536"/>
                    <a:ext cx="371" cy="204"/>
                  </a:xfrm>
                  <a:custGeom>
                    <a:avLst/>
                    <a:gdLst>
                      <a:gd name="T0" fmla="*/ 371 w 371"/>
                      <a:gd name="T1" fmla="*/ 197 h 204"/>
                      <a:gd name="T2" fmla="*/ 0 w 371"/>
                      <a:gd name="T3" fmla="*/ 189 h 204"/>
                      <a:gd name="T4" fmla="*/ 15 w 371"/>
                      <a:gd name="T5" fmla="*/ 0 h 204"/>
                      <a:gd name="T6" fmla="*/ 333 w 371"/>
                      <a:gd name="T7" fmla="*/ 7 h 204"/>
                      <a:gd name="T8" fmla="*/ 355 w 371"/>
                      <a:gd name="T9" fmla="*/ 15 h 204"/>
                      <a:gd name="T10" fmla="*/ 355 w 371"/>
                      <a:gd name="T11" fmla="*/ 22 h 204"/>
                      <a:gd name="T12" fmla="*/ 348 w 371"/>
                      <a:gd name="T13" fmla="*/ 38 h 204"/>
                      <a:gd name="T14" fmla="*/ 371 w 371"/>
                      <a:gd name="T15" fmla="*/ 60 h 204"/>
                      <a:gd name="T16" fmla="*/ 371 w 371"/>
                      <a:gd name="T17" fmla="*/ 197 h 204"/>
                      <a:gd name="T18" fmla="*/ 371 w 371"/>
                      <a:gd name="T1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204">
                        <a:moveTo>
                          <a:pt x="371" y="197"/>
                        </a:moveTo>
                        <a:lnTo>
                          <a:pt x="0" y="189"/>
                        </a:lnTo>
                        <a:lnTo>
                          <a:pt x="15" y="0"/>
                        </a:lnTo>
                        <a:lnTo>
                          <a:pt x="333" y="7"/>
                        </a:lnTo>
                        <a:lnTo>
                          <a:pt x="355" y="15"/>
                        </a:lnTo>
                        <a:lnTo>
                          <a:pt x="355" y="22"/>
                        </a:lnTo>
                        <a:lnTo>
                          <a:pt x="348" y="38"/>
                        </a:lnTo>
                        <a:lnTo>
                          <a:pt x="371" y="60"/>
                        </a:lnTo>
                        <a:lnTo>
                          <a:pt x="371" y="197"/>
                        </a:lnTo>
                        <a:lnTo>
                          <a:pt x="371" y="204"/>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1"/>
                  <p:cNvSpPr>
                    <a:spLocks/>
                  </p:cNvSpPr>
                  <p:nvPr/>
                </p:nvSpPr>
                <p:spPr bwMode="auto">
                  <a:xfrm>
                    <a:off x="1780" y="122566"/>
                    <a:ext cx="363" cy="190"/>
                  </a:xfrm>
                  <a:custGeom>
                    <a:avLst/>
                    <a:gdLst>
                      <a:gd name="T0" fmla="*/ 333 w 363"/>
                      <a:gd name="T1" fmla="*/ 61 h 190"/>
                      <a:gd name="T2" fmla="*/ 325 w 363"/>
                      <a:gd name="T3" fmla="*/ 30 h 190"/>
                      <a:gd name="T4" fmla="*/ 310 w 363"/>
                      <a:gd name="T5" fmla="*/ 15 h 190"/>
                      <a:gd name="T6" fmla="*/ 287 w 363"/>
                      <a:gd name="T7" fmla="*/ 23 h 190"/>
                      <a:gd name="T8" fmla="*/ 272 w 363"/>
                      <a:gd name="T9" fmla="*/ 23 h 190"/>
                      <a:gd name="T10" fmla="*/ 242 w 363"/>
                      <a:gd name="T11" fmla="*/ 15 h 190"/>
                      <a:gd name="T12" fmla="*/ 227 w 363"/>
                      <a:gd name="T13" fmla="*/ 0 h 190"/>
                      <a:gd name="T14" fmla="*/ 212 w 363"/>
                      <a:gd name="T15" fmla="*/ 0 h 190"/>
                      <a:gd name="T16" fmla="*/ 212 w 363"/>
                      <a:gd name="T17" fmla="*/ 23 h 190"/>
                      <a:gd name="T18" fmla="*/ 181 w 363"/>
                      <a:gd name="T19" fmla="*/ 30 h 190"/>
                      <a:gd name="T20" fmla="*/ 181 w 363"/>
                      <a:gd name="T21" fmla="*/ 38 h 190"/>
                      <a:gd name="T22" fmla="*/ 159 w 363"/>
                      <a:gd name="T23" fmla="*/ 83 h 190"/>
                      <a:gd name="T24" fmla="*/ 144 w 363"/>
                      <a:gd name="T25" fmla="*/ 68 h 190"/>
                      <a:gd name="T26" fmla="*/ 128 w 363"/>
                      <a:gd name="T27" fmla="*/ 91 h 190"/>
                      <a:gd name="T28" fmla="*/ 121 w 363"/>
                      <a:gd name="T29" fmla="*/ 83 h 190"/>
                      <a:gd name="T30" fmla="*/ 106 w 363"/>
                      <a:gd name="T31" fmla="*/ 99 h 190"/>
                      <a:gd name="T32" fmla="*/ 83 w 363"/>
                      <a:gd name="T33" fmla="*/ 83 h 190"/>
                      <a:gd name="T34" fmla="*/ 83 w 363"/>
                      <a:gd name="T35" fmla="*/ 99 h 190"/>
                      <a:gd name="T36" fmla="*/ 68 w 363"/>
                      <a:gd name="T37" fmla="*/ 91 h 190"/>
                      <a:gd name="T38" fmla="*/ 60 w 363"/>
                      <a:gd name="T39" fmla="*/ 99 h 190"/>
                      <a:gd name="T40" fmla="*/ 60 w 363"/>
                      <a:gd name="T41" fmla="*/ 121 h 190"/>
                      <a:gd name="T42" fmla="*/ 45 w 363"/>
                      <a:gd name="T43" fmla="*/ 129 h 190"/>
                      <a:gd name="T44" fmla="*/ 45 w 363"/>
                      <a:gd name="T45" fmla="*/ 144 h 190"/>
                      <a:gd name="T46" fmla="*/ 15 w 363"/>
                      <a:gd name="T47" fmla="*/ 136 h 190"/>
                      <a:gd name="T48" fmla="*/ 7 w 363"/>
                      <a:gd name="T49" fmla="*/ 159 h 190"/>
                      <a:gd name="T50" fmla="*/ 7 w 363"/>
                      <a:gd name="T51" fmla="*/ 174 h 190"/>
                      <a:gd name="T52" fmla="*/ 0 w 363"/>
                      <a:gd name="T53" fmla="*/ 190 h 190"/>
                      <a:gd name="T54" fmla="*/ 68 w 363"/>
                      <a:gd name="T55" fmla="*/ 182 h 190"/>
                      <a:gd name="T56" fmla="*/ 68 w 363"/>
                      <a:gd name="T57" fmla="*/ 174 h 190"/>
                      <a:gd name="T58" fmla="*/ 287 w 363"/>
                      <a:gd name="T59" fmla="*/ 152 h 190"/>
                      <a:gd name="T60" fmla="*/ 310 w 363"/>
                      <a:gd name="T61" fmla="*/ 136 h 190"/>
                      <a:gd name="T62" fmla="*/ 363 w 363"/>
                      <a:gd name="T63" fmla="*/ 83 h 190"/>
                      <a:gd name="T64" fmla="*/ 333 w 363"/>
                      <a:gd name="T65" fmla="*/ 6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3" h="190">
                        <a:moveTo>
                          <a:pt x="333" y="61"/>
                        </a:moveTo>
                        <a:lnTo>
                          <a:pt x="325" y="30"/>
                        </a:lnTo>
                        <a:lnTo>
                          <a:pt x="310" y="15"/>
                        </a:lnTo>
                        <a:lnTo>
                          <a:pt x="287" y="23"/>
                        </a:lnTo>
                        <a:lnTo>
                          <a:pt x="272" y="23"/>
                        </a:lnTo>
                        <a:lnTo>
                          <a:pt x="242" y="15"/>
                        </a:lnTo>
                        <a:lnTo>
                          <a:pt x="227" y="0"/>
                        </a:lnTo>
                        <a:lnTo>
                          <a:pt x="212" y="0"/>
                        </a:lnTo>
                        <a:lnTo>
                          <a:pt x="212" y="23"/>
                        </a:lnTo>
                        <a:lnTo>
                          <a:pt x="181" y="30"/>
                        </a:lnTo>
                        <a:lnTo>
                          <a:pt x="181" y="38"/>
                        </a:lnTo>
                        <a:lnTo>
                          <a:pt x="159" y="83"/>
                        </a:lnTo>
                        <a:lnTo>
                          <a:pt x="144" y="68"/>
                        </a:lnTo>
                        <a:lnTo>
                          <a:pt x="128" y="91"/>
                        </a:lnTo>
                        <a:lnTo>
                          <a:pt x="121" y="83"/>
                        </a:lnTo>
                        <a:lnTo>
                          <a:pt x="106" y="99"/>
                        </a:lnTo>
                        <a:lnTo>
                          <a:pt x="83" y="83"/>
                        </a:lnTo>
                        <a:lnTo>
                          <a:pt x="83" y="99"/>
                        </a:lnTo>
                        <a:lnTo>
                          <a:pt x="68" y="91"/>
                        </a:lnTo>
                        <a:lnTo>
                          <a:pt x="60" y="99"/>
                        </a:lnTo>
                        <a:lnTo>
                          <a:pt x="60" y="121"/>
                        </a:lnTo>
                        <a:lnTo>
                          <a:pt x="45" y="129"/>
                        </a:lnTo>
                        <a:lnTo>
                          <a:pt x="45" y="144"/>
                        </a:lnTo>
                        <a:lnTo>
                          <a:pt x="15" y="136"/>
                        </a:lnTo>
                        <a:lnTo>
                          <a:pt x="7" y="159"/>
                        </a:lnTo>
                        <a:lnTo>
                          <a:pt x="7" y="174"/>
                        </a:lnTo>
                        <a:lnTo>
                          <a:pt x="0" y="190"/>
                        </a:lnTo>
                        <a:lnTo>
                          <a:pt x="68" y="182"/>
                        </a:lnTo>
                        <a:lnTo>
                          <a:pt x="68" y="174"/>
                        </a:lnTo>
                        <a:lnTo>
                          <a:pt x="287" y="152"/>
                        </a:lnTo>
                        <a:lnTo>
                          <a:pt x="310" y="136"/>
                        </a:lnTo>
                        <a:lnTo>
                          <a:pt x="363" y="83"/>
                        </a:lnTo>
                        <a:lnTo>
                          <a:pt x="333" y="61"/>
                        </a:lnTo>
                        <a:close/>
                      </a:path>
                    </a:pathLst>
                  </a:custGeom>
                  <a:solidFill>
                    <a:srgbClr val="B22222"/>
                  </a:solidFill>
                  <a:ln w="8">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72"/>
                  <p:cNvSpPr>
                    <a:spLocks/>
                  </p:cNvSpPr>
                  <p:nvPr/>
                </p:nvSpPr>
                <p:spPr bwMode="auto">
                  <a:xfrm>
                    <a:off x="1780" y="122566"/>
                    <a:ext cx="363" cy="190"/>
                  </a:xfrm>
                  <a:custGeom>
                    <a:avLst/>
                    <a:gdLst>
                      <a:gd name="T0" fmla="*/ 333 w 363"/>
                      <a:gd name="T1" fmla="*/ 61 h 190"/>
                      <a:gd name="T2" fmla="*/ 325 w 363"/>
                      <a:gd name="T3" fmla="*/ 30 h 190"/>
                      <a:gd name="T4" fmla="*/ 310 w 363"/>
                      <a:gd name="T5" fmla="*/ 15 h 190"/>
                      <a:gd name="T6" fmla="*/ 287 w 363"/>
                      <a:gd name="T7" fmla="*/ 23 h 190"/>
                      <a:gd name="T8" fmla="*/ 272 w 363"/>
                      <a:gd name="T9" fmla="*/ 23 h 190"/>
                      <a:gd name="T10" fmla="*/ 242 w 363"/>
                      <a:gd name="T11" fmla="*/ 15 h 190"/>
                      <a:gd name="T12" fmla="*/ 227 w 363"/>
                      <a:gd name="T13" fmla="*/ 0 h 190"/>
                      <a:gd name="T14" fmla="*/ 212 w 363"/>
                      <a:gd name="T15" fmla="*/ 0 h 190"/>
                      <a:gd name="T16" fmla="*/ 212 w 363"/>
                      <a:gd name="T17" fmla="*/ 23 h 190"/>
                      <a:gd name="T18" fmla="*/ 181 w 363"/>
                      <a:gd name="T19" fmla="*/ 30 h 190"/>
                      <a:gd name="T20" fmla="*/ 181 w 363"/>
                      <a:gd name="T21" fmla="*/ 38 h 190"/>
                      <a:gd name="T22" fmla="*/ 159 w 363"/>
                      <a:gd name="T23" fmla="*/ 83 h 190"/>
                      <a:gd name="T24" fmla="*/ 144 w 363"/>
                      <a:gd name="T25" fmla="*/ 68 h 190"/>
                      <a:gd name="T26" fmla="*/ 128 w 363"/>
                      <a:gd name="T27" fmla="*/ 91 h 190"/>
                      <a:gd name="T28" fmla="*/ 121 w 363"/>
                      <a:gd name="T29" fmla="*/ 83 h 190"/>
                      <a:gd name="T30" fmla="*/ 106 w 363"/>
                      <a:gd name="T31" fmla="*/ 99 h 190"/>
                      <a:gd name="T32" fmla="*/ 83 w 363"/>
                      <a:gd name="T33" fmla="*/ 83 h 190"/>
                      <a:gd name="T34" fmla="*/ 83 w 363"/>
                      <a:gd name="T35" fmla="*/ 99 h 190"/>
                      <a:gd name="T36" fmla="*/ 68 w 363"/>
                      <a:gd name="T37" fmla="*/ 91 h 190"/>
                      <a:gd name="T38" fmla="*/ 60 w 363"/>
                      <a:gd name="T39" fmla="*/ 99 h 190"/>
                      <a:gd name="T40" fmla="*/ 60 w 363"/>
                      <a:gd name="T41" fmla="*/ 121 h 190"/>
                      <a:gd name="T42" fmla="*/ 45 w 363"/>
                      <a:gd name="T43" fmla="*/ 129 h 190"/>
                      <a:gd name="T44" fmla="*/ 45 w 363"/>
                      <a:gd name="T45" fmla="*/ 144 h 190"/>
                      <a:gd name="T46" fmla="*/ 15 w 363"/>
                      <a:gd name="T47" fmla="*/ 136 h 190"/>
                      <a:gd name="T48" fmla="*/ 7 w 363"/>
                      <a:gd name="T49" fmla="*/ 159 h 190"/>
                      <a:gd name="T50" fmla="*/ 7 w 363"/>
                      <a:gd name="T51" fmla="*/ 174 h 190"/>
                      <a:gd name="T52" fmla="*/ 0 w 363"/>
                      <a:gd name="T53" fmla="*/ 190 h 190"/>
                      <a:gd name="T54" fmla="*/ 68 w 363"/>
                      <a:gd name="T55" fmla="*/ 182 h 190"/>
                      <a:gd name="T56" fmla="*/ 68 w 363"/>
                      <a:gd name="T57" fmla="*/ 174 h 190"/>
                      <a:gd name="T58" fmla="*/ 287 w 363"/>
                      <a:gd name="T59" fmla="*/ 152 h 190"/>
                      <a:gd name="T60" fmla="*/ 310 w 363"/>
                      <a:gd name="T61" fmla="*/ 136 h 190"/>
                      <a:gd name="T62" fmla="*/ 363 w 363"/>
                      <a:gd name="T63" fmla="*/ 83 h 190"/>
                      <a:gd name="T64" fmla="*/ 333 w 363"/>
                      <a:gd name="T65" fmla="*/ 61 h 190"/>
                      <a:gd name="T66" fmla="*/ 333 w 363"/>
                      <a:gd name="T67" fmla="*/ 6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3" h="190">
                        <a:moveTo>
                          <a:pt x="333" y="61"/>
                        </a:moveTo>
                        <a:lnTo>
                          <a:pt x="325" y="30"/>
                        </a:lnTo>
                        <a:lnTo>
                          <a:pt x="310" y="15"/>
                        </a:lnTo>
                        <a:lnTo>
                          <a:pt x="287" y="23"/>
                        </a:lnTo>
                        <a:lnTo>
                          <a:pt x="272" y="23"/>
                        </a:lnTo>
                        <a:lnTo>
                          <a:pt x="242" y="15"/>
                        </a:lnTo>
                        <a:lnTo>
                          <a:pt x="227" y="0"/>
                        </a:lnTo>
                        <a:lnTo>
                          <a:pt x="212" y="0"/>
                        </a:lnTo>
                        <a:lnTo>
                          <a:pt x="212" y="23"/>
                        </a:lnTo>
                        <a:lnTo>
                          <a:pt x="181" y="30"/>
                        </a:lnTo>
                        <a:lnTo>
                          <a:pt x="181" y="38"/>
                        </a:lnTo>
                        <a:lnTo>
                          <a:pt x="159" y="83"/>
                        </a:lnTo>
                        <a:lnTo>
                          <a:pt x="144" y="68"/>
                        </a:lnTo>
                        <a:lnTo>
                          <a:pt x="128" y="91"/>
                        </a:lnTo>
                        <a:lnTo>
                          <a:pt x="121" y="83"/>
                        </a:lnTo>
                        <a:lnTo>
                          <a:pt x="106" y="99"/>
                        </a:lnTo>
                        <a:lnTo>
                          <a:pt x="83" y="83"/>
                        </a:lnTo>
                        <a:lnTo>
                          <a:pt x="83" y="99"/>
                        </a:lnTo>
                        <a:lnTo>
                          <a:pt x="68" y="91"/>
                        </a:lnTo>
                        <a:lnTo>
                          <a:pt x="60" y="99"/>
                        </a:lnTo>
                        <a:lnTo>
                          <a:pt x="60" y="121"/>
                        </a:lnTo>
                        <a:lnTo>
                          <a:pt x="45" y="129"/>
                        </a:lnTo>
                        <a:lnTo>
                          <a:pt x="45" y="144"/>
                        </a:lnTo>
                        <a:lnTo>
                          <a:pt x="15" y="136"/>
                        </a:lnTo>
                        <a:lnTo>
                          <a:pt x="7" y="159"/>
                        </a:lnTo>
                        <a:lnTo>
                          <a:pt x="7" y="174"/>
                        </a:lnTo>
                        <a:lnTo>
                          <a:pt x="0" y="190"/>
                        </a:lnTo>
                        <a:lnTo>
                          <a:pt x="68" y="182"/>
                        </a:lnTo>
                        <a:lnTo>
                          <a:pt x="68" y="174"/>
                        </a:lnTo>
                        <a:lnTo>
                          <a:pt x="287" y="152"/>
                        </a:lnTo>
                        <a:lnTo>
                          <a:pt x="310" y="136"/>
                        </a:lnTo>
                        <a:lnTo>
                          <a:pt x="363" y="83"/>
                        </a:lnTo>
                        <a:lnTo>
                          <a:pt x="333" y="61"/>
                        </a:lnTo>
                        <a:lnTo>
                          <a:pt x="333" y="68"/>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73"/>
                  <p:cNvSpPr>
                    <a:spLocks/>
                  </p:cNvSpPr>
                  <p:nvPr/>
                </p:nvSpPr>
                <p:spPr bwMode="auto">
                  <a:xfrm>
                    <a:off x="1553" y="122983"/>
                    <a:ext cx="280" cy="243"/>
                  </a:xfrm>
                  <a:custGeom>
                    <a:avLst/>
                    <a:gdLst>
                      <a:gd name="T0" fmla="*/ 249 w 280"/>
                      <a:gd name="T1" fmla="*/ 220 h 243"/>
                      <a:gd name="T2" fmla="*/ 249 w 280"/>
                      <a:gd name="T3" fmla="*/ 205 h 243"/>
                      <a:gd name="T4" fmla="*/ 265 w 280"/>
                      <a:gd name="T5" fmla="*/ 167 h 243"/>
                      <a:gd name="T6" fmla="*/ 227 w 280"/>
                      <a:gd name="T7" fmla="*/ 182 h 243"/>
                      <a:gd name="T8" fmla="*/ 234 w 280"/>
                      <a:gd name="T9" fmla="*/ 175 h 243"/>
                      <a:gd name="T10" fmla="*/ 196 w 280"/>
                      <a:gd name="T11" fmla="*/ 175 h 243"/>
                      <a:gd name="T12" fmla="*/ 242 w 280"/>
                      <a:gd name="T13" fmla="*/ 167 h 243"/>
                      <a:gd name="T14" fmla="*/ 234 w 280"/>
                      <a:gd name="T15" fmla="*/ 122 h 243"/>
                      <a:gd name="T16" fmla="*/ 128 w 280"/>
                      <a:gd name="T17" fmla="*/ 106 h 243"/>
                      <a:gd name="T18" fmla="*/ 136 w 280"/>
                      <a:gd name="T19" fmla="*/ 84 h 243"/>
                      <a:gd name="T20" fmla="*/ 143 w 280"/>
                      <a:gd name="T21" fmla="*/ 68 h 243"/>
                      <a:gd name="T22" fmla="*/ 151 w 280"/>
                      <a:gd name="T23" fmla="*/ 46 h 243"/>
                      <a:gd name="T24" fmla="*/ 151 w 280"/>
                      <a:gd name="T25" fmla="*/ 31 h 243"/>
                      <a:gd name="T26" fmla="*/ 159 w 280"/>
                      <a:gd name="T27" fmla="*/ 23 h 243"/>
                      <a:gd name="T28" fmla="*/ 151 w 280"/>
                      <a:gd name="T29" fmla="*/ 0 h 243"/>
                      <a:gd name="T30" fmla="*/ 0 w 280"/>
                      <a:gd name="T31" fmla="*/ 68 h 243"/>
                      <a:gd name="T32" fmla="*/ 15 w 280"/>
                      <a:gd name="T33" fmla="*/ 190 h 243"/>
                      <a:gd name="T34" fmla="*/ 45 w 280"/>
                      <a:gd name="T35" fmla="*/ 205 h 243"/>
                      <a:gd name="T36" fmla="*/ 128 w 280"/>
                      <a:gd name="T37" fmla="*/ 213 h 243"/>
                      <a:gd name="T38" fmla="*/ 121 w 280"/>
                      <a:gd name="T39" fmla="*/ 197 h 243"/>
                      <a:gd name="T40" fmla="*/ 136 w 280"/>
                      <a:gd name="T41" fmla="*/ 205 h 243"/>
                      <a:gd name="T42" fmla="*/ 159 w 280"/>
                      <a:gd name="T43" fmla="*/ 220 h 243"/>
                      <a:gd name="T44" fmla="*/ 159 w 280"/>
                      <a:gd name="T45" fmla="*/ 228 h 243"/>
                      <a:gd name="T46" fmla="*/ 151 w 280"/>
                      <a:gd name="T47" fmla="*/ 235 h 243"/>
                      <a:gd name="T48" fmla="*/ 196 w 280"/>
                      <a:gd name="T49" fmla="*/ 228 h 243"/>
                      <a:gd name="T50" fmla="*/ 219 w 280"/>
                      <a:gd name="T51" fmla="*/ 235 h 243"/>
                      <a:gd name="T52" fmla="*/ 212 w 280"/>
                      <a:gd name="T53" fmla="*/ 213 h 243"/>
                      <a:gd name="T54" fmla="*/ 212 w 280"/>
                      <a:gd name="T55" fmla="*/ 190 h 243"/>
                      <a:gd name="T56" fmla="*/ 227 w 280"/>
                      <a:gd name="T57" fmla="*/ 213 h 243"/>
                      <a:gd name="T58" fmla="*/ 234 w 280"/>
                      <a:gd name="T59" fmla="*/ 228 h 243"/>
                      <a:gd name="T60" fmla="*/ 257 w 280"/>
                      <a:gd name="T61" fmla="*/ 235 h 243"/>
                      <a:gd name="T62" fmla="*/ 272 w 280"/>
                      <a:gd name="T63"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0" h="243">
                        <a:moveTo>
                          <a:pt x="280" y="228"/>
                        </a:moveTo>
                        <a:lnTo>
                          <a:pt x="249" y="220"/>
                        </a:lnTo>
                        <a:lnTo>
                          <a:pt x="234" y="205"/>
                        </a:lnTo>
                        <a:lnTo>
                          <a:pt x="249" y="205"/>
                        </a:lnTo>
                        <a:lnTo>
                          <a:pt x="265" y="197"/>
                        </a:lnTo>
                        <a:lnTo>
                          <a:pt x="265" y="167"/>
                        </a:lnTo>
                        <a:lnTo>
                          <a:pt x="242" y="190"/>
                        </a:lnTo>
                        <a:lnTo>
                          <a:pt x="227" y="182"/>
                        </a:lnTo>
                        <a:lnTo>
                          <a:pt x="242" y="175"/>
                        </a:lnTo>
                        <a:lnTo>
                          <a:pt x="234" y="175"/>
                        </a:lnTo>
                        <a:lnTo>
                          <a:pt x="212" y="182"/>
                        </a:lnTo>
                        <a:lnTo>
                          <a:pt x="196" y="175"/>
                        </a:lnTo>
                        <a:lnTo>
                          <a:pt x="212" y="159"/>
                        </a:lnTo>
                        <a:lnTo>
                          <a:pt x="242" y="167"/>
                        </a:lnTo>
                        <a:lnTo>
                          <a:pt x="227" y="144"/>
                        </a:lnTo>
                        <a:lnTo>
                          <a:pt x="234" y="122"/>
                        </a:lnTo>
                        <a:lnTo>
                          <a:pt x="128" y="122"/>
                        </a:lnTo>
                        <a:lnTo>
                          <a:pt x="128" y="106"/>
                        </a:lnTo>
                        <a:lnTo>
                          <a:pt x="143" y="91"/>
                        </a:lnTo>
                        <a:lnTo>
                          <a:pt x="136" y="84"/>
                        </a:lnTo>
                        <a:lnTo>
                          <a:pt x="143" y="76"/>
                        </a:lnTo>
                        <a:lnTo>
                          <a:pt x="143" y="68"/>
                        </a:lnTo>
                        <a:lnTo>
                          <a:pt x="159" y="53"/>
                        </a:lnTo>
                        <a:lnTo>
                          <a:pt x="151" y="46"/>
                        </a:lnTo>
                        <a:lnTo>
                          <a:pt x="166" y="38"/>
                        </a:lnTo>
                        <a:lnTo>
                          <a:pt x="151" y="31"/>
                        </a:lnTo>
                        <a:lnTo>
                          <a:pt x="159" y="31"/>
                        </a:lnTo>
                        <a:lnTo>
                          <a:pt x="159" y="23"/>
                        </a:lnTo>
                        <a:lnTo>
                          <a:pt x="151" y="23"/>
                        </a:lnTo>
                        <a:lnTo>
                          <a:pt x="151" y="0"/>
                        </a:lnTo>
                        <a:lnTo>
                          <a:pt x="0" y="0"/>
                        </a:lnTo>
                        <a:lnTo>
                          <a:pt x="0" y="68"/>
                        </a:lnTo>
                        <a:lnTo>
                          <a:pt x="30" y="129"/>
                        </a:lnTo>
                        <a:lnTo>
                          <a:pt x="15" y="190"/>
                        </a:lnTo>
                        <a:lnTo>
                          <a:pt x="15" y="213"/>
                        </a:lnTo>
                        <a:lnTo>
                          <a:pt x="45" y="205"/>
                        </a:lnTo>
                        <a:lnTo>
                          <a:pt x="121" y="220"/>
                        </a:lnTo>
                        <a:lnTo>
                          <a:pt x="128" y="213"/>
                        </a:lnTo>
                        <a:lnTo>
                          <a:pt x="98" y="205"/>
                        </a:lnTo>
                        <a:lnTo>
                          <a:pt x="121" y="197"/>
                        </a:lnTo>
                        <a:lnTo>
                          <a:pt x="121" y="205"/>
                        </a:lnTo>
                        <a:lnTo>
                          <a:pt x="136" y="205"/>
                        </a:lnTo>
                        <a:lnTo>
                          <a:pt x="136" y="220"/>
                        </a:lnTo>
                        <a:lnTo>
                          <a:pt x="159" y="220"/>
                        </a:lnTo>
                        <a:lnTo>
                          <a:pt x="166" y="235"/>
                        </a:lnTo>
                        <a:lnTo>
                          <a:pt x="159" y="228"/>
                        </a:lnTo>
                        <a:lnTo>
                          <a:pt x="151" y="228"/>
                        </a:lnTo>
                        <a:lnTo>
                          <a:pt x="151" y="235"/>
                        </a:lnTo>
                        <a:lnTo>
                          <a:pt x="181" y="243"/>
                        </a:lnTo>
                        <a:lnTo>
                          <a:pt x="196" y="228"/>
                        </a:lnTo>
                        <a:lnTo>
                          <a:pt x="212" y="243"/>
                        </a:lnTo>
                        <a:lnTo>
                          <a:pt x="219" y="235"/>
                        </a:lnTo>
                        <a:lnTo>
                          <a:pt x="219" y="220"/>
                        </a:lnTo>
                        <a:lnTo>
                          <a:pt x="212" y="213"/>
                        </a:lnTo>
                        <a:lnTo>
                          <a:pt x="204" y="205"/>
                        </a:lnTo>
                        <a:lnTo>
                          <a:pt x="212" y="190"/>
                        </a:lnTo>
                        <a:lnTo>
                          <a:pt x="219" y="213"/>
                        </a:lnTo>
                        <a:lnTo>
                          <a:pt x="227" y="213"/>
                        </a:lnTo>
                        <a:lnTo>
                          <a:pt x="227" y="205"/>
                        </a:lnTo>
                        <a:lnTo>
                          <a:pt x="234" y="228"/>
                        </a:lnTo>
                        <a:lnTo>
                          <a:pt x="242" y="228"/>
                        </a:lnTo>
                        <a:lnTo>
                          <a:pt x="257" y="235"/>
                        </a:lnTo>
                        <a:lnTo>
                          <a:pt x="265" y="235"/>
                        </a:lnTo>
                        <a:lnTo>
                          <a:pt x="272" y="243"/>
                        </a:lnTo>
                        <a:lnTo>
                          <a:pt x="280" y="228"/>
                        </a:lnTo>
                        <a:close/>
                      </a:path>
                    </a:pathLst>
                  </a:custGeom>
                  <a:solidFill>
                    <a:srgbClr val="B22222"/>
                  </a:solidFill>
                  <a:ln w="8">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74"/>
                  <p:cNvSpPr>
                    <a:spLocks/>
                  </p:cNvSpPr>
                  <p:nvPr/>
                </p:nvSpPr>
                <p:spPr bwMode="auto">
                  <a:xfrm>
                    <a:off x="1553" y="122983"/>
                    <a:ext cx="280" cy="243"/>
                  </a:xfrm>
                  <a:custGeom>
                    <a:avLst/>
                    <a:gdLst>
                      <a:gd name="T0" fmla="*/ 249 w 280"/>
                      <a:gd name="T1" fmla="*/ 220 h 243"/>
                      <a:gd name="T2" fmla="*/ 249 w 280"/>
                      <a:gd name="T3" fmla="*/ 205 h 243"/>
                      <a:gd name="T4" fmla="*/ 265 w 280"/>
                      <a:gd name="T5" fmla="*/ 167 h 243"/>
                      <a:gd name="T6" fmla="*/ 227 w 280"/>
                      <a:gd name="T7" fmla="*/ 182 h 243"/>
                      <a:gd name="T8" fmla="*/ 234 w 280"/>
                      <a:gd name="T9" fmla="*/ 175 h 243"/>
                      <a:gd name="T10" fmla="*/ 196 w 280"/>
                      <a:gd name="T11" fmla="*/ 175 h 243"/>
                      <a:gd name="T12" fmla="*/ 242 w 280"/>
                      <a:gd name="T13" fmla="*/ 167 h 243"/>
                      <a:gd name="T14" fmla="*/ 234 w 280"/>
                      <a:gd name="T15" fmla="*/ 122 h 243"/>
                      <a:gd name="T16" fmla="*/ 128 w 280"/>
                      <a:gd name="T17" fmla="*/ 106 h 243"/>
                      <a:gd name="T18" fmla="*/ 136 w 280"/>
                      <a:gd name="T19" fmla="*/ 84 h 243"/>
                      <a:gd name="T20" fmla="*/ 143 w 280"/>
                      <a:gd name="T21" fmla="*/ 68 h 243"/>
                      <a:gd name="T22" fmla="*/ 151 w 280"/>
                      <a:gd name="T23" fmla="*/ 46 h 243"/>
                      <a:gd name="T24" fmla="*/ 151 w 280"/>
                      <a:gd name="T25" fmla="*/ 31 h 243"/>
                      <a:gd name="T26" fmla="*/ 159 w 280"/>
                      <a:gd name="T27" fmla="*/ 23 h 243"/>
                      <a:gd name="T28" fmla="*/ 151 w 280"/>
                      <a:gd name="T29" fmla="*/ 0 h 243"/>
                      <a:gd name="T30" fmla="*/ 0 w 280"/>
                      <a:gd name="T31" fmla="*/ 68 h 243"/>
                      <a:gd name="T32" fmla="*/ 15 w 280"/>
                      <a:gd name="T33" fmla="*/ 190 h 243"/>
                      <a:gd name="T34" fmla="*/ 45 w 280"/>
                      <a:gd name="T35" fmla="*/ 205 h 243"/>
                      <a:gd name="T36" fmla="*/ 128 w 280"/>
                      <a:gd name="T37" fmla="*/ 213 h 243"/>
                      <a:gd name="T38" fmla="*/ 121 w 280"/>
                      <a:gd name="T39" fmla="*/ 197 h 243"/>
                      <a:gd name="T40" fmla="*/ 136 w 280"/>
                      <a:gd name="T41" fmla="*/ 205 h 243"/>
                      <a:gd name="T42" fmla="*/ 159 w 280"/>
                      <a:gd name="T43" fmla="*/ 220 h 243"/>
                      <a:gd name="T44" fmla="*/ 159 w 280"/>
                      <a:gd name="T45" fmla="*/ 228 h 243"/>
                      <a:gd name="T46" fmla="*/ 151 w 280"/>
                      <a:gd name="T47" fmla="*/ 235 h 243"/>
                      <a:gd name="T48" fmla="*/ 196 w 280"/>
                      <a:gd name="T49" fmla="*/ 228 h 243"/>
                      <a:gd name="T50" fmla="*/ 219 w 280"/>
                      <a:gd name="T51" fmla="*/ 235 h 243"/>
                      <a:gd name="T52" fmla="*/ 212 w 280"/>
                      <a:gd name="T53" fmla="*/ 213 h 243"/>
                      <a:gd name="T54" fmla="*/ 212 w 280"/>
                      <a:gd name="T55" fmla="*/ 190 h 243"/>
                      <a:gd name="T56" fmla="*/ 227 w 280"/>
                      <a:gd name="T57" fmla="*/ 213 h 243"/>
                      <a:gd name="T58" fmla="*/ 234 w 280"/>
                      <a:gd name="T59" fmla="*/ 228 h 243"/>
                      <a:gd name="T60" fmla="*/ 257 w 280"/>
                      <a:gd name="T61" fmla="*/ 235 h 243"/>
                      <a:gd name="T62" fmla="*/ 272 w 280"/>
                      <a:gd name="T63" fmla="*/ 243 h 243"/>
                      <a:gd name="T64" fmla="*/ 280 w 280"/>
                      <a:gd name="T65" fmla="*/ 23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0" h="243">
                        <a:moveTo>
                          <a:pt x="280" y="228"/>
                        </a:moveTo>
                        <a:lnTo>
                          <a:pt x="249" y="220"/>
                        </a:lnTo>
                        <a:lnTo>
                          <a:pt x="234" y="205"/>
                        </a:lnTo>
                        <a:lnTo>
                          <a:pt x="249" y="205"/>
                        </a:lnTo>
                        <a:lnTo>
                          <a:pt x="265" y="197"/>
                        </a:lnTo>
                        <a:lnTo>
                          <a:pt x="265" y="167"/>
                        </a:lnTo>
                        <a:lnTo>
                          <a:pt x="242" y="190"/>
                        </a:lnTo>
                        <a:lnTo>
                          <a:pt x="227" y="182"/>
                        </a:lnTo>
                        <a:lnTo>
                          <a:pt x="242" y="175"/>
                        </a:lnTo>
                        <a:lnTo>
                          <a:pt x="234" y="175"/>
                        </a:lnTo>
                        <a:lnTo>
                          <a:pt x="212" y="182"/>
                        </a:lnTo>
                        <a:lnTo>
                          <a:pt x="196" y="175"/>
                        </a:lnTo>
                        <a:lnTo>
                          <a:pt x="212" y="159"/>
                        </a:lnTo>
                        <a:lnTo>
                          <a:pt x="242" y="167"/>
                        </a:lnTo>
                        <a:lnTo>
                          <a:pt x="227" y="144"/>
                        </a:lnTo>
                        <a:lnTo>
                          <a:pt x="234" y="122"/>
                        </a:lnTo>
                        <a:lnTo>
                          <a:pt x="128" y="122"/>
                        </a:lnTo>
                        <a:lnTo>
                          <a:pt x="128" y="106"/>
                        </a:lnTo>
                        <a:lnTo>
                          <a:pt x="143" y="91"/>
                        </a:lnTo>
                        <a:lnTo>
                          <a:pt x="136" y="84"/>
                        </a:lnTo>
                        <a:lnTo>
                          <a:pt x="143" y="76"/>
                        </a:lnTo>
                        <a:lnTo>
                          <a:pt x="143" y="68"/>
                        </a:lnTo>
                        <a:lnTo>
                          <a:pt x="159" y="53"/>
                        </a:lnTo>
                        <a:lnTo>
                          <a:pt x="151" y="46"/>
                        </a:lnTo>
                        <a:lnTo>
                          <a:pt x="166" y="38"/>
                        </a:lnTo>
                        <a:lnTo>
                          <a:pt x="151" y="31"/>
                        </a:lnTo>
                        <a:lnTo>
                          <a:pt x="159" y="31"/>
                        </a:lnTo>
                        <a:lnTo>
                          <a:pt x="159" y="23"/>
                        </a:lnTo>
                        <a:lnTo>
                          <a:pt x="151" y="23"/>
                        </a:lnTo>
                        <a:lnTo>
                          <a:pt x="151" y="0"/>
                        </a:lnTo>
                        <a:lnTo>
                          <a:pt x="0" y="0"/>
                        </a:lnTo>
                        <a:lnTo>
                          <a:pt x="0" y="68"/>
                        </a:lnTo>
                        <a:lnTo>
                          <a:pt x="30" y="129"/>
                        </a:lnTo>
                        <a:lnTo>
                          <a:pt x="15" y="190"/>
                        </a:lnTo>
                        <a:lnTo>
                          <a:pt x="15" y="213"/>
                        </a:lnTo>
                        <a:lnTo>
                          <a:pt x="45" y="205"/>
                        </a:lnTo>
                        <a:lnTo>
                          <a:pt x="121" y="220"/>
                        </a:lnTo>
                        <a:lnTo>
                          <a:pt x="128" y="213"/>
                        </a:lnTo>
                        <a:lnTo>
                          <a:pt x="98" y="205"/>
                        </a:lnTo>
                        <a:lnTo>
                          <a:pt x="121" y="197"/>
                        </a:lnTo>
                        <a:lnTo>
                          <a:pt x="121" y="205"/>
                        </a:lnTo>
                        <a:lnTo>
                          <a:pt x="136" y="205"/>
                        </a:lnTo>
                        <a:lnTo>
                          <a:pt x="136" y="220"/>
                        </a:lnTo>
                        <a:lnTo>
                          <a:pt x="159" y="220"/>
                        </a:lnTo>
                        <a:lnTo>
                          <a:pt x="166" y="235"/>
                        </a:lnTo>
                        <a:lnTo>
                          <a:pt x="159" y="228"/>
                        </a:lnTo>
                        <a:lnTo>
                          <a:pt x="151" y="228"/>
                        </a:lnTo>
                        <a:lnTo>
                          <a:pt x="151" y="235"/>
                        </a:lnTo>
                        <a:lnTo>
                          <a:pt x="181" y="243"/>
                        </a:lnTo>
                        <a:lnTo>
                          <a:pt x="196" y="228"/>
                        </a:lnTo>
                        <a:lnTo>
                          <a:pt x="212" y="243"/>
                        </a:lnTo>
                        <a:lnTo>
                          <a:pt x="219" y="235"/>
                        </a:lnTo>
                        <a:lnTo>
                          <a:pt x="219" y="220"/>
                        </a:lnTo>
                        <a:lnTo>
                          <a:pt x="212" y="213"/>
                        </a:lnTo>
                        <a:lnTo>
                          <a:pt x="204" y="205"/>
                        </a:lnTo>
                        <a:lnTo>
                          <a:pt x="212" y="190"/>
                        </a:lnTo>
                        <a:lnTo>
                          <a:pt x="219" y="213"/>
                        </a:lnTo>
                        <a:lnTo>
                          <a:pt x="227" y="213"/>
                        </a:lnTo>
                        <a:lnTo>
                          <a:pt x="227" y="205"/>
                        </a:lnTo>
                        <a:lnTo>
                          <a:pt x="234" y="228"/>
                        </a:lnTo>
                        <a:lnTo>
                          <a:pt x="242" y="228"/>
                        </a:lnTo>
                        <a:lnTo>
                          <a:pt x="257" y="235"/>
                        </a:lnTo>
                        <a:lnTo>
                          <a:pt x="265" y="235"/>
                        </a:lnTo>
                        <a:lnTo>
                          <a:pt x="272" y="243"/>
                        </a:lnTo>
                        <a:lnTo>
                          <a:pt x="280" y="228"/>
                        </a:lnTo>
                        <a:lnTo>
                          <a:pt x="280" y="235"/>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75"/>
                  <p:cNvSpPr>
                    <a:spLocks/>
                  </p:cNvSpPr>
                  <p:nvPr/>
                </p:nvSpPr>
                <p:spPr bwMode="auto">
                  <a:xfrm>
                    <a:off x="2545" y="121906"/>
                    <a:ext cx="189" cy="288"/>
                  </a:xfrm>
                  <a:custGeom>
                    <a:avLst/>
                    <a:gdLst>
                      <a:gd name="T0" fmla="*/ 181 w 189"/>
                      <a:gd name="T1" fmla="*/ 144 h 288"/>
                      <a:gd name="T2" fmla="*/ 174 w 189"/>
                      <a:gd name="T3" fmla="*/ 137 h 288"/>
                      <a:gd name="T4" fmla="*/ 189 w 189"/>
                      <a:gd name="T5" fmla="*/ 129 h 288"/>
                      <a:gd name="T6" fmla="*/ 174 w 189"/>
                      <a:gd name="T7" fmla="*/ 121 h 288"/>
                      <a:gd name="T8" fmla="*/ 159 w 189"/>
                      <a:gd name="T9" fmla="*/ 121 h 288"/>
                      <a:gd name="T10" fmla="*/ 151 w 189"/>
                      <a:gd name="T11" fmla="*/ 99 h 288"/>
                      <a:gd name="T12" fmla="*/ 136 w 189"/>
                      <a:gd name="T13" fmla="*/ 99 h 288"/>
                      <a:gd name="T14" fmla="*/ 113 w 189"/>
                      <a:gd name="T15" fmla="*/ 15 h 288"/>
                      <a:gd name="T16" fmla="*/ 90 w 189"/>
                      <a:gd name="T17" fmla="*/ 0 h 288"/>
                      <a:gd name="T18" fmla="*/ 60 w 189"/>
                      <a:gd name="T19" fmla="*/ 23 h 288"/>
                      <a:gd name="T20" fmla="*/ 45 w 189"/>
                      <a:gd name="T21" fmla="*/ 8 h 288"/>
                      <a:gd name="T22" fmla="*/ 22 w 189"/>
                      <a:gd name="T23" fmla="*/ 61 h 288"/>
                      <a:gd name="T24" fmla="*/ 30 w 189"/>
                      <a:gd name="T25" fmla="*/ 114 h 288"/>
                      <a:gd name="T26" fmla="*/ 15 w 189"/>
                      <a:gd name="T27" fmla="*/ 144 h 288"/>
                      <a:gd name="T28" fmla="*/ 22 w 189"/>
                      <a:gd name="T29" fmla="*/ 152 h 288"/>
                      <a:gd name="T30" fmla="*/ 15 w 189"/>
                      <a:gd name="T31" fmla="*/ 152 h 288"/>
                      <a:gd name="T32" fmla="*/ 15 w 189"/>
                      <a:gd name="T33" fmla="*/ 159 h 288"/>
                      <a:gd name="T34" fmla="*/ 0 w 189"/>
                      <a:gd name="T35" fmla="*/ 159 h 288"/>
                      <a:gd name="T36" fmla="*/ 37 w 189"/>
                      <a:gd name="T37" fmla="*/ 273 h 288"/>
                      <a:gd name="T38" fmla="*/ 53 w 189"/>
                      <a:gd name="T39" fmla="*/ 288 h 288"/>
                      <a:gd name="T40" fmla="*/ 68 w 189"/>
                      <a:gd name="T41" fmla="*/ 243 h 288"/>
                      <a:gd name="T42" fmla="*/ 75 w 189"/>
                      <a:gd name="T43" fmla="*/ 235 h 288"/>
                      <a:gd name="T44" fmla="*/ 75 w 189"/>
                      <a:gd name="T45" fmla="*/ 220 h 288"/>
                      <a:gd name="T46" fmla="*/ 90 w 189"/>
                      <a:gd name="T47" fmla="*/ 235 h 288"/>
                      <a:gd name="T48" fmla="*/ 98 w 189"/>
                      <a:gd name="T49" fmla="*/ 212 h 288"/>
                      <a:gd name="T50" fmla="*/ 106 w 189"/>
                      <a:gd name="T51" fmla="*/ 220 h 288"/>
                      <a:gd name="T52" fmla="*/ 106 w 189"/>
                      <a:gd name="T53" fmla="*/ 190 h 288"/>
                      <a:gd name="T54" fmla="*/ 113 w 189"/>
                      <a:gd name="T55" fmla="*/ 182 h 288"/>
                      <a:gd name="T56" fmla="*/ 113 w 189"/>
                      <a:gd name="T57" fmla="*/ 190 h 288"/>
                      <a:gd name="T58" fmla="*/ 128 w 189"/>
                      <a:gd name="T59" fmla="*/ 190 h 288"/>
                      <a:gd name="T60" fmla="*/ 128 w 189"/>
                      <a:gd name="T61" fmla="*/ 174 h 288"/>
                      <a:gd name="T62" fmla="*/ 136 w 189"/>
                      <a:gd name="T63" fmla="*/ 182 h 288"/>
                      <a:gd name="T64" fmla="*/ 136 w 189"/>
                      <a:gd name="T65" fmla="*/ 167 h 288"/>
                      <a:gd name="T66" fmla="*/ 151 w 189"/>
                      <a:gd name="T67" fmla="*/ 182 h 288"/>
                      <a:gd name="T68" fmla="*/ 159 w 189"/>
                      <a:gd name="T69" fmla="*/ 159 h 288"/>
                      <a:gd name="T70" fmla="*/ 166 w 189"/>
                      <a:gd name="T71" fmla="*/ 159 h 288"/>
                      <a:gd name="T72" fmla="*/ 166 w 189"/>
                      <a:gd name="T73" fmla="*/ 152 h 288"/>
                      <a:gd name="T74" fmla="*/ 181 w 189"/>
                      <a:gd name="T75" fmla="*/ 152 h 288"/>
                      <a:gd name="T76" fmla="*/ 189 w 189"/>
                      <a:gd name="T77" fmla="*/ 137 h 288"/>
                      <a:gd name="T78" fmla="*/ 181 w 189"/>
                      <a:gd name="T79"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9" h="288">
                        <a:moveTo>
                          <a:pt x="181" y="144"/>
                        </a:moveTo>
                        <a:lnTo>
                          <a:pt x="174" y="137"/>
                        </a:lnTo>
                        <a:lnTo>
                          <a:pt x="189" y="129"/>
                        </a:lnTo>
                        <a:lnTo>
                          <a:pt x="174" y="121"/>
                        </a:lnTo>
                        <a:lnTo>
                          <a:pt x="159" y="121"/>
                        </a:lnTo>
                        <a:lnTo>
                          <a:pt x="151" y="99"/>
                        </a:lnTo>
                        <a:lnTo>
                          <a:pt x="136" y="99"/>
                        </a:lnTo>
                        <a:lnTo>
                          <a:pt x="113" y="15"/>
                        </a:lnTo>
                        <a:lnTo>
                          <a:pt x="90" y="0"/>
                        </a:lnTo>
                        <a:lnTo>
                          <a:pt x="60" y="23"/>
                        </a:lnTo>
                        <a:lnTo>
                          <a:pt x="45" y="8"/>
                        </a:lnTo>
                        <a:lnTo>
                          <a:pt x="22" y="61"/>
                        </a:lnTo>
                        <a:lnTo>
                          <a:pt x="30" y="114"/>
                        </a:lnTo>
                        <a:lnTo>
                          <a:pt x="15" y="144"/>
                        </a:lnTo>
                        <a:lnTo>
                          <a:pt x="22" y="152"/>
                        </a:lnTo>
                        <a:lnTo>
                          <a:pt x="15" y="152"/>
                        </a:lnTo>
                        <a:lnTo>
                          <a:pt x="15" y="159"/>
                        </a:lnTo>
                        <a:lnTo>
                          <a:pt x="0" y="159"/>
                        </a:lnTo>
                        <a:lnTo>
                          <a:pt x="37" y="273"/>
                        </a:lnTo>
                        <a:lnTo>
                          <a:pt x="53" y="288"/>
                        </a:lnTo>
                        <a:lnTo>
                          <a:pt x="68" y="243"/>
                        </a:lnTo>
                        <a:lnTo>
                          <a:pt x="75" y="235"/>
                        </a:lnTo>
                        <a:lnTo>
                          <a:pt x="75" y="220"/>
                        </a:lnTo>
                        <a:lnTo>
                          <a:pt x="90" y="235"/>
                        </a:lnTo>
                        <a:lnTo>
                          <a:pt x="98" y="212"/>
                        </a:lnTo>
                        <a:lnTo>
                          <a:pt x="106" y="220"/>
                        </a:lnTo>
                        <a:lnTo>
                          <a:pt x="106" y="190"/>
                        </a:lnTo>
                        <a:lnTo>
                          <a:pt x="113" y="182"/>
                        </a:lnTo>
                        <a:lnTo>
                          <a:pt x="113" y="190"/>
                        </a:lnTo>
                        <a:lnTo>
                          <a:pt x="128" y="190"/>
                        </a:lnTo>
                        <a:lnTo>
                          <a:pt x="128" y="174"/>
                        </a:lnTo>
                        <a:lnTo>
                          <a:pt x="136" y="182"/>
                        </a:lnTo>
                        <a:lnTo>
                          <a:pt x="136" y="167"/>
                        </a:lnTo>
                        <a:lnTo>
                          <a:pt x="151" y="182"/>
                        </a:lnTo>
                        <a:lnTo>
                          <a:pt x="159" y="159"/>
                        </a:lnTo>
                        <a:lnTo>
                          <a:pt x="166" y="159"/>
                        </a:lnTo>
                        <a:lnTo>
                          <a:pt x="166" y="152"/>
                        </a:lnTo>
                        <a:lnTo>
                          <a:pt x="181" y="152"/>
                        </a:lnTo>
                        <a:lnTo>
                          <a:pt x="189" y="137"/>
                        </a:lnTo>
                        <a:lnTo>
                          <a:pt x="181" y="144"/>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76"/>
                  <p:cNvSpPr>
                    <a:spLocks/>
                  </p:cNvSpPr>
                  <p:nvPr/>
                </p:nvSpPr>
                <p:spPr bwMode="auto">
                  <a:xfrm>
                    <a:off x="2545" y="121906"/>
                    <a:ext cx="189" cy="288"/>
                  </a:xfrm>
                  <a:custGeom>
                    <a:avLst/>
                    <a:gdLst>
                      <a:gd name="T0" fmla="*/ 181 w 189"/>
                      <a:gd name="T1" fmla="*/ 144 h 288"/>
                      <a:gd name="T2" fmla="*/ 174 w 189"/>
                      <a:gd name="T3" fmla="*/ 137 h 288"/>
                      <a:gd name="T4" fmla="*/ 189 w 189"/>
                      <a:gd name="T5" fmla="*/ 129 h 288"/>
                      <a:gd name="T6" fmla="*/ 174 w 189"/>
                      <a:gd name="T7" fmla="*/ 121 h 288"/>
                      <a:gd name="T8" fmla="*/ 159 w 189"/>
                      <a:gd name="T9" fmla="*/ 121 h 288"/>
                      <a:gd name="T10" fmla="*/ 151 w 189"/>
                      <a:gd name="T11" fmla="*/ 99 h 288"/>
                      <a:gd name="T12" fmla="*/ 136 w 189"/>
                      <a:gd name="T13" fmla="*/ 99 h 288"/>
                      <a:gd name="T14" fmla="*/ 113 w 189"/>
                      <a:gd name="T15" fmla="*/ 15 h 288"/>
                      <a:gd name="T16" fmla="*/ 90 w 189"/>
                      <a:gd name="T17" fmla="*/ 0 h 288"/>
                      <a:gd name="T18" fmla="*/ 60 w 189"/>
                      <a:gd name="T19" fmla="*/ 23 h 288"/>
                      <a:gd name="T20" fmla="*/ 45 w 189"/>
                      <a:gd name="T21" fmla="*/ 8 h 288"/>
                      <a:gd name="T22" fmla="*/ 22 w 189"/>
                      <a:gd name="T23" fmla="*/ 61 h 288"/>
                      <a:gd name="T24" fmla="*/ 30 w 189"/>
                      <a:gd name="T25" fmla="*/ 114 h 288"/>
                      <a:gd name="T26" fmla="*/ 15 w 189"/>
                      <a:gd name="T27" fmla="*/ 144 h 288"/>
                      <a:gd name="T28" fmla="*/ 22 w 189"/>
                      <a:gd name="T29" fmla="*/ 152 h 288"/>
                      <a:gd name="T30" fmla="*/ 15 w 189"/>
                      <a:gd name="T31" fmla="*/ 152 h 288"/>
                      <a:gd name="T32" fmla="*/ 15 w 189"/>
                      <a:gd name="T33" fmla="*/ 159 h 288"/>
                      <a:gd name="T34" fmla="*/ 0 w 189"/>
                      <a:gd name="T35" fmla="*/ 159 h 288"/>
                      <a:gd name="T36" fmla="*/ 37 w 189"/>
                      <a:gd name="T37" fmla="*/ 273 h 288"/>
                      <a:gd name="T38" fmla="*/ 53 w 189"/>
                      <a:gd name="T39" fmla="*/ 288 h 288"/>
                      <a:gd name="T40" fmla="*/ 68 w 189"/>
                      <a:gd name="T41" fmla="*/ 243 h 288"/>
                      <a:gd name="T42" fmla="*/ 75 w 189"/>
                      <a:gd name="T43" fmla="*/ 235 h 288"/>
                      <a:gd name="T44" fmla="*/ 75 w 189"/>
                      <a:gd name="T45" fmla="*/ 220 h 288"/>
                      <a:gd name="T46" fmla="*/ 90 w 189"/>
                      <a:gd name="T47" fmla="*/ 235 h 288"/>
                      <a:gd name="T48" fmla="*/ 98 w 189"/>
                      <a:gd name="T49" fmla="*/ 212 h 288"/>
                      <a:gd name="T50" fmla="*/ 106 w 189"/>
                      <a:gd name="T51" fmla="*/ 220 h 288"/>
                      <a:gd name="T52" fmla="*/ 106 w 189"/>
                      <a:gd name="T53" fmla="*/ 190 h 288"/>
                      <a:gd name="T54" fmla="*/ 113 w 189"/>
                      <a:gd name="T55" fmla="*/ 182 h 288"/>
                      <a:gd name="T56" fmla="*/ 113 w 189"/>
                      <a:gd name="T57" fmla="*/ 190 h 288"/>
                      <a:gd name="T58" fmla="*/ 128 w 189"/>
                      <a:gd name="T59" fmla="*/ 190 h 288"/>
                      <a:gd name="T60" fmla="*/ 128 w 189"/>
                      <a:gd name="T61" fmla="*/ 174 h 288"/>
                      <a:gd name="T62" fmla="*/ 136 w 189"/>
                      <a:gd name="T63" fmla="*/ 182 h 288"/>
                      <a:gd name="T64" fmla="*/ 136 w 189"/>
                      <a:gd name="T65" fmla="*/ 167 h 288"/>
                      <a:gd name="T66" fmla="*/ 151 w 189"/>
                      <a:gd name="T67" fmla="*/ 182 h 288"/>
                      <a:gd name="T68" fmla="*/ 159 w 189"/>
                      <a:gd name="T69" fmla="*/ 159 h 288"/>
                      <a:gd name="T70" fmla="*/ 166 w 189"/>
                      <a:gd name="T71" fmla="*/ 159 h 288"/>
                      <a:gd name="T72" fmla="*/ 166 w 189"/>
                      <a:gd name="T73" fmla="*/ 152 h 288"/>
                      <a:gd name="T74" fmla="*/ 181 w 189"/>
                      <a:gd name="T75" fmla="*/ 152 h 288"/>
                      <a:gd name="T76" fmla="*/ 189 w 189"/>
                      <a:gd name="T77" fmla="*/ 137 h 288"/>
                      <a:gd name="T78" fmla="*/ 181 w 189"/>
                      <a:gd name="T79" fmla="*/ 144 h 288"/>
                      <a:gd name="T80" fmla="*/ 181 w 189"/>
                      <a:gd name="T81" fmla="*/ 15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288">
                        <a:moveTo>
                          <a:pt x="181" y="144"/>
                        </a:moveTo>
                        <a:lnTo>
                          <a:pt x="174" y="137"/>
                        </a:lnTo>
                        <a:lnTo>
                          <a:pt x="189" y="129"/>
                        </a:lnTo>
                        <a:lnTo>
                          <a:pt x="174" y="121"/>
                        </a:lnTo>
                        <a:lnTo>
                          <a:pt x="159" y="121"/>
                        </a:lnTo>
                        <a:lnTo>
                          <a:pt x="151" y="99"/>
                        </a:lnTo>
                        <a:lnTo>
                          <a:pt x="136" y="99"/>
                        </a:lnTo>
                        <a:lnTo>
                          <a:pt x="113" y="15"/>
                        </a:lnTo>
                        <a:lnTo>
                          <a:pt x="90" y="0"/>
                        </a:lnTo>
                        <a:lnTo>
                          <a:pt x="60" y="23"/>
                        </a:lnTo>
                        <a:lnTo>
                          <a:pt x="45" y="8"/>
                        </a:lnTo>
                        <a:lnTo>
                          <a:pt x="22" y="61"/>
                        </a:lnTo>
                        <a:lnTo>
                          <a:pt x="30" y="114"/>
                        </a:lnTo>
                        <a:lnTo>
                          <a:pt x="15" y="144"/>
                        </a:lnTo>
                        <a:lnTo>
                          <a:pt x="22" y="152"/>
                        </a:lnTo>
                        <a:lnTo>
                          <a:pt x="15" y="152"/>
                        </a:lnTo>
                        <a:lnTo>
                          <a:pt x="15" y="159"/>
                        </a:lnTo>
                        <a:lnTo>
                          <a:pt x="0" y="159"/>
                        </a:lnTo>
                        <a:lnTo>
                          <a:pt x="37" y="273"/>
                        </a:lnTo>
                        <a:lnTo>
                          <a:pt x="53" y="288"/>
                        </a:lnTo>
                        <a:lnTo>
                          <a:pt x="68" y="243"/>
                        </a:lnTo>
                        <a:lnTo>
                          <a:pt x="75" y="235"/>
                        </a:lnTo>
                        <a:lnTo>
                          <a:pt x="75" y="220"/>
                        </a:lnTo>
                        <a:lnTo>
                          <a:pt x="90" y="235"/>
                        </a:lnTo>
                        <a:lnTo>
                          <a:pt x="98" y="212"/>
                        </a:lnTo>
                        <a:lnTo>
                          <a:pt x="106" y="220"/>
                        </a:lnTo>
                        <a:lnTo>
                          <a:pt x="106" y="190"/>
                        </a:lnTo>
                        <a:lnTo>
                          <a:pt x="113" y="182"/>
                        </a:lnTo>
                        <a:lnTo>
                          <a:pt x="113" y="190"/>
                        </a:lnTo>
                        <a:lnTo>
                          <a:pt x="128" y="190"/>
                        </a:lnTo>
                        <a:lnTo>
                          <a:pt x="128" y="174"/>
                        </a:lnTo>
                        <a:lnTo>
                          <a:pt x="136" y="182"/>
                        </a:lnTo>
                        <a:lnTo>
                          <a:pt x="136" y="167"/>
                        </a:lnTo>
                        <a:lnTo>
                          <a:pt x="151" y="182"/>
                        </a:lnTo>
                        <a:lnTo>
                          <a:pt x="159" y="159"/>
                        </a:lnTo>
                        <a:lnTo>
                          <a:pt x="166" y="159"/>
                        </a:lnTo>
                        <a:lnTo>
                          <a:pt x="166" y="152"/>
                        </a:lnTo>
                        <a:lnTo>
                          <a:pt x="181" y="152"/>
                        </a:lnTo>
                        <a:lnTo>
                          <a:pt x="189" y="137"/>
                        </a:lnTo>
                        <a:lnTo>
                          <a:pt x="181" y="144"/>
                        </a:lnTo>
                        <a:lnTo>
                          <a:pt x="181" y="152"/>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77"/>
                  <p:cNvSpPr>
                    <a:spLocks/>
                  </p:cNvSpPr>
                  <p:nvPr/>
                </p:nvSpPr>
                <p:spPr bwMode="auto">
                  <a:xfrm>
                    <a:off x="2681" y="122080"/>
                    <a:ext cx="7" cy="16"/>
                  </a:xfrm>
                  <a:custGeom>
                    <a:avLst/>
                    <a:gdLst>
                      <a:gd name="T0" fmla="*/ 7 w 7"/>
                      <a:gd name="T1" fmla="*/ 8 h 16"/>
                      <a:gd name="T2" fmla="*/ 0 w 7"/>
                      <a:gd name="T3" fmla="*/ 8 h 16"/>
                      <a:gd name="T4" fmla="*/ 0 w 7"/>
                      <a:gd name="T5" fmla="*/ 16 h 16"/>
                      <a:gd name="T6" fmla="*/ 0 w 7"/>
                      <a:gd name="T7" fmla="*/ 0 h 16"/>
                      <a:gd name="T8" fmla="*/ 7 w 7"/>
                      <a:gd name="T9" fmla="*/ 8 h 16"/>
                    </a:gdLst>
                    <a:ahLst/>
                    <a:cxnLst>
                      <a:cxn ang="0">
                        <a:pos x="T0" y="T1"/>
                      </a:cxn>
                      <a:cxn ang="0">
                        <a:pos x="T2" y="T3"/>
                      </a:cxn>
                      <a:cxn ang="0">
                        <a:pos x="T4" y="T5"/>
                      </a:cxn>
                      <a:cxn ang="0">
                        <a:pos x="T6" y="T7"/>
                      </a:cxn>
                      <a:cxn ang="0">
                        <a:pos x="T8" y="T9"/>
                      </a:cxn>
                    </a:cxnLst>
                    <a:rect l="0" t="0" r="r" b="b"/>
                    <a:pathLst>
                      <a:path w="7" h="16">
                        <a:moveTo>
                          <a:pt x="7" y="8"/>
                        </a:moveTo>
                        <a:lnTo>
                          <a:pt x="0" y="8"/>
                        </a:lnTo>
                        <a:lnTo>
                          <a:pt x="0" y="16"/>
                        </a:lnTo>
                        <a:lnTo>
                          <a:pt x="0" y="0"/>
                        </a:lnTo>
                        <a:lnTo>
                          <a:pt x="7" y="8"/>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78"/>
                  <p:cNvSpPr>
                    <a:spLocks/>
                  </p:cNvSpPr>
                  <p:nvPr/>
                </p:nvSpPr>
                <p:spPr bwMode="auto">
                  <a:xfrm>
                    <a:off x="2681" y="122080"/>
                    <a:ext cx="7" cy="16"/>
                  </a:xfrm>
                  <a:custGeom>
                    <a:avLst/>
                    <a:gdLst>
                      <a:gd name="T0" fmla="*/ 7 w 7"/>
                      <a:gd name="T1" fmla="*/ 8 h 16"/>
                      <a:gd name="T2" fmla="*/ 0 w 7"/>
                      <a:gd name="T3" fmla="*/ 8 h 16"/>
                      <a:gd name="T4" fmla="*/ 0 w 7"/>
                      <a:gd name="T5" fmla="*/ 16 h 16"/>
                      <a:gd name="T6" fmla="*/ 0 w 7"/>
                      <a:gd name="T7" fmla="*/ 0 h 16"/>
                      <a:gd name="T8" fmla="*/ 7 w 7"/>
                      <a:gd name="T9" fmla="*/ 8 h 16"/>
                      <a:gd name="T10" fmla="*/ 7 w 7"/>
                      <a:gd name="T11" fmla="*/ 16 h 16"/>
                    </a:gdLst>
                    <a:ahLst/>
                    <a:cxnLst>
                      <a:cxn ang="0">
                        <a:pos x="T0" y="T1"/>
                      </a:cxn>
                      <a:cxn ang="0">
                        <a:pos x="T2" y="T3"/>
                      </a:cxn>
                      <a:cxn ang="0">
                        <a:pos x="T4" y="T5"/>
                      </a:cxn>
                      <a:cxn ang="0">
                        <a:pos x="T6" y="T7"/>
                      </a:cxn>
                      <a:cxn ang="0">
                        <a:pos x="T8" y="T9"/>
                      </a:cxn>
                      <a:cxn ang="0">
                        <a:pos x="T10" y="T11"/>
                      </a:cxn>
                    </a:cxnLst>
                    <a:rect l="0" t="0" r="r" b="b"/>
                    <a:pathLst>
                      <a:path w="7" h="16">
                        <a:moveTo>
                          <a:pt x="7" y="8"/>
                        </a:moveTo>
                        <a:lnTo>
                          <a:pt x="0" y="8"/>
                        </a:lnTo>
                        <a:lnTo>
                          <a:pt x="0" y="16"/>
                        </a:lnTo>
                        <a:lnTo>
                          <a:pt x="0" y="0"/>
                        </a:lnTo>
                        <a:lnTo>
                          <a:pt x="7" y="8"/>
                        </a:lnTo>
                        <a:lnTo>
                          <a:pt x="7" y="16"/>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79"/>
                  <p:cNvSpPr>
                    <a:spLocks/>
                  </p:cNvSpPr>
                  <p:nvPr/>
                </p:nvSpPr>
                <p:spPr bwMode="auto">
                  <a:xfrm>
                    <a:off x="2242" y="122460"/>
                    <a:ext cx="227" cy="106"/>
                  </a:xfrm>
                  <a:custGeom>
                    <a:avLst/>
                    <a:gdLst>
                      <a:gd name="T0" fmla="*/ 227 w 227"/>
                      <a:gd name="T1" fmla="*/ 68 h 106"/>
                      <a:gd name="T2" fmla="*/ 197 w 227"/>
                      <a:gd name="T3" fmla="*/ 76 h 106"/>
                      <a:gd name="T4" fmla="*/ 174 w 227"/>
                      <a:gd name="T5" fmla="*/ 0 h 106"/>
                      <a:gd name="T6" fmla="*/ 0 w 227"/>
                      <a:gd name="T7" fmla="*/ 30 h 106"/>
                      <a:gd name="T8" fmla="*/ 7 w 227"/>
                      <a:gd name="T9" fmla="*/ 68 h 106"/>
                      <a:gd name="T10" fmla="*/ 30 w 227"/>
                      <a:gd name="T11" fmla="*/ 30 h 106"/>
                      <a:gd name="T12" fmla="*/ 53 w 227"/>
                      <a:gd name="T13" fmla="*/ 38 h 106"/>
                      <a:gd name="T14" fmla="*/ 60 w 227"/>
                      <a:gd name="T15" fmla="*/ 22 h 106"/>
                      <a:gd name="T16" fmla="*/ 75 w 227"/>
                      <a:gd name="T17" fmla="*/ 22 h 106"/>
                      <a:gd name="T18" fmla="*/ 91 w 227"/>
                      <a:gd name="T19" fmla="*/ 45 h 106"/>
                      <a:gd name="T20" fmla="*/ 121 w 227"/>
                      <a:gd name="T21" fmla="*/ 60 h 106"/>
                      <a:gd name="T22" fmla="*/ 128 w 227"/>
                      <a:gd name="T23" fmla="*/ 60 h 106"/>
                      <a:gd name="T24" fmla="*/ 128 w 227"/>
                      <a:gd name="T25" fmla="*/ 68 h 106"/>
                      <a:gd name="T26" fmla="*/ 121 w 227"/>
                      <a:gd name="T27" fmla="*/ 98 h 106"/>
                      <a:gd name="T28" fmla="*/ 136 w 227"/>
                      <a:gd name="T29" fmla="*/ 98 h 106"/>
                      <a:gd name="T30" fmla="*/ 136 w 227"/>
                      <a:gd name="T31" fmla="*/ 91 h 106"/>
                      <a:gd name="T32" fmla="*/ 174 w 227"/>
                      <a:gd name="T33" fmla="*/ 106 h 106"/>
                      <a:gd name="T34" fmla="*/ 166 w 227"/>
                      <a:gd name="T35" fmla="*/ 91 h 106"/>
                      <a:gd name="T36" fmla="*/ 144 w 227"/>
                      <a:gd name="T37" fmla="*/ 83 h 106"/>
                      <a:gd name="T38" fmla="*/ 144 w 227"/>
                      <a:gd name="T39" fmla="*/ 76 h 106"/>
                      <a:gd name="T40" fmla="*/ 166 w 227"/>
                      <a:gd name="T41" fmla="*/ 91 h 106"/>
                      <a:gd name="T42" fmla="*/ 144 w 227"/>
                      <a:gd name="T43" fmla="*/ 53 h 106"/>
                      <a:gd name="T44" fmla="*/ 151 w 227"/>
                      <a:gd name="T45" fmla="*/ 53 h 106"/>
                      <a:gd name="T46" fmla="*/ 151 w 227"/>
                      <a:gd name="T47" fmla="*/ 45 h 106"/>
                      <a:gd name="T48" fmla="*/ 144 w 227"/>
                      <a:gd name="T49" fmla="*/ 38 h 106"/>
                      <a:gd name="T50" fmla="*/ 151 w 227"/>
                      <a:gd name="T51" fmla="*/ 38 h 106"/>
                      <a:gd name="T52" fmla="*/ 159 w 227"/>
                      <a:gd name="T53" fmla="*/ 15 h 106"/>
                      <a:gd name="T54" fmla="*/ 159 w 227"/>
                      <a:gd name="T55" fmla="*/ 22 h 106"/>
                      <a:gd name="T56" fmla="*/ 159 w 227"/>
                      <a:gd name="T57" fmla="*/ 7 h 106"/>
                      <a:gd name="T58" fmla="*/ 166 w 227"/>
                      <a:gd name="T59" fmla="*/ 7 h 106"/>
                      <a:gd name="T60" fmla="*/ 166 w 227"/>
                      <a:gd name="T61" fmla="*/ 22 h 106"/>
                      <a:gd name="T62" fmla="*/ 174 w 227"/>
                      <a:gd name="T63" fmla="*/ 22 h 106"/>
                      <a:gd name="T64" fmla="*/ 166 w 227"/>
                      <a:gd name="T65" fmla="*/ 22 h 106"/>
                      <a:gd name="T66" fmla="*/ 159 w 227"/>
                      <a:gd name="T67" fmla="*/ 38 h 106"/>
                      <a:gd name="T68" fmla="*/ 174 w 227"/>
                      <a:gd name="T69" fmla="*/ 38 h 106"/>
                      <a:gd name="T70" fmla="*/ 166 w 227"/>
                      <a:gd name="T71" fmla="*/ 53 h 106"/>
                      <a:gd name="T72" fmla="*/ 174 w 227"/>
                      <a:gd name="T73" fmla="*/ 60 h 106"/>
                      <a:gd name="T74" fmla="*/ 166 w 227"/>
                      <a:gd name="T75" fmla="*/ 60 h 106"/>
                      <a:gd name="T76" fmla="*/ 166 w 227"/>
                      <a:gd name="T77" fmla="*/ 68 h 106"/>
                      <a:gd name="T78" fmla="*/ 174 w 227"/>
                      <a:gd name="T79" fmla="*/ 60 h 106"/>
                      <a:gd name="T80" fmla="*/ 174 w 227"/>
                      <a:gd name="T81" fmla="*/ 68 h 106"/>
                      <a:gd name="T82" fmla="*/ 166 w 227"/>
                      <a:gd name="T83" fmla="*/ 68 h 106"/>
                      <a:gd name="T84" fmla="*/ 174 w 227"/>
                      <a:gd name="T85" fmla="*/ 76 h 106"/>
                      <a:gd name="T86" fmla="*/ 166 w 227"/>
                      <a:gd name="T87" fmla="*/ 83 h 106"/>
                      <a:gd name="T88" fmla="*/ 189 w 227"/>
                      <a:gd name="T89" fmla="*/ 83 h 106"/>
                      <a:gd name="T90" fmla="*/ 197 w 227"/>
                      <a:gd name="T91" fmla="*/ 98 h 106"/>
                      <a:gd name="T92" fmla="*/ 189 w 227"/>
                      <a:gd name="T93" fmla="*/ 106 h 106"/>
                      <a:gd name="T94" fmla="*/ 204 w 227"/>
                      <a:gd name="T95" fmla="*/ 106 h 106"/>
                      <a:gd name="T96" fmla="*/ 219 w 227"/>
                      <a:gd name="T97" fmla="*/ 98 h 106"/>
                      <a:gd name="T98" fmla="*/ 227 w 227"/>
                      <a:gd name="T99" fmla="*/ 6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7" h="106">
                        <a:moveTo>
                          <a:pt x="227" y="68"/>
                        </a:moveTo>
                        <a:lnTo>
                          <a:pt x="197" y="76"/>
                        </a:lnTo>
                        <a:lnTo>
                          <a:pt x="174" y="0"/>
                        </a:lnTo>
                        <a:lnTo>
                          <a:pt x="0" y="30"/>
                        </a:lnTo>
                        <a:lnTo>
                          <a:pt x="7" y="68"/>
                        </a:lnTo>
                        <a:lnTo>
                          <a:pt x="30" y="30"/>
                        </a:lnTo>
                        <a:lnTo>
                          <a:pt x="53" y="38"/>
                        </a:lnTo>
                        <a:lnTo>
                          <a:pt x="60" y="22"/>
                        </a:lnTo>
                        <a:lnTo>
                          <a:pt x="75" y="22"/>
                        </a:lnTo>
                        <a:lnTo>
                          <a:pt x="91" y="45"/>
                        </a:lnTo>
                        <a:lnTo>
                          <a:pt x="121" y="60"/>
                        </a:lnTo>
                        <a:lnTo>
                          <a:pt x="128" y="60"/>
                        </a:lnTo>
                        <a:lnTo>
                          <a:pt x="128" y="68"/>
                        </a:lnTo>
                        <a:lnTo>
                          <a:pt x="121" y="98"/>
                        </a:lnTo>
                        <a:lnTo>
                          <a:pt x="136" y="98"/>
                        </a:lnTo>
                        <a:lnTo>
                          <a:pt x="136" y="91"/>
                        </a:lnTo>
                        <a:lnTo>
                          <a:pt x="174" y="106"/>
                        </a:lnTo>
                        <a:lnTo>
                          <a:pt x="166" y="91"/>
                        </a:lnTo>
                        <a:lnTo>
                          <a:pt x="144" y="83"/>
                        </a:lnTo>
                        <a:lnTo>
                          <a:pt x="144" y="76"/>
                        </a:lnTo>
                        <a:lnTo>
                          <a:pt x="166" y="91"/>
                        </a:lnTo>
                        <a:lnTo>
                          <a:pt x="144" y="53"/>
                        </a:lnTo>
                        <a:lnTo>
                          <a:pt x="151" y="53"/>
                        </a:lnTo>
                        <a:lnTo>
                          <a:pt x="151" y="45"/>
                        </a:lnTo>
                        <a:lnTo>
                          <a:pt x="144" y="38"/>
                        </a:lnTo>
                        <a:lnTo>
                          <a:pt x="151" y="38"/>
                        </a:lnTo>
                        <a:lnTo>
                          <a:pt x="159" y="15"/>
                        </a:lnTo>
                        <a:lnTo>
                          <a:pt x="159" y="22"/>
                        </a:lnTo>
                        <a:lnTo>
                          <a:pt x="159" y="7"/>
                        </a:lnTo>
                        <a:lnTo>
                          <a:pt x="166" y="7"/>
                        </a:lnTo>
                        <a:lnTo>
                          <a:pt x="166" y="22"/>
                        </a:lnTo>
                        <a:lnTo>
                          <a:pt x="174" y="22"/>
                        </a:lnTo>
                        <a:lnTo>
                          <a:pt x="166" y="22"/>
                        </a:lnTo>
                        <a:lnTo>
                          <a:pt x="159" y="38"/>
                        </a:lnTo>
                        <a:lnTo>
                          <a:pt x="174" y="38"/>
                        </a:lnTo>
                        <a:lnTo>
                          <a:pt x="166" y="53"/>
                        </a:lnTo>
                        <a:lnTo>
                          <a:pt x="174" y="60"/>
                        </a:lnTo>
                        <a:lnTo>
                          <a:pt x="166" y="60"/>
                        </a:lnTo>
                        <a:lnTo>
                          <a:pt x="166" y="68"/>
                        </a:lnTo>
                        <a:lnTo>
                          <a:pt x="174" y="60"/>
                        </a:lnTo>
                        <a:lnTo>
                          <a:pt x="174" y="68"/>
                        </a:lnTo>
                        <a:lnTo>
                          <a:pt x="166" y="68"/>
                        </a:lnTo>
                        <a:lnTo>
                          <a:pt x="174" y="76"/>
                        </a:lnTo>
                        <a:lnTo>
                          <a:pt x="166" y="83"/>
                        </a:lnTo>
                        <a:lnTo>
                          <a:pt x="189" y="83"/>
                        </a:lnTo>
                        <a:lnTo>
                          <a:pt x="197" y="98"/>
                        </a:lnTo>
                        <a:lnTo>
                          <a:pt x="189" y="106"/>
                        </a:lnTo>
                        <a:lnTo>
                          <a:pt x="204" y="106"/>
                        </a:lnTo>
                        <a:lnTo>
                          <a:pt x="219" y="98"/>
                        </a:lnTo>
                        <a:lnTo>
                          <a:pt x="227" y="68"/>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80"/>
                  <p:cNvSpPr>
                    <a:spLocks/>
                  </p:cNvSpPr>
                  <p:nvPr/>
                </p:nvSpPr>
                <p:spPr bwMode="auto">
                  <a:xfrm>
                    <a:off x="2242" y="122460"/>
                    <a:ext cx="227" cy="106"/>
                  </a:xfrm>
                  <a:custGeom>
                    <a:avLst/>
                    <a:gdLst>
                      <a:gd name="T0" fmla="*/ 227 w 227"/>
                      <a:gd name="T1" fmla="*/ 68 h 106"/>
                      <a:gd name="T2" fmla="*/ 197 w 227"/>
                      <a:gd name="T3" fmla="*/ 76 h 106"/>
                      <a:gd name="T4" fmla="*/ 174 w 227"/>
                      <a:gd name="T5" fmla="*/ 0 h 106"/>
                      <a:gd name="T6" fmla="*/ 0 w 227"/>
                      <a:gd name="T7" fmla="*/ 30 h 106"/>
                      <a:gd name="T8" fmla="*/ 7 w 227"/>
                      <a:gd name="T9" fmla="*/ 68 h 106"/>
                      <a:gd name="T10" fmla="*/ 30 w 227"/>
                      <a:gd name="T11" fmla="*/ 30 h 106"/>
                      <a:gd name="T12" fmla="*/ 53 w 227"/>
                      <a:gd name="T13" fmla="*/ 38 h 106"/>
                      <a:gd name="T14" fmla="*/ 60 w 227"/>
                      <a:gd name="T15" fmla="*/ 22 h 106"/>
                      <a:gd name="T16" fmla="*/ 75 w 227"/>
                      <a:gd name="T17" fmla="*/ 22 h 106"/>
                      <a:gd name="T18" fmla="*/ 91 w 227"/>
                      <a:gd name="T19" fmla="*/ 45 h 106"/>
                      <a:gd name="T20" fmla="*/ 121 w 227"/>
                      <a:gd name="T21" fmla="*/ 60 h 106"/>
                      <a:gd name="T22" fmla="*/ 128 w 227"/>
                      <a:gd name="T23" fmla="*/ 60 h 106"/>
                      <a:gd name="T24" fmla="*/ 128 w 227"/>
                      <a:gd name="T25" fmla="*/ 68 h 106"/>
                      <a:gd name="T26" fmla="*/ 121 w 227"/>
                      <a:gd name="T27" fmla="*/ 98 h 106"/>
                      <a:gd name="T28" fmla="*/ 136 w 227"/>
                      <a:gd name="T29" fmla="*/ 98 h 106"/>
                      <a:gd name="T30" fmla="*/ 136 w 227"/>
                      <a:gd name="T31" fmla="*/ 91 h 106"/>
                      <a:gd name="T32" fmla="*/ 174 w 227"/>
                      <a:gd name="T33" fmla="*/ 106 h 106"/>
                      <a:gd name="T34" fmla="*/ 166 w 227"/>
                      <a:gd name="T35" fmla="*/ 91 h 106"/>
                      <a:gd name="T36" fmla="*/ 144 w 227"/>
                      <a:gd name="T37" fmla="*/ 83 h 106"/>
                      <a:gd name="T38" fmla="*/ 144 w 227"/>
                      <a:gd name="T39" fmla="*/ 76 h 106"/>
                      <a:gd name="T40" fmla="*/ 166 w 227"/>
                      <a:gd name="T41" fmla="*/ 91 h 106"/>
                      <a:gd name="T42" fmla="*/ 144 w 227"/>
                      <a:gd name="T43" fmla="*/ 53 h 106"/>
                      <a:gd name="T44" fmla="*/ 151 w 227"/>
                      <a:gd name="T45" fmla="*/ 53 h 106"/>
                      <a:gd name="T46" fmla="*/ 151 w 227"/>
                      <a:gd name="T47" fmla="*/ 45 h 106"/>
                      <a:gd name="T48" fmla="*/ 144 w 227"/>
                      <a:gd name="T49" fmla="*/ 38 h 106"/>
                      <a:gd name="T50" fmla="*/ 151 w 227"/>
                      <a:gd name="T51" fmla="*/ 38 h 106"/>
                      <a:gd name="T52" fmla="*/ 159 w 227"/>
                      <a:gd name="T53" fmla="*/ 15 h 106"/>
                      <a:gd name="T54" fmla="*/ 159 w 227"/>
                      <a:gd name="T55" fmla="*/ 22 h 106"/>
                      <a:gd name="T56" fmla="*/ 159 w 227"/>
                      <a:gd name="T57" fmla="*/ 7 h 106"/>
                      <a:gd name="T58" fmla="*/ 166 w 227"/>
                      <a:gd name="T59" fmla="*/ 7 h 106"/>
                      <a:gd name="T60" fmla="*/ 166 w 227"/>
                      <a:gd name="T61" fmla="*/ 22 h 106"/>
                      <a:gd name="T62" fmla="*/ 174 w 227"/>
                      <a:gd name="T63" fmla="*/ 22 h 106"/>
                      <a:gd name="T64" fmla="*/ 166 w 227"/>
                      <a:gd name="T65" fmla="*/ 22 h 106"/>
                      <a:gd name="T66" fmla="*/ 159 w 227"/>
                      <a:gd name="T67" fmla="*/ 38 h 106"/>
                      <a:gd name="T68" fmla="*/ 174 w 227"/>
                      <a:gd name="T69" fmla="*/ 38 h 106"/>
                      <a:gd name="T70" fmla="*/ 166 w 227"/>
                      <a:gd name="T71" fmla="*/ 53 h 106"/>
                      <a:gd name="T72" fmla="*/ 174 w 227"/>
                      <a:gd name="T73" fmla="*/ 60 h 106"/>
                      <a:gd name="T74" fmla="*/ 166 w 227"/>
                      <a:gd name="T75" fmla="*/ 60 h 106"/>
                      <a:gd name="T76" fmla="*/ 166 w 227"/>
                      <a:gd name="T77" fmla="*/ 68 h 106"/>
                      <a:gd name="T78" fmla="*/ 174 w 227"/>
                      <a:gd name="T79" fmla="*/ 60 h 106"/>
                      <a:gd name="T80" fmla="*/ 174 w 227"/>
                      <a:gd name="T81" fmla="*/ 68 h 106"/>
                      <a:gd name="T82" fmla="*/ 166 w 227"/>
                      <a:gd name="T83" fmla="*/ 68 h 106"/>
                      <a:gd name="T84" fmla="*/ 174 w 227"/>
                      <a:gd name="T85" fmla="*/ 76 h 106"/>
                      <a:gd name="T86" fmla="*/ 166 w 227"/>
                      <a:gd name="T87" fmla="*/ 83 h 106"/>
                      <a:gd name="T88" fmla="*/ 189 w 227"/>
                      <a:gd name="T89" fmla="*/ 83 h 106"/>
                      <a:gd name="T90" fmla="*/ 197 w 227"/>
                      <a:gd name="T91" fmla="*/ 98 h 106"/>
                      <a:gd name="T92" fmla="*/ 189 w 227"/>
                      <a:gd name="T93" fmla="*/ 106 h 106"/>
                      <a:gd name="T94" fmla="*/ 204 w 227"/>
                      <a:gd name="T95" fmla="*/ 106 h 106"/>
                      <a:gd name="T96" fmla="*/ 219 w 227"/>
                      <a:gd name="T97" fmla="*/ 98 h 106"/>
                      <a:gd name="T98" fmla="*/ 227 w 227"/>
                      <a:gd name="T99" fmla="*/ 68 h 106"/>
                      <a:gd name="T100" fmla="*/ 227 w 227"/>
                      <a:gd name="T101"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7" h="106">
                        <a:moveTo>
                          <a:pt x="227" y="68"/>
                        </a:moveTo>
                        <a:lnTo>
                          <a:pt x="197" y="76"/>
                        </a:lnTo>
                        <a:lnTo>
                          <a:pt x="174" y="0"/>
                        </a:lnTo>
                        <a:lnTo>
                          <a:pt x="0" y="30"/>
                        </a:lnTo>
                        <a:lnTo>
                          <a:pt x="7" y="68"/>
                        </a:lnTo>
                        <a:lnTo>
                          <a:pt x="30" y="30"/>
                        </a:lnTo>
                        <a:lnTo>
                          <a:pt x="53" y="38"/>
                        </a:lnTo>
                        <a:lnTo>
                          <a:pt x="60" y="22"/>
                        </a:lnTo>
                        <a:lnTo>
                          <a:pt x="75" y="22"/>
                        </a:lnTo>
                        <a:lnTo>
                          <a:pt x="91" y="45"/>
                        </a:lnTo>
                        <a:lnTo>
                          <a:pt x="121" y="60"/>
                        </a:lnTo>
                        <a:lnTo>
                          <a:pt x="128" y="60"/>
                        </a:lnTo>
                        <a:lnTo>
                          <a:pt x="128" y="68"/>
                        </a:lnTo>
                        <a:lnTo>
                          <a:pt x="121" y="98"/>
                        </a:lnTo>
                        <a:lnTo>
                          <a:pt x="136" y="98"/>
                        </a:lnTo>
                        <a:lnTo>
                          <a:pt x="136" y="91"/>
                        </a:lnTo>
                        <a:lnTo>
                          <a:pt x="174" y="106"/>
                        </a:lnTo>
                        <a:lnTo>
                          <a:pt x="166" y="91"/>
                        </a:lnTo>
                        <a:lnTo>
                          <a:pt x="144" y="83"/>
                        </a:lnTo>
                        <a:lnTo>
                          <a:pt x="144" y="76"/>
                        </a:lnTo>
                        <a:lnTo>
                          <a:pt x="166" y="91"/>
                        </a:lnTo>
                        <a:lnTo>
                          <a:pt x="144" y="53"/>
                        </a:lnTo>
                        <a:lnTo>
                          <a:pt x="151" y="53"/>
                        </a:lnTo>
                        <a:lnTo>
                          <a:pt x="151" y="45"/>
                        </a:lnTo>
                        <a:lnTo>
                          <a:pt x="144" y="38"/>
                        </a:lnTo>
                        <a:lnTo>
                          <a:pt x="151" y="38"/>
                        </a:lnTo>
                        <a:lnTo>
                          <a:pt x="159" y="15"/>
                        </a:lnTo>
                        <a:lnTo>
                          <a:pt x="159" y="22"/>
                        </a:lnTo>
                        <a:lnTo>
                          <a:pt x="159" y="7"/>
                        </a:lnTo>
                        <a:lnTo>
                          <a:pt x="166" y="7"/>
                        </a:lnTo>
                        <a:lnTo>
                          <a:pt x="166" y="22"/>
                        </a:lnTo>
                        <a:lnTo>
                          <a:pt x="174" y="22"/>
                        </a:lnTo>
                        <a:lnTo>
                          <a:pt x="166" y="22"/>
                        </a:lnTo>
                        <a:lnTo>
                          <a:pt x="159" y="38"/>
                        </a:lnTo>
                        <a:lnTo>
                          <a:pt x="174" y="38"/>
                        </a:lnTo>
                        <a:lnTo>
                          <a:pt x="166" y="53"/>
                        </a:lnTo>
                        <a:lnTo>
                          <a:pt x="174" y="60"/>
                        </a:lnTo>
                        <a:lnTo>
                          <a:pt x="166" y="60"/>
                        </a:lnTo>
                        <a:lnTo>
                          <a:pt x="166" y="68"/>
                        </a:lnTo>
                        <a:lnTo>
                          <a:pt x="174" y="60"/>
                        </a:lnTo>
                        <a:lnTo>
                          <a:pt x="174" y="68"/>
                        </a:lnTo>
                        <a:lnTo>
                          <a:pt x="166" y="68"/>
                        </a:lnTo>
                        <a:lnTo>
                          <a:pt x="174" y="76"/>
                        </a:lnTo>
                        <a:lnTo>
                          <a:pt x="166" y="83"/>
                        </a:lnTo>
                        <a:lnTo>
                          <a:pt x="189" y="83"/>
                        </a:lnTo>
                        <a:lnTo>
                          <a:pt x="197" y="98"/>
                        </a:lnTo>
                        <a:lnTo>
                          <a:pt x="189" y="106"/>
                        </a:lnTo>
                        <a:lnTo>
                          <a:pt x="204" y="106"/>
                        </a:lnTo>
                        <a:lnTo>
                          <a:pt x="219" y="98"/>
                        </a:lnTo>
                        <a:lnTo>
                          <a:pt x="227" y="68"/>
                        </a:lnTo>
                        <a:lnTo>
                          <a:pt x="227" y="76"/>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1"/>
                  <p:cNvSpPr>
                    <a:spLocks/>
                  </p:cNvSpPr>
                  <p:nvPr/>
                </p:nvSpPr>
                <p:spPr bwMode="auto">
                  <a:xfrm>
                    <a:off x="2492" y="122209"/>
                    <a:ext cx="166" cy="91"/>
                  </a:xfrm>
                  <a:custGeom>
                    <a:avLst/>
                    <a:gdLst>
                      <a:gd name="T0" fmla="*/ 151 w 166"/>
                      <a:gd name="T1" fmla="*/ 46 h 91"/>
                      <a:gd name="T2" fmla="*/ 143 w 166"/>
                      <a:gd name="T3" fmla="*/ 46 h 91"/>
                      <a:gd name="T4" fmla="*/ 159 w 166"/>
                      <a:gd name="T5" fmla="*/ 53 h 91"/>
                      <a:gd name="T6" fmla="*/ 151 w 166"/>
                      <a:gd name="T7" fmla="*/ 69 h 91"/>
                      <a:gd name="T8" fmla="*/ 128 w 166"/>
                      <a:gd name="T9" fmla="*/ 53 h 91"/>
                      <a:gd name="T10" fmla="*/ 121 w 166"/>
                      <a:gd name="T11" fmla="*/ 38 h 91"/>
                      <a:gd name="T12" fmla="*/ 106 w 166"/>
                      <a:gd name="T13" fmla="*/ 38 h 91"/>
                      <a:gd name="T14" fmla="*/ 121 w 166"/>
                      <a:gd name="T15" fmla="*/ 16 h 91"/>
                      <a:gd name="T16" fmla="*/ 106 w 166"/>
                      <a:gd name="T17" fmla="*/ 8 h 91"/>
                      <a:gd name="T18" fmla="*/ 106 w 166"/>
                      <a:gd name="T19" fmla="*/ 0 h 91"/>
                      <a:gd name="T20" fmla="*/ 90 w 166"/>
                      <a:gd name="T21" fmla="*/ 16 h 91"/>
                      <a:gd name="T22" fmla="*/ 37 w 166"/>
                      <a:gd name="T23" fmla="*/ 31 h 91"/>
                      <a:gd name="T24" fmla="*/ 0 w 166"/>
                      <a:gd name="T25" fmla="*/ 38 h 91"/>
                      <a:gd name="T26" fmla="*/ 0 w 166"/>
                      <a:gd name="T27" fmla="*/ 84 h 91"/>
                      <a:gd name="T28" fmla="*/ 75 w 166"/>
                      <a:gd name="T29" fmla="*/ 69 h 91"/>
                      <a:gd name="T30" fmla="*/ 98 w 166"/>
                      <a:gd name="T31" fmla="*/ 61 h 91"/>
                      <a:gd name="T32" fmla="*/ 98 w 166"/>
                      <a:gd name="T33" fmla="*/ 76 h 91"/>
                      <a:gd name="T34" fmla="*/ 113 w 166"/>
                      <a:gd name="T35" fmla="*/ 76 h 91"/>
                      <a:gd name="T36" fmla="*/ 113 w 166"/>
                      <a:gd name="T37" fmla="*/ 91 h 91"/>
                      <a:gd name="T38" fmla="*/ 136 w 166"/>
                      <a:gd name="T39" fmla="*/ 69 h 91"/>
                      <a:gd name="T40" fmla="*/ 136 w 166"/>
                      <a:gd name="T41" fmla="*/ 84 h 91"/>
                      <a:gd name="T42" fmla="*/ 166 w 166"/>
                      <a:gd name="T43" fmla="*/ 69 h 91"/>
                      <a:gd name="T44" fmla="*/ 159 w 166"/>
                      <a:gd name="T45" fmla="*/ 61 h 91"/>
                      <a:gd name="T46" fmla="*/ 151 w 166"/>
                      <a:gd name="T4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91">
                        <a:moveTo>
                          <a:pt x="151" y="46"/>
                        </a:moveTo>
                        <a:lnTo>
                          <a:pt x="143" y="46"/>
                        </a:lnTo>
                        <a:lnTo>
                          <a:pt x="159" y="53"/>
                        </a:lnTo>
                        <a:lnTo>
                          <a:pt x="151" y="69"/>
                        </a:lnTo>
                        <a:lnTo>
                          <a:pt x="128" y="53"/>
                        </a:lnTo>
                        <a:lnTo>
                          <a:pt x="121" y="38"/>
                        </a:lnTo>
                        <a:lnTo>
                          <a:pt x="106" y="38"/>
                        </a:lnTo>
                        <a:lnTo>
                          <a:pt x="121" y="16"/>
                        </a:lnTo>
                        <a:lnTo>
                          <a:pt x="106" y="8"/>
                        </a:lnTo>
                        <a:lnTo>
                          <a:pt x="106" y="0"/>
                        </a:lnTo>
                        <a:lnTo>
                          <a:pt x="90" y="16"/>
                        </a:lnTo>
                        <a:lnTo>
                          <a:pt x="37" y="31"/>
                        </a:lnTo>
                        <a:lnTo>
                          <a:pt x="0" y="38"/>
                        </a:lnTo>
                        <a:lnTo>
                          <a:pt x="0" y="84"/>
                        </a:lnTo>
                        <a:lnTo>
                          <a:pt x="75" y="69"/>
                        </a:lnTo>
                        <a:lnTo>
                          <a:pt x="98" y="61"/>
                        </a:lnTo>
                        <a:lnTo>
                          <a:pt x="98" y="76"/>
                        </a:lnTo>
                        <a:lnTo>
                          <a:pt x="113" y="76"/>
                        </a:lnTo>
                        <a:lnTo>
                          <a:pt x="113" y="91"/>
                        </a:lnTo>
                        <a:lnTo>
                          <a:pt x="136" y="69"/>
                        </a:lnTo>
                        <a:lnTo>
                          <a:pt x="136" y="84"/>
                        </a:lnTo>
                        <a:lnTo>
                          <a:pt x="166" y="69"/>
                        </a:lnTo>
                        <a:lnTo>
                          <a:pt x="159" y="61"/>
                        </a:lnTo>
                        <a:lnTo>
                          <a:pt x="151" y="46"/>
                        </a:lnTo>
                        <a:close/>
                      </a:path>
                    </a:pathLst>
                  </a:custGeom>
                  <a:solidFill>
                    <a:srgbClr val="FF8C00"/>
                  </a:solidFill>
                  <a:ln w="8">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82"/>
                  <p:cNvSpPr>
                    <a:spLocks/>
                  </p:cNvSpPr>
                  <p:nvPr/>
                </p:nvSpPr>
                <p:spPr bwMode="auto">
                  <a:xfrm>
                    <a:off x="2492" y="122209"/>
                    <a:ext cx="166" cy="91"/>
                  </a:xfrm>
                  <a:custGeom>
                    <a:avLst/>
                    <a:gdLst>
                      <a:gd name="T0" fmla="*/ 151 w 166"/>
                      <a:gd name="T1" fmla="*/ 46 h 91"/>
                      <a:gd name="T2" fmla="*/ 143 w 166"/>
                      <a:gd name="T3" fmla="*/ 46 h 91"/>
                      <a:gd name="T4" fmla="*/ 159 w 166"/>
                      <a:gd name="T5" fmla="*/ 53 h 91"/>
                      <a:gd name="T6" fmla="*/ 151 w 166"/>
                      <a:gd name="T7" fmla="*/ 69 h 91"/>
                      <a:gd name="T8" fmla="*/ 128 w 166"/>
                      <a:gd name="T9" fmla="*/ 53 h 91"/>
                      <a:gd name="T10" fmla="*/ 121 w 166"/>
                      <a:gd name="T11" fmla="*/ 38 h 91"/>
                      <a:gd name="T12" fmla="*/ 106 w 166"/>
                      <a:gd name="T13" fmla="*/ 38 h 91"/>
                      <a:gd name="T14" fmla="*/ 121 w 166"/>
                      <a:gd name="T15" fmla="*/ 16 h 91"/>
                      <a:gd name="T16" fmla="*/ 106 w 166"/>
                      <a:gd name="T17" fmla="*/ 8 h 91"/>
                      <a:gd name="T18" fmla="*/ 106 w 166"/>
                      <a:gd name="T19" fmla="*/ 0 h 91"/>
                      <a:gd name="T20" fmla="*/ 90 w 166"/>
                      <a:gd name="T21" fmla="*/ 16 h 91"/>
                      <a:gd name="T22" fmla="*/ 37 w 166"/>
                      <a:gd name="T23" fmla="*/ 31 h 91"/>
                      <a:gd name="T24" fmla="*/ 0 w 166"/>
                      <a:gd name="T25" fmla="*/ 38 h 91"/>
                      <a:gd name="T26" fmla="*/ 0 w 166"/>
                      <a:gd name="T27" fmla="*/ 84 h 91"/>
                      <a:gd name="T28" fmla="*/ 75 w 166"/>
                      <a:gd name="T29" fmla="*/ 69 h 91"/>
                      <a:gd name="T30" fmla="*/ 98 w 166"/>
                      <a:gd name="T31" fmla="*/ 61 h 91"/>
                      <a:gd name="T32" fmla="*/ 98 w 166"/>
                      <a:gd name="T33" fmla="*/ 76 h 91"/>
                      <a:gd name="T34" fmla="*/ 113 w 166"/>
                      <a:gd name="T35" fmla="*/ 76 h 91"/>
                      <a:gd name="T36" fmla="*/ 113 w 166"/>
                      <a:gd name="T37" fmla="*/ 91 h 91"/>
                      <a:gd name="T38" fmla="*/ 136 w 166"/>
                      <a:gd name="T39" fmla="*/ 69 h 91"/>
                      <a:gd name="T40" fmla="*/ 136 w 166"/>
                      <a:gd name="T41" fmla="*/ 84 h 91"/>
                      <a:gd name="T42" fmla="*/ 166 w 166"/>
                      <a:gd name="T43" fmla="*/ 69 h 91"/>
                      <a:gd name="T44" fmla="*/ 159 w 166"/>
                      <a:gd name="T45" fmla="*/ 61 h 91"/>
                      <a:gd name="T46" fmla="*/ 151 w 166"/>
                      <a:gd name="T47" fmla="*/ 46 h 91"/>
                      <a:gd name="T48" fmla="*/ 151 w 166"/>
                      <a:gd name="T49" fmla="*/ 5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6" h="91">
                        <a:moveTo>
                          <a:pt x="151" y="46"/>
                        </a:moveTo>
                        <a:lnTo>
                          <a:pt x="143" y="46"/>
                        </a:lnTo>
                        <a:lnTo>
                          <a:pt x="159" y="53"/>
                        </a:lnTo>
                        <a:lnTo>
                          <a:pt x="151" y="69"/>
                        </a:lnTo>
                        <a:lnTo>
                          <a:pt x="128" y="53"/>
                        </a:lnTo>
                        <a:lnTo>
                          <a:pt x="121" y="38"/>
                        </a:lnTo>
                        <a:lnTo>
                          <a:pt x="106" y="38"/>
                        </a:lnTo>
                        <a:lnTo>
                          <a:pt x="121" y="16"/>
                        </a:lnTo>
                        <a:lnTo>
                          <a:pt x="106" y="8"/>
                        </a:lnTo>
                        <a:lnTo>
                          <a:pt x="106" y="0"/>
                        </a:lnTo>
                        <a:lnTo>
                          <a:pt x="90" y="16"/>
                        </a:lnTo>
                        <a:lnTo>
                          <a:pt x="37" y="31"/>
                        </a:lnTo>
                        <a:lnTo>
                          <a:pt x="0" y="38"/>
                        </a:lnTo>
                        <a:lnTo>
                          <a:pt x="0" y="84"/>
                        </a:lnTo>
                        <a:lnTo>
                          <a:pt x="75" y="69"/>
                        </a:lnTo>
                        <a:lnTo>
                          <a:pt x="98" y="61"/>
                        </a:lnTo>
                        <a:lnTo>
                          <a:pt x="98" y="76"/>
                        </a:lnTo>
                        <a:lnTo>
                          <a:pt x="113" y="76"/>
                        </a:lnTo>
                        <a:lnTo>
                          <a:pt x="113" y="91"/>
                        </a:lnTo>
                        <a:lnTo>
                          <a:pt x="136" y="69"/>
                        </a:lnTo>
                        <a:lnTo>
                          <a:pt x="136" y="84"/>
                        </a:lnTo>
                        <a:lnTo>
                          <a:pt x="166" y="69"/>
                        </a:lnTo>
                        <a:lnTo>
                          <a:pt x="159" y="61"/>
                        </a:lnTo>
                        <a:lnTo>
                          <a:pt x="151" y="46"/>
                        </a:lnTo>
                        <a:lnTo>
                          <a:pt x="151" y="53"/>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83"/>
                  <p:cNvSpPr>
                    <a:spLocks/>
                  </p:cNvSpPr>
                  <p:nvPr/>
                </p:nvSpPr>
                <p:spPr bwMode="auto">
                  <a:xfrm>
                    <a:off x="1689" y="122058"/>
                    <a:ext cx="295" cy="144"/>
                  </a:xfrm>
                  <a:custGeom>
                    <a:avLst/>
                    <a:gdLst>
                      <a:gd name="T0" fmla="*/ 272 w 295"/>
                      <a:gd name="T1" fmla="*/ 60 h 144"/>
                      <a:gd name="T2" fmla="*/ 272 w 295"/>
                      <a:gd name="T3" fmla="*/ 45 h 144"/>
                      <a:gd name="T4" fmla="*/ 242 w 295"/>
                      <a:gd name="T5" fmla="*/ 45 h 144"/>
                      <a:gd name="T6" fmla="*/ 242 w 295"/>
                      <a:gd name="T7" fmla="*/ 30 h 144"/>
                      <a:gd name="T8" fmla="*/ 189 w 295"/>
                      <a:gd name="T9" fmla="*/ 45 h 144"/>
                      <a:gd name="T10" fmla="*/ 166 w 295"/>
                      <a:gd name="T11" fmla="*/ 60 h 144"/>
                      <a:gd name="T12" fmla="*/ 136 w 295"/>
                      <a:gd name="T13" fmla="*/ 60 h 144"/>
                      <a:gd name="T14" fmla="*/ 113 w 295"/>
                      <a:gd name="T15" fmla="*/ 38 h 144"/>
                      <a:gd name="T16" fmla="*/ 98 w 295"/>
                      <a:gd name="T17" fmla="*/ 30 h 144"/>
                      <a:gd name="T18" fmla="*/ 91 w 295"/>
                      <a:gd name="T19" fmla="*/ 45 h 144"/>
                      <a:gd name="T20" fmla="*/ 98 w 295"/>
                      <a:gd name="T21" fmla="*/ 15 h 144"/>
                      <a:gd name="T22" fmla="*/ 113 w 295"/>
                      <a:gd name="T23" fmla="*/ 0 h 144"/>
                      <a:gd name="T24" fmla="*/ 106 w 295"/>
                      <a:gd name="T25" fmla="*/ 0 h 144"/>
                      <a:gd name="T26" fmla="*/ 60 w 295"/>
                      <a:gd name="T27" fmla="*/ 30 h 144"/>
                      <a:gd name="T28" fmla="*/ 0 w 295"/>
                      <a:gd name="T29" fmla="*/ 60 h 144"/>
                      <a:gd name="T30" fmla="*/ 23 w 295"/>
                      <a:gd name="T31" fmla="*/ 76 h 144"/>
                      <a:gd name="T32" fmla="*/ 106 w 295"/>
                      <a:gd name="T33" fmla="*/ 98 h 144"/>
                      <a:gd name="T34" fmla="*/ 106 w 295"/>
                      <a:gd name="T35" fmla="*/ 106 h 144"/>
                      <a:gd name="T36" fmla="*/ 121 w 295"/>
                      <a:gd name="T37" fmla="*/ 113 h 144"/>
                      <a:gd name="T38" fmla="*/ 121 w 295"/>
                      <a:gd name="T39" fmla="*/ 129 h 144"/>
                      <a:gd name="T40" fmla="*/ 129 w 295"/>
                      <a:gd name="T41" fmla="*/ 129 h 144"/>
                      <a:gd name="T42" fmla="*/ 136 w 295"/>
                      <a:gd name="T43" fmla="*/ 144 h 144"/>
                      <a:gd name="T44" fmla="*/ 159 w 295"/>
                      <a:gd name="T45" fmla="*/ 91 h 144"/>
                      <a:gd name="T46" fmla="*/ 159 w 295"/>
                      <a:gd name="T47" fmla="*/ 106 h 144"/>
                      <a:gd name="T48" fmla="*/ 174 w 295"/>
                      <a:gd name="T49" fmla="*/ 91 h 144"/>
                      <a:gd name="T50" fmla="*/ 174 w 295"/>
                      <a:gd name="T51" fmla="*/ 113 h 144"/>
                      <a:gd name="T52" fmla="*/ 189 w 295"/>
                      <a:gd name="T53" fmla="*/ 91 h 144"/>
                      <a:gd name="T54" fmla="*/ 212 w 295"/>
                      <a:gd name="T55" fmla="*/ 83 h 144"/>
                      <a:gd name="T56" fmla="*/ 219 w 295"/>
                      <a:gd name="T57" fmla="*/ 76 h 144"/>
                      <a:gd name="T58" fmla="*/ 257 w 295"/>
                      <a:gd name="T59" fmla="*/ 91 h 144"/>
                      <a:gd name="T60" fmla="*/ 257 w 295"/>
                      <a:gd name="T61" fmla="*/ 76 h 144"/>
                      <a:gd name="T62" fmla="*/ 295 w 295"/>
                      <a:gd name="T63" fmla="*/ 76 h 144"/>
                      <a:gd name="T64" fmla="*/ 272 w 295"/>
                      <a:gd name="T65" fmla="*/ 6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5" h="144">
                        <a:moveTo>
                          <a:pt x="272" y="60"/>
                        </a:moveTo>
                        <a:lnTo>
                          <a:pt x="272" y="45"/>
                        </a:lnTo>
                        <a:lnTo>
                          <a:pt x="242" y="45"/>
                        </a:lnTo>
                        <a:lnTo>
                          <a:pt x="242" y="30"/>
                        </a:lnTo>
                        <a:lnTo>
                          <a:pt x="189" y="45"/>
                        </a:lnTo>
                        <a:lnTo>
                          <a:pt x="166" y="60"/>
                        </a:lnTo>
                        <a:lnTo>
                          <a:pt x="136" y="60"/>
                        </a:lnTo>
                        <a:lnTo>
                          <a:pt x="113" y="38"/>
                        </a:lnTo>
                        <a:lnTo>
                          <a:pt x="98" y="30"/>
                        </a:lnTo>
                        <a:lnTo>
                          <a:pt x="91" y="45"/>
                        </a:lnTo>
                        <a:lnTo>
                          <a:pt x="98" y="15"/>
                        </a:lnTo>
                        <a:lnTo>
                          <a:pt x="113" y="0"/>
                        </a:lnTo>
                        <a:lnTo>
                          <a:pt x="106" y="0"/>
                        </a:lnTo>
                        <a:lnTo>
                          <a:pt x="60" y="30"/>
                        </a:lnTo>
                        <a:lnTo>
                          <a:pt x="0" y="60"/>
                        </a:lnTo>
                        <a:lnTo>
                          <a:pt x="23" y="76"/>
                        </a:lnTo>
                        <a:lnTo>
                          <a:pt x="106" y="98"/>
                        </a:lnTo>
                        <a:lnTo>
                          <a:pt x="106" y="106"/>
                        </a:lnTo>
                        <a:lnTo>
                          <a:pt x="121" y="113"/>
                        </a:lnTo>
                        <a:lnTo>
                          <a:pt x="121" y="129"/>
                        </a:lnTo>
                        <a:lnTo>
                          <a:pt x="129" y="129"/>
                        </a:lnTo>
                        <a:lnTo>
                          <a:pt x="136" y="144"/>
                        </a:lnTo>
                        <a:lnTo>
                          <a:pt x="159" y="91"/>
                        </a:lnTo>
                        <a:lnTo>
                          <a:pt x="159" y="106"/>
                        </a:lnTo>
                        <a:lnTo>
                          <a:pt x="174" y="91"/>
                        </a:lnTo>
                        <a:lnTo>
                          <a:pt x="174" y="113"/>
                        </a:lnTo>
                        <a:lnTo>
                          <a:pt x="189" y="91"/>
                        </a:lnTo>
                        <a:lnTo>
                          <a:pt x="212" y="83"/>
                        </a:lnTo>
                        <a:lnTo>
                          <a:pt x="219" y="76"/>
                        </a:lnTo>
                        <a:lnTo>
                          <a:pt x="257" y="91"/>
                        </a:lnTo>
                        <a:lnTo>
                          <a:pt x="257" y="76"/>
                        </a:lnTo>
                        <a:lnTo>
                          <a:pt x="295" y="76"/>
                        </a:lnTo>
                        <a:lnTo>
                          <a:pt x="272" y="60"/>
                        </a:lnTo>
                        <a:close/>
                      </a:path>
                    </a:pathLst>
                  </a:custGeom>
                  <a:solidFill>
                    <a:srgbClr val="B22222"/>
                  </a:solidFill>
                  <a:ln w="8">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84"/>
                  <p:cNvSpPr>
                    <a:spLocks/>
                  </p:cNvSpPr>
                  <p:nvPr/>
                </p:nvSpPr>
                <p:spPr bwMode="auto">
                  <a:xfrm>
                    <a:off x="1689" y="122058"/>
                    <a:ext cx="295" cy="144"/>
                  </a:xfrm>
                  <a:custGeom>
                    <a:avLst/>
                    <a:gdLst>
                      <a:gd name="T0" fmla="*/ 272 w 295"/>
                      <a:gd name="T1" fmla="*/ 60 h 144"/>
                      <a:gd name="T2" fmla="*/ 272 w 295"/>
                      <a:gd name="T3" fmla="*/ 45 h 144"/>
                      <a:gd name="T4" fmla="*/ 242 w 295"/>
                      <a:gd name="T5" fmla="*/ 45 h 144"/>
                      <a:gd name="T6" fmla="*/ 242 w 295"/>
                      <a:gd name="T7" fmla="*/ 30 h 144"/>
                      <a:gd name="T8" fmla="*/ 189 w 295"/>
                      <a:gd name="T9" fmla="*/ 45 h 144"/>
                      <a:gd name="T10" fmla="*/ 166 w 295"/>
                      <a:gd name="T11" fmla="*/ 60 h 144"/>
                      <a:gd name="T12" fmla="*/ 136 w 295"/>
                      <a:gd name="T13" fmla="*/ 60 h 144"/>
                      <a:gd name="T14" fmla="*/ 113 w 295"/>
                      <a:gd name="T15" fmla="*/ 38 h 144"/>
                      <a:gd name="T16" fmla="*/ 98 w 295"/>
                      <a:gd name="T17" fmla="*/ 30 h 144"/>
                      <a:gd name="T18" fmla="*/ 91 w 295"/>
                      <a:gd name="T19" fmla="*/ 45 h 144"/>
                      <a:gd name="T20" fmla="*/ 98 w 295"/>
                      <a:gd name="T21" fmla="*/ 15 h 144"/>
                      <a:gd name="T22" fmla="*/ 113 w 295"/>
                      <a:gd name="T23" fmla="*/ 0 h 144"/>
                      <a:gd name="T24" fmla="*/ 106 w 295"/>
                      <a:gd name="T25" fmla="*/ 0 h 144"/>
                      <a:gd name="T26" fmla="*/ 60 w 295"/>
                      <a:gd name="T27" fmla="*/ 30 h 144"/>
                      <a:gd name="T28" fmla="*/ 0 w 295"/>
                      <a:gd name="T29" fmla="*/ 60 h 144"/>
                      <a:gd name="T30" fmla="*/ 23 w 295"/>
                      <a:gd name="T31" fmla="*/ 76 h 144"/>
                      <a:gd name="T32" fmla="*/ 106 w 295"/>
                      <a:gd name="T33" fmla="*/ 98 h 144"/>
                      <a:gd name="T34" fmla="*/ 106 w 295"/>
                      <a:gd name="T35" fmla="*/ 106 h 144"/>
                      <a:gd name="T36" fmla="*/ 121 w 295"/>
                      <a:gd name="T37" fmla="*/ 113 h 144"/>
                      <a:gd name="T38" fmla="*/ 121 w 295"/>
                      <a:gd name="T39" fmla="*/ 129 h 144"/>
                      <a:gd name="T40" fmla="*/ 129 w 295"/>
                      <a:gd name="T41" fmla="*/ 129 h 144"/>
                      <a:gd name="T42" fmla="*/ 136 w 295"/>
                      <a:gd name="T43" fmla="*/ 144 h 144"/>
                      <a:gd name="T44" fmla="*/ 159 w 295"/>
                      <a:gd name="T45" fmla="*/ 91 h 144"/>
                      <a:gd name="T46" fmla="*/ 159 w 295"/>
                      <a:gd name="T47" fmla="*/ 106 h 144"/>
                      <a:gd name="T48" fmla="*/ 174 w 295"/>
                      <a:gd name="T49" fmla="*/ 91 h 144"/>
                      <a:gd name="T50" fmla="*/ 174 w 295"/>
                      <a:gd name="T51" fmla="*/ 113 h 144"/>
                      <a:gd name="T52" fmla="*/ 189 w 295"/>
                      <a:gd name="T53" fmla="*/ 91 h 144"/>
                      <a:gd name="T54" fmla="*/ 212 w 295"/>
                      <a:gd name="T55" fmla="*/ 83 h 144"/>
                      <a:gd name="T56" fmla="*/ 219 w 295"/>
                      <a:gd name="T57" fmla="*/ 76 h 144"/>
                      <a:gd name="T58" fmla="*/ 257 w 295"/>
                      <a:gd name="T59" fmla="*/ 91 h 144"/>
                      <a:gd name="T60" fmla="*/ 257 w 295"/>
                      <a:gd name="T61" fmla="*/ 76 h 144"/>
                      <a:gd name="T62" fmla="*/ 295 w 295"/>
                      <a:gd name="T63" fmla="*/ 76 h 144"/>
                      <a:gd name="T64" fmla="*/ 272 w 295"/>
                      <a:gd name="T65" fmla="*/ 60 h 144"/>
                      <a:gd name="T66" fmla="*/ 272 w 295"/>
                      <a:gd name="T67" fmla="*/ 6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144">
                        <a:moveTo>
                          <a:pt x="272" y="60"/>
                        </a:moveTo>
                        <a:lnTo>
                          <a:pt x="272" y="45"/>
                        </a:lnTo>
                        <a:lnTo>
                          <a:pt x="242" y="45"/>
                        </a:lnTo>
                        <a:lnTo>
                          <a:pt x="242" y="30"/>
                        </a:lnTo>
                        <a:lnTo>
                          <a:pt x="189" y="45"/>
                        </a:lnTo>
                        <a:lnTo>
                          <a:pt x="166" y="60"/>
                        </a:lnTo>
                        <a:lnTo>
                          <a:pt x="136" y="60"/>
                        </a:lnTo>
                        <a:lnTo>
                          <a:pt x="113" y="38"/>
                        </a:lnTo>
                        <a:lnTo>
                          <a:pt x="98" y="30"/>
                        </a:lnTo>
                        <a:lnTo>
                          <a:pt x="91" y="45"/>
                        </a:lnTo>
                        <a:lnTo>
                          <a:pt x="98" y="15"/>
                        </a:lnTo>
                        <a:lnTo>
                          <a:pt x="113" y="0"/>
                        </a:lnTo>
                        <a:lnTo>
                          <a:pt x="106" y="0"/>
                        </a:lnTo>
                        <a:lnTo>
                          <a:pt x="60" y="30"/>
                        </a:lnTo>
                        <a:lnTo>
                          <a:pt x="0" y="60"/>
                        </a:lnTo>
                        <a:lnTo>
                          <a:pt x="23" y="76"/>
                        </a:lnTo>
                        <a:lnTo>
                          <a:pt x="106" y="98"/>
                        </a:lnTo>
                        <a:lnTo>
                          <a:pt x="106" y="106"/>
                        </a:lnTo>
                        <a:lnTo>
                          <a:pt x="121" y="113"/>
                        </a:lnTo>
                        <a:lnTo>
                          <a:pt x="121" y="129"/>
                        </a:lnTo>
                        <a:lnTo>
                          <a:pt x="129" y="129"/>
                        </a:lnTo>
                        <a:lnTo>
                          <a:pt x="136" y="144"/>
                        </a:lnTo>
                        <a:lnTo>
                          <a:pt x="159" y="91"/>
                        </a:lnTo>
                        <a:lnTo>
                          <a:pt x="159" y="106"/>
                        </a:lnTo>
                        <a:lnTo>
                          <a:pt x="174" y="91"/>
                        </a:lnTo>
                        <a:lnTo>
                          <a:pt x="174" y="113"/>
                        </a:lnTo>
                        <a:lnTo>
                          <a:pt x="189" y="91"/>
                        </a:lnTo>
                        <a:lnTo>
                          <a:pt x="212" y="83"/>
                        </a:lnTo>
                        <a:lnTo>
                          <a:pt x="219" y="76"/>
                        </a:lnTo>
                        <a:lnTo>
                          <a:pt x="257" y="91"/>
                        </a:lnTo>
                        <a:lnTo>
                          <a:pt x="257" y="76"/>
                        </a:lnTo>
                        <a:lnTo>
                          <a:pt x="295" y="76"/>
                        </a:lnTo>
                        <a:lnTo>
                          <a:pt x="272" y="60"/>
                        </a:lnTo>
                        <a:lnTo>
                          <a:pt x="272" y="68"/>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85"/>
                  <p:cNvSpPr>
                    <a:spLocks/>
                  </p:cNvSpPr>
                  <p:nvPr/>
                </p:nvSpPr>
                <p:spPr bwMode="auto">
                  <a:xfrm>
                    <a:off x="1878" y="122149"/>
                    <a:ext cx="197" cy="265"/>
                  </a:xfrm>
                  <a:custGeom>
                    <a:avLst/>
                    <a:gdLst>
                      <a:gd name="T0" fmla="*/ 189 w 197"/>
                      <a:gd name="T1" fmla="*/ 182 h 265"/>
                      <a:gd name="T2" fmla="*/ 189 w 197"/>
                      <a:gd name="T3" fmla="*/ 189 h 265"/>
                      <a:gd name="T4" fmla="*/ 189 w 197"/>
                      <a:gd name="T5" fmla="*/ 182 h 265"/>
                      <a:gd name="T6" fmla="*/ 182 w 197"/>
                      <a:gd name="T7" fmla="*/ 182 h 265"/>
                      <a:gd name="T8" fmla="*/ 159 w 197"/>
                      <a:gd name="T9" fmla="*/ 242 h 265"/>
                      <a:gd name="T10" fmla="*/ 91 w 197"/>
                      <a:gd name="T11" fmla="*/ 258 h 265"/>
                      <a:gd name="T12" fmla="*/ 0 w 197"/>
                      <a:gd name="T13" fmla="*/ 265 h 265"/>
                      <a:gd name="T14" fmla="*/ 23 w 197"/>
                      <a:gd name="T15" fmla="*/ 205 h 265"/>
                      <a:gd name="T16" fmla="*/ 0 w 197"/>
                      <a:gd name="T17" fmla="*/ 144 h 265"/>
                      <a:gd name="T18" fmla="*/ 8 w 197"/>
                      <a:gd name="T19" fmla="*/ 76 h 265"/>
                      <a:gd name="T20" fmla="*/ 38 w 197"/>
                      <a:gd name="T21" fmla="*/ 38 h 265"/>
                      <a:gd name="T22" fmla="*/ 38 w 197"/>
                      <a:gd name="T23" fmla="*/ 68 h 265"/>
                      <a:gd name="T24" fmla="*/ 46 w 197"/>
                      <a:gd name="T25" fmla="*/ 30 h 265"/>
                      <a:gd name="T26" fmla="*/ 61 w 197"/>
                      <a:gd name="T27" fmla="*/ 22 h 265"/>
                      <a:gd name="T28" fmla="*/ 53 w 197"/>
                      <a:gd name="T29" fmla="*/ 22 h 265"/>
                      <a:gd name="T30" fmla="*/ 61 w 197"/>
                      <a:gd name="T31" fmla="*/ 7 h 265"/>
                      <a:gd name="T32" fmla="*/ 68 w 197"/>
                      <a:gd name="T33" fmla="*/ 0 h 265"/>
                      <a:gd name="T34" fmla="*/ 129 w 197"/>
                      <a:gd name="T35" fmla="*/ 22 h 265"/>
                      <a:gd name="T36" fmla="*/ 136 w 197"/>
                      <a:gd name="T37" fmla="*/ 38 h 265"/>
                      <a:gd name="T38" fmla="*/ 129 w 197"/>
                      <a:gd name="T39" fmla="*/ 38 h 265"/>
                      <a:gd name="T40" fmla="*/ 144 w 197"/>
                      <a:gd name="T41" fmla="*/ 60 h 265"/>
                      <a:gd name="T42" fmla="*/ 144 w 197"/>
                      <a:gd name="T43" fmla="*/ 83 h 265"/>
                      <a:gd name="T44" fmla="*/ 121 w 197"/>
                      <a:gd name="T45" fmla="*/ 106 h 265"/>
                      <a:gd name="T46" fmla="*/ 121 w 197"/>
                      <a:gd name="T47" fmla="*/ 129 h 265"/>
                      <a:gd name="T48" fmla="*/ 129 w 197"/>
                      <a:gd name="T49" fmla="*/ 129 h 265"/>
                      <a:gd name="T50" fmla="*/ 144 w 197"/>
                      <a:gd name="T51" fmla="*/ 106 h 265"/>
                      <a:gd name="T52" fmla="*/ 159 w 197"/>
                      <a:gd name="T53" fmla="*/ 98 h 265"/>
                      <a:gd name="T54" fmla="*/ 174 w 197"/>
                      <a:gd name="T55" fmla="*/ 106 h 265"/>
                      <a:gd name="T56" fmla="*/ 197 w 197"/>
                      <a:gd name="T57" fmla="*/ 159 h 265"/>
                      <a:gd name="T58" fmla="*/ 189 w 197"/>
                      <a:gd name="T59" fmla="*/ 18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7" h="265">
                        <a:moveTo>
                          <a:pt x="189" y="182"/>
                        </a:moveTo>
                        <a:lnTo>
                          <a:pt x="189" y="189"/>
                        </a:lnTo>
                        <a:lnTo>
                          <a:pt x="189" y="182"/>
                        </a:lnTo>
                        <a:lnTo>
                          <a:pt x="182" y="182"/>
                        </a:lnTo>
                        <a:lnTo>
                          <a:pt x="159" y="242"/>
                        </a:lnTo>
                        <a:lnTo>
                          <a:pt x="91" y="258"/>
                        </a:lnTo>
                        <a:lnTo>
                          <a:pt x="0" y="265"/>
                        </a:lnTo>
                        <a:lnTo>
                          <a:pt x="23" y="205"/>
                        </a:lnTo>
                        <a:lnTo>
                          <a:pt x="0" y="144"/>
                        </a:lnTo>
                        <a:lnTo>
                          <a:pt x="8" y="76"/>
                        </a:lnTo>
                        <a:lnTo>
                          <a:pt x="38" y="38"/>
                        </a:lnTo>
                        <a:lnTo>
                          <a:pt x="38" y="68"/>
                        </a:lnTo>
                        <a:lnTo>
                          <a:pt x="46" y="30"/>
                        </a:lnTo>
                        <a:lnTo>
                          <a:pt x="61" y="22"/>
                        </a:lnTo>
                        <a:lnTo>
                          <a:pt x="53" y="22"/>
                        </a:lnTo>
                        <a:lnTo>
                          <a:pt x="61" y="7"/>
                        </a:lnTo>
                        <a:lnTo>
                          <a:pt x="68" y="0"/>
                        </a:lnTo>
                        <a:lnTo>
                          <a:pt x="129" y="22"/>
                        </a:lnTo>
                        <a:lnTo>
                          <a:pt x="136" y="38"/>
                        </a:lnTo>
                        <a:lnTo>
                          <a:pt x="129" y="38"/>
                        </a:lnTo>
                        <a:lnTo>
                          <a:pt x="144" y="60"/>
                        </a:lnTo>
                        <a:lnTo>
                          <a:pt x="144" y="83"/>
                        </a:lnTo>
                        <a:lnTo>
                          <a:pt x="121" y="106"/>
                        </a:lnTo>
                        <a:lnTo>
                          <a:pt x="121" y="129"/>
                        </a:lnTo>
                        <a:lnTo>
                          <a:pt x="129" y="129"/>
                        </a:lnTo>
                        <a:lnTo>
                          <a:pt x="144" y="106"/>
                        </a:lnTo>
                        <a:lnTo>
                          <a:pt x="159" y="98"/>
                        </a:lnTo>
                        <a:lnTo>
                          <a:pt x="174" y="106"/>
                        </a:lnTo>
                        <a:lnTo>
                          <a:pt x="197" y="159"/>
                        </a:lnTo>
                        <a:lnTo>
                          <a:pt x="189" y="182"/>
                        </a:lnTo>
                        <a:close/>
                      </a:path>
                    </a:pathLst>
                  </a:custGeom>
                  <a:solidFill>
                    <a:srgbClr val="B22222"/>
                  </a:solidFill>
                  <a:ln w="8">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86"/>
                  <p:cNvSpPr>
                    <a:spLocks/>
                  </p:cNvSpPr>
                  <p:nvPr/>
                </p:nvSpPr>
                <p:spPr bwMode="auto">
                  <a:xfrm>
                    <a:off x="1878" y="122149"/>
                    <a:ext cx="197" cy="265"/>
                  </a:xfrm>
                  <a:custGeom>
                    <a:avLst/>
                    <a:gdLst>
                      <a:gd name="T0" fmla="*/ 189 w 197"/>
                      <a:gd name="T1" fmla="*/ 182 h 265"/>
                      <a:gd name="T2" fmla="*/ 189 w 197"/>
                      <a:gd name="T3" fmla="*/ 189 h 265"/>
                      <a:gd name="T4" fmla="*/ 189 w 197"/>
                      <a:gd name="T5" fmla="*/ 182 h 265"/>
                      <a:gd name="T6" fmla="*/ 182 w 197"/>
                      <a:gd name="T7" fmla="*/ 182 h 265"/>
                      <a:gd name="T8" fmla="*/ 159 w 197"/>
                      <a:gd name="T9" fmla="*/ 242 h 265"/>
                      <a:gd name="T10" fmla="*/ 91 w 197"/>
                      <a:gd name="T11" fmla="*/ 258 h 265"/>
                      <a:gd name="T12" fmla="*/ 0 w 197"/>
                      <a:gd name="T13" fmla="*/ 265 h 265"/>
                      <a:gd name="T14" fmla="*/ 23 w 197"/>
                      <a:gd name="T15" fmla="*/ 205 h 265"/>
                      <a:gd name="T16" fmla="*/ 0 w 197"/>
                      <a:gd name="T17" fmla="*/ 144 h 265"/>
                      <a:gd name="T18" fmla="*/ 8 w 197"/>
                      <a:gd name="T19" fmla="*/ 76 h 265"/>
                      <a:gd name="T20" fmla="*/ 38 w 197"/>
                      <a:gd name="T21" fmla="*/ 38 h 265"/>
                      <a:gd name="T22" fmla="*/ 38 w 197"/>
                      <a:gd name="T23" fmla="*/ 68 h 265"/>
                      <a:gd name="T24" fmla="*/ 46 w 197"/>
                      <a:gd name="T25" fmla="*/ 30 h 265"/>
                      <a:gd name="T26" fmla="*/ 61 w 197"/>
                      <a:gd name="T27" fmla="*/ 22 h 265"/>
                      <a:gd name="T28" fmla="*/ 53 w 197"/>
                      <a:gd name="T29" fmla="*/ 22 h 265"/>
                      <a:gd name="T30" fmla="*/ 61 w 197"/>
                      <a:gd name="T31" fmla="*/ 7 h 265"/>
                      <a:gd name="T32" fmla="*/ 68 w 197"/>
                      <a:gd name="T33" fmla="*/ 0 h 265"/>
                      <a:gd name="T34" fmla="*/ 129 w 197"/>
                      <a:gd name="T35" fmla="*/ 22 h 265"/>
                      <a:gd name="T36" fmla="*/ 136 w 197"/>
                      <a:gd name="T37" fmla="*/ 38 h 265"/>
                      <a:gd name="T38" fmla="*/ 129 w 197"/>
                      <a:gd name="T39" fmla="*/ 38 h 265"/>
                      <a:gd name="T40" fmla="*/ 144 w 197"/>
                      <a:gd name="T41" fmla="*/ 60 h 265"/>
                      <a:gd name="T42" fmla="*/ 144 w 197"/>
                      <a:gd name="T43" fmla="*/ 83 h 265"/>
                      <a:gd name="T44" fmla="*/ 121 w 197"/>
                      <a:gd name="T45" fmla="*/ 106 h 265"/>
                      <a:gd name="T46" fmla="*/ 121 w 197"/>
                      <a:gd name="T47" fmla="*/ 129 h 265"/>
                      <a:gd name="T48" fmla="*/ 129 w 197"/>
                      <a:gd name="T49" fmla="*/ 129 h 265"/>
                      <a:gd name="T50" fmla="*/ 144 w 197"/>
                      <a:gd name="T51" fmla="*/ 106 h 265"/>
                      <a:gd name="T52" fmla="*/ 159 w 197"/>
                      <a:gd name="T53" fmla="*/ 98 h 265"/>
                      <a:gd name="T54" fmla="*/ 174 w 197"/>
                      <a:gd name="T55" fmla="*/ 106 h 265"/>
                      <a:gd name="T56" fmla="*/ 197 w 197"/>
                      <a:gd name="T57" fmla="*/ 159 h 265"/>
                      <a:gd name="T58" fmla="*/ 189 w 197"/>
                      <a:gd name="T59" fmla="*/ 182 h 265"/>
                      <a:gd name="T60" fmla="*/ 189 w 197"/>
                      <a:gd name="T61" fmla="*/ 18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65">
                        <a:moveTo>
                          <a:pt x="189" y="182"/>
                        </a:moveTo>
                        <a:lnTo>
                          <a:pt x="189" y="189"/>
                        </a:lnTo>
                        <a:lnTo>
                          <a:pt x="189" y="182"/>
                        </a:lnTo>
                        <a:lnTo>
                          <a:pt x="182" y="182"/>
                        </a:lnTo>
                        <a:lnTo>
                          <a:pt x="159" y="242"/>
                        </a:lnTo>
                        <a:lnTo>
                          <a:pt x="91" y="258"/>
                        </a:lnTo>
                        <a:lnTo>
                          <a:pt x="0" y="265"/>
                        </a:lnTo>
                        <a:lnTo>
                          <a:pt x="23" y="205"/>
                        </a:lnTo>
                        <a:lnTo>
                          <a:pt x="0" y="144"/>
                        </a:lnTo>
                        <a:lnTo>
                          <a:pt x="8" y="76"/>
                        </a:lnTo>
                        <a:lnTo>
                          <a:pt x="38" y="38"/>
                        </a:lnTo>
                        <a:lnTo>
                          <a:pt x="38" y="68"/>
                        </a:lnTo>
                        <a:lnTo>
                          <a:pt x="46" y="30"/>
                        </a:lnTo>
                        <a:lnTo>
                          <a:pt x="61" y="22"/>
                        </a:lnTo>
                        <a:lnTo>
                          <a:pt x="53" y="22"/>
                        </a:lnTo>
                        <a:lnTo>
                          <a:pt x="61" y="7"/>
                        </a:lnTo>
                        <a:lnTo>
                          <a:pt x="68" y="0"/>
                        </a:lnTo>
                        <a:lnTo>
                          <a:pt x="129" y="22"/>
                        </a:lnTo>
                        <a:lnTo>
                          <a:pt x="136" y="38"/>
                        </a:lnTo>
                        <a:lnTo>
                          <a:pt x="129" y="38"/>
                        </a:lnTo>
                        <a:lnTo>
                          <a:pt x="144" y="60"/>
                        </a:lnTo>
                        <a:lnTo>
                          <a:pt x="144" y="83"/>
                        </a:lnTo>
                        <a:lnTo>
                          <a:pt x="121" y="106"/>
                        </a:lnTo>
                        <a:lnTo>
                          <a:pt x="121" y="129"/>
                        </a:lnTo>
                        <a:lnTo>
                          <a:pt x="129" y="129"/>
                        </a:lnTo>
                        <a:lnTo>
                          <a:pt x="144" y="106"/>
                        </a:lnTo>
                        <a:lnTo>
                          <a:pt x="159" y="98"/>
                        </a:lnTo>
                        <a:lnTo>
                          <a:pt x="174" y="106"/>
                        </a:lnTo>
                        <a:lnTo>
                          <a:pt x="197" y="159"/>
                        </a:lnTo>
                        <a:lnTo>
                          <a:pt x="189" y="182"/>
                        </a:lnTo>
                        <a:lnTo>
                          <a:pt x="189" y="189"/>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87"/>
                  <p:cNvSpPr>
                    <a:spLocks/>
                  </p:cNvSpPr>
                  <p:nvPr/>
                </p:nvSpPr>
                <p:spPr bwMode="auto">
                  <a:xfrm>
                    <a:off x="1393" y="121951"/>
                    <a:ext cx="334" cy="372"/>
                  </a:xfrm>
                  <a:custGeom>
                    <a:avLst/>
                    <a:gdLst>
                      <a:gd name="T0" fmla="*/ 281 w 334"/>
                      <a:gd name="T1" fmla="*/ 107 h 372"/>
                      <a:gd name="T2" fmla="*/ 228 w 334"/>
                      <a:gd name="T3" fmla="*/ 160 h 372"/>
                      <a:gd name="T4" fmla="*/ 228 w 334"/>
                      <a:gd name="T5" fmla="*/ 167 h 372"/>
                      <a:gd name="T6" fmla="*/ 220 w 334"/>
                      <a:gd name="T7" fmla="*/ 167 h 372"/>
                      <a:gd name="T8" fmla="*/ 220 w 334"/>
                      <a:gd name="T9" fmla="*/ 205 h 372"/>
                      <a:gd name="T10" fmla="*/ 190 w 334"/>
                      <a:gd name="T11" fmla="*/ 228 h 372"/>
                      <a:gd name="T12" fmla="*/ 205 w 334"/>
                      <a:gd name="T13" fmla="*/ 243 h 372"/>
                      <a:gd name="T14" fmla="*/ 197 w 334"/>
                      <a:gd name="T15" fmla="*/ 258 h 372"/>
                      <a:gd name="T16" fmla="*/ 197 w 334"/>
                      <a:gd name="T17" fmla="*/ 289 h 372"/>
                      <a:gd name="T18" fmla="*/ 266 w 334"/>
                      <a:gd name="T19" fmla="*/ 334 h 372"/>
                      <a:gd name="T20" fmla="*/ 273 w 334"/>
                      <a:gd name="T21" fmla="*/ 365 h 372"/>
                      <a:gd name="T22" fmla="*/ 31 w 334"/>
                      <a:gd name="T23" fmla="*/ 372 h 372"/>
                      <a:gd name="T24" fmla="*/ 31 w 334"/>
                      <a:gd name="T25" fmla="*/ 258 h 372"/>
                      <a:gd name="T26" fmla="*/ 16 w 334"/>
                      <a:gd name="T27" fmla="*/ 236 h 372"/>
                      <a:gd name="T28" fmla="*/ 31 w 334"/>
                      <a:gd name="T29" fmla="*/ 213 h 372"/>
                      <a:gd name="T30" fmla="*/ 0 w 334"/>
                      <a:gd name="T31" fmla="*/ 23 h 372"/>
                      <a:gd name="T32" fmla="*/ 91 w 334"/>
                      <a:gd name="T33" fmla="*/ 23 h 372"/>
                      <a:gd name="T34" fmla="*/ 91 w 334"/>
                      <a:gd name="T35" fmla="*/ 0 h 372"/>
                      <a:gd name="T36" fmla="*/ 99 w 334"/>
                      <a:gd name="T37" fmla="*/ 0 h 372"/>
                      <a:gd name="T38" fmla="*/ 114 w 334"/>
                      <a:gd name="T39" fmla="*/ 38 h 372"/>
                      <a:gd name="T40" fmla="*/ 144 w 334"/>
                      <a:gd name="T41" fmla="*/ 46 h 372"/>
                      <a:gd name="T42" fmla="*/ 152 w 334"/>
                      <a:gd name="T43" fmla="*/ 54 h 372"/>
                      <a:gd name="T44" fmla="*/ 182 w 334"/>
                      <a:gd name="T45" fmla="*/ 46 h 372"/>
                      <a:gd name="T46" fmla="*/ 197 w 334"/>
                      <a:gd name="T47" fmla="*/ 54 h 372"/>
                      <a:gd name="T48" fmla="*/ 213 w 334"/>
                      <a:gd name="T49" fmla="*/ 69 h 372"/>
                      <a:gd name="T50" fmla="*/ 220 w 334"/>
                      <a:gd name="T51" fmla="*/ 61 h 372"/>
                      <a:gd name="T52" fmla="*/ 243 w 334"/>
                      <a:gd name="T53" fmla="*/ 84 h 372"/>
                      <a:gd name="T54" fmla="*/ 273 w 334"/>
                      <a:gd name="T55" fmla="*/ 69 h 372"/>
                      <a:gd name="T56" fmla="*/ 281 w 334"/>
                      <a:gd name="T57" fmla="*/ 76 h 372"/>
                      <a:gd name="T58" fmla="*/ 334 w 334"/>
                      <a:gd name="T59" fmla="*/ 76 h 372"/>
                      <a:gd name="T60" fmla="*/ 281 w 334"/>
                      <a:gd name="T61" fmla="*/ 10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4" h="372">
                        <a:moveTo>
                          <a:pt x="281" y="107"/>
                        </a:moveTo>
                        <a:lnTo>
                          <a:pt x="228" y="160"/>
                        </a:lnTo>
                        <a:lnTo>
                          <a:pt x="228" y="167"/>
                        </a:lnTo>
                        <a:lnTo>
                          <a:pt x="220" y="167"/>
                        </a:lnTo>
                        <a:lnTo>
                          <a:pt x="220" y="205"/>
                        </a:lnTo>
                        <a:lnTo>
                          <a:pt x="190" y="228"/>
                        </a:lnTo>
                        <a:lnTo>
                          <a:pt x="205" y="243"/>
                        </a:lnTo>
                        <a:lnTo>
                          <a:pt x="197" y="258"/>
                        </a:lnTo>
                        <a:lnTo>
                          <a:pt x="197" y="289"/>
                        </a:lnTo>
                        <a:lnTo>
                          <a:pt x="266" y="334"/>
                        </a:lnTo>
                        <a:lnTo>
                          <a:pt x="273" y="365"/>
                        </a:lnTo>
                        <a:lnTo>
                          <a:pt x="31" y="372"/>
                        </a:lnTo>
                        <a:lnTo>
                          <a:pt x="31" y="258"/>
                        </a:lnTo>
                        <a:lnTo>
                          <a:pt x="16" y="236"/>
                        </a:lnTo>
                        <a:lnTo>
                          <a:pt x="31" y="213"/>
                        </a:lnTo>
                        <a:lnTo>
                          <a:pt x="0" y="23"/>
                        </a:lnTo>
                        <a:lnTo>
                          <a:pt x="91" y="23"/>
                        </a:lnTo>
                        <a:lnTo>
                          <a:pt x="91" y="0"/>
                        </a:lnTo>
                        <a:lnTo>
                          <a:pt x="99" y="0"/>
                        </a:lnTo>
                        <a:lnTo>
                          <a:pt x="114" y="38"/>
                        </a:lnTo>
                        <a:lnTo>
                          <a:pt x="144" y="46"/>
                        </a:lnTo>
                        <a:lnTo>
                          <a:pt x="152" y="54"/>
                        </a:lnTo>
                        <a:lnTo>
                          <a:pt x="182" y="46"/>
                        </a:lnTo>
                        <a:lnTo>
                          <a:pt x="197" y="54"/>
                        </a:lnTo>
                        <a:lnTo>
                          <a:pt x="213" y="69"/>
                        </a:lnTo>
                        <a:lnTo>
                          <a:pt x="220" y="61"/>
                        </a:lnTo>
                        <a:lnTo>
                          <a:pt x="243" y="84"/>
                        </a:lnTo>
                        <a:lnTo>
                          <a:pt x="273" y="69"/>
                        </a:lnTo>
                        <a:lnTo>
                          <a:pt x="281" y="76"/>
                        </a:lnTo>
                        <a:lnTo>
                          <a:pt x="334" y="76"/>
                        </a:lnTo>
                        <a:lnTo>
                          <a:pt x="281" y="107"/>
                        </a:lnTo>
                        <a:close/>
                      </a:path>
                    </a:pathLst>
                  </a:custGeom>
                  <a:solidFill>
                    <a:srgbClr val="FF8C00"/>
                  </a:solidFill>
                  <a:ln w="8">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88"/>
                  <p:cNvSpPr>
                    <a:spLocks/>
                  </p:cNvSpPr>
                  <p:nvPr/>
                </p:nvSpPr>
                <p:spPr bwMode="auto">
                  <a:xfrm>
                    <a:off x="1393" y="121951"/>
                    <a:ext cx="334" cy="372"/>
                  </a:xfrm>
                  <a:custGeom>
                    <a:avLst/>
                    <a:gdLst>
                      <a:gd name="T0" fmla="*/ 281 w 334"/>
                      <a:gd name="T1" fmla="*/ 107 h 372"/>
                      <a:gd name="T2" fmla="*/ 228 w 334"/>
                      <a:gd name="T3" fmla="*/ 160 h 372"/>
                      <a:gd name="T4" fmla="*/ 228 w 334"/>
                      <a:gd name="T5" fmla="*/ 167 h 372"/>
                      <a:gd name="T6" fmla="*/ 220 w 334"/>
                      <a:gd name="T7" fmla="*/ 167 h 372"/>
                      <a:gd name="T8" fmla="*/ 220 w 334"/>
                      <a:gd name="T9" fmla="*/ 205 h 372"/>
                      <a:gd name="T10" fmla="*/ 190 w 334"/>
                      <a:gd name="T11" fmla="*/ 228 h 372"/>
                      <a:gd name="T12" fmla="*/ 205 w 334"/>
                      <a:gd name="T13" fmla="*/ 243 h 372"/>
                      <a:gd name="T14" fmla="*/ 197 w 334"/>
                      <a:gd name="T15" fmla="*/ 258 h 372"/>
                      <a:gd name="T16" fmla="*/ 197 w 334"/>
                      <a:gd name="T17" fmla="*/ 289 h 372"/>
                      <a:gd name="T18" fmla="*/ 266 w 334"/>
                      <a:gd name="T19" fmla="*/ 334 h 372"/>
                      <a:gd name="T20" fmla="*/ 273 w 334"/>
                      <a:gd name="T21" fmla="*/ 365 h 372"/>
                      <a:gd name="T22" fmla="*/ 31 w 334"/>
                      <a:gd name="T23" fmla="*/ 372 h 372"/>
                      <a:gd name="T24" fmla="*/ 31 w 334"/>
                      <a:gd name="T25" fmla="*/ 258 h 372"/>
                      <a:gd name="T26" fmla="*/ 16 w 334"/>
                      <a:gd name="T27" fmla="*/ 236 h 372"/>
                      <a:gd name="T28" fmla="*/ 31 w 334"/>
                      <a:gd name="T29" fmla="*/ 213 h 372"/>
                      <a:gd name="T30" fmla="*/ 0 w 334"/>
                      <a:gd name="T31" fmla="*/ 23 h 372"/>
                      <a:gd name="T32" fmla="*/ 91 w 334"/>
                      <a:gd name="T33" fmla="*/ 23 h 372"/>
                      <a:gd name="T34" fmla="*/ 91 w 334"/>
                      <a:gd name="T35" fmla="*/ 0 h 372"/>
                      <a:gd name="T36" fmla="*/ 99 w 334"/>
                      <a:gd name="T37" fmla="*/ 0 h 372"/>
                      <a:gd name="T38" fmla="*/ 114 w 334"/>
                      <a:gd name="T39" fmla="*/ 38 h 372"/>
                      <a:gd name="T40" fmla="*/ 144 w 334"/>
                      <a:gd name="T41" fmla="*/ 46 h 372"/>
                      <a:gd name="T42" fmla="*/ 152 w 334"/>
                      <a:gd name="T43" fmla="*/ 54 h 372"/>
                      <a:gd name="T44" fmla="*/ 182 w 334"/>
                      <a:gd name="T45" fmla="*/ 46 h 372"/>
                      <a:gd name="T46" fmla="*/ 197 w 334"/>
                      <a:gd name="T47" fmla="*/ 54 h 372"/>
                      <a:gd name="T48" fmla="*/ 213 w 334"/>
                      <a:gd name="T49" fmla="*/ 69 h 372"/>
                      <a:gd name="T50" fmla="*/ 220 w 334"/>
                      <a:gd name="T51" fmla="*/ 61 h 372"/>
                      <a:gd name="T52" fmla="*/ 243 w 334"/>
                      <a:gd name="T53" fmla="*/ 84 h 372"/>
                      <a:gd name="T54" fmla="*/ 273 w 334"/>
                      <a:gd name="T55" fmla="*/ 69 h 372"/>
                      <a:gd name="T56" fmla="*/ 281 w 334"/>
                      <a:gd name="T57" fmla="*/ 76 h 372"/>
                      <a:gd name="T58" fmla="*/ 334 w 334"/>
                      <a:gd name="T59" fmla="*/ 76 h 372"/>
                      <a:gd name="T60" fmla="*/ 281 w 334"/>
                      <a:gd name="T61" fmla="*/ 107 h 372"/>
                      <a:gd name="T62" fmla="*/ 281 w 334"/>
                      <a:gd name="T63" fmla="*/ 11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372">
                        <a:moveTo>
                          <a:pt x="281" y="107"/>
                        </a:moveTo>
                        <a:lnTo>
                          <a:pt x="228" y="160"/>
                        </a:lnTo>
                        <a:lnTo>
                          <a:pt x="228" y="167"/>
                        </a:lnTo>
                        <a:lnTo>
                          <a:pt x="220" y="167"/>
                        </a:lnTo>
                        <a:lnTo>
                          <a:pt x="220" y="205"/>
                        </a:lnTo>
                        <a:lnTo>
                          <a:pt x="190" y="228"/>
                        </a:lnTo>
                        <a:lnTo>
                          <a:pt x="205" y="243"/>
                        </a:lnTo>
                        <a:lnTo>
                          <a:pt x="197" y="258"/>
                        </a:lnTo>
                        <a:lnTo>
                          <a:pt x="197" y="289"/>
                        </a:lnTo>
                        <a:lnTo>
                          <a:pt x="266" y="334"/>
                        </a:lnTo>
                        <a:lnTo>
                          <a:pt x="273" y="365"/>
                        </a:lnTo>
                        <a:lnTo>
                          <a:pt x="31" y="372"/>
                        </a:lnTo>
                        <a:lnTo>
                          <a:pt x="31" y="258"/>
                        </a:lnTo>
                        <a:lnTo>
                          <a:pt x="16" y="236"/>
                        </a:lnTo>
                        <a:lnTo>
                          <a:pt x="31" y="213"/>
                        </a:lnTo>
                        <a:lnTo>
                          <a:pt x="0" y="23"/>
                        </a:lnTo>
                        <a:lnTo>
                          <a:pt x="91" y="23"/>
                        </a:lnTo>
                        <a:lnTo>
                          <a:pt x="91" y="0"/>
                        </a:lnTo>
                        <a:lnTo>
                          <a:pt x="99" y="0"/>
                        </a:lnTo>
                        <a:lnTo>
                          <a:pt x="114" y="38"/>
                        </a:lnTo>
                        <a:lnTo>
                          <a:pt x="144" y="46"/>
                        </a:lnTo>
                        <a:lnTo>
                          <a:pt x="152" y="54"/>
                        </a:lnTo>
                        <a:lnTo>
                          <a:pt x="182" y="46"/>
                        </a:lnTo>
                        <a:lnTo>
                          <a:pt x="197" y="54"/>
                        </a:lnTo>
                        <a:lnTo>
                          <a:pt x="213" y="69"/>
                        </a:lnTo>
                        <a:lnTo>
                          <a:pt x="220" y="61"/>
                        </a:lnTo>
                        <a:lnTo>
                          <a:pt x="243" y="84"/>
                        </a:lnTo>
                        <a:lnTo>
                          <a:pt x="273" y="69"/>
                        </a:lnTo>
                        <a:lnTo>
                          <a:pt x="281" y="76"/>
                        </a:lnTo>
                        <a:lnTo>
                          <a:pt x="334" y="76"/>
                        </a:lnTo>
                        <a:lnTo>
                          <a:pt x="281" y="107"/>
                        </a:lnTo>
                        <a:lnTo>
                          <a:pt x="281" y="114"/>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89"/>
                  <p:cNvSpPr>
                    <a:spLocks/>
                  </p:cNvSpPr>
                  <p:nvPr/>
                </p:nvSpPr>
                <p:spPr bwMode="auto">
                  <a:xfrm>
                    <a:off x="1681" y="122847"/>
                    <a:ext cx="182" cy="303"/>
                  </a:xfrm>
                  <a:custGeom>
                    <a:avLst/>
                    <a:gdLst>
                      <a:gd name="T0" fmla="*/ 167 w 182"/>
                      <a:gd name="T1" fmla="*/ 197 h 303"/>
                      <a:gd name="T2" fmla="*/ 182 w 182"/>
                      <a:gd name="T3" fmla="*/ 288 h 303"/>
                      <a:gd name="T4" fmla="*/ 129 w 182"/>
                      <a:gd name="T5" fmla="*/ 295 h 303"/>
                      <a:gd name="T6" fmla="*/ 121 w 182"/>
                      <a:gd name="T7" fmla="*/ 303 h 303"/>
                      <a:gd name="T8" fmla="*/ 114 w 182"/>
                      <a:gd name="T9" fmla="*/ 303 h 303"/>
                      <a:gd name="T10" fmla="*/ 99 w 182"/>
                      <a:gd name="T11" fmla="*/ 280 h 303"/>
                      <a:gd name="T12" fmla="*/ 106 w 182"/>
                      <a:gd name="T13" fmla="*/ 258 h 303"/>
                      <a:gd name="T14" fmla="*/ 0 w 182"/>
                      <a:gd name="T15" fmla="*/ 258 h 303"/>
                      <a:gd name="T16" fmla="*/ 0 w 182"/>
                      <a:gd name="T17" fmla="*/ 242 h 303"/>
                      <a:gd name="T18" fmla="*/ 15 w 182"/>
                      <a:gd name="T19" fmla="*/ 227 h 303"/>
                      <a:gd name="T20" fmla="*/ 8 w 182"/>
                      <a:gd name="T21" fmla="*/ 220 h 303"/>
                      <a:gd name="T22" fmla="*/ 15 w 182"/>
                      <a:gd name="T23" fmla="*/ 212 h 303"/>
                      <a:gd name="T24" fmla="*/ 15 w 182"/>
                      <a:gd name="T25" fmla="*/ 204 h 303"/>
                      <a:gd name="T26" fmla="*/ 31 w 182"/>
                      <a:gd name="T27" fmla="*/ 189 h 303"/>
                      <a:gd name="T28" fmla="*/ 23 w 182"/>
                      <a:gd name="T29" fmla="*/ 182 h 303"/>
                      <a:gd name="T30" fmla="*/ 38 w 182"/>
                      <a:gd name="T31" fmla="*/ 174 h 303"/>
                      <a:gd name="T32" fmla="*/ 23 w 182"/>
                      <a:gd name="T33" fmla="*/ 167 h 303"/>
                      <a:gd name="T34" fmla="*/ 31 w 182"/>
                      <a:gd name="T35" fmla="*/ 167 h 303"/>
                      <a:gd name="T36" fmla="*/ 31 w 182"/>
                      <a:gd name="T37" fmla="*/ 159 h 303"/>
                      <a:gd name="T38" fmla="*/ 23 w 182"/>
                      <a:gd name="T39" fmla="*/ 159 h 303"/>
                      <a:gd name="T40" fmla="*/ 23 w 182"/>
                      <a:gd name="T41" fmla="*/ 106 h 303"/>
                      <a:gd name="T42" fmla="*/ 15 w 182"/>
                      <a:gd name="T43" fmla="*/ 106 h 303"/>
                      <a:gd name="T44" fmla="*/ 15 w 182"/>
                      <a:gd name="T45" fmla="*/ 91 h 303"/>
                      <a:gd name="T46" fmla="*/ 23 w 182"/>
                      <a:gd name="T47" fmla="*/ 91 h 303"/>
                      <a:gd name="T48" fmla="*/ 23 w 182"/>
                      <a:gd name="T49" fmla="*/ 75 h 303"/>
                      <a:gd name="T50" fmla="*/ 38 w 182"/>
                      <a:gd name="T51" fmla="*/ 60 h 303"/>
                      <a:gd name="T52" fmla="*/ 31 w 182"/>
                      <a:gd name="T53" fmla="*/ 53 h 303"/>
                      <a:gd name="T54" fmla="*/ 46 w 182"/>
                      <a:gd name="T55" fmla="*/ 45 h 303"/>
                      <a:gd name="T56" fmla="*/ 46 w 182"/>
                      <a:gd name="T57" fmla="*/ 15 h 303"/>
                      <a:gd name="T58" fmla="*/ 61 w 182"/>
                      <a:gd name="T59" fmla="*/ 15 h 303"/>
                      <a:gd name="T60" fmla="*/ 61 w 182"/>
                      <a:gd name="T61" fmla="*/ 7 h 303"/>
                      <a:gd name="T62" fmla="*/ 167 w 182"/>
                      <a:gd name="T63" fmla="*/ 0 h 303"/>
                      <a:gd name="T64" fmla="*/ 174 w 182"/>
                      <a:gd name="T65" fmla="*/ 0 h 303"/>
                      <a:gd name="T66" fmla="*/ 167 w 182"/>
                      <a:gd name="T67" fmla="*/ 19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2" h="303">
                        <a:moveTo>
                          <a:pt x="167" y="197"/>
                        </a:moveTo>
                        <a:lnTo>
                          <a:pt x="182" y="288"/>
                        </a:lnTo>
                        <a:lnTo>
                          <a:pt x="129" y="295"/>
                        </a:lnTo>
                        <a:lnTo>
                          <a:pt x="121" y="303"/>
                        </a:lnTo>
                        <a:lnTo>
                          <a:pt x="114" y="303"/>
                        </a:lnTo>
                        <a:lnTo>
                          <a:pt x="99" y="280"/>
                        </a:lnTo>
                        <a:lnTo>
                          <a:pt x="106" y="258"/>
                        </a:lnTo>
                        <a:lnTo>
                          <a:pt x="0" y="258"/>
                        </a:lnTo>
                        <a:lnTo>
                          <a:pt x="0" y="242"/>
                        </a:lnTo>
                        <a:lnTo>
                          <a:pt x="15" y="227"/>
                        </a:lnTo>
                        <a:lnTo>
                          <a:pt x="8" y="220"/>
                        </a:lnTo>
                        <a:lnTo>
                          <a:pt x="15" y="212"/>
                        </a:lnTo>
                        <a:lnTo>
                          <a:pt x="15" y="204"/>
                        </a:lnTo>
                        <a:lnTo>
                          <a:pt x="31" y="189"/>
                        </a:lnTo>
                        <a:lnTo>
                          <a:pt x="23" y="182"/>
                        </a:lnTo>
                        <a:lnTo>
                          <a:pt x="38" y="174"/>
                        </a:lnTo>
                        <a:lnTo>
                          <a:pt x="23" y="167"/>
                        </a:lnTo>
                        <a:lnTo>
                          <a:pt x="31" y="167"/>
                        </a:lnTo>
                        <a:lnTo>
                          <a:pt x="31" y="159"/>
                        </a:lnTo>
                        <a:lnTo>
                          <a:pt x="23" y="159"/>
                        </a:lnTo>
                        <a:lnTo>
                          <a:pt x="23" y="106"/>
                        </a:lnTo>
                        <a:lnTo>
                          <a:pt x="15" y="106"/>
                        </a:lnTo>
                        <a:lnTo>
                          <a:pt x="15" y="91"/>
                        </a:lnTo>
                        <a:lnTo>
                          <a:pt x="23" y="91"/>
                        </a:lnTo>
                        <a:lnTo>
                          <a:pt x="23" y="75"/>
                        </a:lnTo>
                        <a:lnTo>
                          <a:pt x="38" y="60"/>
                        </a:lnTo>
                        <a:lnTo>
                          <a:pt x="31" y="53"/>
                        </a:lnTo>
                        <a:lnTo>
                          <a:pt x="46" y="45"/>
                        </a:lnTo>
                        <a:lnTo>
                          <a:pt x="46" y="15"/>
                        </a:lnTo>
                        <a:lnTo>
                          <a:pt x="61" y="15"/>
                        </a:lnTo>
                        <a:lnTo>
                          <a:pt x="61" y="7"/>
                        </a:lnTo>
                        <a:lnTo>
                          <a:pt x="167" y="0"/>
                        </a:lnTo>
                        <a:lnTo>
                          <a:pt x="174" y="0"/>
                        </a:lnTo>
                        <a:lnTo>
                          <a:pt x="167" y="197"/>
                        </a:lnTo>
                        <a:close/>
                      </a:path>
                    </a:pathLst>
                  </a:custGeom>
                  <a:solidFill>
                    <a:srgbClr val="B22222"/>
                  </a:solidFill>
                  <a:ln w="8">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90"/>
                  <p:cNvSpPr>
                    <a:spLocks/>
                  </p:cNvSpPr>
                  <p:nvPr/>
                </p:nvSpPr>
                <p:spPr bwMode="auto">
                  <a:xfrm>
                    <a:off x="1681" y="122847"/>
                    <a:ext cx="182" cy="303"/>
                  </a:xfrm>
                  <a:custGeom>
                    <a:avLst/>
                    <a:gdLst>
                      <a:gd name="T0" fmla="*/ 167 w 182"/>
                      <a:gd name="T1" fmla="*/ 197 h 303"/>
                      <a:gd name="T2" fmla="*/ 182 w 182"/>
                      <a:gd name="T3" fmla="*/ 288 h 303"/>
                      <a:gd name="T4" fmla="*/ 129 w 182"/>
                      <a:gd name="T5" fmla="*/ 295 h 303"/>
                      <a:gd name="T6" fmla="*/ 121 w 182"/>
                      <a:gd name="T7" fmla="*/ 303 h 303"/>
                      <a:gd name="T8" fmla="*/ 114 w 182"/>
                      <a:gd name="T9" fmla="*/ 303 h 303"/>
                      <a:gd name="T10" fmla="*/ 99 w 182"/>
                      <a:gd name="T11" fmla="*/ 280 h 303"/>
                      <a:gd name="T12" fmla="*/ 106 w 182"/>
                      <a:gd name="T13" fmla="*/ 258 h 303"/>
                      <a:gd name="T14" fmla="*/ 0 w 182"/>
                      <a:gd name="T15" fmla="*/ 258 h 303"/>
                      <a:gd name="T16" fmla="*/ 0 w 182"/>
                      <a:gd name="T17" fmla="*/ 242 h 303"/>
                      <a:gd name="T18" fmla="*/ 15 w 182"/>
                      <a:gd name="T19" fmla="*/ 227 h 303"/>
                      <a:gd name="T20" fmla="*/ 8 w 182"/>
                      <a:gd name="T21" fmla="*/ 220 h 303"/>
                      <a:gd name="T22" fmla="*/ 15 w 182"/>
                      <a:gd name="T23" fmla="*/ 212 h 303"/>
                      <a:gd name="T24" fmla="*/ 15 w 182"/>
                      <a:gd name="T25" fmla="*/ 204 h 303"/>
                      <a:gd name="T26" fmla="*/ 31 w 182"/>
                      <a:gd name="T27" fmla="*/ 189 h 303"/>
                      <a:gd name="T28" fmla="*/ 23 w 182"/>
                      <a:gd name="T29" fmla="*/ 182 h 303"/>
                      <a:gd name="T30" fmla="*/ 38 w 182"/>
                      <a:gd name="T31" fmla="*/ 174 h 303"/>
                      <a:gd name="T32" fmla="*/ 23 w 182"/>
                      <a:gd name="T33" fmla="*/ 167 h 303"/>
                      <a:gd name="T34" fmla="*/ 31 w 182"/>
                      <a:gd name="T35" fmla="*/ 167 h 303"/>
                      <a:gd name="T36" fmla="*/ 31 w 182"/>
                      <a:gd name="T37" fmla="*/ 159 h 303"/>
                      <a:gd name="T38" fmla="*/ 23 w 182"/>
                      <a:gd name="T39" fmla="*/ 159 h 303"/>
                      <a:gd name="T40" fmla="*/ 23 w 182"/>
                      <a:gd name="T41" fmla="*/ 106 h 303"/>
                      <a:gd name="T42" fmla="*/ 15 w 182"/>
                      <a:gd name="T43" fmla="*/ 106 h 303"/>
                      <a:gd name="T44" fmla="*/ 15 w 182"/>
                      <a:gd name="T45" fmla="*/ 91 h 303"/>
                      <a:gd name="T46" fmla="*/ 23 w 182"/>
                      <a:gd name="T47" fmla="*/ 91 h 303"/>
                      <a:gd name="T48" fmla="*/ 23 w 182"/>
                      <a:gd name="T49" fmla="*/ 75 h 303"/>
                      <a:gd name="T50" fmla="*/ 38 w 182"/>
                      <a:gd name="T51" fmla="*/ 60 h 303"/>
                      <a:gd name="T52" fmla="*/ 31 w 182"/>
                      <a:gd name="T53" fmla="*/ 53 h 303"/>
                      <a:gd name="T54" fmla="*/ 46 w 182"/>
                      <a:gd name="T55" fmla="*/ 45 h 303"/>
                      <a:gd name="T56" fmla="*/ 46 w 182"/>
                      <a:gd name="T57" fmla="*/ 15 h 303"/>
                      <a:gd name="T58" fmla="*/ 61 w 182"/>
                      <a:gd name="T59" fmla="*/ 15 h 303"/>
                      <a:gd name="T60" fmla="*/ 61 w 182"/>
                      <a:gd name="T61" fmla="*/ 7 h 303"/>
                      <a:gd name="T62" fmla="*/ 167 w 182"/>
                      <a:gd name="T63" fmla="*/ 0 h 303"/>
                      <a:gd name="T64" fmla="*/ 174 w 182"/>
                      <a:gd name="T65" fmla="*/ 0 h 303"/>
                      <a:gd name="T66" fmla="*/ 167 w 182"/>
                      <a:gd name="T67" fmla="*/ 197 h 303"/>
                      <a:gd name="T68" fmla="*/ 167 w 182"/>
                      <a:gd name="T69" fmla="*/ 20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303">
                        <a:moveTo>
                          <a:pt x="167" y="197"/>
                        </a:moveTo>
                        <a:lnTo>
                          <a:pt x="182" y="288"/>
                        </a:lnTo>
                        <a:lnTo>
                          <a:pt x="129" y="295"/>
                        </a:lnTo>
                        <a:lnTo>
                          <a:pt x="121" y="303"/>
                        </a:lnTo>
                        <a:lnTo>
                          <a:pt x="114" y="303"/>
                        </a:lnTo>
                        <a:lnTo>
                          <a:pt x="99" y="280"/>
                        </a:lnTo>
                        <a:lnTo>
                          <a:pt x="106" y="258"/>
                        </a:lnTo>
                        <a:lnTo>
                          <a:pt x="0" y="258"/>
                        </a:lnTo>
                        <a:lnTo>
                          <a:pt x="0" y="242"/>
                        </a:lnTo>
                        <a:lnTo>
                          <a:pt x="15" y="227"/>
                        </a:lnTo>
                        <a:lnTo>
                          <a:pt x="8" y="220"/>
                        </a:lnTo>
                        <a:lnTo>
                          <a:pt x="15" y="212"/>
                        </a:lnTo>
                        <a:lnTo>
                          <a:pt x="15" y="204"/>
                        </a:lnTo>
                        <a:lnTo>
                          <a:pt x="31" y="189"/>
                        </a:lnTo>
                        <a:lnTo>
                          <a:pt x="23" y="182"/>
                        </a:lnTo>
                        <a:lnTo>
                          <a:pt x="38" y="174"/>
                        </a:lnTo>
                        <a:lnTo>
                          <a:pt x="23" y="167"/>
                        </a:lnTo>
                        <a:lnTo>
                          <a:pt x="31" y="167"/>
                        </a:lnTo>
                        <a:lnTo>
                          <a:pt x="31" y="159"/>
                        </a:lnTo>
                        <a:lnTo>
                          <a:pt x="23" y="159"/>
                        </a:lnTo>
                        <a:lnTo>
                          <a:pt x="23" y="106"/>
                        </a:lnTo>
                        <a:lnTo>
                          <a:pt x="15" y="106"/>
                        </a:lnTo>
                        <a:lnTo>
                          <a:pt x="15" y="91"/>
                        </a:lnTo>
                        <a:lnTo>
                          <a:pt x="23" y="91"/>
                        </a:lnTo>
                        <a:lnTo>
                          <a:pt x="23" y="75"/>
                        </a:lnTo>
                        <a:lnTo>
                          <a:pt x="38" y="60"/>
                        </a:lnTo>
                        <a:lnTo>
                          <a:pt x="31" y="53"/>
                        </a:lnTo>
                        <a:lnTo>
                          <a:pt x="46" y="45"/>
                        </a:lnTo>
                        <a:lnTo>
                          <a:pt x="46" y="15"/>
                        </a:lnTo>
                        <a:lnTo>
                          <a:pt x="61" y="15"/>
                        </a:lnTo>
                        <a:lnTo>
                          <a:pt x="61" y="7"/>
                        </a:lnTo>
                        <a:lnTo>
                          <a:pt x="167" y="0"/>
                        </a:lnTo>
                        <a:lnTo>
                          <a:pt x="174" y="0"/>
                        </a:lnTo>
                        <a:lnTo>
                          <a:pt x="167" y="197"/>
                        </a:lnTo>
                        <a:lnTo>
                          <a:pt x="167" y="204"/>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91"/>
                  <p:cNvSpPr>
                    <a:spLocks/>
                  </p:cNvSpPr>
                  <p:nvPr/>
                </p:nvSpPr>
                <p:spPr bwMode="auto">
                  <a:xfrm>
                    <a:off x="1462" y="122498"/>
                    <a:ext cx="325" cy="288"/>
                  </a:xfrm>
                  <a:custGeom>
                    <a:avLst/>
                    <a:gdLst>
                      <a:gd name="T0" fmla="*/ 325 w 325"/>
                      <a:gd name="T1" fmla="*/ 227 h 288"/>
                      <a:gd name="T2" fmla="*/ 310 w 325"/>
                      <a:gd name="T3" fmla="*/ 204 h 288"/>
                      <a:gd name="T4" fmla="*/ 310 w 325"/>
                      <a:gd name="T5" fmla="*/ 182 h 288"/>
                      <a:gd name="T6" fmla="*/ 265 w 325"/>
                      <a:gd name="T7" fmla="*/ 151 h 288"/>
                      <a:gd name="T8" fmla="*/ 272 w 325"/>
                      <a:gd name="T9" fmla="*/ 106 h 288"/>
                      <a:gd name="T10" fmla="*/ 250 w 325"/>
                      <a:gd name="T11" fmla="*/ 106 h 288"/>
                      <a:gd name="T12" fmla="*/ 242 w 325"/>
                      <a:gd name="T13" fmla="*/ 83 h 288"/>
                      <a:gd name="T14" fmla="*/ 212 w 325"/>
                      <a:gd name="T15" fmla="*/ 53 h 288"/>
                      <a:gd name="T16" fmla="*/ 204 w 325"/>
                      <a:gd name="T17" fmla="*/ 15 h 288"/>
                      <a:gd name="T18" fmla="*/ 189 w 325"/>
                      <a:gd name="T19" fmla="*/ 0 h 288"/>
                      <a:gd name="T20" fmla="*/ 0 w 325"/>
                      <a:gd name="T21" fmla="*/ 7 h 288"/>
                      <a:gd name="T22" fmla="*/ 15 w 325"/>
                      <a:gd name="T23" fmla="*/ 45 h 288"/>
                      <a:gd name="T24" fmla="*/ 37 w 325"/>
                      <a:gd name="T25" fmla="*/ 53 h 288"/>
                      <a:gd name="T26" fmla="*/ 37 w 325"/>
                      <a:gd name="T27" fmla="*/ 60 h 288"/>
                      <a:gd name="T28" fmla="*/ 30 w 325"/>
                      <a:gd name="T29" fmla="*/ 76 h 288"/>
                      <a:gd name="T30" fmla="*/ 53 w 325"/>
                      <a:gd name="T31" fmla="*/ 98 h 288"/>
                      <a:gd name="T32" fmla="*/ 53 w 325"/>
                      <a:gd name="T33" fmla="*/ 265 h 288"/>
                      <a:gd name="T34" fmla="*/ 250 w 325"/>
                      <a:gd name="T35" fmla="*/ 258 h 288"/>
                      <a:gd name="T36" fmla="*/ 280 w 325"/>
                      <a:gd name="T37" fmla="*/ 258 h 288"/>
                      <a:gd name="T38" fmla="*/ 287 w 325"/>
                      <a:gd name="T39" fmla="*/ 273 h 288"/>
                      <a:gd name="T40" fmla="*/ 272 w 325"/>
                      <a:gd name="T41" fmla="*/ 288 h 288"/>
                      <a:gd name="T42" fmla="*/ 303 w 325"/>
                      <a:gd name="T43" fmla="*/ 288 h 288"/>
                      <a:gd name="T44" fmla="*/ 310 w 325"/>
                      <a:gd name="T45" fmla="*/ 258 h 288"/>
                      <a:gd name="T46" fmla="*/ 310 w 325"/>
                      <a:gd name="T47" fmla="*/ 250 h 288"/>
                      <a:gd name="T48" fmla="*/ 310 w 325"/>
                      <a:gd name="T49" fmla="*/ 258 h 288"/>
                      <a:gd name="T50" fmla="*/ 318 w 325"/>
                      <a:gd name="T51" fmla="*/ 258 h 288"/>
                      <a:gd name="T52" fmla="*/ 325 w 325"/>
                      <a:gd name="T53" fmla="*/ 242 h 288"/>
                      <a:gd name="T54" fmla="*/ 325 w 325"/>
                      <a:gd name="T55" fmla="*/ 22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5" h="288">
                        <a:moveTo>
                          <a:pt x="325" y="227"/>
                        </a:moveTo>
                        <a:lnTo>
                          <a:pt x="310" y="204"/>
                        </a:lnTo>
                        <a:lnTo>
                          <a:pt x="310" y="182"/>
                        </a:lnTo>
                        <a:lnTo>
                          <a:pt x="265" y="151"/>
                        </a:lnTo>
                        <a:lnTo>
                          <a:pt x="272" y="106"/>
                        </a:lnTo>
                        <a:lnTo>
                          <a:pt x="250" y="106"/>
                        </a:lnTo>
                        <a:lnTo>
                          <a:pt x="242" y="83"/>
                        </a:lnTo>
                        <a:lnTo>
                          <a:pt x="212" y="53"/>
                        </a:lnTo>
                        <a:lnTo>
                          <a:pt x="204" y="15"/>
                        </a:lnTo>
                        <a:lnTo>
                          <a:pt x="189" y="0"/>
                        </a:lnTo>
                        <a:lnTo>
                          <a:pt x="0" y="7"/>
                        </a:lnTo>
                        <a:lnTo>
                          <a:pt x="15" y="45"/>
                        </a:lnTo>
                        <a:lnTo>
                          <a:pt x="37" y="53"/>
                        </a:lnTo>
                        <a:lnTo>
                          <a:pt x="37" y="60"/>
                        </a:lnTo>
                        <a:lnTo>
                          <a:pt x="30" y="76"/>
                        </a:lnTo>
                        <a:lnTo>
                          <a:pt x="53" y="98"/>
                        </a:lnTo>
                        <a:lnTo>
                          <a:pt x="53" y="265"/>
                        </a:lnTo>
                        <a:lnTo>
                          <a:pt x="250" y="258"/>
                        </a:lnTo>
                        <a:lnTo>
                          <a:pt x="280" y="258"/>
                        </a:lnTo>
                        <a:lnTo>
                          <a:pt x="287" y="273"/>
                        </a:lnTo>
                        <a:lnTo>
                          <a:pt x="272" y="288"/>
                        </a:lnTo>
                        <a:lnTo>
                          <a:pt x="303" y="288"/>
                        </a:lnTo>
                        <a:lnTo>
                          <a:pt x="310" y="258"/>
                        </a:lnTo>
                        <a:lnTo>
                          <a:pt x="310" y="250"/>
                        </a:lnTo>
                        <a:lnTo>
                          <a:pt x="310" y="258"/>
                        </a:lnTo>
                        <a:lnTo>
                          <a:pt x="318" y="258"/>
                        </a:lnTo>
                        <a:lnTo>
                          <a:pt x="325" y="242"/>
                        </a:lnTo>
                        <a:lnTo>
                          <a:pt x="325" y="227"/>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92"/>
                  <p:cNvSpPr>
                    <a:spLocks/>
                  </p:cNvSpPr>
                  <p:nvPr/>
                </p:nvSpPr>
                <p:spPr bwMode="auto">
                  <a:xfrm>
                    <a:off x="1462" y="122498"/>
                    <a:ext cx="325" cy="288"/>
                  </a:xfrm>
                  <a:custGeom>
                    <a:avLst/>
                    <a:gdLst>
                      <a:gd name="T0" fmla="*/ 325 w 325"/>
                      <a:gd name="T1" fmla="*/ 227 h 288"/>
                      <a:gd name="T2" fmla="*/ 310 w 325"/>
                      <a:gd name="T3" fmla="*/ 204 h 288"/>
                      <a:gd name="T4" fmla="*/ 310 w 325"/>
                      <a:gd name="T5" fmla="*/ 182 h 288"/>
                      <a:gd name="T6" fmla="*/ 265 w 325"/>
                      <a:gd name="T7" fmla="*/ 151 h 288"/>
                      <a:gd name="T8" fmla="*/ 272 w 325"/>
                      <a:gd name="T9" fmla="*/ 106 h 288"/>
                      <a:gd name="T10" fmla="*/ 250 w 325"/>
                      <a:gd name="T11" fmla="*/ 106 h 288"/>
                      <a:gd name="T12" fmla="*/ 242 w 325"/>
                      <a:gd name="T13" fmla="*/ 83 h 288"/>
                      <a:gd name="T14" fmla="*/ 212 w 325"/>
                      <a:gd name="T15" fmla="*/ 53 h 288"/>
                      <a:gd name="T16" fmla="*/ 204 w 325"/>
                      <a:gd name="T17" fmla="*/ 15 h 288"/>
                      <a:gd name="T18" fmla="*/ 189 w 325"/>
                      <a:gd name="T19" fmla="*/ 0 h 288"/>
                      <a:gd name="T20" fmla="*/ 0 w 325"/>
                      <a:gd name="T21" fmla="*/ 7 h 288"/>
                      <a:gd name="T22" fmla="*/ 15 w 325"/>
                      <a:gd name="T23" fmla="*/ 45 h 288"/>
                      <a:gd name="T24" fmla="*/ 37 w 325"/>
                      <a:gd name="T25" fmla="*/ 53 h 288"/>
                      <a:gd name="T26" fmla="*/ 37 w 325"/>
                      <a:gd name="T27" fmla="*/ 60 h 288"/>
                      <a:gd name="T28" fmla="*/ 30 w 325"/>
                      <a:gd name="T29" fmla="*/ 76 h 288"/>
                      <a:gd name="T30" fmla="*/ 53 w 325"/>
                      <a:gd name="T31" fmla="*/ 98 h 288"/>
                      <a:gd name="T32" fmla="*/ 53 w 325"/>
                      <a:gd name="T33" fmla="*/ 265 h 288"/>
                      <a:gd name="T34" fmla="*/ 250 w 325"/>
                      <a:gd name="T35" fmla="*/ 258 h 288"/>
                      <a:gd name="T36" fmla="*/ 280 w 325"/>
                      <a:gd name="T37" fmla="*/ 258 h 288"/>
                      <a:gd name="T38" fmla="*/ 287 w 325"/>
                      <a:gd name="T39" fmla="*/ 273 h 288"/>
                      <a:gd name="T40" fmla="*/ 272 w 325"/>
                      <a:gd name="T41" fmla="*/ 288 h 288"/>
                      <a:gd name="T42" fmla="*/ 303 w 325"/>
                      <a:gd name="T43" fmla="*/ 288 h 288"/>
                      <a:gd name="T44" fmla="*/ 310 w 325"/>
                      <a:gd name="T45" fmla="*/ 258 h 288"/>
                      <a:gd name="T46" fmla="*/ 310 w 325"/>
                      <a:gd name="T47" fmla="*/ 250 h 288"/>
                      <a:gd name="T48" fmla="*/ 310 w 325"/>
                      <a:gd name="T49" fmla="*/ 258 h 288"/>
                      <a:gd name="T50" fmla="*/ 318 w 325"/>
                      <a:gd name="T51" fmla="*/ 258 h 288"/>
                      <a:gd name="T52" fmla="*/ 325 w 325"/>
                      <a:gd name="T53" fmla="*/ 242 h 288"/>
                      <a:gd name="T54" fmla="*/ 325 w 325"/>
                      <a:gd name="T55" fmla="*/ 227 h 288"/>
                      <a:gd name="T56" fmla="*/ 325 w 325"/>
                      <a:gd name="T57" fmla="*/ 23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5" h="288">
                        <a:moveTo>
                          <a:pt x="325" y="227"/>
                        </a:moveTo>
                        <a:lnTo>
                          <a:pt x="310" y="204"/>
                        </a:lnTo>
                        <a:lnTo>
                          <a:pt x="310" y="182"/>
                        </a:lnTo>
                        <a:lnTo>
                          <a:pt x="265" y="151"/>
                        </a:lnTo>
                        <a:lnTo>
                          <a:pt x="272" y="106"/>
                        </a:lnTo>
                        <a:lnTo>
                          <a:pt x="250" y="106"/>
                        </a:lnTo>
                        <a:lnTo>
                          <a:pt x="242" y="83"/>
                        </a:lnTo>
                        <a:lnTo>
                          <a:pt x="212" y="53"/>
                        </a:lnTo>
                        <a:lnTo>
                          <a:pt x="204" y="15"/>
                        </a:lnTo>
                        <a:lnTo>
                          <a:pt x="189" y="0"/>
                        </a:lnTo>
                        <a:lnTo>
                          <a:pt x="0" y="7"/>
                        </a:lnTo>
                        <a:lnTo>
                          <a:pt x="15" y="45"/>
                        </a:lnTo>
                        <a:lnTo>
                          <a:pt x="37" y="53"/>
                        </a:lnTo>
                        <a:lnTo>
                          <a:pt x="37" y="60"/>
                        </a:lnTo>
                        <a:lnTo>
                          <a:pt x="30" y="76"/>
                        </a:lnTo>
                        <a:lnTo>
                          <a:pt x="53" y="98"/>
                        </a:lnTo>
                        <a:lnTo>
                          <a:pt x="53" y="265"/>
                        </a:lnTo>
                        <a:lnTo>
                          <a:pt x="250" y="258"/>
                        </a:lnTo>
                        <a:lnTo>
                          <a:pt x="280" y="258"/>
                        </a:lnTo>
                        <a:lnTo>
                          <a:pt x="287" y="273"/>
                        </a:lnTo>
                        <a:lnTo>
                          <a:pt x="272" y="288"/>
                        </a:lnTo>
                        <a:lnTo>
                          <a:pt x="303" y="288"/>
                        </a:lnTo>
                        <a:lnTo>
                          <a:pt x="310" y="258"/>
                        </a:lnTo>
                        <a:lnTo>
                          <a:pt x="310" y="250"/>
                        </a:lnTo>
                        <a:lnTo>
                          <a:pt x="310" y="258"/>
                        </a:lnTo>
                        <a:lnTo>
                          <a:pt x="318" y="258"/>
                        </a:lnTo>
                        <a:lnTo>
                          <a:pt x="325" y="242"/>
                        </a:lnTo>
                        <a:lnTo>
                          <a:pt x="325" y="227"/>
                        </a:lnTo>
                        <a:lnTo>
                          <a:pt x="325" y="235"/>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93"/>
                  <p:cNvSpPr>
                    <a:spLocks/>
                  </p:cNvSpPr>
                  <p:nvPr/>
                </p:nvSpPr>
                <p:spPr bwMode="auto">
                  <a:xfrm>
                    <a:off x="591" y="121891"/>
                    <a:ext cx="515" cy="318"/>
                  </a:xfrm>
                  <a:custGeom>
                    <a:avLst/>
                    <a:gdLst>
                      <a:gd name="T0" fmla="*/ 500 w 515"/>
                      <a:gd name="T1" fmla="*/ 258 h 318"/>
                      <a:gd name="T2" fmla="*/ 515 w 515"/>
                      <a:gd name="T3" fmla="*/ 68 h 318"/>
                      <a:gd name="T4" fmla="*/ 212 w 515"/>
                      <a:gd name="T5" fmla="*/ 30 h 318"/>
                      <a:gd name="T6" fmla="*/ 15 w 515"/>
                      <a:gd name="T7" fmla="*/ 0 h 318"/>
                      <a:gd name="T8" fmla="*/ 0 w 515"/>
                      <a:gd name="T9" fmla="*/ 60 h 318"/>
                      <a:gd name="T10" fmla="*/ 15 w 515"/>
                      <a:gd name="T11" fmla="*/ 76 h 318"/>
                      <a:gd name="T12" fmla="*/ 7 w 515"/>
                      <a:gd name="T13" fmla="*/ 91 h 318"/>
                      <a:gd name="T14" fmla="*/ 22 w 515"/>
                      <a:gd name="T15" fmla="*/ 106 h 318"/>
                      <a:gd name="T16" fmla="*/ 38 w 515"/>
                      <a:gd name="T17" fmla="*/ 144 h 318"/>
                      <a:gd name="T18" fmla="*/ 60 w 515"/>
                      <a:gd name="T19" fmla="*/ 152 h 318"/>
                      <a:gd name="T20" fmla="*/ 38 w 515"/>
                      <a:gd name="T21" fmla="*/ 220 h 318"/>
                      <a:gd name="T22" fmla="*/ 45 w 515"/>
                      <a:gd name="T23" fmla="*/ 227 h 318"/>
                      <a:gd name="T24" fmla="*/ 68 w 515"/>
                      <a:gd name="T25" fmla="*/ 220 h 318"/>
                      <a:gd name="T26" fmla="*/ 75 w 515"/>
                      <a:gd name="T27" fmla="*/ 273 h 318"/>
                      <a:gd name="T28" fmla="*/ 91 w 515"/>
                      <a:gd name="T29" fmla="*/ 280 h 318"/>
                      <a:gd name="T30" fmla="*/ 98 w 515"/>
                      <a:gd name="T31" fmla="*/ 311 h 318"/>
                      <a:gd name="T32" fmla="*/ 128 w 515"/>
                      <a:gd name="T33" fmla="*/ 296 h 318"/>
                      <a:gd name="T34" fmla="*/ 159 w 515"/>
                      <a:gd name="T35" fmla="*/ 303 h 318"/>
                      <a:gd name="T36" fmla="*/ 166 w 515"/>
                      <a:gd name="T37" fmla="*/ 296 h 318"/>
                      <a:gd name="T38" fmla="*/ 181 w 515"/>
                      <a:gd name="T39" fmla="*/ 311 h 318"/>
                      <a:gd name="T40" fmla="*/ 181 w 515"/>
                      <a:gd name="T41" fmla="*/ 280 h 318"/>
                      <a:gd name="T42" fmla="*/ 492 w 515"/>
                      <a:gd name="T43" fmla="*/ 318 h 318"/>
                      <a:gd name="T44" fmla="*/ 500 w 515"/>
                      <a:gd name="T45" fmla="*/ 25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5" h="318">
                        <a:moveTo>
                          <a:pt x="500" y="258"/>
                        </a:moveTo>
                        <a:lnTo>
                          <a:pt x="515" y="68"/>
                        </a:lnTo>
                        <a:lnTo>
                          <a:pt x="212" y="30"/>
                        </a:lnTo>
                        <a:lnTo>
                          <a:pt x="15" y="0"/>
                        </a:lnTo>
                        <a:lnTo>
                          <a:pt x="0" y="60"/>
                        </a:lnTo>
                        <a:lnTo>
                          <a:pt x="15" y="76"/>
                        </a:lnTo>
                        <a:lnTo>
                          <a:pt x="7" y="91"/>
                        </a:lnTo>
                        <a:lnTo>
                          <a:pt x="22" y="106"/>
                        </a:lnTo>
                        <a:lnTo>
                          <a:pt x="38" y="144"/>
                        </a:lnTo>
                        <a:lnTo>
                          <a:pt x="60" y="152"/>
                        </a:lnTo>
                        <a:lnTo>
                          <a:pt x="38" y="220"/>
                        </a:lnTo>
                        <a:lnTo>
                          <a:pt x="45" y="227"/>
                        </a:lnTo>
                        <a:lnTo>
                          <a:pt x="68" y="220"/>
                        </a:lnTo>
                        <a:lnTo>
                          <a:pt x="75" y="273"/>
                        </a:lnTo>
                        <a:lnTo>
                          <a:pt x="91" y="280"/>
                        </a:lnTo>
                        <a:lnTo>
                          <a:pt x="98" y="311"/>
                        </a:lnTo>
                        <a:lnTo>
                          <a:pt x="128" y="296"/>
                        </a:lnTo>
                        <a:lnTo>
                          <a:pt x="159" y="303"/>
                        </a:lnTo>
                        <a:lnTo>
                          <a:pt x="166" y="296"/>
                        </a:lnTo>
                        <a:lnTo>
                          <a:pt x="181" y="311"/>
                        </a:lnTo>
                        <a:lnTo>
                          <a:pt x="181" y="280"/>
                        </a:lnTo>
                        <a:lnTo>
                          <a:pt x="492" y="318"/>
                        </a:lnTo>
                        <a:lnTo>
                          <a:pt x="500" y="258"/>
                        </a:lnTo>
                        <a:close/>
                      </a:path>
                    </a:pathLst>
                  </a:custGeom>
                  <a:solidFill>
                    <a:srgbClr val="FF8C00"/>
                  </a:solidFill>
                  <a:ln w="8">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94"/>
                  <p:cNvSpPr>
                    <a:spLocks/>
                  </p:cNvSpPr>
                  <p:nvPr/>
                </p:nvSpPr>
                <p:spPr bwMode="auto">
                  <a:xfrm>
                    <a:off x="591" y="121891"/>
                    <a:ext cx="515" cy="318"/>
                  </a:xfrm>
                  <a:custGeom>
                    <a:avLst/>
                    <a:gdLst>
                      <a:gd name="T0" fmla="*/ 500 w 515"/>
                      <a:gd name="T1" fmla="*/ 258 h 318"/>
                      <a:gd name="T2" fmla="*/ 515 w 515"/>
                      <a:gd name="T3" fmla="*/ 68 h 318"/>
                      <a:gd name="T4" fmla="*/ 212 w 515"/>
                      <a:gd name="T5" fmla="*/ 30 h 318"/>
                      <a:gd name="T6" fmla="*/ 15 w 515"/>
                      <a:gd name="T7" fmla="*/ 0 h 318"/>
                      <a:gd name="T8" fmla="*/ 0 w 515"/>
                      <a:gd name="T9" fmla="*/ 60 h 318"/>
                      <a:gd name="T10" fmla="*/ 15 w 515"/>
                      <a:gd name="T11" fmla="*/ 76 h 318"/>
                      <a:gd name="T12" fmla="*/ 7 w 515"/>
                      <a:gd name="T13" fmla="*/ 91 h 318"/>
                      <a:gd name="T14" fmla="*/ 22 w 515"/>
                      <a:gd name="T15" fmla="*/ 106 h 318"/>
                      <a:gd name="T16" fmla="*/ 38 w 515"/>
                      <a:gd name="T17" fmla="*/ 144 h 318"/>
                      <a:gd name="T18" fmla="*/ 60 w 515"/>
                      <a:gd name="T19" fmla="*/ 152 h 318"/>
                      <a:gd name="T20" fmla="*/ 38 w 515"/>
                      <a:gd name="T21" fmla="*/ 220 h 318"/>
                      <a:gd name="T22" fmla="*/ 45 w 515"/>
                      <a:gd name="T23" fmla="*/ 227 h 318"/>
                      <a:gd name="T24" fmla="*/ 68 w 515"/>
                      <a:gd name="T25" fmla="*/ 220 h 318"/>
                      <a:gd name="T26" fmla="*/ 75 w 515"/>
                      <a:gd name="T27" fmla="*/ 273 h 318"/>
                      <a:gd name="T28" fmla="*/ 91 w 515"/>
                      <a:gd name="T29" fmla="*/ 280 h 318"/>
                      <a:gd name="T30" fmla="*/ 98 w 515"/>
                      <a:gd name="T31" fmla="*/ 311 h 318"/>
                      <a:gd name="T32" fmla="*/ 128 w 515"/>
                      <a:gd name="T33" fmla="*/ 296 h 318"/>
                      <a:gd name="T34" fmla="*/ 159 w 515"/>
                      <a:gd name="T35" fmla="*/ 303 h 318"/>
                      <a:gd name="T36" fmla="*/ 166 w 515"/>
                      <a:gd name="T37" fmla="*/ 296 h 318"/>
                      <a:gd name="T38" fmla="*/ 181 w 515"/>
                      <a:gd name="T39" fmla="*/ 311 h 318"/>
                      <a:gd name="T40" fmla="*/ 181 w 515"/>
                      <a:gd name="T41" fmla="*/ 280 h 318"/>
                      <a:gd name="T42" fmla="*/ 492 w 515"/>
                      <a:gd name="T43" fmla="*/ 318 h 318"/>
                      <a:gd name="T44" fmla="*/ 500 w 515"/>
                      <a:gd name="T45" fmla="*/ 258 h 318"/>
                      <a:gd name="T46" fmla="*/ 500 w 515"/>
                      <a:gd name="T47" fmla="*/ 26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5" h="318">
                        <a:moveTo>
                          <a:pt x="500" y="258"/>
                        </a:moveTo>
                        <a:lnTo>
                          <a:pt x="515" y="68"/>
                        </a:lnTo>
                        <a:lnTo>
                          <a:pt x="212" y="30"/>
                        </a:lnTo>
                        <a:lnTo>
                          <a:pt x="15" y="0"/>
                        </a:lnTo>
                        <a:lnTo>
                          <a:pt x="0" y="60"/>
                        </a:lnTo>
                        <a:lnTo>
                          <a:pt x="15" y="76"/>
                        </a:lnTo>
                        <a:lnTo>
                          <a:pt x="7" y="91"/>
                        </a:lnTo>
                        <a:lnTo>
                          <a:pt x="22" y="106"/>
                        </a:lnTo>
                        <a:lnTo>
                          <a:pt x="38" y="144"/>
                        </a:lnTo>
                        <a:lnTo>
                          <a:pt x="60" y="152"/>
                        </a:lnTo>
                        <a:lnTo>
                          <a:pt x="38" y="220"/>
                        </a:lnTo>
                        <a:lnTo>
                          <a:pt x="45" y="227"/>
                        </a:lnTo>
                        <a:lnTo>
                          <a:pt x="68" y="220"/>
                        </a:lnTo>
                        <a:lnTo>
                          <a:pt x="75" y="273"/>
                        </a:lnTo>
                        <a:lnTo>
                          <a:pt x="91" y="280"/>
                        </a:lnTo>
                        <a:lnTo>
                          <a:pt x="98" y="311"/>
                        </a:lnTo>
                        <a:lnTo>
                          <a:pt x="128" y="296"/>
                        </a:lnTo>
                        <a:lnTo>
                          <a:pt x="159" y="303"/>
                        </a:lnTo>
                        <a:lnTo>
                          <a:pt x="166" y="296"/>
                        </a:lnTo>
                        <a:lnTo>
                          <a:pt x="181" y="311"/>
                        </a:lnTo>
                        <a:lnTo>
                          <a:pt x="181" y="280"/>
                        </a:lnTo>
                        <a:lnTo>
                          <a:pt x="492" y="318"/>
                        </a:lnTo>
                        <a:lnTo>
                          <a:pt x="500" y="258"/>
                        </a:lnTo>
                        <a:lnTo>
                          <a:pt x="500" y="265"/>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95"/>
                  <p:cNvSpPr>
                    <a:spLocks/>
                  </p:cNvSpPr>
                  <p:nvPr/>
                </p:nvSpPr>
                <p:spPr bwMode="auto">
                  <a:xfrm>
                    <a:off x="1068" y="122338"/>
                    <a:ext cx="409" cy="205"/>
                  </a:xfrm>
                  <a:custGeom>
                    <a:avLst/>
                    <a:gdLst>
                      <a:gd name="T0" fmla="*/ 409 w 409"/>
                      <a:gd name="T1" fmla="*/ 205 h 205"/>
                      <a:gd name="T2" fmla="*/ 91 w 409"/>
                      <a:gd name="T3" fmla="*/ 198 h 205"/>
                      <a:gd name="T4" fmla="*/ 91 w 409"/>
                      <a:gd name="T5" fmla="*/ 129 h 205"/>
                      <a:gd name="T6" fmla="*/ 0 w 409"/>
                      <a:gd name="T7" fmla="*/ 122 h 205"/>
                      <a:gd name="T8" fmla="*/ 7 w 409"/>
                      <a:gd name="T9" fmla="*/ 0 h 205"/>
                      <a:gd name="T10" fmla="*/ 265 w 409"/>
                      <a:gd name="T11" fmla="*/ 16 h 205"/>
                      <a:gd name="T12" fmla="*/ 288 w 409"/>
                      <a:gd name="T13" fmla="*/ 31 h 205"/>
                      <a:gd name="T14" fmla="*/ 325 w 409"/>
                      <a:gd name="T15" fmla="*/ 23 h 205"/>
                      <a:gd name="T16" fmla="*/ 356 w 409"/>
                      <a:gd name="T17" fmla="*/ 46 h 205"/>
                      <a:gd name="T18" fmla="*/ 371 w 409"/>
                      <a:gd name="T19" fmla="*/ 107 h 205"/>
                      <a:gd name="T20" fmla="*/ 386 w 409"/>
                      <a:gd name="T21" fmla="*/ 114 h 205"/>
                      <a:gd name="T22" fmla="*/ 394 w 409"/>
                      <a:gd name="T23" fmla="*/ 167 h 205"/>
                      <a:gd name="T24" fmla="*/ 409 w 409"/>
                      <a:gd name="T25"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9" h="205">
                        <a:moveTo>
                          <a:pt x="409" y="205"/>
                        </a:moveTo>
                        <a:lnTo>
                          <a:pt x="91" y="198"/>
                        </a:lnTo>
                        <a:lnTo>
                          <a:pt x="91" y="129"/>
                        </a:lnTo>
                        <a:lnTo>
                          <a:pt x="0" y="122"/>
                        </a:lnTo>
                        <a:lnTo>
                          <a:pt x="7" y="0"/>
                        </a:lnTo>
                        <a:lnTo>
                          <a:pt x="265" y="16"/>
                        </a:lnTo>
                        <a:lnTo>
                          <a:pt x="288" y="31"/>
                        </a:lnTo>
                        <a:lnTo>
                          <a:pt x="325" y="23"/>
                        </a:lnTo>
                        <a:lnTo>
                          <a:pt x="356" y="46"/>
                        </a:lnTo>
                        <a:lnTo>
                          <a:pt x="371" y="107"/>
                        </a:lnTo>
                        <a:lnTo>
                          <a:pt x="386" y="114"/>
                        </a:lnTo>
                        <a:lnTo>
                          <a:pt x="394" y="167"/>
                        </a:lnTo>
                        <a:lnTo>
                          <a:pt x="409" y="205"/>
                        </a:lnTo>
                        <a:close/>
                      </a:path>
                    </a:pathLst>
                  </a:custGeom>
                  <a:solidFill>
                    <a:srgbClr val="FF8C00"/>
                  </a:solidFill>
                  <a:ln w="8">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96"/>
                  <p:cNvSpPr>
                    <a:spLocks/>
                  </p:cNvSpPr>
                  <p:nvPr/>
                </p:nvSpPr>
                <p:spPr bwMode="auto">
                  <a:xfrm>
                    <a:off x="1068" y="122338"/>
                    <a:ext cx="409" cy="213"/>
                  </a:xfrm>
                  <a:custGeom>
                    <a:avLst/>
                    <a:gdLst>
                      <a:gd name="T0" fmla="*/ 409 w 409"/>
                      <a:gd name="T1" fmla="*/ 205 h 213"/>
                      <a:gd name="T2" fmla="*/ 91 w 409"/>
                      <a:gd name="T3" fmla="*/ 198 h 213"/>
                      <a:gd name="T4" fmla="*/ 91 w 409"/>
                      <a:gd name="T5" fmla="*/ 129 h 213"/>
                      <a:gd name="T6" fmla="*/ 0 w 409"/>
                      <a:gd name="T7" fmla="*/ 122 h 213"/>
                      <a:gd name="T8" fmla="*/ 7 w 409"/>
                      <a:gd name="T9" fmla="*/ 0 h 213"/>
                      <a:gd name="T10" fmla="*/ 265 w 409"/>
                      <a:gd name="T11" fmla="*/ 16 h 213"/>
                      <a:gd name="T12" fmla="*/ 288 w 409"/>
                      <a:gd name="T13" fmla="*/ 31 h 213"/>
                      <a:gd name="T14" fmla="*/ 325 w 409"/>
                      <a:gd name="T15" fmla="*/ 23 h 213"/>
                      <a:gd name="T16" fmla="*/ 356 w 409"/>
                      <a:gd name="T17" fmla="*/ 46 h 213"/>
                      <a:gd name="T18" fmla="*/ 371 w 409"/>
                      <a:gd name="T19" fmla="*/ 107 h 213"/>
                      <a:gd name="T20" fmla="*/ 386 w 409"/>
                      <a:gd name="T21" fmla="*/ 114 h 213"/>
                      <a:gd name="T22" fmla="*/ 394 w 409"/>
                      <a:gd name="T23" fmla="*/ 167 h 213"/>
                      <a:gd name="T24" fmla="*/ 409 w 409"/>
                      <a:gd name="T25" fmla="*/ 205 h 213"/>
                      <a:gd name="T26" fmla="*/ 409 w 409"/>
                      <a:gd name="T27"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 h="213">
                        <a:moveTo>
                          <a:pt x="409" y="205"/>
                        </a:moveTo>
                        <a:lnTo>
                          <a:pt x="91" y="198"/>
                        </a:lnTo>
                        <a:lnTo>
                          <a:pt x="91" y="129"/>
                        </a:lnTo>
                        <a:lnTo>
                          <a:pt x="0" y="122"/>
                        </a:lnTo>
                        <a:lnTo>
                          <a:pt x="7" y="0"/>
                        </a:lnTo>
                        <a:lnTo>
                          <a:pt x="265" y="16"/>
                        </a:lnTo>
                        <a:lnTo>
                          <a:pt x="288" y="31"/>
                        </a:lnTo>
                        <a:lnTo>
                          <a:pt x="325" y="23"/>
                        </a:lnTo>
                        <a:lnTo>
                          <a:pt x="356" y="46"/>
                        </a:lnTo>
                        <a:lnTo>
                          <a:pt x="371" y="107"/>
                        </a:lnTo>
                        <a:lnTo>
                          <a:pt x="386" y="114"/>
                        </a:lnTo>
                        <a:lnTo>
                          <a:pt x="394" y="167"/>
                        </a:lnTo>
                        <a:lnTo>
                          <a:pt x="409" y="205"/>
                        </a:lnTo>
                        <a:lnTo>
                          <a:pt x="409" y="213"/>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97"/>
                  <p:cNvSpPr>
                    <a:spLocks/>
                  </p:cNvSpPr>
                  <p:nvPr/>
                </p:nvSpPr>
                <p:spPr bwMode="auto">
                  <a:xfrm>
                    <a:off x="288" y="122278"/>
                    <a:ext cx="318" cy="485"/>
                  </a:xfrm>
                  <a:custGeom>
                    <a:avLst/>
                    <a:gdLst>
                      <a:gd name="T0" fmla="*/ 257 w 318"/>
                      <a:gd name="T1" fmla="*/ 371 h 485"/>
                      <a:gd name="T2" fmla="*/ 242 w 318"/>
                      <a:gd name="T3" fmla="*/ 424 h 485"/>
                      <a:gd name="T4" fmla="*/ 235 w 318"/>
                      <a:gd name="T5" fmla="*/ 417 h 485"/>
                      <a:gd name="T6" fmla="*/ 212 w 318"/>
                      <a:gd name="T7" fmla="*/ 417 h 485"/>
                      <a:gd name="T8" fmla="*/ 204 w 318"/>
                      <a:gd name="T9" fmla="*/ 485 h 485"/>
                      <a:gd name="T10" fmla="*/ 0 w 318"/>
                      <a:gd name="T11" fmla="*/ 182 h 485"/>
                      <a:gd name="T12" fmla="*/ 45 w 318"/>
                      <a:gd name="T13" fmla="*/ 0 h 485"/>
                      <a:gd name="T14" fmla="*/ 182 w 318"/>
                      <a:gd name="T15" fmla="*/ 30 h 485"/>
                      <a:gd name="T16" fmla="*/ 318 w 318"/>
                      <a:gd name="T17" fmla="*/ 60 h 485"/>
                      <a:gd name="T18" fmla="*/ 257 w 318"/>
                      <a:gd name="T19" fmla="*/ 37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485">
                        <a:moveTo>
                          <a:pt x="257" y="371"/>
                        </a:moveTo>
                        <a:lnTo>
                          <a:pt x="242" y="424"/>
                        </a:lnTo>
                        <a:lnTo>
                          <a:pt x="235" y="417"/>
                        </a:lnTo>
                        <a:lnTo>
                          <a:pt x="212" y="417"/>
                        </a:lnTo>
                        <a:lnTo>
                          <a:pt x="204" y="485"/>
                        </a:lnTo>
                        <a:lnTo>
                          <a:pt x="0" y="182"/>
                        </a:lnTo>
                        <a:lnTo>
                          <a:pt x="45" y="0"/>
                        </a:lnTo>
                        <a:lnTo>
                          <a:pt x="182" y="30"/>
                        </a:lnTo>
                        <a:lnTo>
                          <a:pt x="318" y="60"/>
                        </a:lnTo>
                        <a:lnTo>
                          <a:pt x="257" y="371"/>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98"/>
                  <p:cNvSpPr>
                    <a:spLocks/>
                  </p:cNvSpPr>
                  <p:nvPr/>
                </p:nvSpPr>
                <p:spPr bwMode="auto">
                  <a:xfrm>
                    <a:off x="288" y="122278"/>
                    <a:ext cx="318" cy="485"/>
                  </a:xfrm>
                  <a:custGeom>
                    <a:avLst/>
                    <a:gdLst>
                      <a:gd name="T0" fmla="*/ 257 w 318"/>
                      <a:gd name="T1" fmla="*/ 371 h 485"/>
                      <a:gd name="T2" fmla="*/ 242 w 318"/>
                      <a:gd name="T3" fmla="*/ 424 h 485"/>
                      <a:gd name="T4" fmla="*/ 235 w 318"/>
                      <a:gd name="T5" fmla="*/ 417 h 485"/>
                      <a:gd name="T6" fmla="*/ 212 w 318"/>
                      <a:gd name="T7" fmla="*/ 417 h 485"/>
                      <a:gd name="T8" fmla="*/ 204 w 318"/>
                      <a:gd name="T9" fmla="*/ 485 h 485"/>
                      <a:gd name="T10" fmla="*/ 0 w 318"/>
                      <a:gd name="T11" fmla="*/ 182 h 485"/>
                      <a:gd name="T12" fmla="*/ 45 w 318"/>
                      <a:gd name="T13" fmla="*/ 0 h 485"/>
                      <a:gd name="T14" fmla="*/ 182 w 318"/>
                      <a:gd name="T15" fmla="*/ 30 h 485"/>
                      <a:gd name="T16" fmla="*/ 318 w 318"/>
                      <a:gd name="T17" fmla="*/ 60 h 485"/>
                      <a:gd name="T18" fmla="*/ 257 w 318"/>
                      <a:gd name="T19" fmla="*/ 371 h 485"/>
                      <a:gd name="T20" fmla="*/ 257 w 318"/>
                      <a:gd name="T21" fmla="*/ 379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485">
                        <a:moveTo>
                          <a:pt x="257" y="371"/>
                        </a:moveTo>
                        <a:lnTo>
                          <a:pt x="242" y="424"/>
                        </a:lnTo>
                        <a:lnTo>
                          <a:pt x="235" y="417"/>
                        </a:lnTo>
                        <a:lnTo>
                          <a:pt x="212" y="417"/>
                        </a:lnTo>
                        <a:lnTo>
                          <a:pt x="204" y="485"/>
                        </a:lnTo>
                        <a:lnTo>
                          <a:pt x="0" y="182"/>
                        </a:lnTo>
                        <a:lnTo>
                          <a:pt x="45" y="0"/>
                        </a:lnTo>
                        <a:lnTo>
                          <a:pt x="182" y="30"/>
                        </a:lnTo>
                        <a:lnTo>
                          <a:pt x="318" y="60"/>
                        </a:lnTo>
                        <a:lnTo>
                          <a:pt x="257" y="371"/>
                        </a:lnTo>
                        <a:lnTo>
                          <a:pt x="257" y="379"/>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99"/>
                  <p:cNvSpPr>
                    <a:spLocks/>
                  </p:cNvSpPr>
                  <p:nvPr/>
                </p:nvSpPr>
                <p:spPr bwMode="auto">
                  <a:xfrm>
                    <a:off x="2514" y="122065"/>
                    <a:ext cx="84" cy="175"/>
                  </a:xfrm>
                  <a:custGeom>
                    <a:avLst/>
                    <a:gdLst>
                      <a:gd name="T0" fmla="*/ 68 w 84"/>
                      <a:gd name="T1" fmla="*/ 114 h 175"/>
                      <a:gd name="T2" fmla="*/ 31 w 84"/>
                      <a:gd name="T3" fmla="*/ 0 h 175"/>
                      <a:gd name="T4" fmla="*/ 15 w 84"/>
                      <a:gd name="T5" fmla="*/ 8 h 175"/>
                      <a:gd name="T6" fmla="*/ 23 w 84"/>
                      <a:gd name="T7" fmla="*/ 23 h 175"/>
                      <a:gd name="T8" fmla="*/ 23 w 84"/>
                      <a:gd name="T9" fmla="*/ 53 h 175"/>
                      <a:gd name="T10" fmla="*/ 8 w 84"/>
                      <a:gd name="T11" fmla="*/ 69 h 175"/>
                      <a:gd name="T12" fmla="*/ 0 w 84"/>
                      <a:gd name="T13" fmla="*/ 122 h 175"/>
                      <a:gd name="T14" fmla="*/ 15 w 84"/>
                      <a:gd name="T15" fmla="*/ 175 h 175"/>
                      <a:gd name="T16" fmla="*/ 68 w 84"/>
                      <a:gd name="T17" fmla="*/ 160 h 175"/>
                      <a:gd name="T18" fmla="*/ 84 w 84"/>
                      <a:gd name="T19" fmla="*/ 144 h 175"/>
                      <a:gd name="T20" fmla="*/ 84 w 84"/>
                      <a:gd name="T21" fmla="*/ 129 h 175"/>
                      <a:gd name="T22" fmla="*/ 68 w 84"/>
                      <a:gd name="T23" fmla="*/ 11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75">
                        <a:moveTo>
                          <a:pt x="68" y="114"/>
                        </a:moveTo>
                        <a:lnTo>
                          <a:pt x="31" y="0"/>
                        </a:lnTo>
                        <a:lnTo>
                          <a:pt x="15" y="8"/>
                        </a:lnTo>
                        <a:lnTo>
                          <a:pt x="23" y="23"/>
                        </a:lnTo>
                        <a:lnTo>
                          <a:pt x="23" y="53"/>
                        </a:lnTo>
                        <a:lnTo>
                          <a:pt x="8" y="69"/>
                        </a:lnTo>
                        <a:lnTo>
                          <a:pt x="0" y="122"/>
                        </a:lnTo>
                        <a:lnTo>
                          <a:pt x="15" y="175"/>
                        </a:lnTo>
                        <a:lnTo>
                          <a:pt x="68" y="160"/>
                        </a:lnTo>
                        <a:lnTo>
                          <a:pt x="84" y="144"/>
                        </a:lnTo>
                        <a:lnTo>
                          <a:pt x="84" y="129"/>
                        </a:lnTo>
                        <a:lnTo>
                          <a:pt x="68" y="114"/>
                        </a:lnTo>
                        <a:close/>
                      </a:path>
                    </a:pathLst>
                  </a:custGeom>
                  <a:solidFill>
                    <a:srgbClr val="FF8C00"/>
                  </a:solidFill>
                  <a:ln w="8">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100"/>
                  <p:cNvSpPr>
                    <a:spLocks/>
                  </p:cNvSpPr>
                  <p:nvPr/>
                </p:nvSpPr>
                <p:spPr bwMode="auto">
                  <a:xfrm>
                    <a:off x="2514" y="122065"/>
                    <a:ext cx="84" cy="175"/>
                  </a:xfrm>
                  <a:custGeom>
                    <a:avLst/>
                    <a:gdLst>
                      <a:gd name="T0" fmla="*/ 68 w 84"/>
                      <a:gd name="T1" fmla="*/ 114 h 175"/>
                      <a:gd name="T2" fmla="*/ 31 w 84"/>
                      <a:gd name="T3" fmla="*/ 0 h 175"/>
                      <a:gd name="T4" fmla="*/ 15 w 84"/>
                      <a:gd name="T5" fmla="*/ 8 h 175"/>
                      <a:gd name="T6" fmla="*/ 23 w 84"/>
                      <a:gd name="T7" fmla="*/ 23 h 175"/>
                      <a:gd name="T8" fmla="*/ 23 w 84"/>
                      <a:gd name="T9" fmla="*/ 53 h 175"/>
                      <a:gd name="T10" fmla="*/ 8 w 84"/>
                      <a:gd name="T11" fmla="*/ 69 h 175"/>
                      <a:gd name="T12" fmla="*/ 0 w 84"/>
                      <a:gd name="T13" fmla="*/ 122 h 175"/>
                      <a:gd name="T14" fmla="*/ 15 w 84"/>
                      <a:gd name="T15" fmla="*/ 175 h 175"/>
                      <a:gd name="T16" fmla="*/ 68 w 84"/>
                      <a:gd name="T17" fmla="*/ 160 h 175"/>
                      <a:gd name="T18" fmla="*/ 84 w 84"/>
                      <a:gd name="T19" fmla="*/ 144 h 175"/>
                      <a:gd name="T20" fmla="*/ 84 w 84"/>
                      <a:gd name="T21" fmla="*/ 129 h 175"/>
                      <a:gd name="T22" fmla="*/ 68 w 84"/>
                      <a:gd name="T23" fmla="*/ 114 h 175"/>
                      <a:gd name="T24" fmla="*/ 68 w 84"/>
                      <a:gd name="T25" fmla="*/ 12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75">
                        <a:moveTo>
                          <a:pt x="68" y="114"/>
                        </a:moveTo>
                        <a:lnTo>
                          <a:pt x="31" y="0"/>
                        </a:lnTo>
                        <a:lnTo>
                          <a:pt x="15" y="8"/>
                        </a:lnTo>
                        <a:lnTo>
                          <a:pt x="23" y="23"/>
                        </a:lnTo>
                        <a:lnTo>
                          <a:pt x="23" y="53"/>
                        </a:lnTo>
                        <a:lnTo>
                          <a:pt x="8" y="69"/>
                        </a:lnTo>
                        <a:lnTo>
                          <a:pt x="0" y="122"/>
                        </a:lnTo>
                        <a:lnTo>
                          <a:pt x="15" y="175"/>
                        </a:lnTo>
                        <a:lnTo>
                          <a:pt x="68" y="160"/>
                        </a:lnTo>
                        <a:lnTo>
                          <a:pt x="84" y="144"/>
                        </a:lnTo>
                        <a:lnTo>
                          <a:pt x="84" y="129"/>
                        </a:lnTo>
                        <a:lnTo>
                          <a:pt x="68" y="114"/>
                        </a:lnTo>
                        <a:lnTo>
                          <a:pt x="68" y="122"/>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101"/>
                  <p:cNvSpPr>
                    <a:spLocks/>
                  </p:cNvSpPr>
                  <p:nvPr/>
                </p:nvSpPr>
                <p:spPr bwMode="auto">
                  <a:xfrm>
                    <a:off x="2431" y="122346"/>
                    <a:ext cx="61" cy="152"/>
                  </a:xfrm>
                  <a:custGeom>
                    <a:avLst/>
                    <a:gdLst>
                      <a:gd name="T0" fmla="*/ 53 w 61"/>
                      <a:gd name="T1" fmla="*/ 23 h 152"/>
                      <a:gd name="T2" fmla="*/ 45 w 61"/>
                      <a:gd name="T3" fmla="*/ 53 h 152"/>
                      <a:gd name="T4" fmla="*/ 61 w 61"/>
                      <a:gd name="T5" fmla="*/ 45 h 152"/>
                      <a:gd name="T6" fmla="*/ 61 w 61"/>
                      <a:gd name="T7" fmla="*/ 91 h 152"/>
                      <a:gd name="T8" fmla="*/ 61 w 61"/>
                      <a:gd name="T9" fmla="*/ 76 h 152"/>
                      <a:gd name="T10" fmla="*/ 61 w 61"/>
                      <a:gd name="T11" fmla="*/ 99 h 152"/>
                      <a:gd name="T12" fmla="*/ 45 w 61"/>
                      <a:gd name="T13" fmla="*/ 144 h 152"/>
                      <a:gd name="T14" fmla="*/ 38 w 61"/>
                      <a:gd name="T15" fmla="*/ 152 h 152"/>
                      <a:gd name="T16" fmla="*/ 38 w 61"/>
                      <a:gd name="T17" fmla="*/ 136 h 152"/>
                      <a:gd name="T18" fmla="*/ 0 w 61"/>
                      <a:gd name="T19" fmla="*/ 129 h 152"/>
                      <a:gd name="T20" fmla="*/ 0 w 61"/>
                      <a:gd name="T21" fmla="*/ 106 h 152"/>
                      <a:gd name="T22" fmla="*/ 30 w 61"/>
                      <a:gd name="T23" fmla="*/ 76 h 152"/>
                      <a:gd name="T24" fmla="*/ 0 w 61"/>
                      <a:gd name="T25" fmla="*/ 45 h 152"/>
                      <a:gd name="T26" fmla="*/ 0 w 61"/>
                      <a:gd name="T27" fmla="*/ 30 h 152"/>
                      <a:gd name="T28" fmla="*/ 15 w 61"/>
                      <a:gd name="T29" fmla="*/ 0 h 152"/>
                      <a:gd name="T30" fmla="*/ 53 w 61"/>
                      <a:gd name="T31" fmla="*/ 15 h 152"/>
                      <a:gd name="T32" fmla="*/ 53 w 61"/>
                      <a:gd name="T33"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152">
                        <a:moveTo>
                          <a:pt x="53" y="23"/>
                        </a:moveTo>
                        <a:lnTo>
                          <a:pt x="45" y="53"/>
                        </a:lnTo>
                        <a:lnTo>
                          <a:pt x="61" y="45"/>
                        </a:lnTo>
                        <a:lnTo>
                          <a:pt x="61" y="91"/>
                        </a:lnTo>
                        <a:lnTo>
                          <a:pt x="61" y="76"/>
                        </a:lnTo>
                        <a:lnTo>
                          <a:pt x="61" y="99"/>
                        </a:lnTo>
                        <a:lnTo>
                          <a:pt x="45" y="144"/>
                        </a:lnTo>
                        <a:lnTo>
                          <a:pt x="38" y="152"/>
                        </a:lnTo>
                        <a:lnTo>
                          <a:pt x="38" y="136"/>
                        </a:lnTo>
                        <a:lnTo>
                          <a:pt x="0" y="129"/>
                        </a:lnTo>
                        <a:lnTo>
                          <a:pt x="0" y="106"/>
                        </a:lnTo>
                        <a:lnTo>
                          <a:pt x="30" y="76"/>
                        </a:lnTo>
                        <a:lnTo>
                          <a:pt x="0" y="45"/>
                        </a:lnTo>
                        <a:lnTo>
                          <a:pt x="0" y="30"/>
                        </a:lnTo>
                        <a:lnTo>
                          <a:pt x="15" y="0"/>
                        </a:lnTo>
                        <a:lnTo>
                          <a:pt x="53" y="15"/>
                        </a:lnTo>
                        <a:lnTo>
                          <a:pt x="53" y="23"/>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102"/>
                  <p:cNvSpPr>
                    <a:spLocks/>
                  </p:cNvSpPr>
                  <p:nvPr/>
                </p:nvSpPr>
                <p:spPr bwMode="auto">
                  <a:xfrm>
                    <a:off x="2431" y="122346"/>
                    <a:ext cx="61" cy="152"/>
                  </a:xfrm>
                  <a:custGeom>
                    <a:avLst/>
                    <a:gdLst>
                      <a:gd name="T0" fmla="*/ 53 w 61"/>
                      <a:gd name="T1" fmla="*/ 23 h 152"/>
                      <a:gd name="T2" fmla="*/ 45 w 61"/>
                      <a:gd name="T3" fmla="*/ 53 h 152"/>
                      <a:gd name="T4" fmla="*/ 61 w 61"/>
                      <a:gd name="T5" fmla="*/ 45 h 152"/>
                      <a:gd name="T6" fmla="*/ 61 w 61"/>
                      <a:gd name="T7" fmla="*/ 91 h 152"/>
                      <a:gd name="T8" fmla="*/ 61 w 61"/>
                      <a:gd name="T9" fmla="*/ 76 h 152"/>
                      <a:gd name="T10" fmla="*/ 61 w 61"/>
                      <a:gd name="T11" fmla="*/ 99 h 152"/>
                      <a:gd name="T12" fmla="*/ 45 w 61"/>
                      <a:gd name="T13" fmla="*/ 144 h 152"/>
                      <a:gd name="T14" fmla="*/ 38 w 61"/>
                      <a:gd name="T15" fmla="*/ 152 h 152"/>
                      <a:gd name="T16" fmla="*/ 38 w 61"/>
                      <a:gd name="T17" fmla="*/ 136 h 152"/>
                      <a:gd name="T18" fmla="*/ 0 w 61"/>
                      <a:gd name="T19" fmla="*/ 129 h 152"/>
                      <a:gd name="T20" fmla="*/ 0 w 61"/>
                      <a:gd name="T21" fmla="*/ 106 h 152"/>
                      <a:gd name="T22" fmla="*/ 30 w 61"/>
                      <a:gd name="T23" fmla="*/ 76 h 152"/>
                      <a:gd name="T24" fmla="*/ 0 w 61"/>
                      <a:gd name="T25" fmla="*/ 45 h 152"/>
                      <a:gd name="T26" fmla="*/ 0 w 61"/>
                      <a:gd name="T27" fmla="*/ 30 h 152"/>
                      <a:gd name="T28" fmla="*/ 15 w 61"/>
                      <a:gd name="T29" fmla="*/ 0 h 152"/>
                      <a:gd name="T30" fmla="*/ 53 w 61"/>
                      <a:gd name="T31" fmla="*/ 15 h 152"/>
                      <a:gd name="T32" fmla="*/ 53 w 61"/>
                      <a:gd name="T33" fmla="*/ 23 h 152"/>
                      <a:gd name="T34" fmla="*/ 53 w 61"/>
                      <a:gd name="T35" fmla="*/ 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152">
                        <a:moveTo>
                          <a:pt x="53" y="23"/>
                        </a:moveTo>
                        <a:lnTo>
                          <a:pt x="45" y="53"/>
                        </a:lnTo>
                        <a:lnTo>
                          <a:pt x="61" y="45"/>
                        </a:lnTo>
                        <a:lnTo>
                          <a:pt x="61" y="91"/>
                        </a:lnTo>
                        <a:lnTo>
                          <a:pt x="61" y="76"/>
                        </a:lnTo>
                        <a:lnTo>
                          <a:pt x="61" y="99"/>
                        </a:lnTo>
                        <a:lnTo>
                          <a:pt x="45" y="144"/>
                        </a:lnTo>
                        <a:lnTo>
                          <a:pt x="38" y="152"/>
                        </a:lnTo>
                        <a:lnTo>
                          <a:pt x="38" y="136"/>
                        </a:lnTo>
                        <a:lnTo>
                          <a:pt x="0" y="129"/>
                        </a:lnTo>
                        <a:lnTo>
                          <a:pt x="0" y="106"/>
                        </a:lnTo>
                        <a:lnTo>
                          <a:pt x="30" y="76"/>
                        </a:lnTo>
                        <a:lnTo>
                          <a:pt x="0" y="45"/>
                        </a:lnTo>
                        <a:lnTo>
                          <a:pt x="0" y="30"/>
                        </a:lnTo>
                        <a:lnTo>
                          <a:pt x="15" y="0"/>
                        </a:lnTo>
                        <a:lnTo>
                          <a:pt x="53" y="15"/>
                        </a:lnTo>
                        <a:lnTo>
                          <a:pt x="53" y="23"/>
                        </a:lnTo>
                        <a:lnTo>
                          <a:pt x="53" y="30"/>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03"/>
                  <p:cNvSpPr>
                    <a:spLocks/>
                  </p:cNvSpPr>
                  <p:nvPr/>
                </p:nvSpPr>
                <p:spPr bwMode="auto">
                  <a:xfrm>
                    <a:off x="742" y="122687"/>
                    <a:ext cx="356" cy="364"/>
                  </a:xfrm>
                  <a:custGeom>
                    <a:avLst/>
                    <a:gdLst>
                      <a:gd name="T0" fmla="*/ 356 w 356"/>
                      <a:gd name="T1" fmla="*/ 31 h 364"/>
                      <a:gd name="T2" fmla="*/ 53 w 356"/>
                      <a:gd name="T3" fmla="*/ 0 h 364"/>
                      <a:gd name="T4" fmla="*/ 0 w 356"/>
                      <a:gd name="T5" fmla="*/ 357 h 364"/>
                      <a:gd name="T6" fmla="*/ 46 w 356"/>
                      <a:gd name="T7" fmla="*/ 364 h 364"/>
                      <a:gd name="T8" fmla="*/ 53 w 356"/>
                      <a:gd name="T9" fmla="*/ 334 h 364"/>
                      <a:gd name="T10" fmla="*/ 144 w 356"/>
                      <a:gd name="T11" fmla="*/ 342 h 364"/>
                      <a:gd name="T12" fmla="*/ 136 w 356"/>
                      <a:gd name="T13" fmla="*/ 327 h 364"/>
                      <a:gd name="T14" fmla="*/ 326 w 356"/>
                      <a:gd name="T15" fmla="*/ 349 h 364"/>
                      <a:gd name="T16" fmla="*/ 349 w 356"/>
                      <a:gd name="T17" fmla="*/ 61 h 364"/>
                      <a:gd name="T18" fmla="*/ 356 w 356"/>
                      <a:gd name="T19" fmla="*/ 3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364">
                        <a:moveTo>
                          <a:pt x="356" y="31"/>
                        </a:moveTo>
                        <a:lnTo>
                          <a:pt x="53" y="0"/>
                        </a:lnTo>
                        <a:lnTo>
                          <a:pt x="0" y="357"/>
                        </a:lnTo>
                        <a:lnTo>
                          <a:pt x="46" y="364"/>
                        </a:lnTo>
                        <a:lnTo>
                          <a:pt x="53" y="334"/>
                        </a:lnTo>
                        <a:lnTo>
                          <a:pt x="144" y="342"/>
                        </a:lnTo>
                        <a:lnTo>
                          <a:pt x="136" y="327"/>
                        </a:lnTo>
                        <a:lnTo>
                          <a:pt x="326" y="349"/>
                        </a:lnTo>
                        <a:lnTo>
                          <a:pt x="349" y="61"/>
                        </a:lnTo>
                        <a:lnTo>
                          <a:pt x="356" y="31"/>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Freeform 104"/>
                  <p:cNvSpPr>
                    <a:spLocks/>
                  </p:cNvSpPr>
                  <p:nvPr/>
                </p:nvSpPr>
                <p:spPr bwMode="auto">
                  <a:xfrm>
                    <a:off x="742" y="122687"/>
                    <a:ext cx="356" cy="364"/>
                  </a:xfrm>
                  <a:custGeom>
                    <a:avLst/>
                    <a:gdLst>
                      <a:gd name="T0" fmla="*/ 356 w 356"/>
                      <a:gd name="T1" fmla="*/ 31 h 364"/>
                      <a:gd name="T2" fmla="*/ 53 w 356"/>
                      <a:gd name="T3" fmla="*/ 0 h 364"/>
                      <a:gd name="T4" fmla="*/ 0 w 356"/>
                      <a:gd name="T5" fmla="*/ 357 h 364"/>
                      <a:gd name="T6" fmla="*/ 46 w 356"/>
                      <a:gd name="T7" fmla="*/ 364 h 364"/>
                      <a:gd name="T8" fmla="*/ 53 w 356"/>
                      <a:gd name="T9" fmla="*/ 334 h 364"/>
                      <a:gd name="T10" fmla="*/ 144 w 356"/>
                      <a:gd name="T11" fmla="*/ 342 h 364"/>
                      <a:gd name="T12" fmla="*/ 136 w 356"/>
                      <a:gd name="T13" fmla="*/ 327 h 364"/>
                      <a:gd name="T14" fmla="*/ 326 w 356"/>
                      <a:gd name="T15" fmla="*/ 349 h 364"/>
                      <a:gd name="T16" fmla="*/ 349 w 356"/>
                      <a:gd name="T17" fmla="*/ 61 h 364"/>
                      <a:gd name="T18" fmla="*/ 356 w 356"/>
                      <a:gd name="T19" fmla="*/ 31 h 364"/>
                      <a:gd name="T20" fmla="*/ 356 w 356"/>
                      <a:gd name="T21" fmla="*/ 3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364">
                        <a:moveTo>
                          <a:pt x="356" y="31"/>
                        </a:moveTo>
                        <a:lnTo>
                          <a:pt x="53" y="0"/>
                        </a:lnTo>
                        <a:lnTo>
                          <a:pt x="0" y="357"/>
                        </a:lnTo>
                        <a:lnTo>
                          <a:pt x="46" y="364"/>
                        </a:lnTo>
                        <a:lnTo>
                          <a:pt x="53" y="334"/>
                        </a:lnTo>
                        <a:lnTo>
                          <a:pt x="144" y="342"/>
                        </a:lnTo>
                        <a:lnTo>
                          <a:pt x="136" y="327"/>
                        </a:lnTo>
                        <a:lnTo>
                          <a:pt x="326" y="349"/>
                        </a:lnTo>
                        <a:lnTo>
                          <a:pt x="349" y="61"/>
                        </a:lnTo>
                        <a:lnTo>
                          <a:pt x="356" y="31"/>
                        </a:lnTo>
                        <a:lnTo>
                          <a:pt x="356" y="38"/>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05"/>
                  <p:cNvSpPr>
                    <a:spLocks/>
                  </p:cNvSpPr>
                  <p:nvPr/>
                </p:nvSpPr>
                <p:spPr bwMode="auto">
                  <a:xfrm>
                    <a:off x="2204" y="122111"/>
                    <a:ext cx="303" cy="265"/>
                  </a:xfrm>
                  <a:custGeom>
                    <a:avLst/>
                    <a:gdLst>
                      <a:gd name="T0" fmla="*/ 288 w 303"/>
                      <a:gd name="T1" fmla="*/ 136 h 265"/>
                      <a:gd name="T2" fmla="*/ 288 w 303"/>
                      <a:gd name="T3" fmla="*/ 182 h 265"/>
                      <a:gd name="T4" fmla="*/ 303 w 303"/>
                      <a:gd name="T5" fmla="*/ 235 h 265"/>
                      <a:gd name="T6" fmla="*/ 288 w 303"/>
                      <a:gd name="T7" fmla="*/ 243 h 265"/>
                      <a:gd name="T8" fmla="*/ 295 w 303"/>
                      <a:gd name="T9" fmla="*/ 250 h 265"/>
                      <a:gd name="T10" fmla="*/ 280 w 303"/>
                      <a:gd name="T11" fmla="*/ 265 h 265"/>
                      <a:gd name="T12" fmla="*/ 280 w 303"/>
                      <a:gd name="T13" fmla="*/ 250 h 265"/>
                      <a:gd name="T14" fmla="*/ 242 w 303"/>
                      <a:gd name="T15" fmla="*/ 235 h 265"/>
                      <a:gd name="T16" fmla="*/ 227 w 303"/>
                      <a:gd name="T17" fmla="*/ 227 h 265"/>
                      <a:gd name="T18" fmla="*/ 219 w 303"/>
                      <a:gd name="T19" fmla="*/ 212 h 265"/>
                      <a:gd name="T20" fmla="*/ 204 w 303"/>
                      <a:gd name="T21" fmla="*/ 205 h 265"/>
                      <a:gd name="T22" fmla="*/ 0 w 303"/>
                      <a:gd name="T23" fmla="*/ 243 h 265"/>
                      <a:gd name="T24" fmla="*/ 0 w 303"/>
                      <a:gd name="T25" fmla="*/ 227 h 265"/>
                      <a:gd name="T26" fmla="*/ 30 w 303"/>
                      <a:gd name="T27" fmla="*/ 182 h 265"/>
                      <a:gd name="T28" fmla="*/ 15 w 303"/>
                      <a:gd name="T29" fmla="*/ 159 h 265"/>
                      <a:gd name="T30" fmla="*/ 45 w 303"/>
                      <a:gd name="T31" fmla="*/ 144 h 265"/>
                      <a:gd name="T32" fmla="*/ 113 w 303"/>
                      <a:gd name="T33" fmla="*/ 136 h 265"/>
                      <a:gd name="T34" fmla="*/ 144 w 303"/>
                      <a:gd name="T35" fmla="*/ 114 h 265"/>
                      <a:gd name="T36" fmla="*/ 136 w 303"/>
                      <a:gd name="T37" fmla="*/ 98 h 265"/>
                      <a:gd name="T38" fmla="*/ 144 w 303"/>
                      <a:gd name="T39" fmla="*/ 83 h 265"/>
                      <a:gd name="T40" fmla="*/ 136 w 303"/>
                      <a:gd name="T41" fmla="*/ 83 h 265"/>
                      <a:gd name="T42" fmla="*/ 136 w 303"/>
                      <a:gd name="T43" fmla="*/ 91 h 265"/>
                      <a:gd name="T44" fmla="*/ 129 w 303"/>
                      <a:gd name="T45" fmla="*/ 83 h 265"/>
                      <a:gd name="T46" fmla="*/ 182 w 303"/>
                      <a:gd name="T47" fmla="*/ 15 h 265"/>
                      <a:gd name="T48" fmla="*/ 250 w 303"/>
                      <a:gd name="T49" fmla="*/ 0 h 265"/>
                      <a:gd name="T50" fmla="*/ 265 w 303"/>
                      <a:gd name="T51" fmla="*/ 76 h 265"/>
                      <a:gd name="T52" fmla="*/ 288 w 303"/>
                      <a:gd name="T53" fmla="*/ 13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3" h="265">
                        <a:moveTo>
                          <a:pt x="288" y="136"/>
                        </a:moveTo>
                        <a:lnTo>
                          <a:pt x="288" y="182"/>
                        </a:lnTo>
                        <a:lnTo>
                          <a:pt x="303" y="235"/>
                        </a:lnTo>
                        <a:lnTo>
                          <a:pt x="288" y="243"/>
                        </a:lnTo>
                        <a:lnTo>
                          <a:pt x="295" y="250"/>
                        </a:lnTo>
                        <a:lnTo>
                          <a:pt x="280" y="265"/>
                        </a:lnTo>
                        <a:lnTo>
                          <a:pt x="280" y="250"/>
                        </a:lnTo>
                        <a:lnTo>
                          <a:pt x="242" y="235"/>
                        </a:lnTo>
                        <a:lnTo>
                          <a:pt x="227" y="227"/>
                        </a:lnTo>
                        <a:lnTo>
                          <a:pt x="219" y="212"/>
                        </a:lnTo>
                        <a:lnTo>
                          <a:pt x="204" y="205"/>
                        </a:lnTo>
                        <a:lnTo>
                          <a:pt x="0" y="243"/>
                        </a:lnTo>
                        <a:lnTo>
                          <a:pt x="0" y="227"/>
                        </a:lnTo>
                        <a:lnTo>
                          <a:pt x="30" y="182"/>
                        </a:lnTo>
                        <a:lnTo>
                          <a:pt x="15" y="159"/>
                        </a:lnTo>
                        <a:lnTo>
                          <a:pt x="45" y="144"/>
                        </a:lnTo>
                        <a:lnTo>
                          <a:pt x="113" y="136"/>
                        </a:lnTo>
                        <a:lnTo>
                          <a:pt x="144" y="114"/>
                        </a:lnTo>
                        <a:lnTo>
                          <a:pt x="136" y="98"/>
                        </a:lnTo>
                        <a:lnTo>
                          <a:pt x="144" y="83"/>
                        </a:lnTo>
                        <a:lnTo>
                          <a:pt x="136" y="83"/>
                        </a:lnTo>
                        <a:lnTo>
                          <a:pt x="136" y="91"/>
                        </a:lnTo>
                        <a:lnTo>
                          <a:pt x="129" y="83"/>
                        </a:lnTo>
                        <a:lnTo>
                          <a:pt x="182" y="15"/>
                        </a:lnTo>
                        <a:lnTo>
                          <a:pt x="250" y="0"/>
                        </a:lnTo>
                        <a:lnTo>
                          <a:pt x="265" y="76"/>
                        </a:lnTo>
                        <a:lnTo>
                          <a:pt x="288" y="136"/>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106"/>
                  <p:cNvSpPr>
                    <a:spLocks/>
                  </p:cNvSpPr>
                  <p:nvPr/>
                </p:nvSpPr>
                <p:spPr bwMode="auto">
                  <a:xfrm>
                    <a:off x="2204" y="122111"/>
                    <a:ext cx="303" cy="265"/>
                  </a:xfrm>
                  <a:custGeom>
                    <a:avLst/>
                    <a:gdLst>
                      <a:gd name="T0" fmla="*/ 288 w 303"/>
                      <a:gd name="T1" fmla="*/ 136 h 265"/>
                      <a:gd name="T2" fmla="*/ 288 w 303"/>
                      <a:gd name="T3" fmla="*/ 182 h 265"/>
                      <a:gd name="T4" fmla="*/ 303 w 303"/>
                      <a:gd name="T5" fmla="*/ 235 h 265"/>
                      <a:gd name="T6" fmla="*/ 288 w 303"/>
                      <a:gd name="T7" fmla="*/ 243 h 265"/>
                      <a:gd name="T8" fmla="*/ 295 w 303"/>
                      <a:gd name="T9" fmla="*/ 250 h 265"/>
                      <a:gd name="T10" fmla="*/ 280 w 303"/>
                      <a:gd name="T11" fmla="*/ 265 h 265"/>
                      <a:gd name="T12" fmla="*/ 280 w 303"/>
                      <a:gd name="T13" fmla="*/ 250 h 265"/>
                      <a:gd name="T14" fmla="*/ 242 w 303"/>
                      <a:gd name="T15" fmla="*/ 235 h 265"/>
                      <a:gd name="T16" fmla="*/ 227 w 303"/>
                      <a:gd name="T17" fmla="*/ 227 h 265"/>
                      <a:gd name="T18" fmla="*/ 219 w 303"/>
                      <a:gd name="T19" fmla="*/ 212 h 265"/>
                      <a:gd name="T20" fmla="*/ 204 w 303"/>
                      <a:gd name="T21" fmla="*/ 205 h 265"/>
                      <a:gd name="T22" fmla="*/ 0 w 303"/>
                      <a:gd name="T23" fmla="*/ 243 h 265"/>
                      <a:gd name="T24" fmla="*/ 0 w 303"/>
                      <a:gd name="T25" fmla="*/ 227 h 265"/>
                      <a:gd name="T26" fmla="*/ 30 w 303"/>
                      <a:gd name="T27" fmla="*/ 182 h 265"/>
                      <a:gd name="T28" fmla="*/ 15 w 303"/>
                      <a:gd name="T29" fmla="*/ 159 h 265"/>
                      <a:gd name="T30" fmla="*/ 45 w 303"/>
                      <a:gd name="T31" fmla="*/ 144 h 265"/>
                      <a:gd name="T32" fmla="*/ 113 w 303"/>
                      <a:gd name="T33" fmla="*/ 136 h 265"/>
                      <a:gd name="T34" fmla="*/ 144 w 303"/>
                      <a:gd name="T35" fmla="*/ 114 h 265"/>
                      <a:gd name="T36" fmla="*/ 136 w 303"/>
                      <a:gd name="T37" fmla="*/ 98 h 265"/>
                      <a:gd name="T38" fmla="*/ 144 w 303"/>
                      <a:gd name="T39" fmla="*/ 83 h 265"/>
                      <a:gd name="T40" fmla="*/ 136 w 303"/>
                      <a:gd name="T41" fmla="*/ 83 h 265"/>
                      <a:gd name="T42" fmla="*/ 136 w 303"/>
                      <a:gd name="T43" fmla="*/ 91 h 265"/>
                      <a:gd name="T44" fmla="*/ 129 w 303"/>
                      <a:gd name="T45" fmla="*/ 83 h 265"/>
                      <a:gd name="T46" fmla="*/ 182 w 303"/>
                      <a:gd name="T47" fmla="*/ 15 h 265"/>
                      <a:gd name="T48" fmla="*/ 250 w 303"/>
                      <a:gd name="T49" fmla="*/ 0 h 265"/>
                      <a:gd name="T50" fmla="*/ 265 w 303"/>
                      <a:gd name="T51" fmla="*/ 76 h 265"/>
                      <a:gd name="T52" fmla="*/ 288 w 303"/>
                      <a:gd name="T53" fmla="*/ 136 h 265"/>
                      <a:gd name="T54" fmla="*/ 288 w 303"/>
                      <a:gd name="T55" fmla="*/ 14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265">
                        <a:moveTo>
                          <a:pt x="288" y="136"/>
                        </a:moveTo>
                        <a:lnTo>
                          <a:pt x="288" y="182"/>
                        </a:lnTo>
                        <a:lnTo>
                          <a:pt x="303" y="235"/>
                        </a:lnTo>
                        <a:lnTo>
                          <a:pt x="288" y="243"/>
                        </a:lnTo>
                        <a:lnTo>
                          <a:pt x="295" y="250"/>
                        </a:lnTo>
                        <a:lnTo>
                          <a:pt x="280" y="265"/>
                        </a:lnTo>
                        <a:lnTo>
                          <a:pt x="280" y="250"/>
                        </a:lnTo>
                        <a:lnTo>
                          <a:pt x="242" y="235"/>
                        </a:lnTo>
                        <a:lnTo>
                          <a:pt x="227" y="227"/>
                        </a:lnTo>
                        <a:lnTo>
                          <a:pt x="219" y="212"/>
                        </a:lnTo>
                        <a:lnTo>
                          <a:pt x="204" y="205"/>
                        </a:lnTo>
                        <a:lnTo>
                          <a:pt x="0" y="243"/>
                        </a:lnTo>
                        <a:lnTo>
                          <a:pt x="0" y="227"/>
                        </a:lnTo>
                        <a:lnTo>
                          <a:pt x="30" y="182"/>
                        </a:lnTo>
                        <a:lnTo>
                          <a:pt x="15" y="159"/>
                        </a:lnTo>
                        <a:lnTo>
                          <a:pt x="45" y="144"/>
                        </a:lnTo>
                        <a:lnTo>
                          <a:pt x="113" y="136"/>
                        </a:lnTo>
                        <a:lnTo>
                          <a:pt x="144" y="114"/>
                        </a:lnTo>
                        <a:lnTo>
                          <a:pt x="136" y="98"/>
                        </a:lnTo>
                        <a:lnTo>
                          <a:pt x="144" y="83"/>
                        </a:lnTo>
                        <a:lnTo>
                          <a:pt x="136" y="83"/>
                        </a:lnTo>
                        <a:lnTo>
                          <a:pt x="136" y="91"/>
                        </a:lnTo>
                        <a:lnTo>
                          <a:pt x="129" y="83"/>
                        </a:lnTo>
                        <a:lnTo>
                          <a:pt x="182" y="15"/>
                        </a:lnTo>
                        <a:lnTo>
                          <a:pt x="250" y="0"/>
                        </a:lnTo>
                        <a:lnTo>
                          <a:pt x="265" y="76"/>
                        </a:lnTo>
                        <a:lnTo>
                          <a:pt x="288" y="136"/>
                        </a:lnTo>
                        <a:lnTo>
                          <a:pt x="288" y="144"/>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107"/>
                  <p:cNvSpPr>
                    <a:spLocks/>
                  </p:cNvSpPr>
                  <p:nvPr/>
                </p:nvSpPr>
                <p:spPr bwMode="auto">
                  <a:xfrm>
                    <a:off x="2045" y="122657"/>
                    <a:ext cx="431" cy="197"/>
                  </a:xfrm>
                  <a:custGeom>
                    <a:avLst/>
                    <a:gdLst>
                      <a:gd name="T0" fmla="*/ 409 w 431"/>
                      <a:gd name="T1" fmla="*/ 53 h 197"/>
                      <a:gd name="T2" fmla="*/ 378 w 431"/>
                      <a:gd name="T3" fmla="*/ 45 h 197"/>
                      <a:gd name="T4" fmla="*/ 378 w 431"/>
                      <a:gd name="T5" fmla="*/ 38 h 197"/>
                      <a:gd name="T6" fmla="*/ 386 w 431"/>
                      <a:gd name="T7" fmla="*/ 30 h 197"/>
                      <a:gd name="T8" fmla="*/ 394 w 431"/>
                      <a:gd name="T9" fmla="*/ 15 h 197"/>
                      <a:gd name="T10" fmla="*/ 409 w 431"/>
                      <a:gd name="T11" fmla="*/ 15 h 197"/>
                      <a:gd name="T12" fmla="*/ 401 w 431"/>
                      <a:gd name="T13" fmla="*/ 0 h 197"/>
                      <a:gd name="T14" fmla="*/ 121 w 431"/>
                      <a:gd name="T15" fmla="*/ 45 h 197"/>
                      <a:gd name="T16" fmla="*/ 106 w 431"/>
                      <a:gd name="T17" fmla="*/ 83 h 197"/>
                      <a:gd name="T18" fmla="*/ 75 w 431"/>
                      <a:gd name="T19" fmla="*/ 91 h 197"/>
                      <a:gd name="T20" fmla="*/ 22 w 431"/>
                      <a:gd name="T21" fmla="*/ 129 h 197"/>
                      <a:gd name="T22" fmla="*/ 0 w 431"/>
                      <a:gd name="T23" fmla="*/ 152 h 197"/>
                      <a:gd name="T24" fmla="*/ 60 w 431"/>
                      <a:gd name="T25" fmla="*/ 159 h 197"/>
                      <a:gd name="T26" fmla="*/ 166 w 431"/>
                      <a:gd name="T27" fmla="*/ 137 h 197"/>
                      <a:gd name="T28" fmla="*/ 242 w 431"/>
                      <a:gd name="T29" fmla="*/ 144 h 197"/>
                      <a:gd name="T30" fmla="*/ 333 w 431"/>
                      <a:gd name="T31" fmla="*/ 190 h 197"/>
                      <a:gd name="T32" fmla="*/ 341 w 431"/>
                      <a:gd name="T33" fmla="*/ 182 h 197"/>
                      <a:gd name="T34" fmla="*/ 363 w 431"/>
                      <a:gd name="T35" fmla="*/ 144 h 197"/>
                      <a:gd name="T36" fmla="*/ 363 w 431"/>
                      <a:gd name="T37" fmla="*/ 137 h 197"/>
                      <a:gd name="T38" fmla="*/ 394 w 431"/>
                      <a:gd name="T39" fmla="*/ 121 h 197"/>
                      <a:gd name="T40" fmla="*/ 394 w 431"/>
                      <a:gd name="T41" fmla="*/ 121 h 197"/>
                      <a:gd name="T42" fmla="*/ 401 w 431"/>
                      <a:gd name="T43" fmla="*/ 121 h 197"/>
                      <a:gd name="T44" fmla="*/ 409 w 431"/>
                      <a:gd name="T45" fmla="*/ 99 h 197"/>
                      <a:gd name="T46" fmla="*/ 401 w 431"/>
                      <a:gd name="T47" fmla="*/ 99 h 197"/>
                      <a:gd name="T48" fmla="*/ 394 w 431"/>
                      <a:gd name="T49" fmla="*/ 106 h 197"/>
                      <a:gd name="T50" fmla="*/ 363 w 431"/>
                      <a:gd name="T51" fmla="*/ 99 h 197"/>
                      <a:gd name="T52" fmla="*/ 394 w 431"/>
                      <a:gd name="T53" fmla="*/ 83 h 197"/>
                      <a:gd name="T54" fmla="*/ 386 w 431"/>
                      <a:gd name="T55" fmla="*/ 83 h 197"/>
                      <a:gd name="T56" fmla="*/ 363 w 431"/>
                      <a:gd name="T57" fmla="*/ 76 h 197"/>
                      <a:gd name="T58" fmla="*/ 378 w 431"/>
                      <a:gd name="T59" fmla="*/ 76 h 197"/>
                      <a:gd name="T60" fmla="*/ 394 w 431"/>
                      <a:gd name="T61" fmla="*/ 76 h 197"/>
                      <a:gd name="T62" fmla="*/ 431 w 431"/>
                      <a:gd name="T63" fmla="*/ 5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1" h="197">
                        <a:moveTo>
                          <a:pt x="416" y="38"/>
                        </a:moveTo>
                        <a:lnTo>
                          <a:pt x="409" y="53"/>
                        </a:lnTo>
                        <a:lnTo>
                          <a:pt x="409" y="38"/>
                        </a:lnTo>
                        <a:lnTo>
                          <a:pt x="378" y="45"/>
                        </a:lnTo>
                        <a:lnTo>
                          <a:pt x="371" y="23"/>
                        </a:lnTo>
                        <a:lnTo>
                          <a:pt x="378" y="38"/>
                        </a:lnTo>
                        <a:lnTo>
                          <a:pt x="394" y="30"/>
                        </a:lnTo>
                        <a:lnTo>
                          <a:pt x="386" y="30"/>
                        </a:lnTo>
                        <a:lnTo>
                          <a:pt x="401" y="23"/>
                        </a:lnTo>
                        <a:lnTo>
                          <a:pt x="394" y="15"/>
                        </a:lnTo>
                        <a:lnTo>
                          <a:pt x="409" y="23"/>
                        </a:lnTo>
                        <a:lnTo>
                          <a:pt x="409" y="15"/>
                        </a:lnTo>
                        <a:lnTo>
                          <a:pt x="416" y="30"/>
                        </a:lnTo>
                        <a:lnTo>
                          <a:pt x="401" y="0"/>
                        </a:lnTo>
                        <a:lnTo>
                          <a:pt x="394" y="0"/>
                        </a:lnTo>
                        <a:lnTo>
                          <a:pt x="121" y="45"/>
                        </a:lnTo>
                        <a:lnTo>
                          <a:pt x="121" y="68"/>
                        </a:lnTo>
                        <a:lnTo>
                          <a:pt x="106" y="83"/>
                        </a:lnTo>
                        <a:lnTo>
                          <a:pt x="83" y="99"/>
                        </a:lnTo>
                        <a:lnTo>
                          <a:pt x="75" y="91"/>
                        </a:lnTo>
                        <a:lnTo>
                          <a:pt x="60" y="106"/>
                        </a:lnTo>
                        <a:lnTo>
                          <a:pt x="22" y="129"/>
                        </a:lnTo>
                        <a:lnTo>
                          <a:pt x="15" y="144"/>
                        </a:lnTo>
                        <a:lnTo>
                          <a:pt x="0" y="152"/>
                        </a:lnTo>
                        <a:lnTo>
                          <a:pt x="0" y="167"/>
                        </a:lnTo>
                        <a:lnTo>
                          <a:pt x="60" y="159"/>
                        </a:lnTo>
                        <a:lnTo>
                          <a:pt x="98" y="144"/>
                        </a:lnTo>
                        <a:lnTo>
                          <a:pt x="166" y="137"/>
                        </a:lnTo>
                        <a:lnTo>
                          <a:pt x="182" y="152"/>
                        </a:lnTo>
                        <a:lnTo>
                          <a:pt x="242" y="144"/>
                        </a:lnTo>
                        <a:lnTo>
                          <a:pt x="310" y="197"/>
                        </a:lnTo>
                        <a:lnTo>
                          <a:pt x="333" y="190"/>
                        </a:lnTo>
                        <a:lnTo>
                          <a:pt x="333" y="167"/>
                        </a:lnTo>
                        <a:lnTo>
                          <a:pt x="341" y="182"/>
                        </a:lnTo>
                        <a:lnTo>
                          <a:pt x="348" y="152"/>
                        </a:lnTo>
                        <a:lnTo>
                          <a:pt x="363" y="144"/>
                        </a:lnTo>
                        <a:lnTo>
                          <a:pt x="356" y="129"/>
                        </a:lnTo>
                        <a:lnTo>
                          <a:pt x="363" y="137"/>
                        </a:lnTo>
                        <a:lnTo>
                          <a:pt x="371" y="121"/>
                        </a:lnTo>
                        <a:lnTo>
                          <a:pt x="394" y="121"/>
                        </a:lnTo>
                        <a:lnTo>
                          <a:pt x="394" y="114"/>
                        </a:lnTo>
                        <a:lnTo>
                          <a:pt x="394" y="121"/>
                        </a:lnTo>
                        <a:lnTo>
                          <a:pt x="394" y="114"/>
                        </a:lnTo>
                        <a:lnTo>
                          <a:pt x="401" y="121"/>
                        </a:lnTo>
                        <a:lnTo>
                          <a:pt x="409" y="106"/>
                        </a:lnTo>
                        <a:lnTo>
                          <a:pt x="409" y="99"/>
                        </a:lnTo>
                        <a:lnTo>
                          <a:pt x="401" y="106"/>
                        </a:lnTo>
                        <a:lnTo>
                          <a:pt x="401" y="99"/>
                        </a:lnTo>
                        <a:lnTo>
                          <a:pt x="401" y="106"/>
                        </a:lnTo>
                        <a:lnTo>
                          <a:pt x="394" y="106"/>
                        </a:lnTo>
                        <a:lnTo>
                          <a:pt x="378" y="114"/>
                        </a:lnTo>
                        <a:lnTo>
                          <a:pt x="363" y="99"/>
                        </a:lnTo>
                        <a:lnTo>
                          <a:pt x="386" y="106"/>
                        </a:lnTo>
                        <a:lnTo>
                          <a:pt x="394" y="83"/>
                        </a:lnTo>
                        <a:lnTo>
                          <a:pt x="378" y="91"/>
                        </a:lnTo>
                        <a:lnTo>
                          <a:pt x="386" y="83"/>
                        </a:lnTo>
                        <a:lnTo>
                          <a:pt x="371" y="83"/>
                        </a:lnTo>
                        <a:lnTo>
                          <a:pt x="363" y="76"/>
                        </a:lnTo>
                        <a:lnTo>
                          <a:pt x="386" y="76"/>
                        </a:lnTo>
                        <a:lnTo>
                          <a:pt x="378" y="76"/>
                        </a:lnTo>
                        <a:lnTo>
                          <a:pt x="394" y="68"/>
                        </a:lnTo>
                        <a:lnTo>
                          <a:pt x="394" y="76"/>
                        </a:lnTo>
                        <a:lnTo>
                          <a:pt x="409" y="76"/>
                        </a:lnTo>
                        <a:lnTo>
                          <a:pt x="431" y="53"/>
                        </a:lnTo>
                        <a:lnTo>
                          <a:pt x="416" y="38"/>
                        </a:lnTo>
                        <a:close/>
                      </a:path>
                    </a:pathLst>
                  </a:custGeom>
                  <a:solidFill>
                    <a:srgbClr val="B22222"/>
                  </a:solidFill>
                  <a:ln w="8">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108"/>
                  <p:cNvSpPr>
                    <a:spLocks/>
                  </p:cNvSpPr>
                  <p:nvPr/>
                </p:nvSpPr>
                <p:spPr bwMode="auto">
                  <a:xfrm>
                    <a:off x="2045" y="122657"/>
                    <a:ext cx="431" cy="197"/>
                  </a:xfrm>
                  <a:custGeom>
                    <a:avLst/>
                    <a:gdLst>
                      <a:gd name="T0" fmla="*/ 409 w 431"/>
                      <a:gd name="T1" fmla="*/ 53 h 197"/>
                      <a:gd name="T2" fmla="*/ 378 w 431"/>
                      <a:gd name="T3" fmla="*/ 45 h 197"/>
                      <a:gd name="T4" fmla="*/ 378 w 431"/>
                      <a:gd name="T5" fmla="*/ 38 h 197"/>
                      <a:gd name="T6" fmla="*/ 386 w 431"/>
                      <a:gd name="T7" fmla="*/ 30 h 197"/>
                      <a:gd name="T8" fmla="*/ 394 w 431"/>
                      <a:gd name="T9" fmla="*/ 15 h 197"/>
                      <a:gd name="T10" fmla="*/ 409 w 431"/>
                      <a:gd name="T11" fmla="*/ 15 h 197"/>
                      <a:gd name="T12" fmla="*/ 401 w 431"/>
                      <a:gd name="T13" fmla="*/ 0 h 197"/>
                      <a:gd name="T14" fmla="*/ 121 w 431"/>
                      <a:gd name="T15" fmla="*/ 45 h 197"/>
                      <a:gd name="T16" fmla="*/ 106 w 431"/>
                      <a:gd name="T17" fmla="*/ 83 h 197"/>
                      <a:gd name="T18" fmla="*/ 75 w 431"/>
                      <a:gd name="T19" fmla="*/ 91 h 197"/>
                      <a:gd name="T20" fmla="*/ 22 w 431"/>
                      <a:gd name="T21" fmla="*/ 129 h 197"/>
                      <a:gd name="T22" fmla="*/ 0 w 431"/>
                      <a:gd name="T23" fmla="*/ 152 h 197"/>
                      <a:gd name="T24" fmla="*/ 60 w 431"/>
                      <a:gd name="T25" fmla="*/ 159 h 197"/>
                      <a:gd name="T26" fmla="*/ 166 w 431"/>
                      <a:gd name="T27" fmla="*/ 137 h 197"/>
                      <a:gd name="T28" fmla="*/ 242 w 431"/>
                      <a:gd name="T29" fmla="*/ 144 h 197"/>
                      <a:gd name="T30" fmla="*/ 333 w 431"/>
                      <a:gd name="T31" fmla="*/ 190 h 197"/>
                      <a:gd name="T32" fmla="*/ 341 w 431"/>
                      <a:gd name="T33" fmla="*/ 182 h 197"/>
                      <a:gd name="T34" fmla="*/ 363 w 431"/>
                      <a:gd name="T35" fmla="*/ 144 h 197"/>
                      <a:gd name="T36" fmla="*/ 363 w 431"/>
                      <a:gd name="T37" fmla="*/ 137 h 197"/>
                      <a:gd name="T38" fmla="*/ 394 w 431"/>
                      <a:gd name="T39" fmla="*/ 121 h 197"/>
                      <a:gd name="T40" fmla="*/ 394 w 431"/>
                      <a:gd name="T41" fmla="*/ 121 h 197"/>
                      <a:gd name="T42" fmla="*/ 401 w 431"/>
                      <a:gd name="T43" fmla="*/ 121 h 197"/>
                      <a:gd name="T44" fmla="*/ 409 w 431"/>
                      <a:gd name="T45" fmla="*/ 99 h 197"/>
                      <a:gd name="T46" fmla="*/ 401 w 431"/>
                      <a:gd name="T47" fmla="*/ 99 h 197"/>
                      <a:gd name="T48" fmla="*/ 394 w 431"/>
                      <a:gd name="T49" fmla="*/ 106 h 197"/>
                      <a:gd name="T50" fmla="*/ 363 w 431"/>
                      <a:gd name="T51" fmla="*/ 99 h 197"/>
                      <a:gd name="T52" fmla="*/ 394 w 431"/>
                      <a:gd name="T53" fmla="*/ 83 h 197"/>
                      <a:gd name="T54" fmla="*/ 386 w 431"/>
                      <a:gd name="T55" fmla="*/ 83 h 197"/>
                      <a:gd name="T56" fmla="*/ 363 w 431"/>
                      <a:gd name="T57" fmla="*/ 76 h 197"/>
                      <a:gd name="T58" fmla="*/ 378 w 431"/>
                      <a:gd name="T59" fmla="*/ 76 h 197"/>
                      <a:gd name="T60" fmla="*/ 394 w 431"/>
                      <a:gd name="T61" fmla="*/ 76 h 197"/>
                      <a:gd name="T62" fmla="*/ 431 w 431"/>
                      <a:gd name="T63" fmla="*/ 53 h 197"/>
                      <a:gd name="T64" fmla="*/ 416 w 431"/>
                      <a:gd name="T65" fmla="*/ 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1" h="197">
                        <a:moveTo>
                          <a:pt x="416" y="38"/>
                        </a:moveTo>
                        <a:lnTo>
                          <a:pt x="409" y="53"/>
                        </a:lnTo>
                        <a:lnTo>
                          <a:pt x="409" y="38"/>
                        </a:lnTo>
                        <a:lnTo>
                          <a:pt x="378" y="45"/>
                        </a:lnTo>
                        <a:lnTo>
                          <a:pt x="371" y="23"/>
                        </a:lnTo>
                        <a:lnTo>
                          <a:pt x="378" y="38"/>
                        </a:lnTo>
                        <a:lnTo>
                          <a:pt x="394" y="30"/>
                        </a:lnTo>
                        <a:lnTo>
                          <a:pt x="386" y="30"/>
                        </a:lnTo>
                        <a:lnTo>
                          <a:pt x="401" y="23"/>
                        </a:lnTo>
                        <a:lnTo>
                          <a:pt x="394" y="15"/>
                        </a:lnTo>
                        <a:lnTo>
                          <a:pt x="409" y="23"/>
                        </a:lnTo>
                        <a:lnTo>
                          <a:pt x="409" y="15"/>
                        </a:lnTo>
                        <a:lnTo>
                          <a:pt x="416" y="30"/>
                        </a:lnTo>
                        <a:lnTo>
                          <a:pt x="401" y="0"/>
                        </a:lnTo>
                        <a:lnTo>
                          <a:pt x="394" y="0"/>
                        </a:lnTo>
                        <a:lnTo>
                          <a:pt x="121" y="45"/>
                        </a:lnTo>
                        <a:lnTo>
                          <a:pt x="121" y="68"/>
                        </a:lnTo>
                        <a:lnTo>
                          <a:pt x="106" y="83"/>
                        </a:lnTo>
                        <a:lnTo>
                          <a:pt x="83" y="99"/>
                        </a:lnTo>
                        <a:lnTo>
                          <a:pt x="75" y="91"/>
                        </a:lnTo>
                        <a:lnTo>
                          <a:pt x="60" y="106"/>
                        </a:lnTo>
                        <a:lnTo>
                          <a:pt x="22" y="129"/>
                        </a:lnTo>
                        <a:lnTo>
                          <a:pt x="15" y="144"/>
                        </a:lnTo>
                        <a:lnTo>
                          <a:pt x="0" y="152"/>
                        </a:lnTo>
                        <a:lnTo>
                          <a:pt x="0" y="167"/>
                        </a:lnTo>
                        <a:lnTo>
                          <a:pt x="60" y="159"/>
                        </a:lnTo>
                        <a:lnTo>
                          <a:pt x="98" y="144"/>
                        </a:lnTo>
                        <a:lnTo>
                          <a:pt x="166" y="137"/>
                        </a:lnTo>
                        <a:lnTo>
                          <a:pt x="182" y="152"/>
                        </a:lnTo>
                        <a:lnTo>
                          <a:pt x="242" y="144"/>
                        </a:lnTo>
                        <a:lnTo>
                          <a:pt x="310" y="197"/>
                        </a:lnTo>
                        <a:lnTo>
                          <a:pt x="333" y="190"/>
                        </a:lnTo>
                        <a:lnTo>
                          <a:pt x="333" y="167"/>
                        </a:lnTo>
                        <a:lnTo>
                          <a:pt x="341" y="182"/>
                        </a:lnTo>
                        <a:lnTo>
                          <a:pt x="348" y="152"/>
                        </a:lnTo>
                        <a:lnTo>
                          <a:pt x="363" y="144"/>
                        </a:lnTo>
                        <a:lnTo>
                          <a:pt x="356" y="129"/>
                        </a:lnTo>
                        <a:lnTo>
                          <a:pt x="363" y="137"/>
                        </a:lnTo>
                        <a:lnTo>
                          <a:pt x="371" y="121"/>
                        </a:lnTo>
                        <a:lnTo>
                          <a:pt x="394" y="121"/>
                        </a:lnTo>
                        <a:lnTo>
                          <a:pt x="394" y="114"/>
                        </a:lnTo>
                        <a:lnTo>
                          <a:pt x="394" y="121"/>
                        </a:lnTo>
                        <a:lnTo>
                          <a:pt x="394" y="114"/>
                        </a:lnTo>
                        <a:lnTo>
                          <a:pt x="401" y="121"/>
                        </a:lnTo>
                        <a:lnTo>
                          <a:pt x="409" y="106"/>
                        </a:lnTo>
                        <a:lnTo>
                          <a:pt x="409" y="99"/>
                        </a:lnTo>
                        <a:lnTo>
                          <a:pt x="401" y="106"/>
                        </a:lnTo>
                        <a:lnTo>
                          <a:pt x="401" y="99"/>
                        </a:lnTo>
                        <a:lnTo>
                          <a:pt x="401" y="106"/>
                        </a:lnTo>
                        <a:lnTo>
                          <a:pt x="394" y="106"/>
                        </a:lnTo>
                        <a:lnTo>
                          <a:pt x="378" y="114"/>
                        </a:lnTo>
                        <a:lnTo>
                          <a:pt x="363" y="99"/>
                        </a:lnTo>
                        <a:lnTo>
                          <a:pt x="386" y="106"/>
                        </a:lnTo>
                        <a:lnTo>
                          <a:pt x="394" y="83"/>
                        </a:lnTo>
                        <a:lnTo>
                          <a:pt x="378" y="91"/>
                        </a:lnTo>
                        <a:lnTo>
                          <a:pt x="386" y="83"/>
                        </a:lnTo>
                        <a:lnTo>
                          <a:pt x="371" y="83"/>
                        </a:lnTo>
                        <a:lnTo>
                          <a:pt x="363" y="76"/>
                        </a:lnTo>
                        <a:lnTo>
                          <a:pt x="386" y="76"/>
                        </a:lnTo>
                        <a:lnTo>
                          <a:pt x="378" y="76"/>
                        </a:lnTo>
                        <a:lnTo>
                          <a:pt x="394" y="68"/>
                        </a:lnTo>
                        <a:lnTo>
                          <a:pt x="394" y="76"/>
                        </a:lnTo>
                        <a:lnTo>
                          <a:pt x="409" y="76"/>
                        </a:lnTo>
                        <a:lnTo>
                          <a:pt x="431" y="53"/>
                        </a:lnTo>
                        <a:lnTo>
                          <a:pt x="416" y="38"/>
                        </a:lnTo>
                        <a:lnTo>
                          <a:pt x="416" y="45"/>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110" name="Line 226"/>
                  <p:cNvCxnSpPr/>
                  <p:nvPr/>
                </p:nvCxnSpPr>
                <p:spPr bwMode="auto">
                  <a:xfrm>
                    <a:off x="2454" y="122657"/>
                    <a:ext cx="7" cy="15"/>
                  </a:xfrm>
                  <a:prstGeom prst="line">
                    <a:avLst/>
                  </a:prstGeom>
                  <a:noFill/>
                  <a:ln w="8">
                    <a:solidFill>
                      <a:srgbClr val="000000"/>
                    </a:solidFill>
                    <a:prstDash val="solid"/>
                    <a:round/>
                    <a:headEnd/>
                    <a:tailEnd/>
                  </a:ln>
                  <a:extLst>
                    <a:ext uri="{909E8E84-426E-40DD-AFC4-6F175D3DCCD1}">
                      <a14:hiddenFill xmlns:a14="http://schemas.microsoft.com/office/drawing/2010/main">
                        <a:noFill/>
                      </a14:hiddenFill>
                    </a:ext>
                  </a:extLst>
                </p:spPr>
              </p:cxnSp>
              <p:sp>
                <p:nvSpPr>
                  <p:cNvPr id="111" name="Freeform 110"/>
                  <p:cNvSpPr>
                    <a:spLocks/>
                  </p:cNvSpPr>
                  <p:nvPr/>
                </p:nvSpPr>
                <p:spPr bwMode="auto">
                  <a:xfrm>
                    <a:off x="1091" y="121959"/>
                    <a:ext cx="333" cy="205"/>
                  </a:xfrm>
                  <a:custGeom>
                    <a:avLst/>
                    <a:gdLst>
                      <a:gd name="T0" fmla="*/ 333 w 333"/>
                      <a:gd name="T1" fmla="*/ 205 h 205"/>
                      <a:gd name="T2" fmla="*/ 0 w 333"/>
                      <a:gd name="T3" fmla="*/ 190 h 205"/>
                      <a:gd name="T4" fmla="*/ 15 w 333"/>
                      <a:gd name="T5" fmla="*/ 0 h 205"/>
                      <a:gd name="T6" fmla="*/ 302 w 333"/>
                      <a:gd name="T7" fmla="*/ 15 h 205"/>
                      <a:gd name="T8" fmla="*/ 333 w 333"/>
                      <a:gd name="T9" fmla="*/ 205 h 205"/>
                    </a:gdLst>
                    <a:ahLst/>
                    <a:cxnLst>
                      <a:cxn ang="0">
                        <a:pos x="T0" y="T1"/>
                      </a:cxn>
                      <a:cxn ang="0">
                        <a:pos x="T2" y="T3"/>
                      </a:cxn>
                      <a:cxn ang="0">
                        <a:pos x="T4" y="T5"/>
                      </a:cxn>
                      <a:cxn ang="0">
                        <a:pos x="T6" y="T7"/>
                      </a:cxn>
                      <a:cxn ang="0">
                        <a:pos x="T8" y="T9"/>
                      </a:cxn>
                    </a:cxnLst>
                    <a:rect l="0" t="0" r="r" b="b"/>
                    <a:pathLst>
                      <a:path w="333" h="205">
                        <a:moveTo>
                          <a:pt x="333" y="205"/>
                        </a:moveTo>
                        <a:lnTo>
                          <a:pt x="0" y="190"/>
                        </a:lnTo>
                        <a:lnTo>
                          <a:pt x="15" y="0"/>
                        </a:lnTo>
                        <a:lnTo>
                          <a:pt x="302" y="15"/>
                        </a:lnTo>
                        <a:lnTo>
                          <a:pt x="333" y="205"/>
                        </a:lnTo>
                        <a:close/>
                      </a:path>
                    </a:pathLst>
                  </a:custGeom>
                  <a:solidFill>
                    <a:srgbClr val="FF8C00"/>
                  </a:solidFill>
                  <a:ln w="8">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111"/>
                  <p:cNvSpPr>
                    <a:spLocks/>
                  </p:cNvSpPr>
                  <p:nvPr/>
                </p:nvSpPr>
                <p:spPr bwMode="auto">
                  <a:xfrm>
                    <a:off x="1091" y="121959"/>
                    <a:ext cx="333" cy="212"/>
                  </a:xfrm>
                  <a:custGeom>
                    <a:avLst/>
                    <a:gdLst>
                      <a:gd name="T0" fmla="*/ 333 w 333"/>
                      <a:gd name="T1" fmla="*/ 205 h 212"/>
                      <a:gd name="T2" fmla="*/ 0 w 333"/>
                      <a:gd name="T3" fmla="*/ 190 h 212"/>
                      <a:gd name="T4" fmla="*/ 15 w 333"/>
                      <a:gd name="T5" fmla="*/ 0 h 212"/>
                      <a:gd name="T6" fmla="*/ 302 w 333"/>
                      <a:gd name="T7" fmla="*/ 15 h 212"/>
                      <a:gd name="T8" fmla="*/ 333 w 333"/>
                      <a:gd name="T9" fmla="*/ 205 h 212"/>
                      <a:gd name="T10" fmla="*/ 333 w 333"/>
                      <a:gd name="T11" fmla="*/ 212 h 212"/>
                    </a:gdLst>
                    <a:ahLst/>
                    <a:cxnLst>
                      <a:cxn ang="0">
                        <a:pos x="T0" y="T1"/>
                      </a:cxn>
                      <a:cxn ang="0">
                        <a:pos x="T2" y="T3"/>
                      </a:cxn>
                      <a:cxn ang="0">
                        <a:pos x="T4" y="T5"/>
                      </a:cxn>
                      <a:cxn ang="0">
                        <a:pos x="T6" y="T7"/>
                      </a:cxn>
                      <a:cxn ang="0">
                        <a:pos x="T8" y="T9"/>
                      </a:cxn>
                      <a:cxn ang="0">
                        <a:pos x="T10" y="T11"/>
                      </a:cxn>
                    </a:cxnLst>
                    <a:rect l="0" t="0" r="r" b="b"/>
                    <a:pathLst>
                      <a:path w="333" h="212">
                        <a:moveTo>
                          <a:pt x="333" y="205"/>
                        </a:moveTo>
                        <a:lnTo>
                          <a:pt x="0" y="190"/>
                        </a:lnTo>
                        <a:lnTo>
                          <a:pt x="15" y="0"/>
                        </a:lnTo>
                        <a:lnTo>
                          <a:pt x="302" y="15"/>
                        </a:lnTo>
                        <a:lnTo>
                          <a:pt x="333" y="205"/>
                        </a:lnTo>
                        <a:lnTo>
                          <a:pt x="333" y="212"/>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12"/>
                  <p:cNvSpPr>
                    <a:spLocks/>
                  </p:cNvSpPr>
                  <p:nvPr/>
                </p:nvSpPr>
                <p:spPr bwMode="auto">
                  <a:xfrm>
                    <a:off x="1969" y="122361"/>
                    <a:ext cx="212" cy="235"/>
                  </a:xfrm>
                  <a:custGeom>
                    <a:avLst/>
                    <a:gdLst>
                      <a:gd name="T0" fmla="*/ 197 w 212"/>
                      <a:gd name="T1" fmla="*/ 0 h 235"/>
                      <a:gd name="T2" fmla="*/ 151 w 212"/>
                      <a:gd name="T3" fmla="*/ 38 h 235"/>
                      <a:gd name="T4" fmla="*/ 114 w 212"/>
                      <a:gd name="T5" fmla="*/ 53 h 235"/>
                      <a:gd name="T6" fmla="*/ 91 w 212"/>
                      <a:gd name="T7" fmla="*/ 53 h 235"/>
                      <a:gd name="T8" fmla="*/ 98 w 212"/>
                      <a:gd name="T9" fmla="*/ 38 h 235"/>
                      <a:gd name="T10" fmla="*/ 91 w 212"/>
                      <a:gd name="T11" fmla="*/ 46 h 235"/>
                      <a:gd name="T12" fmla="*/ 68 w 212"/>
                      <a:gd name="T13" fmla="*/ 30 h 235"/>
                      <a:gd name="T14" fmla="*/ 0 w 212"/>
                      <a:gd name="T15" fmla="*/ 46 h 235"/>
                      <a:gd name="T16" fmla="*/ 23 w 212"/>
                      <a:gd name="T17" fmla="*/ 205 h 235"/>
                      <a:gd name="T18" fmla="*/ 38 w 212"/>
                      <a:gd name="T19" fmla="*/ 205 h 235"/>
                      <a:gd name="T20" fmla="*/ 53 w 212"/>
                      <a:gd name="T21" fmla="*/ 220 h 235"/>
                      <a:gd name="T22" fmla="*/ 83 w 212"/>
                      <a:gd name="T23" fmla="*/ 228 h 235"/>
                      <a:gd name="T24" fmla="*/ 98 w 212"/>
                      <a:gd name="T25" fmla="*/ 228 h 235"/>
                      <a:gd name="T26" fmla="*/ 121 w 212"/>
                      <a:gd name="T27" fmla="*/ 220 h 235"/>
                      <a:gd name="T28" fmla="*/ 136 w 212"/>
                      <a:gd name="T29" fmla="*/ 235 h 235"/>
                      <a:gd name="T30" fmla="*/ 151 w 212"/>
                      <a:gd name="T31" fmla="*/ 220 h 235"/>
                      <a:gd name="T32" fmla="*/ 159 w 212"/>
                      <a:gd name="T33" fmla="*/ 197 h 235"/>
                      <a:gd name="T34" fmla="*/ 174 w 212"/>
                      <a:gd name="T35" fmla="*/ 197 h 235"/>
                      <a:gd name="T36" fmla="*/ 174 w 212"/>
                      <a:gd name="T37" fmla="*/ 175 h 235"/>
                      <a:gd name="T38" fmla="*/ 205 w 212"/>
                      <a:gd name="T39" fmla="*/ 152 h 235"/>
                      <a:gd name="T40" fmla="*/ 212 w 212"/>
                      <a:gd name="T41" fmla="*/ 106 h 235"/>
                      <a:gd name="T42" fmla="*/ 205 w 212"/>
                      <a:gd name="T43" fmla="*/ 84 h 235"/>
                      <a:gd name="T44" fmla="*/ 212 w 212"/>
                      <a:gd name="T45" fmla="*/ 84 h 235"/>
                      <a:gd name="T46" fmla="*/ 197 w 212"/>
                      <a:gd name="T4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35">
                        <a:moveTo>
                          <a:pt x="197" y="0"/>
                        </a:moveTo>
                        <a:lnTo>
                          <a:pt x="151" y="38"/>
                        </a:lnTo>
                        <a:lnTo>
                          <a:pt x="114" y="53"/>
                        </a:lnTo>
                        <a:lnTo>
                          <a:pt x="91" y="53"/>
                        </a:lnTo>
                        <a:lnTo>
                          <a:pt x="98" y="38"/>
                        </a:lnTo>
                        <a:lnTo>
                          <a:pt x="91" y="46"/>
                        </a:lnTo>
                        <a:lnTo>
                          <a:pt x="68" y="30"/>
                        </a:lnTo>
                        <a:lnTo>
                          <a:pt x="0" y="46"/>
                        </a:lnTo>
                        <a:lnTo>
                          <a:pt x="23" y="205"/>
                        </a:lnTo>
                        <a:lnTo>
                          <a:pt x="38" y="205"/>
                        </a:lnTo>
                        <a:lnTo>
                          <a:pt x="53" y="220"/>
                        </a:lnTo>
                        <a:lnTo>
                          <a:pt x="83" y="228"/>
                        </a:lnTo>
                        <a:lnTo>
                          <a:pt x="98" y="228"/>
                        </a:lnTo>
                        <a:lnTo>
                          <a:pt x="121" y="220"/>
                        </a:lnTo>
                        <a:lnTo>
                          <a:pt x="136" y="235"/>
                        </a:lnTo>
                        <a:lnTo>
                          <a:pt x="151" y="220"/>
                        </a:lnTo>
                        <a:lnTo>
                          <a:pt x="159" y="197"/>
                        </a:lnTo>
                        <a:lnTo>
                          <a:pt x="174" y="197"/>
                        </a:lnTo>
                        <a:lnTo>
                          <a:pt x="174" y="175"/>
                        </a:lnTo>
                        <a:lnTo>
                          <a:pt x="205" y="152"/>
                        </a:lnTo>
                        <a:lnTo>
                          <a:pt x="212" y="106"/>
                        </a:lnTo>
                        <a:lnTo>
                          <a:pt x="205" y="84"/>
                        </a:lnTo>
                        <a:lnTo>
                          <a:pt x="212" y="84"/>
                        </a:lnTo>
                        <a:lnTo>
                          <a:pt x="197" y="0"/>
                        </a:lnTo>
                        <a:close/>
                      </a:path>
                    </a:pathLst>
                  </a:custGeom>
                  <a:solidFill>
                    <a:srgbClr val="B22222"/>
                  </a:solidFill>
                  <a:ln w="8">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113"/>
                  <p:cNvSpPr>
                    <a:spLocks/>
                  </p:cNvSpPr>
                  <p:nvPr/>
                </p:nvSpPr>
                <p:spPr bwMode="auto">
                  <a:xfrm>
                    <a:off x="1969" y="122361"/>
                    <a:ext cx="212" cy="235"/>
                  </a:xfrm>
                  <a:custGeom>
                    <a:avLst/>
                    <a:gdLst>
                      <a:gd name="T0" fmla="*/ 197 w 212"/>
                      <a:gd name="T1" fmla="*/ 0 h 235"/>
                      <a:gd name="T2" fmla="*/ 151 w 212"/>
                      <a:gd name="T3" fmla="*/ 38 h 235"/>
                      <a:gd name="T4" fmla="*/ 114 w 212"/>
                      <a:gd name="T5" fmla="*/ 53 h 235"/>
                      <a:gd name="T6" fmla="*/ 91 w 212"/>
                      <a:gd name="T7" fmla="*/ 53 h 235"/>
                      <a:gd name="T8" fmla="*/ 98 w 212"/>
                      <a:gd name="T9" fmla="*/ 38 h 235"/>
                      <a:gd name="T10" fmla="*/ 91 w 212"/>
                      <a:gd name="T11" fmla="*/ 46 h 235"/>
                      <a:gd name="T12" fmla="*/ 68 w 212"/>
                      <a:gd name="T13" fmla="*/ 30 h 235"/>
                      <a:gd name="T14" fmla="*/ 0 w 212"/>
                      <a:gd name="T15" fmla="*/ 46 h 235"/>
                      <a:gd name="T16" fmla="*/ 23 w 212"/>
                      <a:gd name="T17" fmla="*/ 205 h 235"/>
                      <a:gd name="T18" fmla="*/ 38 w 212"/>
                      <a:gd name="T19" fmla="*/ 205 h 235"/>
                      <a:gd name="T20" fmla="*/ 53 w 212"/>
                      <a:gd name="T21" fmla="*/ 220 h 235"/>
                      <a:gd name="T22" fmla="*/ 83 w 212"/>
                      <a:gd name="T23" fmla="*/ 228 h 235"/>
                      <a:gd name="T24" fmla="*/ 98 w 212"/>
                      <a:gd name="T25" fmla="*/ 228 h 235"/>
                      <a:gd name="T26" fmla="*/ 121 w 212"/>
                      <a:gd name="T27" fmla="*/ 220 h 235"/>
                      <a:gd name="T28" fmla="*/ 136 w 212"/>
                      <a:gd name="T29" fmla="*/ 235 h 235"/>
                      <a:gd name="T30" fmla="*/ 151 w 212"/>
                      <a:gd name="T31" fmla="*/ 220 h 235"/>
                      <a:gd name="T32" fmla="*/ 159 w 212"/>
                      <a:gd name="T33" fmla="*/ 197 h 235"/>
                      <a:gd name="T34" fmla="*/ 174 w 212"/>
                      <a:gd name="T35" fmla="*/ 197 h 235"/>
                      <a:gd name="T36" fmla="*/ 174 w 212"/>
                      <a:gd name="T37" fmla="*/ 175 h 235"/>
                      <a:gd name="T38" fmla="*/ 205 w 212"/>
                      <a:gd name="T39" fmla="*/ 152 h 235"/>
                      <a:gd name="T40" fmla="*/ 212 w 212"/>
                      <a:gd name="T41" fmla="*/ 106 h 235"/>
                      <a:gd name="T42" fmla="*/ 205 w 212"/>
                      <a:gd name="T43" fmla="*/ 84 h 235"/>
                      <a:gd name="T44" fmla="*/ 212 w 212"/>
                      <a:gd name="T45" fmla="*/ 84 h 235"/>
                      <a:gd name="T46" fmla="*/ 197 w 212"/>
                      <a:gd name="T47" fmla="*/ 0 h 235"/>
                      <a:gd name="T48" fmla="*/ 197 w 212"/>
                      <a:gd name="T49" fmla="*/ 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2" h="235">
                        <a:moveTo>
                          <a:pt x="197" y="0"/>
                        </a:moveTo>
                        <a:lnTo>
                          <a:pt x="151" y="38"/>
                        </a:lnTo>
                        <a:lnTo>
                          <a:pt x="114" y="53"/>
                        </a:lnTo>
                        <a:lnTo>
                          <a:pt x="91" y="53"/>
                        </a:lnTo>
                        <a:lnTo>
                          <a:pt x="98" y="38"/>
                        </a:lnTo>
                        <a:lnTo>
                          <a:pt x="91" y="46"/>
                        </a:lnTo>
                        <a:lnTo>
                          <a:pt x="68" y="30"/>
                        </a:lnTo>
                        <a:lnTo>
                          <a:pt x="0" y="46"/>
                        </a:lnTo>
                        <a:lnTo>
                          <a:pt x="23" y="205"/>
                        </a:lnTo>
                        <a:lnTo>
                          <a:pt x="38" y="205"/>
                        </a:lnTo>
                        <a:lnTo>
                          <a:pt x="53" y="220"/>
                        </a:lnTo>
                        <a:lnTo>
                          <a:pt x="83" y="228"/>
                        </a:lnTo>
                        <a:lnTo>
                          <a:pt x="98" y="228"/>
                        </a:lnTo>
                        <a:lnTo>
                          <a:pt x="121" y="220"/>
                        </a:lnTo>
                        <a:lnTo>
                          <a:pt x="136" y="235"/>
                        </a:lnTo>
                        <a:lnTo>
                          <a:pt x="151" y="220"/>
                        </a:lnTo>
                        <a:lnTo>
                          <a:pt x="159" y="197"/>
                        </a:lnTo>
                        <a:lnTo>
                          <a:pt x="174" y="197"/>
                        </a:lnTo>
                        <a:lnTo>
                          <a:pt x="174" y="175"/>
                        </a:lnTo>
                        <a:lnTo>
                          <a:pt x="205" y="152"/>
                        </a:lnTo>
                        <a:lnTo>
                          <a:pt x="212" y="106"/>
                        </a:lnTo>
                        <a:lnTo>
                          <a:pt x="205" y="84"/>
                        </a:lnTo>
                        <a:lnTo>
                          <a:pt x="212" y="84"/>
                        </a:lnTo>
                        <a:lnTo>
                          <a:pt x="197" y="0"/>
                        </a:lnTo>
                        <a:lnTo>
                          <a:pt x="197" y="8"/>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14"/>
                  <p:cNvSpPr>
                    <a:spLocks/>
                  </p:cNvSpPr>
                  <p:nvPr/>
                </p:nvSpPr>
                <p:spPr bwMode="auto">
                  <a:xfrm>
                    <a:off x="1091" y="122718"/>
                    <a:ext cx="439" cy="227"/>
                  </a:xfrm>
                  <a:custGeom>
                    <a:avLst/>
                    <a:gdLst>
                      <a:gd name="T0" fmla="*/ 431 w 439"/>
                      <a:gd name="T1" fmla="*/ 227 h 227"/>
                      <a:gd name="T2" fmla="*/ 393 w 439"/>
                      <a:gd name="T3" fmla="*/ 204 h 227"/>
                      <a:gd name="T4" fmla="*/ 348 w 439"/>
                      <a:gd name="T5" fmla="*/ 212 h 227"/>
                      <a:gd name="T6" fmla="*/ 340 w 439"/>
                      <a:gd name="T7" fmla="*/ 227 h 227"/>
                      <a:gd name="T8" fmla="*/ 325 w 439"/>
                      <a:gd name="T9" fmla="*/ 212 h 227"/>
                      <a:gd name="T10" fmla="*/ 318 w 439"/>
                      <a:gd name="T11" fmla="*/ 212 h 227"/>
                      <a:gd name="T12" fmla="*/ 302 w 439"/>
                      <a:gd name="T13" fmla="*/ 204 h 227"/>
                      <a:gd name="T14" fmla="*/ 295 w 439"/>
                      <a:gd name="T15" fmla="*/ 220 h 227"/>
                      <a:gd name="T16" fmla="*/ 295 w 439"/>
                      <a:gd name="T17" fmla="*/ 212 h 227"/>
                      <a:gd name="T18" fmla="*/ 280 w 439"/>
                      <a:gd name="T19" fmla="*/ 212 h 227"/>
                      <a:gd name="T20" fmla="*/ 272 w 439"/>
                      <a:gd name="T21" fmla="*/ 204 h 227"/>
                      <a:gd name="T22" fmla="*/ 249 w 439"/>
                      <a:gd name="T23" fmla="*/ 212 h 227"/>
                      <a:gd name="T24" fmla="*/ 242 w 439"/>
                      <a:gd name="T25" fmla="*/ 197 h 227"/>
                      <a:gd name="T26" fmla="*/ 227 w 439"/>
                      <a:gd name="T27" fmla="*/ 197 h 227"/>
                      <a:gd name="T28" fmla="*/ 189 w 439"/>
                      <a:gd name="T29" fmla="*/ 189 h 227"/>
                      <a:gd name="T30" fmla="*/ 181 w 439"/>
                      <a:gd name="T31" fmla="*/ 174 h 227"/>
                      <a:gd name="T32" fmla="*/ 166 w 439"/>
                      <a:gd name="T33" fmla="*/ 174 h 227"/>
                      <a:gd name="T34" fmla="*/ 151 w 439"/>
                      <a:gd name="T35" fmla="*/ 167 h 227"/>
                      <a:gd name="T36" fmla="*/ 151 w 439"/>
                      <a:gd name="T37" fmla="*/ 45 h 227"/>
                      <a:gd name="T38" fmla="*/ 0 w 439"/>
                      <a:gd name="T39" fmla="*/ 30 h 227"/>
                      <a:gd name="T40" fmla="*/ 7 w 439"/>
                      <a:gd name="T41" fmla="*/ 0 h 227"/>
                      <a:gd name="T42" fmla="*/ 53 w 439"/>
                      <a:gd name="T43" fmla="*/ 7 h 227"/>
                      <a:gd name="T44" fmla="*/ 424 w 439"/>
                      <a:gd name="T45" fmla="*/ 15 h 227"/>
                      <a:gd name="T46" fmla="*/ 424 w 439"/>
                      <a:gd name="T47" fmla="*/ 45 h 227"/>
                      <a:gd name="T48" fmla="*/ 439 w 439"/>
                      <a:gd name="T49" fmla="*/ 113 h 227"/>
                      <a:gd name="T50" fmla="*/ 431 w 439"/>
                      <a:gd name="T51"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9" h="227">
                        <a:moveTo>
                          <a:pt x="431" y="227"/>
                        </a:moveTo>
                        <a:lnTo>
                          <a:pt x="393" y="204"/>
                        </a:lnTo>
                        <a:lnTo>
                          <a:pt x="348" y="212"/>
                        </a:lnTo>
                        <a:lnTo>
                          <a:pt x="340" y="227"/>
                        </a:lnTo>
                        <a:lnTo>
                          <a:pt x="325" y="212"/>
                        </a:lnTo>
                        <a:lnTo>
                          <a:pt x="318" y="212"/>
                        </a:lnTo>
                        <a:lnTo>
                          <a:pt x="302" y="204"/>
                        </a:lnTo>
                        <a:lnTo>
                          <a:pt x="295" y="220"/>
                        </a:lnTo>
                        <a:lnTo>
                          <a:pt x="295" y="212"/>
                        </a:lnTo>
                        <a:lnTo>
                          <a:pt x="280" y="212"/>
                        </a:lnTo>
                        <a:lnTo>
                          <a:pt x="272" y="204"/>
                        </a:lnTo>
                        <a:lnTo>
                          <a:pt x="249" y="212"/>
                        </a:lnTo>
                        <a:lnTo>
                          <a:pt x="242" y="197"/>
                        </a:lnTo>
                        <a:lnTo>
                          <a:pt x="227" y="197"/>
                        </a:lnTo>
                        <a:lnTo>
                          <a:pt x="189" y="189"/>
                        </a:lnTo>
                        <a:lnTo>
                          <a:pt x="181" y="174"/>
                        </a:lnTo>
                        <a:lnTo>
                          <a:pt x="166" y="174"/>
                        </a:lnTo>
                        <a:lnTo>
                          <a:pt x="151" y="167"/>
                        </a:lnTo>
                        <a:lnTo>
                          <a:pt x="151" y="45"/>
                        </a:lnTo>
                        <a:lnTo>
                          <a:pt x="0" y="30"/>
                        </a:lnTo>
                        <a:lnTo>
                          <a:pt x="7" y="0"/>
                        </a:lnTo>
                        <a:lnTo>
                          <a:pt x="53" y="7"/>
                        </a:lnTo>
                        <a:lnTo>
                          <a:pt x="424" y="15"/>
                        </a:lnTo>
                        <a:lnTo>
                          <a:pt x="424" y="45"/>
                        </a:lnTo>
                        <a:lnTo>
                          <a:pt x="439" y="113"/>
                        </a:lnTo>
                        <a:lnTo>
                          <a:pt x="431" y="227"/>
                        </a:lnTo>
                        <a:close/>
                      </a:path>
                    </a:pathLst>
                  </a:custGeom>
                  <a:solidFill>
                    <a:srgbClr val="B22222"/>
                  </a:solidFill>
                  <a:ln w="8">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115"/>
                  <p:cNvSpPr>
                    <a:spLocks/>
                  </p:cNvSpPr>
                  <p:nvPr/>
                </p:nvSpPr>
                <p:spPr bwMode="auto">
                  <a:xfrm>
                    <a:off x="1091" y="122718"/>
                    <a:ext cx="439" cy="235"/>
                  </a:xfrm>
                  <a:custGeom>
                    <a:avLst/>
                    <a:gdLst>
                      <a:gd name="T0" fmla="*/ 431 w 439"/>
                      <a:gd name="T1" fmla="*/ 227 h 235"/>
                      <a:gd name="T2" fmla="*/ 393 w 439"/>
                      <a:gd name="T3" fmla="*/ 204 h 235"/>
                      <a:gd name="T4" fmla="*/ 348 w 439"/>
                      <a:gd name="T5" fmla="*/ 212 h 235"/>
                      <a:gd name="T6" fmla="*/ 340 w 439"/>
                      <a:gd name="T7" fmla="*/ 227 h 235"/>
                      <a:gd name="T8" fmla="*/ 325 w 439"/>
                      <a:gd name="T9" fmla="*/ 212 h 235"/>
                      <a:gd name="T10" fmla="*/ 318 w 439"/>
                      <a:gd name="T11" fmla="*/ 212 h 235"/>
                      <a:gd name="T12" fmla="*/ 302 w 439"/>
                      <a:gd name="T13" fmla="*/ 204 h 235"/>
                      <a:gd name="T14" fmla="*/ 295 w 439"/>
                      <a:gd name="T15" fmla="*/ 220 h 235"/>
                      <a:gd name="T16" fmla="*/ 295 w 439"/>
                      <a:gd name="T17" fmla="*/ 212 h 235"/>
                      <a:gd name="T18" fmla="*/ 280 w 439"/>
                      <a:gd name="T19" fmla="*/ 212 h 235"/>
                      <a:gd name="T20" fmla="*/ 272 w 439"/>
                      <a:gd name="T21" fmla="*/ 204 h 235"/>
                      <a:gd name="T22" fmla="*/ 249 w 439"/>
                      <a:gd name="T23" fmla="*/ 212 h 235"/>
                      <a:gd name="T24" fmla="*/ 242 w 439"/>
                      <a:gd name="T25" fmla="*/ 197 h 235"/>
                      <a:gd name="T26" fmla="*/ 227 w 439"/>
                      <a:gd name="T27" fmla="*/ 197 h 235"/>
                      <a:gd name="T28" fmla="*/ 189 w 439"/>
                      <a:gd name="T29" fmla="*/ 189 h 235"/>
                      <a:gd name="T30" fmla="*/ 181 w 439"/>
                      <a:gd name="T31" fmla="*/ 174 h 235"/>
                      <a:gd name="T32" fmla="*/ 166 w 439"/>
                      <a:gd name="T33" fmla="*/ 174 h 235"/>
                      <a:gd name="T34" fmla="*/ 151 w 439"/>
                      <a:gd name="T35" fmla="*/ 167 h 235"/>
                      <a:gd name="T36" fmla="*/ 151 w 439"/>
                      <a:gd name="T37" fmla="*/ 45 h 235"/>
                      <a:gd name="T38" fmla="*/ 0 w 439"/>
                      <a:gd name="T39" fmla="*/ 30 h 235"/>
                      <a:gd name="T40" fmla="*/ 7 w 439"/>
                      <a:gd name="T41" fmla="*/ 0 h 235"/>
                      <a:gd name="T42" fmla="*/ 53 w 439"/>
                      <a:gd name="T43" fmla="*/ 7 h 235"/>
                      <a:gd name="T44" fmla="*/ 424 w 439"/>
                      <a:gd name="T45" fmla="*/ 15 h 235"/>
                      <a:gd name="T46" fmla="*/ 424 w 439"/>
                      <a:gd name="T47" fmla="*/ 45 h 235"/>
                      <a:gd name="T48" fmla="*/ 439 w 439"/>
                      <a:gd name="T49" fmla="*/ 113 h 235"/>
                      <a:gd name="T50" fmla="*/ 431 w 439"/>
                      <a:gd name="T51" fmla="*/ 227 h 235"/>
                      <a:gd name="T52" fmla="*/ 431 w 439"/>
                      <a:gd name="T53"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9" h="235">
                        <a:moveTo>
                          <a:pt x="431" y="227"/>
                        </a:moveTo>
                        <a:lnTo>
                          <a:pt x="393" y="204"/>
                        </a:lnTo>
                        <a:lnTo>
                          <a:pt x="348" y="212"/>
                        </a:lnTo>
                        <a:lnTo>
                          <a:pt x="340" y="227"/>
                        </a:lnTo>
                        <a:lnTo>
                          <a:pt x="325" y="212"/>
                        </a:lnTo>
                        <a:lnTo>
                          <a:pt x="318" y="212"/>
                        </a:lnTo>
                        <a:lnTo>
                          <a:pt x="302" y="204"/>
                        </a:lnTo>
                        <a:lnTo>
                          <a:pt x="295" y="220"/>
                        </a:lnTo>
                        <a:lnTo>
                          <a:pt x="295" y="212"/>
                        </a:lnTo>
                        <a:lnTo>
                          <a:pt x="280" y="212"/>
                        </a:lnTo>
                        <a:lnTo>
                          <a:pt x="272" y="204"/>
                        </a:lnTo>
                        <a:lnTo>
                          <a:pt x="249" y="212"/>
                        </a:lnTo>
                        <a:lnTo>
                          <a:pt x="242" y="197"/>
                        </a:lnTo>
                        <a:lnTo>
                          <a:pt x="227" y="197"/>
                        </a:lnTo>
                        <a:lnTo>
                          <a:pt x="189" y="189"/>
                        </a:lnTo>
                        <a:lnTo>
                          <a:pt x="181" y="174"/>
                        </a:lnTo>
                        <a:lnTo>
                          <a:pt x="166" y="174"/>
                        </a:lnTo>
                        <a:lnTo>
                          <a:pt x="151" y="167"/>
                        </a:lnTo>
                        <a:lnTo>
                          <a:pt x="151" y="45"/>
                        </a:lnTo>
                        <a:lnTo>
                          <a:pt x="0" y="30"/>
                        </a:lnTo>
                        <a:lnTo>
                          <a:pt x="7" y="0"/>
                        </a:lnTo>
                        <a:lnTo>
                          <a:pt x="53" y="7"/>
                        </a:lnTo>
                        <a:lnTo>
                          <a:pt x="424" y="15"/>
                        </a:lnTo>
                        <a:lnTo>
                          <a:pt x="424" y="45"/>
                        </a:lnTo>
                        <a:lnTo>
                          <a:pt x="439" y="113"/>
                        </a:lnTo>
                        <a:lnTo>
                          <a:pt x="431" y="227"/>
                        </a:lnTo>
                        <a:lnTo>
                          <a:pt x="431" y="235"/>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16"/>
                  <p:cNvSpPr>
                    <a:spLocks/>
                  </p:cNvSpPr>
                  <p:nvPr/>
                </p:nvSpPr>
                <p:spPr bwMode="auto">
                  <a:xfrm>
                    <a:off x="144" y="121967"/>
                    <a:ext cx="401" cy="341"/>
                  </a:xfrm>
                  <a:custGeom>
                    <a:avLst/>
                    <a:gdLst>
                      <a:gd name="T0" fmla="*/ 386 w 401"/>
                      <a:gd name="T1" fmla="*/ 98 h 341"/>
                      <a:gd name="T2" fmla="*/ 295 w 401"/>
                      <a:gd name="T3" fmla="*/ 76 h 341"/>
                      <a:gd name="T4" fmla="*/ 197 w 401"/>
                      <a:gd name="T5" fmla="*/ 76 h 341"/>
                      <a:gd name="T6" fmla="*/ 174 w 401"/>
                      <a:gd name="T7" fmla="*/ 60 h 341"/>
                      <a:gd name="T8" fmla="*/ 151 w 401"/>
                      <a:gd name="T9" fmla="*/ 60 h 341"/>
                      <a:gd name="T10" fmla="*/ 129 w 401"/>
                      <a:gd name="T11" fmla="*/ 53 h 341"/>
                      <a:gd name="T12" fmla="*/ 129 w 401"/>
                      <a:gd name="T13" fmla="*/ 22 h 341"/>
                      <a:gd name="T14" fmla="*/ 121 w 401"/>
                      <a:gd name="T15" fmla="*/ 15 h 341"/>
                      <a:gd name="T16" fmla="*/ 113 w 401"/>
                      <a:gd name="T17" fmla="*/ 7 h 341"/>
                      <a:gd name="T18" fmla="*/ 106 w 401"/>
                      <a:gd name="T19" fmla="*/ 7 h 341"/>
                      <a:gd name="T20" fmla="*/ 91 w 401"/>
                      <a:gd name="T21" fmla="*/ 0 h 341"/>
                      <a:gd name="T22" fmla="*/ 38 w 401"/>
                      <a:gd name="T23" fmla="*/ 144 h 341"/>
                      <a:gd name="T24" fmla="*/ 0 w 401"/>
                      <a:gd name="T25" fmla="*/ 197 h 341"/>
                      <a:gd name="T26" fmla="*/ 0 w 401"/>
                      <a:gd name="T27" fmla="*/ 250 h 341"/>
                      <a:gd name="T28" fmla="*/ 189 w 401"/>
                      <a:gd name="T29" fmla="*/ 311 h 341"/>
                      <a:gd name="T30" fmla="*/ 326 w 401"/>
                      <a:gd name="T31" fmla="*/ 341 h 341"/>
                      <a:gd name="T32" fmla="*/ 363 w 401"/>
                      <a:gd name="T33" fmla="*/ 204 h 341"/>
                      <a:gd name="T34" fmla="*/ 348 w 401"/>
                      <a:gd name="T35" fmla="*/ 189 h 341"/>
                      <a:gd name="T36" fmla="*/ 401 w 401"/>
                      <a:gd name="T37" fmla="*/ 121 h 341"/>
                      <a:gd name="T38" fmla="*/ 386 w 401"/>
                      <a:gd name="T39" fmla="*/ 9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341">
                        <a:moveTo>
                          <a:pt x="386" y="98"/>
                        </a:moveTo>
                        <a:lnTo>
                          <a:pt x="295" y="76"/>
                        </a:lnTo>
                        <a:lnTo>
                          <a:pt x="197" y="76"/>
                        </a:lnTo>
                        <a:lnTo>
                          <a:pt x="174" y="60"/>
                        </a:lnTo>
                        <a:lnTo>
                          <a:pt x="151" y="60"/>
                        </a:lnTo>
                        <a:lnTo>
                          <a:pt x="129" y="53"/>
                        </a:lnTo>
                        <a:lnTo>
                          <a:pt x="129" y="22"/>
                        </a:lnTo>
                        <a:lnTo>
                          <a:pt x="121" y="15"/>
                        </a:lnTo>
                        <a:lnTo>
                          <a:pt x="113" y="7"/>
                        </a:lnTo>
                        <a:lnTo>
                          <a:pt x="106" y="7"/>
                        </a:lnTo>
                        <a:lnTo>
                          <a:pt x="91" y="0"/>
                        </a:lnTo>
                        <a:lnTo>
                          <a:pt x="38" y="144"/>
                        </a:lnTo>
                        <a:lnTo>
                          <a:pt x="0" y="197"/>
                        </a:lnTo>
                        <a:lnTo>
                          <a:pt x="0" y="250"/>
                        </a:lnTo>
                        <a:lnTo>
                          <a:pt x="189" y="311"/>
                        </a:lnTo>
                        <a:lnTo>
                          <a:pt x="326" y="341"/>
                        </a:lnTo>
                        <a:lnTo>
                          <a:pt x="363" y="204"/>
                        </a:lnTo>
                        <a:lnTo>
                          <a:pt x="348" y="189"/>
                        </a:lnTo>
                        <a:lnTo>
                          <a:pt x="401" y="121"/>
                        </a:lnTo>
                        <a:lnTo>
                          <a:pt x="386" y="98"/>
                        </a:lnTo>
                        <a:close/>
                      </a:path>
                    </a:pathLst>
                  </a:custGeom>
                  <a:solidFill>
                    <a:srgbClr val="FF8C00"/>
                  </a:solidFill>
                  <a:ln w="8">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117"/>
                  <p:cNvSpPr>
                    <a:spLocks/>
                  </p:cNvSpPr>
                  <p:nvPr/>
                </p:nvSpPr>
                <p:spPr bwMode="auto">
                  <a:xfrm>
                    <a:off x="144" y="121967"/>
                    <a:ext cx="401" cy="341"/>
                  </a:xfrm>
                  <a:custGeom>
                    <a:avLst/>
                    <a:gdLst>
                      <a:gd name="T0" fmla="*/ 386 w 401"/>
                      <a:gd name="T1" fmla="*/ 98 h 341"/>
                      <a:gd name="T2" fmla="*/ 295 w 401"/>
                      <a:gd name="T3" fmla="*/ 76 h 341"/>
                      <a:gd name="T4" fmla="*/ 197 w 401"/>
                      <a:gd name="T5" fmla="*/ 76 h 341"/>
                      <a:gd name="T6" fmla="*/ 174 w 401"/>
                      <a:gd name="T7" fmla="*/ 60 h 341"/>
                      <a:gd name="T8" fmla="*/ 151 w 401"/>
                      <a:gd name="T9" fmla="*/ 60 h 341"/>
                      <a:gd name="T10" fmla="*/ 129 w 401"/>
                      <a:gd name="T11" fmla="*/ 53 h 341"/>
                      <a:gd name="T12" fmla="*/ 129 w 401"/>
                      <a:gd name="T13" fmla="*/ 22 h 341"/>
                      <a:gd name="T14" fmla="*/ 121 w 401"/>
                      <a:gd name="T15" fmla="*/ 15 h 341"/>
                      <a:gd name="T16" fmla="*/ 113 w 401"/>
                      <a:gd name="T17" fmla="*/ 7 h 341"/>
                      <a:gd name="T18" fmla="*/ 106 w 401"/>
                      <a:gd name="T19" fmla="*/ 7 h 341"/>
                      <a:gd name="T20" fmla="*/ 91 w 401"/>
                      <a:gd name="T21" fmla="*/ 0 h 341"/>
                      <a:gd name="T22" fmla="*/ 38 w 401"/>
                      <a:gd name="T23" fmla="*/ 144 h 341"/>
                      <a:gd name="T24" fmla="*/ 0 w 401"/>
                      <a:gd name="T25" fmla="*/ 197 h 341"/>
                      <a:gd name="T26" fmla="*/ 0 w 401"/>
                      <a:gd name="T27" fmla="*/ 250 h 341"/>
                      <a:gd name="T28" fmla="*/ 189 w 401"/>
                      <a:gd name="T29" fmla="*/ 311 h 341"/>
                      <a:gd name="T30" fmla="*/ 326 w 401"/>
                      <a:gd name="T31" fmla="*/ 341 h 341"/>
                      <a:gd name="T32" fmla="*/ 363 w 401"/>
                      <a:gd name="T33" fmla="*/ 204 h 341"/>
                      <a:gd name="T34" fmla="*/ 348 w 401"/>
                      <a:gd name="T35" fmla="*/ 189 h 341"/>
                      <a:gd name="T36" fmla="*/ 401 w 401"/>
                      <a:gd name="T37" fmla="*/ 121 h 341"/>
                      <a:gd name="T38" fmla="*/ 386 w 401"/>
                      <a:gd name="T39" fmla="*/ 98 h 341"/>
                      <a:gd name="T40" fmla="*/ 386 w 401"/>
                      <a:gd name="T41" fmla="*/ 10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1" h="341">
                        <a:moveTo>
                          <a:pt x="386" y="98"/>
                        </a:moveTo>
                        <a:lnTo>
                          <a:pt x="295" y="76"/>
                        </a:lnTo>
                        <a:lnTo>
                          <a:pt x="197" y="76"/>
                        </a:lnTo>
                        <a:lnTo>
                          <a:pt x="174" y="60"/>
                        </a:lnTo>
                        <a:lnTo>
                          <a:pt x="151" y="60"/>
                        </a:lnTo>
                        <a:lnTo>
                          <a:pt x="129" y="53"/>
                        </a:lnTo>
                        <a:lnTo>
                          <a:pt x="129" y="22"/>
                        </a:lnTo>
                        <a:lnTo>
                          <a:pt x="121" y="15"/>
                        </a:lnTo>
                        <a:lnTo>
                          <a:pt x="113" y="7"/>
                        </a:lnTo>
                        <a:lnTo>
                          <a:pt x="106" y="7"/>
                        </a:lnTo>
                        <a:lnTo>
                          <a:pt x="91" y="0"/>
                        </a:lnTo>
                        <a:lnTo>
                          <a:pt x="38" y="144"/>
                        </a:lnTo>
                        <a:lnTo>
                          <a:pt x="0" y="197"/>
                        </a:lnTo>
                        <a:lnTo>
                          <a:pt x="0" y="250"/>
                        </a:lnTo>
                        <a:lnTo>
                          <a:pt x="189" y="311"/>
                        </a:lnTo>
                        <a:lnTo>
                          <a:pt x="326" y="341"/>
                        </a:lnTo>
                        <a:lnTo>
                          <a:pt x="363" y="204"/>
                        </a:lnTo>
                        <a:lnTo>
                          <a:pt x="348" y="189"/>
                        </a:lnTo>
                        <a:lnTo>
                          <a:pt x="401" y="121"/>
                        </a:lnTo>
                        <a:lnTo>
                          <a:pt x="386" y="98"/>
                        </a:lnTo>
                        <a:lnTo>
                          <a:pt x="386" y="106"/>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18"/>
                  <p:cNvSpPr>
                    <a:spLocks/>
                  </p:cNvSpPr>
                  <p:nvPr/>
                </p:nvSpPr>
                <p:spPr bwMode="auto">
                  <a:xfrm>
                    <a:off x="2166" y="122316"/>
                    <a:ext cx="295" cy="182"/>
                  </a:xfrm>
                  <a:custGeom>
                    <a:avLst/>
                    <a:gdLst>
                      <a:gd name="T0" fmla="*/ 265 w 295"/>
                      <a:gd name="T1" fmla="*/ 22 h 182"/>
                      <a:gd name="T2" fmla="*/ 257 w 295"/>
                      <a:gd name="T3" fmla="*/ 7 h 182"/>
                      <a:gd name="T4" fmla="*/ 242 w 295"/>
                      <a:gd name="T5" fmla="*/ 0 h 182"/>
                      <a:gd name="T6" fmla="*/ 38 w 295"/>
                      <a:gd name="T7" fmla="*/ 38 h 182"/>
                      <a:gd name="T8" fmla="*/ 38 w 295"/>
                      <a:gd name="T9" fmla="*/ 22 h 182"/>
                      <a:gd name="T10" fmla="*/ 0 w 295"/>
                      <a:gd name="T11" fmla="*/ 45 h 182"/>
                      <a:gd name="T12" fmla="*/ 15 w 295"/>
                      <a:gd name="T13" fmla="*/ 129 h 182"/>
                      <a:gd name="T14" fmla="*/ 23 w 295"/>
                      <a:gd name="T15" fmla="*/ 182 h 182"/>
                      <a:gd name="T16" fmla="*/ 76 w 295"/>
                      <a:gd name="T17" fmla="*/ 174 h 182"/>
                      <a:gd name="T18" fmla="*/ 250 w 295"/>
                      <a:gd name="T19" fmla="*/ 144 h 182"/>
                      <a:gd name="T20" fmla="*/ 265 w 295"/>
                      <a:gd name="T21" fmla="*/ 136 h 182"/>
                      <a:gd name="T22" fmla="*/ 295 w 295"/>
                      <a:gd name="T23" fmla="*/ 106 h 182"/>
                      <a:gd name="T24" fmla="*/ 265 w 295"/>
                      <a:gd name="T25" fmla="*/ 75 h 182"/>
                      <a:gd name="T26" fmla="*/ 265 w 295"/>
                      <a:gd name="T27" fmla="*/ 60 h 182"/>
                      <a:gd name="T28" fmla="*/ 280 w 295"/>
                      <a:gd name="T29" fmla="*/ 30 h 182"/>
                      <a:gd name="T30" fmla="*/ 265 w 295"/>
                      <a:gd name="T31" fmla="*/ 2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5" h="182">
                        <a:moveTo>
                          <a:pt x="265" y="22"/>
                        </a:moveTo>
                        <a:lnTo>
                          <a:pt x="257" y="7"/>
                        </a:lnTo>
                        <a:lnTo>
                          <a:pt x="242" y="0"/>
                        </a:lnTo>
                        <a:lnTo>
                          <a:pt x="38" y="38"/>
                        </a:lnTo>
                        <a:lnTo>
                          <a:pt x="38" y="22"/>
                        </a:lnTo>
                        <a:lnTo>
                          <a:pt x="0" y="45"/>
                        </a:lnTo>
                        <a:lnTo>
                          <a:pt x="15" y="129"/>
                        </a:lnTo>
                        <a:lnTo>
                          <a:pt x="23" y="182"/>
                        </a:lnTo>
                        <a:lnTo>
                          <a:pt x="76" y="174"/>
                        </a:lnTo>
                        <a:lnTo>
                          <a:pt x="250" y="144"/>
                        </a:lnTo>
                        <a:lnTo>
                          <a:pt x="265" y="136"/>
                        </a:lnTo>
                        <a:lnTo>
                          <a:pt x="295" y="106"/>
                        </a:lnTo>
                        <a:lnTo>
                          <a:pt x="265" y="75"/>
                        </a:lnTo>
                        <a:lnTo>
                          <a:pt x="265" y="60"/>
                        </a:lnTo>
                        <a:lnTo>
                          <a:pt x="280" y="30"/>
                        </a:lnTo>
                        <a:lnTo>
                          <a:pt x="265" y="22"/>
                        </a:lnTo>
                        <a:close/>
                      </a:path>
                    </a:pathLst>
                  </a:custGeom>
                  <a:solidFill>
                    <a:srgbClr val="B22222"/>
                  </a:solidFill>
                  <a:ln w="8">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119"/>
                  <p:cNvSpPr>
                    <a:spLocks/>
                  </p:cNvSpPr>
                  <p:nvPr/>
                </p:nvSpPr>
                <p:spPr bwMode="auto">
                  <a:xfrm>
                    <a:off x="2166" y="122316"/>
                    <a:ext cx="295" cy="182"/>
                  </a:xfrm>
                  <a:custGeom>
                    <a:avLst/>
                    <a:gdLst>
                      <a:gd name="T0" fmla="*/ 265 w 295"/>
                      <a:gd name="T1" fmla="*/ 22 h 182"/>
                      <a:gd name="T2" fmla="*/ 257 w 295"/>
                      <a:gd name="T3" fmla="*/ 7 h 182"/>
                      <a:gd name="T4" fmla="*/ 242 w 295"/>
                      <a:gd name="T5" fmla="*/ 0 h 182"/>
                      <a:gd name="T6" fmla="*/ 38 w 295"/>
                      <a:gd name="T7" fmla="*/ 38 h 182"/>
                      <a:gd name="T8" fmla="*/ 38 w 295"/>
                      <a:gd name="T9" fmla="*/ 22 h 182"/>
                      <a:gd name="T10" fmla="*/ 0 w 295"/>
                      <a:gd name="T11" fmla="*/ 45 h 182"/>
                      <a:gd name="T12" fmla="*/ 15 w 295"/>
                      <a:gd name="T13" fmla="*/ 129 h 182"/>
                      <a:gd name="T14" fmla="*/ 23 w 295"/>
                      <a:gd name="T15" fmla="*/ 182 h 182"/>
                      <a:gd name="T16" fmla="*/ 76 w 295"/>
                      <a:gd name="T17" fmla="*/ 174 h 182"/>
                      <a:gd name="T18" fmla="*/ 250 w 295"/>
                      <a:gd name="T19" fmla="*/ 144 h 182"/>
                      <a:gd name="T20" fmla="*/ 265 w 295"/>
                      <a:gd name="T21" fmla="*/ 136 h 182"/>
                      <a:gd name="T22" fmla="*/ 295 w 295"/>
                      <a:gd name="T23" fmla="*/ 106 h 182"/>
                      <a:gd name="T24" fmla="*/ 265 w 295"/>
                      <a:gd name="T25" fmla="*/ 75 h 182"/>
                      <a:gd name="T26" fmla="*/ 265 w 295"/>
                      <a:gd name="T27" fmla="*/ 60 h 182"/>
                      <a:gd name="T28" fmla="*/ 280 w 295"/>
                      <a:gd name="T29" fmla="*/ 30 h 182"/>
                      <a:gd name="T30" fmla="*/ 265 w 295"/>
                      <a:gd name="T31" fmla="*/ 22 h 182"/>
                      <a:gd name="T32" fmla="*/ 265 w 295"/>
                      <a:gd name="T33" fmla="*/ 3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182">
                        <a:moveTo>
                          <a:pt x="265" y="22"/>
                        </a:moveTo>
                        <a:lnTo>
                          <a:pt x="257" y="7"/>
                        </a:lnTo>
                        <a:lnTo>
                          <a:pt x="242" y="0"/>
                        </a:lnTo>
                        <a:lnTo>
                          <a:pt x="38" y="38"/>
                        </a:lnTo>
                        <a:lnTo>
                          <a:pt x="38" y="22"/>
                        </a:lnTo>
                        <a:lnTo>
                          <a:pt x="0" y="45"/>
                        </a:lnTo>
                        <a:lnTo>
                          <a:pt x="15" y="129"/>
                        </a:lnTo>
                        <a:lnTo>
                          <a:pt x="23" y="182"/>
                        </a:lnTo>
                        <a:lnTo>
                          <a:pt x="76" y="174"/>
                        </a:lnTo>
                        <a:lnTo>
                          <a:pt x="250" y="144"/>
                        </a:lnTo>
                        <a:lnTo>
                          <a:pt x="265" y="136"/>
                        </a:lnTo>
                        <a:lnTo>
                          <a:pt x="295" y="106"/>
                        </a:lnTo>
                        <a:lnTo>
                          <a:pt x="265" y="75"/>
                        </a:lnTo>
                        <a:lnTo>
                          <a:pt x="265" y="60"/>
                        </a:lnTo>
                        <a:lnTo>
                          <a:pt x="280" y="30"/>
                        </a:lnTo>
                        <a:lnTo>
                          <a:pt x="265" y="22"/>
                        </a:lnTo>
                        <a:lnTo>
                          <a:pt x="265" y="30"/>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20"/>
                  <p:cNvSpPr>
                    <a:spLocks/>
                  </p:cNvSpPr>
                  <p:nvPr/>
                </p:nvSpPr>
                <p:spPr bwMode="auto">
                  <a:xfrm>
                    <a:off x="2567" y="122270"/>
                    <a:ext cx="23" cy="46"/>
                  </a:xfrm>
                  <a:custGeom>
                    <a:avLst/>
                    <a:gdLst>
                      <a:gd name="T0" fmla="*/ 23 w 23"/>
                      <a:gd name="T1" fmla="*/ 15 h 46"/>
                      <a:gd name="T2" fmla="*/ 23 w 23"/>
                      <a:gd name="T3" fmla="*/ 0 h 46"/>
                      <a:gd name="T4" fmla="*/ 0 w 23"/>
                      <a:gd name="T5" fmla="*/ 8 h 46"/>
                      <a:gd name="T6" fmla="*/ 8 w 23"/>
                      <a:gd name="T7" fmla="*/ 38 h 46"/>
                      <a:gd name="T8" fmla="*/ 8 w 23"/>
                      <a:gd name="T9" fmla="*/ 46 h 46"/>
                      <a:gd name="T10" fmla="*/ 23 w 23"/>
                      <a:gd name="T11" fmla="*/ 38 h 46"/>
                      <a:gd name="T12" fmla="*/ 23 w 23"/>
                      <a:gd name="T13" fmla="*/ 15 h 46"/>
                    </a:gdLst>
                    <a:ahLst/>
                    <a:cxnLst>
                      <a:cxn ang="0">
                        <a:pos x="T0" y="T1"/>
                      </a:cxn>
                      <a:cxn ang="0">
                        <a:pos x="T2" y="T3"/>
                      </a:cxn>
                      <a:cxn ang="0">
                        <a:pos x="T4" y="T5"/>
                      </a:cxn>
                      <a:cxn ang="0">
                        <a:pos x="T6" y="T7"/>
                      </a:cxn>
                      <a:cxn ang="0">
                        <a:pos x="T8" y="T9"/>
                      </a:cxn>
                      <a:cxn ang="0">
                        <a:pos x="T10" y="T11"/>
                      </a:cxn>
                      <a:cxn ang="0">
                        <a:pos x="T12" y="T13"/>
                      </a:cxn>
                    </a:cxnLst>
                    <a:rect l="0" t="0" r="r" b="b"/>
                    <a:pathLst>
                      <a:path w="23" h="46">
                        <a:moveTo>
                          <a:pt x="23" y="15"/>
                        </a:moveTo>
                        <a:lnTo>
                          <a:pt x="23" y="0"/>
                        </a:lnTo>
                        <a:lnTo>
                          <a:pt x="0" y="8"/>
                        </a:lnTo>
                        <a:lnTo>
                          <a:pt x="8" y="38"/>
                        </a:lnTo>
                        <a:lnTo>
                          <a:pt x="8" y="46"/>
                        </a:lnTo>
                        <a:lnTo>
                          <a:pt x="23" y="38"/>
                        </a:lnTo>
                        <a:lnTo>
                          <a:pt x="23" y="15"/>
                        </a:lnTo>
                        <a:close/>
                      </a:path>
                    </a:pathLst>
                  </a:custGeom>
                  <a:solidFill>
                    <a:srgbClr val="FF8C00"/>
                  </a:solidFill>
                  <a:ln w="8">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Freeform 121"/>
                  <p:cNvSpPr>
                    <a:spLocks/>
                  </p:cNvSpPr>
                  <p:nvPr/>
                </p:nvSpPr>
                <p:spPr bwMode="auto">
                  <a:xfrm>
                    <a:off x="2567" y="122270"/>
                    <a:ext cx="23" cy="46"/>
                  </a:xfrm>
                  <a:custGeom>
                    <a:avLst/>
                    <a:gdLst>
                      <a:gd name="T0" fmla="*/ 23 w 23"/>
                      <a:gd name="T1" fmla="*/ 15 h 46"/>
                      <a:gd name="T2" fmla="*/ 23 w 23"/>
                      <a:gd name="T3" fmla="*/ 0 h 46"/>
                      <a:gd name="T4" fmla="*/ 0 w 23"/>
                      <a:gd name="T5" fmla="*/ 8 h 46"/>
                      <a:gd name="T6" fmla="*/ 8 w 23"/>
                      <a:gd name="T7" fmla="*/ 38 h 46"/>
                      <a:gd name="T8" fmla="*/ 8 w 23"/>
                      <a:gd name="T9" fmla="*/ 46 h 46"/>
                      <a:gd name="T10" fmla="*/ 23 w 23"/>
                      <a:gd name="T11" fmla="*/ 38 h 46"/>
                      <a:gd name="T12" fmla="*/ 23 w 23"/>
                      <a:gd name="T13" fmla="*/ 15 h 46"/>
                      <a:gd name="T14" fmla="*/ 23 w 23"/>
                      <a:gd name="T15" fmla="*/ 2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6">
                        <a:moveTo>
                          <a:pt x="23" y="15"/>
                        </a:moveTo>
                        <a:lnTo>
                          <a:pt x="23" y="0"/>
                        </a:lnTo>
                        <a:lnTo>
                          <a:pt x="0" y="8"/>
                        </a:lnTo>
                        <a:lnTo>
                          <a:pt x="8" y="38"/>
                        </a:lnTo>
                        <a:lnTo>
                          <a:pt x="8" y="46"/>
                        </a:lnTo>
                        <a:lnTo>
                          <a:pt x="23" y="38"/>
                        </a:lnTo>
                        <a:lnTo>
                          <a:pt x="23" y="15"/>
                        </a:lnTo>
                        <a:lnTo>
                          <a:pt x="23" y="23"/>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22"/>
                  <p:cNvSpPr>
                    <a:spLocks/>
                  </p:cNvSpPr>
                  <p:nvPr/>
                </p:nvSpPr>
                <p:spPr bwMode="auto">
                  <a:xfrm>
                    <a:off x="2598" y="122285"/>
                    <a:ext cx="7" cy="15"/>
                  </a:xfrm>
                  <a:custGeom>
                    <a:avLst/>
                    <a:gdLst>
                      <a:gd name="T0" fmla="*/ 0 w 7"/>
                      <a:gd name="T1" fmla="*/ 0 h 15"/>
                      <a:gd name="T2" fmla="*/ 7 w 7"/>
                      <a:gd name="T3" fmla="*/ 0 h 15"/>
                      <a:gd name="T4" fmla="*/ 7 w 7"/>
                      <a:gd name="T5" fmla="*/ 15 h 15"/>
                      <a:gd name="T6" fmla="*/ 0 w 7"/>
                      <a:gd name="T7" fmla="*/ 0 h 15"/>
                    </a:gdLst>
                    <a:ahLst/>
                    <a:cxnLst>
                      <a:cxn ang="0">
                        <a:pos x="T0" y="T1"/>
                      </a:cxn>
                      <a:cxn ang="0">
                        <a:pos x="T2" y="T3"/>
                      </a:cxn>
                      <a:cxn ang="0">
                        <a:pos x="T4" y="T5"/>
                      </a:cxn>
                      <a:cxn ang="0">
                        <a:pos x="T6" y="T7"/>
                      </a:cxn>
                    </a:cxnLst>
                    <a:rect l="0" t="0" r="r" b="b"/>
                    <a:pathLst>
                      <a:path w="7" h="15">
                        <a:moveTo>
                          <a:pt x="0" y="0"/>
                        </a:moveTo>
                        <a:lnTo>
                          <a:pt x="7" y="0"/>
                        </a:lnTo>
                        <a:lnTo>
                          <a:pt x="7" y="15"/>
                        </a:lnTo>
                        <a:lnTo>
                          <a:pt x="0" y="0"/>
                        </a:lnTo>
                        <a:close/>
                      </a:path>
                    </a:pathLst>
                  </a:custGeom>
                  <a:solidFill>
                    <a:srgbClr val="FF8C00"/>
                  </a:solidFill>
                  <a:ln w="8">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Freeform 123"/>
                  <p:cNvSpPr>
                    <a:spLocks/>
                  </p:cNvSpPr>
                  <p:nvPr/>
                </p:nvSpPr>
                <p:spPr bwMode="auto">
                  <a:xfrm>
                    <a:off x="2598" y="122285"/>
                    <a:ext cx="7" cy="15"/>
                  </a:xfrm>
                  <a:custGeom>
                    <a:avLst/>
                    <a:gdLst>
                      <a:gd name="T0" fmla="*/ 0 w 7"/>
                      <a:gd name="T1" fmla="*/ 0 h 15"/>
                      <a:gd name="T2" fmla="*/ 7 w 7"/>
                      <a:gd name="T3" fmla="*/ 0 h 15"/>
                      <a:gd name="T4" fmla="*/ 7 w 7"/>
                      <a:gd name="T5" fmla="*/ 15 h 15"/>
                      <a:gd name="T6" fmla="*/ 0 w 7"/>
                      <a:gd name="T7" fmla="*/ 0 h 15"/>
                      <a:gd name="T8" fmla="*/ 0 w 7"/>
                      <a:gd name="T9" fmla="*/ 8 h 15"/>
                    </a:gdLst>
                    <a:ahLst/>
                    <a:cxnLst>
                      <a:cxn ang="0">
                        <a:pos x="T0" y="T1"/>
                      </a:cxn>
                      <a:cxn ang="0">
                        <a:pos x="T2" y="T3"/>
                      </a:cxn>
                      <a:cxn ang="0">
                        <a:pos x="T4" y="T5"/>
                      </a:cxn>
                      <a:cxn ang="0">
                        <a:pos x="T6" y="T7"/>
                      </a:cxn>
                      <a:cxn ang="0">
                        <a:pos x="T8" y="T9"/>
                      </a:cxn>
                    </a:cxnLst>
                    <a:rect l="0" t="0" r="r" b="b"/>
                    <a:pathLst>
                      <a:path w="7" h="15">
                        <a:moveTo>
                          <a:pt x="0" y="0"/>
                        </a:moveTo>
                        <a:lnTo>
                          <a:pt x="7" y="0"/>
                        </a:lnTo>
                        <a:lnTo>
                          <a:pt x="7" y="15"/>
                        </a:lnTo>
                        <a:lnTo>
                          <a:pt x="0" y="0"/>
                        </a:lnTo>
                        <a:lnTo>
                          <a:pt x="0" y="8"/>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24"/>
                  <p:cNvSpPr>
                    <a:spLocks/>
                  </p:cNvSpPr>
                  <p:nvPr/>
                </p:nvSpPr>
                <p:spPr bwMode="auto">
                  <a:xfrm>
                    <a:off x="2098" y="122794"/>
                    <a:ext cx="257" cy="189"/>
                  </a:xfrm>
                  <a:custGeom>
                    <a:avLst/>
                    <a:gdLst>
                      <a:gd name="T0" fmla="*/ 257 w 257"/>
                      <a:gd name="T1" fmla="*/ 60 h 189"/>
                      <a:gd name="T2" fmla="*/ 189 w 257"/>
                      <a:gd name="T3" fmla="*/ 7 h 189"/>
                      <a:gd name="T4" fmla="*/ 129 w 257"/>
                      <a:gd name="T5" fmla="*/ 15 h 189"/>
                      <a:gd name="T6" fmla="*/ 113 w 257"/>
                      <a:gd name="T7" fmla="*/ 0 h 189"/>
                      <a:gd name="T8" fmla="*/ 45 w 257"/>
                      <a:gd name="T9" fmla="*/ 7 h 189"/>
                      <a:gd name="T10" fmla="*/ 7 w 257"/>
                      <a:gd name="T11" fmla="*/ 22 h 189"/>
                      <a:gd name="T12" fmla="*/ 0 w 257"/>
                      <a:gd name="T13" fmla="*/ 45 h 189"/>
                      <a:gd name="T14" fmla="*/ 22 w 257"/>
                      <a:gd name="T15" fmla="*/ 53 h 189"/>
                      <a:gd name="T16" fmla="*/ 45 w 257"/>
                      <a:gd name="T17" fmla="*/ 83 h 189"/>
                      <a:gd name="T18" fmla="*/ 113 w 257"/>
                      <a:gd name="T19" fmla="*/ 136 h 189"/>
                      <a:gd name="T20" fmla="*/ 136 w 257"/>
                      <a:gd name="T21" fmla="*/ 182 h 189"/>
                      <a:gd name="T22" fmla="*/ 151 w 257"/>
                      <a:gd name="T23" fmla="*/ 189 h 189"/>
                      <a:gd name="T24" fmla="*/ 151 w 257"/>
                      <a:gd name="T25" fmla="*/ 159 h 189"/>
                      <a:gd name="T26" fmla="*/ 174 w 257"/>
                      <a:gd name="T27" fmla="*/ 159 h 189"/>
                      <a:gd name="T28" fmla="*/ 182 w 257"/>
                      <a:gd name="T29" fmla="*/ 144 h 189"/>
                      <a:gd name="T30" fmla="*/ 182 w 257"/>
                      <a:gd name="T31" fmla="*/ 151 h 189"/>
                      <a:gd name="T32" fmla="*/ 189 w 257"/>
                      <a:gd name="T33" fmla="*/ 151 h 189"/>
                      <a:gd name="T34" fmla="*/ 182 w 257"/>
                      <a:gd name="T35" fmla="*/ 151 h 189"/>
                      <a:gd name="T36" fmla="*/ 197 w 257"/>
                      <a:gd name="T37" fmla="*/ 144 h 189"/>
                      <a:gd name="T38" fmla="*/ 189 w 257"/>
                      <a:gd name="T39" fmla="*/ 136 h 189"/>
                      <a:gd name="T40" fmla="*/ 197 w 257"/>
                      <a:gd name="T41" fmla="*/ 136 h 189"/>
                      <a:gd name="T42" fmla="*/ 227 w 257"/>
                      <a:gd name="T43" fmla="*/ 106 h 189"/>
                      <a:gd name="T44" fmla="*/ 219 w 257"/>
                      <a:gd name="T45" fmla="*/ 91 h 189"/>
                      <a:gd name="T46" fmla="*/ 227 w 257"/>
                      <a:gd name="T47" fmla="*/ 83 h 189"/>
                      <a:gd name="T48" fmla="*/ 227 w 257"/>
                      <a:gd name="T49" fmla="*/ 98 h 189"/>
                      <a:gd name="T50" fmla="*/ 257 w 257"/>
                      <a:gd name="T51" fmla="*/ 6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7" h="189">
                        <a:moveTo>
                          <a:pt x="257" y="60"/>
                        </a:moveTo>
                        <a:lnTo>
                          <a:pt x="189" y="7"/>
                        </a:lnTo>
                        <a:lnTo>
                          <a:pt x="129" y="15"/>
                        </a:lnTo>
                        <a:lnTo>
                          <a:pt x="113" y="0"/>
                        </a:lnTo>
                        <a:lnTo>
                          <a:pt x="45" y="7"/>
                        </a:lnTo>
                        <a:lnTo>
                          <a:pt x="7" y="22"/>
                        </a:lnTo>
                        <a:lnTo>
                          <a:pt x="0" y="45"/>
                        </a:lnTo>
                        <a:lnTo>
                          <a:pt x="22" y="53"/>
                        </a:lnTo>
                        <a:lnTo>
                          <a:pt x="45" y="83"/>
                        </a:lnTo>
                        <a:lnTo>
                          <a:pt x="113" y="136"/>
                        </a:lnTo>
                        <a:lnTo>
                          <a:pt x="136" y="182"/>
                        </a:lnTo>
                        <a:lnTo>
                          <a:pt x="151" y="189"/>
                        </a:lnTo>
                        <a:lnTo>
                          <a:pt x="151" y="159"/>
                        </a:lnTo>
                        <a:lnTo>
                          <a:pt x="174" y="159"/>
                        </a:lnTo>
                        <a:lnTo>
                          <a:pt x="182" y="144"/>
                        </a:lnTo>
                        <a:lnTo>
                          <a:pt x="182" y="151"/>
                        </a:lnTo>
                        <a:lnTo>
                          <a:pt x="189" y="151"/>
                        </a:lnTo>
                        <a:lnTo>
                          <a:pt x="182" y="151"/>
                        </a:lnTo>
                        <a:lnTo>
                          <a:pt x="197" y="144"/>
                        </a:lnTo>
                        <a:lnTo>
                          <a:pt x="189" y="136"/>
                        </a:lnTo>
                        <a:lnTo>
                          <a:pt x="197" y="136"/>
                        </a:lnTo>
                        <a:lnTo>
                          <a:pt x="227" y="106"/>
                        </a:lnTo>
                        <a:lnTo>
                          <a:pt x="219" y="91"/>
                        </a:lnTo>
                        <a:lnTo>
                          <a:pt x="227" y="83"/>
                        </a:lnTo>
                        <a:lnTo>
                          <a:pt x="227" y="98"/>
                        </a:lnTo>
                        <a:lnTo>
                          <a:pt x="257" y="60"/>
                        </a:lnTo>
                        <a:close/>
                      </a:path>
                    </a:pathLst>
                  </a:custGeom>
                  <a:solidFill>
                    <a:srgbClr val="B22222"/>
                  </a:solidFill>
                  <a:ln w="8">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 name="Freeform 125"/>
                  <p:cNvSpPr>
                    <a:spLocks/>
                  </p:cNvSpPr>
                  <p:nvPr/>
                </p:nvSpPr>
                <p:spPr bwMode="auto">
                  <a:xfrm>
                    <a:off x="2098" y="122794"/>
                    <a:ext cx="257" cy="189"/>
                  </a:xfrm>
                  <a:custGeom>
                    <a:avLst/>
                    <a:gdLst>
                      <a:gd name="T0" fmla="*/ 257 w 257"/>
                      <a:gd name="T1" fmla="*/ 60 h 189"/>
                      <a:gd name="T2" fmla="*/ 189 w 257"/>
                      <a:gd name="T3" fmla="*/ 7 h 189"/>
                      <a:gd name="T4" fmla="*/ 129 w 257"/>
                      <a:gd name="T5" fmla="*/ 15 h 189"/>
                      <a:gd name="T6" fmla="*/ 113 w 257"/>
                      <a:gd name="T7" fmla="*/ 0 h 189"/>
                      <a:gd name="T8" fmla="*/ 45 w 257"/>
                      <a:gd name="T9" fmla="*/ 7 h 189"/>
                      <a:gd name="T10" fmla="*/ 7 w 257"/>
                      <a:gd name="T11" fmla="*/ 22 h 189"/>
                      <a:gd name="T12" fmla="*/ 0 w 257"/>
                      <a:gd name="T13" fmla="*/ 45 h 189"/>
                      <a:gd name="T14" fmla="*/ 22 w 257"/>
                      <a:gd name="T15" fmla="*/ 53 h 189"/>
                      <a:gd name="T16" fmla="*/ 45 w 257"/>
                      <a:gd name="T17" fmla="*/ 83 h 189"/>
                      <a:gd name="T18" fmla="*/ 113 w 257"/>
                      <a:gd name="T19" fmla="*/ 136 h 189"/>
                      <a:gd name="T20" fmla="*/ 136 w 257"/>
                      <a:gd name="T21" fmla="*/ 182 h 189"/>
                      <a:gd name="T22" fmla="*/ 151 w 257"/>
                      <a:gd name="T23" fmla="*/ 189 h 189"/>
                      <a:gd name="T24" fmla="*/ 151 w 257"/>
                      <a:gd name="T25" fmla="*/ 159 h 189"/>
                      <a:gd name="T26" fmla="*/ 174 w 257"/>
                      <a:gd name="T27" fmla="*/ 159 h 189"/>
                      <a:gd name="T28" fmla="*/ 182 w 257"/>
                      <a:gd name="T29" fmla="*/ 144 h 189"/>
                      <a:gd name="T30" fmla="*/ 182 w 257"/>
                      <a:gd name="T31" fmla="*/ 151 h 189"/>
                      <a:gd name="T32" fmla="*/ 189 w 257"/>
                      <a:gd name="T33" fmla="*/ 151 h 189"/>
                      <a:gd name="T34" fmla="*/ 182 w 257"/>
                      <a:gd name="T35" fmla="*/ 151 h 189"/>
                      <a:gd name="T36" fmla="*/ 197 w 257"/>
                      <a:gd name="T37" fmla="*/ 144 h 189"/>
                      <a:gd name="T38" fmla="*/ 189 w 257"/>
                      <a:gd name="T39" fmla="*/ 136 h 189"/>
                      <a:gd name="T40" fmla="*/ 197 w 257"/>
                      <a:gd name="T41" fmla="*/ 136 h 189"/>
                      <a:gd name="T42" fmla="*/ 227 w 257"/>
                      <a:gd name="T43" fmla="*/ 106 h 189"/>
                      <a:gd name="T44" fmla="*/ 219 w 257"/>
                      <a:gd name="T45" fmla="*/ 91 h 189"/>
                      <a:gd name="T46" fmla="*/ 227 w 257"/>
                      <a:gd name="T47" fmla="*/ 83 h 189"/>
                      <a:gd name="T48" fmla="*/ 227 w 257"/>
                      <a:gd name="T49" fmla="*/ 98 h 189"/>
                      <a:gd name="T50" fmla="*/ 257 w 257"/>
                      <a:gd name="T51" fmla="*/ 60 h 189"/>
                      <a:gd name="T52" fmla="*/ 257 w 257"/>
                      <a:gd name="T53" fmla="*/ 6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7" h="189">
                        <a:moveTo>
                          <a:pt x="257" y="60"/>
                        </a:moveTo>
                        <a:lnTo>
                          <a:pt x="189" y="7"/>
                        </a:lnTo>
                        <a:lnTo>
                          <a:pt x="129" y="15"/>
                        </a:lnTo>
                        <a:lnTo>
                          <a:pt x="113" y="0"/>
                        </a:lnTo>
                        <a:lnTo>
                          <a:pt x="45" y="7"/>
                        </a:lnTo>
                        <a:lnTo>
                          <a:pt x="7" y="22"/>
                        </a:lnTo>
                        <a:lnTo>
                          <a:pt x="0" y="45"/>
                        </a:lnTo>
                        <a:lnTo>
                          <a:pt x="22" y="53"/>
                        </a:lnTo>
                        <a:lnTo>
                          <a:pt x="45" y="83"/>
                        </a:lnTo>
                        <a:lnTo>
                          <a:pt x="113" y="136"/>
                        </a:lnTo>
                        <a:lnTo>
                          <a:pt x="136" y="182"/>
                        </a:lnTo>
                        <a:lnTo>
                          <a:pt x="151" y="189"/>
                        </a:lnTo>
                        <a:lnTo>
                          <a:pt x="151" y="159"/>
                        </a:lnTo>
                        <a:lnTo>
                          <a:pt x="174" y="159"/>
                        </a:lnTo>
                        <a:lnTo>
                          <a:pt x="182" y="144"/>
                        </a:lnTo>
                        <a:lnTo>
                          <a:pt x="182" y="151"/>
                        </a:lnTo>
                        <a:lnTo>
                          <a:pt x="189" y="151"/>
                        </a:lnTo>
                        <a:lnTo>
                          <a:pt x="182" y="151"/>
                        </a:lnTo>
                        <a:lnTo>
                          <a:pt x="197" y="144"/>
                        </a:lnTo>
                        <a:lnTo>
                          <a:pt x="189" y="136"/>
                        </a:lnTo>
                        <a:lnTo>
                          <a:pt x="197" y="136"/>
                        </a:lnTo>
                        <a:lnTo>
                          <a:pt x="227" y="106"/>
                        </a:lnTo>
                        <a:lnTo>
                          <a:pt x="219" y="91"/>
                        </a:lnTo>
                        <a:lnTo>
                          <a:pt x="227" y="83"/>
                        </a:lnTo>
                        <a:lnTo>
                          <a:pt x="227" y="98"/>
                        </a:lnTo>
                        <a:lnTo>
                          <a:pt x="257" y="60"/>
                        </a:lnTo>
                        <a:lnTo>
                          <a:pt x="257" y="68"/>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26"/>
                  <p:cNvSpPr>
                    <a:spLocks/>
                  </p:cNvSpPr>
                  <p:nvPr/>
                </p:nvSpPr>
                <p:spPr bwMode="auto">
                  <a:xfrm>
                    <a:off x="1075" y="122149"/>
                    <a:ext cx="349" cy="235"/>
                  </a:xfrm>
                  <a:custGeom>
                    <a:avLst/>
                    <a:gdLst>
                      <a:gd name="T0" fmla="*/ 341 w 349"/>
                      <a:gd name="T1" fmla="*/ 220 h 235"/>
                      <a:gd name="T2" fmla="*/ 349 w 349"/>
                      <a:gd name="T3" fmla="*/ 235 h 235"/>
                      <a:gd name="T4" fmla="*/ 318 w 349"/>
                      <a:gd name="T5" fmla="*/ 212 h 235"/>
                      <a:gd name="T6" fmla="*/ 281 w 349"/>
                      <a:gd name="T7" fmla="*/ 220 h 235"/>
                      <a:gd name="T8" fmla="*/ 258 w 349"/>
                      <a:gd name="T9" fmla="*/ 205 h 235"/>
                      <a:gd name="T10" fmla="*/ 0 w 349"/>
                      <a:gd name="T11" fmla="*/ 189 h 235"/>
                      <a:gd name="T12" fmla="*/ 8 w 349"/>
                      <a:gd name="T13" fmla="*/ 60 h 235"/>
                      <a:gd name="T14" fmla="*/ 16 w 349"/>
                      <a:gd name="T15" fmla="*/ 0 h 235"/>
                      <a:gd name="T16" fmla="*/ 349 w 349"/>
                      <a:gd name="T17" fmla="*/ 15 h 235"/>
                      <a:gd name="T18" fmla="*/ 334 w 349"/>
                      <a:gd name="T19" fmla="*/ 38 h 235"/>
                      <a:gd name="T20" fmla="*/ 349 w 349"/>
                      <a:gd name="T21" fmla="*/ 60 h 235"/>
                      <a:gd name="T22" fmla="*/ 349 w 349"/>
                      <a:gd name="T23" fmla="*/ 174 h 235"/>
                      <a:gd name="T24" fmla="*/ 341 w 349"/>
                      <a:gd name="T25" fmla="*/ 174 h 235"/>
                      <a:gd name="T26" fmla="*/ 349 w 349"/>
                      <a:gd name="T27" fmla="*/ 197 h 235"/>
                      <a:gd name="T28" fmla="*/ 341 w 349"/>
                      <a:gd name="T29" fmla="*/ 22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235">
                        <a:moveTo>
                          <a:pt x="341" y="220"/>
                        </a:moveTo>
                        <a:lnTo>
                          <a:pt x="349" y="235"/>
                        </a:lnTo>
                        <a:lnTo>
                          <a:pt x="318" y="212"/>
                        </a:lnTo>
                        <a:lnTo>
                          <a:pt x="281" y="220"/>
                        </a:lnTo>
                        <a:lnTo>
                          <a:pt x="258" y="205"/>
                        </a:lnTo>
                        <a:lnTo>
                          <a:pt x="0" y="189"/>
                        </a:lnTo>
                        <a:lnTo>
                          <a:pt x="8" y="60"/>
                        </a:lnTo>
                        <a:lnTo>
                          <a:pt x="16" y="0"/>
                        </a:lnTo>
                        <a:lnTo>
                          <a:pt x="349" y="15"/>
                        </a:lnTo>
                        <a:lnTo>
                          <a:pt x="334" y="38"/>
                        </a:lnTo>
                        <a:lnTo>
                          <a:pt x="349" y="60"/>
                        </a:lnTo>
                        <a:lnTo>
                          <a:pt x="349" y="174"/>
                        </a:lnTo>
                        <a:lnTo>
                          <a:pt x="341" y="174"/>
                        </a:lnTo>
                        <a:lnTo>
                          <a:pt x="349" y="197"/>
                        </a:lnTo>
                        <a:lnTo>
                          <a:pt x="341" y="220"/>
                        </a:lnTo>
                        <a:close/>
                      </a:path>
                    </a:pathLst>
                  </a:custGeom>
                  <a:solidFill>
                    <a:srgbClr val="FF8C00"/>
                  </a:solidFill>
                  <a:ln w="8">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127"/>
                  <p:cNvSpPr>
                    <a:spLocks/>
                  </p:cNvSpPr>
                  <p:nvPr/>
                </p:nvSpPr>
                <p:spPr bwMode="auto">
                  <a:xfrm>
                    <a:off x="1075" y="122149"/>
                    <a:ext cx="349" cy="235"/>
                  </a:xfrm>
                  <a:custGeom>
                    <a:avLst/>
                    <a:gdLst>
                      <a:gd name="T0" fmla="*/ 341 w 349"/>
                      <a:gd name="T1" fmla="*/ 220 h 235"/>
                      <a:gd name="T2" fmla="*/ 349 w 349"/>
                      <a:gd name="T3" fmla="*/ 235 h 235"/>
                      <a:gd name="T4" fmla="*/ 318 w 349"/>
                      <a:gd name="T5" fmla="*/ 212 h 235"/>
                      <a:gd name="T6" fmla="*/ 281 w 349"/>
                      <a:gd name="T7" fmla="*/ 220 h 235"/>
                      <a:gd name="T8" fmla="*/ 258 w 349"/>
                      <a:gd name="T9" fmla="*/ 205 h 235"/>
                      <a:gd name="T10" fmla="*/ 0 w 349"/>
                      <a:gd name="T11" fmla="*/ 189 h 235"/>
                      <a:gd name="T12" fmla="*/ 8 w 349"/>
                      <a:gd name="T13" fmla="*/ 60 h 235"/>
                      <a:gd name="T14" fmla="*/ 16 w 349"/>
                      <a:gd name="T15" fmla="*/ 0 h 235"/>
                      <a:gd name="T16" fmla="*/ 349 w 349"/>
                      <a:gd name="T17" fmla="*/ 15 h 235"/>
                      <a:gd name="T18" fmla="*/ 334 w 349"/>
                      <a:gd name="T19" fmla="*/ 38 h 235"/>
                      <a:gd name="T20" fmla="*/ 349 w 349"/>
                      <a:gd name="T21" fmla="*/ 60 h 235"/>
                      <a:gd name="T22" fmla="*/ 349 w 349"/>
                      <a:gd name="T23" fmla="*/ 174 h 235"/>
                      <a:gd name="T24" fmla="*/ 341 w 349"/>
                      <a:gd name="T25" fmla="*/ 174 h 235"/>
                      <a:gd name="T26" fmla="*/ 349 w 349"/>
                      <a:gd name="T27" fmla="*/ 197 h 235"/>
                      <a:gd name="T28" fmla="*/ 341 w 349"/>
                      <a:gd name="T29" fmla="*/ 220 h 235"/>
                      <a:gd name="T30" fmla="*/ 341 w 349"/>
                      <a:gd name="T31" fmla="*/ 2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235">
                        <a:moveTo>
                          <a:pt x="341" y="220"/>
                        </a:moveTo>
                        <a:lnTo>
                          <a:pt x="349" y="235"/>
                        </a:lnTo>
                        <a:lnTo>
                          <a:pt x="318" y="212"/>
                        </a:lnTo>
                        <a:lnTo>
                          <a:pt x="281" y="220"/>
                        </a:lnTo>
                        <a:lnTo>
                          <a:pt x="258" y="205"/>
                        </a:lnTo>
                        <a:lnTo>
                          <a:pt x="0" y="189"/>
                        </a:lnTo>
                        <a:lnTo>
                          <a:pt x="8" y="60"/>
                        </a:lnTo>
                        <a:lnTo>
                          <a:pt x="16" y="0"/>
                        </a:lnTo>
                        <a:lnTo>
                          <a:pt x="349" y="15"/>
                        </a:lnTo>
                        <a:lnTo>
                          <a:pt x="334" y="38"/>
                        </a:lnTo>
                        <a:lnTo>
                          <a:pt x="349" y="60"/>
                        </a:lnTo>
                        <a:lnTo>
                          <a:pt x="349" y="174"/>
                        </a:lnTo>
                        <a:lnTo>
                          <a:pt x="341" y="174"/>
                        </a:lnTo>
                        <a:lnTo>
                          <a:pt x="349" y="197"/>
                        </a:lnTo>
                        <a:lnTo>
                          <a:pt x="341" y="220"/>
                        </a:lnTo>
                        <a:lnTo>
                          <a:pt x="341" y="227"/>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28"/>
                  <p:cNvSpPr>
                    <a:spLocks/>
                  </p:cNvSpPr>
                  <p:nvPr/>
                </p:nvSpPr>
                <p:spPr bwMode="auto">
                  <a:xfrm>
                    <a:off x="1742" y="122702"/>
                    <a:ext cx="424" cy="152"/>
                  </a:xfrm>
                  <a:custGeom>
                    <a:avLst/>
                    <a:gdLst>
                      <a:gd name="T0" fmla="*/ 424 w 424"/>
                      <a:gd name="T1" fmla="*/ 0 h 152"/>
                      <a:gd name="T2" fmla="*/ 424 w 424"/>
                      <a:gd name="T3" fmla="*/ 23 h 152"/>
                      <a:gd name="T4" fmla="*/ 409 w 424"/>
                      <a:gd name="T5" fmla="*/ 38 h 152"/>
                      <a:gd name="T6" fmla="*/ 386 w 424"/>
                      <a:gd name="T7" fmla="*/ 54 h 152"/>
                      <a:gd name="T8" fmla="*/ 378 w 424"/>
                      <a:gd name="T9" fmla="*/ 46 h 152"/>
                      <a:gd name="T10" fmla="*/ 363 w 424"/>
                      <a:gd name="T11" fmla="*/ 61 h 152"/>
                      <a:gd name="T12" fmla="*/ 325 w 424"/>
                      <a:gd name="T13" fmla="*/ 84 h 152"/>
                      <a:gd name="T14" fmla="*/ 318 w 424"/>
                      <a:gd name="T15" fmla="*/ 99 h 152"/>
                      <a:gd name="T16" fmla="*/ 303 w 424"/>
                      <a:gd name="T17" fmla="*/ 107 h 152"/>
                      <a:gd name="T18" fmla="*/ 303 w 424"/>
                      <a:gd name="T19" fmla="*/ 122 h 152"/>
                      <a:gd name="T20" fmla="*/ 235 w 424"/>
                      <a:gd name="T21" fmla="*/ 129 h 152"/>
                      <a:gd name="T22" fmla="*/ 106 w 424"/>
                      <a:gd name="T23" fmla="*/ 145 h 152"/>
                      <a:gd name="T24" fmla="*/ 0 w 424"/>
                      <a:gd name="T25" fmla="*/ 152 h 152"/>
                      <a:gd name="T26" fmla="*/ 7 w 424"/>
                      <a:gd name="T27" fmla="*/ 137 h 152"/>
                      <a:gd name="T28" fmla="*/ 0 w 424"/>
                      <a:gd name="T29" fmla="*/ 122 h 152"/>
                      <a:gd name="T30" fmla="*/ 15 w 424"/>
                      <a:gd name="T31" fmla="*/ 114 h 152"/>
                      <a:gd name="T32" fmla="*/ 15 w 424"/>
                      <a:gd name="T33" fmla="*/ 99 h 152"/>
                      <a:gd name="T34" fmla="*/ 30 w 424"/>
                      <a:gd name="T35" fmla="*/ 92 h 152"/>
                      <a:gd name="T36" fmla="*/ 23 w 424"/>
                      <a:gd name="T37" fmla="*/ 84 h 152"/>
                      <a:gd name="T38" fmla="*/ 30 w 424"/>
                      <a:gd name="T39" fmla="*/ 54 h 152"/>
                      <a:gd name="T40" fmla="*/ 38 w 424"/>
                      <a:gd name="T41" fmla="*/ 54 h 152"/>
                      <a:gd name="T42" fmla="*/ 106 w 424"/>
                      <a:gd name="T43" fmla="*/ 46 h 152"/>
                      <a:gd name="T44" fmla="*/ 106 w 424"/>
                      <a:gd name="T45" fmla="*/ 38 h 152"/>
                      <a:gd name="T46" fmla="*/ 325 w 424"/>
                      <a:gd name="T47" fmla="*/ 16 h 152"/>
                      <a:gd name="T48" fmla="*/ 424 w 424"/>
                      <a:gd name="T4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4" h="152">
                        <a:moveTo>
                          <a:pt x="424" y="0"/>
                        </a:moveTo>
                        <a:lnTo>
                          <a:pt x="424" y="23"/>
                        </a:lnTo>
                        <a:lnTo>
                          <a:pt x="409" y="38"/>
                        </a:lnTo>
                        <a:lnTo>
                          <a:pt x="386" y="54"/>
                        </a:lnTo>
                        <a:lnTo>
                          <a:pt x="378" y="46"/>
                        </a:lnTo>
                        <a:lnTo>
                          <a:pt x="363" y="61"/>
                        </a:lnTo>
                        <a:lnTo>
                          <a:pt x="325" y="84"/>
                        </a:lnTo>
                        <a:lnTo>
                          <a:pt x="318" y="99"/>
                        </a:lnTo>
                        <a:lnTo>
                          <a:pt x="303" y="107"/>
                        </a:lnTo>
                        <a:lnTo>
                          <a:pt x="303" y="122"/>
                        </a:lnTo>
                        <a:lnTo>
                          <a:pt x="235" y="129"/>
                        </a:lnTo>
                        <a:lnTo>
                          <a:pt x="106" y="145"/>
                        </a:lnTo>
                        <a:lnTo>
                          <a:pt x="0" y="152"/>
                        </a:lnTo>
                        <a:lnTo>
                          <a:pt x="7" y="137"/>
                        </a:lnTo>
                        <a:lnTo>
                          <a:pt x="0" y="122"/>
                        </a:lnTo>
                        <a:lnTo>
                          <a:pt x="15" y="114"/>
                        </a:lnTo>
                        <a:lnTo>
                          <a:pt x="15" y="99"/>
                        </a:lnTo>
                        <a:lnTo>
                          <a:pt x="30" y="92"/>
                        </a:lnTo>
                        <a:lnTo>
                          <a:pt x="23" y="84"/>
                        </a:lnTo>
                        <a:lnTo>
                          <a:pt x="30" y="54"/>
                        </a:lnTo>
                        <a:lnTo>
                          <a:pt x="38" y="54"/>
                        </a:lnTo>
                        <a:lnTo>
                          <a:pt x="106" y="46"/>
                        </a:lnTo>
                        <a:lnTo>
                          <a:pt x="106" y="38"/>
                        </a:lnTo>
                        <a:lnTo>
                          <a:pt x="325" y="16"/>
                        </a:lnTo>
                        <a:lnTo>
                          <a:pt x="424" y="0"/>
                        </a:lnTo>
                        <a:close/>
                      </a:path>
                    </a:pathLst>
                  </a:custGeom>
                  <a:solidFill>
                    <a:srgbClr val="B22222"/>
                  </a:solidFill>
                  <a:ln w="8">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129"/>
                  <p:cNvSpPr>
                    <a:spLocks/>
                  </p:cNvSpPr>
                  <p:nvPr/>
                </p:nvSpPr>
                <p:spPr bwMode="auto">
                  <a:xfrm>
                    <a:off x="1742" y="122702"/>
                    <a:ext cx="424" cy="152"/>
                  </a:xfrm>
                  <a:custGeom>
                    <a:avLst/>
                    <a:gdLst>
                      <a:gd name="T0" fmla="*/ 424 w 424"/>
                      <a:gd name="T1" fmla="*/ 0 h 152"/>
                      <a:gd name="T2" fmla="*/ 424 w 424"/>
                      <a:gd name="T3" fmla="*/ 23 h 152"/>
                      <a:gd name="T4" fmla="*/ 409 w 424"/>
                      <a:gd name="T5" fmla="*/ 38 h 152"/>
                      <a:gd name="T6" fmla="*/ 386 w 424"/>
                      <a:gd name="T7" fmla="*/ 54 h 152"/>
                      <a:gd name="T8" fmla="*/ 378 w 424"/>
                      <a:gd name="T9" fmla="*/ 46 h 152"/>
                      <a:gd name="T10" fmla="*/ 363 w 424"/>
                      <a:gd name="T11" fmla="*/ 61 h 152"/>
                      <a:gd name="T12" fmla="*/ 325 w 424"/>
                      <a:gd name="T13" fmla="*/ 84 h 152"/>
                      <a:gd name="T14" fmla="*/ 318 w 424"/>
                      <a:gd name="T15" fmla="*/ 99 h 152"/>
                      <a:gd name="T16" fmla="*/ 303 w 424"/>
                      <a:gd name="T17" fmla="*/ 107 h 152"/>
                      <a:gd name="T18" fmla="*/ 303 w 424"/>
                      <a:gd name="T19" fmla="*/ 122 h 152"/>
                      <a:gd name="T20" fmla="*/ 235 w 424"/>
                      <a:gd name="T21" fmla="*/ 129 h 152"/>
                      <a:gd name="T22" fmla="*/ 106 w 424"/>
                      <a:gd name="T23" fmla="*/ 145 h 152"/>
                      <a:gd name="T24" fmla="*/ 0 w 424"/>
                      <a:gd name="T25" fmla="*/ 152 h 152"/>
                      <a:gd name="T26" fmla="*/ 7 w 424"/>
                      <a:gd name="T27" fmla="*/ 137 h 152"/>
                      <a:gd name="T28" fmla="*/ 0 w 424"/>
                      <a:gd name="T29" fmla="*/ 122 h 152"/>
                      <a:gd name="T30" fmla="*/ 15 w 424"/>
                      <a:gd name="T31" fmla="*/ 114 h 152"/>
                      <a:gd name="T32" fmla="*/ 15 w 424"/>
                      <a:gd name="T33" fmla="*/ 99 h 152"/>
                      <a:gd name="T34" fmla="*/ 30 w 424"/>
                      <a:gd name="T35" fmla="*/ 92 h 152"/>
                      <a:gd name="T36" fmla="*/ 23 w 424"/>
                      <a:gd name="T37" fmla="*/ 84 h 152"/>
                      <a:gd name="T38" fmla="*/ 30 w 424"/>
                      <a:gd name="T39" fmla="*/ 54 h 152"/>
                      <a:gd name="T40" fmla="*/ 38 w 424"/>
                      <a:gd name="T41" fmla="*/ 54 h 152"/>
                      <a:gd name="T42" fmla="*/ 106 w 424"/>
                      <a:gd name="T43" fmla="*/ 46 h 152"/>
                      <a:gd name="T44" fmla="*/ 106 w 424"/>
                      <a:gd name="T45" fmla="*/ 38 h 152"/>
                      <a:gd name="T46" fmla="*/ 325 w 424"/>
                      <a:gd name="T47" fmla="*/ 16 h 152"/>
                      <a:gd name="T48" fmla="*/ 424 w 424"/>
                      <a:gd name="T49" fmla="*/ 0 h 152"/>
                      <a:gd name="T50" fmla="*/ 424 w 424"/>
                      <a:gd name="T51" fmla="*/ 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4" h="152">
                        <a:moveTo>
                          <a:pt x="424" y="0"/>
                        </a:moveTo>
                        <a:lnTo>
                          <a:pt x="424" y="23"/>
                        </a:lnTo>
                        <a:lnTo>
                          <a:pt x="409" y="38"/>
                        </a:lnTo>
                        <a:lnTo>
                          <a:pt x="386" y="54"/>
                        </a:lnTo>
                        <a:lnTo>
                          <a:pt x="378" y="46"/>
                        </a:lnTo>
                        <a:lnTo>
                          <a:pt x="363" y="61"/>
                        </a:lnTo>
                        <a:lnTo>
                          <a:pt x="325" y="84"/>
                        </a:lnTo>
                        <a:lnTo>
                          <a:pt x="318" y="99"/>
                        </a:lnTo>
                        <a:lnTo>
                          <a:pt x="303" y="107"/>
                        </a:lnTo>
                        <a:lnTo>
                          <a:pt x="303" y="122"/>
                        </a:lnTo>
                        <a:lnTo>
                          <a:pt x="235" y="129"/>
                        </a:lnTo>
                        <a:lnTo>
                          <a:pt x="106" y="145"/>
                        </a:lnTo>
                        <a:lnTo>
                          <a:pt x="0" y="152"/>
                        </a:lnTo>
                        <a:lnTo>
                          <a:pt x="7" y="137"/>
                        </a:lnTo>
                        <a:lnTo>
                          <a:pt x="0" y="122"/>
                        </a:lnTo>
                        <a:lnTo>
                          <a:pt x="15" y="114"/>
                        </a:lnTo>
                        <a:lnTo>
                          <a:pt x="15" y="99"/>
                        </a:lnTo>
                        <a:lnTo>
                          <a:pt x="30" y="92"/>
                        </a:lnTo>
                        <a:lnTo>
                          <a:pt x="23" y="84"/>
                        </a:lnTo>
                        <a:lnTo>
                          <a:pt x="30" y="54"/>
                        </a:lnTo>
                        <a:lnTo>
                          <a:pt x="38" y="54"/>
                        </a:lnTo>
                        <a:lnTo>
                          <a:pt x="106" y="46"/>
                        </a:lnTo>
                        <a:lnTo>
                          <a:pt x="106" y="38"/>
                        </a:lnTo>
                        <a:lnTo>
                          <a:pt x="325" y="16"/>
                        </a:lnTo>
                        <a:lnTo>
                          <a:pt x="424" y="0"/>
                        </a:lnTo>
                        <a:lnTo>
                          <a:pt x="424" y="8"/>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30"/>
                  <p:cNvSpPr>
                    <a:spLocks/>
                  </p:cNvSpPr>
                  <p:nvPr/>
                </p:nvSpPr>
                <p:spPr bwMode="auto">
                  <a:xfrm>
                    <a:off x="878" y="122748"/>
                    <a:ext cx="705" cy="690"/>
                  </a:xfrm>
                  <a:custGeom>
                    <a:avLst/>
                    <a:gdLst>
                      <a:gd name="T0" fmla="*/ 675 w 705"/>
                      <a:gd name="T1" fmla="*/ 205 h 690"/>
                      <a:gd name="T2" fmla="*/ 606 w 705"/>
                      <a:gd name="T3" fmla="*/ 174 h 690"/>
                      <a:gd name="T4" fmla="*/ 553 w 705"/>
                      <a:gd name="T5" fmla="*/ 197 h 690"/>
                      <a:gd name="T6" fmla="*/ 531 w 705"/>
                      <a:gd name="T7" fmla="*/ 182 h 690"/>
                      <a:gd name="T8" fmla="*/ 508 w 705"/>
                      <a:gd name="T9" fmla="*/ 190 h 690"/>
                      <a:gd name="T10" fmla="*/ 493 w 705"/>
                      <a:gd name="T11" fmla="*/ 182 h 690"/>
                      <a:gd name="T12" fmla="*/ 462 w 705"/>
                      <a:gd name="T13" fmla="*/ 182 h 690"/>
                      <a:gd name="T14" fmla="*/ 440 w 705"/>
                      <a:gd name="T15" fmla="*/ 167 h 690"/>
                      <a:gd name="T16" fmla="*/ 394 w 705"/>
                      <a:gd name="T17" fmla="*/ 144 h 690"/>
                      <a:gd name="T18" fmla="*/ 364 w 705"/>
                      <a:gd name="T19" fmla="*/ 137 h 690"/>
                      <a:gd name="T20" fmla="*/ 213 w 705"/>
                      <a:gd name="T21" fmla="*/ 0 h 690"/>
                      <a:gd name="T22" fmla="*/ 0 w 705"/>
                      <a:gd name="T23" fmla="*/ 266 h 690"/>
                      <a:gd name="T24" fmla="*/ 84 w 705"/>
                      <a:gd name="T25" fmla="*/ 364 h 690"/>
                      <a:gd name="T26" fmla="*/ 167 w 705"/>
                      <a:gd name="T27" fmla="*/ 478 h 690"/>
                      <a:gd name="T28" fmla="*/ 205 w 705"/>
                      <a:gd name="T29" fmla="*/ 432 h 690"/>
                      <a:gd name="T30" fmla="*/ 273 w 705"/>
                      <a:gd name="T31" fmla="*/ 432 h 690"/>
                      <a:gd name="T32" fmla="*/ 326 w 705"/>
                      <a:gd name="T33" fmla="*/ 531 h 690"/>
                      <a:gd name="T34" fmla="*/ 372 w 705"/>
                      <a:gd name="T35" fmla="*/ 614 h 690"/>
                      <a:gd name="T36" fmla="*/ 440 w 705"/>
                      <a:gd name="T37" fmla="*/ 675 h 690"/>
                      <a:gd name="T38" fmla="*/ 485 w 705"/>
                      <a:gd name="T39" fmla="*/ 690 h 690"/>
                      <a:gd name="T40" fmla="*/ 478 w 705"/>
                      <a:gd name="T41" fmla="*/ 622 h 690"/>
                      <a:gd name="T42" fmla="*/ 470 w 705"/>
                      <a:gd name="T43" fmla="*/ 599 h 690"/>
                      <a:gd name="T44" fmla="*/ 478 w 705"/>
                      <a:gd name="T45" fmla="*/ 599 h 690"/>
                      <a:gd name="T46" fmla="*/ 478 w 705"/>
                      <a:gd name="T47" fmla="*/ 599 h 690"/>
                      <a:gd name="T48" fmla="*/ 500 w 705"/>
                      <a:gd name="T49" fmla="*/ 569 h 690"/>
                      <a:gd name="T50" fmla="*/ 485 w 705"/>
                      <a:gd name="T51" fmla="*/ 561 h 690"/>
                      <a:gd name="T52" fmla="*/ 508 w 705"/>
                      <a:gd name="T53" fmla="*/ 546 h 690"/>
                      <a:gd name="T54" fmla="*/ 500 w 705"/>
                      <a:gd name="T55" fmla="*/ 546 h 690"/>
                      <a:gd name="T56" fmla="*/ 523 w 705"/>
                      <a:gd name="T57" fmla="*/ 523 h 690"/>
                      <a:gd name="T58" fmla="*/ 546 w 705"/>
                      <a:gd name="T59" fmla="*/ 523 h 690"/>
                      <a:gd name="T60" fmla="*/ 546 w 705"/>
                      <a:gd name="T61" fmla="*/ 508 h 690"/>
                      <a:gd name="T62" fmla="*/ 561 w 705"/>
                      <a:gd name="T63" fmla="*/ 508 h 690"/>
                      <a:gd name="T64" fmla="*/ 568 w 705"/>
                      <a:gd name="T65" fmla="*/ 516 h 690"/>
                      <a:gd name="T66" fmla="*/ 614 w 705"/>
                      <a:gd name="T67" fmla="*/ 485 h 690"/>
                      <a:gd name="T68" fmla="*/ 614 w 705"/>
                      <a:gd name="T69" fmla="*/ 478 h 690"/>
                      <a:gd name="T70" fmla="*/ 621 w 705"/>
                      <a:gd name="T71" fmla="*/ 448 h 690"/>
                      <a:gd name="T72" fmla="*/ 637 w 705"/>
                      <a:gd name="T73" fmla="*/ 455 h 690"/>
                      <a:gd name="T74" fmla="*/ 637 w 705"/>
                      <a:gd name="T75" fmla="*/ 463 h 690"/>
                      <a:gd name="T76" fmla="*/ 682 w 705"/>
                      <a:gd name="T77" fmla="*/ 440 h 690"/>
                      <a:gd name="T78" fmla="*/ 705 w 705"/>
                      <a:gd name="T79" fmla="*/ 364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5" h="690">
                        <a:moveTo>
                          <a:pt x="675" y="303"/>
                        </a:moveTo>
                        <a:lnTo>
                          <a:pt x="675" y="205"/>
                        </a:lnTo>
                        <a:lnTo>
                          <a:pt x="644" y="197"/>
                        </a:lnTo>
                        <a:lnTo>
                          <a:pt x="606" y="174"/>
                        </a:lnTo>
                        <a:lnTo>
                          <a:pt x="561" y="182"/>
                        </a:lnTo>
                        <a:lnTo>
                          <a:pt x="553" y="197"/>
                        </a:lnTo>
                        <a:lnTo>
                          <a:pt x="538" y="182"/>
                        </a:lnTo>
                        <a:lnTo>
                          <a:pt x="531" y="182"/>
                        </a:lnTo>
                        <a:lnTo>
                          <a:pt x="515" y="174"/>
                        </a:lnTo>
                        <a:lnTo>
                          <a:pt x="508" y="190"/>
                        </a:lnTo>
                        <a:lnTo>
                          <a:pt x="508" y="182"/>
                        </a:lnTo>
                        <a:lnTo>
                          <a:pt x="493" y="182"/>
                        </a:lnTo>
                        <a:lnTo>
                          <a:pt x="485" y="174"/>
                        </a:lnTo>
                        <a:lnTo>
                          <a:pt x="462" y="182"/>
                        </a:lnTo>
                        <a:lnTo>
                          <a:pt x="455" y="167"/>
                        </a:lnTo>
                        <a:lnTo>
                          <a:pt x="440" y="167"/>
                        </a:lnTo>
                        <a:lnTo>
                          <a:pt x="402" y="159"/>
                        </a:lnTo>
                        <a:lnTo>
                          <a:pt x="394" y="144"/>
                        </a:lnTo>
                        <a:lnTo>
                          <a:pt x="379" y="144"/>
                        </a:lnTo>
                        <a:lnTo>
                          <a:pt x="364" y="137"/>
                        </a:lnTo>
                        <a:lnTo>
                          <a:pt x="364" y="15"/>
                        </a:lnTo>
                        <a:lnTo>
                          <a:pt x="213" y="0"/>
                        </a:lnTo>
                        <a:lnTo>
                          <a:pt x="190" y="288"/>
                        </a:lnTo>
                        <a:lnTo>
                          <a:pt x="0" y="266"/>
                        </a:lnTo>
                        <a:lnTo>
                          <a:pt x="8" y="281"/>
                        </a:lnTo>
                        <a:lnTo>
                          <a:pt x="84" y="364"/>
                        </a:lnTo>
                        <a:lnTo>
                          <a:pt x="107" y="432"/>
                        </a:lnTo>
                        <a:lnTo>
                          <a:pt x="167" y="478"/>
                        </a:lnTo>
                        <a:lnTo>
                          <a:pt x="190" y="463"/>
                        </a:lnTo>
                        <a:lnTo>
                          <a:pt x="205" y="432"/>
                        </a:lnTo>
                        <a:lnTo>
                          <a:pt x="220" y="425"/>
                        </a:lnTo>
                        <a:lnTo>
                          <a:pt x="273" y="432"/>
                        </a:lnTo>
                        <a:lnTo>
                          <a:pt x="311" y="478"/>
                        </a:lnTo>
                        <a:lnTo>
                          <a:pt x="326" y="531"/>
                        </a:lnTo>
                        <a:lnTo>
                          <a:pt x="372" y="577"/>
                        </a:lnTo>
                        <a:lnTo>
                          <a:pt x="372" y="614"/>
                        </a:lnTo>
                        <a:lnTo>
                          <a:pt x="394" y="652"/>
                        </a:lnTo>
                        <a:lnTo>
                          <a:pt x="440" y="675"/>
                        </a:lnTo>
                        <a:lnTo>
                          <a:pt x="470" y="675"/>
                        </a:lnTo>
                        <a:lnTo>
                          <a:pt x="485" y="690"/>
                        </a:lnTo>
                        <a:lnTo>
                          <a:pt x="500" y="683"/>
                        </a:lnTo>
                        <a:lnTo>
                          <a:pt x="478" y="622"/>
                        </a:lnTo>
                        <a:lnTo>
                          <a:pt x="485" y="599"/>
                        </a:lnTo>
                        <a:lnTo>
                          <a:pt x="470" y="599"/>
                        </a:lnTo>
                        <a:lnTo>
                          <a:pt x="470" y="584"/>
                        </a:lnTo>
                        <a:lnTo>
                          <a:pt x="478" y="599"/>
                        </a:lnTo>
                        <a:lnTo>
                          <a:pt x="478" y="584"/>
                        </a:lnTo>
                        <a:lnTo>
                          <a:pt x="478" y="599"/>
                        </a:lnTo>
                        <a:lnTo>
                          <a:pt x="485" y="592"/>
                        </a:lnTo>
                        <a:lnTo>
                          <a:pt x="500" y="569"/>
                        </a:lnTo>
                        <a:lnTo>
                          <a:pt x="493" y="577"/>
                        </a:lnTo>
                        <a:lnTo>
                          <a:pt x="485" y="561"/>
                        </a:lnTo>
                        <a:lnTo>
                          <a:pt x="500" y="561"/>
                        </a:lnTo>
                        <a:lnTo>
                          <a:pt x="508" y="546"/>
                        </a:lnTo>
                        <a:lnTo>
                          <a:pt x="500" y="554"/>
                        </a:lnTo>
                        <a:lnTo>
                          <a:pt x="500" y="546"/>
                        </a:lnTo>
                        <a:lnTo>
                          <a:pt x="523" y="539"/>
                        </a:lnTo>
                        <a:lnTo>
                          <a:pt x="523" y="523"/>
                        </a:lnTo>
                        <a:lnTo>
                          <a:pt x="531" y="531"/>
                        </a:lnTo>
                        <a:lnTo>
                          <a:pt x="546" y="523"/>
                        </a:lnTo>
                        <a:lnTo>
                          <a:pt x="531" y="508"/>
                        </a:lnTo>
                        <a:lnTo>
                          <a:pt x="546" y="508"/>
                        </a:lnTo>
                        <a:lnTo>
                          <a:pt x="538" y="516"/>
                        </a:lnTo>
                        <a:lnTo>
                          <a:pt x="561" y="508"/>
                        </a:lnTo>
                        <a:lnTo>
                          <a:pt x="553" y="516"/>
                        </a:lnTo>
                        <a:lnTo>
                          <a:pt x="568" y="516"/>
                        </a:lnTo>
                        <a:lnTo>
                          <a:pt x="546" y="531"/>
                        </a:lnTo>
                        <a:lnTo>
                          <a:pt x="614" y="485"/>
                        </a:lnTo>
                        <a:lnTo>
                          <a:pt x="606" y="493"/>
                        </a:lnTo>
                        <a:lnTo>
                          <a:pt x="614" y="478"/>
                        </a:lnTo>
                        <a:lnTo>
                          <a:pt x="629" y="470"/>
                        </a:lnTo>
                        <a:lnTo>
                          <a:pt x="621" y="448"/>
                        </a:lnTo>
                        <a:lnTo>
                          <a:pt x="637" y="440"/>
                        </a:lnTo>
                        <a:lnTo>
                          <a:pt x="637" y="455"/>
                        </a:lnTo>
                        <a:lnTo>
                          <a:pt x="652" y="455"/>
                        </a:lnTo>
                        <a:lnTo>
                          <a:pt x="637" y="463"/>
                        </a:lnTo>
                        <a:lnTo>
                          <a:pt x="690" y="448"/>
                        </a:lnTo>
                        <a:lnTo>
                          <a:pt x="682" y="440"/>
                        </a:lnTo>
                        <a:lnTo>
                          <a:pt x="690" y="425"/>
                        </a:lnTo>
                        <a:lnTo>
                          <a:pt x="705" y="364"/>
                        </a:lnTo>
                        <a:lnTo>
                          <a:pt x="675" y="303"/>
                        </a:lnTo>
                        <a:close/>
                      </a:path>
                    </a:pathLst>
                  </a:custGeom>
                  <a:solidFill>
                    <a:srgbClr val="B22222"/>
                  </a:solidFill>
                  <a:ln w="8">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Freeform 131"/>
                  <p:cNvSpPr>
                    <a:spLocks/>
                  </p:cNvSpPr>
                  <p:nvPr/>
                </p:nvSpPr>
                <p:spPr bwMode="auto">
                  <a:xfrm>
                    <a:off x="878" y="122748"/>
                    <a:ext cx="705" cy="690"/>
                  </a:xfrm>
                  <a:custGeom>
                    <a:avLst/>
                    <a:gdLst>
                      <a:gd name="T0" fmla="*/ 675 w 705"/>
                      <a:gd name="T1" fmla="*/ 205 h 690"/>
                      <a:gd name="T2" fmla="*/ 606 w 705"/>
                      <a:gd name="T3" fmla="*/ 174 h 690"/>
                      <a:gd name="T4" fmla="*/ 553 w 705"/>
                      <a:gd name="T5" fmla="*/ 197 h 690"/>
                      <a:gd name="T6" fmla="*/ 531 w 705"/>
                      <a:gd name="T7" fmla="*/ 182 h 690"/>
                      <a:gd name="T8" fmla="*/ 508 w 705"/>
                      <a:gd name="T9" fmla="*/ 190 h 690"/>
                      <a:gd name="T10" fmla="*/ 493 w 705"/>
                      <a:gd name="T11" fmla="*/ 182 h 690"/>
                      <a:gd name="T12" fmla="*/ 462 w 705"/>
                      <a:gd name="T13" fmla="*/ 182 h 690"/>
                      <a:gd name="T14" fmla="*/ 440 w 705"/>
                      <a:gd name="T15" fmla="*/ 167 h 690"/>
                      <a:gd name="T16" fmla="*/ 394 w 705"/>
                      <a:gd name="T17" fmla="*/ 144 h 690"/>
                      <a:gd name="T18" fmla="*/ 364 w 705"/>
                      <a:gd name="T19" fmla="*/ 137 h 690"/>
                      <a:gd name="T20" fmla="*/ 213 w 705"/>
                      <a:gd name="T21" fmla="*/ 0 h 690"/>
                      <a:gd name="T22" fmla="*/ 0 w 705"/>
                      <a:gd name="T23" fmla="*/ 266 h 690"/>
                      <a:gd name="T24" fmla="*/ 84 w 705"/>
                      <a:gd name="T25" fmla="*/ 364 h 690"/>
                      <a:gd name="T26" fmla="*/ 167 w 705"/>
                      <a:gd name="T27" fmla="*/ 478 h 690"/>
                      <a:gd name="T28" fmla="*/ 205 w 705"/>
                      <a:gd name="T29" fmla="*/ 432 h 690"/>
                      <a:gd name="T30" fmla="*/ 273 w 705"/>
                      <a:gd name="T31" fmla="*/ 432 h 690"/>
                      <a:gd name="T32" fmla="*/ 326 w 705"/>
                      <a:gd name="T33" fmla="*/ 531 h 690"/>
                      <a:gd name="T34" fmla="*/ 372 w 705"/>
                      <a:gd name="T35" fmla="*/ 614 h 690"/>
                      <a:gd name="T36" fmla="*/ 440 w 705"/>
                      <a:gd name="T37" fmla="*/ 675 h 690"/>
                      <a:gd name="T38" fmla="*/ 485 w 705"/>
                      <a:gd name="T39" fmla="*/ 690 h 690"/>
                      <a:gd name="T40" fmla="*/ 478 w 705"/>
                      <a:gd name="T41" fmla="*/ 622 h 690"/>
                      <a:gd name="T42" fmla="*/ 470 w 705"/>
                      <a:gd name="T43" fmla="*/ 599 h 690"/>
                      <a:gd name="T44" fmla="*/ 478 w 705"/>
                      <a:gd name="T45" fmla="*/ 599 h 690"/>
                      <a:gd name="T46" fmla="*/ 478 w 705"/>
                      <a:gd name="T47" fmla="*/ 599 h 690"/>
                      <a:gd name="T48" fmla="*/ 500 w 705"/>
                      <a:gd name="T49" fmla="*/ 569 h 690"/>
                      <a:gd name="T50" fmla="*/ 485 w 705"/>
                      <a:gd name="T51" fmla="*/ 561 h 690"/>
                      <a:gd name="T52" fmla="*/ 508 w 705"/>
                      <a:gd name="T53" fmla="*/ 546 h 690"/>
                      <a:gd name="T54" fmla="*/ 500 w 705"/>
                      <a:gd name="T55" fmla="*/ 546 h 690"/>
                      <a:gd name="T56" fmla="*/ 523 w 705"/>
                      <a:gd name="T57" fmla="*/ 523 h 690"/>
                      <a:gd name="T58" fmla="*/ 546 w 705"/>
                      <a:gd name="T59" fmla="*/ 523 h 690"/>
                      <a:gd name="T60" fmla="*/ 546 w 705"/>
                      <a:gd name="T61" fmla="*/ 508 h 690"/>
                      <a:gd name="T62" fmla="*/ 561 w 705"/>
                      <a:gd name="T63" fmla="*/ 508 h 690"/>
                      <a:gd name="T64" fmla="*/ 568 w 705"/>
                      <a:gd name="T65" fmla="*/ 516 h 690"/>
                      <a:gd name="T66" fmla="*/ 614 w 705"/>
                      <a:gd name="T67" fmla="*/ 485 h 690"/>
                      <a:gd name="T68" fmla="*/ 614 w 705"/>
                      <a:gd name="T69" fmla="*/ 478 h 690"/>
                      <a:gd name="T70" fmla="*/ 621 w 705"/>
                      <a:gd name="T71" fmla="*/ 448 h 690"/>
                      <a:gd name="T72" fmla="*/ 637 w 705"/>
                      <a:gd name="T73" fmla="*/ 455 h 690"/>
                      <a:gd name="T74" fmla="*/ 637 w 705"/>
                      <a:gd name="T75" fmla="*/ 463 h 690"/>
                      <a:gd name="T76" fmla="*/ 682 w 705"/>
                      <a:gd name="T77" fmla="*/ 440 h 690"/>
                      <a:gd name="T78" fmla="*/ 705 w 705"/>
                      <a:gd name="T79" fmla="*/ 364 h 690"/>
                      <a:gd name="T80" fmla="*/ 675 w 705"/>
                      <a:gd name="T81" fmla="*/ 31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5" h="690">
                        <a:moveTo>
                          <a:pt x="675" y="303"/>
                        </a:moveTo>
                        <a:lnTo>
                          <a:pt x="675" y="205"/>
                        </a:lnTo>
                        <a:lnTo>
                          <a:pt x="644" y="197"/>
                        </a:lnTo>
                        <a:lnTo>
                          <a:pt x="606" y="174"/>
                        </a:lnTo>
                        <a:lnTo>
                          <a:pt x="561" y="182"/>
                        </a:lnTo>
                        <a:lnTo>
                          <a:pt x="553" y="197"/>
                        </a:lnTo>
                        <a:lnTo>
                          <a:pt x="538" y="182"/>
                        </a:lnTo>
                        <a:lnTo>
                          <a:pt x="531" y="182"/>
                        </a:lnTo>
                        <a:lnTo>
                          <a:pt x="515" y="174"/>
                        </a:lnTo>
                        <a:lnTo>
                          <a:pt x="508" y="190"/>
                        </a:lnTo>
                        <a:lnTo>
                          <a:pt x="508" y="182"/>
                        </a:lnTo>
                        <a:lnTo>
                          <a:pt x="493" y="182"/>
                        </a:lnTo>
                        <a:lnTo>
                          <a:pt x="485" y="174"/>
                        </a:lnTo>
                        <a:lnTo>
                          <a:pt x="462" y="182"/>
                        </a:lnTo>
                        <a:lnTo>
                          <a:pt x="455" y="167"/>
                        </a:lnTo>
                        <a:lnTo>
                          <a:pt x="440" y="167"/>
                        </a:lnTo>
                        <a:lnTo>
                          <a:pt x="402" y="159"/>
                        </a:lnTo>
                        <a:lnTo>
                          <a:pt x="394" y="144"/>
                        </a:lnTo>
                        <a:lnTo>
                          <a:pt x="379" y="144"/>
                        </a:lnTo>
                        <a:lnTo>
                          <a:pt x="364" y="137"/>
                        </a:lnTo>
                        <a:lnTo>
                          <a:pt x="364" y="15"/>
                        </a:lnTo>
                        <a:lnTo>
                          <a:pt x="213" y="0"/>
                        </a:lnTo>
                        <a:lnTo>
                          <a:pt x="190" y="288"/>
                        </a:lnTo>
                        <a:lnTo>
                          <a:pt x="0" y="266"/>
                        </a:lnTo>
                        <a:lnTo>
                          <a:pt x="8" y="281"/>
                        </a:lnTo>
                        <a:lnTo>
                          <a:pt x="84" y="364"/>
                        </a:lnTo>
                        <a:lnTo>
                          <a:pt x="107" y="432"/>
                        </a:lnTo>
                        <a:lnTo>
                          <a:pt x="167" y="478"/>
                        </a:lnTo>
                        <a:lnTo>
                          <a:pt x="190" y="463"/>
                        </a:lnTo>
                        <a:lnTo>
                          <a:pt x="205" y="432"/>
                        </a:lnTo>
                        <a:lnTo>
                          <a:pt x="220" y="425"/>
                        </a:lnTo>
                        <a:lnTo>
                          <a:pt x="273" y="432"/>
                        </a:lnTo>
                        <a:lnTo>
                          <a:pt x="311" y="478"/>
                        </a:lnTo>
                        <a:lnTo>
                          <a:pt x="326" y="531"/>
                        </a:lnTo>
                        <a:lnTo>
                          <a:pt x="372" y="577"/>
                        </a:lnTo>
                        <a:lnTo>
                          <a:pt x="372" y="614"/>
                        </a:lnTo>
                        <a:lnTo>
                          <a:pt x="394" y="652"/>
                        </a:lnTo>
                        <a:lnTo>
                          <a:pt x="440" y="675"/>
                        </a:lnTo>
                        <a:lnTo>
                          <a:pt x="470" y="675"/>
                        </a:lnTo>
                        <a:lnTo>
                          <a:pt x="485" y="690"/>
                        </a:lnTo>
                        <a:lnTo>
                          <a:pt x="500" y="683"/>
                        </a:lnTo>
                        <a:lnTo>
                          <a:pt x="478" y="622"/>
                        </a:lnTo>
                        <a:lnTo>
                          <a:pt x="485" y="599"/>
                        </a:lnTo>
                        <a:lnTo>
                          <a:pt x="470" y="599"/>
                        </a:lnTo>
                        <a:lnTo>
                          <a:pt x="470" y="584"/>
                        </a:lnTo>
                        <a:lnTo>
                          <a:pt x="478" y="599"/>
                        </a:lnTo>
                        <a:lnTo>
                          <a:pt x="478" y="584"/>
                        </a:lnTo>
                        <a:lnTo>
                          <a:pt x="478" y="599"/>
                        </a:lnTo>
                        <a:lnTo>
                          <a:pt x="485" y="592"/>
                        </a:lnTo>
                        <a:lnTo>
                          <a:pt x="500" y="569"/>
                        </a:lnTo>
                        <a:lnTo>
                          <a:pt x="493" y="577"/>
                        </a:lnTo>
                        <a:lnTo>
                          <a:pt x="485" y="561"/>
                        </a:lnTo>
                        <a:lnTo>
                          <a:pt x="500" y="561"/>
                        </a:lnTo>
                        <a:lnTo>
                          <a:pt x="508" y="546"/>
                        </a:lnTo>
                        <a:lnTo>
                          <a:pt x="500" y="554"/>
                        </a:lnTo>
                        <a:lnTo>
                          <a:pt x="500" y="546"/>
                        </a:lnTo>
                        <a:lnTo>
                          <a:pt x="523" y="539"/>
                        </a:lnTo>
                        <a:lnTo>
                          <a:pt x="523" y="523"/>
                        </a:lnTo>
                        <a:lnTo>
                          <a:pt x="531" y="531"/>
                        </a:lnTo>
                        <a:lnTo>
                          <a:pt x="546" y="523"/>
                        </a:lnTo>
                        <a:lnTo>
                          <a:pt x="531" y="508"/>
                        </a:lnTo>
                        <a:lnTo>
                          <a:pt x="546" y="508"/>
                        </a:lnTo>
                        <a:lnTo>
                          <a:pt x="538" y="516"/>
                        </a:lnTo>
                        <a:lnTo>
                          <a:pt x="561" y="508"/>
                        </a:lnTo>
                        <a:lnTo>
                          <a:pt x="553" y="516"/>
                        </a:lnTo>
                        <a:lnTo>
                          <a:pt x="568" y="516"/>
                        </a:lnTo>
                        <a:lnTo>
                          <a:pt x="546" y="531"/>
                        </a:lnTo>
                        <a:lnTo>
                          <a:pt x="614" y="485"/>
                        </a:lnTo>
                        <a:lnTo>
                          <a:pt x="606" y="493"/>
                        </a:lnTo>
                        <a:lnTo>
                          <a:pt x="614" y="478"/>
                        </a:lnTo>
                        <a:lnTo>
                          <a:pt x="629" y="470"/>
                        </a:lnTo>
                        <a:lnTo>
                          <a:pt x="621" y="448"/>
                        </a:lnTo>
                        <a:lnTo>
                          <a:pt x="637" y="440"/>
                        </a:lnTo>
                        <a:lnTo>
                          <a:pt x="637" y="455"/>
                        </a:lnTo>
                        <a:lnTo>
                          <a:pt x="652" y="455"/>
                        </a:lnTo>
                        <a:lnTo>
                          <a:pt x="637" y="463"/>
                        </a:lnTo>
                        <a:lnTo>
                          <a:pt x="690" y="448"/>
                        </a:lnTo>
                        <a:lnTo>
                          <a:pt x="682" y="440"/>
                        </a:lnTo>
                        <a:lnTo>
                          <a:pt x="690" y="425"/>
                        </a:lnTo>
                        <a:lnTo>
                          <a:pt x="705" y="364"/>
                        </a:lnTo>
                        <a:lnTo>
                          <a:pt x="675" y="303"/>
                        </a:lnTo>
                        <a:lnTo>
                          <a:pt x="675" y="311"/>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32"/>
                  <p:cNvSpPr>
                    <a:spLocks/>
                  </p:cNvSpPr>
                  <p:nvPr/>
                </p:nvSpPr>
                <p:spPr bwMode="auto">
                  <a:xfrm>
                    <a:off x="1371" y="123294"/>
                    <a:ext cx="30" cy="53"/>
                  </a:xfrm>
                  <a:custGeom>
                    <a:avLst/>
                    <a:gdLst>
                      <a:gd name="T0" fmla="*/ 30 w 30"/>
                      <a:gd name="T1" fmla="*/ 0 h 53"/>
                      <a:gd name="T2" fmla="*/ 0 w 30"/>
                      <a:gd name="T3" fmla="*/ 53 h 53"/>
                      <a:gd name="T4" fmla="*/ 7 w 30"/>
                      <a:gd name="T5" fmla="*/ 31 h 53"/>
                      <a:gd name="T6" fmla="*/ 30 w 30"/>
                      <a:gd name="T7" fmla="*/ 0 h 53"/>
                    </a:gdLst>
                    <a:ahLst/>
                    <a:cxnLst>
                      <a:cxn ang="0">
                        <a:pos x="T0" y="T1"/>
                      </a:cxn>
                      <a:cxn ang="0">
                        <a:pos x="T2" y="T3"/>
                      </a:cxn>
                      <a:cxn ang="0">
                        <a:pos x="T4" y="T5"/>
                      </a:cxn>
                      <a:cxn ang="0">
                        <a:pos x="T6" y="T7"/>
                      </a:cxn>
                    </a:cxnLst>
                    <a:rect l="0" t="0" r="r" b="b"/>
                    <a:pathLst>
                      <a:path w="30" h="53">
                        <a:moveTo>
                          <a:pt x="30" y="0"/>
                        </a:moveTo>
                        <a:lnTo>
                          <a:pt x="0" y="53"/>
                        </a:lnTo>
                        <a:lnTo>
                          <a:pt x="7" y="31"/>
                        </a:lnTo>
                        <a:lnTo>
                          <a:pt x="30" y="0"/>
                        </a:lnTo>
                        <a:close/>
                      </a:path>
                    </a:pathLst>
                  </a:custGeom>
                  <a:solidFill>
                    <a:srgbClr val="B22222"/>
                  </a:solidFill>
                  <a:ln w="8">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133"/>
                  <p:cNvSpPr>
                    <a:spLocks/>
                  </p:cNvSpPr>
                  <p:nvPr/>
                </p:nvSpPr>
                <p:spPr bwMode="auto">
                  <a:xfrm>
                    <a:off x="1371" y="123294"/>
                    <a:ext cx="30" cy="53"/>
                  </a:xfrm>
                  <a:custGeom>
                    <a:avLst/>
                    <a:gdLst>
                      <a:gd name="T0" fmla="*/ 30 w 30"/>
                      <a:gd name="T1" fmla="*/ 0 h 53"/>
                      <a:gd name="T2" fmla="*/ 0 w 30"/>
                      <a:gd name="T3" fmla="*/ 53 h 53"/>
                      <a:gd name="T4" fmla="*/ 7 w 30"/>
                      <a:gd name="T5" fmla="*/ 31 h 53"/>
                      <a:gd name="T6" fmla="*/ 30 w 30"/>
                      <a:gd name="T7" fmla="*/ 0 h 53"/>
                      <a:gd name="T8" fmla="*/ 30 w 30"/>
                      <a:gd name="T9" fmla="*/ 8 h 53"/>
                    </a:gdLst>
                    <a:ahLst/>
                    <a:cxnLst>
                      <a:cxn ang="0">
                        <a:pos x="T0" y="T1"/>
                      </a:cxn>
                      <a:cxn ang="0">
                        <a:pos x="T2" y="T3"/>
                      </a:cxn>
                      <a:cxn ang="0">
                        <a:pos x="T4" y="T5"/>
                      </a:cxn>
                      <a:cxn ang="0">
                        <a:pos x="T6" y="T7"/>
                      </a:cxn>
                      <a:cxn ang="0">
                        <a:pos x="T8" y="T9"/>
                      </a:cxn>
                    </a:cxnLst>
                    <a:rect l="0" t="0" r="r" b="b"/>
                    <a:pathLst>
                      <a:path w="30" h="53">
                        <a:moveTo>
                          <a:pt x="30" y="0"/>
                        </a:moveTo>
                        <a:lnTo>
                          <a:pt x="0" y="53"/>
                        </a:lnTo>
                        <a:lnTo>
                          <a:pt x="7" y="31"/>
                        </a:lnTo>
                        <a:lnTo>
                          <a:pt x="30" y="0"/>
                        </a:lnTo>
                        <a:lnTo>
                          <a:pt x="30" y="8"/>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34"/>
                  <p:cNvSpPr>
                    <a:spLocks/>
                  </p:cNvSpPr>
                  <p:nvPr/>
                </p:nvSpPr>
                <p:spPr bwMode="auto">
                  <a:xfrm>
                    <a:off x="545" y="122338"/>
                    <a:ext cx="288" cy="349"/>
                  </a:xfrm>
                  <a:custGeom>
                    <a:avLst/>
                    <a:gdLst>
                      <a:gd name="T0" fmla="*/ 288 w 288"/>
                      <a:gd name="T1" fmla="*/ 99 h 349"/>
                      <a:gd name="T2" fmla="*/ 190 w 288"/>
                      <a:gd name="T3" fmla="*/ 84 h 349"/>
                      <a:gd name="T4" fmla="*/ 197 w 288"/>
                      <a:gd name="T5" fmla="*/ 23 h 349"/>
                      <a:gd name="T6" fmla="*/ 61 w 288"/>
                      <a:gd name="T7" fmla="*/ 0 h 349"/>
                      <a:gd name="T8" fmla="*/ 0 w 288"/>
                      <a:gd name="T9" fmla="*/ 311 h 349"/>
                      <a:gd name="T10" fmla="*/ 250 w 288"/>
                      <a:gd name="T11" fmla="*/ 349 h 349"/>
                      <a:gd name="T12" fmla="*/ 288 w 288"/>
                      <a:gd name="T13" fmla="*/ 99 h 349"/>
                    </a:gdLst>
                    <a:ahLst/>
                    <a:cxnLst>
                      <a:cxn ang="0">
                        <a:pos x="T0" y="T1"/>
                      </a:cxn>
                      <a:cxn ang="0">
                        <a:pos x="T2" y="T3"/>
                      </a:cxn>
                      <a:cxn ang="0">
                        <a:pos x="T4" y="T5"/>
                      </a:cxn>
                      <a:cxn ang="0">
                        <a:pos x="T6" y="T7"/>
                      </a:cxn>
                      <a:cxn ang="0">
                        <a:pos x="T8" y="T9"/>
                      </a:cxn>
                      <a:cxn ang="0">
                        <a:pos x="T10" y="T11"/>
                      </a:cxn>
                      <a:cxn ang="0">
                        <a:pos x="T12" y="T13"/>
                      </a:cxn>
                    </a:cxnLst>
                    <a:rect l="0" t="0" r="r" b="b"/>
                    <a:pathLst>
                      <a:path w="288" h="349">
                        <a:moveTo>
                          <a:pt x="288" y="99"/>
                        </a:moveTo>
                        <a:lnTo>
                          <a:pt x="190" y="84"/>
                        </a:lnTo>
                        <a:lnTo>
                          <a:pt x="197" y="23"/>
                        </a:lnTo>
                        <a:lnTo>
                          <a:pt x="61" y="0"/>
                        </a:lnTo>
                        <a:lnTo>
                          <a:pt x="0" y="311"/>
                        </a:lnTo>
                        <a:lnTo>
                          <a:pt x="250" y="349"/>
                        </a:lnTo>
                        <a:lnTo>
                          <a:pt x="288" y="99"/>
                        </a:lnTo>
                        <a:close/>
                      </a:path>
                    </a:pathLst>
                  </a:custGeom>
                  <a:solidFill>
                    <a:srgbClr val="FF8C00"/>
                  </a:solidFill>
                  <a:ln w="8">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135"/>
                  <p:cNvSpPr>
                    <a:spLocks/>
                  </p:cNvSpPr>
                  <p:nvPr/>
                </p:nvSpPr>
                <p:spPr bwMode="auto">
                  <a:xfrm>
                    <a:off x="545" y="122338"/>
                    <a:ext cx="288" cy="349"/>
                  </a:xfrm>
                  <a:custGeom>
                    <a:avLst/>
                    <a:gdLst>
                      <a:gd name="T0" fmla="*/ 288 w 288"/>
                      <a:gd name="T1" fmla="*/ 99 h 349"/>
                      <a:gd name="T2" fmla="*/ 190 w 288"/>
                      <a:gd name="T3" fmla="*/ 84 h 349"/>
                      <a:gd name="T4" fmla="*/ 197 w 288"/>
                      <a:gd name="T5" fmla="*/ 23 h 349"/>
                      <a:gd name="T6" fmla="*/ 61 w 288"/>
                      <a:gd name="T7" fmla="*/ 0 h 349"/>
                      <a:gd name="T8" fmla="*/ 0 w 288"/>
                      <a:gd name="T9" fmla="*/ 311 h 349"/>
                      <a:gd name="T10" fmla="*/ 250 w 288"/>
                      <a:gd name="T11" fmla="*/ 349 h 349"/>
                      <a:gd name="T12" fmla="*/ 288 w 288"/>
                      <a:gd name="T13" fmla="*/ 99 h 349"/>
                      <a:gd name="T14" fmla="*/ 288 w 288"/>
                      <a:gd name="T15" fmla="*/ 107 h 3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349">
                        <a:moveTo>
                          <a:pt x="288" y="99"/>
                        </a:moveTo>
                        <a:lnTo>
                          <a:pt x="190" y="84"/>
                        </a:lnTo>
                        <a:lnTo>
                          <a:pt x="197" y="23"/>
                        </a:lnTo>
                        <a:lnTo>
                          <a:pt x="61" y="0"/>
                        </a:lnTo>
                        <a:lnTo>
                          <a:pt x="0" y="311"/>
                        </a:lnTo>
                        <a:lnTo>
                          <a:pt x="250" y="349"/>
                        </a:lnTo>
                        <a:lnTo>
                          <a:pt x="288" y="99"/>
                        </a:lnTo>
                        <a:lnTo>
                          <a:pt x="288" y="107"/>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36"/>
                  <p:cNvSpPr>
                    <a:spLocks/>
                  </p:cNvSpPr>
                  <p:nvPr/>
                </p:nvSpPr>
                <p:spPr bwMode="auto">
                  <a:xfrm>
                    <a:off x="2461" y="122088"/>
                    <a:ext cx="76" cy="159"/>
                  </a:xfrm>
                  <a:custGeom>
                    <a:avLst/>
                    <a:gdLst>
                      <a:gd name="T0" fmla="*/ 76 w 76"/>
                      <a:gd name="T1" fmla="*/ 30 h 159"/>
                      <a:gd name="T2" fmla="*/ 61 w 76"/>
                      <a:gd name="T3" fmla="*/ 46 h 159"/>
                      <a:gd name="T4" fmla="*/ 53 w 76"/>
                      <a:gd name="T5" fmla="*/ 99 h 159"/>
                      <a:gd name="T6" fmla="*/ 68 w 76"/>
                      <a:gd name="T7" fmla="*/ 152 h 159"/>
                      <a:gd name="T8" fmla="*/ 31 w 76"/>
                      <a:gd name="T9" fmla="*/ 159 h 159"/>
                      <a:gd name="T10" fmla="*/ 8 w 76"/>
                      <a:gd name="T11" fmla="*/ 99 h 159"/>
                      <a:gd name="T12" fmla="*/ 0 w 76"/>
                      <a:gd name="T13" fmla="*/ 46 h 159"/>
                      <a:gd name="T14" fmla="*/ 0 w 76"/>
                      <a:gd name="T15" fmla="*/ 15 h 159"/>
                      <a:gd name="T16" fmla="*/ 76 w 76"/>
                      <a:gd name="T17" fmla="*/ 0 h 159"/>
                      <a:gd name="T18" fmla="*/ 76 w 76"/>
                      <a:gd name="T19"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59">
                        <a:moveTo>
                          <a:pt x="76" y="30"/>
                        </a:moveTo>
                        <a:lnTo>
                          <a:pt x="61" y="46"/>
                        </a:lnTo>
                        <a:lnTo>
                          <a:pt x="53" y="99"/>
                        </a:lnTo>
                        <a:lnTo>
                          <a:pt x="68" y="152"/>
                        </a:lnTo>
                        <a:lnTo>
                          <a:pt x="31" y="159"/>
                        </a:lnTo>
                        <a:lnTo>
                          <a:pt x="8" y="99"/>
                        </a:lnTo>
                        <a:lnTo>
                          <a:pt x="0" y="46"/>
                        </a:lnTo>
                        <a:lnTo>
                          <a:pt x="0" y="15"/>
                        </a:lnTo>
                        <a:lnTo>
                          <a:pt x="76" y="0"/>
                        </a:lnTo>
                        <a:lnTo>
                          <a:pt x="76" y="30"/>
                        </a:lnTo>
                        <a:close/>
                      </a:path>
                    </a:pathLst>
                  </a:custGeom>
                  <a:solidFill>
                    <a:srgbClr val="FF8C00"/>
                  </a:solidFill>
                  <a:ln w="8">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137"/>
                  <p:cNvSpPr>
                    <a:spLocks/>
                  </p:cNvSpPr>
                  <p:nvPr/>
                </p:nvSpPr>
                <p:spPr bwMode="auto">
                  <a:xfrm>
                    <a:off x="2461" y="122088"/>
                    <a:ext cx="76" cy="159"/>
                  </a:xfrm>
                  <a:custGeom>
                    <a:avLst/>
                    <a:gdLst>
                      <a:gd name="T0" fmla="*/ 76 w 76"/>
                      <a:gd name="T1" fmla="*/ 30 h 159"/>
                      <a:gd name="T2" fmla="*/ 61 w 76"/>
                      <a:gd name="T3" fmla="*/ 46 h 159"/>
                      <a:gd name="T4" fmla="*/ 53 w 76"/>
                      <a:gd name="T5" fmla="*/ 99 h 159"/>
                      <a:gd name="T6" fmla="*/ 68 w 76"/>
                      <a:gd name="T7" fmla="*/ 152 h 159"/>
                      <a:gd name="T8" fmla="*/ 31 w 76"/>
                      <a:gd name="T9" fmla="*/ 159 h 159"/>
                      <a:gd name="T10" fmla="*/ 8 w 76"/>
                      <a:gd name="T11" fmla="*/ 99 h 159"/>
                      <a:gd name="T12" fmla="*/ 0 w 76"/>
                      <a:gd name="T13" fmla="*/ 46 h 159"/>
                      <a:gd name="T14" fmla="*/ 0 w 76"/>
                      <a:gd name="T15" fmla="*/ 15 h 159"/>
                      <a:gd name="T16" fmla="*/ 76 w 76"/>
                      <a:gd name="T17" fmla="*/ 0 h 159"/>
                      <a:gd name="T18" fmla="*/ 76 w 76"/>
                      <a:gd name="T19" fmla="*/ 30 h 159"/>
                      <a:gd name="T20" fmla="*/ 76 w 76"/>
                      <a:gd name="T21"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59">
                        <a:moveTo>
                          <a:pt x="76" y="30"/>
                        </a:moveTo>
                        <a:lnTo>
                          <a:pt x="61" y="46"/>
                        </a:lnTo>
                        <a:lnTo>
                          <a:pt x="53" y="99"/>
                        </a:lnTo>
                        <a:lnTo>
                          <a:pt x="68" y="152"/>
                        </a:lnTo>
                        <a:lnTo>
                          <a:pt x="31" y="159"/>
                        </a:lnTo>
                        <a:lnTo>
                          <a:pt x="8" y="99"/>
                        </a:lnTo>
                        <a:lnTo>
                          <a:pt x="0" y="46"/>
                        </a:lnTo>
                        <a:lnTo>
                          <a:pt x="0" y="15"/>
                        </a:lnTo>
                        <a:lnTo>
                          <a:pt x="76" y="0"/>
                        </a:lnTo>
                        <a:lnTo>
                          <a:pt x="76" y="30"/>
                        </a:lnTo>
                        <a:lnTo>
                          <a:pt x="76" y="38"/>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38"/>
                  <p:cNvSpPr>
                    <a:spLocks/>
                  </p:cNvSpPr>
                  <p:nvPr/>
                </p:nvSpPr>
                <p:spPr bwMode="auto">
                  <a:xfrm>
                    <a:off x="2067" y="122498"/>
                    <a:ext cx="387" cy="220"/>
                  </a:xfrm>
                  <a:custGeom>
                    <a:avLst/>
                    <a:gdLst>
                      <a:gd name="T0" fmla="*/ 372 w 387"/>
                      <a:gd name="T1" fmla="*/ 136 h 220"/>
                      <a:gd name="T2" fmla="*/ 356 w 387"/>
                      <a:gd name="T3" fmla="*/ 136 h 220"/>
                      <a:gd name="T4" fmla="*/ 356 w 387"/>
                      <a:gd name="T5" fmla="*/ 144 h 220"/>
                      <a:gd name="T6" fmla="*/ 349 w 387"/>
                      <a:gd name="T7" fmla="*/ 151 h 220"/>
                      <a:gd name="T8" fmla="*/ 349 w 387"/>
                      <a:gd name="T9" fmla="*/ 136 h 220"/>
                      <a:gd name="T10" fmla="*/ 326 w 387"/>
                      <a:gd name="T11" fmla="*/ 129 h 220"/>
                      <a:gd name="T12" fmla="*/ 326 w 387"/>
                      <a:gd name="T13" fmla="*/ 121 h 220"/>
                      <a:gd name="T14" fmla="*/ 356 w 387"/>
                      <a:gd name="T15" fmla="*/ 144 h 220"/>
                      <a:gd name="T16" fmla="*/ 364 w 387"/>
                      <a:gd name="T17" fmla="*/ 129 h 220"/>
                      <a:gd name="T18" fmla="*/ 349 w 387"/>
                      <a:gd name="T19" fmla="*/ 121 h 220"/>
                      <a:gd name="T20" fmla="*/ 356 w 387"/>
                      <a:gd name="T21" fmla="*/ 121 h 220"/>
                      <a:gd name="T22" fmla="*/ 349 w 387"/>
                      <a:gd name="T23" fmla="*/ 106 h 220"/>
                      <a:gd name="T24" fmla="*/ 356 w 387"/>
                      <a:gd name="T25" fmla="*/ 113 h 220"/>
                      <a:gd name="T26" fmla="*/ 356 w 387"/>
                      <a:gd name="T27" fmla="*/ 106 h 220"/>
                      <a:gd name="T28" fmla="*/ 341 w 387"/>
                      <a:gd name="T29" fmla="*/ 106 h 220"/>
                      <a:gd name="T30" fmla="*/ 349 w 387"/>
                      <a:gd name="T31" fmla="*/ 98 h 220"/>
                      <a:gd name="T32" fmla="*/ 341 w 387"/>
                      <a:gd name="T33" fmla="*/ 98 h 220"/>
                      <a:gd name="T34" fmla="*/ 319 w 387"/>
                      <a:gd name="T35" fmla="*/ 76 h 220"/>
                      <a:gd name="T36" fmla="*/ 349 w 387"/>
                      <a:gd name="T37" fmla="*/ 98 h 220"/>
                      <a:gd name="T38" fmla="*/ 349 w 387"/>
                      <a:gd name="T39" fmla="*/ 76 h 220"/>
                      <a:gd name="T40" fmla="*/ 334 w 387"/>
                      <a:gd name="T41" fmla="*/ 76 h 220"/>
                      <a:gd name="T42" fmla="*/ 334 w 387"/>
                      <a:gd name="T43" fmla="*/ 68 h 220"/>
                      <a:gd name="T44" fmla="*/ 311 w 387"/>
                      <a:gd name="T45" fmla="*/ 68 h 220"/>
                      <a:gd name="T46" fmla="*/ 288 w 387"/>
                      <a:gd name="T47" fmla="*/ 60 h 220"/>
                      <a:gd name="T48" fmla="*/ 296 w 387"/>
                      <a:gd name="T49" fmla="*/ 38 h 220"/>
                      <a:gd name="T50" fmla="*/ 296 w 387"/>
                      <a:gd name="T51" fmla="*/ 22 h 220"/>
                      <a:gd name="T52" fmla="*/ 266 w 387"/>
                      <a:gd name="T53" fmla="*/ 7 h 220"/>
                      <a:gd name="T54" fmla="*/ 258 w 387"/>
                      <a:gd name="T55" fmla="*/ 15 h 220"/>
                      <a:gd name="T56" fmla="*/ 228 w 387"/>
                      <a:gd name="T57" fmla="*/ 0 h 220"/>
                      <a:gd name="T58" fmla="*/ 235 w 387"/>
                      <a:gd name="T59" fmla="*/ 22 h 220"/>
                      <a:gd name="T60" fmla="*/ 213 w 387"/>
                      <a:gd name="T61" fmla="*/ 53 h 220"/>
                      <a:gd name="T62" fmla="*/ 205 w 387"/>
                      <a:gd name="T63" fmla="*/ 45 h 220"/>
                      <a:gd name="T64" fmla="*/ 197 w 387"/>
                      <a:gd name="T65" fmla="*/ 76 h 220"/>
                      <a:gd name="T66" fmla="*/ 175 w 387"/>
                      <a:gd name="T67" fmla="*/ 68 h 220"/>
                      <a:gd name="T68" fmla="*/ 152 w 387"/>
                      <a:gd name="T69" fmla="*/ 144 h 220"/>
                      <a:gd name="T70" fmla="*/ 91 w 387"/>
                      <a:gd name="T71" fmla="*/ 167 h 220"/>
                      <a:gd name="T72" fmla="*/ 76 w 387"/>
                      <a:gd name="T73" fmla="*/ 151 h 220"/>
                      <a:gd name="T74" fmla="*/ 23 w 387"/>
                      <a:gd name="T75" fmla="*/ 204 h 220"/>
                      <a:gd name="T76" fmla="*/ 0 w 387"/>
                      <a:gd name="T77" fmla="*/ 220 h 220"/>
                      <a:gd name="T78" fmla="*/ 99 w 387"/>
                      <a:gd name="T79" fmla="*/ 204 h 220"/>
                      <a:gd name="T80" fmla="*/ 372 w 387"/>
                      <a:gd name="T81" fmla="*/ 159 h 220"/>
                      <a:gd name="T82" fmla="*/ 379 w 387"/>
                      <a:gd name="T83" fmla="*/ 159 h 220"/>
                      <a:gd name="T84" fmla="*/ 379 w 387"/>
                      <a:gd name="T85" fmla="*/ 151 h 220"/>
                      <a:gd name="T86" fmla="*/ 379 w 387"/>
                      <a:gd name="T87" fmla="*/ 159 h 220"/>
                      <a:gd name="T88" fmla="*/ 379 w 387"/>
                      <a:gd name="T89" fmla="*/ 151 h 220"/>
                      <a:gd name="T90" fmla="*/ 387 w 387"/>
                      <a:gd name="T91" fmla="*/ 159 h 220"/>
                      <a:gd name="T92" fmla="*/ 372 w 387"/>
                      <a:gd name="T93" fmla="*/ 13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7" h="220">
                        <a:moveTo>
                          <a:pt x="372" y="136"/>
                        </a:moveTo>
                        <a:lnTo>
                          <a:pt x="356" y="136"/>
                        </a:lnTo>
                        <a:lnTo>
                          <a:pt x="356" y="144"/>
                        </a:lnTo>
                        <a:lnTo>
                          <a:pt x="349" y="151"/>
                        </a:lnTo>
                        <a:lnTo>
                          <a:pt x="349" y="136"/>
                        </a:lnTo>
                        <a:lnTo>
                          <a:pt x="326" y="129"/>
                        </a:lnTo>
                        <a:lnTo>
                          <a:pt x="326" y="121"/>
                        </a:lnTo>
                        <a:lnTo>
                          <a:pt x="356" y="144"/>
                        </a:lnTo>
                        <a:lnTo>
                          <a:pt x="364" y="129"/>
                        </a:lnTo>
                        <a:lnTo>
                          <a:pt x="349" y="121"/>
                        </a:lnTo>
                        <a:lnTo>
                          <a:pt x="356" y="121"/>
                        </a:lnTo>
                        <a:lnTo>
                          <a:pt x="349" y="106"/>
                        </a:lnTo>
                        <a:lnTo>
                          <a:pt x="356" y="113"/>
                        </a:lnTo>
                        <a:lnTo>
                          <a:pt x="356" y="106"/>
                        </a:lnTo>
                        <a:lnTo>
                          <a:pt x="341" y="106"/>
                        </a:lnTo>
                        <a:lnTo>
                          <a:pt x="349" y="98"/>
                        </a:lnTo>
                        <a:lnTo>
                          <a:pt x="341" y="98"/>
                        </a:lnTo>
                        <a:lnTo>
                          <a:pt x="319" y="76"/>
                        </a:lnTo>
                        <a:lnTo>
                          <a:pt x="349" y="98"/>
                        </a:lnTo>
                        <a:lnTo>
                          <a:pt x="349" y="76"/>
                        </a:lnTo>
                        <a:lnTo>
                          <a:pt x="334" y="76"/>
                        </a:lnTo>
                        <a:lnTo>
                          <a:pt x="334" y="68"/>
                        </a:lnTo>
                        <a:lnTo>
                          <a:pt x="311" y="68"/>
                        </a:lnTo>
                        <a:lnTo>
                          <a:pt x="288" y="60"/>
                        </a:lnTo>
                        <a:lnTo>
                          <a:pt x="296" y="38"/>
                        </a:lnTo>
                        <a:lnTo>
                          <a:pt x="296" y="22"/>
                        </a:lnTo>
                        <a:lnTo>
                          <a:pt x="266" y="7"/>
                        </a:lnTo>
                        <a:lnTo>
                          <a:pt x="258" y="15"/>
                        </a:lnTo>
                        <a:lnTo>
                          <a:pt x="228" y="0"/>
                        </a:lnTo>
                        <a:lnTo>
                          <a:pt x="235" y="22"/>
                        </a:lnTo>
                        <a:lnTo>
                          <a:pt x="213" y="53"/>
                        </a:lnTo>
                        <a:lnTo>
                          <a:pt x="205" y="45"/>
                        </a:lnTo>
                        <a:lnTo>
                          <a:pt x="197" y="76"/>
                        </a:lnTo>
                        <a:lnTo>
                          <a:pt x="175" y="68"/>
                        </a:lnTo>
                        <a:lnTo>
                          <a:pt x="152" y="144"/>
                        </a:lnTo>
                        <a:lnTo>
                          <a:pt x="91" y="167"/>
                        </a:lnTo>
                        <a:lnTo>
                          <a:pt x="76" y="151"/>
                        </a:lnTo>
                        <a:lnTo>
                          <a:pt x="23" y="204"/>
                        </a:lnTo>
                        <a:lnTo>
                          <a:pt x="0" y="220"/>
                        </a:lnTo>
                        <a:lnTo>
                          <a:pt x="99" y="204"/>
                        </a:lnTo>
                        <a:lnTo>
                          <a:pt x="372" y="159"/>
                        </a:lnTo>
                        <a:lnTo>
                          <a:pt x="379" y="159"/>
                        </a:lnTo>
                        <a:lnTo>
                          <a:pt x="379" y="151"/>
                        </a:lnTo>
                        <a:lnTo>
                          <a:pt x="379" y="159"/>
                        </a:lnTo>
                        <a:lnTo>
                          <a:pt x="379" y="151"/>
                        </a:lnTo>
                        <a:lnTo>
                          <a:pt x="387" y="159"/>
                        </a:lnTo>
                        <a:lnTo>
                          <a:pt x="372" y="136"/>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139"/>
                  <p:cNvSpPr>
                    <a:spLocks/>
                  </p:cNvSpPr>
                  <p:nvPr/>
                </p:nvSpPr>
                <p:spPr bwMode="auto">
                  <a:xfrm>
                    <a:off x="2067" y="122498"/>
                    <a:ext cx="387" cy="220"/>
                  </a:xfrm>
                  <a:custGeom>
                    <a:avLst/>
                    <a:gdLst>
                      <a:gd name="T0" fmla="*/ 372 w 387"/>
                      <a:gd name="T1" fmla="*/ 136 h 220"/>
                      <a:gd name="T2" fmla="*/ 356 w 387"/>
                      <a:gd name="T3" fmla="*/ 136 h 220"/>
                      <a:gd name="T4" fmla="*/ 356 w 387"/>
                      <a:gd name="T5" fmla="*/ 144 h 220"/>
                      <a:gd name="T6" fmla="*/ 349 w 387"/>
                      <a:gd name="T7" fmla="*/ 151 h 220"/>
                      <a:gd name="T8" fmla="*/ 349 w 387"/>
                      <a:gd name="T9" fmla="*/ 136 h 220"/>
                      <a:gd name="T10" fmla="*/ 326 w 387"/>
                      <a:gd name="T11" fmla="*/ 129 h 220"/>
                      <a:gd name="T12" fmla="*/ 326 w 387"/>
                      <a:gd name="T13" fmla="*/ 121 h 220"/>
                      <a:gd name="T14" fmla="*/ 356 w 387"/>
                      <a:gd name="T15" fmla="*/ 144 h 220"/>
                      <a:gd name="T16" fmla="*/ 364 w 387"/>
                      <a:gd name="T17" fmla="*/ 129 h 220"/>
                      <a:gd name="T18" fmla="*/ 349 w 387"/>
                      <a:gd name="T19" fmla="*/ 121 h 220"/>
                      <a:gd name="T20" fmla="*/ 356 w 387"/>
                      <a:gd name="T21" fmla="*/ 121 h 220"/>
                      <a:gd name="T22" fmla="*/ 349 w 387"/>
                      <a:gd name="T23" fmla="*/ 106 h 220"/>
                      <a:gd name="T24" fmla="*/ 356 w 387"/>
                      <a:gd name="T25" fmla="*/ 113 h 220"/>
                      <a:gd name="T26" fmla="*/ 356 w 387"/>
                      <a:gd name="T27" fmla="*/ 106 h 220"/>
                      <a:gd name="T28" fmla="*/ 341 w 387"/>
                      <a:gd name="T29" fmla="*/ 106 h 220"/>
                      <a:gd name="T30" fmla="*/ 349 w 387"/>
                      <a:gd name="T31" fmla="*/ 98 h 220"/>
                      <a:gd name="T32" fmla="*/ 341 w 387"/>
                      <a:gd name="T33" fmla="*/ 98 h 220"/>
                      <a:gd name="T34" fmla="*/ 319 w 387"/>
                      <a:gd name="T35" fmla="*/ 76 h 220"/>
                      <a:gd name="T36" fmla="*/ 349 w 387"/>
                      <a:gd name="T37" fmla="*/ 98 h 220"/>
                      <a:gd name="T38" fmla="*/ 349 w 387"/>
                      <a:gd name="T39" fmla="*/ 76 h 220"/>
                      <a:gd name="T40" fmla="*/ 334 w 387"/>
                      <a:gd name="T41" fmla="*/ 76 h 220"/>
                      <a:gd name="T42" fmla="*/ 334 w 387"/>
                      <a:gd name="T43" fmla="*/ 68 h 220"/>
                      <a:gd name="T44" fmla="*/ 311 w 387"/>
                      <a:gd name="T45" fmla="*/ 68 h 220"/>
                      <a:gd name="T46" fmla="*/ 288 w 387"/>
                      <a:gd name="T47" fmla="*/ 60 h 220"/>
                      <a:gd name="T48" fmla="*/ 296 w 387"/>
                      <a:gd name="T49" fmla="*/ 38 h 220"/>
                      <a:gd name="T50" fmla="*/ 296 w 387"/>
                      <a:gd name="T51" fmla="*/ 22 h 220"/>
                      <a:gd name="T52" fmla="*/ 266 w 387"/>
                      <a:gd name="T53" fmla="*/ 7 h 220"/>
                      <a:gd name="T54" fmla="*/ 258 w 387"/>
                      <a:gd name="T55" fmla="*/ 15 h 220"/>
                      <a:gd name="T56" fmla="*/ 228 w 387"/>
                      <a:gd name="T57" fmla="*/ 0 h 220"/>
                      <a:gd name="T58" fmla="*/ 235 w 387"/>
                      <a:gd name="T59" fmla="*/ 22 h 220"/>
                      <a:gd name="T60" fmla="*/ 213 w 387"/>
                      <a:gd name="T61" fmla="*/ 53 h 220"/>
                      <a:gd name="T62" fmla="*/ 205 w 387"/>
                      <a:gd name="T63" fmla="*/ 45 h 220"/>
                      <a:gd name="T64" fmla="*/ 197 w 387"/>
                      <a:gd name="T65" fmla="*/ 76 h 220"/>
                      <a:gd name="T66" fmla="*/ 175 w 387"/>
                      <a:gd name="T67" fmla="*/ 68 h 220"/>
                      <a:gd name="T68" fmla="*/ 152 w 387"/>
                      <a:gd name="T69" fmla="*/ 144 h 220"/>
                      <a:gd name="T70" fmla="*/ 91 w 387"/>
                      <a:gd name="T71" fmla="*/ 167 h 220"/>
                      <a:gd name="T72" fmla="*/ 76 w 387"/>
                      <a:gd name="T73" fmla="*/ 151 h 220"/>
                      <a:gd name="T74" fmla="*/ 23 w 387"/>
                      <a:gd name="T75" fmla="*/ 204 h 220"/>
                      <a:gd name="T76" fmla="*/ 0 w 387"/>
                      <a:gd name="T77" fmla="*/ 220 h 220"/>
                      <a:gd name="T78" fmla="*/ 99 w 387"/>
                      <a:gd name="T79" fmla="*/ 204 h 220"/>
                      <a:gd name="T80" fmla="*/ 372 w 387"/>
                      <a:gd name="T81" fmla="*/ 159 h 220"/>
                      <a:gd name="T82" fmla="*/ 379 w 387"/>
                      <a:gd name="T83" fmla="*/ 159 h 220"/>
                      <a:gd name="T84" fmla="*/ 379 w 387"/>
                      <a:gd name="T85" fmla="*/ 151 h 220"/>
                      <a:gd name="T86" fmla="*/ 379 w 387"/>
                      <a:gd name="T87" fmla="*/ 159 h 220"/>
                      <a:gd name="T88" fmla="*/ 379 w 387"/>
                      <a:gd name="T89" fmla="*/ 151 h 220"/>
                      <a:gd name="T90" fmla="*/ 387 w 387"/>
                      <a:gd name="T91" fmla="*/ 159 h 220"/>
                      <a:gd name="T92" fmla="*/ 372 w 387"/>
                      <a:gd name="T93" fmla="*/ 136 h 220"/>
                      <a:gd name="T94" fmla="*/ 372 w 387"/>
                      <a:gd name="T95" fmla="*/ 14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7" h="220">
                        <a:moveTo>
                          <a:pt x="372" y="136"/>
                        </a:moveTo>
                        <a:lnTo>
                          <a:pt x="356" y="136"/>
                        </a:lnTo>
                        <a:lnTo>
                          <a:pt x="356" y="144"/>
                        </a:lnTo>
                        <a:lnTo>
                          <a:pt x="349" y="151"/>
                        </a:lnTo>
                        <a:lnTo>
                          <a:pt x="349" y="136"/>
                        </a:lnTo>
                        <a:lnTo>
                          <a:pt x="326" y="129"/>
                        </a:lnTo>
                        <a:lnTo>
                          <a:pt x="326" y="121"/>
                        </a:lnTo>
                        <a:lnTo>
                          <a:pt x="356" y="144"/>
                        </a:lnTo>
                        <a:lnTo>
                          <a:pt x="364" y="129"/>
                        </a:lnTo>
                        <a:lnTo>
                          <a:pt x="349" y="121"/>
                        </a:lnTo>
                        <a:lnTo>
                          <a:pt x="356" y="121"/>
                        </a:lnTo>
                        <a:lnTo>
                          <a:pt x="349" y="106"/>
                        </a:lnTo>
                        <a:lnTo>
                          <a:pt x="356" y="113"/>
                        </a:lnTo>
                        <a:lnTo>
                          <a:pt x="356" y="106"/>
                        </a:lnTo>
                        <a:lnTo>
                          <a:pt x="341" y="106"/>
                        </a:lnTo>
                        <a:lnTo>
                          <a:pt x="349" y="98"/>
                        </a:lnTo>
                        <a:lnTo>
                          <a:pt x="341" y="98"/>
                        </a:lnTo>
                        <a:lnTo>
                          <a:pt x="319" y="76"/>
                        </a:lnTo>
                        <a:lnTo>
                          <a:pt x="349" y="98"/>
                        </a:lnTo>
                        <a:lnTo>
                          <a:pt x="349" y="76"/>
                        </a:lnTo>
                        <a:lnTo>
                          <a:pt x="334" y="76"/>
                        </a:lnTo>
                        <a:lnTo>
                          <a:pt x="334" y="68"/>
                        </a:lnTo>
                        <a:lnTo>
                          <a:pt x="311" y="68"/>
                        </a:lnTo>
                        <a:lnTo>
                          <a:pt x="288" y="60"/>
                        </a:lnTo>
                        <a:lnTo>
                          <a:pt x="296" y="38"/>
                        </a:lnTo>
                        <a:lnTo>
                          <a:pt x="296" y="22"/>
                        </a:lnTo>
                        <a:lnTo>
                          <a:pt x="266" y="7"/>
                        </a:lnTo>
                        <a:lnTo>
                          <a:pt x="258" y="15"/>
                        </a:lnTo>
                        <a:lnTo>
                          <a:pt x="228" y="0"/>
                        </a:lnTo>
                        <a:lnTo>
                          <a:pt x="235" y="22"/>
                        </a:lnTo>
                        <a:lnTo>
                          <a:pt x="213" y="53"/>
                        </a:lnTo>
                        <a:lnTo>
                          <a:pt x="205" y="45"/>
                        </a:lnTo>
                        <a:lnTo>
                          <a:pt x="197" y="76"/>
                        </a:lnTo>
                        <a:lnTo>
                          <a:pt x="175" y="68"/>
                        </a:lnTo>
                        <a:lnTo>
                          <a:pt x="152" y="144"/>
                        </a:lnTo>
                        <a:lnTo>
                          <a:pt x="91" y="167"/>
                        </a:lnTo>
                        <a:lnTo>
                          <a:pt x="76" y="151"/>
                        </a:lnTo>
                        <a:lnTo>
                          <a:pt x="23" y="204"/>
                        </a:lnTo>
                        <a:lnTo>
                          <a:pt x="0" y="220"/>
                        </a:lnTo>
                        <a:lnTo>
                          <a:pt x="99" y="204"/>
                        </a:lnTo>
                        <a:lnTo>
                          <a:pt x="372" y="159"/>
                        </a:lnTo>
                        <a:lnTo>
                          <a:pt x="379" y="159"/>
                        </a:lnTo>
                        <a:lnTo>
                          <a:pt x="379" y="151"/>
                        </a:lnTo>
                        <a:lnTo>
                          <a:pt x="379" y="159"/>
                        </a:lnTo>
                        <a:lnTo>
                          <a:pt x="379" y="151"/>
                        </a:lnTo>
                        <a:lnTo>
                          <a:pt x="387" y="159"/>
                        </a:lnTo>
                        <a:lnTo>
                          <a:pt x="372" y="136"/>
                        </a:lnTo>
                        <a:lnTo>
                          <a:pt x="372" y="144"/>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40"/>
                  <p:cNvSpPr>
                    <a:spLocks/>
                  </p:cNvSpPr>
                  <p:nvPr/>
                </p:nvSpPr>
                <p:spPr bwMode="auto">
                  <a:xfrm>
                    <a:off x="2439" y="122558"/>
                    <a:ext cx="22" cy="61"/>
                  </a:xfrm>
                  <a:custGeom>
                    <a:avLst/>
                    <a:gdLst>
                      <a:gd name="T0" fmla="*/ 22 w 22"/>
                      <a:gd name="T1" fmla="*/ 0 h 61"/>
                      <a:gd name="T2" fmla="*/ 7 w 22"/>
                      <a:gd name="T3" fmla="*/ 8 h 61"/>
                      <a:gd name="T4" fmla="*/ 0 w 22"/>
                      <a:gd name="T5" fmla="*/ 38 h 61"/>
                      <a:gd name="T6" fmla="*/ 0 w 22"/>
                      <a:gd name="T7" fmla="*/ 61 h 61"/>
                      <a:gd name="T8" fmla="*/ 22 w 22"/>
                      <a:gd name="T9" fmla="*/ 0 h 61"/>
                    </a:gdLst>
                    <a:ahLst/>
                    <a:cxnLst>
                      <a:cxn ang="0">
                        <a:pos x="T0" y="T1"/>
                      </a:cxn>
                      <a:cxn ang="0">
                        <a:pos x="T2" y="T3"/>
                      </a:cxn>
                      <a:cxn ang="0">
                        <a:pos x="T4" y="T5"/>
                      </a:cxn>
                      <a:cxn ang="0">
                        <a:pos x="T6" y="T7"/>
                      </a:cxn>
                      <a:cxn ang="0">
                        <a:pos x="T8" y="T9"/>
                      </a:cxn>
                    </a:cxnLst>
                    <a:rect l="0" t="0" r="r" b="b"/>
                    <a:pathLst>
                      <a:path w="22" h="61">
                        <a:moveTo>
                          <a:pt x="22" y="0"/>
                        </a:moveTo>
                        <a:lnTo>
                          <a:pt x="7" y="8"/>
                        </a:lnTo>
                        <a:lnTo>
                          <a:pt x="0" y="38"/>
                        </a:lnTo>
                        <a:lnTo>
                          <a:pt x="0" y="61"/>
                        </a:lnTo>
                        <a:lnTo>
                          <a:pt x="22" y="0"/>
                        </a:lnTo>
                        <a:close/>
                      </a:path>
                    </a:pathLst>
                  </a:custGeom>
                  <a:solidFill>
                    <a:srgbClr val="FF4500"/>
                  </a:solidFill>
                  <a:ln w="8">
                    <a:solidFill>
                      <a:srgbClr val="FF45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141"/>
                  <p:cNvSpPr>
                    <a:spLocks/>
                  </p:cNvSpPr>
                  <p:nvPr/>
                </p:nvSpPr>
                <p:spPr bwMode="auto">
                  <a:xfrm>
                    <a:off x="2439" y="122558"/>
                    <a:ext cx="22" cy="61"/>
                  </a:xfrm>
                  <a:custGeom>
                    <a:avLst/>
                    <a:gdLst>
                      <a:gd name="T0" fmla="*/ 22 w 22"/>
                      <a:gd name="T1" fmla="*/ 0 h 61"/>
                      <a:gd name="T2" fmla="*/ 7 w 22"/>
                      <a:gd name="T3" fmla="*/ 8 h 61"/>
                      <a:gd name="T4" fmla="*/ 0 w 22"/>
                      <a:gd name="T5" fmla="*/ 38 h 61"/>
                      <a:gd name="T6" fmla="*/ 0 w 22"/>
                      <a:gd name="T7" fmla="*/ 61 h 61"/>
                      <a:gd name="T8" fmla="*/ 22 w 22"/>
                      <a:gd name="T9" fmla="*/ 0 h 61"/>
                      <a:gd name="T10" fmla="*/ 22 w 22"/>
                      <a:gd name="T11" fmla="*/ 8 h 61"/>
                    </a:gdLst>
                    <a:ahLst/>
                    <a:cxnLst>
                      <a:cxn ang="0">
                        <a:pos x="T0" y="T1"/>
                      </a:cxn>
                      <a:cxn ang="0">
                        <a:pos x="T2" y="T3"/>
                      </a:cxn>
                      <a:cxn ang="0">
                        <a:pos x="T4" y="T5"/>
                      </a:cxn>
                      <a:cxn ang="0">
                        <a:pos x="T6" y="T7"/>
                      </a:cxn>
                      <a:cxn ang="0">
                        <a:pos x="T8" y="T9"/>
                      </a:cxn>
                      <a:cxn ang="0">
                        <a:pos x="T10" y="T11"/>
                      </a:cxn>
                    </a:cxnLst>
                    <a:rect l="0" t="0" r="r" b="b"/>
                    <a:pathLst>
                      <a:path w="22" h="61">
                        <a:moveTo>
                          <a:pt x="22" y="0"/>
                        </a:moveTo>
                        <a:lnTo>
                          <a:pt x="7" y="8"/>
                        </a:lnTo>
                        <a:lnTo>
                          <a:pt x="0" y="38"/>
                        </a:lnTo>
                        <a:lnTo>
                          <a:pt x="0" y="61"/>
                        </a:lnTo>
                        <a:lnTo>
                          <a:pt x="22" y="0"/>
                        </a:lnTo>
                        <a:lnTo>
                          <a:pt x="22" y="8"/>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42"/>
                  <p:cNvSpPr>
                    <a:spLocks/>
                  </p:cNvSpPr>
                  <p:nvPr/>
                </p:nvSpPr>
                <p:spPr bwMode="auto">
                  <a:xfrm>
                    <a:off x="235" y="121815"/>
                    <a:ext cx="333" cy="250"/>
                  </a:xfrm>
                  <a:custGeom>
                    <a:avLst/>
                    <a:gdLst>
                      <a:gd name="T0" fmla="*/ 295 w 333"/>
                      <a:gd name="T1" fmla="*/ 228 h 250"/>
                      <a:gd name="T2" fmla="*/ 333 w 333"/>
                      <a:gd name="T3" fmla="*/ 61 h 250"/>
                      <a:gd name="T4" fmla="*/ 98 w 333"/>
                      <a:gd name="T5" fmla="*/ 0 h 250"/>
                      <a:gd name="T6" fmla="*/ 106 w 333"/>
                      <a:gd name="T7" fmla="*/ 30 h 250"/>
                      <a:gd name="T8" fmla="*/ 91 w 333"/>
                      <a:gd name="T9" fmla="*/ 38 h 250"/>
                      <a:gd name="T10" fmla="*/ 98 w 333"/>
                      <a:gd name="T11" fmla="*/ 45 h 250"/>
                      <a:gd name="T12" fmla="*/ 91 w 333"/>
                      <a:gd name="T13" fmla="*/ 61 h 250"/>
                      <a:gd name="T14" fmla="*/ 98 w 333"/>
                      <a:gd name="T15" fmla="*/ 61 h 250"/>
                      <a:gd name="T16" fmla="*/ 98 w 333"/>
                      <a:gd name="T17" fmla="*/ 68 h 250"/>
                      <a:gd name="T18" fmla="*/ 91 w 333"/>
                      <a:gd name="T19" fmla="*/ 83 h 250"/>
                      <a:gd name="T20" fmla="*/ 91 w 333"/>
                      <a:gd name="T21" fmla="*/ 106 h 250"/>
                      <a:gd name="T22" fmla="*/ 60 w 333"/>
                      <a:gd name="T23" fmla="*/ 121 h 250"/>
                      <a:gd name="T24" fmla="*/ 53 w 333"/>
                      <a:gd name="T25" fmla="*/ 114 h 250"/>
                      <a:gd name="T26" fmla="*/ 68 w 333"/>
                      <a:gd name="T27" fmla="*/ 99 h 250"/>
                      <a:gd name="T28" fmla="*/ 68 w 333"/>
                      <a:gd name="T29" fmla="*/ 114 h 250"/>
                      <a:gd name="T30" fmla="*/ 76 w 333"/>
                      <a:gd name="T31" fmla="*/ 99 h 250"/>
                      <a:gd name="T32" fmla="*/ 83 w 333"/>
                      <a:gd name="T33" fmla="*/ 99 h 250"/>
                      <a:gd name="T34" fmla="*/ 76 w 333"/>
                      <a:gd name="T35" fmla="*/ 91 h 250"/>
                      <a:gd name="T36" fmla="*/ 83 w 333"/>
                      <a:gd name="T37" fmla="*/ 83 h 250"/>
                      <a:gd name="T38" fmla="*/ 91 w 333"/>
                      <a:gd name="T39" fmla="*/ 83 h 250"/>
                      <a:gd name="T40" fmla="*/ 83 w 333"/>
                      <a:gd name="T41" fmla="*/ 68 h 250"/>
                      <a:gd name="T42" fmla="*/ 53 w 333"/>
                      <a:gd name="T43" fmla="*/ 91 h 250"/>
                      <a:gd name="T44" fmla="*/ 68 w 333"/>
                      <a:gd name="T45" fmla="*/ 99 h 250"/>
                      <a:gd name="T46" fmla="*/ 53 w 333"/>
                      <a:gd name="T47" fmla="*/ 99 h 250"/>
                      <a:gd name="T48" fmla="*/ 76 w 333"/>
                      <a:gd name="T49" fmla="*/ 76 h 250"/>
                      <a:gd name="T50" fmla="*/ 83 w 333"/>
                      <a:gd name="T51" fmla="*/ 53 h 250"/>
                      <a:gd name="T52" fmla="*/ 76 w 333"/>
                      <a:gd name="T53" fmla="*/ 61 h 250"/>
                      <a:gd name="T54" fmla="*/ 68 w 333"/>
                      <a:gd name="T55" fmla="*/ 45 h 250"/>
                      <a:gd name="T56" fmla="*/ 30 w 333"/>
                      <a:gd name="T57" fmla="*/ 38 h 250"/>
                      <a:gd name="T58" fmla="*/ 7 w 333"/>
                      <a:gd name="T59" fmla="*/ 15 h 250"/>
                      <a:gd name="T60" fmla="*/ 0 w 333"/>
                      <a:gd name="T61" fmla="*/ 106 h 250"/>
                      <a:gd name="T62" fmla="*/ 7 w 333"/>
                      <a:gd name="T63" fmla="*/ 106 h 250"/>
                      <a:gd name="T64" fmla="*/ 15 w 333"/>
                      <a:gd name="T65" fmla="*/ 114 h 250"/>
                      <a:gd name="T66" fmla="*/ 0 w 333"/>
                      <a:gd name="T67" fmla="*/ 114 h 250"/>
                      <a:gd name="T68" fmla="*/ 0 w 333"/>
                      <a:gd name="T69" fmla="*/ 121 h 250"/>
                      <a:gd name="T70" fmla="*/ 15 w 333"/>
                      <a:gd name="T71" fmla="*/ 129 h 250"/>
                      <a:gd name="T72" fmla="*/ 0 w 333"/>
                      <a:gd name="T73" fmla="*/ 144 h 250"/>
                      <a:gd name="T74" fmla="*/ 0 w 333"/>
                      <a:gd name="T75" fmla="*/ 129 h 250"/>
                      <a:gd name="T76" fmla="*/ 0 w 333"/>
                      <a:gd name="T77" fmla="*/ 152 h 250"/>
                      <a:gd name="T78" fmla="*/ 15 w 333"/>
                      <a:gd name="T79" fmla="*/ 159 h 250"/>
                      <a:gd name="T80" fmla="*/ 22 w 333"/>
                      <a:gd name="T81" fmla="*/ 159 h 250"/>
                      <a:gd name="T82" fmla="*/ 30 w 333"/>
                      <a:gd name="T83" fmla="*/ 167 h 250"/>
                      <a:gd name="T84" fmla="*/ 38 w 333"/>
                      <a:gd name="T85" fmla="*/ 174 h 250"/>
                      <a:gd name="T86" fmla="*/ 38 w 333"/>
                      <a:gd name="T87" fmla="*/ 205 h 250"/>
                      <a:gd name="T88" fmla="*/ 60 w 333"/>
                      <a:gd name="T89" fmla="*/ 212 h 250"/>
                      <a:gd name="T90" fmla="*/ 83 w 333"/>
                      <a:gd name="T91" fmla="*/ 212 h 250"/>
                      <a:gd name="T92" fmla="*/ 106 w 333"/>
                      <a:gd name="T93" fmla="*/ 228 h 250"/>
                      <a:gd name="T94" fmla="*/ 204 w 333"/>
                      <a:gd name="T95" fmla="*/ 228 h 250"/>
                      <a:gd name="T96" fmla="*/ 295 w 333"/>
                      <a:gd name="T97" fmla="*/ 250 h 250"/>
                      <a:gd name="T98" fmla="*/ 295 w 333"/>
                      <a:gd name="T99" fmla="*/ 22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 h="250">
                        <a:moveTo>
                          <a:pt x="295" y="228"/>
                        </a:moveTo>
                        <a:lnTo>
                          <a:pt x="333" y="61"/>
                        </a:lnTo>
                        <a:lnTo>
                          <a:pt x="98" y="0"/>
                        </a:lnTo>
                        <a:lnTo>
                          <a:pt x="106" y="30"/>
                        </a:lnTo>
                        <a:lnTo>
                          <a:pt x="91" y="38"/>
                        </a:lnTo>
                        <a:lnTo>
                          <a:pt x="98" y="45"/>
                        </a:lnTo>
                        <a:lnTo>
                          <a:pt x="91" y="61"/>
                        </a:lnTo>
                        <a:lnTo>
                          <a:pt x="98" y="61"/>
                        </a:lnTo>
                        <a:lnTo>
                          <a:pt x="98" y="68"/>
                        </a:lnTo>
                        <a:lnTo>
                          <a:pt x="91" y="83"/>
                        </a:lnTo>
                        <a:lnTo>
                          <a:pt x="91" y="106"/>
                        </a:lnTo>
                        <a:lnTo>
                          <a:pt x="60" y="121"/>
                        </a:lnTo>
                        <a:lnTo>
                          <a:pt x="53" y="114"/>
                        </a:lnTo>
                        <a:lnTo>
                          <a:pt x="68" y="99"/>
                        </a:lnTo>
                        <a:lnTo>
                          <a:pt x="68" y="114"/>
                        </a:lnTo>
                        <a:lnTo>
                          <a:pt x="76" y="99"/>
                        </a:lnTo>
                        <a:lnTo>
                          <a:pt x="83" y="99"/>
                        </a:lnTo>
                        <a:lnTo>
                          <a:pt x="76" y="91"/>
                        </a:lnTo>
                        <a:lnTo>
                          <a:pt x="83" y="83"/>
                        </a:lnTo>
                        <a:lnTo>
                          <a:pt x="91" y="83"/>
                        </a:lnTo>
                        <a:lnTo>
                          <a:pt x="83" y="68"/>
                        </a:lnTo>
                        <a:lnTo>
                          <a:pt x="53" y="91"/>
                        </a:lnTo>
                        <a:lnTo>
                          <a:pt x="68" y="99"/>
                        </a:lnTo>
                        <a:lnTo>
                          <a:pt x="53" y="99"/>
                        </a:lnTo>
                        <a:lnTo>
                          <a:pt x="76" y="76"/>
                        </a:lnTo>
                        <a:lnTo>
                          <a:pt x="83" y="53"/>
                        </a:lnTo>
                        <a:lnTo>
                          <a:pt x="76" y="61"/>
                        </a:lnTo>
                        <a:lnTo>
                          <a:pt x="68" y="45"/>
                        </a:lnTo>
                        <a:lnTo>
                          <a:pt x="30" y="38"/>
                        </a:lnTo>
                        <a:lnTo>
                          <a:pt x="7" y="15"/>
                        </a:lnTo>
                        <a:lnTo>
                          <a:pt x="0" y="106"/>
                        </a:lnTo>
                        <a:lnTo>
                          <a:pt x="7" y="106"/>
                        </a:lnTo>
                        <a:lnTo>
                          <a:pt x="15" y="114"/>
                        </a:lnTo>
                        <a:lnTo>
                          <a:pt x="0" y="114"/>
                        </a:lnTo>
                        <a:lnTo>
                          <a:pt x="0" y="121"/>
                        </a:lnTo>
                        <a:lnTo>
                          <a:pt x="15" y="129"/>
                        </a:lnTo>
                        <a:lnTo>
                          <a:pt x="0" y="144"/>
                        </a:lnTo>
                        <a:lnTo>
                          <a:pt x="0" y="129"/>
                        </a:lnTo>
                        <a:lnTo>
                          <a:pt x="0" y="152"/>
                        </a:lnTo>
                        <a:lnTo>
                          <a:pt x="15" y="159"/>
                        </a:lnTo>
                        <a:lnTo>
                          <a:pt x="22" y="159"/>
                        </a:lnTo>
                        <a:lnTo>
                          <a:pt x="30" y="167"/>
                        </a:lnTo>
                        <a:lnTo>
                          <a:pt x="38" y="174"/>
                        </a:lnTo>
                        <a:lnTo>
                          <a:pt x="38" y="205"/>
                        </a:lnTo>
                        <a:lnTo>
                          <a:pt x="60" y="212"/>
                        </a:lnTo>
                        <a:lnTo>
                          <a:pt x="83" y="212"/>
                        </a:lnTo>
                        <a:lnTo>
                          <a:pt x="106" y="228"/>
                        </a:lnTo>
                        <a:lnTo>
                          <a:pt x="204" y="228"/>
                        </a:lnTo>
                        <a:lnTo>
                          <a:pt x="295" y="250"/>
                        </a:lnTo>
                        <a:lnTo>
                          <a:pt x="295" y="228"/>
                        </a:lnTo>
                        <a:close/>
                      </a:path>
                    </a:pathLst>
                  </a:custGeom>
                  <a:solidFill>
                    <a:srgbClr val="FF8C00"/>
                  </a:solidFill>
                  <a:ln w="8">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143"/>
                  <p:cNvSpPr>
                    <a:spLocks/>
                  </p:cNvSpPr>
                  <p:nvPr/>
                </p:nvSpPr>
                <p:spPr bwMode="auto">
                  <a:xfrm>
                    <a:off x="235" y="121815"/>
                    <a:ext cx="333" cy="250"/>
                  </a:xfrm>
                  <a:custGeom>
                    <a:avLst/>
                    <a:gdLst>
                      <a:gd name="T0" fmla="*/ 295 w 333"/>
                      <a:gd name="T1" fmla="*/ 228 h 250"/>
                      <a:gd name="T2" fmla="*/ 333 w 333"/>
                      <a:gd name="T3" fmla="*/ 61 h 250"/>
                      <a:gd name="T4" fmla="*/ 98 w 333"/>
                      <a:gd name="T5" fmla="*/ 0 h 250"/>
                      <a:gd name="T6" fmla="*/ 106 w 333"/>
                      <a:gd name="T7" fmla="*/ 30 h 250"/>
                      <a:gd name="T8" fmla="*/ 91 w 333"/>
                      <a:gd name="T9" fmla="*/ 38 h 250"/>
                      <a:gd name="T10" fmla="*/ 98 w 333"/>
                      <a:gd name="T11" fmla="*/ 45 h 250"/>
                      <a:gd name="T12" fmla="*/ 91 w 333"/>
                      <a:gd name="T13" fmla="*/ 61 h 250"/>
                      <a:gd name="T14" fmla="*/ 98 w 333"/>
                      <a:gd name="T15" fmla="*/ 61 h 250"/>
                      <a:gd name="T16" fmla="*/ 98 w 333"/>
                      <a:gd name="T17" fmla="*/ 68 h 250"/>
                      <a:gd name="T18" fmla="*/ 91 w 333"/>
                      <a:gd name="T19" fmla="*/ 83 h 250"/>
                      <a:gd name="T20" fmla="*/ 91 w 333"/>
                      <a:gd name="T21" fmla="*/ 106 h 250"/>
                      <a:gd name="T22" fmla="*/ 60 w 333"/>
                      <a:gd name="T23" fmla="*/ 121 h 250"/>
                      <a:gd name="T24" fmla="*/ 53 w 333"/>
                      <a:gd name="T25" fmla="*/ 114 h 250"/>
                      <a:gd name="T26" fmla="*/ 68 w 333"/>
                      <a:gd name="T27" fmla="*/ 99 h 250"/>
                      <a:gd name="T28" fmla="*/ 68 w 333"/>
                      <a:gd name="T29" fmla="*/ 114 h 250"/>
                      <a:gd name="T30" fmla="*/ 76 w 333"/>
                      <a:gd name="T31" fmla="*/ 99 h 250"/>
                      <a:gd name="T32" fmla="*/ 83 w 333"/>
                      <a:gd name="T33" fmla="*/ 99 h 250"/>
                      <a:gd name="T34" fmla="*/ 76 w 333"/>
                      <a:gd name="T35" fmla="*/ 91 h 250"/>
                      <a:gd name="T36" fmla="*/ 83 w 333"/>
                      <a:gd name="T37" fmla="*/ 83 h 250"/>
                      <a:gd name="T38" fmla="*/ 91 w 333"/>
                      <a:gd name="T39" fmla="*/ 83 h 250"/>
                      <a:gd name="T40" fmla="*/ 83 w 333"/>
                      <a:gd name="T41" fmla="*/ 68 h 250"/>
                      <a:gd name="T42" fmla="*/ 53 w 333"/>
                      <a:gd name="T43" fmla="*/ 91 h 250"/>
                      <a:gd name="T44" fmla="*/ 68 w 333"/>
                      <a:gd name="T45" fmla="*/ 99 h 250"/>
                      <a:gd name="T46" fmla="*/ 53 w 333"/>
                      <a:gd name="T47" fmla="*/ 99 h 250"/>
                      <a:gd name="T48" fmla="*/ 76 w 333"/>
                      <a:gd name="T49" fmla="*/ 76 h 250"/>
                      <a:gd name="T50" fmla="*/ 83 w 333"/>
                      <a:gd name="T51" fmla="*/ 53 h 250"/>
                      <a:gd name="T52" fmla="*/ 76 w 333"/>
                      <a:gd name="T53" fmla="*/ 61 h 250"/>
                      <a:gd name="T54" fmla="*/ 68 w 333"/>
                      <a:gd name="T55" fmla="*/ 45 h 250"/>
                      <a:gd name="T56" fmla="*/ 30 w 333"/>
                      <a:gd name="T57" fmla="*/ 38 h 250"/>
                      <a:gd name="T58" fmla="*/ 7 w 333"/>
                      <a:gd name="T59" fmla="*/ 15 h 250"/>
                      <a:gd name="T60" fmla="*/ 0 w 333"/>
                      <a:gd name="T61" fmla="*/ 106 h 250"/>
                      <a:gd name="T62" fmla="*/ 7 w 333"/>
                      <a:gd name="T63" fmla="*/ 106 h 250"/>
                      <a:gd name="T64" fmla="*/ 15 w 333"/>
                      <a:gd name="T65" fmla="*/ 114 h 250"/>
                      <a:gd name="T66" fmla="*/ 0 w 333"/>
                      <a:gd name="T67" fmla="*/ 114 h 250"/>
                      <a:gd name="T68" fmla="*/ 0 w 333"/>
                      <a:gd name="T69" fmla="*/ 121 h 250"/>
                      <a:gd name="T70" fmla="*/ 15 w 333"/>
                      <a:gd name="T71" fmla="*/ 129 h 250"/>
                      <a:gd name="T72" fmla="*/ 0 w 333"/>
                      <a:gd name="T73" fmla="*/ 144 h 250"/>
                      <a:gd name="T74" fmla="*/ 0 w 333"/>
                      <a:gd name="T75" fmla="*/ 129 h 250"/>
                      <a:gd name="T76" fmla="*/ 0 w 333"/>
                      <a:gd name="T77" fmla="*/ 152 h 250"/>
                      <a:gd name="T78" fmla="*/ 15 w 333"/>
                      <a:gd name="T79" fmla="*/ 159 h 250"/>
                      <a:gd name="T80" fmla="*/ 22 w 333"/>
                      <a:gd name="T81" fmla="*/ 159 h 250"/>
                      <a:gd name="T82" fmla="*/ 30 w 333"/>
                      <a:gd name="T83" fmla="*/ 167 h 250"/>
                      <a:gd name="T84" fmla="*/ 38 w 333"/>
                      <a:gd name="T85" fmla="*/ 174 h 250"/>
                      <a:gd name="T86" fmla="*/ 38 w 333"/>
                      <a:gd name="T87" fmla="*/ 205 h 250"/>
                      <a:gd name="T88" fmla="*/ 60 w 333"/>
                      <a:gd name="T89" fmla="*/ 212 h 250"/>
                      <a:gd name="T90" fmla="*/ 83 w 333"/>
                      <a:gd name="T91" fmla="*/ 212 h 250"/>
                      <a:gd name="T92" fmla="*/ 106 w 333"/>
                      <a:gd name="T93" fmla="*/ 228 h 250"/>
                      <a:gd name="T94" fmla="*/ 204 w 333"/>
                      <a:gd name="T95" fmla="*/ 228 h 250"/>
                      <a:gd name="T96" fmla="*/ 295 w 333"/>
                      <a:gd name="T97" fmla="*/ 250 h 250"/>
                      <a:gd name="T98" fmla="*/ 295 w 333"/>
                      <a:gd name="T99" fmla="*/ 228 h 250"/>
                      <a:gd name="T100" fmla="*/ 295 w 333"/>
                      <a:gd name="T101" fmla="*/ 23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3" h="250">
                        <a:moveTo>
                          <a:pt x="295" y="228"/>
                        </a:moveTo>
                        <a:lnTo>
                          <a:pt x="333" y="61"/>
                        </a:lnTo>
                        <a:lnTo>
                          <a:pt x="98" y="0"/>
                        </a:lnTo>
                        <a:lnTo>
                          <a:pt x="106" y="30"/>
                        </a:lnTo>
                        <a:lnTo>
                          <a:pt x="91" y="38"/>
                        </a:lnTo>
                        <a:lnTo>
                          <a:pt x="98" y="45"/>
                        </a:lnTo>
                        <a:lnTo>
                          <a:pt x="91" y="61"/>
                        </a:lnTo>
                        <a:lnTo>
                          <a:pt x="98" y="61"/>
                        </a:lnTo>
                        <a:lnTo>
                          <a:pt x="98" y="68"/>
                        </a:lnTo>
                        <a:lnTo>
                          <a:pt x="91" y="83"/>
                        </a:lnTo>
                        <a:lnTo>
                          <a:pt x="91" y="106"/>
                        </a:lnTo>
                        <a:lnTo>
                          <a:pt x="60" y="121"/>
                        </a:lnTo>
                        <a:lnTo>
                          <a:pt x="53" y="114"/>
                        </a:lnTo>
                        <a:lnTo>
                          <a:pt x="68" y="99"/>
                        </a:lnTo>
                        <a:lnTo>
                          <a:pt x="68" y="114"/>
                        </a:lnTo>
                        <a:lnTo>
                          <a:pt x="76" y="99"/>
                        </a:lnTo>
                        <a:lnTo>
                          <a:pt x="83" y="99"/>
                        </a:lnTo>
                        <a:lnTo>
                          <a:pt x="76" y="91"/>
                        </a:lnTo>
                        <a:lnTo>
                          <a:pt x="83" y="83"/>
                        </a:lnTo>
                        <a:lnTo>
                          <a:pt x="91" y="83"/>
                        </a:lnTo>
                        <a:lnTo>
                          <a:pt x="83" y="68"/>
                        </a:lnTo>
                        <a:lnTo>
                          <a:pt x="53" y="91"/>
                        </a:lnTo>
                        <a:lnTo>
                          <a:pt x="68" y="99"/>
                        </a:lnTo>
                        <a:lnTo>
                          <a:pt x="53" y="99"/>
                        </a:lnTo>
                        <a:lnTo>
                          <a:pt x="76" y="76"/>
                        </a:lnTo>
                        <a:lnTo>
                          <a:pt x="83" y="53"/>
                        </a:lnTo>
                        <a:lnTo>
                          <a:pt x="76" y="61"/>
                        </a:lnTo>
                        <a:lnTo>
                          <a:pt x="68" y="45"/>
                        </a:lnTo>
                        <a:lnTo>
                          <a:pt x="30" y="38"/>
                        </a:lnTo>
                        <a:lnTo>
                          <a:pt x="7" y="15"/>
                        </a:lnTo>
                        <a:lnTo>
                          <a:pt x="0" y="106"/>
                        </a:lnTo>
                        <a:lnTo>
                          <a:pt x="7" y="106"/>
                        </a:lnTo>
                        <a:lnTo>
                          <a:pt x="15" y="114"/>
                        </a:lnTo>
                        <a:lnTo>
                          <a:pt x="0" y="114"/>
                        </a:lnTo>
                        <a:lnTo>
                          <a:pt x="0" y="121"/>
                        </a:lnTo>
                        <a:lnTo>
                          <a:pt x="15" y="129"/>
                        </a:lnTo>
                        <a:lnTo>
                          <a:pt x="0" y="144"/>
                        </a:lnTo>
                        <a:lnTo>
                          <a:pt x="0" y="129"/>
                        </a:lnTo>
                        <a:lnTo>
                          <a:pt x="0" y="152"/>
                        </a:lnTo>
                        <a:lnTo>
                          <a:pt x="15" y="159"/>
                        </a:lnTo>
                        <a:lnTo>
                          <a:pt x="22" y="159"/>
                        </a:lnTo>
                        <a:lnTo>
                          <a:pt x="30" y="167"/>
                        </a:lnTo>
                        <a:lnTo>
                          <a:pt x="38" y="174"/>
                        </a:lnTo>
                        <a:lnTo>
                          <a:pt x="38" y="205"/>
                        </a:lnTo>
                        <a:lnTo>
                          <a:pt x="60" y="212"/>
                        </a:lnTo>
                        <a:lnTo>
                          <a:pt x="83" y="212"/>
                        </a:lnTo>
                        <a:lnTo>
                          <a:pt x="106" y="228"/>
                        </a:lnTo>
                        <a:lnTo>
                          <a:pt x="204" y="228"/>
                        </a:lnTo>
                        <a:lnTo>
                          <a:pt x="295" y="250"/>
                        </a:lnTo>
                        <a:lnTo>
                          <a:pt x="295" y="228"/>
                        </a:lnTo>
                        <a:lnTo>
                          <a:pt x="295" y="235"/>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44"/>
                  <p:cNvSpPr>
                    <a:spLocks/>
                  </p:cNvSpPr>
                  <p:nvPr/>
                </p:nvSpPr>
                <p:spPr bwMode="auto">
                  <a:xfrm>
                    <a:off x="2105" y="122445"/>
                    <a:ext cx="228" cy="220"/>
                  </a:xfrm>
                  <a:custGeom>
                    <a:avLst/>
                    <a:gdLst>
                      <a:gd name="T0" fmla="*/ 220 w 228"/>
                      <a:gd name="T1" fmla="*/ 68 h 220"/>
                      <a:gd name="T2" fmla="*/ 190 w 228"/>
                      <a:gd name="T3" fmla="*/ 53 h 220"/>
                      <a:gd name="T4" fmla="*/ 197 w 228"/>
                      <a:gd name="T5" fmla="*/ 75 h 220"/>
                      <a:gd name="T6" fmla="*/ 175 w 228"/>
                      <a:gd name="T7" fmla="*/ 106 h 220"/>
                      <a:gd name="T8" fmla="*/ 167 w 228"/>
                      <a:gd name="T9" fmla="*/ 98 h 220"/>
                      <a:gd name="T10" fmla="*/ 159 w 228"/>
                      <a:gd name="T11" fmla="*/ 129 h 220"/>
                      <a:gd name="T12" fmla="*/ 137 w 228"/>
                      <a:gd name="T13" fmla="*/ 121 h 220"/>
                      <a:gd name="T14" fmla="*/ 114 w 228"/>
                      <a:gd name="T15" fmla="*/ 197 h 220"/>
                      <a:gd name="T16" fmla="*/ 53 w 228"/>
                      <a:gd name="T17" fmla="*/ 220 h 220"/>
                      <a:gd name="T18" fmla="*/ 38 w 228"/>
                      <a:gd name="T19" fmla="*/ 204 h 220"/>
                      <a:gd name="T20" fmla="*/ 8 w 228"/>
                      <a:gd name="T21" fmla="*/ 182 h 220"/>
                      <a:gd name="T22" fmla="*/ 0 w 228"/>
                      <a:gd name="T23" fmla="*/ 151 h 220"/>
                      <a:gd name="T24" fmla="*/ 15 w 228"/>
                      <a:gd name="T25" fmla="*/ 136 h 220"/>
                      <a:gd name="T26" fmla="*/ 23 w 228"/>
                      <a:gd name="T27" fmla="*/ 113 h 220"/>
                      <a:gd name="T28" fmla="*/ 38 w 228"/>
                      <a:gd name="T29" fmla="*/ 113 h 220"/>
                      <a:gd name="T30" fmla="*/ 38 w 228"/>
                      <a:gd name="T31" fmla="*/ 91 h 220"/>
                      <a:gd name="T32" fmla="*/ 69 w 228"/>
                      <a:gd name="T33" fmla="*/ 68 h 220"/>
                      <a:gd name="T34" fmla="*/ 76 w 228"/>
                      <a:gd name="T35" fmla="*/ 22 h 220"/>
                      <a:gd name="T36" fmla="*/ 69 w 228"/>
                      <a:gd name="T37" fmla="*/ 0 h 220"/>
                      <a:gd name="T38" fmla="*/ 76 w 228"/>
                      <a:gd name="T39" fmla="*/ 0 h 220"/>
                      <a:gd name="T40" fmla="*/ 84 w 228"/>
                      <a:gd name="T41" fmla="*/ 53 h 220"/>
                      <a:gd name="T42" fmla="*/ 137 w 228"/>
                      <a:gd name="T43" fmla="*/ 45 h 220"/>
                      <a:gd name="T44" fmla="*/ 144 w 228"/>
                      <a:gd name="T45" fmla="*/ 83 h 220"/>
                      <a:gd name="T46" fmla="*/ 167 w 228"/>
                      <a:gd name="T47" fmla="*/ 45 h 220"/>
                      <a:gd name="T48" fmla="*/ 190 w 228"/>
                      <a:gd name="T49" fmla="*/ 53 h 220"/>
                      <a:gd name="T50" fmla="*/ 197 w 228"/>
                      <a:gd name="T51" fmla="*/ 37 h 220"/>
                      <a:gd name="T52" fmla="*/ 212 w 228"/>
                      <a:gd name="T53" fmla="*/ 37 h 220"/>
                      <a:gd name="T54" fmla="*/ 228 w 228"/>
                      <a:gd name="T55" fmla="*/ 60 h 220"/>
                      <a:gd name="T56" fmla="*/ 220 w 228"/>
                      <a:gd name="T57" fmla="*/ 6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 h="220">
                        <a:moveTo>
                          <a:pt x="220" y="68"/>
                        </a:moveTo>
                        <a:lnTo>
                          <a:pt x="190" y="53"/>
                        </a:lnTo>
                        <a:lnTo>
                          <a:pt x="197" y="75"/>
                        </a:lnTo>
                        <a:lnTo>
                          <a:pt x="175" y="106"/>
                        </a:lnTo>
                        <a:lnTo>
                          <a:pt x="167" y="98"/>
                        </a:lnTo>
                        <a:lnTo>
                          <a:pt x="159" y="129"/>
                        </a:lnTo>
                        <a:lnTo>
                          <a:pt x="137" y="121"/>
                        </a:lnTo>
                        <a:lnTo>
                          <a:pt x="114" y="197"/>
                        </a:lnTo>
                        <a:lnTo>
                          <a:pt x="53" y="220"/>
                        </a:lnTo>
                        <a:lnTo>
                          <a:pt x="38" y="204"/>
                        </a:lnTo>
                        <a:lnTo>
                          <a:pt x="8" y="182"/>
                        </a:lnTo>
                        <a:lnTo>
                          <a:pt x="0" y="151"/>
                        </a:lnTo>
                        <a:lnTo>
                          <a:pt x="15" y="136"/>
                        </a:lnTo>
                        <a:lnTo>
                          <a:pt x="23" y="113"/>
                        </a:lnTo>
                        <a:lnTo>
                          <a:pt x="38" y="113"/>
                        </a:lnTo>
                        <a:lnTo>
                          <a:pt x="38" y="91"/>
                        </a:lnTo>
                        <a:lnTo>
                          <a:pt x="69" y="68"/>
                        </a:lnTo>
                        <a:lnTo>
                          <a:pt x="76" y="22"/>
                        </a:lnTo>
                        <a:lnTo>
                          <a:pt x="69" y="0"/>
                        </a:lnTo>
                        <a:lnTo>
                          <a:pt x="76" y="0"/>
                        </a:lnTo>
                        <a:lnTo>
                          <a:pt x="84" y="53"/>
                        </a:lnTo>
                        <a:lnTo>
                          <a:pt x="137" y="45"/>
                        </a:lnTo>
                        <a:lnTo>
                          <a:pt x="144" y="83"/>
                        </a:lnTo>
                        <a:lnTo>
                          <a:pt x="167" y="45"/>
                        </a:lnTo>
                        <a:lnTo>
                          <a:pt x="190" y="53"/>
                        </a:lnTo>
                        <a:lnTo>
                          <a:pt x="197" y="37"/>
                        </a:lnTo>
                        <a:lnTo>
                          <a:pt x="212" y="37"/>
                        </a:lnTo>
                        <a:lnTo>
                          <a:pt x="228" y="60"/>
                        </a:lnTo>
                        <a:lnTo>
                          <a:pt x="220" y="68"/>
                        </a:lnTo>
                        <a:close/>
                      </a:path>
                    </a:pathLst>
                  </a:custGeom>
                  <a:solidFill>
                    <a:srgbClr val="B22222"/>
                  </a:solidFill>
                  <a:ln w="8">
                    <a:solidFill>
                      <a:srgbClr val="B2222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Freeform 145"/>
                  <p:cNvSpPr>
                    <a:spLocks/>
                  </p:cNvSpPr>
                  <p:nvPr/>
                </p:nvSpPr>
                <p:spPr bwMode="auto">
                  <a:xfrm>
                    <a:off x="2105" y="122445"/>
                    <a:ext cx="228" cy="220"/>
                  </a:xfrm>
                  <a:custGeom>
                    <a:avLst/>
                    <a:gdLst>
                      <a:gd name="T0" fmla="*/ 220 w 228"/>
                      <a:gd name="T1" fmla="*/ 68 h 220"/>
                      <a:gd name="T2" fmla="*/ 190 w 228"/>
                      <a:gd name="T3" fmla="*/ 53 h 220"/>
                      <a:gd name="T4" fmla="*/ 197 w 228"/>
                      <a:gd name="T5" fmla="*/ 75 h 220"/>
                      <a:gd name="T6" fmla="*/ 175 w 228"/>
                      <a:gd name="T7" fmla="*/ 106 h 220"/>
                      <a:gd name="T8" fmla="*/ 167 w 228"/>
                      <a:gd name="T9" fmla="*/ 98 h 220"/>
                      <a:gd name="T10" fmla="*/ 159 w 228"/>
                      <a:gd name="T11" fmla="*/ 129 h 220"/>
                      <a:gd name="T12" fmla="*/ 137 w 228"/>
                      <a:gd name="T13" fmla="*/ 121 h 220"/>
                      <a:gd name="T14" fmla="*/ 114 w 228"/>
                      <a:gd name="T15" fmla="*/ 197 h 220"/>
                      <a:gd name="T16" fmla="*/ 53 w 228"/>
                      <a:gd name="T17" fmla="*/ 220 h 220"/>
                      <a:gd name="T18" fmla="*/ 38 w 228"/>
                      <a:gd name="T19" fmla="*/ 204 h 220"/>
                      <a:gd name="T20" fmla="*/ 8 w 228"/>
                      <a:gd name="T21" fmla="*/ 182 h 220"/>
                      <a:gd name="T22" fmla="*/ 0 w 228"/>
                      <a:gd name="T23" fmla="*/ 151 h 220"/>
                      <a:gd name="T24" fmla="*/ 15 w 228"/>
                      <a:gd name="T25" fmla="*/ 136 h 220"/>
                      <a:gd name="T26" fmla="*/ 23 w 228"/>
                      <a:gd name="T27" fmla="*/ 113 h 220"/>
                      <a:gd name="T28" fmla="*/ 38 w 228"/>
                      <a:gd name="T29" fmla="*/ 113 h 220"/>
                      <a:gd name="T30" fmla="*/ 38 w 228"/>
                      <a:gd name="T31" fmla="*/ 91 h 220"/>
                      <a:gd name="T32" fmla="*/ 69 w 228"/>
                      <a:gd name="T33" fmla="*/ 68 h 220"/>
                      <a:gd name="T34" fmla="*/ 76 w 228"/>
                      <a:gd name="T35" fmla="*/ 22 h 220"/>
                      <a:gd name="T36" fmla="*/ 69 w 228"/>
                      <a:gd name="T37" fmla="*/ 0 h 220"/>
                      <a:gd name="T38" fmla="*/ 76 w 228"/>
                      <a:gd name="T39" fmla="*/ 0 h 220"/>
                      <a:gd name="T40" fmla="*/ 84 w 228"/>
                      <a:gd name="T41" fmla="*/ 53 h 220"/>
                      <a:gd name="T42" fmla="*/ 137 w 228"/>
                      <a:gd name="T43" fmla="*/ 45 h 220"/>
                      <a:gd name="T44" fmla="*/ 144 w 228"/>
                      <a:gd name="T45" fmla="*/ 83 h 220"/>
                      <a:gd name="T46" fmla="*/ 167 w 228"/>
                      <a:gd name="T47" fmla="*/ 45 h 220"/>
                      <a:gd name="T48" fmla="*/ 190 w 228"/>
                      <a:gd name="T49" fmla="*/ 53 h 220"/>
                      <a:gd name="T50" fmla="*/ 197 w 228"/>
                      <a:gd name="T51" fmla="*/ 37 h 220"/>
                      <a:gd name="T52" fmla="*/ 212 w 228"/>
                      <a:gd name="T53" fmla="*/ 37 h 220"/>
                      <a:gd name="T54" fmla="*/ 228 w 228"/>
                      <a:gd name="T55" fmla="*/ 60 h 220"/>
                      <a:gd name="T56" fmla="*/ 220 w 228"/>
                      <a:gd name="T57" fmla="*/ 68 h 220"/>
                      <a:gd name="T58" fmla="*/ 220 w 228"/>
                      <a:gd name="T59" fmla="*/ 7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8" h="220">
                        <a:moveTo>
                          <a:pt x="220" y="68"/>
                        </a:moveTo>
                        <a:lnTo>
                          <a:pt x="190" y="53"/>
                        </a:lnTo>
                        <a:lnTo>
                          <a:pt x="197" y="75"/>
                        </a:lnTo>
                        <a:lnTo>
                          <a:pt x="175" y="106"/>
                        </a:lnTo>
                        <a:lnTo>
                          <a:pt x="167" y="98"/>
                        </a:lnTo>
                        <a:lnTo>
                          <a:pt x="159" y="129"/>
                        </a:lnTo>
                        <a:lnTo>
                          <a:pt x="137" y="121"/>
                        </a:lnTo>
                        <a:lnTo>
                          <a:pt x="114" y="197"/>
                        </a:lnTo>
                        <a:lnTo>
                          <a:pt x="53" y="220"/>
                        </a:lnTo>
                        <a:lnTo>
                          <a:pt x="38" y="204"/>
                        </a:lnTo>
                        <a:lnTo>
                          <a:pt x="8" y="182"/>
                        </a:lnTo>
                        <a:lnTo>
                          <a:pt x="0" y="151"/>
                        </a:lnTo>
                        <a:lnTo>
                          <a:pt x="15" y="136"/>
                        </a:lnTo>
                        <a:lnTo>
                          <a:pt x="23" y="113"/>
                        </a:lnTo>
                        <a:lnTo>
                          <a:pt x="38" y="113"/>
                        </a:lnTo>
                        <a:lnTo>
                          <a:pt x="38" y="91"/>
                        </a:lnTo>
                        <a:lnTo>
                          <a:pt x="69" y="68"/>
                        </a:lnTo>
                        <a:lnTo>
                          <a:pt x="76" y="22"/>
                        </a:lnTo>
                        <a:lnTo>
                          <a:pt x="69" y="0"/>
                        </a:lnTo>
                        <a:lnTo>
                          <a:pt x="76" y="0"/>
                        </a:lnTo>
                        <a:lnTo>
                          <a:pt x="84" y="53"/>
                        </a:lnTo>
                        <a:lnTo>
                          <a:pt x="137" y="45"/>
                        </a:lnTo>
                        <a:lnTo>
                          <a:pt x="144" y="83"/>
                        </a:lnTo>
                        <a:lnTo>
                          <a:pt x="167" y="45"/>
                        </a:lnTo>
                        <a:lnTo>
                          <a:pt x="190" y="53"/>
                        </a:lnTo>
                        <a:lnTo>
                          <a:pt x="197" y="37"/>
                        </a:lnTo>
                        <a:lnTo>
                          <a:pt x="212" y="37"/>
                        </a:lnTo>
                        <a:lnTo>
                          <a:pt x="228" y="60"/>
                        </a:lnTo>
                        <a:lnTo>
                          <a:pt x="220" y="68"/>
                        </a:lnTo>
                        <a:lnTo>
                          <a:pt x="220" y="75"/>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46"/>
                  <p:cNvSpPr>
                    <a:spLocks/>
                  </p:cNvSpPr>
                  <p:nvPr/>
                </p:nvSpPr>
                <p:spPr bwMode="auto">
                  <a:xfrm>
                    <a:off x="1583" y="122096"/>
                    <a:ext cx="257" cy="280"/>
                  </a:xfrm>
                  <a:custGeom>
                    <a:avLst/>
                    <a:gdLst>
                      <a:gd name="T0" fmla="*/ 235 w 257"/>
                      <a:gd name="T1" fmla="*/ 227 h 280"/>
                      <a:gd name="T2" fmla="*/ 242 w 257"/>
                      <a:gd name="T3" fmla="*/ 273 h 280"/>
                      <a:gd name="T4" fmla="*/ 113 w 257"/>
                      <a:gd name="T5" fmla="*/ 280 h 280"/>
                      <a:gd name="T6" fmla="*/ 91 w 257"/>
                      <a:gd name="T7" fmla="*/ 265 h 280"/>
                      <a:gd name="T8" fmla="*/ 83 w 257"/>
                      <a:gd name="T9" fmla="*/ 220 h 280"/>
                      <a:gd name="T10" fmla="*/ 76 w 257"/>
                      <a:gd name="T11" fmla="*/ 189 h 280"/>
                      <a:gd name="T12" fmla="*/ 7 w 257"/>
                      <a:gd name="T13" fmla="*/ 144 h 280"/>
                      <a:gd name="T14" fmla="*/ 7 w 257"/>
                      <a:gd name="T15" fmla="*/ 113 h 280"/>
                      <a:gd name="T16" fmla="*/ 15 w 257"/>
                      <a:gd name="T17" fmla="*/ 98 h 280"/>
                      <a:gd name="T18" fmla="*/ 0 w 257"/>
                      <a:gd name="T19" fmla="*/ 83 h 280"/>
                      <a:gd name="T20" fmla="*/ 30 w 257"/>
                      <a:gd name="T21" fmla="*/ 60 h 280"/>
                      <a:gd name="T22" fmla="*/ 30 w 257"/>
                      <a:gd name="T23" fmla="*/ 22 h 280"/>
                      <a:gd name="T24" fmla="*/ 38 w 257"/>
                      <a:gd name="T25" fmla="*/ 22 h 280"/>
                      <a:gd name="T26" fmla="*/ 91 w 257"/>
                      <a:gd name="T27" fmla="*/ 0 h 280"/>
                      <a:gd name="T28" fmla="*/ 83 w 257"/>
                      <a:gd name="T29" fmla="*/ 22 h 280"/>
                      <a:gd name="T30" fmla="*/ 91 w 257"/>
                      <a:gd name="T31" fmla="*/ 15 h 280"/>
                      <a:gd name="T32" fmla="*/ 106 w 257"/>
                      <a:gd name="T33" fmla="*/ 22 h 280"/>
                      <a:gd name="T34" fmla="*/ 129 w 257"/>
                      <a:gd name="T35" fmla="*/ 38 h 280"/>
                      <a:gd name="T36" fmla="*/ 212 w 257"/>
                      <a:gd name="T37" fmla="*/ 60 h 280"/>
                      <a:gd name="T38" fmla="*/ 212 w 257"/>
                      <a:gd name="T39" fmla="*/ 68 h 280"/>
                      <a:gd name="T40" fmla="*/ 227 w 257"/>
                      <a:gd name="T41" fmla="*/ 75 h 280"/>
                      <a:gd name="T42" fmla="*/ 227 w 257"/>
                      <a:gd name="T43" fmla="*/ 91 h 280"/>
                      <a:gd name="T44" fmla="*/ 235 w 257"/>
                      <a:gd name="T45" fmla="*/ 91 h 280"/>
                      <a:gd name="T46" fmla="*/ 242 w 257"/>
                      <a:gd name="T47" fmla="*/ 106 h 280"/>
                      <a:gd name="T48" fmla="*/ 227 w 257"/>
                      <a:gd name="T49" fmla="*/ 136 h 280"/>
                      <a:gd name="T50" fmla="*/ 227 w 257"/>
                      <a:gd name="T51" fmla="*/ 144 h 280"/>
                      <a:gd name="T52" fmla="*/ 250 w 257"/>
                      <a:gd name="T53" fmla="*/ 121 h 280"/>
                      <a:gd name="T54" fmla="*/ 257 w 257"/>
                      <a:gd name="T55" fmla="*/ 129 h 280"/>
                      <a:gd name="T56" fmla="*/ 235 w 257"/>
                      <a:gd name="T57" fmla="*/ 22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7" h="280">
                        <a:moveTo>
                          <a:pt x="235" y="227"/>
                        </a:moveTo>
                        <a:lnTo>
                          <a:pt x="242" y="273"/>
                        </a:lnTo>
                        <a:lnTo>
                          <a:pt x="113" y="280"/>
                        </a:lnTo>
                        <a:lnTo>
                          <a:pt x="91" y="265"/>
                        </a:lnTo>
                        <a:lnTo>
                          <a:pt x="83" y="220"/>
                        </a:lnTo>
                        <a:lnTo>
                          <a:pt x="76" y="189"/>
                        </a:lnTo>
                        <a:lnTo>
                          <a:pt x="7" y="144"/>
                        </a:lnTo>
                        <a:lnTo>
                          <a:pt x="7" y="113"/>
                        </a:lnTo>
                        <a:lnTo>
                          <a:pt x="15" y="98"/>
                        </a:lnTo>
                        <a:lnTo>
                          <a:pt x="0" y="83"/>
                        </a:lnTo>
                        <a:lnTo>
                          <a:pt x="30" y="60"/>
                        </a:lnTo>
                        <a:lnTo>
                          <a:pt x="30" y="22"/>
                        </a:lnTo>
                        <a:lnTo>
                          <a:pt x="38" y="22"/>
                        </a:lnTo>
                        <a:lnTo>
                          <a:pt x="91" y="0"/>
                        </a:lnTo>
                        <a:lnTo>
                          <a:pt x="83" y="22"/>
                        </a:lnTo>
                        <a:lnTo>
                          <a:pt x="91" y="15"/>
                        </a:lnTo>
                        <a:lnTo>
                          <a:pt x="106" y="22"/>
                        </a:lnTo>
                        <a:lnTo>
                          <a:pt x="129" y="38"/>
                        </a:lnTo>
                        <a:lnTo>
                          <a:pt x="212" y="60"/>
                        </a:lnTo>
                        <a:lnTo>
                          <a:pt x="212" y="68"/>
                        </a:lnTo>
                        <a:lnTo>
                          <a:pt x="227" y="75"/>
                        </a:lnTo>
                        <a:lnTo>
                          <a:pt x="227" y="91"/>
                        </a:lnTo>
                        <a:lnTo>
                          <a:pt x="235" y="91"/>
                        </a:lnTo>
                        <a:lnTo>
                          <a:pt x="242" y="106"/>
                        </a:lnTo>
                        <a:lnTo>
                          <a:pt x="227" y="136"/>
                        </a:lnTo>
                        <a:lnTo>
                          <a:pt x="227" y="144"/>
                        </a:lnTo>
                        <a:lnTo>
                          <a:pt x="250" y="121"/>
                        </a:lnTo>
                        <a:lnTo>
                          <a:pt x="257" y="129"/>
                        </a:lnTo>
                        <a:lnTo>
                          <a:pt x="235" y="227"/>
                        </a:lnTo>
                        <a:close/>
                      </a:path>
                    </a:pathLst>
                  </a:custGeom>
                  <a:solidFill>
                    <a:srgbClr val="FF8C00"/>
                  </a:solidFill>
                  <a:ln w="8">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147"/>
                  <p:cNvSpPr>
                    <a:spLocks/>
                  </p:cNvSpPr>
                  <p:nvPr/>
                </p:nvSpPr>
                <p:spPr bwMode="auto">
                  <a:xfrm>
                    <a:off x="1583" y="122096"/>
                    <a:ext cx="257" cy="280"/>
                  </a:xfrm>
                  <a:custGeom>
                    <a:avLst/>
                    <a:gdLst>
                      <a:gd name="T0" fmla="*/ 235 w 257"/>
                      <a:gd name="T1" fmla="*/ 227 h 280"/>
                      <a:gd name="T2" fmla="*/ 242 w 257"/>
                      <a:gd name="T3" fmla="*/ 273 h 280"/>
                      <a:gd name="T4" fmla="*/ 113 w 257"/>
                      <a:gd name="T5" fmla="*/ 280 h 280"/>
                      <a:gd name="T6" fmla="*/ 91 w 257"/>
                      <a:gd name="T7" fmla="*/ 265 h 280"/>
                      <a:gd name="T8" fmla="*/ 83 w 257"/>
                      <a:gd name="T9" fmla="*/ 220 h 280"/>
                      <a:gd name="T10" fmla="*/ 76 w 257"/>
                      <a:gd name="T11" fmla="*/ 189 h 280"/>
                      <a:gd name="T12" fmla="*/ 7 w 257"/>
                      <a:gd name="T13" fmla="*/ 144 h 280"/>
                      <a:gd name="T14" fmla="*/ 7 w 257"/>
                      <a:gd name="T15" fmla="*/ 113 h 280"/>
                      <a:gd name="T16" fmla="*/ 15 w 257"/>
                      <a:gd name="T17" fmla="*/ 98 h 280"/>
                      <a:gd name="T18" fmla="*/ 0 w 257"/>
                      <a:gd name="T19" fmla="*/ 83 h 280"/>
                      <a:gd name="T20" fmla="*/ 30 w 257"/>
                      <a:gd name="T21" fmla="*/ 60 h 280"/>
                      <a:gd name="T22" fmla="*/ 30 w 257"/>
                      <a:gd name="T23" fmla="*/ 22 h 280"/>
                      <a:gd name="T24" fmla="*/ 38 w 257"/>
                      <a:gd name="T25" fmla="*/ 22 h 280"/>
                      <a:gd name="T26" fmla="*/ 91 w 257"/>
                      <a:gd name="T27" fmla="*/ 0 h 280"/>
                      <a:gd name="T28" fmla="*/ 83 w 257"/>
                      <a:gd name="T29" fmla="*/ 22 h 280"/>
                      <a:gd name="T30" fmla="*/ 91 w 257"/>
                      <a:gd name="T31" fmla="*/ 15 h 280"/>
                      <a:gd name="T32" fmla="*/ 106 w 257"/>
                      <a:gd name="T33" fmla="*/ 22 h 280"/>
                      <a:gd name="T34" fmla="*/ 129 w 257"/>
                      <a:gd name="T35" fmla="*/ 38 h 280"/>
                      <a:gd name="T36" fmla="*/ 212 w 257"/>
                      <a:gd name="T37" fmla="*/ 60 h 280"/>
                      <a:gd name="T38" fmla="*/ 212 w 257"/>
                      <a:gd name="T39" fmla="*/ 68 h 280"/>
                      <a:gd name="T40" fmla="*/ 227 w 257"/>
                      <a:gd name="T41" fmla="*/ 75 h 280"/>
                      <a:gd name="T42" fmla="*/ 227 w 257"/>
                      <a:gd name="T43" fmla="*/ 91 h 280"/>
                      <a:gd name="T44" fmla="*/ 235 w 257"/>
                      <a:gd name="T45" fmla="*/ 91 h 280"/>
                      <a:gd name="T46" fmla="*/ 242 w 257"/>
                      <a:gd name="T47" fmla="*/ 106 h 280"/>
                      <a:gd name="T48" fmla="*/ 227 w 257"/>
                      <a:gd name="T49" fmla="*/ 136 h 280"/>
                      <a:gd name="T50" fmla="*/ 227 w 257"/>
                      <a:gd name="T51" fmla="*/ 144 h 280"/>
                      <a:gd name="T52" fmla="*/ 250 w 257"/>
                      <a:gd name="T53" fmla="*/ 121 h 280"/>
                      <a:gd name="T54" fmla="*/ 257 w 257"/>
                      <a:gd name="T55" fmla="*/ 129 h 280"/>
                      <a:gd name="T56" fmla="*/ 235 w 257"/>
                      <a:gd name="T57" fmla="*/ 227 h 280"/>
                      <a:gd name="T58" fmla="*/ 235 w 257"/>
                      <a:gd name="T59" fmla="*/ 23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80">
                        <a:moveTo>
                          <a:pt x="235" y="227"/>
                        </a:moveTo>
                        <a:lnTo>
                          <a:pt x="242" y="273"/>
                        </a:lnTo>
                        <a:lnTo>
                          <a:pt x="113" y="280"/>
                        </a:lnTo>
                        <a:lnTo>
                          <a:pt x="91" y="265"/>
                        </a:lnTo>
                        <a:lnTo>
                          <a:pt x="83" y="220"/>
                        </a:lnTo>
                        <a:lnTo>
                          <a:pt x="76" y="189"/>
                        </a:lnTo>
                        <a:lnTo>
                          <a:pt x="7" y="144"/>
                        </a:lnTo>
                        <a:lnTo>
                          <a:pt x="7" y="113"/>
                        </a:lnTo>
                        <a:lnTo>
                          <a:pt x="15" y="98"/>
                        </a:lnTo>
                        <a:lnTo>
                          <a:pt x="0" y="83"/>
                        </a:lnTo>
                        <a:lnTo>
                          <a:pt x="30" y="60"/>
                        </a:lnTo>
                        <a:lnTo>
                          <a:pt x="30" y="22"/>
                        </a:lnTo>
                        <a:lnTo>
                          <a:pt x="38" y="22"/>
                        </a:lnTo>
                        <a:lnTo>
                          <a:pt x="91" y="0"/>
                        </a:lnTo>
                        <a:lnTo>
                          <a:pt x="83" y="22"/>
                        </a:lnTo>
                        <a:lnTo>
                          <a:pt x="91" y="15"/>
                        </a:lnTo>
                        <a:lnTo>
                          <a:pt x="106" y="22"/>
                        </a:lnTo>
                        <a:lnTo>
                          <a:pt x="129" y="38"/>
                        </a:lnTo>
                        <a:lnTo>
                          <a:pt x="212" y="60"/>
                        </a:lnTo>
                        <a:lnTo>
                          <a:pt x="212" y="68"/>
                        </a:lnTo>
                        <a:lnTo>
                          <a:pt x="227" y="75"/>
                        </a:lnTo>
                        <a:lnTo>
                          <a:pt x="227" y="91"/>
                        </a:lnTo>
                        <a:lnTo>
                          <a:pt x="235" y="91"/>
                        </a:lnTo>
                        <a:lnTo>
                          <a:pt x="242" y="106"/>
                        </a:lnTo>
                        <a:lnTo>
                          <a:pt x="227" y="136"/>
                        </a:lnTo>
                        <a:lnTo>
                          <a:pt x="227" y="144"/>
                        </a:lnTo>
                        <a:lnTo>
                          <a:pt x="250" y="121"/>
                        </a:lnTo>
                        <a:lnTo>
                          <a:pt x="257" y="129"/>
                        </a:lnTo>
                        <a:lnTo>
                          <a:pt x="235" y="227"/>
                        </a:lnTo>
                        <a:lnTo>
                          <a:pt x="235" y="235"/>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48"/>
                  <p:cNvSpPr>
                    <a:spLocks/>
                  </p:cNvSpPr>
                  <p:nvPr/>
                </p:nvSpPr>
                <p:spPr bwMode="auto">
                  <a:xfrm>
                    <a:off x="1833" y="122187"/>
                    <a:ext cx="15" cy="22"/>
                  </a:xfrm>
                  <a:custGeom>
                    <a:avLst/>
                    <a:gdLst>
                      <a:gd name="T0" fmla="*/ 15 w 15"/>
                      <a:gd name="T1" fmla="*/ 0 h 22"/>
                      <a:gd name="T2" fmla="*/ 0 w 15"/>
                      <a:gd name="T3" fmla="*/ 22 h 22"/>
                      <a:gd name="T4" fmla="*/ 15 w 15"/>
                      <a:gd name="T5" fmla="*/ 0 h 22"/>
                      <a:gd name="T6" fmla="*/ 15 w 15"/>
                      <a:gd name="T7" fmla="*/ 7 h 22"/>
                    </a:gdLst>
                    <a:ahLst/>
                    <a:cxnLst>
                      <a:cxn ang="0">
                        <a:pos x="T0" y="T1"/>
                      </a:cxn>
                      <a:cxn ang="0">
                        <a:pos x="T2" y="T3"/>
                      </a:cxn>
                      <a:cxn ang="0">
                        <a:pos x="T4" y="T5"/>
                      </a:cxn>
                      <a:cxn ang="0">
                        <a:pos x="T6" y="T7"/>
                      </a:cxn>
                    </a:cxnLst>
                    <a:rect l="0" t="0" r="r" b="b"/>
                    <a:pathLst>
                      <a:path w="15" h="22">
                        <a:moveTo>
                          <a:pt x="15" y="0"/>
                        </a:moveTo>
                        <a:lnTo>
                          <a:pt x="0" y="22"/>
                        </a:lnTo>
                        <a:lnTo>
                          <a:pt x="15" y="0"/>
                        </a:lnTo>
                        <a:lnTo>
                          <a:pt x="15" y="7"/>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149"/>
                  <p:cNvSpPr>
                    <a:spLocks/>
                  </p:cNvSpPr>
                  <p:nvPr/>
                </p:nvSpPr>
                <p:spPr bwMode="auto">
                  <a:xfrm>
                    <a:off x="735" y="122171"/>
                    <a:ext cx="348" cy="289"/>
                  </a:xfrm>
                  <a:custGeom>
                    <a:avLst/>
                    <a:gdLst>
                      <a:gd name="T0" fmla="*/ 340 w 348"/>
                      <a:gd name="T1" fmla="*/ 167 h 289"/>
                      <a:gd name="T2" fmla="*/ 348 w 348"/>
                      <a:gd name="T3" fmla="*/ 38 h 289"/>
                      <a:gd name="T4" fmla="*/ 37 w 348"/>
                      <a:gd name="T5" fmla="*/ 0 h 289"/>
                      <a:gd name="T6" fmla="*/ 37 w 348"/>
                      <a:gd name="T7" fmla="*/ 31 h 289"/>
                      <a:gd name="T8" fmla="*/ 7 w 348"/>
                      <a:gd name="T9" fmla="*/ 190 h 289"/>
                      <a:gd name="T10" fmla="*/ 0 w 348"/>
                      <a:gd name="T11" fmla="*/ 251 h 289"/>
                      <a:gd name="T12" fmla="*/ 98 w 348"/>
                      <a:gd name="T13" fmla="*/ 266 h 289"/>
                      <a:gd name="T14" fmla="*/ 333 w 348"/>
                      <a:gd name="T15" fmla="*/ 289 h 289"/>
                      <a:gd name="T16" fmla="*/ 340 w 348"/>
                      <a:gd name="T17" fmla="*/ 16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89">
                        <a:moveTo>
                          <a:pt x="340" y="167"/>
                        </a:moveTo>
                        <a:lnTo>
                          <a:pt x="348" y="38"/>
                        </a:lnTo>
                        <a:lnTo>
                          <a:pt x="37" y="0"/>
                        </a:lnTo>
                        <a:lnTo>
                          <a:pt x="37" y="31"/>
                        </a:lnTo>
                        <a:lnTo>
                          <a:pt x="7" y="190"/>
                        </a:lnTo>
                        <a:lnTo>
                          <a:pt x="0" y="251"/>
                        </a:lnTo>
                        <a:lnTo>
                          <a:pt x="98" y="266"/>
                        </a:lnTo>
                        <a:lnTo>
                          <a:pt x="333" y="289"/>
                        </a:lnTo>
                        <a:lnTo>
                          <a:pt x="340" y="167"/>
                        </a:lnTo>
                        <a:close/>
                      </a:path>
                    </a:pathLst>
                  </a:custGeom>
                  <a:solidFill>
                    <a:srgbClr val="FF8C00"/>
                  </a:solidFill>
                  <a:ln w="8">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150"/>
                  <p:cNvSpPr>
                    <a:spLocks/>
                  </p:cNvSpPr>
                  <p:nvPr/>
                </p:nvSpPr>
                <p:spPr bwMode="auto">
                  <a:xfrm>
                    <a:off x="735" y="122171"/>
                    <a:ext cx="348" cy="289"/>
                  </a:xfrm>
                  <a:custGeom>
                    <a:avLst/>
                    <a:gdLst>
                      <a:gd name="T0" fmla="*/ 340 w 348"/>
                      <a:gd name="T1" fmla="*/ 167 h 289"/>
                      <a:gd name="T2" fmla="*/ 348 w 348"/>
                      <a:gd name="T3" fmla="*/ 38 h 289"/>
                      <a:gd name="T4" fmla="*/ 37 w 348"/>
                      <a:gd name="T5" fmla="*/ 0 h 289"/>
                      <a:gd name="T6" fmla="*/ 37 w 348"/>
                      <a:gd name="T7" fmla="*/ 31 h 289"/>
                      <a:gd name="T8" fmla="*/ 7 w 348"/>
                      <a:gd name="T9" fmla="*/ 190 h 289"/>
                      <a:gd name="T10" fmla="*/ 0 w 348"/>
                      <a:gd name="T11" fmla="*/ 251 h 289"/>
                      <a:gd name="T12" fmla="*/ 98 w 348"/>
                      <a:gd name="T13" fmla="*/ 266 h 289"/>
                      <a:gd name="T14" fmla="*/ 333 w 348"/>
                      <a:gd name="T15" fmla="*/ 289 h 289"/>
                      <a:gd name="T16" fmla="*/ 340 w 348"/>
                      <a:gd name="T17" fmla="*/ 167 h 289"/>
                      <a:gd name="T18" fmla="*/ 340 w 348"/>
                      <a:gd name="T19" fmla="*/ 1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289">
                        <a:moveTo>
                          <a:pt x="340" y="167"/>
                        </a:moveTo>
                        <a:lnTo>
                          <a:pt x="348" y="38"/>
                        </a:lnTo>
                        <a:lnTo>
                          <a:pt x="37" y="0"/>
                        </a:lnTo>
                        <a:lnTo>
                          <a:pt x="37" y="31"/>
                        </a:lnTo>
                        <a:lnTo>
                          <a:pt x="7" y="190"/>
                        </a:lnTo>
                        <a:lnTo>
                          <a:pt x="0" y="251"/>
                        </a:lnTo>
                        <a:lnTo>
                          <a:pt x="98" y="266"/>
                        </a:lnTo>
                        <a:lnTo>
                          <a:pt x="333" y="289"/>
                        </a:lnTo>
                        <a:lnTo>
                          <a:pt x="340" y="167"/>
                        </a:lnTo>
                        <a:lnTo>
                          <a:pt x="340" y="175"/>
                        </a:lnTo>
                      </a:path>
                    </a:pathLst>
                  </a:custGeom>
                  <a:noFill/>
                  <a:ln w="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1" name="Rectangle 20"/>
                <p:cNvSpPr>
                  <a:spLocks noChangeArrowheads="1"/>
                </p:cNvSpPr>
                <p:nvPr/>
              </p:nvSpPr>
              <p:spPr bwMode="auto">
                <a:xfrm>
                  <a:off x="598269" y="0"/>
                  <a:ext cx="558799" cy="380999"/>
                </a:xfrm>
                <a:prstGeom prst="rect">
                  <a:avLst/>
                </a:prstGeom>
                <a:noFill/>
                <a:ln w="9525">
                  <a:noFill/>
                  <a:miter lim="800000"/>
                  <a:headEnd/>
                  <a:tailEnd/>
                </a:ln>
              </p:spPr>
              <p:txBody>
                <a:bodyPr wrap="none" anchor="ctr"/>
                <a:lstStyle/>
                <a:p>
                  <a:pPr marL="0" marR="0" algn="ctr" eaLnBrk="0" fontAlgn="base" hangingPunct="0">
                    <a:spcBef>
                      <a:spcPts val="0"/>
                    </a:spcBef>
                    <a:spcAft>
                      <a:spcPts val="0"/>
                    </a:spcAft>
                  </a:pPr>
                  <a:r>
                    <a:rPr lang="en-US" sz="1600" b="1" kern="1200" dirty="0">
                      <a:effectLst/>
                      <a:latin typeface="Garamond" panose="02020404030301010803" pitchFamily="18" charset="0"/>
                      <a:ea typeface="Times New Roman" panose="02020603050405020304" pitchFamily="18" charset="0"/>
                      <a:cs typeface="Times New Roman" panose="02020603050405020304" pitchFamily="18" charset="0"/>
                    </a:rPr>
                    <a:t>2010</a:t>
                  </a:r>
                  <a:endParaRPr lang="en-US" sz="1200" dirty="0">
                    <a:effectLst/>
                    <a:latin typeface="Times New Roman" panose="02020603050405020304" pitchFamily="18" charset="0"/>
                    <a:ea typeface="Times New Roman" panose="02020603050405020304" pitchFamily="18" charset="0"/>
                  </a:endParaRPr>
                </a:p>
              </p:txBody>
            </p:sp>
          </p:grpSp>
        </p:grpSp>
        <p:grpSp>
          <p:nvGrpSpPr>
            <p:cNvPr id="7" name="Group 6"/>
            <p:cNvGrpSpPr/>
            <p:nvPr/>
          </p:nvGrpSpPr>
          <p:grpSpPr bwMode="auto">
            <a:xfrm>
              <a:off x="95250" y="4410075"/>
              <a:ext cx="7451725" cy="344487"/>
              <a:chOff x="0" y="0"/>
              <a:chExt cx="4694" cy="217"/>
            </a:xfrm>
          </p:grpSpPr>
          <p:sp>
            <p:nvSpPr>
              <p:cNvPr id="8" name="Text Box 766"/>
              <p:cNvSpPr txBox="1">
                <a:spLocks noChangeArrowheads="1"/>
              </p:cNvSpPr>
              <p:nvPr/>
            </p:nvSpPr>
            <p:spPr bwMode="auto">
              <a:xfrm>
                <a:off x="0" y="0"/>
                <a:ext cx="4429" cy="194"/>
              </a:xfrm>
              <a:prstGeom prst="rect">
                <a:avLst/>
              </a:prstGeom>
              <a:solidFill>
                <a:schemeClr val="bg1"/>
              </a:solidFill>
              <a:ln w="8001">
                <a:noFill/>
                <a:miter lim="800000"/>
                <a:headEnd/>
                <a:tailEnd/>
              </a:ln>
            </p:spPr>
            <p:txBody>
              <a:bodyPr wrap="square">
                <a:spAutoFit/>
              </a:bodyPr>
              <a:lstStyle/>
              <a:p>
                <a:pPr marL="0" marR="0" eaLnBrk="0" fontAlgn="base" hangingPunct="0">
                  <a:spcBef>
                    <a:spcPts val="840"/>
                  </a:spcBef>
                  <a:spcAft>
                    <a:spcPts val="0"/>
                  </a:spcAft>
                </a:pPr>
                <a:r>
                  <a:rPr lang="en-US" sz="1400" kern="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No Data         &lt;4.5%         4.5%–5.9%           6.0%–7.4%        7.5%–8.9%            </a:t>
                </a:r>
                <a:r>
                  <a:rPr lang="en-US" sz="1400" u="sng" kern="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&gt;</a:t>
                </a:r>
                <a:r>
                  <a:rPr lang="en-US" sz="1400" kern="12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9.0%</a:t>
                </a:r>
                <a:endParaRPr lang="en-US" sz="1200" dirty="0">
                  <a:effectLst/>
                  <a:latin typeface="Times New Roman" panose="02020603050405020304" pitchFamily="18" charset="0"/>
                  <a:ea typeface="Times New Roman" panose="02020603050405020304" pitchFamily="18" charset="0"/>
                </a:endParaRPr>
              </a:p>
            </p:txBody>
          </p:sp>
          <p:sp>
            <p:nvSpPr>
              <p:cNvPr id="9" name="Rectangle 8"/>
              <p:cNvSpPr>
                <a:spLocks noChangeArrowheads="1"/>
              </p:cNvSpPr>
              <p:nvPr/>
            </p:nvSpPr>
            <p:spPr bwMode="auto">
              <a:xfrm>
                <a:off x="0" y="0"/>
                <a:ext cx="4694" cy="217"/>
              </a:xfrm>
              <a:prstGeom prst="rect">
                <a:avLst/>
              </a:prstGeom>
              <a:noFill/>
              <a:ln w="9525">
                <a:noFill/>
                <a:miter lim="800000"/>
                <a:headEnd/>
                <a:tailEnd/>
              </a:ln>
            </p:spPr>
            <p:txBody>
              <a:bodyPr wrap="none" anchor="ctr"/>
              <a:lstStyle/>
              <a:p>
                <a:endParaRPr lang="en-US" dirty="0"/>
              </a:p>
            </p:txBody>
          </p:sp>
          <p:sp>
            <p:nvSpPr>
              <p:cNvPr id="10" name="Rectangle 9"/>
              <p:cNvSpPr>
                <a:spLocks noChangeArrowheads="1"/>
              </p:cNvSpPr>
              <p:nvPr/>
            </p:nvSpPr>
            <p:spPr bwMode="auto">
              <a:xfrm>
                <a:off x="67" y="54"/>
                <a:ext cx="86" cy="86"/>
              </a:xfrm>
              <a:prstGeom prst="rect">
                <a:avLst/>
              </a:prstGeom>
              <a:solidFill>
                <a:srgbClr val="FFFFFF"/>
              </a:solidFill>
              <a:ln w="9525">
                <a:solidFill>
                  <a:schemeClr val="tx1"/>
                </a:solidFill>
                <a:miter lim="800000"/>
                <a:headEnd/>
                <a:tailEnd/>
              </a:ln>
            </p:spPr>
            <p:txBody>
              <a:bodyPr/>
              <a:lstStyle/>
              <a:p>
                <a:endParaRPr lang="en-US" dirty="0"/>
              </a:p>
            </p:txBody>
          </p:sp>
          <p:sp>
            <p:nvSpPr>
              <p:cNvPr id="11" name="Rectangle 10"/>
              <p:cNvSpPr>
                <a:spLocks noChangeArrowheads="1"/>
              </p:cNvSpPr>
              <p:nvPr/>
            </p:nvSpPr>
            <p:spPr bwMode="auto">
              <a:xfrm>
                <a:off x="740" y="54"/>
                <a:ext cx="86" cy="86"/>
              </a:xfrm>
              <a:prstGeom prst="rect">
                <a:avLst/>
              </a:prstGeom>
              <a:solidFill>
                <a:srgbClr val="E8D898"/>
              </a:solidFill>
              <a:ln w="9525">
                <a:solidFill>
                  <a:schemeClr val="tx1"/>
                </a:solidFill>
                <a:miter lim="800000"/>
                <a:headEnd/>
                <a:tailEnd/>
              </a:ln>
            </p:spPr>
            <p:txBody>
              <a:bodyPr/>
              <a:lstStyle/>
              <a:p>
                <a:endParaRPr lang="en-US" dirty="0"/>
              </a:p>
            </p:txBody>
          </p:sp>
          <p:sp>
            <p:nvSpPr>
              <p:cNvPr id="12" name="Rectangle 11"/>
              <p:cNvSpPr>
                <a:spLocks noChangeArrowheads="1"/>
              </p:cNvSpPr>
              <p:nvPr/>
            </p:nvSpPr>
            <p:spPr bwMode="auto">
              <a:xfrm>
                <a:off x="1286" y="54"/>
                <a:ext cx="86" cy="86"/>
              </a:xfrm>
              <a:prstGeom prst="rect">
                <a:avLst/>
              </a:prstGeom>
              <a:solidFill>
                <a:srgbClr val="FFAA00"/>
              </a:solidFill>
              <a:ln w="9525">
                <a:solidFill>
                  <a:schemeClr val="tx1"/>
                </a:solidFill>
                <a:miter lim="800000"/>
                <a:headEnd/>
                <a:tailEnd/>
              </a:ln>
            </p:spPr>
            <p:txBody>
              <a:bodyPr/>
              <a:lstStyle/>
              <a:p>
                <a:endParaRPr lang="en-US" dirty="0"/>
              </a:p>
            </p:txBody>
          </p:sp>
          <p:sp>
            <p:nvSpPr>
              <p:cNvPr id="13" name="Rectangle 12"/>
              <p:cNvSpPr>
                <a:spLocks noChangeArrowheads="1"/>
              </p:cNvSpPr>
              <p:nvPr/>
            </p:nvSpPr>
            <p:spPr bwMode="auto">
              <a:xfrm>
                <a:off x="2025" y="47"/>
                <a:ext cx="86" cy="86"/>
              </a:xfrm>
              <a:prstGeom prst="rect">
                <a:avLst/>
              </a:prstGeom>
              <a:solidFill>
                <a:srgbClr val="FF8C00"/>
              </a:solidFill>
              <a:ln w="9525">
                <a:solidFill>
                  <a:schemeClr val="tx1"/>
                </a:solidFill>
                <a:miter lim="800000"/>
                <a:headEnd/>
                <a:tailEnd/>
              </a:ln>
            </p:spPr>
            <p:txBody>
              <a:bodyPr/>
              <a:lstStyle/>
              <a:p>
                <a:endParaRPr lang="en-US" dirty="0"/>
              </a:p>
            </p:txBody>
          </p:sp>
          <p:sp>
            <p:nvSpPr>
              <p:cNvPr id="14" name="Rectangle 13"/>
              <p:cNvSpPr>
                <a:spLocks noChangeArrowheads="1"/>
              </p:cNvSpPr>
              <p:nvPr/>
            </p:nvSpPr>
            <p:spPr bwMode="auto">
              <a:xfrm>
                <a:off x="2750" y="61"/>
                <a:ext cx="86" cy="86"/>
              </a:xfrm>
              <a:prstGeom prst="rect">
                <a:avLst/>
              </a:prstGeom>
              <a:solidFill>
                <a:srgbClr val="FF4500"/>
              </a:solidFill>
              <a:ln w="9525">
                <a:solidFill>
                  <a:schemeClr val="tx1"/>
                </a:solidFill>
                <a:miter lim="800000"/>
                <a:headEnd/>
                <a:tailEnd/>
              </a:ln>
            </p:spPr>
            <p:txBody>
              <a:bodyPr/>
              <a:lstStyle/>
              <a:p>
                <a:endParaRPr lang="en-US" dirty="0"/>
              </a:p>
            </p:txBody>
          </p:sp>
          <p:sp>
            <p:nvSpPr>
              <p:cNvPr id="15" name="Rectangle 14"/>
              <p:cNvSpPr>
                <a:spLocks noChangeArrowheads="1"/>
              </p:cNvSpPr>
              <p:nvPr/>
            </p:nvSpPr>
            <p:spPr bwMode="auto">
              <a:xfrm>
                <a:off x="3553" y="65"/>
                <a:ext cx="86" cy="86"/>
              </a:xfrm>
              <a:prstGeom prst="rect">
                <a:avLst/>
              </a:prstGeom>
              <a:solidFill>
                <a:srgbClr val="B22222"/>
              </a:solidFill>
              <a:ln w="9525">
                <a:solidFill>
                  <a:schemeClr val="tx1"/>
                </a:solidFill>
                <a:miter lim="800000"/>
                <a:headEnd/>
                <a:tailEnd/>
              </a:ln>
            </p:spPr>
            <p:txBody>
              <a:bodyPr/>
              <a:lstStyle/>
              <a:p>
                <a:endParaRPr lang="en-US" dirty="0"/>
              </a:p>
            </p:txBody>
          </p:sp>
        </p:grpSp>
      </p:grpSp>
      <p:sp>
        <p:nvSpPr>
          <p:cNvPr id="401" name="Rectangle 400"/>
          <p:cNvSpPr/>
          <p:nvPr/>
        </p:nvSpPr>
        <p:spPr>
          <a:xfrm>
            <a:off x="17820" y="6530015"/>
            <a:ext cx="8440379" cy="246221"/>
          </a:xfrm>
          <a:prstGeom prst="rect">
            <a:avLst/>
          </a:prstGeom>
        </p:spPr>
        <p:txBody>
          <a:bodyPr wrap="square">
            <a:spAutoFit/>
          </a:bodyPr>
          <a:lstStyle/>
          <a:p>
            <a:pPr>
              <a:spcBef>
                <a:spcPts val="0"/>
              </a:spcBef>
              <a:spcAft>
                <a:spcPts val="0"/>
              </a:spcAft>
            </a:pPr>
            <a:r>
              <a:rPr lang="en-US" sz="1000" dirty="0">
                <a:solidFill>
                  <a:schemeClr val="bg1">
                    <a:lumMod val="50000"/>
                  </a:schemeClr>
                </a:solidFill>
                <a:latin typeface="Arial" panose="020B0604020202020204" pitchFamily="34" charset="0"/>
                <a:ea typeface="Times New Roman" panose="02020603050405020304" pitchFamily="18" charset="0"/>
              </a:rPr>
              <a:t>Source: CDC’s Division of Diabetes Translation. National Diabetes Surveillance System available at http://www.cdc.gov/diabetes/statistics</a:t>
            </a:r>
            <a:endParaRPr lang="en-US" sz="1000" dirty="0">
              <a:solidFill>
                <a:schemeClr val="bg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9114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Age Adjusted Diagnosed Diabetes Percentage by County, 2012</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17</a:t>
            </a:fld>
            <a:endParaRPr lang="en-US" dirty="0"/>
          </a:p>
        </p:txBody>
      </p:sp>
      <p:pic>
        <p:nvPicPr>
          <p:cNvPr id="3" name="Picture 2"/>
          <p:cNvPicPr>
            <a:picLocks noChangeAspect="1"/>
          </p:cNvPicPr>
          <p:nvPr/>
        </p:nvPicPr>
        <p:blipFill>
          <a:blip r:embed="rId3"/>
          <a:stretch>
            <a:fillRect/>
          </a:stretch>
        </p:blipFill>
        <p:spPr>
          <a:xfrm>
            <a:off x="1600200" y="1228038"/>
            <a:ext cx="5944985" cy="5203488"/>
          </a:xfrm>
          <a:prstGeom prst="rect">
            <a:avLst/>
          </a:prstGeom>
        </p:spPr>
      </p:pic>
      <p:pic>
        <p:nvPicPr>
          <p:cNvPr id="7" name="Picture 6"/>
          <p:cNvPicPr>
            <a:picLocks noChangeAspect="1"/>
          </p:cNvPicPr>
          <p:nvPr/>
        </p:nvPicPr>
        <p:blipFill>
          <a:blip r:embed="rId4"/>
          <a:stretch>
            <a:fillRect/>
          </a:stretch>
        </p:blipFill>
        <p:spPr>
          <a:xfrm>
            <a:off x="1638300" y="5224469"/>
            <a:ext cx="1181100" cy="1207058"/>
          </a:xfrm>
          <a:prstGeom prst="rect">
            <a:avLst/>
          </a:prstGeom>
        </p:spPr>
      </p:pic>
      <p:sp>
        <p:nvSpPr>
          <p:cNvPr id="8" name="Rectangle 7"/>
          <p:cNvSpPr/>
          <p:nvPr/>
        </p:nvSpPr>
        <p:spPr>
          <a:xfrm>
            <a:off x="21713" y="6376447"/>
            <a:ext cx="4572000" cy="400110"/>
          </a:xfrm>
          <a:prstGeom prst="rect">
            <a:avLst/>
          </a:prstGeom>
        </p:spPr>
        <p:txBody>
          <a:bodyPr>
            <a:spAutoFit/>
          </a:bodyPr>
          <a:lstStyle/>
          <a:p>
            <a:r>
              <a:rPr lang="en-US" sz="1000" dirty="0">
                <a:solidFill>
                  <a:schemeClr val="bg1">
                    <a:lumMod val="50000"/>
                  </a:schemeClr>
                </a:solidFill>
                <a:latin typeface="Arial" panose="020B0604020202020204" pitchFamily="34" charset="0"/>
                <a:ea typeface="Times New Roman" panose="02020603050405020304" pitchFamily="18" charset="0"/>
              </a:rPr>
              <a:t>Source: National Center for Chronic Disease Prevention and Health Promotion, Division of Diabetes Translation, </a:t>
            </a:r>
            <a:r>
              <a:rPr lang="en-US" sz="1000" u="sng"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hlinkClick r:id="rId5"/>
              </a:rPr>
              <a:t>www.cdc.gov/diabetes</a:t>
            </a:r>
            <a:endParaRPr lang="en-US" sz="1000" dirty="0">
              <a:solidFill>
                <a:schemeClr val="bg1">
                  <a:lumMod val="50000"/>
                </a:schemeClr>
              </a:solidFill>
            </a:endParaRPr>
          </a:p>
        </p:txBody>
      </p:sp>
    </p:spTree>
    <p:extLst>
      <p:ext uri="{BB962C8B-B14F-4D97-AF65-F5344CB8AC3E}">
        <p14:creationId xmlns:p14="http://schemas.microsoft.com/office/powerpoint/2010/main" val="359500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Age Adjusted Diagnosed Diabetes Percentage, 2004 to 2011</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18</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46726"/>
              </p:ext>
            </p:extLst>
          </p:nvPr>
        </p:nvGraphicFramePr>
        <p:xfrm>
          <a:off x="304800" y="1600200"/>
          <a:ext cx="8382000" cy="475615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52400" y="6356351"/>
            <a:ext cx="4572000" cy="400110"/>
          </a:xfrm>
          <a:prstGeom prst="rect">
            <a:avLst/>
          </a:prstGeom>
        </p:spPr>
        <p:txBody>
          <a:bodyPr>
            <a:spAutoFit/>
          </a:bodyPr>
          <a:lstStyle/>
          <a:p>
            <a:r>
              <a:rPr lang="en-US" sz="1000" dirty="0">
                <a:solidFill>
                  <a:schemeClr val="bg1">
                    <a:lumMod val="50000"/>
                  </a:schemeClr>
                </a:solidFill>
                <a:latin typeface="Arial" panose="020B0604020202020204" pitchFamily="34" charset="0"/>
                <a:ea typeface="Times New Roman" panose="02020603050405020304" pitchFamily="18" charset="0"/>
              </a:rPr>
              <a:t>Source: National Center for Chronic Disease Prevention and Health Promotion, Division of Diabetes Translation, </a:t>
            </a:r>
            <a:r>
              <a:rPr lang="en-US" sz="1000" u="sng"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hlinkClick r:id="rId4"/>
              </a:rPr>
              <a:t>www.cdc.gov/diabetes</a:t>
            </a:r>
            <a:endParaRPr lang="en-US" sz="1000" dirty="0">
              <a:solidFill>
                <a:schemeClr val="bg1">
                  <a:lumMod val="50000"/>
                </a:schemeClr>
              </a:solidFill>
            </a:endParaRPr>
          </a:p>
        </p:txBody>
      </p:sp>
    </p:spTree>
    <p:extLst>
      <p:ext uri="{BB962C8B-B14F-4D97-AF65-F5344CB8AC3E}">
        <p14:creationId xmlns:p14="http://schemas.microsoft.com/office/powerpoint/2010/main" val="1241388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Diabetes Prevalence among Adults by Educational and Household Income Level, Texas, </a:t>
            </a:r>
            <a:r>
              <a:rPr lang="en-US" sz="2400" dirty="0" smtClean="0"/>
              <a:t>2010</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19</a:t>
            </a:fld>
            <a:endParaRPr lang="en-US" dirty="0"/>
          </a:p>
        </p:txBody>
      </p:sp>
      <p:pic>
        <p:nvPicPr>
          <p:cNvPr id="5" name="Picture 4"/>
          <p:cNvPicPr/>
          <p:nvPr/>
        </p:nvPicPr>
        <p:blipFill rotWithShape="1">
          <a:blip r:embed="rId3">
            <a:extLst>
              <a:ext uri="{28A0092B-C50C-407E-A947-70E740481C1C}">
                <a14:useLocalDpi xmlns:a14="http://schemas.microsoft.com/office/drawing/2010/main" val="0"/>
              </a:ext>
            </a:extLst>
          </a:blip>
          <a:srcRect l="3894" t="45378" r="78686" b="22653"/>
          <a:stretch/>
        </p:blipFill>
        <p:spPr bwMode="auto">
          <a:xfrm>
            <a:off x="851535" y="1531144"/>
            <a:ext cx="7606665" cy="4467225"/>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52400" y="6432900"/>
            <a:ext cx="7543800" cy="307777"/>
          </a:xfrm>
          <a:prstGeom prst="rect">
            <a:avLst/>
          </a:prstGeom>
        </p:spPr>
        <p:txBody>
          <a:bodyPr wrap="square">
            <a:spAutoFit/>
          </a:bodyPr>
          <a:lstStyle/>
          <a:p>
            <a:r>
              <a:rPr lang="en-US" sz="700" dirty="0">
                <a:solidFill>
                  <a:schemeClr val="bg1">
                    <a:lumMod val="50000"/>
                  </a:schemeClr>
                </a:solidFill>
              </a:rPr>
              <a:t>Source: Texas BRFSS, 2010 DSHS. Figure produced entirely by the Office of Surveillance, Evaluation, and Research Health Promotion and Chronic Disease Prevention Section, Texas Department of State Health services for the Burden of Diabetes in Texas Report (April 1, 2013).</a:t>
            </a:r>
          </a:p>
        </p:txBody>
      </p:sp>
    </p:spTree>
    <p:extLst>
      <p:ext uri="{BB962C8B-B14F-4D97-AF65-F5344CB8AC3E}">
        <p14:creationId xmlns:p14="http://schemas.microsoft.com/office/powerpoint/2010/main" val="413746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51137196"/>
              </p:ext>
            </p:extLst>
          </p:nvPr>
        </p:nvGraphicFramePr>
        <p:xfrm>
          <a:off x="1752600" y="1447800"/>
          <a:ext cx="5330830" cy="5049345"/>
        </p:xfrm>
        <a:graphic>
          <a:graphicData uri="http://schemas.openxmlformats.org/drawingml/2006/table">
            <a:tbl>
              <a:tblPr firstRow="1" bandRow="1">
                <a:tableStyleId>{5C22544A-7EE6-4342-B048-85BDC9FD1C3A}</a:tableStyleId>
              </a:tblPr>
              <a:tblGrid>
                <a:gridCol w="1011889"/>
                <a:gridCol w="1592786"/>
                <a:gridCol w="1592786"/>
                <a:gridCol w="1133369"/>
              </a:tblGrid>
              <a:tr h="813593">
                <a:tc>
                  <a:txBody>
                    <a:bodyPr/>
                    <a:lstStyle/>
                    <a:p>
                      <a:pPr algn="l"/>
                      <a:r>
                        <a:rPr lang="en-US" sz="2000" b="1" dirty="0" smtClean="0">
                          <a:solidFill>
                            <a:srgbClr val="1B1E7A"/>
                          </a:solidFill>
                          <a:latin typeface="Arial" pitchFamily="34" charset="0"/>
                          <a:cs typeface="Arial" pitchFamily="34" charset="0"/>
                        </a:rPr>
                        <a:t>Y</a:t>
                      </a:r>
                      <a:r>
                        <a:rPr lang="en-US" sz="1600" b="1" dirty="0" smtClean="0">
                          <a:solidFill>
                            <a:srgbClr val="1B1E7A"/>
                          </a:solidFill>
                          <a:latin typeface="Arial" pitchFamily="34" charset="0"/>
                          <a:cs typeface="Arial" pitchFamily="34" charset="0"/>
                        </a:rPr>
                        <a:t>ear</a:t>
                      </a:r>
                      <a:r>
                        <a:rPr lang="en-US" sz="1600" b="1" i="1" dirty="0" smtClean="0">
                          <a:solidFill>
                            <a:srgbClr val="1B1E7A"/>
                          </a:solidFill>
                          <a:latin typeface="Arial" pitchFamily="34" charset="0"/>
                          <a:cs typeface="Arial" pitchFamily="34" charset="0"/>
                        </a:rPr>
                        <a:t>*</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7475" indent="0" algn="ctr"/>
                      <a:r>
                        <a:rPr lang="en-US" sz="1600" b="1" dirty="0" smtClean="0">
                          <a:solidFill>
                            <a:srgbClr val="1B1E7A"/>
                          </a:solidFill>
                          <a:latin typeface="Arial" pitchFamily="34" charset="0"/>
                          <a:cs typeface="Arial" pitchFamily="34" charset="0"/>
                        </a:rPr>
                        <a:t>Population</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763" indent="0" algn="ctr"/>
                      <a:r>
                        <a:rPr lang="en-US" sz="1600" b="1" dirty="0" smtClean="0">
                          <a:solidFill>
                            <a:srgbClr val="1B1E7A"/>
                          </a:solidFill>
                          <a:latin typeface="Arial" pitchFamily="34" charset="0"/>
                          <a:cs typeface="Arial" pitchFamily="34" charset="0"/>
                        </a:rPr>
                        <a:t>Numeric</a:t>
                      </a:r>
                    </a:p>
                    <a:p>
                      <a:pPr marL="4763" indent="0"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Annual</a:t>
                      </a:r>
                    </a:p>
                    <a:p>
                      <a:pPr algn="ctr"/>
                      <a:r>
                        <a:rPr lang="en-US" sz="1600" b="1" dirty="0" smtClean="0">
                          <a:solidFill>
                            <a:srgbClr val="1B1E7A"/>
                          </a:solidFill>
                          <a:latin typeface="Arial" pitchFamily="34" charset="0"/>
                          <a:cs typeface="Arial" pitchFamily="34" charset="0"/>
                        </a:rPr>
                        <a:t>Percent</a:t>
                      </a:r>
                    </a:p>
                    <a:p>
                      <a:pPr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1950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7,711,194</a:t>
                      </a: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690563"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1960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9,579,677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1,868,483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1970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11,196,730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1,617,053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1980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14,229,191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3,032,461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1990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16,986,510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2,757,319</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2000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20,851,820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3,865,310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2.3</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25,145,561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4,293,741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2012</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26,060,796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915,235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61597">
                <a:tc>
                  <a:txBody>
                    <a:bodyPr/>
                    <a:lstStyle/>
                    <a:p>
                      <a:pPr algn="l"/>
                      <a:r>
                        <a:rPr lang="en-US" sz="1800" b="1" dirty="0" smtClean="0">
                          <a:solidFill>
                            <a:srgbClr val="1B1E7A"/>
                          </a:solidFill>
                          <a:latin typeface="Arial" pitchFamily="34" charset="0"/>
                          <a:cs typeface="Arial" pitchFamily="34" charset="0"/>
                        </a:rPr>
                        <a:t>2013</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26,448,193</a:t>
                      </a:r>
                    </a:p>
                  </a:txBody>
                  <a:tcPr anchor="b">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387,397  </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74625" algn="dec"/>
                        </a:tabLst>
                        <a:defRPr/>
                      </a:pPr>
                      <a:r>
                        <a:rPr kumimoji="0" lang="en-US" sz="1800" b="1" i="0" u="none" strike="noStrike" kern="1200" cap="none" spc="0" normalizeH="0" baseline="0" noProof="0" dirty="0" smtClean="0">
                          <a:ln>
                            <a:noFill/>
                          </a:ln>
                          <a:solidFill>
                            <a:srgbClr val="1B1E7A"/>
                          </a:solidFill>
                          <a:effectLst/>
                          <a:uLnTx/>
                          <a:uFillTx/>
                          <a:latin typeface="Arial" pitchFamily="34" charset="0"/>
                          <a:ea typeface="+mn-ea"/>
                          <a:cs typeface="Arial" pitchFamily="34" charset="0"/>
                        </a:rPr>
                        <a:t>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665">
                <a:tc>
                  <a:txBody>
                    <a:bodyPr/>
                    <a:lstStyle/>
                    <a:p>
                      <a:endParaRPr lang="en-US" sz="400" dirty="0">
                        <a:solidFill>
                          <a:srgbClr val="1B1E7A"/>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400" b="1" dirty="0">
                        <a:solidFill>
                          <a:srgbClr val="1B1E7A"/>
                        </a:solidFill>
                        <a:latin typeface="Arial Narrow"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400" b="1" dirty="0">
                        <a:solidFill>
                          <a:srgbClr val="1B1E7A"/>
                        </a:solidFill>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782145">
                <a:tc gridSpan="4">
                  <a:txBody>
                    <a:bodyPr/>
                    <a:lstStyle/>
                    <a:p>
                      <a:pPr marL="0" indent="0">
                        <a:buFont typeface="Arial" charset="0"/>
                        <a:buNone/>
                      </a:pPr>
                      <a:r>
                        <a:rPr lang="en-US" sz="1050" b="1" dirty="0" smtClean="0">
                          <a:solidFill>
                            <a:srgbClr val="1B1E7A"/>
                          </a:solidFill>
                          <a:latin typeface="Arial" pitchFamily="34" charset="0"/>
                          <a:cs typeface="Arial" pitchFamily="34" charset="0"/>
                        </a:rPr>
                        <a:t>* All values for the decennial dates are for April 1</a:t>
                      </a:r>
                      <a:r>
                        <a:rPr lang="en-US" sz="1050" b="1" baseline="30000" dirty="0" smtClean="0">
                          <a:solidFill>
                            <a:srgbClr val="1B1E7A"/>
                          </a:solidFill>
                          <a:latin typeface="Arial" pitchFamily="34" charset="0"/>
                          <a:cs typeface="Arial" pitchFamily="34" charset="0"/>
                        </a:rPr>
                        <a:t>st</a:t>
                      </a:r>
                      <a:r>
                        <a:rPr lang="en-US" sz="1050" b="1" dirty="0" smtClean="0">
                          <a:solidFill>
                            <a:srgbClr val="1B1E7A"/>
                          </a:solidFill>
                          <a:latin typeface="Arial" pitchFamily="34" charset="0"/>
                          <a:cs typeface="Arial" pitchFamily="34" charset="0"/>
                        </a:rPr>
                        <a:t> of the indicated census year.  Values for 2012 and 2013 are for July 1 as estimated by the U.S. Census Bureau. </a:t>
                      </a:r>
                    </a:p>
                    <a:p>
                      <a:pPr marL="339725" indent="-339725"/>
                      <a:endParaRPr lang="en-US" sz="600" b="1" dirty="0" smtClean="0">
                        <a:solidFill>
                          <a:srgbClr val="1B1E7A"/>
                        </a:solidFill>
                        <a:latin typeface="Arial" pitchFamily="34" charset="0"/>
                        <a:cs typeface="Arial"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200" b="1" dirty="0">
                        <a:solidFill>
                          <a:schemeClr val="tx1"/>
                        </a:solidFill>
                        <a:latin typeface="Arial Narrow"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tabLst>
                          <a:tab pos="174625" algn="dec"/>
                        </a:tabLst>
                      </a:pPr>
                      <a:endParaRPr lang="en-US" sz="200" b="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6" name="Rectangle 2"/>
          <p:cNvSpPr txBox="1">
            <a:spLocks noChangeArrowheads="1"/>
          </p:cNvSpPr>
          <p:nvPr/>
        </p:nvSpPr>
        <p:spPr>
          <a:xfrm>
            <a:off x="1752600" y="152400"/>
            <a:ext cx="7391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rgbClr val="1B1E7A"/>
                </a:solidFill>
                <a:effectLst/>
                <a:uLnTx/>
                <a:uFillTx/>
                <a:latin typeface="+mj-lt"/>
                <a:ea typeface="+mj-ea"/>
                <a:cs typeface="+mj-cs"/>
              </a:rPr>
              <a:t>Total Population and Components of Population Change in Texas, 1950-2013</a:t>
            </a:r>
          </a:p>
        </p:txBody>
      </p:sp>
      <p:sp>
        <p:nvSpPr>
          <p:cNvPr id="5" name="Slide Number Placeholder 4"/>
          <p:cNvSpPr>
            <a:spLocks noGrp="1"/>
          </p:cNvSpPr>
          <p:nvPr>
            <p:ph type="sldNum" sz="quarter" idx="12"/>
          </p:nvPr>
        </p:nvSpPr>
        <p:spPr/>
        <p:txBody>
          <a:bodyPr/>
          <a:lstStyle/>
          <a:p>
            <a:fld id="{2BC1FA3B-F0C1-4F58-90BE-DCC7501F4B28}" type="slidenum">
              <a:rPr lang="en-US" smtClean="0"/>
              <a:pPr/>
              <a:t>2</a:t>
            </a:fld>
            <a:endParaRPr lang="en-US" dirty="0"/>
          </a:p>
        </p:txBody>
      </p:sp>
      <p:sp>
        <p:nvSpPr>
          <p:cNvPr id="2" name="Rectangle 1"/>
          <p:cNvSpPr/>
          <p:nvPr/>
        </p:nvSpPr>
        <p:spPr>
          <a:xfrm>
            <a:off x="0" y="6538914"/>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U.S. Census Bureau, Census Counts and Population Estimates</a:t>
            </a:r>
          </a:p>
        </p:txBody>
      </p:sp>
    </p:spTree>
    <p:extLst>
      <p:ext uri="{BB962C8B-B14F-4D97-AF65-F5344CB8AC3E}">
        <p14:creationId xmlns:p14="http://schemas.microsoft.com/office/powerpoint/2010/main" val="463817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Population Growth in Texas, </a:t>
            </a:r>
            <a:br>
              <a:rPr lang="en-US" sz="2800" kern="0" dirty="0" smtClean="0">
                <a:latin typeface="+mj-lt"/>
                <a:ea typeface="+mj-ea"/>
                <a:cs typeface="+mj-cs"/>
              </a:rPr>
            </a:br>
            <a:r>
              <a:rPr lang="en-US" sz="2800" kern="0" dirty="0" smtClean="0">
                <a:latin typeface="+mj-lt"/>
                <a:ea typeface="+mj-ea"/>
                <a:cs typeface="+mj-cs"/>
              </a:rPr>
              <a:t>2010-2050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20</a:t>
            </a:fld>
            <a:endParaRPr lang="en-US" dirty="0"/>
          </a:p>
        </p:txBody>
      </p:sp>
      <p:cxnSp>
        <p:nvCxnSpPr>
          <p:cNvPr id="8" name="Straight Connector 7"/>
          <p:cNvCxnSpPr/>
          <p:nvPr/>
        </p:nvCxnSpPr>
        <p:spPr>
          <a:xfrm flipV="1">
            <a:off x="3048000" y="4267200"/>
            <a:ext cx="0" cy="1143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a:t>
            </a:r>
          </a:p>
        </p:txBody>
      </p:sp>
      <p:cxnSp>
        <p:nvCxnSpPr>
          <p:cNvPr id="11" name="Straight Connector 10"/>
          <p:cNvCxnSpPr/>
          <p:nvPr/>
        </p:nvCxnSpPr>
        <p:spPr>
          <a:xfrm flipV="1">
            <a:off x="4648200" y="3581400"/>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8400" y="2743200"/>
            <a:ext cx="0" cy="266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071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162800" cy="990600"/>
          </a:xfrm>
        </p:spPr>
        <p:txBody>
          <a:bodyPr>
            <a:noAutofit/>
          </a:bodyPr>
          <a:lstStyle/>
          <a:p>
            <a:r>
              <a:rPr lang="en-US" sz="2800" kern="0" dirty="0"/>
              <a:t>Projected Racial and Ethnic Percent, Texas, </a:t>
            </a:r>
            <a:r>
              <a:rPr lang="en-US" sz="2800" kern="0" dirty="0" smtClean="0"/>
              <a:t>2010-2050</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21</a:t>
            </a:fld>
            <a:endParaRPr lang="en-US" dirty="0"/>
          </a:p>
        </p:txBody>
      </p:sp>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2014 Population Projections , Half 2000-2010 Migration Scenario</a:t>
            </a:r>
          </a:p>
        </p:txBody>
      </p:sp>
      <p:graphicFrame>
        <p:nvGraphicFramePr>
          <p:cNvPr id="7" name="Content Placeholder 6"/>
          <p:cNvGraphicFramePr>
            <a:graphicFrameLocks noGrp="1"/>
          </p:cNvGraphicFramePr>
          <p:nvPr>
            <p:ph idx="1"/>
            <p:extLst/>
          </p:nvPr>
        </p:nvGraphicFramePr>
        <p:xfrm>
          <a:off x="304800" y="1264168"/>
          <a:ext cx="8382000" cy="48619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955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391400" cy="1143000"/>
          </a:xfrm>
        </p:spPr>
        <p:txBody>
          <a:bodyPr>
            <a:noAutofit/>
          </a:bodyPr>
          <a:lstStyle/>
          <a:p>
            <a:r>
              <a:rPr lang="en-US" sz="2800" b="1" dirty="0" smtClean="0"/>
              <a:t>Projected Increase in Obesity in Texas by Ethnicity, 2006 to 2040</a:t>
            </a:r>
            <a:endParaRPr lang="en-US" sz="2800" b="1" dirty="0"/>
          </a:p>
        </p:txBody>
      </p:sp>
      <p:pic>
        <p:nvPicPr>
          <p:cNvPr id="1026" name="Picture 2" descr="C:\Users\Owner\Pictures\Picture1.png"/>
          <p:cNvPicPr>
            <a:picLocks noGrp="1" noChangeAspect="1" noChangeArrowheads="1"/>
          </p:cNvPicPr>
          <p:nvPr>
            <p:ph idx="1"/>
          </p:nvPr>
        </p:nvPicPr>
        <p:blipFill>
          <a:blip r:embed="rId3" cstate="print"/>
          <a:stretch>
            <a:fillRect/>
          </a:stretch>
        </p:blipFill>
        <p:spPr bwMode="auto">
          <a:xfrm>
            <a:off x="459700" y="1600200"/>
            <a:ext cx="8224600" cy="4525963"/>
          </a:xfrm>
          <a:prstGeom prst="rect">
            <a:avLst/>
          </a:prstGeom>
          <a:noFill/>
        </p:spPr>
      </p:pic>
      <p:sp>
        <p:nvSpPr>
          <p:cNvPr id="5" name="Slide Number Placeholder 4"/>
          <p:cNvSpPr>
            <a:spLocks noGrp="1"/>
          </p:cNvSpPr>
          <p:nvPr>
            <p:ph type="sldNum" sz="quarter" idx="12"/>
          </p:nvPr>
        </p:nvSpPr>
        <p:spPr/>
        <p:txBody>
          <a:bodyPr/>
          <a:lstStyle/>
          <a:p>
            <a:fld id="{C5A0E2DA-1685-4FD8-8CAE-9EFF8F924A6A}" type="slidenum">
              <a:rPr lang="en-US" smtClean="0"/>
              <a:pPr/>
              <a:t>22</a:t>
            </a:fld>
            <a:endParaRPr lang="en-US" dirty="0"/>
          </a:p>
        </p:txBody>
      </p:sp>
      <p:sp>
        <p:nvSpPr>
          <p:cNvPr id="6" name="Rectangle 5"/>
          <p:cNvSpPr/>
          <p:nvPr/>
        </p:nvSpPr>
        <p:spPr>
          <a:xfrm>
            <a:off x="0" y="6537900"/>
            <a:ext cx="5867400" cy="230832"/>
          </a:xfrm>
          <a:prstGeom prst="rect">
            <a:avLst/>
          </a:prstGeom>
        </p:spPr>
        <p:txBody>
          <a:bodyPr wrap="square">
            <a:spAutoFit/>
          </a:bodyPr>
          <a:lstStyle/>
          <a:p>
            <a:r>
              <a:rPr lang="en-US" sz="900" dirty="0"/>
              <a:t>Source: Office of the State Demographer projections, using 2000-2004 migration scenario population projections </a:t>
            </a:r>
          </a:p>
        </p:txBody>
      </p:sp>
    </p:spTree>
    <p:extLst>
      <p:ext uri="{BB962C8B-B14F-4D97-AF65-F5344CB8AC3E}">
        <p14:creationId xmlns:p14="http://schemas.microsoft.com/office/powerpoint/2010/main" val="1169734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Obesity Prevalence Projections</a:t>
            </a:r>
            <a:endParaRPr lang="en-US" sz="32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23</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09" t="6944" r="9296" b="6944"/>
          <a:stretch/>
        </p:blipFill>
        <p:spPr bwMode="auto">
          <a:xfrm>
            <a:off x="4734743" y="1292087"/>
            <a:ext cx="4028257" cy="542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758" t="7459" r="10454" b="6366"/>
          <a:stretch/>
        </p:blipFill>
        <p:spPr bwMode="auto">
          <a:xfrm>
            <a:off x="428044" y="1295400"/>
            <a:ext cx="3991557" cy="5376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550888"/>
            <a:ext cx="4572000" cy="230832"/>
          </a:xfrm>
          <a:prstGeom prst="rect">
            <a:avLst/>
          </a:prstGeom>
        </p:spPr>
        <p:txBody>
          <a:bodyPr>
            <a:spAutoFit/>
          </a:bodyPr>
          <a:lstStyle/>
          <a:p>
            <a:r>
              <a:rPr lang="en-US" sz="900" dirty="0"/>
              <a:t>% adults with </a:t>
            </a:r>
            <a:r>
              <a:rPr lang="en-US" sz="900" dirty="0" smtClean="0"/>
              <a:t>obesity: </a:t>
            </a:r>
            <a:r>
              <a:rPr lang="en-US" sz="900" dirty="0"/>
              <a:t>Office of the State </a:t>
            </a:r>
            <a:r>
              <a:rPr lang="en-US" sz="900" dirty="0" smtClean="0"/>
              <a:t>Demographer</a:t>
            </a:r>
            <a:endParaRPr lang="en-US" sz="900" dirty="0"/>
          </a:p>
        </p:txBody>
      </p:sp>
    </p:spTree>
    <p:extLst>
      <p:ext uri="{BB962C8B-B14F-4D97-AF65-F5344CB8AC3E}">
        <p14:creationId xmlns:p14="http://schemas.microsoft.com/office/powerpoint/2010/main" val="3312616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Diabetes Prevalence Projections	</a:t>
            </a:r>
            <a:endParaRPr lang="en-US" sz="32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24</a:t>
            </a:fld>
            <a:endParaRPr lang="en-US" dirty="0"/>
          </a:p>
        </p:txBody>
      </p:sp>
      <p:pic>
        <p:nvPicPr>
          <p:cNvPr id="5" name="Picture 4" descr="Y:\Projects\Methodist_Healthcare\HELEN\Diabetes\Reports\Map_ProjDiabetesRates2040_07-12-10.jpg"/>
          <p:cNvPicPr/>
          <p:nvPr/>
        </p:nvPicPr>
        <p:blipFill rotWithShape="1">
          <a:blip r:embed="rId2"/>
          <a:srcRect l="7273" t="7119" r="10909" b="6028"/>
          <a:stretch/>
        </p:blipFill>
        <p:spPr bwMode="auto">
          <a:xfrm>
            <a:off x="4724400" y="1219199"/>
            <a:ext cx="4038600" cy="5502277"/>
          </a:xfrm>
          <a:prstGeom prst="rect">
            <a:avLst/>
          </a:prstGeom>
          <a:noFill/>
          <a:ln w="9525">
            <a:noFill/>
            <a:miter lim="800000"/>
            <a:headEnd/>
            <a:tailEnd/>
          </a:ln>
        </p:spPr>
      </p:pic>
      <p:pic>
        <p:nvPicPr>
          <p:cNvPr id="6" name="Picture 5" descr="Y:\Projects\Methodist_Healthcare\HELEN\Diabetes\Reports\Map_ProjDiabetesRates2010_07-12-10.jpg"/>
          <p:cNvPicPr/>
          <p:nvPr/>
        </p:nvPicPr>
        <p:blipFill rotWithShape="1">
          <a:blip r:embed="rId3"/>
          <a:srcRect l="7167" t="7125" r="10418" b="7380"/>
          <a:stretch/>
        </p:blipFill>
        <p:spPr bwMode="auto">
          <a:xfrm>
            <a:off x="609600" y="1219200"/>
            <a:ext cx="4114800" cy="5331687"/>
          </a:xfrm>
          <a:prstGeom prst="rect">
            <a:avLst/>
          </a:prstGeom>
          <a:noFill/>
          <a:ln w="9525">
            <a:noFill/>
            <a:miter lim="800000"/>
            <a:headEnd/>
            <a:tailEnd/>
          </a:ln>
        </p:spPr>
      </p:pic>
      <p:sp>
        <p:nvSpPr>
          <p:cNvPr id="7" name="Rectangle 6"/>
          <p:cNvSpPr/>
          <p:nvPr/>
        </p:nvSpPr>
        <p:spPr>
          <a:xfrm>
            <a:off x="0" y="6550888"/>
            <a:ext cx="4572000" cy="230832"/>
          </a:xfrm>
          <a:prstGeom prst="rect">
            <a:avLst/>
          </a:prstGeom>
        </p:spPr>
        <p:txBody>
          <a:bodyPr>
            <a:spAutoFit/>
          </a:bodyPr>
          <a:lstStyle/>
          <a:p>
            <a:r>
              <a:rPr lang="en-US" sz="900" dirty="0"/>
              <a:t>% adults with diabetes: Office of the State </a:t>
            </a:r>
            <a:r>
              <a:rPr lang="en-US" sz="900" dirty="0" smtClean="0"/>
              <a:t>Demographer</a:t>
            </a:r>
            <a:endParaRPr lang="en-US" sz="900" dirty="0"/>
          </a:p>
        </p:txBody>
      </p:sp>
    </p:spTree>
    <p:extLst>
      <p:ext uri="{BB962C8B-B14F-4D97-AF65-F5344CB8AC3E}">
        <p14:creationId xmlns:p14="http://schemas.microsoft.com/office/powerpoint/2010/main" val="2094759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315200" cy="990600"/>
          </a:xfrm>
        </p:spPr>
        <p:txBody>
          <a:bodyPr>
            <a:noAutofit/>
          </a:bodyPr>
          <a:lstStyle/>
          <a:p>
            <a:r>
              <a:rPr lang="en-US" sz="2400" dirty="0" smtClean="0"/>
              <a:t>Trends in Educational Attainment of Persons in the Labor Force (25-64 Years of Age) in Texas by Race/Ethnicity – High School Graduates and Above</a:t>
            </a:r>
            <a:endParaRPr lang="en-US" sz="2400" dirty="0"/>
          </a:p>
        </p:txBody>
      </p:sp>
      <p:sp>
        <p:nvSpPr>
          <p:cNvPr id="3" name="TextBox 2"/>
          <p:cNvSpPr txBox="1"/>
          <p:nvPr/>
        </p:nvSpPr>
        <p:spPr>
          <a:xfrm>
            <a:off x="2971800" y="2362200"/>
            <a:ext cx="3657600" cy="369332"/>
          </a:xfrm>
          <a:prstGeom prst="rect">
            <a:avLst/>
          </a:prstGeom>
          <a:noFill/>
        </p:spPr>
        <p:txBody>
          <a:bodyPr wrap="square" rtlCol="0">
            <a:spAutoFit/>
          </a:bodyPr>
          <a:lstStyle/>
          <a:p>
            <a:endParaRPr lang="en-US" dirty="0"/>
          </a:p>
        </p:txBody>
      </p:sp>
      <p:graphicFrame>
        <p:nvGraphicFramePr>
          <p:cNvPr id="5" name="Chart 4"/>
          <p:cNvGraphicFramePr>
            <a:graphicFrameLocks/>
          </p:cNvGraphicFramePr>
          <p:nvPr>
            <p:extLst/>
          </p:nvPr>
        </p:nvGraphicFramePr>
        <p:xfrm>
          <a:off x="728662" y="1362074"/>
          <a:ext cx="8034338" cy="46577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Public Use Micro Sample, 2001-2011</a:t>
            </a:r>
            <a:endParaRPr lang="en-US" sz="1000" dirty="0">
              <a:solidFill>
                <a:schemeClr val="bg1">
                  <a:lumMod val="50000"/>
                </a:schemeClr>
              </a:solidFill>
            </a:endParaRPr>
          </a:p>
        </p:txBody>
      </p:sp>
    </p:spTree>
    <p:extLst>
      <p:ext uri="{BB962C8B-B14F-4D97-AF65-F5344CB8AC3E}">
        <p14:creationId xmlns:p14="http://schemas.microsoft.com/office/powerpoint/2010/main" val="358262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2030 Using Constant Rates</a:t>
            </a:r>
            <a:r>
              <a:rPr lang="en-US" sz="2400" dirty="0" smtClean="0"/>
              <a:t>, </a:t>
            </a:r>
            <a:r>
              <a:rPr lang="en-US" sz="2400" dirty="0"/>
              <a:t>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26</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3983931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a:t>
            </a:r>
            <a:r>
              <a:rPr lang="en-US" sz="2400" dirty="0" smtClean="0"/>
              <a:t>and 2030 </a:t>
            </a:r>
            <a:r>
              <a:rPr lang="en-US" sz="2400" dirty="0"/>
              <a:t>Using Trended Rates, 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27</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2711790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New Cases of Diagnosed Diabetes, Age Adjusted Rate (per 1000), Adults, 2010</a:t>
            </a:r>
            <a:endParaRPr lang="en-US" sz="2800" dirty="0"/>
          </a:p>
        </p:txBody>
      </p:sp>
      <p:pic>
        <p:nvPicPr>
          <p:cNvPr id="5" name="Content Placeholder 4"/>
          <p:cNvPicPr>
            <a:picLocks noGrp="1" noChangeAspect="1"/>
          </p:cNvPicPr>
          <p:nvPr>
            <p:ph idx="1"/>
          </p:nvPr>
        </p:nvPicPr>
        <p:blipFill>
          <a:blip r:embed="rId3"/>
          <a:stretch>
            <a:fillRect/>
          </a:stretch>
        </p:blipFill>
        <p:spPr>
          <a:xfrm>
            <a:off x="449016" y="1430721"/>
            <a:ext cx="8466384" cy="4741479"/>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28</a:t>
            </a:fld>
            <a:endParaRPr lang="en-US" dirty="0"/>
          </a:p>
        </p:txBody>
      </p:sp>
      <p:pic>
        <p:nvPicPr>
          <p:cNvPr id="6" name="Picture 5"/>
          <p:cNvPicPr>
            <a:picLocks noChangeAspect="1"/>
          </p:cNvPicPr>
          <p:nvPr/>
        </p:nvPicPr>
        <p:blipFill>
          <a:blip r:embed="rId4"/>
          <a:stretch>
            <a:fillRect/>
          </a:stretch>
        </p:blipFill>
        <p:spPr>
          <a:xfrm>
            <a:off x="449016" y="5895975"/>
            <a:ext cx="1689209" cy="352425"/>
          </a:xfrm>
          <a:prstGeom prst="rect">
            <a:avLst/>
          </a:prstGeom>
        </p:spPr>
      </p:pic>
    </p:spTree>
    <p:extLst>
      <p:ext uri="{BB962C8B-B14F-4D97-AF65-F5344CB8AC3E}">
        <p14:creationId xmlns:p14="http://schemas.microsoft.com/office/powerpoint/2010/main" val="1582080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1"/>
          </p:nvPr>
        </p:nvSpPr>
        <p:spPr>
          <a:xfrm>
            <a:off x="1066800" y="1676401"/>
            <a:ext cx="8229600" cy="4525963"/>
          </a:xfrm>
        </p:spPr>
        <p:txBody>
          <a:bodyPr/>
          <a:lstStyle/>
          <a:p>
            <a:pPr lvl="1" eaLnBrk="1" hangingPunct="1">
              <a:buNone/>
            </a:pPr>
            <a:endParaRPr lang="en-US" dirty="0" smtClean="0"/>
          </a:p>
          <a:p>
            <a:pPr lvl="1" eaLnBrk="1" hangingPunct="1">
              <a:buNone/>
            </a:pPr>
            <a:r>
              <a:rPr lang="en-US" sz="5400" dirty="0" smtClean="0"/>
              <a:t>Lila Valencia, Ph.D.</a:t>
            </a:r>
          </a:p>
          <a:p>
            <a:pPr lvl="1" eaLnBrk="1" hangingPunct="1">
              <a:buNone/>
            </a:pPr>
            <a:endParaRPr lang="en-US" dirty="0" smtClean="0"/>
          </a:p>
          <a:p>
            <a:pPr lvl="1">
              <a:buNone/>
            </a:pPr>
            <a:r>
              <a:rPr lang="en-US" dirty="0" smtClean="0"/>
              <a:t>Office: (512) 936-3542</a:t>
            </a:r>
          </a:p>
          <a:p>
            <a:pPr lvl="1" eaLnBrk="1" hangingPunct="1">
              <a:buNone/>
            </a:pPr>
            <a:r>
              <a:rPr lang="en-US" dirty="0" smtClean="0"/>
              <a:t>Email: </a:t>
            </a:r>
            <a:r>
              <a:rPr lang="en-US" dirty="0" smtClean="0">
                <a:hlinkClick r:id="rId3"/>
              </a:rPr>
              <a:t>Lila.Valencia@osd.state.tx.us</a:t>
            </a:r>
            <a:endParaRPr lang="en-US" dirty="0" smtClean="0"/>
          </a:p>
          <a:p>
            <a:pPr lvl="1">
              <a:buNone/>
            </a:pPr>
            <a:r>
              <a:rPr lang="en-US" dirty="0" smtClean="0"/>
              <a:t>Internet: </a:t>
            </a:r>
            <a:r>
              <a:rPr lang="en-US" dirty="0" smtClean="0">
                <a:hlinkClick r:id="rId4"/>
              </a:rPr>
              <a:t>http://</a:t>
            </a:r>
            <a:r>
              <a:rPr lang="en-US" dirty="0" smtClean="0">
                <a:hlinkClick r:id="rId4"/>
              </a:rPr>
              <a:t>osd.state.tx.us</a:t>
            </a:r>
            <a:endParaRPr lang="en-US" dirty="0"/>
          </a:p>
          <a:p>
            <a:pPr lvl="1">
              <a:buNone/>
            </a:pPr>
            <a:r>
              <a:rPr lang="en-US" dirty="0" smtClean="0"/>
              <a:t>Twitter: @</a:t>
            </a:r>
            <a:r>
              <a:rPr lang="en-US" dirty="0" smtClean="0"/>
              <a:t>TexasDemography</a:t>
            </a:r>
            <a:r>
              <a:rPr lang="en-US" dirty="0" smtClean="0"/>
              <a:t> </a:t>
            </a:r>
          </a:p>
          <a:p>
            <a:pPr lvl="1">
              <a:buNone/>
            </a:pPr>
            <a:endParaRPr lang="en-US" dirty="0" smtClean="0"/>
          </a:p>
          <a:p>
            <a:pPr lvl="1">
              <a:buNone/>
            </a:pPr>
            <a:endParaRPr lang="en-US" dirty="0" smtClean="0"/>
          </a:p>
          <a:p>
            <a:pPr eaLnBrk="1" hangingPunct="1">
              <a:buNone/>
            </a:pPr>
            <a:endParaRPr lang="en-US" dirty="0" smtClean="0"/>
          </a:p>
        </p:txBody>
      </p:sp>
      <p:sp>
        <p:nvSpPr>
          <p:cNvPr id="6" name="Slide Number Placeholder 5"/>
          <p:cNvSpPr>
            <a:spLocks noGrp="1"/>
          </p:cNvSpPr>
          <p:nvPr>
            <p:ph type="sldNum" sz="quarter" idx="12"/>
          </p:nvPr>
        </p:nvSpPr>
        <p:spPr/>
        <p:txBody>
          <a:bodyPr/>
          <a:lstStyle/>
          <a:p>
            <a:fld id="{2BC1FA3B-F0C1-4F58-90BE-DCC7501F4B28}" type="slidenum">
              <a:rPr lang="en-US" smtClean="0"/>
              <a:pPr/>
              <a:t>29</a:t>
            </a:fld>
            <a:endParaRPr lang="en-US" dirty="0"/>
          </a:p>
        </p:txBody>
      </p:sp>
      <p:sp>
        <p:nvSpPr>
          <p:cNvPr id="5" name="Slide Number Placeholder 3"/>
          <p:cNvSpPr txBox="1">
            <a:spLocks/>
          </p:cNvSpPr>
          <p:nvPr/>
        </p:nvSpPr>
        <p:spPr>
          <a:xfrm>
            <a:off x="8763000" y="6629400"/>
            <a:ext cx="381000" cy="228600"/>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9" name="Rectangle 8"/>
          <p:cNvSpPr/>
          <p:nvPr/>
        </p:nvSpPr>
        <p:spPr>
          <a:xfrm>
            <a:off x="1295400" y="1905002"/>
            <a:ext cx="184731" cy="769441"/>
          </a:xfrm>
          <a:prstGeom prst="rect">
            <a:avLst/>
          </a:prstGeom>
        </p:spPr>
        <p:txBody>
          <a:bodyPr wrap="none">
            <a:spAutoFit/>
          </a:bodyPr>
          <a:lstStyle/>
          <a:p>
            <a:pPr eaLnBrk="1" hangingPunct="1">
              <a:buNone/>
            </a:pPr>
            <a:endParaRPr lang="en-US" sz="4400" dirty="0" smtClean="0">
              <a:solidFill>
                <a:srgbClr val="1B1E7A"/>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682" y="315387"/>
            <a:ext cx="6858000" cy="609600"/>
          </a:xfrm>
        </p:spPr>
        <p:txBody>
          <a:bodyPr>
            <a:normAutofit fontScale="90000"/>
          </a:bodyPr>
          <a:lstStyle/>
          <a:p>
            <a:r>
              <a:rPr lang="en-US" dirty="0" smtClean="0"/>
              <a:t>Population Growth 1950-2010</a:t>
            </a:r>
            <a:endParaRPr lang="en-US" dirty="0"/>
          </a:p>
        </p:txBody>
      </p:sp>
      <p:graphicFrame>
        <p:nvGraphicFramePr>
          <p:cNvPr id="3" name="Content Placeholder 6"/>
          <p:cNvGraphicFramePr>
            <a:graphicFrameLocks/>
          </p:cNvGraphicFramePr>
          <p:nvPr>
            <p:extLst/>
          </p:nvPr>
        </p:nvGraphicFramePr>
        <p:xfrm>
          <a:off x="381000" y="2062041"/>
          <a:ext cx="8229600" cy="3505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V="1">
            <a:off x="1354853" y="4214785"/>
            <a:ext cx="1151156" cy="165481"/>
          </a:xfrm>
          <a:prstGeom prst="line">
            <a:avLst/>
          </a:prstGeom>
          <a:ln w="5715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759131" y="3762544"/>
            <a:ext cx="1107869" cy="265379"/>
          </a:xfrm>
          <a:prstGeom prst="line">
            <a:avLst/>
          </a:prstGeom>
          <a:ln w="57150">
            <a:solidFill>
              <a:srgbClr val="FF9933"/>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528476" y="4026310"/>
            <a:ext cx="1229008" cy="177258"/>
          </a:xfrm>
          <a:prstGeom prst="line">
            <a:avLst/>
          </a:prstGeom>
          <a:ln w="5715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040376" y="3099219"/>
            <a:ext cx="1081040" cy="352448"/>
          </a:xfrm>
          <a:prstGeom prst="line">
            <a:avLst/>
          </a:prstGeom>
          <a:ln w="57150">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925841" y="3472840"/>
            <a:ext cx="1118156" cy="262539"/>
          </a:xfrm>
          <a:prstGeom prst="line">
            <a:avLst/>
          </a:prstGeom>
          <a:ln w="57150">
            <a:solidFill>
              <a:srgbClr val="FF9933"/>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105534" y="2599168"/>
            <a:ext cx="1405451" cy="508008"/>
          </a:xfrm>
          <a:prstGeom prst="line">
            <a:avLst/>
          </a:prstGeom>
          <a:ln w="57150">
            <a:solidFill>
              <a:schemeClr val="accent3">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789004" y="3865000"/>
            <a:ext cx="1123916" cy="161906"/>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51682" y="3696330"/>
            <a:ext cx="1123916" cy="161940"/>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121685" y="3527660"/>
            <a:ext cx="1031333" cy="161940"/>
          </a:xfrm>
          <a:prstGeom prst="line">
            <a:avLst/>
          </a:prstGeom>
          <a:ln w="28575">
            <a:solidFill>
              <a:srgbClr val="C00000"/>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177625" y="3347135"/>
            <a:ext cx="1308753" cy="180526"/>
          </a:xfrm>
          <a:prstGeom prst="line">
            <a:avLst/>
          </a:prstGeom>
          <a:ln w="28575">
            <a:solidFill>
              <a:srgbClr val="C00000"/>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094773" y="3238537"/>
            <a:ext cx="1058244" cy="217199"/>
          </a:xfrm>
          <a:prstGeom prst="line">
            <a:avLst/>
          </a:prstGeom>
          <a:ln w="28575">
            <a:solidFill>
              <a:srgbClr val="FF9933"/>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133257" y="2971679"/>
            <a:ext cx="1353121" cy="270596"/>
          </a:xfrm>
          <a:prstGeom prst="line">
            <a:avLst/>
          </a:prstGeom>
          <a:ln w="28575">
            <a:solidFill>
              <a:srgbClr val="FF9933"/>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100" y="6452173"/>
            <a:ext cx="4572000" cy="400110"/>
          </a:xfrm>
          <a:prstGeom prst="rect">
            <a:avLst/>
          </a:prstGeom>
        </p:spPr>
        <p:txBody>
          <a:bodyPr>
            <a:spAutoFit/>
          </a:bodyPr>
          <a:lstStyle/>
          <a:p>
            <a:pPr marL="0" indent="0">
              <a:buFont typeface="Arial" charset="0"/>
              <a:buNone/>
            </a:pPr>
            <a:r>
              <a:rPr lang="en-US" sz="1000" dirty="0" smtClean="0">
                <a:solidFill>
                  <a:schemeClr val="bg1">
                    <a:lumMod val="50000"/>
                  </a:schemeClr>
                </a:solidFill>
                <a:latin typeface="Arial" pitchFamily="34" charset="0"/>
                <a:cs typeface="Arial" pitchFamily="34" charset="0"/>
              </a:rPr>
              <a:t>Source: U.S</a:t>
            </a:r>
            <a:r>
              <a:rPr lang="en-US" sz="1000" dirty="0">
                <a:solidFill>
                  <a:schemeClr val="bg1">
                    <a:lumMod val="50000"/>
                  </a:schemeClr>
                </a:solidFill>
                <a:latin typeface="Arial" pitchFamily="34" charset="0"/>
                <a:cs typeface="Arial" pitchFamily="34" charset="0"/>
              </a:rPr>
              <a:t>. Census </a:t>
            </a:r>
            <a:r>
              <a:rPr lang="en-US" sz="1000" dirty="0" smtClean="0">
                <a:solidFill>
                  <a:schemeClr val="bg1">
                    <a:lumMod val="50000"/>
                  </a:schemeClr>
                </a:solidFill>
                <a:latin typeface="Arial" pitchFamily="34" charset="0"/>
                <a:cs typeface="Arial" pitchFamily="34" charset="0"/>
              </a:rPr>
              <a:t>Bureau, Census Counts</a:t>
            </a:r>
            <a:endParaRPr lang="en-US" sz="1000" dirty="0">
              <a:solidFill>
                <a:schemeClr val="bg1">
                  <a:lumMod val="50000"/>
                </a:schemeClr>
              </a:solidFill>
              <a:latin typeface="Arial" pitchFamily="34" charset="0"/>
              <a:cs typeface="Arial" pitchFamily="34" charset="0"/>
            </a:endParaRPr>
          </a:p>
          <a:p>
            <a:pPr marL="339725" indent="-339725"/>
            <a:endParaRPr lang="en-US" sz="10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47561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2496" t="19970" r="3939" b="21936"/>
          <a:stretch/>
        </p:blipFill>
        <p:spPr>
          <a:xfrm>
            <a:off x="1518209" y="1015427"/>
            <a:ext cx="6436656" cy="5492612"/>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3200" dirty="0" smtClean="0"/>
              <a:t>Total Estimated Population by County, Texas, 2013</a:t>
            </a:r>
            <a:endParaRPr lang="en-US" sz="32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4</a:t>
            </a:fld>
            <a:endParaRPr lang="en-US" dirty="0"/>
          </a:p>
        </p:txBody>
      </p:sp>
      <p:sp>
        <p:nvSpPr>
          <p:cNvPr id="15" name="TextBox 14"/>
          <p:cNvSpPr txBox="1"/>
          <p:nvPr/>
        </p:nvSpPr>
        <p:spPr>
          <a:xfrm>
            <a:off x="2" y="6510040"/>
            <a:ext cx="3371436"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2013 Population Estimates</a:t>
            </a:r>
            <a:endParaRPr lang="en-US" sz="1000" dirty="0">
              <a:solidFill>
                <a:schemeClr val="tx1">
                  <a:lumMod val="50000"/>
                  <a:lumOff val="50000"/>
                </a:schemeClr>
              </a:solidFill>
            </a:endParaRPr>
          </a:p>
        </p:txBody>
      </p:sp>
      <p:sp>
        <p:nvSpPr>
          <p:cNvPr id="5" name="Isosceles Triangle 4"/>
          <p:cNvSpPr/>
          <p:nvPr/>
        </p:nvSpPr>
        <p:spPr>
          <a:xfrm rot="21366823">
            <a:off x="5398490" y="2901586"/>
            <a:ext cx="1782924" cy="175260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5105400" y="2362200"/>
            <a:ext cx="1020216" cy="329529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4"/>
          <a:srcRect t="34619" r="16191"/>
          <a:stretch/>
        </p:blipFill>
        <p:spPr>
          <a:xfrm>
            <a:off x="1485900" y="1737750"/>
            <a:ext cx="1905000" cy="1527820"/>
          </a:xfrm>
          <a:prstGeom prst="rect">
            <a:avLst/>
          </a:prstGeom>
        </p:spPr>
      </p:pic>
    </p:spTree>
    <p:extLst>
      <p:ext uri="{BB962C8B-B14F-4D97-AF65-F5344CB8AC3E}">
        <p14:creationId xmlns:p14="http://schemas.microsoft.com/office/powerpoint/2010/main" val="18885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3743" t="20877" r="2691" b="21028"/>
          <a:stretch/>
        </p:blipFill>
        <p:spPr>
          <a:xfrm>
            <a:off x="975952" y="1066800"/>
            <a:ext cx="6654494" cy="5678501"/>
          </a:xfrm>
          <a:prstGeom prst="rect">
            <a:avLst/>
          </a:prstGeom>
        </p:spPr>
      </p:pic>
      <p:sp>
        <p:nvSpPr>
          <p:cNvPr id="2" name="Title 1"/>
          <p:cNvSpPr>
            <a:spLocks noGrp="1"/>
          </p:cNvSpPr>
          <p:nvPr>
            <p:ph type="title"/>
          </p:nvPr>
        </p:nvSpPr>
        <p:spPr>
          <a:xfrm>
            <a:off x="1600200" y="152400"/>
            <a:ext cx="7543800" cy="990600"/>
          </a:xfrm>
        </p:spPr>
        <p:txBody>
          <a:bodyPr>
            <a:noAutofit/>
          </a:bodyPr>
          <a:lstStyle/>
          <a:p>
            <a:r>
              <a:rPr lang="en-US" sz="3200" dirty="0" smtClean="0"/>
              <a:t>Estimated Change of the Total Population by </a:t>
            </a:r>
            <a:br>
              <a:rPr lang="en-US" sz="3200" dirty="0" smtClean="0"/>
            </a:br>
            <a:r>
              <a:rPr lang="en-US" sz="3200" dirty="0" smtClean="0"/>
              <a:t>County, Texas, 2010 to 2013</a:t>
            </a:r>
            <a:endParaRPr lang="en-US" sz="32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5</a:t>
            </a:fld>
            <a:endParaRPr lang="en-US" dirty="0"/>
          </a:p>
        </p:txBody>
      </p:sp>
      <p:sp>
        <p:nvSpPr>
          <p:cNvPr id="15" name="TextBox 14"/>
          <p:cNvSpPr txBox="1"/>
          <p:nvPr/>
        </p:nvSpPr>
        <p:spPr>
          <a:xfrm>
            <a:off x="3" y="6501769"/>
            <a:ext cx="3943708"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Population Estimates, 2013 Vintage. </a:t>
            </a:r>
            <a:endParaRPr lang="en-US" sz="1000" dirty="0">
              <a:solidFill>
                <a:schemeClr val="tx1">
                  <a:lumMod val="50000"/>
                  <a:lumOff val="50000"/>
                </a:schemeClr>
              </a:solidFill>
            </a:endParaRPr>
          </a:p>
        </p:txBody>
      </p:sp>
      <p:sp>
        <p:nvSpPr>
          <p:cNvPr id="3" name="TextBox 2"/>
          <p:cNvSpPr txBox="1"/>
          <p:nvPr/>
        </p:nvSpPr>
        <p:spPr>
          <a:xfrm>
            <a:off x="5649246" y="1447800"/>
            <a:ext cx="3418554" cy="523220"/>
          </a:xfrm>
          <a:prstGeom prst="rect">
            <a:avLst/>
          </a:prstGeom>
          <a:noFill/>
        </p:spPr>
        <p:txBody>
          <a:bodyPr wrap="square" rtlCol="0">
            <a:spAutoFit/>
          </a:bodyPr>
          <a:lstStyle/>
          <a:p>
            <a:r>
              <a:rPr lang="en-US" sz="1400" dirty="0" smtClean="0">
                <a:solidFill>
                  <a:srgbClr val="191C6F"/>
                </a:solidFill>
              </a:rPr>
              <a:t>99 counties lost population over the three year period.</a:t>
            </a:r>
            <a:endParaRPr lang="en-US" sz="1400" dirty="0">
              <a:solidFill>
                <a:srgbClr val="191C6F"/>
              </a:solidFill>
            </a:endParaRPr>
          </a:p>
        </p:txBody>
      </p:sp>
      <p:pic>
        <p:nvPicPr>
          <p:cNvPr id="7" name="Picture 6"/>
          <p:cNvPicPr>
            <a:picLocks noChangeAspect="1"/>
          </p:cNvPicPr>
          <p:nvPr/>
        </p:nvPicPr>
        <p:blipFill rotWithShape="1">
          <a:blip r:embed="rId4"/>
          <a:srcRect t="13351" r="32146" b="64947"/>
          <a:stretch/>
        </p:blipFill>
        <p:spPr>
          <a:xfrm>
            <a:off x="838200" y="1741843"/>
            <a:ext cx="1814507" cy="1524000"/>
          </a:xfrm>
          <a:prstGeom prst="rect">
            <a:avLst/>
          </a:prstGeom>
        </p:spPr>
      </p:pic>
    </p:spTree>
    <p:extLst>
      <p:ext uri="{BB962C8B-B14F-4D97-AF65-F5344CB8AC3E}">
        <p14:creationId xmlns:p14="http://schemas.microsoft.com/office/powerpoint/2010/main" val="617732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p:cNvPicPr>
            <a:picLocks noGrp="1" noChangeAspect="1"/>
          </p:cNvPicPr>
          <p:nvPr>
            <p:ph idx="1"/>
          </p:nvPr>
        </p:nvPicPr>
        <p:blipFill rotWithShape="1">
          <a:blip r:embed="rId3"/>
          <a:srcRect l="3721" t="18520" r="3721" b="20869"/>
          <a:stretch/>
        </p:blipFill>
        <p:spPr>
          <a:xfrm>
            <a:off x="1371600" y="889105"/>
            <a:ext cx="6629400" cy="5966458"/>
          </a:xfrm>
          <a:prstGeom prst="rect">
            <a:avLst/>
          </a:prstGeom>
        </p:spPr>
      </p:pic>
      <p:sp>
        <p:nvSpPr>
          <p:cNvPr id="2" name="Title 1"/>
          <p:cNvSpPr>
            <a:spLocks noGrp="1"/>
          </p:cNvSpPr>
          <p:nvPr>
            <p:ph type="title"/>
          </p:nvPr>
        </p:nvSpPr>
        <p:spPr>
          <a:xfrm>
            <a:off x="1604384" y="152400"/>
            <a:ext cx="7539616" cy="990600"/>
          </a:xfrm>
        </p:spPr>
        <p:txBody>
          <a:bodyPr>
            <a:noAutofit/>
          </a:bodyPr>
          <a:lstStyle/>
          <a:p>
            <a:r>
              <a:rPr lang="en-US" sz="3200" dirty="0" smtClean="0"/>
              <a:t>Estimated Percent Change of the Total Population by County, Texas, 2010 to 2013</a:t>
            </a:r>
            <a:endParaRPr lang="en-US" sz="32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6</a:t>
            </a:fld>
            <a:endParaRPr lang="en-US" dirty="0"/>
          </a:p>
        </p:txBody>
      </p:sp>
      <p:sp>
        <p:nvSpPr>
          <p:cNvPr id="15" name="TextBox 14"/>
          <p:cNvSpPr txBox="1"/>
          <p:nvPr/>
        </p:nvSpPr>
        <p:spPr>
          <a:xfrm>
            <a:off x="3" y="6501769"/>
            <a:ext cx="3943708"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Population Estimates, 2013 Vintage. </a:t>
            </a:r>
            <a:endParaRPr lang="en-US" sz="1000" dirty="0">
              <a:solidFill>
                <a:schemeClr val="tx1">
                  <a:lumMod val="50000"/>
                  <a:lumOff val="50000"/>
                </a:schemeClr>
              </a:solidFill>
            </a:endParaRPr>
          </a:p>
        </p:txBody>
      </p:sp>
      <p:pic>
        <p:nvPicPr>
          <p:cNvPr id="6" name="Picture 5"/>
          <p:cNvPicPr>
            <a:picLocks noChangeAspect="1"/>
          </p:cNvPicPr>
          <p:nvPr/>
        </p:nvPicPr>
        <p:blipFill rotWithShape="1">
          <a:blip r:embed="rId4"/>
          <a:srcRect t="38336" r="46061"/>
          <a:stretch/>
        </p:blipFill>
        <p:spPr>
          <a:xfrm>
            <a:off x="1447800" y="1600200"/>
            <a:ext cx="1607927" cy="1693823"/>
          </a:xfrm>
          <a:prstGeom prst="rect">
            <a:avLst/>
          </a:prstGeom>
        </p:spPr>
      </p:pic>
    </p:spTree>
    <p:extLst>
      <p:ext uri="{BB962C8B-B14F-4D97-AF65-F5344CB8AC3E}">
        <p14:creationId xmlns:p14="http://schemas.microsoft.com/office/powerpoint/2010/main" val="171679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58000" cy="990600"/>
          </a:xfrm>
        </p:spPr>
        <p:txBody>
          <a:bodyPr>
            <a:noAutofit/>
          </a:bodyPr>
          <a:lstStyle/>
          <a:p>
            <a:r>
              <a:rPr lang="en-US" sz="3200" dirty="0" smtClean="0"/>
              <a:t>Percent of Population 65 Years of Age and Older, Texas Counties, 2013</a:t>
            </a:r>
            <a:endParaRPr lang="en-US" sz="32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7</a:t>
            </a:fld>
            <a:endParaRPr lang="en-US" dirty="0"/>
          </a:p>
        </p:txBody>
      </p:sp>
      <p:sp>
        <p:nvSpPr>
          <p:cNvPr id="9" name="TextBox 8"/>
          <p:cNvSpPr txBox="1"/>
          <p:nvPr/>
        </p:nvSpPr>
        <p:spPr>
          <a:xfrm>
            <a:off x="228600" y="6489543"/>
            <a:ext cx="3441968" cy="246221"/>
          </a:xfrm>
          <a:prstGeom prst="rect">
            <a:avLst/>
          </a:prstGeom>
          <a:noFill/>
        </p:spPr>
        <p:txBody>
          <a:bodyPr wrap="none" rtlCol="0">
            <a:spAutoFit/>
          </a:bodyPr>
          <a:lstStyle/>
          <a:p>
            <a:r>
              <a:rPr lang="en-US" sz="1000" dirty="0" smtClean="0">
                <a:solidFill>
                  <a:schemeClr val="bg1">
                    <a:lumMod val="50000"/>
                  </a:schemeClr>
                </a:solidFill>
              </a:rPr>
              <a:t>Source: U.S. Census Bureau, Population Estimates, 2013</a:t>
            </a:r>
            <a:endParaRPr lang="en-US" sz="1000" dirty="0">
              <a:solidFill>
                <a:schemeClr val="bg1">
                  <a:lumMod val="50000"/>
                </a:schemeClr>
              </a:solidFill>
            </a:endParaRPr>
          </a:p>
        </p:txBody>
      </p:sp>
      <p:pic>
        <p:nvPicPr>
          <p:cNvPr id="3" name="Picture 2"/>
          <p:cNvPicPr>
            <a:picLocks noChangeAspect="1"/>
          </p:cNvPicPr>
          <p:nvPr/>
        </p:nvPicPr>
        <p:blipFill rotWithShape="1">
          <a:blip r:embed="rId3"/>
          <a:srcRect l="2562" t="25401" r="4753" b="18540"/>
          <a:stretch/>
        </p:blipFill>
        <p:spPr>
          <a:xfrm>
            <a:off x="1447800" y="1105878"/>
            <a:ext cx="7010400" cy="5752122"/>
          </a:xfrm>
          <a:prstGeom prst="rect">
            <a:avLst/>
          </a:prstGeom>
        </p:spPr>
      </p:pic>
      <p:pic>
        <p:nvPicPr>
          <p:cNvPr id="7" name="Picture 6"/>
          <p:cNvPicPr>
            <a:picLocks noChangeAspect="1"/>
          </p:cNvPicPr>
          <p:nvPr/>
        </p:nvPicPr>
        <p:blipFill rotWithShape="1">
          <a:blip r:embed="rId4"/>
          <a:srcRect t="40490" r="28562" b="1"/>
          <a:stretch/>
        </p:blipFill>
        <p:spPr>
          <a:xfrm>
            <a:off x="1905000" y="1901826"/>
            <a:ext cx="1143000" cy="1231900"/>
          </a:xfrm>
          <a:prstGeom prst="rect">
            <a:avLst/>
          </a:prstGeom>
        </p:spPr>
      </p:pic>
    </p:spTree>
    <p:extLst>
      <p:ext uri="{BB962C8B-B14F-4D97-AF65-F5344CB8AC3E}">
        <p14:creationId xmlns:p14="http://schemas.microsoft.com/office/powerpoint/2010/main" val="842675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52400"/>
            <a:ext cx="7391400" cy="990600"/>
          </a:xfrm>
          <a:prstGeom prst="rect">
            <a:avLst/>
          </a:prstGeom>
        </p:spPr>
        <p:txBody>
          <a:bodyPr/>
          <a:lstStyle/>
          <a:p>
            <a:pPr lvl="0" algn="ctr" eaLnBrk="1" hangingPunct="1">
              <a:defRPr/>
            </a:pPr>
            <a:r>
              <a:rPr lang="en-US" sz="3200" kern="0" dirty="0" smtClean="0">
                <a:solidFill>
                  <a:srgbClr val="1B1E7A"/>
                </a:solidFill>
                <a:latin typeface="+mj-lt"/>
                <a:ea typeface="+mj-ea"/>
                <a:cs typeface="+mj-cs"/>
              </a:rPr>
              <a:t>Texas Racial and Ethnic Composition, </a:t>
            </a:r>
          </a:p>
          <a:p>
            <a:pPr lvl="0" algn="ctr" eaLnBrk="1" hangingPunct="1">
              <a:defRPr/>
            </a:pPr>
            <a:r>
              <a:rPr lang="en-US" sz="3200" kern="0" dirty="0" smtClean="0">
                <a:solidFill>
                  <a:srgbClr val="1B1E7A"/>
                </a:solidFill>
                <a:latin typeface="+mj-lt"/>
                <a:ea typeface="+mj-ea"/>
                <a:cs typeface="+mj-cs"/>
              </a:rPr>
              <a:t>2000 and 2010</a:t>
            </a:r>
            <a:endParaRPr kumimoji="0" lang="en-US" sz="3200" i="0" u="none" strike="noStrike" kern="0" cap="none" spc="0" normalizeH="0" baseline="0" noProof="0" dirty="0" smtClean="0">
              <a:ln>
                <a:noFill/>
              </a:ln>
              <a:solidFill>
                <a:srgbClr val="1B1E7A"/>
              </a:solidFill>
              <a:effectLst/>
              <a:uLnTx/>
              <a:uFillTx/>
              <a:latin typeface="+mj-lt"/>
              <a:ea typeface="+mj-ea"/>
              <a:cs typeface="+mj-cs"/>
            </a:endParaRPr>
          </a:p>
        </p:txBody>
      </p:sp>
      <p:graphicFrame>
        <p:nvGraphicFramePr>
          <p:cNvPr id="6" name="Chart 5"/>
          <p:cNvGraphicFramePr/>
          <p:nvPr/>
        </p:nvGraphicFramePr>
        <p:xfrm>
          <a:off x="228600" y="1524000"/>
          <a:ext cx="51054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nvPr>
        </p:nvGraphicFramePr>
        <p:xfrm>
          <a:off x="4343400" y="1447800"/>
          <a:ext cx="4572000"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0" y="6477000"/>
            <a:ext cx="3581400" cy="553998"/>
          </a:xfrm>
          <a:prstGeom prst="rect">
            <a:avLst/>
          </a:prstGeom>
        </p:spPr>
        <p:txBody>
          <a:bodyPr wrap="square">
            <a:spAutoFit/>
          </a:bodyPr>
          <a:lstStyle/>
          <a:p>
            <a:r>
              <a:rPr lang="en-US" sz="1000" dirty="0" smtClean="0">
                <a:solidFill>
                  <a:schemeClr val="tx1">
                    <a:lumMod val="50000"/>
                    <a:lumOff val="50000"/>
                  </a:schemeClr>
                </a:solidFill>
              </a:rPr>
              <a:t>Source: U.S. Census Bureau. 2000 and 2010 Census count 					</a:t>
            </a:r>
            <a:endParaRPr lang="en-US" sz="1000" dirty="0">
              <a:solidFill>
                <a:schemeClr val="tx1">
                  <a:lumMod val="50000"/>
                  <a:lumOff val="50000"/>
                </a:schemeClr>
              </a:solidFill>
            </a:endParaRPr>
          </a:p>
        </p:txBody>
      </p:sp>
      <p:sp>
        <p:nvSpPr>
          <p:cNvPr id="2" name="Footer Placeholder 1"/>
          <p:cNvSpPr>
            <a:spLocks noGrp="1"/>
          </p:cNvSpPr>
          <p:nvPr>
            <p:ph type="ftr" sz="quarter" idx="11"/>
          </p:nvPr>
        </p:nvSpPr>
        <p:spPr/>
        <p:txBody>
          <a:bodyPr/>
          <a:lstStyle/>
          <a:p>
            <a:r>
              <a:rPr lang="en-US" dirty="0" smtClean="0"/>
              <a:t>DRAFT 8-15-14</a:t>
            </a:r>
            <a:endParaRPr lang="en-US" dirty="0"/>
          </a:p>
        </p:txBody>
      </p:sp>
    </p:spTree>
    <p:extLst>
      <p:ext uri="{BB962C8B-B14F-4D97-AF65-F5344CB8AC3E}">
        <p14:creationId xmlns:p14="http://schemas.microsoft.com/office/powerpoint/2010/main" val="596770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858000" cy="990600"/>
          </a:xfrm>
        </p:spPr>
        <p:txBody>
          <a:bodyPr>
            <a:noAutofit/>
          </a:bodyPr>
          <a:lstStyle/>
          <a:p>
            <a:r>
              <a:rPr lang="en-US" sz="3200" dirty="0" smtClean="0"/>
              <a:t>Texas White (non-Hispanic) and Hispanic Populations by Age,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541572"/>
              </p:ext>
            </p:extLst>
          </p:nvPr>
        </p:nvGraphicFramePr>
        <p:xfrm>
          <a:off x="0" y="1570922"/>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9</a:t>
            </a:fld>
            <a:endParaRPr lang="en-US" dirty="0"/>
          </a:p>
        </p:txBody>
      </p:sp>
      <p:sp>
        <p:nvSpPr>
          <p:cNvPr id="6" name="TextBox 5"/>
          <p:cNvSpPr txBox="1"/>
          <p:nvPr/>
        </p:nvSpPr>
        <p:spPr>
          <a:xfrm>
            <a:off x="0" y="6546399"/>
            <a:ext cx="3514104"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2010 Decennial Census, SF1</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4209435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B2CC5C5-12EA-43DF-BB61-1E515C1E7544}">
  <ds:schemaRefs>
    <ds:schemaRef ds:uri="ESRI.ArcGIS.Mapping.OfficeIntegration.PowerPointInfo"/>
  </ds:schemaRefs>
</ds:datastoreItem>
</file>

<file path=customXml/itemProps2.xml><?xml version="1.0" encoding="utf-8"?>
<ds:datastoreItem xmlns:ds="http://schemas.openxmlformats.org/officeDocument/2006/customXml" ds:itemID="{33BD7F36-9DC8-4F18-9BE1-DF2F91E5B376}">
  <ds:schemaRefs>
    <ds:schemaRef ds:uri="ESRI.ArcGIS.Mapping.OfficeIntegration.PowerPointInfo"/>
  </ds:schemaRefs>
</ds:datastoreItem>
</file>

<file path=customXml/itemProps3.xml><?xml version="1.0" encoding="utf-8"?>
<ds:datastoreItem xmlns:ds="http://schemas.openxmlformats.org/officeDocument/2006/customXml" ds:itemID="{8C04F401-3304-4841-90D8-64E33361425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19120</TotalTime>
  <Words>2669</Words>
  <Application>Microsoft Office PowerPoint</Application>
  <PresentationFormat>Letter Paper (8.5x11 in)</PresentationFormat>
  <Paragraphs>260</Paragraphs>
  <Slides>29</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ＭＳ Ｐゴシック</vt:lpstr>
      <vt:lpstr>Arial</vt:lpstr>
      <vt:lpstr>Arial Narrow</vt:lpstr>
      <vt:lpstr>Calibri</vt:lpstr>
      <vt:lpstr>Garamond</vt:lpstr>
      <vt:lpstr>Times New Roman</vt:lpstr>
      <vt:lpstr>Custom Design</vt:lpstr>
      <vt:lpstr>PowerPoint Presentation</vt:lpstr>
      <vt:lpstr>PowerPoint Presentation</vt:lpstr>
      <vt:lpstr>Population Growth 1950-2010</vt:lpstr>
      <vt:lpstr>Total Estimated Population by County, Texas, 2013</vt:lpstr>
      <vt:lpstr>Estimated Change of the Total Population by  County, Texas, 2010 to 2013</vt:lpstr>
      <vt:lpstr>Estimated Percent Change of the Total Population by County, Texas, 2010 to 2013</vt:lpstr>
      <vt:lpstr>Percent of Population 65 Years of Age and Older, Texas Counties, 2013</vt:lpstr>
      <vt:lpstr>PowerPoint Presentation</vt:lpstr>
      <vt:lpstr>Texas White (non-Hispanic) and Hispanic Populations by Age, 2010</vt:lpstr>
      <vt:lpstr>Texas Population Pyramid by Race/Ethnicity, 2010</vt:lpstr>
      <vt:lpstr>Texas Population Pyramid by Race/Ethnicity, 2010</vt:lpstr>
      <vt:lpstr>Texas Population Pyramid by Race/Ethnicity, 2010</vt:lpstr>
      <vt:lpstr>Leading Causes of Death in Texas, 2010</vt:lpstr>
      <vt:lpstr>Diagnosed Diabetes, Age Adjusted Rate (per 100), Adults - Total, 2012</vt:lpstr>
      <vt:lpstr>Diagnosed Diabetes, Age Adjusted Rate  (per 100) for Texas, Adults - Total</vt:lpstr>
      <vt:lpstr>Age-adjusted Prevalence of Diagnosed Diabetes, 1994-2010 Among U.S. Adults </vt:lpstr>
      <vt:lpstr>Age Adjusted Diagnosed Diabetes Percentage by County, 2012</vt:lpstr>
      <vt:lpstr>Age Adjusted Diagnosed Diabetes Percentage, 2004 to 2011</vt:lpstr>
      <vt:lpstr>Diabetes Prevalence among Adults by Educational and Household Income Level, Texas, 2010</vt:lpstr>
      <vt:lpstr>Projected Population Growth in Texas,  2010-2050</vt:lpstr>
      <vt:lpstr>Projected Racial and Ethnic Percent, Texas, 2010-2050</vt:lpstr>
      <vt:lpstr>Projected Increase in Obesity in Texas by Ethnicity, 2006 to 2040</vt:lpstr>
      <vt:lpstr>Obesity Prevalence Projections</vt:lpstr>
      <vt:lpstr>Diabetes Prevalence Projections </vt:lpstr>
      <vt:lpstr>Trends in Educational Attainment of Persons in the Labor Force (25-64 Years of Age) in Texas by Race/Ethnicity – High School Graduates and Above</vt:lpstr>
      <vt:lpstr>Percent of the Civilian Labor Force (ages 25-64) by Educational Attainment for 2011, 2030 Using Constant Rates, Texas</vt:lpstr>
      <vt:lpstr>Percent of the Civilian Labor Force (ages 25-64) by Educational Attainment for 2011, and 2030 Using Trended Rates, Texas</vt:lpstr>
      <vt:lpstr>New Cases of Diagnosed Diabetes, Age Adjusted Rate (per 1000), Adults, 2010</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Alelhie Lila Valencia</cp:lastModifiedBy>
  <cp:revision>584</cp:revision>
  <cp:lastPrinted>2014-09-02T17:45:39Z</cp:lastPrinted>
  <dcterms:created xsi:type="dcterms:W3CDTF">2010-01-22T14:36:29Z</dcterms:created>
  <dcterms:modified xsi:type="dcterms:W3CDTF">2015-04-09T18:42:07Z</dcterms:modified>
</cp:coreProperties>
</file>