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7"/>
  </p:notesMasterIdLst>
  <p:handoutMasterIdLst>
    <p:handoutMasterId r:id="rId48"/>
  </p:handoutMasterIdLst>
  <p:sldIdLst>
    <p:sldId id="256" r:id="rId5"/>
    <p:sldId id="723" r:id="rId6"/>
    <p:sldId id="724" r:id="rId7"/>
    <p:sldId id="725" r:id="rId8"/>
    <p:sldId id="726" r:id="rId9"/>
    <p:sldId id="727" r:id="rId10"/>
    <p:sldId id="728" r:id="rId11"/>
    <p:sldId id="729" r:id="rId12"/>
    <p:sldId id="730" r:id="rId13"/>
    <p:sldId id="731" r:id="rId14"/>
    <p:sldId id="732" r:id="rId15"/>
    <p:sldId id="733" r:id="rId16"/>
    <p:sldId id="705" r:id="rId17"/>
    <p:sldId id="706" r:id="rId18"/>
    <p:sldId id="720" r:id="rId19"/>
    <p:sldId id="721" r:id="rId20"/>
    <p:sldId id="745" r:id="rId21"/>
    <p:sldId id="746" r:id="rId22"/>
    <p:sldId id="744" r:id="rId23"/>
    <p:sldId id="539" r:id="rId24"/>
    <p:sldId id="617" r:id="rId25"/>
    <p:sldId id="607" r:id="rId26"/>
    <p:sldId id="608" r:id="rId27"/>
    <p:sldId id="682" r:id="rId28"/>
    <p:sldId id="747" r:id="rId29"/>
    <p:sldId id="748" r:id="rId30"/>
    <p:sldId id="749" r:id="rId31"/>
    <p:sldId id="736" r:id="rId32"/>
    <p:sldId id="735" r:id="rId33"/>
    <p:sldId id="738" r:id="rId34"/>
    <p:sldId id="737" r:id="rId35"/>
    <p:sldId id="740" r:id="rId36"/>
    <p:sldId id="691" r:id="rId37"/>
    <p:sldId id="750" r:id="rId38"/>
    <p:sldId id="751" r:id="rId39"/>
    <p:sldId id="709" r:id="rId40"/>
    <p:sldId id="692" r:id="rId41"/>
    <p:sldId id="700" r:id="rId42"/>
    <p:sldId id="701" r:id="rId43"/>
    <p:sldId id="702" r:id="rId44"/>
    <p:sldId id="699" r:id="rId45"/>
    <p:sldId id="352" r:id="rId46"/>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723"/>
            <p14:sldId id="724"/>
            <p14:sldId id="725"/>
            <p14:sldId id="726"/>
            <p14:sldId id="727"/>
            <p14:sldId id="728"/>
            <p14:sldId id="729"/>
            <p14:sldId id="730"/>
            <p14:sldId id="731"/>
            <p14:sldId id="732"/>
            <p14:sldId id="733"/>
            <p14:sldId id="705"/>
            <p14:sldId id="706"/>
            <p14:sldId id="720"/>
            <p14:sldId id="721"/>
            <p14:sldId id="745"/>
            <p14:sldId id="746"/>
            <p14:sldId id="744"/>
            <p14:sldId id="539"/>
            <p14:sldId id="617"/>
            <p14:sldId id="607"/>
            <p14:sldId id="608"/>
            <p14:sldId id="682"/>
            <p14:sldId id="747"/>
            <p14:sldId id="748"/>
            <p14:sldId id="749"/>
            <p14:sldId id="736"/>
            <p14:sldId id="735"/>
            <p14:sldId id="738"/>
            <p14:sldId id="737"/>
            <p14:sldId id="740"/>
            <p14:sldId id="691"/>
            <p14:sldId id="750"/>
            <p14:sldId id="751"/>
            <p14:sldId id="709"/>
            <p14:sldId id="692"/>
            <p14:sldId id="700"/>
            <p14:sldId id="701"/>
            <p14:sldId id="702"/>
            <p14:sldId id="6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4383D1"/>
    <a:srgbClr val="AF423F"/>
    <a:srgbClr val="D78F8D"/>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87260" autoAdjust="0"/>
  </p:normalViewPr>
  <p:slideViewPr>
    <p:cSldViewPr>
      <p:cViewPr varScale="1">
        <p:scale>
          <a:sx n="74" d="100"/>
          <a:sy n="74" d="100"/>
        </p:scale>
        <p:origin x="382"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dser-nas01\IDSER\Collaboration\Product_Development\Briefs_Reports\Migration\MigrationReportSeries\data\origins2_3_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dser-nas01\IDSER\Users\ocq775\2014\Migration_2014\ACS\State\waob_new.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931119496"/>
        <c:axId val="931112832"/>
      </c:areaChart>
      <c:catAx>
        <c:axId val="93111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931112832"/>
        <c:crosses val="autoZero"/>
        <c:auto val="1"/>
        <c:lblAlgn val="ctr"/>
        <c:lblOffset val="100"/>
        <c:noMultiLvlLbl val="0"/>
      </c:catAx>
      <c:valAx>
        <c:axId val="93111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93111949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931097544"/>
        <c:axId val="931095192"/>
      </c:barChart>
      <c:catAx>
        <c:axId val="931097544"/>
        <c:scaling>
          <c:orientation val="minMax"/>
        </c:scaling>
        <c:delete val="0"/>
        <c:axPos val="l"/>
        <c:numFmt formatCode="General" sourceLinked="0"/>
        <c:majorTickMark val="out"/>
        <c:minorTickMark val="none"/>
        <c:tickLblPos val="low"/>
        <c:txPr>
          <a:bodyPr/>
          <a:lstStyle/>
          <a:p>
            <a:pPr>
              <a:defRPr sz="1050" baseline="0"/>
            </a:pPr>
            <a:endParaRPr lang="en-US"/>
          </a:p>
        </c:txPr>
        <c:crossAx val="931095192"/>
        <c:crosses val="autoZero"/>
        <c:auto val="1"/>
        <c:lblAlgn val="ctr"/>
        <c:lblOffset val="100"/>
        <c:tickLblSkip val="5"/>
        <c:noMultiLvlLbl val="0"/>
      </c:catAx>
      <c:valAx>
        <c:axId val="93109519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93109754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931089704"/>
        <c:axId val="931088528"/>
      </c:barChart>
      <c:catAx>
        <c:axId val="931089704"/>
        <c:scaling>
          <c:orientation val="minMax"/>
        </c:scaling>
        <c:delete val="0"/>
        <c:axPos val="l"/>
        <c:numFmt formatCode="General" sourceLinked="0"/>
        <c:majorTickMark val="out"/>
        <c:minorTickMark val="none"/>
        <c:tickLblPos val="low"/>
        <c:txPr>
          <a:bodyPr/>
          <a:lstStyle/>
          <a:p>
            <a:pPr>
              <a:defRPr sz="1050" baseline="0"/>
            </a:pPr>
            <a:endParaRPr lang="en-US"/>
          </a:p>
        </c:txPr>
        <c:crossAx val="931088528"/>
        <c:crosses val="autoZero"/>
        <c:auto val="1"/>
        <c:lblAlgn val="ctr"/>
        <c:lblOffset val="100"/>
        <c:tickLblSkip val="5"/>
        <c:noMultiLvlLbl val="0"/>
      </c:catAx>
      <c:valAx>
        <c:axId val="93108852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93108970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931096760"/>
        <c:axId val="931097152"/>
      </c:lineChart>
      <c:catAx>
        <c:axId val="931096760"/>
        <c:scaling>
          <c:orientation val="minMax"/>
        </c:scaling>
        <c:delete val="0"/>
        <c:axPos val="b"/>
        <c:numFmt formatCode="General" sourceLinked="1"/>
        <c:majorTickMark val="out"/>
        <c:minorTickMark val="none"/>
        <c:tickLblPos val="nextTo"/>
        <c:crossAx val="931097152"/>
        <c:crosses val="autoZero"/>
        <c:auto val="1"/>
        <c:lblAlgn val="ctr"/>
        <c:lblOffset val="100"/>
        <c:tickLblSkip val="5"/>
        <c:tickMarkSkip val="5"/>
        <c:noMultiLvlLbl val="0"/>
      </c:catAx>
      <c:valAx>
        <c:axId val="931097152"/>
        <c:scaling>
          <c:orientation val="minMax"/>
          <c:min val="20000000"/>
        </c:scaling>
        <c:delete val="0"/>
        <c:axPos val="l"/>
        <c:majorGridlines/>
        <c:numFmt formatCode="#,##0" sourceLinked="1"/>
        <c:majorTickMark val="out"/>
        <c:minorTickMark val="none"/>
        <c:tickLblPos val="nextTo"/>
        <c:crossAx val="931096760"/>
        <c:crosses val="autoZero"/>
        <c:crossBetween val="between"/>
      </c:valAx>
    </c:plotArea>
    <c:legend>
      <c:legendPos val="r"/>
      <c:layout>
        <c:manualLayout>
          <c:xMode val="edge"/>
          <c:yMode val="edge"/>
          <c:x val="0.18348477458016862"/>
          <c:y val="0.13971633353523116"/>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rgbClr val="4383D1"/>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tx2">
                <a:lumMod val="40000"/>
                <a:lumOff val="6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rgbClr val="AF423F"/>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rgbClr val="D78F8D"/>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931099112"/>
        <c:axId val="931090096"/>
      </c:barChart>
      <c:catAx>
        <c:axId val="931099112"/>
        <c:scaling>
          <c:orientation val="minMax"/>
        </c:scaling>
        <c:delete val="0"/>
        <c:axPos val="l"/>
        <c:numFmt formatCode="General" sourceLinked="0"/>
        <c:majorTickMark val="out"/>
        <c:minorTickMark val="none"/>
        <c:tickLblPos val="low"/>
        <c:txPr>
          <a:bodyPr/>
          <a:lstStyle/>
          <a:p>
            <a:pPr>
              <a:defRPr sz="900" baseline="0">
                <a:latin typeface="+mj-lt"/>
              </a:defRPr>
            </a:pPr>
            <a:endParaRPr lang="en-US"/>
          </a:p>
        </c:txPr>
        <c:crossAx val="931090096"/>
        <c:crosses val="autoZero"/>
        <c:auto val="1"/>
        <c:lblAlgn val="ctr"/>
        <c:lblOffset val="100"/>
        <c:noMultiLvlLbl val="0"/>
      </c:catAx>
      <c:valAx>
        <c:axId val="931090096"/>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931099112"/>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931107344"/>
        <c:axId val="931101856"/>
      </c:lineChart>
      <c:catAx>
        <c:axId val="931107344"/>
        <c:scaling>
          <c:orientation val="minMax"/>
        </c:scaling>
        <c:delete val="0"/>
        <c:axPos val="b"/>
        <c:numFmt formatCode="General" sourceLinked="1"/>
        <c:majorTickMark val="out"/>
        <c:minorTickMark val="out"/>
        <c:tickLblPos val="nextTo"/>
        <c:txPr>
          <a:bodyPr rot="-2220000"/>
          <a:lstStyle/>
          <a:p>
            <a:pPr>
              <a:defRPr sz="1600"/>
            </a:pPr>
            <a:endParaRPr lang="en-US"/>
          </a:p>
        </c:txPr>
        <c:crossAx val="931101856"/>
        <c:crosses val="autoZero"/>
        <c:auto val="1"/>
        <c:lblAlgn val="ctr"/>
        <c:lblOffset val="100"/>
        <c:tickLblSkip val="5"/>
        <c:noMultiLvlLbl val="0"/>
      </c:catAx>
      <c:valAx>
        <c:axId val="931101856"/>
        <c:scaling>
          <c:orientation val="minMax"/>
        </c:scaling>
        <c:delete val="0"/>
        <c:axPos val="l"/>
        <c:majorGridlines/>
        <c:numFmt formatCode="#,##0" sourceLinked="1"/>
        <c:majorTickMark val="out"/>
        <c:minorTickMark val="none"/>
        <c:tickLblPos val="nextTo"/>
        <c:crossAx val="9311073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951270184"/>
        <c:axId val="951273320"/>
      </c:lineChart>
      <c:catAx>
        <c:axId val="951270184"/>
        <c:scaling>
          <c:orientation val="minMax"/>
        </c:scaling>
        <c:delete val="0"/>
        <c:axPos val="b"/>
        <c:numFmt formatCode="General" sourceLinked="1"/>
        <c:majorTickMark val="out"/>
        <c:minorTickMark val="none"/>
        <c:tickLblPos val="nextTo"/>
        <c:crossAx val="951273320"/>
        <c:crosses val="autoZero"/>
        <c:auto val="1"/>
        <c:lblAlgn val="ctr"/>
        <c:lblOffset val="100"/>
        <c:noMultiLvlLbl val="0"/>
      </c:catAx>
      <c:valAx>
        <c:axId val="951273320"/>
        <c:scaling>
          <c:orientation val="minMax"/>
          <c:min val="0.5"/>
        </c:scaling>
        <c:delete val="0"/>
        <c:axPos val="l"/>
        <c:majorGridlines/>
        <c:numFmt formatCode="0%" sourceLinked="0"/>
        <c:majorTickMark val="out"/>
        <c:minorTickMark val="none"/>
        <c:tickLblPos val="nextTo"/>
        <c:crossAx val="951270184"/>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951273712"/>
        <c:axId val="931119104"/>
      </c:barChart>
      <c:catAx>
        <c:axId val="95127371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1119104"/>
        <c:crosses val="autoZero"/>
        <c:auto val="1"/>
        <c:lblAlgn val="ctr"/>
        <c:lblOffset val="100"/>
        <c:noMultiLvlLbl val="0"/>
      </c:catAx>
      <c:valAx>
        <c:axId val="93111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51273712"/>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931123024"/>
        <c:axId val="931121064"/>
      </c:barChart>
      <c:catAx>
        <c:axId val="9311230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1121064"/>
        <c:crosses val="autoZero"/>
        <c:auto val="1"/>
        <c:lblAlgn val="ctr"/>
        <c:lblOffset val="100"/>
        <c:noMultiLvlLbl val="0"/>
      </c:catAx>
      <c:valAx>
        <c:axId val="93112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112302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951287824"/>
        <c:axId val="951285472"/>
      </c:barChart>
      <c:catAx>
        <c:axId val="95128782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951285472"/>
        <c:crosses val="autoZero"/>
        <c:auto val="1"/>
        <c:lblAlgn val="ctr"/>
        <c:lblOffset val="100"/>
        <c:noMultiLvlLbl val="0"/>
      </c:catAx>
      <c:valAx>
        <c:axId val="951285472"/>
        <c:scaling>
          <c:orientation val="minMax"/>
        </c:scaling>
        <c:delete val="1"/>
        <c:axPos val="l"/>
        <c:numFmt formatCode="0.0%" sourceLinked="1"/>
        <c:majorTickMark val="out"/>
        <c:minorTickMark val="none"/>
        <c:tickLblPos val="nextTo"/>
        <c:crossAx val="951287824"/>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by_waob!$AW$29</c:f>
              <c:strCache>
                <c:ptCount val="1"/>
                <c:pt idx="0">
                  <c:v>Africa and Other</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by_waob!$AW$30:$AW$39</c:f>
              <c:numCache>
                <c:formatCode>#,##0</c:formatCode>
                <c:ptCount val="5"/>
                <c:pt idx="0">
                  <c:v>11660</c:v>
                </c:pt>
                <c:pt idx="1">
                  <c:v>8814</c:v>
                </c:pt>
                <c:pt idx="2">
                  <c:v>10045</c:v>
                </c:pt>
                <c:pt idx="3">
                  <c:v>11002</c:v>
                </c:pt>
                <c:pt idx="4">
                  <c:v>3884</c:v>
                </c:pt>
              </c:numCache>
            </c:numRef>
          </c:val>
        </c:ser>
        <c:ser>
          <c:idx val="1"/>
          <c:order val="1"/>
          <c:tx>
            <c:strRef>
              <c:f>by_waob!$AX$29</c:f>
              <c:strCache>
                <c:ptCount val="1"/>
                <c:pt idx="0">
                  <c:v>Europe</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by_waob!$AX$30:$AX$39</c:f>
              <c:numCache>
                <c:formatCode>#,##0</c:formatCode>
                <c:ptCount val="5"/>
                <c:pt idx="0">
                  <c:v>18766</c:v>
                </c:pt>
                <c:pt idx="1">
                  <c:v>8331</c:v>
                </c:pt>
                <c:pt idx="2">
                  <c:v>17403</c:v>
                </c:pt>
                <c:pt idx="3">
                  <c:v>11730</c:v>
                </c:pt>
                <c:pt idx="4">
                  <c:v>7054</c:v>
                </c:pt>
              </c:numCache>
            </c:numRef>
          </c:val>
        </c:ser>
        <c:ser>
          <c:idx val="2"/>
          <c:order val="2"/>
          <c:tx>
            <c:strRef>
              <c:f>by_waob!$AY$29</c:f>
              <c:strCache>
                <c:ptCount val="1"/>
                <c:pt idx="0">
                  <c:v>Asia</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by_waob!$AY$30:$AY$39</c:f>
              <c:numCache>
                <c:formatCode>#,##0</c:formatCode>
                <c:ptCount val="5"/>
                <c:pt idx="0">
                  <c:v>100835</c:v>
                </c:pt>
                <c:pt idx="1">
                  <c:v>30982</c:v>
                </c:pt>
                <c:pt idx="2">
                  <c:v>40835</c:v>
                </c:pt>
                <c:pt idx="3">
                  <c:v>15651</c:v>
                </c:pt>
                <c:pt idx="4">
                  <c:v>22721</c:v>
                </c:pt>
              </c:numCache>
            </c:numRef>
          </c:val>
        </c:ser>
        <c:ser>
          <c:idx val="3"/>
          <c:order val="3"/>
          <c:tx>
            <c:strRef>
              <c:f>by_waob!$AZ$29</c:f>
              <c:strCache>
                <c:ptCount val="1"/>
                <c:pt idx="0">
                  <c:v>Latin America</c:v>
                </c:pt>
              </c:strCache>
            </c:strRef>
          </c:tx>
          <c:spPr>
            <a:solidFill>
              <a:schemeClr val="tx2">
                <a:lumMod val="60000"/>
                <a:lumOff val="40000"/>
              </a:schemeClr>
            </a:solidFill>
          </c:spPr>
          <c:invertIfNegative val="0"/>
          <c:dLbls>
            <c:spPr>
              <a:no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by_waob!$AZ$30:$AZ$39</c:f>
              <c:numCache>
                <c:formatCode>#,##0</c:formatCode>
                <c:ptCount val="5"/>
                <c:pt idx="0">
                  <c:v>56831</c:v>
                </c:pt>
                <c:pt idx="1">
                  <c:v>61418</c:v>
                </c:pt>
                <c:pt idx="2">
                  <c:v>30532</c:v>
                </c:pt>
                <c:pt idx="3">
                  <c:v>59220</c:v>
                </c:pt>
                <c:pt idx="4">
                  <c:v>10957</c:v>
                </c:pt>
              </c:numCache>
            </c:numRef>
          </c:val>
        </c:ser>
        <c:dLbls>
          <c:showLegendKey val="0"/>
          <c:showVal val="0"/>
          <c:showCatName val="0"/>
          <c:showSerName val="0"/>
          <c:showPercent val="0"/>
          <c:showBubbleSize val="0"/>
        </c:dLbls>
        <c:gapWidth val="150"/>
        <c:overlap val="-26"/>
        <c:axId val="951287040"/>
        <c:axId val="951288608"/>
      </c:barChart>
      <c:catAx>
        <c:axId val="951287040"/>
        <c:scaling>
          <c:orientation val="minMax"/>
        </c:scaling>
        <c:delete val="0"/>
        <c:axPos val="l"/>
        <c:numFmt formatCode="General" sourceLinked="0"/>
        <c:majorTickMark val="out"/>
        <c:minorTickMark val="none"/>
        <c:tickLblPos val="nextTo"/>
        <c:txPr>
          <a:bodyPr/>
          <a:lstStyle/>
          <a:p>
            <a:pPr>
              <a:defRPr sz="1200"/>
            </a:pPr>
            <a:endParaRPr lang="en-US"/>
          </a:p>
        </c:txPr>
        <c:crossAx val="951288608"/>
        <c:crosses val="autoZero"/>
        <c:auto val="1"/>
        <c:lblAlgn val="ctr"/>
        <c:lblOffset val="100"/>
        <c:tickLblSkip val="1"/>
        <c:noMultiLvlLbl val="0"/>
      </c:catAx>
      <c:valAx>
        <c:axId val="951288608"/>
        <c:scaling>
          <c:orientation val="minMax"/>
        </c:scaling>
        <c:delete val="1"/>
        <c:axPos val="b"/>
        <c:majorGridlines>
          <c:spPr>
            <a:ln w="3175">
              <a:solidFill>
                <a:schemeClr val="accent1">
                  <a:alpha val="50000"/>
                </a:schemeClr>
              </a:solidFill>
              <a:prstDash val="sysDot"/>
            </a:ln>
          </c:spPr>
        </c:majorGridlines>
        <c:numFmt formatCode="#,##0" sourceLinked="1"/>
        <c:majorTickMark val="out"/>
        <c:minorTickMark val="none"/>
        <c:tickLblPos val="nextTo"/>
        <c:crossAx val="951287040"/>
        <c:crosses val="autoZero"/>
        <c:crossBetween val="between"/>
      </c:valAx>
    </c:plotArea>
    <c:legend>
      <c:legendPos val="r"/>
      <c:layout>
        <c:manualLayout>
          <c:xMode val="edge"/>
          <c:yMode val="edge"/>
          <c:x val="0.64252912615900348"/>
          <c:y val="0.49754095208797977"/>
          <c:w val="0.2483539915412937"/>
          <c:h val="0.26374298238867949"/>
        </c:manualLayout>
      </c:layout>
      <c:overlay val="1"/>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china_india_mexico!$A$19</c:f>
              <c:strCache>
                <c:ptCount val="1"/>
                <c:pt idx="0">
                  <c:v>China</c:v>
                </c:pt>
              </c:strCache>
            </c:strRef>
          </c:tx>
          <c:spPr>
            <a:solidFill>
              <a:srgbClr val="0070C0"/>
            </a:solidFill>
            <a:ln>
              <a:noFill/>
            </a:ln>
            <a:effectLst/>
          </c:spPr>
          <c:invertIfNegative val="0"/>
          <c:dLbls>
            <c:dLbl>
              <c:idx val="0"/>
              <c:layout>
                <c:manualLayout>
                  <c:x val="-1.9895158938466058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343686205890965E-2"/>
                  <c:y val="-3.42844709178191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50320793234179E-2"/>
                  <c:y val="-3.08302394843131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888119754261487E-2"/>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104063915087539E-2"/>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4888119754261515E-2"/>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china_india_mexico!$B$19:$I$19</c:f>
              <c:numCache>
                <c:formatCode>0.0%</c:formatCode>
                <c:ptCount val="8"/>
                <c:pt idx="0">
                  <c:v>8.1815349805709047E-3</c:v>
                </c:pt>
                <c:pt idx="1">
                  <c:v>2.4173262163322905E-2</c:v>
                </c:pt>
                <c:pt idx="2">
                  <c:v>2.5239541949053517E-2</c:v>
                </c:pt>
                <c:pt idx="3">
                  <c:v>4.1699613724153602E-2</c:v>
                </c:pt>
                <c:pt idx="4">
                  <c:v>1.3272665666295562E-2</c:v>
                </c:pt>
                <c:pt idx="5">
                  <c:v>5.9840583733195861E-2</c:v>
                </c:pt>
                <c:pt idx="6">
                  <c:v>3.8941487695360086E-2</c:v>
                </c:pt>
                <c:pt idx="7">
                  <c:v>6.06739551732315E-2</c:v>
                </c:pt>
              </c:numCache>
            </c:numRef>
          </c:val>
        </c:ser>
        <c:ser>
          <c:idx val="1"/>
          <c:order val="1"/>
          <c:tx>
            <c:strRef>
              <c:f>china_india_mexico!$A$20</c:f>
              <c:strCache>
                <c:ptCount val="1"/>
                <c:pt idx="0">
                  <c:v>India</c:v>
                </c:pt>
              </c:strCache>
            </c:strRef>
          </c:tx>
          <c:spPr>
            <a:solidFill>
              <a:srgbClr val="C00000"/>
            </a:solidFill>
            <a:ln>
              <a:noFill/>
            </a:ln>
            <a:effectLst/>
          </c:spPr>
          <c:invertIfNegative val="0"/>
          <c:dLbls>
            <c:dLbl>
              <c:idx val="0"/>
              <c:layout>
                <c:manualLayout>
                  <c:x val="1.8584984569236269E-3"/>
                  <c:y val="-3.226492792974882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8950419659054219E-5"/>
                  <c:y val="-3.226492792974882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278272908194167E-3"/>
                  <c:y val="-3.428167461797498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738407699037621E-3"/>
                  <c:y val="-3.917343233650204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295713035870176E-3"/>
                  <c:y val="-3.370269130866413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705453484981385E-3"/>
                  <c:y val="-4.061115417567626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1717701953922762E-3"/>
                  <c:y val="-3.917343233650200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079031787693238E-2"/>
                  <c:y val="-3.9173432336501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0" rIns="38100" bIns="19050" anchor="t" anchorCtr="0">
                <a:spAutoFit/>
              </a:bodyPr>
              <a:lstStyle/>
              <a:p>
                <a:pPr algn="ctr">
                  <a:defRPr sz="105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china_india_mexico!$B$20:$I$20</c:f>
              <c:numCache>
                <c:formatCode>0.0%</c:formatCode>
                <c:ptCount val="8"/>
                <c:pt idx="0">
                  <c:v>5.2507747044645933E-2</c:v>
                </c:pt>
                <c:pt idx="1">
                  <c:v>5.7120068715872142E-2</c:v>
                </c:pt>
                <c:pt idx="2">
                  <c:v>6.958185107285364E-2</c:v>
                </c:pt>
                <c:pt idx="3">
                  <c:v>5.8159509202453989E-2</c:v>
                </c:pt>
                <c:pt idx="4">
                  <c:v>6.8890072123529697E-2</c:v>
                </c:pt>
                <c:pt idx="5">
                  <c:v>6.5094975611690531E-2</c:v>
                </c:pt>
                <c:pt idx="6">
                  <c:v>8.6097671342545853E-2</c:v>
                </c:pt>
                <c:pt idx="7">
                  <c:v>0.11689140016190624</c:v>
                </c:pt>
              </c:numCache>
            </c:numRef>
          </c:val>
        </c:ser>
        <c:ser>
          <c:idx val="2"/>
          <c:order val="2"/>
          <c:tx>
            <c:strRef>
              <c:f>china_india_mexico!$A$21</c:f>
              <c:strCache>
                <c:ptCount val="1"/>
                <c:pt idx="0">
                  <c:v>Mexico</c:v>
                </c:pt>
              </c:strCache>
            </c:strRef>
          </c:tx>
          <c:spPr>
            <a:solidFill>
              <a:srgbClr val="00B050"/>
            </a:solidFill>
            <a:ln>
              <a:noFill/>
            </a:ln>
            <a:effectLst/>
          </c:spPr>
          <c:invertIfNegative val="0"/>
          <c:dLbls>
            <c:dLbl>
              <c:idx val="0"/>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4282945810340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723433106370081E-17"/>
                  <c:y val="-3.42829458103405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china_india_mexico!$B$21:$I$21</c:f>
              <c:numCache>
                <c:formatCode>0.0%</c:formatCode>
                <c:ptCount val="8"/>
                <c:pt idx="0">
                  <c:v>0.56791165909724384</c:v>
                </c:pt>
                <c:pt idx="1">
                  <c:v>0.54948156328609121</c:v>
                </c:pt>
                <c:pt idx="2">
                  <c:v>0.51284048713354624</c:v>
                </c:pt>
                <c:pt idx="3">
                  <c:v>0.49097932288116336</c:v>
                </c:pt>
                <c:pt idx="4">
                  <c:v>0.39514013262984654</c:v>
                </c:pt>
                <c:pt idx="5">
                  <c:v>0.3944957766586033</c:v>
                </c:pt>
                <c:pt idx="6">
                  <c:v>0.45439277385220511</c:v>
                </c:pt>
                <c:pt idx="7">
                  <c:v>0.37123138691503194</c:v>
                </c:pt>
              </c:numCache>
            </c:numRef>
          </c:val>
        </c:ser>
        <c:ser>
          <c:idx val="3"/>
          <c:order val="3"/>
          <c:tx>
            <c:strRef>
              <c:f>china_india_mexico!$A$22</c:f>
              <c:strCache>
                <c:ptCount val="1"/>
                <c:pt idx="0">
                  <c:v>All Others</c:v>
                </c:pt>
              </c:strCache>
            </c:strRef>
          </c:tx>
          <c:spPr>
            <a:solidFill>
              <a:srgbClr val="7030A0"/>
            </a:solidFill>
            <a:ln>
              <a:noFill/>
            </a:ln>
            <a:effectLst/>
          </c:spPr>
          <c:invertIfNegative val="0"/>
          <c:dLbls>
            <c:dLbl>
              <c:idx val="0"/>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744686621274016E-16"/>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china_india_mexico!$B$22:$I$22</c:f>
              <c:numCache>
                <c:formatCode>0.0%</c:formatCode>
                <c:ptCount val="8"/>
                <c:pt idx="0">
                  <c:v>0.37139905887753932</c:v>
                </c:pt>
                <c:pt idx="1">
                  <c:v>0.3692251058347138</c:v>
                </c:pt>
                <c:pt idx="2">
                  <c:v>0.39233811984454658</c:v>
                </c:pt>
                <c:pt idx="3">
                  <c:v>0.40916155419222905</c:v>
                </c:pt>
                <c:pt idx="4">
                  <c:v>0.52269712958032821</c:v>
                </c:pt>
                <c:pt idx="5">
                  <c:v>0.48056866399651027</c:v>
                </c:pt>
                <c:pt idx="6">
                  <c:v>0.42056806710988898</c:v>
                </c:pt>
                <c:pt idx="7">
                  <c:v>0.45120325774983033</c:v>
                </c:pt>
              </c:numCache>
            </c:numRef>
          </c:val>
        </c:ser>
        <c:dLbls>
          <c:showLegendKey val="0"/>
          <c:showVal val="0"/>
          <c:showCatName val="0"/>
          <c:showSerName val="0"/>
          <c:showPercent val="0"/>
          <c:showBubbleSize val="0"/>
        </c:dLbls>
        <c:gapWidth val="150"/>
        <c:overlap val="100"/>
        <c:axId val="951301544"/>
        <c:axId val="951303504"/>
      </c:barChart>
      <c:catAx>
        <c:axId val="951301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1303504"/>
        <c:crossesAt val="-0.1"/>
        <c:auto val="1"/>
        <c:lblAlgn val="ctr"/>
        <c:lblOffset val="100"/>
        <c:noMultiLvlLbl val="0"/>
      </c:catAx>
      <c:valAx>
        <c:axId val="951303504"/>
        <c:scaling>
          <c:orientation val="minMax"/>
          <c:min val="-0.1"/>
        </c:scaling>
        <c:delete val="1"/>
        <c:axPos val="b"/>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crossAx val="951301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931081864"/>
        <c:axId val="931077944"/>
      </c:barChart>
      <c:catAx>
        <c:axId val="931081864"/>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931077944"/>
        <c:crosses val="autoZero"/>
        <c:auto val="1"/>
        <c:lblAlgn val="ctr"/>
        <c:lblOffset val="100"/>
        <c:noMultiLvlLbl val="0"/>
      </c:catAx>
      <c:valAx>
        <c:axId val="931077944"/>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931081864"/>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931094800"/>
        <c:axId val="931087352"/>
      </c:barChart>
      <c:catAx>
        <c:axId val="931094800"/>
        <c:scaling>
          <c:orientation val="minMax"/>
        </c:scaling>
        <c:delete val="0"/>
        <c:axPos val="l"/>
        <c:numFmt formatCode="General" sourceLinked="0"/>
        <c:majorTickMark val="out"/>
        <c:minorTickMark val="none"/>
        <c:tickLblPos val="low"/>
        <c:txPr>
          <a:bodyPr/>
          <a:lstStyle/>
          <a:p>
            <a:pPr>
              <a:defRPr sz="1050" baseline="0"/>
            </a:pPr>
            <a:endParaRPr lang="en-US"/>
          </a:p>
        </c:txPr>
        <c:crossAx val="931087352"/>
        <c:crosses val="autoZero"/>
        <c:auto val="1"/>
        <c:lblAlgn val="ctr"/>
        <c:lblOffset val="100"/>
        <c:tickLblSkip val="5"/>
        <c:noMultiLvlLbl val="0"/>
      </c:catAx>
      <c:valAx>
        <c:axId val="93108735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931094800"/>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0.17699</cdr:x>
      <cdr:y>0.06154</cdr:y>
    </cdr:from>
    <cdr:to>
      <cdr:x>0.46402</cdr:x>
      <cdr:y>0.14572</cdr:y>
    </cdr:to>
    <cdr:sp macro="" textlink="">
      <cdr:nvSpPr>
        <cdr:cNvPr id="2" name="TextBox 1"/>
        <cdr:cNvSpPr txBox="1"/>
      </cdr:nvSpPr>
      <cdr:spPr>
        <a:xfrm xmlns:a="http://schemas.openxmlformats.org/drawingml/2006/main">
          <a:off x="1524000" y="304800"/>
          <a:ext cx="2471500" cy="4169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4/10/2015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306117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I’ve selected</a:t>
            </a:r>
            <a:r>
              <a:rPr lang="en-US" baseline="0" dirty="0" smtClean="0"/>
              <a:t> a few counties to illustrate how population change contributions vary by geography. The urban core counties in the population triangle have a smaller percent of population change from net migration. The suburban ring counties and the fracking counties have a very high percentage of their population change from net migration.  This these counties are experiencing more rapid increases in demand for transportation infrastructure compared to those counties where population increase is being driven more from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65327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a:p>
        </p:txBody>
      </p:sp>
    </p:spTree>
    <p:extLst>
      <p:ext uri="{BB962C8B-B14F-4D97-AF65-F5344CB8AC3E}">
        <p14:creationId xmlns:p14="http://schemas.microsoft.com/office/powerpoint/2010/main" val="309492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14</a:t>
            </a:fld>
            <a:endParaRPr lang="en-US"/>
          </a:p>
        </p:txBody>
      </p:sp>
    </p:spTree>
    <p:extLst>
      <p:ext uri="{BB962C8B-B14F-4D97-AF65-F5344CB8AC3E}">
        <p14:creationId xmlns:p14="http://schemas.microsoft.com/office/powerpoint/2010/main" val="27830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4776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46491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20</a:t>
            </a:fld>
            <a:endParaRPr lang="en-US" dirty="0"/>
          </a:p>
        </p:txBody>
      </p:sp>
    </p:spTree>
    <p:extLst>
      <p:ext uri="{BB962C8B-B14F-4D97-AF65-F5344CB8AC3E}">
        <p14:creationId xmlns:p14="http://schemas.microsoft.com/office/powerpoint/2010/main" val="280335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5286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339786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317750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41313"/>
            <a:ext cx="7588250" cy="5691187"/>
          </a:xfrm>
        </p:spPr>
      </p:sp>
      <p:sp>
        <p:nvSpPr>
          <p:cNvPr id="3" name="Notes Placeholder 2"/>
          <p:cNvSpPr>
            <a:spLocks noGrp="1"/>
          </p:cNvSpPr>
          <p:nvPr>
            <p:ph type="body" idx="1"/>
          </p:nvPr>
        </p:nvSpPr>
        <p:spPr/>
        <p:txBody>
          <a:bodyPr>
            <a:normAutofit/>
          </a:bodyPr>
          <a:lstStyle/>
          <a:p>
            <a:endParaRPr lang="en-US" dirty="0" smtClean="0"/>
          </a:p>
          <a:p>
            <a:r>
              <a:rPr lang="en-US" dirty="0" smtClean="0"/>
              <a:t>Since</a:t>
            </a:r>
            <a:r>
              <a:rPr lang="en-US" baseline="0" dirty="0" smtClean="0"/>
              <a:t> 1950, Texas has grown substantially with some variation over the years in the speed of growth. </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lgn="r">
              <a:defRPr/>
            </a:pPr>
            <a:fld id="{47192831-88FD-46AC-A3A6-55A2B3E79D84}" type="slidenum">
              <a:rPr lang="en-US" sz="1600">
                <a:solidFill>
                  <a:schemeClr val="bg1">
                    <a:lumMod val="65000"/>
                  </a:schemeClr>
                </a:solidFill>
              </a:rPr>
              <a:pPr algn="r">
                <a:defRPr/>
              </a:pPr>
              <a:t>2</a:t>
            </a:fld>
            <a:endParaRPr lang="en-US" sz="1600" dirty="0">
              <a:solidFill>
                <a:schemeClr val="bg1">
                  <a:lumMod val="65000"/>
                </a:schemeClr>
              </a:solidFill>
            </a:endParaRPr>
          </a:p>
        </p:txBody>
      </p:sp>
    </p:spTree>
    <p:extLst>
      <p:ext uri="{BB962C8B-B14F-4D97-AF65-F5344CB8AC3E}">
        <p14:creationId xmlns:p14="http://schemas.microsoft.com/office/powerpoint/2010/main" val="1334157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The projected population of Texas</a:t>
            </a:r>
            <a:r>
              <a:rPr lang="en-US" sz="800" baseline="0" dirty="0" smtClean="0"/>
              <a:t>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endParaRPr lang="en-US" sz="8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33</a:t>
            </a:fld>
            <a:endParaRPr lang="en-US" dirty="0"/>
          </a:p>
        </p:txBody>
      </p:sp>
    </p:spTree>
    <p:extLst>
      <p:ext uri="{BB962C8B-B14F-4D97-AF65-F5344CB8AC3E}">
        <p14:creationId xmlns:p14="http://schemas.microsoft.com/office/powerpoint/2010/main" val="386103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34</a:t>
            </a:fld>
            <a:endParaRPr lang="en-US" dirty="0"/>
          </a:p>
        </p:txBody>
      </p:sp>
    </p:spTree>
    <p:extLst>
      <p:ext uri="{BB962C8B-B14F-4D97-AF65-F5344CB8AC3E}">
        <p14:creationId xmlns:p14="http://schemas.microsoft.com/office/powerpoint/2010/main" val="1824870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growth</a:t>
            </a:r>
            <a:r>
              <a:rPr lang="en-US" baseline="0" dirty="0" smtClean="0"/>
              <a:t> is projected to be greatest in counties surrounding the urban core counties of the points of the Texas’ population triangle.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2364805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36</a:t>
            </a:fld>
            <a:endParaRPr lang="en-US"/>
          </a:p>
        </p:txBody>
      </p:sp>
    </p:spTree>
    <p:extLst>
      <p:ext uri="{BB962C8B-B14F-4D97-AF65-F5344CB8AC3E}">
        <p14:creationId xmlns:p14="http://schemas.microsoft.com/office/powerpoint/2010/main" val="259783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408599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77874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39</a:t>
            </a:fld>
            <a:endParaRPr lang="en-US" dirty="0"/>
          </a:p>
        </p:txBody>
      </p:sp>
    </p:spTree>
    <p:extLst>
      <p:ext uri="{BB962C8B-B14F-4D97-AF65-F5344CB8AC3E}">
        <p14:creationId xmlns:p14="http://schemas.microsoft.com/office/powerpoint/2010/main" val="143241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40</a:t>
            </a:fld>
            <a:endParaRPr lang="en-US" dirty="0"/>
          </a:p>
        </p:txBody>
      </p:sp>
    </p:spTree>
    <p:extLst>
      <p:ext uri="{BB962C8B-B14F-4D97-AF65-F5344CB8AC3E}">
        <p14:creationId xmlns:p14="http://schemas.microsoft.com/office/powerpoint/2010/main" val="1973766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a:p>
            <a:r>
              <a:rPr lang="en-US" baseline="0" dirty="0" smtClean="0"/>
              <a:t>Educational attainment of the labor force is an important aspect in the economic well being of the </a:t>
            </a:r>
            <a:r>
              <a:rPr lang="en-US" baseline="0" dirty="0" err="1" smtClean="0"/>
              <a:t>Staet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41</a:t>
            </a:fld>
            <a:endParaRPr lang="en-US" dirty="0"/>
          </a:p>
        </p:txBody>
      </p:sp>
    </p:spTree>
    <p:extLst>
      <p:ext uri="{BB962C8B-B14F-4D97-AF65-F5344CB8AC3E}">
        <p14:creationId xmlns:p14="http://schemas.microsoft.com/office/powerpoint/2010/main" val="217208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42</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or compounding in nature. Over the past two decades there have been three 20 year periods where the numeric growth has increased. We have no indication that the population growth in Texas will slow dramatically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375738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390444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85610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412053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72822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8</a:t>
            </a:fld>
            <a:endParaRPr lang="en-US" dirty="0"/>
          </a:p>
        </p:txBody>
      </p:sp>
    </p:spTree>
    <p:extLst>
      <p:ext uri="{BB962C8B-B14F-4D97-AF65-F5344CB8AC3E}">
        <p14:creationId xmlns:p14="http://schemas.microsoft.com/office/powerpoint/2010/main" val="75306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14338"/>
            <a:ext cx="7862887" cy="5899150"/>
          </a:xfrm>
        </p:spPr>
      </p:sp>
      <p:sp>
        <p:nvSpPr>
          <p:cNvPr id="3" name="Notes Placeholder 2"/>
          <p:cNvSpPr>
            <a:spLocks noGrp="1"/>
          </p:cNvSpPr>
          <p:nvPr>
            <p:ph type="body" idx="1"/>
          </p:nvPr>
        </p:nvSpPr>
        <p:spPr>
          <a:xfrm>
            <a:off x="650230" y="6139791"/>
            <a:ext cx="8971613" cy="1894485"/>
          </a:xfrm>
          <a:prstGeom prst="rect">
            <a:avLst/>
          </a:prstGeom>
        </p:spPr>
        <p:txBody>
          <a:bodyPr/>
          <a:lstStyle/>
          <a:p>
            <a:pPr defTabSz="983454">
              <a:defRPr/>
            </a:pPr>
            <a:endParaRPr lang="en-US" dirty="0" smtClean="0"/>
          </a:p>
          <a:p>
            <a:pPr defTabSz="983454">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967767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4/10/2015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4/10/2015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4/10/2015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4/10/2015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4/10/2015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4/10/2015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4/10/2015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4/10/2015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4/10/2015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4/10/2015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4/10/2015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4/10/2015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9.png"/><Relationship Id="rId7" Type="http://schemas.openxmlformats.org/officeDocument/2006/relationships/image" Target="../media/image51.png"/><Relationship Id="rId12" Type="http://schemas.microsoft.com/office/2007/relationships/hdphoto" Target="../media/hdphoto5.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3.png"/><Relationship Id="rId5" Type="http://schemas.openxmlformats.org/officeDocument/2006/relationships/image" Target="../media/image5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osd.state.tx.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381000" y="533402"/>
            <a:ext cx="5061535" cy="954107"/>
          </a:xfrm>
          <a:prstGeom prst="rect">
            <a:avLst/>
          </a:prstGeom>
          <a:noFill/>
          <a:ln w="9525">
            <a:noFill/>
            <a:miter lim="800000"/>
            <a:headEnd/>
            <a:tailEnd/>
          </a:ln>
        </p:spPr>
        <p:txBody>
          <a:bodyPr wrap="square">
            <a:spAutoFit/>
          </a:bodyPr>
          <a:lstStyle/>
          <a:p>
            <a:pPr algn="ctr">
              <a:spcBef>
                <a:spcPct val="50000"/>
              </a:spcBef>
            </a:pPr>
            <a:r>
              <a:rPr lang="en-US" sz="2800" dirty="0">
                <a:solidFill>
                  <a:schemeClr val="bg1"/>
                </a:solidFill>
              </a:rPr>
              <a:t>Demographic </a:t>
            </a:r>
            <a:r>
              <a:rPr lang="en-US" sz="2800" dirty="0" smtClean="0">
                <a:solidFill>
                  <a:schemeClr val="bg1"/>
                </a:solidFill>
              </a:rPr>
              <a:t>Characteristics and Trends </a:t>
            </a:r>
            <a:r>
              <a:rPr lang="en-US" sz="2800" dirty="0">
                <a:solidFill>
                  <a:schemeClr val="bg1"/>
                </a:solidFill>
              </a:rPr>
              <a:t>in </a:t>
            </a:r>
            <a:r>
              <a:rPr lang="en-US" sz="2800" dirty="0" smtClean="0">
                <a:solidFill>
                  <a:schemeClr val="bg1"/>
                </a:solidFill>
              </a:rPr>
              <a:t>Texas</a:t>
            </a:r>
            <a:endParaRPr lang="en-US" sz="2800" dirty="0">
              <a:solidFill>
                <a:schemeClr val="bg1"/>
              </a:solidFill>
            </a:endParaRPr>
          </a:p>
        </p:txBody>
      </p:sp>
      <p:sp>
        <p:nvSpPr>
          <p:cNvPr id="5" name="Rectangle 4"/>
          <p:cNvSpPr/>
          <p:nvPr/>
        </p:nvSpPr>
        <p:spPr>
          <a:xfrm>
            <a:off x="6511159" y="2945249"/>
            <a:ext cx="2667000" cy="2246769"/>
          </a:xfrm>
          <a:prstGeom prst="rect">
            <a:avLst/>
          </a:prstGeom>
        </p:spPr>
        <p:txBody>
          <a:bodyPr wrap="square">
            <a:spAutoFit/>
          </a:bodyPr>
          <a:lstStyle/>
          <a:p>
            <a:pPr algn="ctr"/>
            <a:r>
              <a:rPr lang="en-US" sz="2000" dirty="0">
                <a:solidFill>
                  <a:srgbClr val="1B1E7A"/>
                </a:solidFill>
              </a:rPr>
              <a:t>  North </a:t>
            </a:r>
            <a:r>
              <a:rPr lang="en-US" sz="2000" dirty="0" smtClean="0">
                <a:solidFill>
                  <a:srgbClr val="1B1E7A"/>
                </a:solidFill>
              </a:rPr>
              <a:t>and East Texas Press Association Convention</a:t>
            </a:r>
          </a:p>
          <a:p>
            <a:pPr algn="ctr"/>
            <a:endParaRPr lang="en-US" sz="2000" dirty="0">
              <a:solidFill>
                <a:srgbClr val="1B1E7A"/>
              </a:solidFill>
            </a:endParaRPr>
          </a:p>
          <a:p>
            <a:pPr algn="ctr"/>
            <a:r>
              <a:rPr lang="en-US" sz="2000" dirty="0" smtClean="0">
                <a:solidFill>
                  <a:srgbClr val="1B1E7A"/>
                </a:solidFill>
              </a:rPr>
              <a:t>April 10, 2015</a:t>
            </a:r>
          </a:p>
          <a:p>
            <a:pPr algn="ctr"/>
            <a:r>
              <a:rPr lang="en-US" sz="2000" dirty="0" smtClean="0">
                <a:solidFill>
                  <a:srgbClr val="1B1E7A"/>
                </a:solidFill>
              </a:rPr>
              <a:t>Denton,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6515572"/>
            <a:ext cx="309563" cy="309563"/>
          </a:xfrm>
          <a:prstGeom prst="rect">
            <a:avLst/>
          </a:prstGeom>
        </p:spPr>
      </p:pic>
      <p:sp>
        <p:nvSpPr>
          <p:cNvPr id="7" name="TextBox 6"/>
          <p:cNvSpPr txBox="1"/>
          <p:nvPr/>
        </p:nvSpPr>
        <p:spPr>
          <a:xfrm>
            <a:off x="2362200" y="6503948"/>
            <a:ext cx="2101537" cy="338554"/>
          </a:xfrm>
          <a:prstGeom prst="rect">
            <a:avLst/>
          </a:prstGeom>
          <a:noFill/>
        </p:spPr>
        <p:txBody>
          <a:bodyPr wrap="none" rtlCol="0">
            <a:spAutoFit/>
          </a:bodyPr>
          <a:lstStyle/>
          <a:p>
            <a:r>
              <a:rPr lang="en-US" sz="1600" dirty="0" smtClean="0">
                <a:solidFill>
                  <a:schemeClr val="tx2"/>
                </a:solidFill>
              </a:rPr>
              <a:t>@</a:t>
            </a:r>
            <a:r>
              <a:rPr lang="en-US" sz="1600" dirty="0" err="1" smtClean="0">
                <a:solidFill>
                  <a:schemeClr val="tx2"/>
                </a:solidFill>
              </a:rPr>
              <a:t>TexasDemography</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Percent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54187295"/>
              </p:ext>
            </p:extLst>
          </p:nvPr>
        </p:nvGraphicFramePr>
        <p:xfrm>
          <a:off x="1600200" y="1219200"/>
          <a:ext cx="6153468" cy="5153920"/>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2013-2014 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a:t>
                      </a:r>
                      <a:r>
                        <a:rPr lang="en-US" sz="1600" dirty="0" smtClean="0">
                          <a:effectLst/>
                        </a:rPr>
                        <a:t>International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Hays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83.89</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2.62%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80.6</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Comal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Andrews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62.8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3.57%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Williamson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7.84%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Kendall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98.0%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5.02%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1.49%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Denton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14.2</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Collin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Aransas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110.8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Rockwall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3.0%</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Waller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Guadalupe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800" dirty="0">
                          <a:effectLst/>
                        </a:rPr>
                        <a:t>Source: U.S. Census  Bureau, 2014 Vintage Population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09600" y="6477000"/>
            <a:ext cx="4572000" cy="264368"/>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2013</a:t>
            </a: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877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39616" cy="990600"/>
          </a:xfrm>
        </p:spPr>
        <p:txBody>
          <a:bodyPr>
            <a:noAutofit/>
          </a:bodyPr>
          <a:lstStyle/>
          <a:p>
            <a:r>
              <a:rPr lang="en-US" sz="2800" dirty="0" smtClean="0"/>
              <a:t>Estimated Number of Net Migrants, Texas Counties, 2013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11</a:t>
            </a:fld>
            <a:endParaRPr lang="en-US" dirty="0"/>
          </a:p>
        </p:txBody>
      </p:sp>
      <p:sp>
        <p:nvSpPr>
          <p:cNvPr id="15" name="TextBox 14"/>
          <p:cNvSpPr txBox="1"/>
          <p:nvPr/>
        </p:nvSpPr>
        <p:spPr>
          <a:xfrm>
            <a:off x="3" y="6550968"/>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3" name="Picture 2"/>
          <p:cNvPicPr>
            <a:picLocks noChangeAspect="1"/>
          </p:cNvPicPr>
          <p:nvPr/>
        </p:nvPicPr>
        <p:blipFill rotWithShape="1">
          <a:blip r:embed="rId3"/>
          <a:srcRect l="2170" t="18548" r="8851" b="28554"/>
          <a:stretch/>
        </p:blipFill>
        <p:spPr>
          <a:xfrm>
            <a:off x="1874519" y="1180248"/>
            <a:ext cx="6781801" cy="5541229"/>
          </a:xfrm>
          <a:prstGeom prst="rect">
            <a:avLst/>
          </a:prstGeom>
        </p:spPr>
      </p:pic>
      <p:pic>
        <p:nvPicPr>
          <p:cNvPr id="6" name="Picture 5"/>
          <p:cNvPicPr>
            <a:picLocks noChangeAspect="1"/>
          </p:cNvPicPr>
          <p:nvPr/>
        </p:nvPicPr>
        <p:blipFill rotWithShape="1">
          <a:blip r:embed="rId4"/>
          <a:srcRect t="22785"/>
          <a:stretch/>
        </p:blipFill>
        <p:spPr>
          <a:xfrm>
            <a:off x="1143000" y="1516909"/>
            <a:ext cx="1790480" cy="1549400"/>
          </a:xfrm>
          <a:prstGeom prst="rect">
            <a:avLst/>
          </a:prstGeom>
        </p:spPr>
      </p:pic>
    </p:spTree>
    <p:extLst>
      <p:ext uri="{BB962C8B-B14F-4D97-AF65-F5344CB8AC3E}">
        <p14:creationId xmlns:p14="http://schemas.microsoft.com/office/powerpoint/2010/main" val="318028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Percent of 2013-2014 Population Change from Net Migration</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553" t="8140" r="17214" b="13953"/>
          <a:stretch/>
        </p:blipFill>
        <p:spPr>
          <a:xfrm>
            <a:off x="2063939" y="1295400"/>
            <a:ext cx="5536930" cy="5152421"/>
          </a:xfrm>
          <a:ln>
            <a:noFill/>
          </a:ln>
        </p:spPr>
      </p:pic>
      <p:sp>
        <p:nvSpPr>
          <p:cNvPr id="4" name="Slide Number Placeholder 3"/>
          <p:cNvSpPr>
            <a:spLocks noGrp="1"/>
          </p:cNvSpPr>
          <p:nvPr>
            <p:ph type="sldNum" sz="quarter" idx="4294967295"/>
          </p:nvPr>
        </p:nvSpPr>
        <p:spPr>
          <a:xfrm>
            <a:off x="6553200" y="5624515"/>
            <a:ext cx="2133600" cy="273844"/>
          </a:xfrm>
          <a:prstGeom prst="rect">
            <a:avLst/>
          </a:prstGeom>
        </p:spPr>
        <p:txBody>
          <a:bodyPr/>
          <a:lstStyle/>
          <a:p>
            <a:fld id="{2BC1FA3B-F0C1-4F58-90BE-DCC7501F4B28}" type="slidenum">
              <a:rPr lang="en-US" smtClean="0"/>
              <a:pPr/>
              <a:t>12</a:t>
            </a:fld>
            <a:endParaRPr lang="en-US" dirty="0"/>
          </a:p>
        </p:txBody>
      </p:sp>
      <p:sp>
        <p:nvSpPr>
          <p:cNvPr id="6" name="Title 1"/>
          <p:cNvSpPr txBox="1">
            <a:spLocks/>
          </p:cNvSpPr>
          <p:nvPr/>
        </p:nvSpPr>
        <p:spPr>
          <a:xfrm>
            <a:off x="1492857" y="2323148"/>
            <a:ext cx="1922229" cy="1007829"/>
          </a:xfrm>
          <a:prstGeom prst="rect">
            <a:avLst/>
          </a:prstGeom>
        </p:spPr>
        <p:txBody>
          <a:bodyPr vert="horz" lIns="68580" tIns="34290" rIns="68580" bIns="3429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endParaRPr lang="en-US" sz="1500" dirty="0">
              <a:solidFill>
                <a:srgbClr val="1B1E7A"/>
              </a:solidFill>
              <a:effectLst/>
            </a:endParaRPr>
          </a:p>
        </p:txBody>
      </p:sp>
      <p:sp>
        <p:nvSpPr>
          <p:cNvPr id="8" name="TextBox 7"/>
          <p:cNvSpPr txBox="1"/>
          <p:nvPr/>
        </p:nvSpPr>
        <p:spPr>
          <a:xfrm>
            <a:off x="3886200" y="3429001"/>
            <a:ext cx="946204" cy="207749"/>
          </a:xfrm>
          <a:prstGeom prst="rect">
            <a:avLst/>
          </a:prstGeom>
          <a:noFill/>
        </p:spPr>
        <p:txBody>
          <a:bodyPr wrap="square" rtlCol="0">
            <a:spAutoFit/>
          </a:bodyPr>
          <a:lstStyle/>
          <a:p>
            <a:r>
              <a:rPr lang="en-US" sz="750" b="1" dirty="0">
                <a:solidFill>
                  <a:srgbClr val="000000"/>
                </a:solidFill>
                <a:latin typeface="+mj-lt"/>
              </a:rPr>
              <a:t>Midland</a:t>
            </a:r>
            <a:endParaRPr lang="en-US" sz="825" b="1" dirty="0">
              <a:solidFill>
                <a:srgbClr val="000000"/>
              </a:solidFill>
              <a:latin typeface="+mj-lt"/>
            </a:endParaRPr>
          </a:p>
        </p:txBody>
      </p:sp>
      <p:sp>
        <p:nvSpPr>
          <p:cNvPr id="9" name="TextBox 8"/>
          <p:cNvSpPr txBox="1"/>
          <p:nvPr/>
        </p:nvSpPr>
        <p:spPr>
          <a:xfrm>
            <a:off x="5715000" y="3018250"/>
            <a:ext cx="464309" cy="207749"/>
          </a:xfrm>
          <a:prstGeom prst="rect">
            <a:avLst/>
          </a:prstGeom>
          <a:noFill/>
        </p:spPr>
        <p:txBody>
          <a:bodyPr wrap="square" rtlCol="0">
            <a:spAutoFit/>
          </a:bodyPr>
          <a:lstStyle/>
          <a:p>
            <a:r>
              <a:rPr lang="en-US" sz="750" b="1" dirty="0">
                <a:solidFill>
                  <a:srgbClr val="000000"/>
                </a:solidFill>
                <a:latin typeface="+mj-lt"/>
              </a:rPr>
              <a:t>Dallas</a:t>
            </a:r>
            <a:endParaRPr lang="en-US" sz="825" b="1" dirty="0">
              <a:solidFill>
                <a:srgbClr val="000000"/>
              </a:solidFill>
              <a:latin typeface="+mj-lt"/>
            </a:endParaRPr>
          </a:p>
        </p:txBody>
      </p:sp>
      <p:sp>
        <p:nvSpPr>
          <p:cNvPr id="10" name="TextBox 9"/>
          <p:cNvSpPr txBox="1"/>
          <p:nvPr/>
        </p:nvSpPr>
        <p:spPr>
          <a:xfrm>
            <a:off x="6177346" y="4219671"/>
            <a:ext cx="547610" cy="207749"/>
          </a:xfrm>
          <a:prstGeom prst="rect">
            <a:avLst/>
          </a:prstGeom>
          <a:noFill/>
        </p:spPr>
        <p:txBody>
          <a:bodyPr wrap="square" rtlCol="0">
            <a:spAutoFit/>
          </a:bodyPr>
          <a:lstStyle/>
          <a:p>
            <a:r>
              <a:rPr lang="en-US" sz="750" b="1" dirty="0">
                <a:solidFill>
                  <a:srgbClr val="000000"/>
                </a:solidFill>
                <a:latin typeface="+mj-lt"/>
              </a:rPr>
              <a:t>Houston</a:t>
            </a:r>
            <a:endParaRPr lang="en-US" sz="825" b="1" dirty="0">
              <a:solidFill>
                <a:srgbClr val="000000"/>
              </a:solidFill>
              <a:latin typeface="+mj-lt"/>
            </a:endParaRPr>
          </a:p>
        </p:txBody>
      </p:sp>
      <p:sp>
        <p:nvSpPr>
          <p:cNvPr id="11" name="TextBox 10"/>
          <p:cNvSpPr txBox="1"/>
          <p:nvPr/>
        </p:nvSpPr>
        <p:spPr>
          <a:xfrm>
            <a:off x="5333436" y="4093503"/>
            <a:ext cx="547610" cy="207749"/>
          </a:xfrm>
          <a:prstGeom prst="rect">
            <a:avLst/>
          </a:prstGeom>
          <a:noFill/>
        </p:spPr>
        <p:txBody>
          <a:bodyPr wrap="square" rtlCol="0">
            <a:spAutoFit/>
          </a:bodyPr>
          <a:lstStyle/>
          <a:p>
            <a:r>
              <a:rPr lang="en-US" sz="750" b="1" dirty="0">
                <a:solidFill>
                  <a:srgbClr val="000000"/>
                </a:solidFill>
                <a:latin typeface="+mj-lt"/>
              </a:rPr>
              <a:t>Austin</a:t>
            </a:r>
            <a:endParaRPr lang="en-US" sz="825" b="1" dirty="0">
              <a:solidFill>
                <a:srgbClr val="000000"/>
              </a:solidFill>
              <a:latin typeface="+mj-lt"/>
            </a:endParaRPr>
          </a:p>
        </p:txBody>
      </p:sp>
      <p:sp>
        <p:nvSpPr>
          <p:cNvPr id="12" name="TextBox 11"/>
          <p:cNvSpPr txBox="1"/>
          <p:nvPr/>
        </p:nvSpPr>
        <p:spPr>
          <a:xfrm>
            <a:off x="5105400" y="4454980"/>
            <a:ext cx="656447" cy="323165"/>
          </a:xfrm>
          <a:prstGeom prst="rect">
            <a:avLst/>
          </a:prstGeom>
          <a:noFill/>
        </p:spPr>
        <p:txBody>
          <a:bodyPr wrap="square" rtlCol="0">
            <a:spAutoFit/>
          </a:bodyPr>
          <a:lstStyle/>
          <a:p>
            <a:r>
              <a:rPr lang="en-US" sz="750" b="1" dirty="0">
                <a:solidFill>
                  <a:srgbClr val="000000"/>
                </a:solidFill>
                <a:latin typeface="+mj-lt"/>
              </a:rPr>
              <a:t>San Antonio</a:t>
            </a:r>
          </a:p>
        </p:txBody>
      </p:sp>
      <p:sp>
        <p:nvSpPr>
          <p:cNvPr id="13" name="TextBox 12"/>
          <p:cNvSpPr txBox="1"/>
          <p:nvPr/>
        </p:nvSpPr>
        <p:spPr>
          <a:xfrm>
            <a:off x="5203430" y="2994242"/>
            <a:ext cx="558417" cy="323165"/>
          </a:xfrm>
          <a:prstGeom prst="rect">
            <a:avLst/>
          </a:prstGeom>
          <a:noFill/>
        </p:spPr>
        <p:txBody>
          <a:bodyPr wrap="square" rtlCol="0">
            <a:spAutoFit/>
          </a:bodyPr>
          <a:lstStyle/>
          <a:p>
            <a:pPr algn="r"/>
            <a:r>
              <a:rPr lang="en-US" sz="750" b="1" dirty="0">
                <a:solidFill>
                  <a:srgbClr val="000000"/>
                </a:solidFill>
                <a:latin typeface="+mj-lt"/>
              </a:rPr>
              <a:t>Ft. Worth</a:t>
            </a:r>
            <a:endParaRPr lang="en-US" sz="788" b="1" dirty="0">
              <a:solidFill>
                <a:srgbClr val="000000"/>
              </a:solidFill>
              <a:latin typeface="+mj-lt"/>
            </a:endParaRPr>
          </a:p>
        </p:txBody>
      </p:sp>
      <p:sp>
        <p:nvSpPr>
          <p:cNvPr id="14" name="TextBox 13"/>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246246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01" y="-90374"/>
            <a:ext cx="6747987" cy="1453495"/>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chemeClr val="tx2"/>
                </a:solidFill>
                <a:effectLst/>
              </a:rPr>
              <a:t>Texas Leads U.S. Job Growth, 2004-2014</a:t>
            </a:r>
          </a:p>
        </p:txBody>
      </p:sp>
      <p:grpSp>
        <p:nvGrpSpPr>
          <p:cNvPr id="3" name="Group 2"/>
          <p:cNvGrpSpPr/>
          <p:nvPr/>
        </p:nvGrpSpPr>
        <p:grpSpPr>
          <a:xfrm>
            <a:off x="271662" y="1859115"/>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a:latin typeface="+mj-lt"/>
                </a:rPr>
                <a:t>Texas</a:t>
              </a:r>
            </a:p>
            <a:p>
              <a:pPr algn="r"/>
              <a:r>
                <a:rPr lang="en-US" sz="1200" dirty="0">
                  <a:latin typeface="+mj-lt"/>
                </a:rPr>
                <a:t>2,180,000</a:t>
              </a: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a:latin typeface="+mj-lt"/>
                </a:rPr>
                <a:t>California</a:t>
              </a:r>
            </a:p>
            <a:p>
              <a:pPr algn="r"/>
              <a:r>
                <a:rPr lang="en-US" sz="1200" dirty="0">
                  <a:latin typeface="+mj-lt"/>
                </a:rPr>
                <a:t>810,000</a:t>
              </a: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a:latin typeface="+mj-lt"/>
                </a:rPr>
                <a:t>North Carolina</a:t>
              </a:r>
            </a:p>
            <a:p>
              <a:r>
                <a:rPr lang="en-US" sz="1200" dirty="0">
                  <a:latin typeface="+mj-lt"/>
                </a:rPr>
                <a:t>340,000</a:t>
              </a: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a:latin typeface="+mj-lt"/>
                </a:rPr>
                <a:t>New York</a:t>
              </a:r>
            </a:p>
            <a:p>
              <a:r>
                <a:rPr lang="en-US" sz="1200" dirty="0">
                  <a:latin typeface="+mj-lt"/>
                </a:rPr>
                <a:t>550,000</a:t>
              </a: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a:latin typeface="+mj-lt"/>
                </a:rPr>
                <a:t>Washington</a:t>
              </a:r>
            </a:p>
            <a:p>
              <a:pPr algn="r"/>
              <a:r>
                <a:rPr lang="en-US" sz="1200" dirty="0">
                  <a:latin typeface="+mj-lt"/>
                </a:rPr>
                <a:t>320,000</a:t>
              </a: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726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6413" y="536897"/>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chemeClr val="tx2"/>
                </a:solidFill>
                <a:effectLst/>
              </a:rPr>
              <a:t>Texas Leads U.S. Job Growth, 2004-2014</a:t>
            </a:r>
          </a:p>
        </p:txBody>
      </p:sp>
      <p:graphicFrame>
        <p:nvGraphicFramePr>
          <p:cNvPr id="3" name="Chart 2"/>
          <p:cNvGraphicFramePr>
            <a:graphicFrameLocks/>
          </p:cNvGraphicFramePr>
          <p:nvPr>
            <p:extLst/>
          </p:nvPr>
        </p:nvGraphicFramePr>
        <p:xfrm>
          <a:off x="2951670" y="1735119"/>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4" y="2644135"/>
            <a:ext cx="542999" cy="307777"/>
          </a:xfrm>
          <a:prstGeom prst="rect">
            <a:avLst/>
          </a:prstGeom>
          <a:noFill/>
        </p:spPr>
        <p:txBody>
          <a:bodyPr wrap="square" rtlCol="0">
            <a:spAutoFit/>
          </a:bodyPr>
          <a:lstStyle/>
          <a:p>
            <a:pPr algn="ctr"/>
            <a:r>
              <a:rPr lang="en-US" sz="1400" dirty="0">
                <a:solidFill>
                  <a:schemeClr val="bg1"/>
                </a:solidFill>
                <a:latin typeface="+mj-lt"/>
              </a:rPr>
              <a:t>29%</a:t>
            </a:r>
          </a:p>
        </p:txBody>
      </p:sp>
      <p:sp>
        <p:nvSpPr>
          <p:cNvPr id="5" name="TextBox 4"/>
          <p:cNvSpPr txBox="1"/>
          <p:nvPr/>
        </p:nvSpPr>
        <p:spPr>
          <a:xfrm>
            <a:off x="5726245" y="4044730"/>
            <a:ext cx="595024" cy="307777"/>
          </a:xfrm>
          <a:prstGeom prst="rect">
            <a:avLst/>
          </a:prstGeom>
          <a:noFill/>
        </p:spPr>
        <p:txBody>
          <a:bodyPr wrap="square" rtlCol="0">
            <a:spAutoFit/>
          </a:bodyPr>
          <a:lstStyle/>
          <a:p>
            <a:pPr algn="ctr"/>
            <a:r>
              <a:rPr lang="en-US" sz="1400" dirty="0">
                <a:solidFill>
                  <a:schemeClr val="bg1"/>
                </a:solidFill>
                <a:latin typeface="+mj-lt"/>
              </a:rPr>
              <a:t>11%</a:t>
            </a:r>
          </a:p>
        </p:txBody>
      </p:sp>
      <p:sp>
        <p:nvSpPr>
          <p:cNvPr id="7" name="TextBox 6"/>
          <p:cNvSpPr txBox="1"/>
          <p:nvPr/>
        </p:nvSpPr>
        <p:spPr>
          <a:xfrm>
            <a:off x="5390970" y="4634451"/>
            <a:ext cx="409491" cy="307777"/>
          </a:xfrm>
          <a:prstGeom prst="rect">
            <a:avLst/>
          </a:prstGeom>
          <a:noFill/>
        </p:spPr>
        <p:txBody>
          <a:bodyPr wrap="square" rtlCol="0">
            <a:spAutoFit/>
          </a:bodyPr>
          <a:lstStyle/>
          <a:p>
            <a:pPr algn="ctr"/>
            <a:r>
              <a:rPr lang="en-US" sz="1400" dirty="0">
                <a:solidFill>
                  <a:schemeClr val="bg1"/>
                </a:solidFill>
                <a:latin typeface="+mj-lt"/>
              </a:rPr>
              <a:t>7%</a:t>
            </a:r>
          </a:p>
        </p:txBody>
      </p:sp>
      <p:sp>
        <p:nvSpPr>
          <p:cNvPr id="8" name="TextBox 7"/>
          <p:cNvSpPr txBox="1"/>
          <p:nvPr/>
        </p:nvSpPr>
        <p:spPr>
          <a:xfrm>
            <a:off x="4926458" y="4830914"/>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10" name="TextBox 9"/>
          <p:cNvSpPr txBox="1"/>
          <p:nvPr/>
        </p:nvSpPr>
        <p:spPr>
          <a:xfrm>
            <a:off x="6310166" y="2432773"/>
            <a:ext cx="671082" cy="307777"/>
          </a:xfrm>
          <a:prstGeom prst="rect">
            <a:avLst/>
          </a:prstGeom>
          <a:noFill/>
        </p:spPr>
        <p:txBody>
          <a:bodyPr wrap="square" rtlCol="0">
            <a:spAutoFit/>
          </a:bodyPr>
          <a:lstStyle/>
          <a:p>
            <a:r>
              <a:rPr lang="en-US" sz="1400" b="1" dirty="0">
                <a:latin typeface="+mj-lt"/>
              </a:rPr>
              <a:t>Texas</a:t>
            </a:r>
          </a:p>
        </p:txBody>
      </p:sp>
      <p:sp>
        <p:nvSpPr>
          <p:cNvPr id="11" name="TextBox 10"/>
          <p:cNvSpPr txBox="1"/>
          <p:nvPr/>
        </p:nvSpPr>
        <p:spPr>
          <a:xfrm>
            <a:off x="6431675" y="4303560"/>
            <a:ext cx="1081377" cy="307777"/>
          </a:xfrm>
          <a:prstGeom prst="rect">
            <a:avLst/>
          </a:prstGeom>
          <a:noFill/>
        </p:spPr>
        <p:txBody>
          <a:bodyPr wrap="square" rtlCol="0">
            <a:spAutoFit/>
          </a:bodyPr>
          <a:lstStyle/>
          <a:p>
            <a:r>
              <a:rPr lang="en-US" sz="1400" b="1" dirty="0">
                <a:latin typeface="+mj-lt"/>
              </a:rPr>
              <a:t>California</a:t>
            </a:r>
            <a:endParaRPr lang="en-US" sz="1600" b="1" dirty="0">
              <a:latin typeface="+mj-lt"/>
            </a:endParaRPr>
          </a:p>
        </p:txBody>
      </p:sp>
      <p:sp>
        <p:nvSpPr>
          <p:cNvPr id="12" name="TextBox 11"/>
          <p:cNvSpPr txBox="1"/>
          <p:nvPr/>
        </p:nvSpPr>
        <p:spPr>
          <a:xfrm>
            <a:off x="5899871" y="5126227"/>
            <a:ext cx="1081377" cy="276999"/>
          </a:xfrm>
          <a:prstGeom prst="rect">
            <a:avLst/>
          </a:prstGeom>
          <a:noFill/>
        </p:spPr>
        <p:txBody>
          <a:bodyPr wrap="square" rtlCol="0">
            <a:spAutoFit/>
          </a:bodyPr>
          <a:lstStyle/>
          <a:p>
            <a:r>
              <a:rPr lang="en-US" sz="1200" b="1" dirty="0">
                <a:latin typeface="+mj-lt"/>
              </a:rPr>
              <a:t>New York</a:t>
            </a:r>
          </a:p>
        </p:txBody>
      </p:sp>
      <p:cxnSp>
        <p:nvCxnSpPr>
          <p:cNvPr id="16" name="Straight Connector 15"/>
          <p:cNvCxnSpPr/>
          <p:nvPr/>
        </p:nvCxnSpPr>
        <p:spPr>
          <a:xfrm flipH="1" flipV="1">
            <a:off x="5832480" y="4977854"/>
            <a:ext cx="165100" cy="151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1640" y="5380980"/>
            <a:ext cx="1273283" cy="276999"/>
          </a:xfrm>
          <a:prstGeom prst="rect">
            <a:avLst/>
          </a:prstGeom>
          <a:noFill/>
        </p:spPr>
        <p:txBody>
          <a:bodyPr wrap="square" rtlCol="0">
            <a:spAutoFit/>
          </a:bodyPr>
          <a:lstStyle/>
          <a:p>
            <a:r>
              <a:rPr lang="en-US" sz="1200" b="1" dirty="0">
                <a:latin typeface="+mj-lt"/>
              </a:rPr>
              <a:t>North Carolina</a:t>
            </a:r>
          </a:p>
        </p:txBody>
      </p:sp>
      <p:cxnSp>
        <p:nvCxnSpPr>
          <p:cNvPr id="31" name="Straight Connector 30"/>
          <p:cNvCxnSpPr/>
          <p:nvPr/>
        </p:nvCxnSpPr>
        <p:spPr>
          <a:xfrm flipH="1">
            <a:off x="5338600" y="542547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5236430"/>
            <a:ext cx="82550" cy="19487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1" y="512905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8495" y="5619120"/>
            <a:ext cx="1066401" cy="276999"/>
          </a:xfrm>
          <a:prstGeom prst="rect">
            <a:avLst/>
          </a:prstGeom>
          <a:noFill/>
        </p:spPr>
        <p:txBody>
          <a:bodyPr wrap="square" rtlCol="0">
            <a:spAutoFit/>
          </a:bodyPr>
          <a:lstStyle/>
          <a:p>
            <a:r>
              <a:rPr lang="en-US" sz="1200" b="1" dirty="0">
                <a:latin typeface="+mj-lt"/>
              </a:rPr>
              <a:t>Washington</a:t>
            </a:r>
          </a:p>
        </p:txBody>
      </p:sp>
      <p:cxnSp>
        <p:nvCxnSpPr>
          <p:cNvPr id="57" name="Straight Connector 56"/>
          <p:cNvCxnSpPr/>
          <p:nvPr/>
        </p:nvCxnSpPr>
        <p:spPr>
          <a:xfrm flipH="1">
            <a:off x="4816112" y="564884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6" y="5271420"/>
            <a:ext cx="30413" cy="3774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4" y="4866501"/>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68"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chemeClr val="tx2"/>
                </a:solidFill>
                <a:effectLst/>
              </a:rPr>
              <a:t>Percentage of Total U.S. Job Gains Attributable to each State</a:t>
            </a:r>
          </a:p>
        </p:txBody>
      </p:sp>
      <p:grpSp>
        <p:nvGrpSpPr>
          <p:cNvPr id="77" name="Group 76"/>
          <p:cNvGrpSpPr/>
          <p:nvPr/>
        </p:nvGrpSpPr>
        <p:grpSpPr>
          <a:xfrm rot="21137393">
            <a:off x="3188350" y="449995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a:latin typeface="+mj-lt"/>
                </a:rPr>
                <a:t>All Others</a:t>
              </a: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0798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of Non-Citizen Immigrants by World Area of Birth in the Top </a:t>
            </a:r>
            <a:r>
              <a:rPr lang="en-US" sz="2000" dirty="0" smtClean="0"/>
              <a:t>5 </a:t>
            </a:r>
            <a:r>
              <a:rPr lang="en-US" sz="2000" dirty="0"/>
              <a:t>Immigration Receiving States, </a:t>
            </a:r>
            <a:r>
              <a:rPr lang="en-US" sz="2000" dirty="0" smtClean="0"/>
              <a:t>2007-2011</a:t>
            </a:r>
            <a:endParaRPr lang="en-US" sz="2000" dirty="0"/>
          </a:p>
        </p:txBody>
      </p:sp>
      <p:graphicFrame>
        <p:nvGraphicFramePr>
          <p:cNvPr id="6" name="Chart 5"/>
          <p:cNvGraphicFramePr>
            <a:graphicFrameLocks noGrp="1"/>
          </p:cNvGraphicFramePr>
          <p:nvPr>
            <p:extLst/>
          </p:nvPr>
        </p:nvGraphicFramePr>
        <p:xfrm>
          <a:off x="990599" y="1371600"/>
          <a:ext cx="7914449" cy="520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477000"/>
            <a:ext cx="2362200" cy="257956"/>
          </a:xfrm>
          <a:prstGeom prst="rect">
            <a:avLst/>
          </a:prstGeom>
        </p:spPr>
        <p:txBody>
          <a:bodyPr wrap="square">
            <a:spAutoFit/>
          </a:bodyPr>
          <a:lstStyle/>
          <a:p>
            <a:pPr marL="0" marR="0">
              <a:lnSpc>
                <a:spcPct val="115000"/>
              </a:lnSpc>
              <a:spcBef>
                <a:spcPts val="0"/>
              </a:spcBef>
              <a:spcAft>
                <a:spcPts val="1000"/>
              </a:spcAft>
            </a:pPr>
            <a:r>
              <a:rPr lang="en-US" sz="100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5-Year ACS PUMS 2007-2011</a:t>
            </a:r>
            <a:endParaRPr lang="en-US" sz="10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43931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199"/>
            <a:ext cx="6858000" cy="990600"/>
          </a:xfrm>
        </p:spPr>
        <p:txBody>
          <a:bodyPr>
            <a:noAutofit/>
          </a:bodyPr>
          <a:lstStyle/>
          <a:p>
            <a:r>
              <a:rPr lang="en-US" sz="2000" dirty="0"/>
              <a:t>Shares of Recent Non-Citizen Immigrants to Texas from Mexico, India, China, and All Other </a:t>
            </a:r>
            <a:r>
              <a:rPr lang="en-US" sz="2000" dirty="0" smtClean="0"/>
              <a:t>Countries, </a:t>
            </a:r>
            <a:r>
              <a:rPr lang="en-US" sz="2000" dirty="0"/>
              <a:t>2005-2012</a:t>
            </a:r>
          </a:p>
        </p:txBody>
      </p:sp>
      <p:graphicFrame>
        <p:nvGraphicFramePr>
          <p:cNvPr id="5" name="Chart 4"/>
          <p:cNvGraphicFramePr/>
          <p:nvPr>
            <p:extLst/>
          </p:nvPr>
        </p:nvGraphicFramePr>
        <p:xfrm>
          <a:off x="381000" y="1634490"/>
          <a:ext cx="8153400" cy="4690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368" y="6477000"/>
            <a:ext cx="2362200" cy="266291"/>
          </a:xfrm>
          <a:prstGeom prst="rect">
            <a:avLst/>
          </a:prstGeom>
        </p:spPr>
        <p:txBody>
          <a:bodyPr wrap="square">
            <a:spAutoFit/>
          </a:bodyPr>
          <a:lstStyle/>
          <a:p>
            <a:pPr marL="0" marR="0">
              <a:lnSpc>
                <a:spcPct val="115000"/>
              </a:lnSpc>
              <a:spcBef>
                <a:spcPts val="0"/>
              </a:spcBef>
              <a:spcAft>
                <a:spcPts val="1000"/>
              </a:spcAft>
            </a:pPr>
            <a:r>
              <a:rPr lang="en-US" sz="105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1-Year ACS PUMS 2005-2012</a:t>
            </a:r>
            <a:endParaRPr lang="en-US" sz="11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
        <p:nvSpPr>
          <p:cNvPr id="3" name="TextBox 2"/>
          <p:cNvSpPr txBox="1"/>
          <p:nvPr/>
        </p:nvSpPr>
        <p:spPr>
          <a:xfrm>
            <a:off x="1600200" y="1773264"/>
            <a:ext cx="914400" cy="276999"/>
          </a:xfrm>
          <a:prstGeom prst="rect">
            <a:avLst/>
          </a:prstGeom>
          <a:noFill/>
        </p:spPr>
        <p:txBody>
          <a:bodyPr wrap="square" rtlCol="0">
            <a:spAutoFit/>
          </a:bodyPr>
          <a:lstStyle/>
          <a:p>
            <a:r>
              <a:rPr lang="en-US" sz="1200" dirty="0" smtClean="0"/>
              <a:t>17.9%</a:t>
            </a:r>
            <a:endParaRPr lang="en-US" sz="1200" dirty="0"/>
          </a:p>
        </p:txBody>
      </p:sp>
      <p:sp>
        <p:nvSpPr>
          <p:cNvPr id="12" name="Right Brace 11"/>
          <p:cNvSpPr/>
          <p:nvPr/>
        </p:nvSpPr>
        <p:spPr>
          <a:xfrm rot="16200000">
            <a:off x="1828800" y="1724799"/>
            <a:ext cx="1524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545310" y="6167713"/>
            <a:ext cx="719380" cy="282165"/>
          </a:xfrm>
          <a:prstGeom prst="rect">
            <a:avLst/>
          </a:prstGeom>
          <a:noFill/>
        </p:spPr>
        <p:txBody>
          <a:bodyPr wrap="square" rtlCol="0">
            <a:spAutoFit/>
          </a:bodyPr>
          <a:lstStyle/>
          <a:p>
            <a:r>
              <a:rPr lang="en-US" sz="1200" dirty="0" smtClean="0"/>
              <a:t>6.1%</a:t>
            </a:r>
            <a:endParaRPr lang="en-US" sz="1200" dirty="0"/>
          </a:p>
        </p:txBody>
      </p:sp>
      <p:sp>
        <p:nvSpPr>
          <p:cNvPr id="14" name="Right Brace 13"/>
          <p:cNvSpPr/>
          <p:nvPr/>
        </p:nvSpPr>
        <p:spPr>
          <a:xfrm rot="5400000">
            <a:off x="1715791" y="5911991"/>
            <a:ext cx="157566"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974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4034"/>
          <a:stretch/>
        </p:blipFill>
        <p:spPr>
          <a:xfrm>
            <a:off x="1143000" y="1292169"/>
            <a:ext cx="6477000" cy="5373173"/>
          </a:xfrm>
        </p:spPr>
      </p:pic>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Tree>
    <p:extLst>
      <p:ext uri="{BB962C8B-B14F-4D97-AF65-F5344CB8AC3E}">
        <p14:creationId xmlns:p14="http://schemas.microsoft.com/office/powerpoint/2010/main" val="320881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613452" y="1371600"/>
            <a:ext cx="6244131" cy="5277725"/>
          </a:xfrm>
        </p:spPr>
      </p:pic>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Tree>
    <p:extLst>
      <p:ext uri="{BB962C8B-B14F-4D97-AF65-F5344CB8AC3E}">
        <p14:creationId xmlns:p14="http://schemas.microsoft.com/office/powerpoint/2010/main" val="386444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2819400" y="1390604"/>
            <a:ext cx="3671309" cy="5168188"/>
          </a:xfrm>
        </p:spPr>
      </p:pic>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Tree>
    <p:extLst>
      <p:ext uri="{BB962C8B-B14F-4D97-AF65-F5344CB8AC3E}">
        <p14:creationId xmlns:p14="http://schemas.microsoft.com/office/powerpoint/2010/main" val="30350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81200" y="1370030"/>
          <a:ext cx="5330830" cy="541510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2014</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26,895,688</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447,495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2012-2014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2" name="Rectangle 1"/>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340482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6088350"/>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837119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8808815"/>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1455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333924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858000" cy="990600"/>
          </a:xfrm>
        </p:spPr>
        <p:txBody>
          <a:bodyPr>
            <a:noAutofit/>
          </a:bodyPr>
          <a:lstStyle/>
          <a:p>
            <a:r>
              <a:rPr lang="en-US" sz="2800" dirty="0" smtClean="0"/>
              <a:t>Percent  of the Population that is of Hispanic Descent,  Texas Counties, 2009-2013</a:t>
            </a:r>
            <a:endParaRPr lang="en-US" sz="2800" dirty="0"/>
          </a:p>
        </p:txBody>
      </p:sp>
      <p:pic>
        <p:nvPicPr>
          <p:cNvPr id="5" name="Content Placeholder 4"/>
          <p:cNvPicPr>
            <a:picLocks noGrp="1" noChangeAspect="1"/>
          </p:cNvPicPr>
          <p:nvPr>
            <p:ph idx="1"/>
          </p:nvPr>
        </p:nvPicPr>
        <p:blipFill rotWithShape="1">
          <a:blip r:embed="rId2"/>
          <a:srcRect l="2035" t="20203" r="4320" b="20870"/>
          <a:stretch/>
        </p:blipFill>
        <p:spPr>
          <a:xfrm>
            <a:off x="2368732" y="1066800"/>
            <a:ext cx="6699068" cy="57187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6" name="Picture 5"/>
          <p:cNvPicPr>
            <a:picLocks noChangeAspect="1"/>
          </p:cNvPicPr>
          <p:nvPr/>
        </p:nvPicPr>
        <p:blipFill rotWithShape="1">
          <a:blip r:embed="rId3"/>
          <a:srcRect t="25899" r="17387"/>
          <a:stretch/>
        </p:blipFill>
        <p:spPr>
          <a:xfrm>
            <a:off x="1905000" y="1600200"/>
            <a:ext cx="1823838" cy="1612900"/>
          </a:xfrm>
          <a:prstGeom prst="rect">
            <a:avLst/>
          </a:prstGeom>
        </p:spPr>
      </p:pic>
      <p:sp>
        <p:nvSpPr>
          <p:cNvPr id="7" name="Rectangle 6"/>
          <p:cNvSpPr/>
          <p:nvPr/>
        </p:nvSpPr>
        <p:spPr>
          <a:xfrm>
            <a:off x="228600" y="6548723"/>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77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of Asian Descent, Texas Counties, 2009-2013</a:t>
            </a:r>
            <a:endParaRPr lang="en-US" sz="2800" dirty="0"/>
          </a:p>
        </p:txBody>
      </p:sp>
      <p:pic>
        <p:nvPicPr>
          <p:cNvPr id="5" name="Content Placeholder 4"/>
          <p:cNvPicPr>
            <a:picLocks noGrp="1" noChangeAspect="1"/>
          </p:cNvPicPr>
          <p:nvPr>
            <p:ph idx="1"/>
          </p:nvPr>
        </p:nvPicPr>
        <p:blipFill rotWithShape="1">
          <a:blip r:embed="rId2"/>
          <a:srcRect l="2036" t="20203" r="2036" b="19186"/>
          <a:stretch/>
        </p:blipFill>
        <p:spPr>
          <a:xfrm>
            <a:off x="1371600" y="1143000"/>
            <a:ext cx="6781800" cy="5812971"/>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3" name="Picture 2"/>
          <p:cNvPicPr>
            <a:picLocks noChangeAspect="1"/>
          </p:cNvPicPr>
          <p:nvPr/>
        </p:nvPicPr>
        <p:blipFill rotWithShape="1">
          <a:blip r:embed="rId3"/>
          <a:srcRect t="26091" r="20135"/>
          <a:stretch/>
        </p:blipFill>
        <p:spPr>
          <a:xfrm>
            <a:off x="707176" y="1752600"/>
            <a:ext cx="1762132" cy="1599900"/>
          </a:xfrm>
          <a:prstGeom prst="rect">
            <a:avLst/>
          </a:prstGeom>
        </p:spPr>
      </p:pic>
      <p:sp>
        <p:nvSpPr>
          <p:cNvPr id="6" name="Rectangle 5"/>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97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Non-Hispanic Black, Texas Counties, 2009-2013</a:t>
            </a:r>
            <a:endParaRPr lang="en-US" sz="2800" dirty="0"/>
          </a:p>
        </p:txBody>
      </p:sp>
      <p:pic>
        <p:nvPicPr>
          <p:cNvPr id="5" name="Content Placeholder 4"/>
          <p:cNvPicPr>
            <a:picLocks noGrp="1" noChangeAspect="1"/>
          </p:cNvPicPr>
          <p:nvPr>
            <p:ph idx="1"/>
          </p:nvPr>
        </p:nvPicPr>
        <p:blipFill rotWithShape="1">
          <a:blip r:embed="rId2"/>
          <a:srcRect l="2036" t="21887" r="2036" b="19186"/>
          <a:stretch/>
        </p:blipFill>
        <p:spPr>
          <a:xfrm>
            <a:off x="1828800" y="1336673"/>
            <a:ext cx="6602732" cy="550227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3" name="Picture 2"/>
          <p:cNvPicPr>
            <a:picLocks noChangeAspect="1"/>
          </p:cNvPicPr>
          <p:nvPr/>
        </p:nvPicPr>
        <p:blipFill rotWithShape="1">
          <a:blip r:embed="rId3"/>
          <a:srcRect t="26091" r="20135"/>
          <a:stretch/>
        </p:blipFill>
        <p:spPr>
          <a:xfrm>
            <a:off x="1219200" y="1711477"/>
            <a:ext cx="1807425" cy="1641023"/>
          </a:xfrm>
          <a:prstGeom prst="rect">
            <a:avLst/>
          </a:prstGeom>
        </p:spPr>
      </p:pic>
      <p:sp>
        <p:nvSpPr>
          <p:cNvPr id="6" name="Rectangle 5"/>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48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 of the Population Born in Texas, Texas Counties, 2009-2013</a:t>
            </a:r>
            <a:endParaRPr lang="en-US" sz="2400" dirty="0"/>
          </a:p>
        </p:txBody>
      </p:sp>
      <p:pic>
        <p:nvPicPr>
          <p:cNvPr id="5" name="Content Placeholder 4"/>
          <p:cNvPicPr>
            <a:picLocks noGrp="1" noChangeAspect="1"/>
          </p:cNvPicPr>
          <p:nvPr>
            <p:ph idx="1"/>
          </p:nvPr>
        </p:nvPicPr>
        <p:blipFill rotWithShape="1">
          <a:blip r:embed="rId2"/>
          <a:srcRect l="4319" t="20203" r="2036" b="20870"/>
          <a:stretch/>
        </p:blipFill>
        <p:spPr>
          <a:xfrm>
            <a:off x="1752600" y="1258553"/>
            <a:ext cx="6520543" cy="55663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rotWithShape="1">
          <a:blip r:embed="rId3"/>
          <a:srcRect t="25404"/>
          <a:stretch/>
        </p:blipFill>
        <p:spPr>
          <a:xfrm>
            <a:off x="1219200" y="1752600"/>
            <a:ext cx="1790480" cy="1316831"/>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38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Autofit/>
          </a:bodyPr>
          <a:lstStyle/>
          <a:p>
            <a:r>
              <a:rPr lang="en-US" sz="2000" dirty="0"/>
              <a:t>Percent of the Adult Population Aged 25 Year and Older with </a:t>
            </a:r>
            <a:r>
              <a:rPr lang="en-US" sz="2000" dirty="0" smtClean="0"/>
              <a:t>Bachelor’s Degree or </a:t>
            </a:r>
            <a:r>
              <a:rPr lang="en-US" sz="2000" dirty="0"/>
              <a:t>Greater </a:t>
            </a:r>
            <a:r>
              <a:rPr lang="en-US" sz="2000" dirty="0" smtClean="0"/>
              <a:t>Educational </a:t>
            </a:r>
            <a:r>
              <a:rPr lang="en-US" sz="2000" dirty="0"/>
              <a:t>Attainment, Texas Counties, 2009-2013</a:t>
            </a:r>
          </a:p>
        </p:txBody>
      </p:sp>
      <p:pic>
        <p:nvPicPr>
          <p:cNvPr id="5" name="Content Placeholder 4"/>
          <p:cNvPicPr>
            <a:picLocks noGrp="1" noChangeAspect="1"/>
          </p:cNvPicPr>
          <p:nvPr>
            <p:ph idx="1"/>
          </p:nvPr>
        </p:nvPicPr>
        <p:blipFill rotWithShape="1">
          <a:blip r:embed="rId2"/>
          <a:srcRect l="2036" t="20203" r="2036" b="19186"/>
          <a:stretch/>
        </p:blipFill>
        <p:spPr>
          <a:xfrm>
            <a:off x="1600200" y="1219200"/>
            <a:ext cx="6667501" cy="5715001"/>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pic>
        <p:nvPicPr>
          <p:cNvPr id="6" name="Picture 5"/>
          <p:cNvPicPr>
            <a:picLocks noChangeAspect="1"/>
          </p:cNvPicPr>
          <p:nvPr/>
        </p:nvPicPr>
        <p:blipFill rotWithShape="1">
          <a:blip r:embed="rId3"/>
          <a:srcRect t="25899" r="19139"/>
          <a:stretch/>
        </p:blipFill>
        <p:spPr>
          <a:xfrm>
            <a:off x="1219200" y="1676400"/>
            <a:ext cx="1447800" cy="13081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25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04800"/>
            <a:ext cx="6858000" cy="609600"/>
          </a:xfrm>
        </p:spPr>
        <p:txBody>
          <a:bodyPr>
            <a:noAutofit/>
          </a:bodyPr>
          <a:lstStyle/>
          <a:p>
            <a:r>
              <a:rPr lang="en-US" sz="2800" dirty="0" smtClean="0"/>
              <a:t>Population Growth, Texas,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Decennial Censuses</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1226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22" presetClass="entr" presetSubtype="8"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6" y="225691"/>
            <a:ext cx="6858000" cy="990600"/>
          </a:xfrm>
        </p:spPr>
        <p:txBody>
          <a:bodyPr>
            <a:noAutofit/>
          </a:bodyPr>
          <a:lstStyle/>
          <a:p>
            <a:r>
              <a:rPr lang="en-US" sz="2800" dirty="0" smtClean="0"/>
              <a:t>Percent of Households with Income of $150,000 or More, Texas Counties, 2009-2013</a:t>
            </a:r>
            <a:endParaRPr lang="en-US" sz="2800" dirty="0"/>
          </a:p>
        </p:txBody>
      </p:sp>
      <p:pic>
        <p:nvPicPr>
          <p:cNvPr id="5" name="Content Placeholder 4"/>
          <p:cNvPicPr>
            <a:picLocks noGrp="1" noChangeAspect="1"/>
          </p:cNvPicPr>
          <p:nvPr>
            <p:ph idx="1"/>
          </p:nvPr>
        </p:nvPicPr>
        <p:blipFill rotWithShape="1">
          <a:blip r:embed="rId2"/>
          <a:srcRect l="4319" t="20203" r="2036" b="19186"/>
          <a:stretch/>
        </p:blipFill>
        <p:spPr>
          <a:xfrm>
            <a:off x="1828800" y="1236169"/>
            <a:ext cx="6417733" cy="5635083"/>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pic>
        <p:nvPicPr>
          <p:cNvPr id="6" name="Picture 5"/>
          <p:cNvPicPr>
            <a:picLocks noChangeAspect="1"/>
          </p:cNvPicPr>
          <p:nvPr/>
        </p:nvPicPr>
        <p:blipFill rotWithShape="1">
          <a:blip r:embed="rId3"/>
          <a:srcRect t="25899" r="14883"/>
          <a:stretch/>
        </p:blipFill>
        <p:spPr>
          <a:xfrm>
            <a:off x="626533" y="1676400"/>
            <a:ext cx="1524000" cy="13081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30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 Travel Time to Work, Texas Counties, 2009-2013</a:t>
            </a:r>
            <a:endParaRPr lang="en-US" sz="2800" dirty="0"/>
          </a:p>
        </p:txBody>
      </p:sp>
      <p:pic>
        <p:nvPicPr>
          <p:cNvPr id="5" name="Content Placeholder 4"/>
          <p:cNvPicPr>
            <a:picLocks noGrp="1" noChangeAspect="1"/>
          </p:cNvPicPr>
          <p:nvPr>
            <p:ph idx="1"/>
          </p:nvPr>
        </p:nvPicPr>
        <p:blipFill rotWithShape="1">
          <a:blip r:embed="rId2"/>
          <a:srcRect l="4319" t="21887" r="4320" b="19186"/>
          <a:stretch/>
        </p:blipFill>
        <p:spPr>
          <a:xfrm>
            <a:off x="1828800" y="1140101"/>
            <a:ext cx="6542314" cy="5724525"/>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pic>
        <p:nvPicPr>
          <p:cNvPr id="6" name="Picture 5"/>
          <p:cNvPicPr>
            <a:picLocks noChangeAspect="1"/>
          </p:cNvPicPr>
          <p:nvPr/>
        </p:nvPicPr>
        <p:blipFill rotWithShape="1">
          <a:blip r:embed="rId3"/>
          <a:srcRect t="25899" r="36162"/>
          <a:stretch/>
        </p:blipFill>
        <p:spPr>
          <a:xfrm>
            <a:off x="1113183" y="1752600"/>
            <a:ext cx="1143000" cy="1308100"/>
          </a:xfrm>
          <a:prstGeom prst="rect">
            <a:avLst/>
          </a:prstGeom>
        </p:spPr>
      </p:pic>
      <p:sp>
        <p:nvSpPr>
          <p:cNvPr id="7" name="Rectangle 6"/>
          <p:cNvSpPr/>
          <p:nvPr/>
        </p:nvSpPr>
        <p:spPr>
          <a:xfrm>
            <a:off x="228600" y="6548723"/>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25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Age, Texas Counties, 2009-2013</a:t>
            </a:r>
            <a:endParaRPr lang="en-US" sz="3200" dirty="0"/>
          </a:p>
        </p:txBody>
      </p:sp>
      <p:pic>
        <p:nvPicPr>
          <p:cNvPr id="5" name="Content Placeholder 4"/>
          <p:cNvPicPr>
            <a:picLocks noGrp="1" noChangeAspect="1"/>
          </p:cNvPicPr>
          <p:nvPr>
            <p:ph idx="1"/>
          </p:nvPr>
        </p:nvPicPr>
        <p:blipFill rotWithShape="1">
          <a:blip r:embed="rId2"/>
          <a:srcRect l="2035" t="20203" r="4320" b="20870"/>
          <a:stretch/>
        </p:blipFill>
        <p:spPr>
          <a:xfrm>
            <a:off x="1524000" y="1295400"/>
            <a:ext cx="6605451" cy="56388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pic>
        <p:nvPicPr>
          <p:cNvPr id="6" name="Picture 5"/>
          <p:cNvPicPr>
            <a:picLocks noChangeAspect="1"/>
          </p:cNvPicPr>
          <p:nvPr/>
        </p:nvPicPr>
        <p:blipFill rotWithShape="1">
          <a:blip r:embed="rId3"/>
          <a:srcRect l="-7442" t="30216" r="44675" b="-1"/>
          <a:stretch/>
        </p:blipFill>
        <p:spPr>
          <a:xfrm>
            <a:off x="914400" y="1753578"/>
            <a:ext cx="1447800" cy="158701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04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3200" kern="0" dirty="0" smtClean="0">
                <a:solidFill>
                  <a:srgbClr val="1B1E7A"/>
                </a:solidFill>
                <a:latin typeface="+mj-lt"/>
                <a:ea typeface="+mj-ea"/>
                <a:cs typeface="+mj-cs"/>
              </a:rPr>
              <a:t>Projected Population Growth in Texas, 2010-2050</a:t>
            </a:r>
            <a:endParaRPr kumimoji="0" lang="en-US" sz="32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nvPr>
        </p:nvGraphicFramePr>
        <p:xfrm>
          <a:off x="152400" y="136951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110459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27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Percent Population Change, Texas Counties, 2010-2050</a:t>
            </a:r>
            <a:endParaRPr lang="en-US" sz="28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20" y="6530590"/>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398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524962899"/>
              </p:ext>
            </p:extLst>
          </p:nvPr>
        </p:nvGraphicFramePr>
        <p:xfrm>
          <a:off x="1032303" y="195453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0" y="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dirty="0" smtClean="0">
                <a:solidFill>
                  <a:srgbClr val="1B1E7A"/>
                </a:solidFill>
                <a:effectLst/>
              </a:rPr>
              <a:t>Texas Population </a:t>
            </a:r>
            <a:r>
              <a:rPr lang="en-US" dirty="0">
                <a:solidFill>
                  <a:srgbClr val="1B1E7A"/>
                </a:solidFill>
                <a:effectLst/>
              </a:rPr>
              <a:t>Change by Age </a:t>
            </a:r>
            <a:r>
              <a:rPr lang="en-US" dirty="0" smtClean="0">
                <a:solidFill>
                  <a:srgbClr val="1B1E7A"/>
                </a:solidFill>
                <a:effectLst/>
              </a:rPr>
              <a:t>Group, 2010-2030</a:t>
            </a:r>
            <a:endParaRPr lang="en-US"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3492365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199050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4192250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39</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56453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787761" y="1405240"/>
            <a:ext cx="1883993" cy="1960099"/>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872381" y="1325739"/>
            <a:ext cx="1972916" cy="2052615"/>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876800" y="1325739"/>
            <a:ext cx="2106949" cy="2192063"/>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7015320" y="1344463"/>
            <a:ext cx="2088953" cy="2173339"/>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1676401" y="4219324"/>
            <a:ext cx="2150326" cy="2237191"/>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4114800" y="4189566"/>
            <a:ext cx="2260888" cy="2352220"/>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6434700" y="4012606"/>
            <a:ext cx="2380067" cy="2476212"/>
          </a:xfrm>
          <a:prstGeom prst="rect">
            <a:avLst/>
          </a:prstGeom>
          <a:ln>
            <a:noFill/>
          </a:ln>
        </p:spPr>
      </p:pic>
      <p:sp>
        <p:nvSpPr>
          <p:cNvPr id="18" name="TextBox 17"/>
          <p:cNvSpPr txBox="1"/>
          <p:nvPr/>
        </p:nvSpPr>
        <p:spPr>
          <a:xfrm>
            <a:off x="1769927" y="142495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986488"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6116086"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132333" y="1370523"/>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3041577" y="428785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5525587" y="4327017"/>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7726111" y="400969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4253337" y="3198035"/>
            <a:ext cx="1657351" cy="1061090"/>
            <a:chOff x="1943099" y="3277609"/>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9"/>
              <a:ext cx="2114551" cy="1503708"/>
            </a:xfrm>
            <a:prstGeom prst="rect">
              <a:avLst/>
            </a:prstGeom>
          </p:spPr>
        </p:pic>
        <p:sp>
          <p:nvSpPr>
            <p:cNvPr id="2048" name="Rectangle 2047"/>
            <p:cNvSpPr/>
            <p:nvPr/>
          </p:nvSpPr>
          <p:spPr>
            <a:xfrm>
              <a:off x="2009775" y="450532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009775" y="4267200"/>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9775" y="4038988"/>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09775" y="38140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normAutofit/>
          </a:bodyPr>
          <a:lstStyle/>
          <a:p>
            <a:r>
              <a:rPr lang="en-US" sz="2800" dirty="0" smtClean="0"/>
              <a:t>Historic  Population, Texas Counties, 1950-2010</a:t>
            </a:r>
            <a:endParaRPr lang="en-US" sz="2800" dirty="0"/>
          </a:p>
        </p:txBody>
      </p:sp>
      <p:sp>
        <p:nvSpPr>
          <p:cNvPr id="26" name="TextBox 25"/>
          <p:cNvSpPr txBox="1"/>
          <p:nvPr/>
        </p:nvSpPr>
        <p:spPr>
          <a:xfrm>
            <a:off x="2" y="6510040"/>
            <a:ext cx="3046027"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decennial censuses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658212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40</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692875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lanetware.com/i/photo/farmers-field-surrounded-by-wind-turbines-in-white-deer-texas-tx460.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8200" y="1171515"/>
            <a:ext cx="3429000" cy="2461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ruminationsbook.speirpublishing.net/images/Cattle.jpg"/>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41</a:t>
            </a:fld>
            <a:endParaRPr lang="en-US" dirty="0"/>
          </a:p>
        </p:txBody>
      </p:sp>
      <p:pic>
        <p:nvPicPr>
          <p:cNvPr id="9" name="Picture 12" descr="http://www.beavercreeklonghorns.com/images/sunset.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2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a:t>
            </a:r>
            <a:r>
              <a:rPr lang="en-US" dirty="0" smtClean="0">
                <a:hlinkClick r:id="rId4"/>
              </a:rPr>
              <a:t>http://osd.state.tx.us</a:t>
            </a:r>
            <a:endParaRPr lang="en-US" dirty="0" smtClean="0"/>
          </a:p>
          <a:p>
            <a:pPr lvl="1">
              <a:buNone/>
            </a:pPr>
            <a:r>
              <a:rPr lang="en-US" dirty="0" smtClean="0"/>
              <a:t>Twitter: @</a:t>
            </a:r>
            <a:r>
              <a:rPr lang="en-US" dirty="0" err="1" smtClean="0"/>
              <a:t>TexasDemography</a:t>
            </a:r>
            <a:endParaRPr lang="en-US" dirty="0" smtClean="0"/>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
        <p:nvSpPr>
          <p:cNvPr id="6" name="Slide Number Placeholder 5"/>
          <p:cNvSpPr>
            <a:spLocks noGrp="1"/>
          </p:cNvSpPr>
          <p:nvPr>
            <p:ph type="sldNum" sz="quarter" idx="12"/>
          </p:nvPr>
        </p:nvSpPr>
        <p:spPr/>
        <p:txBody>
          <a:bodyPr/>
          <a:lstStyle/>
          <a:p>
            <a:fld id="{2BC1FA3B-F0C1-4F58-90BE-DCC7501F4B28}" type="slidenum">
              <a:rPr lang="en-US" smtClean="0"/>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Texas Counties,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246677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402830" y="12192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838200" y="1676400"/>
            <a:ext cx="2491535" cy="1892300"/>
          </a:xfrm>
          <a:prstGeom prst="rect">
            <a:avLst/>
          </a:prstGeom>
        </p:spPr>
      </p:pic>
    </p:spTree>
    <p:extLst>
      <p:ext uri="{BB962C8B-B14F-4D97-AF65-F5344CB8AC3E}">
        <p14:creationId xmlns:p14="http://schemas.microsoft.com/office/powerpoint/2010/main" val="355909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smtClean="0"/>
              <a:t>Estimated Percent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l="-3708" t="12811" r="3708" b="48755"/>
          <a:stretch/>
        </p:blipFill>
        <p:spPr>
          <a:xfrm>
            <a:off x="990600" y="1600200"/>
            <a:ext cx="2257497" cy="1729360"/>
          </a:xfrm>
          <a:prstGeom prst="rect">
            <a:avLst/>
          </a:prstGeom>
        </p:spPr>
      </p:pic>
      <p:pic>
        <p:nvPicPr>
          <p:cNvPr id="8" name="Picture 7"/>
          <p:cNvPicPr>
            <a:picLocks noChangeAspect="1"/>
          </p:cNvPicPr>
          <p:nvPr/>
        </p:nvPicPr>
        <p:blipFill rotWithShape="1">
          <a:blip r:embed="rId4"/>
          <a:srcRect l="2495" t="18155" r="10176" b="28290"/>
          <a:stretch/>
        </p:blipFill>
        <p:spPr>
          <a:xfrm>
            <a:off x="1752600" y="1447799"/>
            <a:ext cx="6418883" cy="5410201"/>
          </a:xfrm>
          <a:prstGeom prst="rect">
            <a:avLst/>
          </a:prstGeom>
        </p:spPr>
      </p:pic>
    </p:spTree>
    <p:extLst>
      <p:ext uri="{BB962C8B-B14F-4D97-AF65-F5344CB8AC3E}">
        <p14:creationId xmlns:p14="http://schemas.microsoft.com/office/powerpoint/2010/main" val="146840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8288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latin typeface="Calibri" panose="020F0502020204030204" pitchFamily="34" charset="0"/>
              </a:rPr>
              <a:t>Percent Components of Population Change in Texas, 1950-2010</a:t>
            </a:r>
            <a:endParaRPr lang="en-US" sz="2800" dirty="0">
              <a:latin typeface="Calibri" panose="020F0502020204030204" pitchFamily="34" charset="0"/>
            </a:endParaRPr>
          </a:p>
        </p:txBody>
      </p:sp>
      <p:sp>
        <p:nvSpPr>
          <p:cNvPr id="6" name="Rectangle 5"/>
          <p:cNvSpPr/>
          <p:nvPr/>
        </p:nvSpPr>
        <p:spPr>
          <a:xfrm>
            <a:off x="76200" y="6477000"/>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Population </a:t>
            </a:r>
            <a:r>
              <a:rPr lang="en-US" sz="10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29158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1963157"/>
              </p:ext>
            </p:extLst>
          </p:nvPr>
        </p:nvGraphicFramePr>
        <p:xfrm>
          <a:off x="533400" y="1295400"/>
          <a:ext cx="7924800" cy="5019033"/>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U.S. Rank </a:t>
                      </a: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Percent of Change from Natural </a:t>
                      </a:r>
                      <a:r>
                        <a:rPr lang="en-US" sz="1600" dirty="0">
                          <a:effectLst/>
                        </a:rPr>
                        <a:t>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international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Harris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800" b="1" dirty="0">
                          <a:solidFill>
                            <a:schemeClr val="bg1"/>
                          </a:solidFill>
                          <a:effectLst/>
                        </a:rPr>
                        <a:t>Bexar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1"/>
                    </a:solidFill>
                  </a:tcPr>
                </a:tc>
                <a:tc>
                  <a:txBody>
                    <a:bodyPr/>
                    <a:lstStyle/>
                    <a:p>
                      <a:pPr marL="0" marR="0" algn="r">
                        <a:lnSpc>
                          <a:spcPct val="107000"/>
                        </a:lnSpc>
                        <a:spcBef>
                          <a:spcPts val="0"/>
                        </a:spcBef>
                        <a:spcAft>
                          <a:spcPts val="0"/>
                        </a:spcAft>
                      </a:pPr>
                      <a:r>
                        <a:rPr lang="en-US" sz="1800" b="0" dirty="0">
                          <a:solidFill>
                            <a:schemeClr val="tx2"/>
                          </a:solidFill>
                          <a:effectLst/>
                        </a:rPr>
                        <a:t>6</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nSpc>
                          <a:spcPct val="107000"/>
                        </a:lnSpc>
                        <a:spcBef>
                          <a:spcPts val="0"/>
                        </a:spcBef>
                        <a:spcAft>
                          <a:spcPts val="0"/>
                        </a:spcAft>
                      </a:pPr>
                      <a:r>
                        <a:rPr lang="en-US" sz="1800" b="0" dirty="0">
                          <a:solidFill>
                            <a:schemeClr val="tx2"/>
                          </a:solidFill>
                          <a:effectLst/>
                        </a:rPr>
                        <a:t>         </a:t>
                      </a:r>
                      <a:r>
                        <a:rPr lang="en-US" sz="1800" b="0" dirty="0" smtClean="0">
                          <a:solidFill>
                            <a:schemeClr val="tx2"/>
                          </a:solidFill>
                          <a:effectLst/>
                        </a:rPr>
                        <a:t> </a:t>
                      </a:r>
                      <a:r>
                        <a:rPr lang="en-US" sz="1800" b="0" dirty="0">
                          <a:solidFill>
                            <a:schemeClr val="tx2"/>
                          </a:solidFill>
                          <a:effectLst/>
                        </a:rPr>
                        <a:t>33,712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42.8%</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57.2%</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23.2%</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r>
              <a:tr h="335680">
                <a:tc>
                  <a:txBody>
                    <a:bodyPr/>
                    <a:lstStyle/>
                    <a:p>
                      <a:pPr marL="0" marR="0" algn="ctr">
                        <a:lnSpc>
                          <a:spcPct val="107000"/>
                        </a:lnSpc>
                        <a:spcBef>
                          <a:spcPts val="0"/>
                        </a:spcBef>
                        <a:spcAft>
                          <a:spcPts val="0"/>
                        </a:spcAft>
                      </a:pPr>
                      <a:r>
                        <a:rPr lang="en-US" sz="1600" dirty="0">
                          <a:effectLst/>
                        </a:rPr>
                        <a:t>Dallas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32,555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69.6%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116.3%*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Tarrant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31,417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30,784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80.6%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Travis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28,397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61.8%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Collin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26,530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26.1%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Denton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16</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24,211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19,129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Williamson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18,025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a:txBody>
                    <a:bodyPr/>
                    <a:lstStyle/>
                    <a:p>
                      <a:pPr>
                        <a:lnSpc>
                          <a:spcPct val="107000"/>
                        </a:lnSpc>
                      </a:pPr>
                      <a:endParaRPr lang="en-US" sz="1600">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dirty="0">
                        <a:solidFill>
                          <a:schemeClr val="tx2"/>
                        </a:solidFill>
                        <a:effectLst/>
                        <a:latin typeface="Calibri" panose="020F0502020204030204" pitchFamily="34" charset="0"/>
                      </a:endParaRPr>
                    </a:p>
                  </a:txBody>
                  <a:tcPr marL="61254" marR="61254" marT="0"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2014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Numeric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spTree>
    <p:extLst>
      <p:ext uri="{BB962C8B-B14F-4D97-AF65-F5344CB8AC3E}">
        <p14:creationId xmlns:p14="http://schemas.microsoft.com/office/powerpoint/2010/main" val="150868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27827-ADB5-4A53-A1D5-C733F495432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14985</TotalTime>
  <Words>3356</Words>
  <Application>Microsoft Office PowerPoint</Application>
  <PresentationFormat>Letter Paper (8.5x11 in)</PresentationFormat>
  <Paragraphs>482</Paragraphs>
  <Slides>42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Arial Narrow</vt:lpstr>
      <vt:lpstr>Calibri</vt:lpstr>
      <vt:lpstr>Times New Roman</vt:lpstr>
      <vt:lpstr>Tw Cen MT</vt:lpstr>
      <vt:lpstr>Custom Design</vt:lpstr>
      <vt:lpstr>PowerPoint Presentation</vt:lpstr>
      <vt:lpstr>PowerPoint Presentation</vt:lpstr>
      <vt:lpstr>Population Growth, Texas, 1950-2010</vt:lpstr>
      <vt:lpstr>Historic  Population, Texas Counties, 1950-2010</vt:lpstr>
      <vt:lpstr>Total Estimated Population, Texas Counties, 2014</vt:lpstr>
      <vt:lpstr>Estimated Population Change, Texas Counties, 2010 to 2014</vt:lpstr>
      <vt:lpstr>Estimated Percent Population Change, Texas Counties, 2010 to 2014</vt:lpstr>
      <vt:lpstr>PowerPoint Presentation</vt:lpstr>
      <vt:lpstr>PowerPoint Presentation</vt:lpstr>
      <vt:lpstr>PowerPoint Presentation</vt:lpstr>
      <vt:lpstr>Estimated Number of Net Migrants, Texas Counties, 2013 to 2014</vt:lpstr>
      <vt:lpstr>Percent of 2013-2014 Population Change from Net Migration</vt:lpstr>
      <vt:lpstr>PowerPoint Presentation</vt:lpstr>
      <vt:lpstr>PowerPoint Presentation</vt:lpstr>
      <vt:lpstr>Number of Non-Citizen Immigrants by World Area of Birth in the Top 5 Immigration Receiving States, 2007-2011</vt:lpstr>
      <vt:lpstr>Shares of Recent Non-Citizen Immigrants to Texas from Mexico, India, China, and All Other Countries, 2005-2012</vt:lpstr>
      <vt:lpstr>PowerPoint Presentation</vt:lpstr>
      <vt:lpstr>PowerPoint Presentation</vt:lpstr>
      <vt:lpstr>PowerPoint Presentation</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of the Population that is of Hispanic Descent,  Texas Counties, 2009-2013</vt:lpstr>
      <vt:lpstr>Percent of the Population that is of Asian Descent, Texas Counties, 2009-2013</vt:lpstr>
      <vt:lpstr>Percent of the Population that is Non-Hispanic Black, Texas Counties, 2009-2013</vt:lpstr>
      <vt:lpstr>Percent of the Population Born in Texas, Texas Counties, 2009-2013</vt:lpstr>
      <vt:lpstr>Percent of the Adult Population Aged 25 Year and Older with Bachelor’s Degree or Greater Educational Attainment, Texas Counties, 2009-2013</vt:lpstr>
      <vt:lpstr>Percent of Households with Income of $150,000 or More, Texas Counties, 2009-2013</vt:lpstr>
      <vt:lpstr>Mean Travel Time to Work, Texas Counties, 2009-2013</vt:lpstr>
      <vt:lpstr>Median Age, Texas Counties, 2009-2013</vt:lpstr>
      <vt:lpstr>Projected Population Growth in Texas, 2010-2050</vt:lpstr>
      <vt:lpstr>Projected Population Change, Texas Counties, 2010-2050</vt:lpstr>
      <vt:lpstr>Projected Percent Population Change, Texas Counties, 2010-2050</vt:lpstr>
      <vt:lpstr>PowerPoint Presentation</vt:lpstr>
      <vt:lpstr>Projected Racial and Ethnic Percent,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389</cp:revision>
  <cp:lastPrinted>2012-07-15T20:37:49Z</cp:lastPrinted>
  <dcterms:created xsi:type="dcterms:W3CDTF">2010-01-22T14:36:29Z</dcterms:created>
  <dcterms:modified xsi:type="dcterms:W3CDTF">2015-04-10T13:56:23Z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