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9"/>
  </p:notesMasterIdLst>
  <p:handoutMasterIdLst>
    <p:handoutMasterId r:id="rId50"/>
  </p:handoutMasterIdLst>
  <p:sldIdLst>
    <p:sldId id="256" r:id="rId5"/>
    <p:sldId id="790" r:id="rId6"/>
    <p:sldId id="791" r:id="rId7"/>
    <p:sldId id="792" r:id="rId8"/>
    <p:sldId id="793" r:id="rId9"/>
    <p:sldId id="794" r:id="rId10"/>
    <p:sldId id="795" r:id="rId11"/>
    <p:sldId id="796" r:id="rId12"/>
    <p:sldId id="797" r:id="rId13"/>
    <p:sldId id="798" r:id="rId14"/>
    <p:sldId id="799" r:id="rId15"/>
    <p:sldId id="801" r:id="rId16"/>
    <p:sldId id="802" r:id="rId17"/>
    <p:sldId id="805" r:id="rId18"/>
    <p:sldId id="806" r:id="rId19"/>
    <p:sldId id="807" r:id="rId20"/>
    <p:sldId id="808" r:id="rId21"/>
    <p:sldId id="809" r:id="rId22"/>
    <p:sldId id="810" r:id="rId23"/>
    <p:sldId id="811" r:id="rId24"/>
    <p:sldId id="812" r:id="rId25"/>
    <p:sldId id="813" r:id="rId26"/>
    <p:sldId id="815" r:id="rId27"/>
    <p:sldId id="824" r:id="rId28"/>
    <p:sldId id="826" r:id="rId29"/>
    <p:sldId id="747" r:id="rId30"/>
    <p:sldId id="818" r:id="rId31"/>
    <p:sldId id="825" r:id="rId32"/>
    <p:sldId id="748" r:id="rId33"/>
    <p:sldId id="819" r:id="rId34"/>
    <p:sldId id="820" r:id="rId35"/>
    <p:sldId id="823" r:id="rId36"/>
    <p:sldId id="822" r:id="rId37"/>
    <p:sldId id="774" r:id="rId38"/>
    <p:sldId id="775" r:id="rId39"/>
    <p:sldId id="776" r:id="rId40"/>
    <p:sldId id="778" r:id="rId41"/>
    <p:sldId id="782" r:id="rId42"/>
    <p:sldId id="816" r:id="rId43"/>
    <p:sldId id="817" r:id="rId44"/>
    <p:sldId id="783" r:id="rId45"/>
    <p:sldId id="784" r:id="rId46"/>
    <p:sldId id="788" r:id="rId47"/>
    <p:sldId id="789" r:id="rId48"/>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790"/>
            <p14:sldId id="791"/>
            <p14:sldId id="792"/>
            <p14:sldId id="793"/>
            <p14:sldId id="794"/>
            <p14:sldId id="795"/>
            <p14:sldId id="796"/>
            <p14:sldId id="797"/>
            <p14:sldId id="798"/>
            <p14:sldId id="799"/>
            <p14:sldId id="801"/>
            <p14:sldId id="802"/>
            <p14:sldId id="805"/>
            <p14:sldId id="806"/>
            <p14:sldId id="807"/>
            <p14:sldId id="808"/>
            <p14:sldId id="809"/>
            <p14:sldId id="810"/>
            <p14:sldId id="811"/>
            <p14:sldId id="812"/>
            <p14:sldId id="813"/>
            <p14:sldId id="815"/>
            <p14:sldId id="824"/>
            <p14:sldId id="826"/>
            <p14:sldId id="747"/>
            <p14:sldId id="818"/>
            <p14:sldId id="825"/>
            <p14:sldId id="748"/>
            <p14:sldId id="819"/>
            <p14:sldId id="820"/>
            <p14:sldId id="823"/>
            <p14:sldId id="822"/>
            <p14:sldId id="774"/>
            <p14:sldId id="775"/>
            <p14:sldId id="776"/>
            <p14:sldId id="778"/>
            <p14:sldId id="782"/>
            <p14:sldId id="816"/>
            <p14:sldId id="817"/>
            <p14:sldId id="783"/>
            <p14:sldId id="784"/>
            <p14:sldId id="788"/>
            <p14:sldId id="7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4383D1"/>
    <a:srgbClr val="AF423F"/>
    <a:srgbClr val="D78F8D"/>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87260" autoAdjust="0"/>
  </p:normalViewPr>
  <p:slideViewPr>
    <p:cSldViewPr>
      <p:cViewPr varScale="1">
        <p:scale>
          <a:sx n="144" d="100"/>
          <a:sy n="144" d="100"/>
        </p:scale>
        <p:origin x="21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Q11\DATA1\DATA\PIO\USERS\ECLENNON\Other%20Projects%20-%20SLA\Transportation%20Forum%202015\BLS%20Job%20Data%20for%20pie%20chart.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201821760"/>
        <c:axId val="201821368"/>
      </c:areaChart>
      <c:catAx>
        <c:axId val="2018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201821368"/>
        <c:crosses val="autoZero"/>
        <c:auto val="1"/>
        <c:lblAlgn val="ctr"/>
        <c:lblOffset val="100"/>
        <c:noMultiLvlLbl val="0"/>
      </c:catAx>
      <c:valAx>
        <c:axId val="201821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20182176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391069864"/>
        <c:axId val="391070256"/>
      </c:lineChart>
      <c:catAx>
        <c:axId val="391069864"/>
        <c:scaling>
          <c:orientation val="minMax"/>
        </c:scaling>
        <c:delete val="0"/>
        <c:axPos val="b"/>
        <c:numFmt formatCode="General" sourceLinked="1"/>
        <c:majorTickMark val="out"/>
        <c:minorTickMark val="none"/>
        <c:tickLblPos val="nextTo"/>
        <c:crossAx val="391070256"/>
        <c:crosses val="autoZero"/>
        <c:auto val="1"/>
        <c:lblAlgn val="ctr"/>
        <c:lblOffset val="100"/>
        <c:tickLblSkip val="5"/>
        <c:tickMarkSkip val="5"/>
        <c:noMultiLvlLbl val="0"/>
      </c:catAx>
      <c:valAx>
        <c:axId val="391070256"/>
        <c:scaling>
          <c:orientation val="minMax"/>
          <c:min val="20000000"/>
        </c:scaling>
        <c:delete val="0"/>
        <c:axPos val="l"/>
        <c:majorGridlines/>
        <c:numFmt formatCode="#,##0" sourceLinked="1"/>
        <c:majorTickMark val="out"/>
        <c:minorTickMark val="none"/>
        <c:tickLblPos val="nextTo"/>
        <c:crossAx val="391069864"/>
        <c:crosses val="autoZero"/>
        <c:crossBetween val="between"/>
      </c:valAx>
    </c:plotArea>
    <c:legend>
      <c:legendPos val="r"/>
      <c:layout>
        <c:manualLayout>
          <c:xMode val="edge"/>
          <c:yMode val="edge"/>
          <c:x val="0.18348477458016862"/>
          <c:y val="0.13971633353523116"/>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2010 Male</c:v>
                </c:pt>
              </c:strCache>
            </c:strRef>
          </c:tx>
          <c:spPr>
            <a:solidFill>
              <a:srgbClr val="4383D1"/>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Sheet1!$B$2:$B$19</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Sheet1!$C$1</c:f>
              <c:strCache>
                <c:ptCount val="1"/>
                <c:pt idx="0">
                  <c:v>2030 Male</c:v>
                </c:pt>
              </c:strCache>
            </c:strRef>
          </c:tx>
          <c:spPr>
            <a:solidFill>
              <a:schemeClr val="tx2">
                <a:lumMod val="40000"/>
                <a:lumOff val="60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Sheet1!$C$2:$C$19</c:f>
              <c:numCache>
                <c:formatCode>0;[Red]0</c:formatCode>
                <c:ptCount val="18"/>
                <c:pt idx="0">
                  <c:v>-158732</c:v>
                </c:pt>
                <c:pt idx="1">
                  <c:v>-127806</c:v>
                </c:pt>
                <c:pt idx="2">
                  <c:v>-142273</c:v>
                </c:pt>
                <c:pt idx="3">
                  <c:v>-142981</c:v>
                </c:pt>
                <c:pt idx="4">
                  <c:v>-218093</c:v>
                </c:pt>
                <c:pt idx="5">
                  <c:v>-241101</c:v>
                </c:pt>
                <c:pt idx="6">
                  <c:v>-255981</c:v>
                </c:pt>
                <c:pt idx="7">
                  <c:v>-241206</c:v>
                </c:pt>
                <c:pt idx="8">
                  <c:v>-199630</c:v>
                </c:pt>
                <c:pt idx="9">
                  <c:v>-144832</c:v>
                </c:pt>
                <c:pt idx="10">
                  <c:v>-97038</c:v>
                </c:pt>
                <c:pt idx="11">
                  <c:v>-192643</c:v>
                </c:pt>
                <c:pt idx="12">
                  <c:v>-247297</c:v>
                </c:pt>
                <c:pt idx="13">
                  <c:v>-387487</c:v>
                </c:pt>
                <c:pt idx="14">
                  <c:v>-404532</c:v>
                </c:pt>
                <c:pt idx="15">
                  <c:v>-295179</c:v>
                </c:pt>
                <c:pt idx="16">
                  <c:v>-189389</c:v>
                </c:pt>
                <c:pt idx="17">
                  <c:v>-133578</c:v>
                </c:pt>
              </c:numCache>
            </c:numRef>
          </c:val>
        </c:ser>
        <c:ser>
          <c:idx val="2"/>
          <c:order val="2"/>
          <c:tx>
            <c:strRef>
              <c:f>Sheet1!$D$1</c:f>
              <c:strCache>
                <c:ptCount val="1"/>
                <c:pt idx="0">
                  <c:v>2010 Female</c:v>
                </c:pt>
              </c:strCache>
            </c:strRef>
          </c:tx>
          <c:spPr>
            <a:solidFill>
              <a:srgbClr val="AF423F"/>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Sheet1!$D$2:$D$19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3"/>
          <c:order val="3"/>
          <c:tx>
            <c:strRef>
              <c:f>Sheet1!$E$1</c:f>
              <c:strCache>
                <c:ptCount val="1"/>
                <c:pt idx="0">
                  <c:v>2030 Female</c:v>
                </c:pt>
              </c:strCache>
            </c:strRef>
          </c:tx>
          <c:spPr>
            <a:solidFill>
              <a:srgbClr val="D78F8D"/>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Sheet1!$E$2:$E$19</c:f>
              <c:numCache>
                <c:formatCode>General</c:formatCode>
                <c:ptCount val="18"/>
                <c:pt idx="0">
                  <c:v>154211</c:v>
                </c:pt>
                <c:pt idx="1">
                  <c:v>123435</c:v>
                </c:pt>
                <c:pt idx="2">
                  <c:v>137976</c:v>
                </c:pt>
                <c:pt idx="3">
                  <c:v>140547</c:v>
                </c:pt>
                <c:pt idx="4">
                  <c:v>191273</c:v>
                </c:pt>
                <c:pt idx="5">
                  <c:v>183111</c:v>
                </c:pt>
                <c:pt idx="6">
                  <c:v>190686</c:v>
                </c:pt>
                <c:pt idx="7">
                  <c:v>167310</c:v>
                </c:pt>
                <c:pt idx="8">
                  <c:v>165118</c:v>
                </c:pt>
                <c:pt idx="9">
                  <c:v>147271</c:v>
                </c:pt>
                <c:pt idx="10">
                  <c:v>115637</c:v>
                </c:pt>
                <c:pt idx="11">
                  <c:v>210130</c:v>
                </c:pt>
                <c:pt idx="12">
                  <c:v>251513</c:v>
                </c:pt>
                <c:pt idx="13">
                  <c:v>405436</c:v>
                </c:pt>
                <c:pt idx="14">
                  <c:v>430864</c:v>
                </c:pt>
                <c:pt idx="15">
                  <c:v>328375</c:v>
                </c:pt>
                <c:pt idx="16">
                  <c:v>210322</c:v>
                </c:pt>
                <c:pt idx="17">
                  <c:v>161663</c:v>
                </c:pt>
              </c:numCache>
            </c:numRef>
          </c:val>
        </c:ser>
        <c:dLbls>
          <c:showLegendKey val="0"/>
          <c:showVal val="0"/>
          <c:showCatName val="0"/>
          <c:showSerName val="0"/>
          <c:showPercent val="0"/>
          <c:showBubbleSize val="0"/>
        </c:dLbls>
        <c:gapWidth val="0"/>
        <c:overlap val="100"/>
        <c:axId val="204845096"/>
        <c:axId val="204845488"/>
      </c:barChart>
      <c:catAx>
        <c:axId val="204845096"/>
        <c:scaling>
          <c:orientation val="minMax"/>
        </c:scaling>
        <c:delete val="0"/>
        <c:axPos val="l"/>
        <c:numFmt formatCode="General" sourceLinked="0"/>
        <c:majorTickMark val="out"/>
        <c:minorTickMark val="none"/>
        <c:tickLblPos val="low"/>
        <c:txPr>
          <a:bodyPr/>
          <a:lstStyle/>
          <a:p>
            <a:pPr>
              <a:defRPr sz="900" baseline="0">
                <a:latin typeface="+mj-lt"/>
              </a:defRPr>
            </a:pPr>
            <a:endParaRPr lang="en-US"/>
          </a:p>
        </c:txPr>
        <c:crossAx val="204845488"/>
        <c:crosses val="autoZero"/>
        <c:auto val="1"/>
        <c:lblAlgn val="ctr"/>
        <c:lblOffset val="100"/>
        <c:noMultiLvlLbl val="0"/>
      </c:catAx>
      <c:valAx>
        <c:axId val="204845488"/>
        <c:scaling>
          <c:orientation val="minMax"/>
          <c:min val="-1500000"/>
        </c:scaling>
        <c:delete val="0"/>
        <c:axPos val="b"/>
        <c:majorGridlines/>
        <c:numFmt formatCode="#,##0;#,##0" sourceLinked="0"/>
        <c:majorTickMark val="out"/>
        <c:minorTickMark val="none"/>
        <c:tickLblPos val="nextTo"/>
        <c:txPr>
          <a:bodyPr/>
          <a:lstStyle/>
          <a:p>
            <a:pPr>
              <a:defRPr sz="1400">
                <a:solidFill>
                  <a:schemeClr val="tx1"/>
                </a:solidFill>
                <a:latin typeface="+mj-lt"/>
              </a:defRPr>
            </a:pPr>
            <a:endParaRPr lang="en-US"/>
          </a:p>
        </c:txPr>
        <c:crossAx val="204845096"/>
        <c:crosses val="autoZero"/>
        <c:crossBetween val="between"/>
        <c:dispUnits>
          <c:builtInUnit val="thousands"/>
          <c:dispUnitsLbl>
            <c:layout>
              <c:manualLayout>
                <c:xMode val="edge"/>
                <c:yMode val="edge"/>
                <c:x val="0.49824554808345994"/>
                <c:y val="0.91956939116915104"/>
              </c:manualLayout>
            </c:layout>
            <c:tx>
              <c:rich>
                <a:bodyPr/>
                <a:lstStyle/>
                <a:p>
                  <a:pPr>
                    <a:defRPr/>
                  </a:pPr>
                  <a:r>
                    <a:rPr lang="en-US" sz="1100" dirty="0">
                      <a:latin typeface="+mj-lt"/>
                    </a:rPr>
                    <a:t>Thousands</a:t>
                  </a:r>
                </a:p>
              </c:rich>
            </c:tx>
          </c:dispUnitsLbl>
        </c:dispUnits>
      </c:valAx>
    </c:plotArea>
    <c:legend>
      <c:legendPos val="t"/>
      <c:layout>
        <c:manualLayout>
          <c:xMode val="edge"/>
          <c:yMode val="edge"/>
          <c:x val="0.20076585423220045"/>
          <c:y val="1.1968864733718438E-3"/>
          <c:w val="0.75141557946648363"/>
          <c:h val="5.3053186060075821E-2"/>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90448640"/>
        <c:axId val="390449424"/>
      </c:lineChart>
      <c:catAx>
        <c:axId val="390448640"/>
        <c:scaling>
          <c:orientation val="minMax"/>
        </c:scaling>
        <c:delete val="0"/>
        <c:axPos val="b"/>
        <c:numFmt formatCode="General" sourceLinked="1"/>
        <c:majorTickMark val="out"/>
        <c:minorTickMark val="out"/>
        <c:tickLblPos val="nextTo"/>
        <c:txPr>
          <a:bodyPr rot="-2220000"/>
          <a:lstStyle/>
          <a:p>
            <a:pPr>
              <a:defRPr sz="1600"/>
            </a:pPr>
            <a:endParaRPr lang="en-US"/>
          </a:p>
        </c:txPr>
        <c:crossAx val="390449424"/>
        <c:crosses val="autoZero"/>
        <c:auto val="1"/>
        <c:lblAlgn val="ctr"/>
        <c:lblOffset val="100"/>
        <c:tickLblSkip val="5"/>
        <c:noMultiLvlLbl val="0"/>
      </c:catAx>
      <c:valAx>
        <c:axId val="390449424"/>
        <c:scaling>
          <c:orientation val="minMax"/>
        </c:scaling>
        <c:delete val="0"/>
        <c:axPos val="l"/>
        <c:majorGridlines/>
        <c:numFmt formatCode="#,##0" sourceLinked="1"/>
        <c:majorTickMark val="out"/>
        <c:minorTickMark val="none"/>
        <c:tickLblPos val="nextTo"/>
        <c:crossAx val="3904486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02663232"/>
        <c:axId val="202662840"/>
      </c:barChart>
      <c:catAx>
        <c:axId val="202663232"/>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02662840"/>
        <c:crosses val="autoZero"/>
        <c:auto val="1"/>
        <c:lblAlgn val="ctr"/>
        <c:lblOffset val="100"/>
        <c:noMultiLvlLbl val="0"/>
      </c:catAx>
      <c:valAx>
        <c:axId val="202662840"/>
        <c:scaling>
          <c:orientation val="minMax"/>
        </c:scaling>
        <c:delete val="1"/>
        <c:axPos val="l"/>
        <c:numFmt formatCode="0.0%" sourceLinked="1"/>
        <c:majorTickMark val="out"/>
        <c:minorTickMark val="none"/>
        <c:tickLblPos val="nextTo"/>
        <c:crossAx val="202663232"/>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ln w="19050">
                <a:solidFill>
                  <a:srgbClr val="FFFFFF"/>
                </a:solidFill>
              </a:ln>
            </c:spPr>
          </c:dPt>
          <c:cat>
            <c:strRef>
              <c:f>Sheet1!$A$2:$A$46</c:f>
              <c:strCache>
                <c:ptCount val="45"/>
                <c:pt idx="0">
                  <c:v>Texas</c:v>
                </c:pt>
                <c:pt idx="1">
                  <c:v>California</c:v>
                </c:pt>
                <c:pt idx="2">
                  <c:v>New York</c:v>
                </c:pt>
                <c:pt idx="3">
                  <c:v>North Carolina</c:v>
                </c:pt>
                <c:pt idx="4">
                  <c:v>Washington</c:v>
                </c:pt>
                <c:pt idx="5">
                  <c:v>Florida</c:v>
                </c:pt>
                <c:pt idx="6">
                  <c:v>Colorado</c:v>
                </c:pt>
                <c:pt idx="7">
                  <c:v>Utah</c:v>
                </c:pt>
                <c:pt idx="8">
                  <c:v>Massachusetts</c:v>
                </c:pt>
                <c:pt idx="9">
                  <c:v>Georgia</c:v>
                </c:pt>
                <c:pt idx="10">
                  <c:v>Oklahoma</c:v>
                </c:pt>
                <c:pt idx="11">
                  <c:v>Arizona</c:v>
                </c:pt>
                <c:pt idx="12">
                  <c:v>Virginia</c:v>
                </c:pt>
                <c:pt idx="13">
                  <c:v>Minnesota</c:v>
                </c:pt>
                <c:pt idx="14">
                  <c:v>North Dakota</c:v>
                </c:pt>
                <c:pt idx="15">
                  <c:v>Pennsylvania</c:v>
                </c:pt>
                <c:pt idx="16">
                  <c:v>South Carolina</c:v>
                </c:pt>
                <c:pt idx="17">
                  <c:v>Oregon</c:v>
                </c:pt>
                <c:pt idx="18">
                  <c:v>Tennessee</c:v>
                </c:pt>
                <c:pt idx="19">
                  <c:v>Iowa</c:v>
                </c:pt>
                <c:pt idx="20">
                  <c:v>Maryland</c:v>
                </c:pt>
                <c:pt idx="21">
                  <c:v>D.C.</c:v>
                </c:pt>
                <c:pt idx="22">
                  <c:v>Missouri</c:v>
                </c:pt>
                <c:pt idx="23">
                  <c:v>Wisconsin</c:v>
                </c:pt>
                <c:pt idx="24">
                  <c:v>Indiana</c:v>
                </c:pt>
                <c:pt idx="25">
                  <c:v>Kentucky</c:v>
                </c:pt>
                <c:pt idx="26">
                  <c:v>Nebraska</c:v>
                </c:pt>
                <c:pt idx="27">
                  <c:v>Louisiana</c:v>
                </c:pt>
                <c:pt idx="28">
                  <c:v>Kansas</c:v>
                </c:pt>
                <c:pt idx="29">
                  <c:v>Idahi</c:v>
                </c:pt>
                <c:pt idx="30">
                  <c:v>Montana</c:v>
                </c:pt>
                <c:pt idx="31">
                  <c:v>Hawaii</c:v>
                </c:pt>
                <c:pt idx="32">
                  <c:v>Wyoming</c:v>
                </c:pt>
                <c:pt idx="33">
                  <c:v>Arkansas</c:v>
                </c:pt>
                <c:pt idx="34">
                  <c:v>South Dakota</c:v>
                </c:pt>
                <c:pt idx="35">
                  <c:v>Nevada</c:v>
                </c:pt>
                <c:pt idx="36">
                  <c:v>West Virginia</c:v>
                </c:pt>
                <c:pt idx="37">
                  <c:v>Alaska</c:v>
                </c:pt>
                <c:pt idx="38">
                  <c:v>Connecticut</c:v>
                </c:pt>
                <c:pt idx="39">
                  <c:v>Alabama</c:v>
                </c:pt>
                <c:pt idx="40">
                  <c:v>New Mexico</c:v>
                </c:pt>
                <c:pt idx="41">
                  <c:v>Illinois</c:v>
                </c:pt>
                <c:pt idx="42">
                  <c:v>Delaware</c:v>
                </c:pt>
                <c:pt idx="43">
                  <c:v>New Hampshire</c:v>
                </c:pt>
                <c:pt idx="44">
                  <c:v>Vermont</c:v>
                </c:pt>
              </c:strCache>
            </c:strRef>
          </c:cat>
          <c:val>
            <c:numRef>
              <c:f>Sheet1!$B$2:$B$46</c:f>
              <c:numCache>
                <c:formatCode>0.0</c:formatCode>
                <c:ptCount val="45"/>
                <c:pt idx="0">
                  <c:v>2175.3000000000011</c:v>
                </c:pt>
                <c:pt idx="1">
                  <c:v>809.5</c:v>
                </c:pt>
                <c:pt idx="2">
                  <c:v>554.19999999999891</c:v>
                </c:pt>
                <c:pt idx="3">
                  <c:v>338.49999999999955</c:v>
                </c:pt>
                <c:pt idx="4">
                  <c:v>322.20000000000027</c:v>
                </c:pt>
                <c:pt idx="5">
                  <c:v>297.80000000000018</c:v>
                </c:pt>
                <c:pt idx="6">
                  <c:v>262.30000000000018</c:v>
                </c:pt>
                <c:pt idx="7">
                  <c:v>227.10000000000014</c:v>
                </c:pt>
                <c:pt idx="8">
                  <c:v>226.40000000000009</c:v>
                </c:pt>
                <c:pt idx="9">
                  <c:v>205</c:v>
                </c:pt>
                <c:pt idx="10">
                  <c:v>177.40000000000009</c:v>
                </c:pt>
                <c:pt idx="11">
                  <c:v>169.90000000000009</c:v>
                </c:pt>
                <c:pt idx="12">
                  <c:v>159.30000000000018</c:v>
                </c:pt>
                <c:pt idx="13">
                  <c:v>157.69999999999982</c:v>
                </c:pt>
                <c:pt idx="14">
                  <c:v>132.5</c:v>
                </c:pt>
                <c:pt idx="15">
                  <c:v>124.19999999999982</c:v>
                </c:pt>
                <c:pt idx="16">
                  <c:v>119.90000000000009</c:v>
                </c:pt>
                <c:pt idx="17">
                  <c:v>116.20000000000005</c:v>
                </c:pt>
                <c:pt idx="18">
                  <c:v>105</c:v>
                </c:pt>
                <c:pt idx="19">
                  <c:v>94.200000000000045</c:v>
                </c:pt>
                <c:pt idx="20">
                  <c:v>85.599999999999909</c:v>
                </c:pt>
                <c:pt idx="21">
                  <c:v>82.299999999999955</c:v>
                </c:pt>
                <c:pt idx="22">
                  <c:v>81.800000000000182</c:v>
                </c:pt>
                <c:pt idx="23">
                  <c:v>75</c:v>
                </c:pt>
                <c:pt idx="24">
                  <c:v>70.400000000000091</c:v>
                </c:pt>
                <c:pt idx="25">
                  <c:v>69.399999999999864</c:v>
                </c:pt>
                <c:pt idx="26">
                  <c:v>63.399999999999977</c:v>
                </c:pt>
                <c:pt idx="27">
                  <c:v>61.400000000000091</c:v>
                </c:pt>
                <c:pt idx="28">
                  <c:v>59.400000000000091</c:v>
                </c:pt>
                <c:pt idx="29">
                  <c:v>53.399999999999977</c:v>
                </c:pt>
                <c:pt idx="30">
                  <c:v>41.800000000000011</c:v>
                </c:pt>
                <c:pt idx="31">
                  <c:v>39.100000000000023</c:v>
                </c:pt>
                <c:pt idx="32">
                  <c:v>37.699999999999989</c:v>
                </c:pt>
                <c:pt idx="33">
                  <c:v>35.900000000000091</c:v>
                </c:pt>
                <c:pt idx="34">
                  <c:v>35.200000000000045</c:v>
                </c:pt>
                <c:pt idx="35">
                  <c:v>35</c:v>
                </c:pt>
                <c:pt idx="36">
                  <c:v>33</c:v>
                </c:pt>
                <c:pt idx="37">
                  <c:v>32.099999999999966</c:v>
                </c:pt>
                <c:pt idx="38">
                  <c:v>30.599999999999909</c:v>
                </c:pt>
                <c:pt idx="39">
                  <c:v>29.599999999999909</c:v>
                </c:pt>
                <c:pt idx="40">
                  <c:v>27.399999999999977</c:v>
                </c:pt>
                <c:pt idx="41">
                  <c:v>24.899999999999636</c:v>
                </c:pt>
                <c:pt idx="42">
                  <c:v>18.199999999999989</c:v>
                </c:pt>
                <c:pt idx="43">
                  <c:v>18</c:v>
                </c:pt>
                <c:pt idx="44">
                  <c:v>7.3999999999999773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02664016"/>
        <c:axId val="202661272"/>
      </c:barChart>
      <c:catAx>
        <c:axId val="202664016"/>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crossAx val="202661272"/>
        <c:crosses val="autoZero"/>
        <c:auto val="1"/>
        <c:lblAlgn val="ctr"/>
        <c:lblOffset val="100"/>
        <c:noMultiLvlLbl val="0"/>
      </c:catAx>
      <c:valAx>
        <c:axId val="202661272"/>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02664016"/>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199291096"/>
        <c:axId val="199294624"/>
      </c:barChart>
      <c:catAx>
        <c:axId val="199291096"/>
        <c:scaling>
          <c:orientation val="minMax"/>
        </c:scaling>
        <c:delete val="0"/>
        <c:axPos val="l"/>
        <c:numFmt formatCode="General" sourceLinked="0"/>
        <c:majorTickMark val="out"/>
        <c:minorTickMark val="none"/>
        <c:tickLblPos val="low"/>
        <c:txPr>
          <a:bodyPr/>
          <a:lstStyle/>
          <a:p>
            <a:pPr>
              <a:defRPr sz="1050" baseline="0"/>
            </a:pPr>
            <a:endParaRPr lang="en-US"/>
          </a:p>
        </c:txPr>
        <c:crossAx val="199294624"/>
        <c:crosses val="autoZero"/>
        <c:auto val="1"/>
        <c:lblAlgn val="ctr"/>
        <c:lblOffset val="100"/>
        <c:tickLblSkip val="5"/>
        <c:noMultiLvlLbl val="0"/>
      </c:catAx>
      <c:valAx>
        <c:axId val="19929462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199291096"/>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1"/>
          <c:order val="1"/>
          <c:tx>
            <c:strRef>
              <c:f>Sheet1!$C$1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2"/>
          <c:order val="2"/>
          <c:tx>
            <c:strRef>
              <c:f>Sheet1!$D$1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3"/>
          <c:order val="3"/>
          <c:tx>
            <c:strRef>
              <c:f>Sheet1!$E$1</c:f>
              <c:strCache>
                <c:ptCount val="1"/>
                <c:pt idx="0">
                  <c:v>Male Other, Non Hispanic</c:v>
                </c:pt>
              </c:strCache>
            </c:strRef>
          </c:tx>
          <c:spPr>
            <a:solidFill>
              <a:schemeClr val="accent1">
                <a:lumMod val="20000"/>
                <a:lumOff val="80000"/>
              </a:schemeClr>
            </a:solidFill>
            <a:ln w="127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4"/>
          <c:order val="4"/>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5"/>
          <c:order val="5"/>
          <c:tx>
            <c:strRef>
              <c:f>Sheet1!$G$1</c:f>
              <c:strCache>
                <c:ptCount val="1"/>
                <c:pt idx="0">
                  <c:v>Female Black, Non-Hispanic</c:v>
                </c:pt>
              </c:strCache>
            </c:strRef>
          </c:tx>
          <c:spPr>
            <a:solidFill>
              <a:schemeClr val="accent2">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6"/>
          <c:order val="6"/>
          <c:tx>
            <c:strRef>
              <c:f>Sheet1!$H$1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7"/>
          <c:order val="7"/>
          <c:tx>
            <c:strRef>
              <c:f>Sheet1!$I$1</c:f>
              <c:strCache>
                <c:ptCount val="1"/>
                <c:pt idx="0">
                  <c:v>Female Other, Non Hispanic</c:v>
                </c:pt>
              </c:strCache>
            </c:strRef>
          </c:tx>
          <c:spPr>
            <a:solidFill>
              <a:schemeClr val="accent2">
                <a:lumMod val="20000"/>
                <a:lumOff val="80000"/>
              </a:schemeClr>
            </a:solidFill>
          </c:spPr>
          <c:invertIfNegative val="0"/>
          <c:dPt>
            <c:idx val="24"/>
            <c:invertIfNegative val="0"/>
            <c:bubble3D val="0"/>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91067904"/>
        <c:axId val="391068296"/>
      </c:barChart>
      <c:catAx>
        <c:axId val="391067904"/>
        <c:scaling>
          <c:orientation val="minMax"/>
        </c:scaling>
        <c:delete val="0"/>
        <c:axPos val="l"/>
        <c:numFmt formatCode="General" sourceLinked="0"/>
        <c:majorTickMark val="out"/>
        <c:minorTickMark val="none"/>
        <c:tickLblPos val="low"/>
        <c:txPr>
          <a:bodyPr/>
          <a:lstStyle/>
          <a:p>
            <a:pPr>
              <a:defRPr sz="1050" baseline="0"/>
            </a:pPr>
            <a:endParaRPr lang="en-US"/>
          </a:p>
        </c:txPr>
        <c:crossAx val="391068296"/>
        <c:crosses val="autoZero"/>
        <c:auto val="1"/>
        <c:lblAlgn val="ctr"/>
        <c:lblOffset val="100"/>
        <c:tickLblSkip val="5"/>
        <c:noMultiLvlLbl val="0"/>
      </c:catAx>
      <c:valAx>
        <c:axId val="39106829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91067904"/>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91069080"/>
        <c:axId val="391069472"/>
      </c:barChart>
      <c:catAx>
        <c:axId val="391069080"/>
        <c:scaling>
          <c:orientation val="minMax"/>
        </c:scaling>
        <c:delete val="0"/>
        <c:axPos val="l"/>
        <c:numFmt formatCode="General" sourceLinked="0"/>
        <c:majorTickMark val="out"/>
        <c:minorTickMark val="none"/>
        <c:tickLblPos val="low"/>
        <c:txPr>
          <a:bodyPr/>
          <a:lstStyle/>
          <a:p>
            <a:pPr>
              <a:defRPr sz="1050" baseline="0"/>
            </a:pPr>
            <a:endParaRPr lang="en-US"/>
          </a:p>
        </c:txPr>
        <c:crossAx val="391069472"/>
        <c:crosses val="autoZero"/>
        <c:auto val="1"/>
        <c:lblAlgn val="ctr"/>
        <c:lblOffset val="100"/>
        <c:tickLblSkip val="5"/>
        <c:noMultiLvlLbl val="0"/>
      </c:catAx>
      <c:valAx>
        <c:axId val="39106947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91069080"/>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0.17699</cdr:x>
      <cdr:y>0.06154</cdr:y>
    </cdr:from>
    <cdr:to>
      <cdr:x>0.46402</cdr:x>
      <cdr:y>0.14572</cdr:y>
    </cdr:to>
    <cdr:sp macro="" textlink="">
      <cdr:nvSpPr>
        <cdr:cNvPr id="2" name="TextBox 1"/>
        <cdr:cNvSpPr txBox="1"/>
      </cdr:nvSpPr>
      <cdr:spPr>
        <a:xfrm xmlns:a="http://schemas.openxmlformats.org/drawingml/2006/main">
          <a:off x="1524000" y="304800"/>
          <a:ext cx="2471500" cy="41694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19" cy="465242"/>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888" y="0"/>
            <a:ext cx="3038319" cy="465242"/>
          </a:xfrm>
          <a:prstGeom prst="rect">
            <a:avLst/>
          </a:prstGeom>
        </p:spPr>
        <p:txBody>
          <a:bodyPr vert="horz" lIns="91413" tIns="45706" rIns="91413" bIns="45706" rtlCol="0"/>
          <a:lstStyle>
            <a:lvl1pPr algn="r">
              <a:defRPr sz="1200"/>
            </a:lvl1pPr>
          </a:lstStyle>
          <a:p>
            <a:fld id="{6F86D4F7-26D3-47E1-8796-8EA85FE6EA14}" type="datetimeFigureOut">
              <a:rPr lang="en-US" smtClean="0"/>
              <a:pPr/>
              <a:t>4/14/2015</a:t>
            </a:fld>
            <a:endParaRPr lang="en-US" dirty="0"/>
          </a:p>
        </p:txBody>
      </p:sp>
      <p:sp>
        <p:nvSpPr>
          <p:cNvPr id="4" name="Footer Placeholder 3"/>
          <p:cNvSpPr>
            <a:spLocks noGrp="1"/>
          </p:cNvSpPr>
          <p:nvPr>
            <p:ph type="ftr" sz="quarter" idx="2"/>
          </p:nvPr>
        </p:nvSpPr>
        <p:spPr>
          <a:xfrm>
            <a:off x="2" y="8829054"/>
            <a:ext cx="3038319" cy="465242"/>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88" y="8829054"/>
            <a:ext cx="3038319" cy="465242"/>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3972561" y="0"/>
            <a:ext cx="3037840" cy="4648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887413" y="201613"/>
            <a:ext cx="8905876" cy="6680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74623" y="7376492"/>
            <a:ext cx="6033541" cy="1515717"/>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581025" y="708025"/>
            <a:ext cx="8027988" cy="6022975"/>
          </a:xfrm>
          <a:ln/>
        </p:spPr>
      </p:sp>
      <p:sp>
        <p:nvSpPr>
          <p:cNvPr id="5124" name="Rectangle 3"/>
          <p:cNvSpPr>
            <a:spLocks noGrp="1" noChangeArrowheads="1"/>
          </p:cNvSpPr>
          <p:nvPr>
            <p:ph type="body" idx="1"/>
          </p:nvPr>
        </p:nvSpPr>
        <p:spPr>
          <a:xfrm>
            <a:off x="574623" y="6972300"/>
            <a:ext cx="6033541" cy="1515717"/>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3061174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so many people moving to Texas? It’s the economy. Texas has consistently out-performed the rest of the country in job creation for well over a decade. Even through the recession and certainly coming out of the recession.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12</a:t>
            </a:fld>
            <a:endParaRPr lang="en-US"/>
          </a:p>
        </p:txBody>
      </p:sp>
    </p:spTree>
    <p:extLst>
      <p:ext uri="{BB962C8B-B14F-4D97-AF65-F5344CB8AC3E}">
        <p14:creationId xmlns:p14="http://schemas.microsoft.com/office/powerpoint/2010/main" val="84953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last decade, Texas created almost 30% of the jobs in the United States. That’s quite amazing. If we were a country, we’d be something like the 14</a:t>
            </a:r>
            <a:r>
              <a:rPr lang="en-US" baseline="30000" dirty="0" smtClean="0"/>
              <a:t>th</a:t>
            </a:r>
            <a:r>
              <a:rPr lang="en-US" baseline="0" dirty="0" smtClean="0"/>
              <a:t> or 15</a:t>
            </a:r>
            <a:r>
              <a:rPr lang="en-US" baseline="30000" dirty="0" smtClean="0"/>
              <a:t>th</a:t>
            </a:r>
            <a:r>
              <a:rPr lang="en-US" baseline="0" dirty="0" smtClean="0"/>
              <a:t> largest economy.  By many measures Texas has been performing very well. One of the critical questions we have an obligation to continually ask is “what might happen to slow us down or set us back?”  Can we keep on the roll we’ve been on?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13</a:t>
            </a:fld>
            <a:endParaRPr lang="en-US"/>
          </a:p>
        </p:txBody>
      </p:sp>
    </p:spTree>
    <p:extLst>
      <p:ext uri="{BB962C8B-B14F-4D97-AF65-F5344CB8AC3E}">
        <p14:creationId xmlns:p14="http://schemas.microsoft.com/office/powerpoint/2010/main" val="353360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803275" y="731838"/>
            <a:ext cx="8789988" cy="6594475"/>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17</a:t>
            </a:fld>
            <a:endParaRPr lang="en-US" dirty="0"/>
          </a:p>
        </p:txBody>
      </p:sp>
    </p:spTree>
    <p:extLst>
      <p:ext uri="{BB962C8B-B14F-4D97-AF65-F5344CB8AC3E}">
        <p14:creationId xmlns:p14="http://schemas.microsoft.com/office/powerpoint/2010/main" val="251021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193686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137525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142742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388754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The projected population of Texas</a:t>
            </a:r>
            <a:r>
              <a:rPr lang="en-US" sz="800" baseline="0" dirty="0" smtClean="0"/>
              <a:t>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endParaRPr lang="en-US" sz="8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38</a:t>
            </a:fld>
            <a:endParaRPr lang="en-US" dirty="0"/>
          </a:p>
        </p:txBody>
      </p:sp>
    </p:spTree>
    <p:extLst>
      <p:ext uri="{BB962C8B-B14F-4D97-AF65-F5344CB8AC3E}">
        <p14:creationId xmlns:p14="http://schemas.microsoft.com/office/powerpoint/2010/main" val="224507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39</a:t>
            </a:fld>
            <a:endParaRPr lang="en-US" dirty="0"/>
          </a:p>
        </p:txBody>
      </p:sp>
    </p:spTree>
    <p:extLst>
      <p:ext uri="{BB962C8B-B14F-4D97-AF65-F5344CB8AC3E}">
        <p14:creationId xmlns:p14="http://schemas.microsoft.com/office/powerpoint/2010/main" val="3190024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growth</a:t>
            </a:r>
            <a:r>
              <a:rPr lang="en-US" baseline="0" dirty="0" smtClean="0"/>
              <a:t> is projected to be greatest in counties surrounding the urban core counties of the points of the Texas’ population triangle.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40</a:t>
            </a:fld>
            <a:endParaRPr lang="en-US" dirty="0"/>
          </a:p>
        </p:txBody>
      </p:sp>
    </p:spTree>
    <p:extLst>
      <p:ext uri="{BB962C8B-B14F-4D97-AF65-F5344CB8AC3E}">
        <p14:creationId xmlns:p14="http://schemas.microsoft.com/office/powerpoint/2010/main" val="16145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6513" y="452438"/>
            <a:ext cx="10061576" cy="7546975"/>
          </a:xfrm>
        </p:spPr>
      </p:sp>
      <p:sp>
        <p:nvSpPr>
          <p:cNvPr id="3" name="Notes Placeholder 2"/>
          <p:cNvSpPr>
            <a:spLocks noGrp="1"/>
          </p:cNvSpPr>
          <p:nvPr>
            <p:ph type="body" idx="1"/>
          </p:nvPr>
        </p:nvSpPr>
        <p:spPr/>
        <p:txBody>
          <a:bodyPr>
            <a:normAutofit/>
          </a:bodyPr>
          <a:lstStyle/>
          <a:p>
            <a:endParaRPr lang="en-US" dirty="0" smtClean="0"/>
          </a:p>
          <a:p>
            <a:r>
              <a:rPr lang="en-US" dirty="0" smtClean="0"/>
              <a:t>Since</a:t>
            </a:r>
            <a:r>
              <a:rPr lang="en-US" baseline="0" dirty="0" smtClean="0"/>
              <a:t> 1950, Texas has grown substantially with some variation over the years in the speed of growth. </a:t>
            </a:r>
            <a:endParaRPr lang="en-US" dirty="0" smtClean="0"/>
          </a:p>
        </p:txBody>
      </p:sp>
      <p:sp>
        <p:nvSpPr>
          <p:cNvPr id="4" name="Slide Number Placeholder 3"/>
          <p:cNvSpPr>
            <a:spLocks noGrp="1"/>
          </p:cNvSpPr>
          <p:nvPr>
            <p:ph type="sldNum" sz="quarter" idx="10"/>
          </p:nvPr>
        </p:nvSpPr>
        <p:spPr>
          <a:xfrm>
            <a:off x="4237327" y="9616238"/>
            <a:ext cx="3240308" cy="506118"/>
          </a:xfrm>
          <a:prstGeom prst="rect">
            <a:avLst/>
          </a:prstGeom>
        </p:spPr>
        <p:txBody>
          <a:bodyPr/>
          <a:lstStyle/>
          <a:p>
            <a:pPr algn="r">
              <a:defRPr/>
            </a:pPr>
            <a:fld id="{47192831-88FD-46AC-A3A6-55A2B3E79D84}" type="slidenum">
              <a:rPr lang="en-US" sz="1600">
                <a:solidFill>
                  <a:schemeClr val="bg1">
                    <a:lumMod val="65000"/>
                  </a:schemeClr>
                </a:solidFill>
              </a:rPr>
              <a:pPr algn="r">
                <a:defRPr/>
              </a:pPr>
              <a:t>2</a:t>
            </a:fld>
            <a:endParaRPr lang="en-US" sz="1600" dirty="0">
              <a:solidFill>
                <a:schemeClr val="bg1">
                  <a:lumMod val="65000"/>
                </a:schemeClr>
              </a:solidFill>
            </a:endParaRPr>
          </a:p>
        </p:txBody>
      </p:sp>
    </p:spTree>
    <p:extLst>
      <p:ext uri="{BB962C8B-B14F-4D97-AF65-F5344CB8AC3E}">
        <p14:creationId xmlns:p14="http://schemas.microsoft.com/office/powerpoint/2010/main" val="251346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2030. Population pyramids provide a visual representation of the age structure of a population. In comparing 2010 and 2030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41</a:t>
            </a:fld>
            <a:endParaRPr lang="en-US"/>
          </a:p>
        </p:txBody>
      </p:sp>
    </p:spTree>
    <p:extLst>
      <p:ext uri="{BB962C8B-B14F-4D97-AF65-F5344CB8AC3E}">
        <p14:creationId xmlns:p14="http://schemas.microsoft.com/office/powerpoint/2010/main" val="358939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42</a:t>
            </a:fld>
            <a:endParaRPr lang="en-US" dirty="0"/>
          </a:p>
        </p:txBody>
      </p:sp>
    </p:spTree>
    <p:extLst>
      <p:ext uri="{BB962C8B-B14F-4D97-AF65-F5344CB8AC3E}">
        <p14:creationId xmlns:p14="http://schemas.microsoft.com/office/powerpoint/2010/main" val="464080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a:p>
            <a:r>
              <a:rPr lang="en-US" baseline="0" dirty="0" smtClean="0"/>
              <a:t>Educational attainment of the labor force is an important aspect in the economic well being of the </a:t>
            </a:r>
            <a:r>
              <a:rPr lang="en-US" baseline="0" dirty="0" err="1" smtClean="0"/>
              <a:t>Staet</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43</a:t>
            </a:fld>
            <a:endParaRPr lang="en-US" dirty="0"/>
          </a:p>
        </p:txBody>
      </p:sp>
    </p:spTree>
    <p:extLst>
      <p:ext uri="{BB962C8B-B14F-4D97-AF65-F5344CB8AC3E}">
        <p14:creationId xmlns:p14="http://schemas.microsoft.com/office/powerpoint/2010/main" val="498893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049338" y="303213"/>
            <a:ext cx="9139238" cy="6856412"/>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44</a:t>
            </a:fld>
            <a:endParaRPr lang="en-US" dirty="0" smtClean="0"/>
          </a:p>
        </p:txBody>
      </p:sp>
    </p:spTree>
    <p:extLst>
      <p:ext uri="{BB962C8B-B14F-4D97-AF65-F5344CB8AC3E}">
        <p14:creationId xmlns:p14="http://schemas.microsoft.com/office/powerpoint/2010/main" val="83750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or compounding in nature. Over the past two decades there have been three 20 year periods where the numeric growth has increased. We have no indication that the population growth in Texas will slow dramatically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a:p>
        </p:txBody>
      </p:sp>
    </p:spTree>
    <p:extLst>
      <p:ext uri="{BB962C8B-B14F-4D97-AF65-F5344CB8AC3E}">
        <p14:creationId xmlns:p14="http://schemas.microsoft.com/office/powerpoint/2010/main" val="114052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4</a:t>
            </a:fld>
            <a:endParaRPr lang="en-US"/>
          </a:p>
        </p:txBody>
      </p:sp>
    </p:spTree>
    <p:extLst>
      <p:ext uri="{BB962C8B-B14F-4D97-AF65-F5344CB8AC3E}">
        <p14:creationId xmlns:p14="http://schemas.microsoft.com/office/powerpoint/2010/main" val="376736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211138"/>
            <a:ext cx="10117138" cy="7589837"/>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4102809" y="9215562"/>
            <a:ext cx="3137441" cy="48503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287933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660400"/>
            <a:ext cx="10428288" cy="7821613"/>
          </a:xfrm>
        </p:spPr>
      </p:sp>
      <p:sp>
        <p:nvSpPr>
          <p:cNvPr id="3" name="Notes Placeholder 2"/>
          <p:cNvSpPr>
            <a:spLocks noGrp="1"/>
          </p:cNvSpPr>
          <p:nvPr>
            <p:ph type="body" idx="1"/>
          </p:nvPr>
        </p:nvSpPr>
        <p:spPr>
          <a:xfrm>
            <a:off x="429045" y="8251923"/>
            <a:ext cx="6765479" cy="2512252"/>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4237327" y="9616238"/>
            <a:ext cx="3240308" cy="506118"/>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93317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439738"/>
            <a:ext cx="10429875" cy="7823200"/>
          </a:xfrm>
        </p:spPr>
      </p:sp>
      <p:sp>
        <p:nvSpPr>
          <p:cNvPr id="3" name="Notes Placeholder 2"/>
          <p:cNvSpPr>
            <a:spLocks noGrp="1"/>
          </p:cNvSpPr>
          <p:nvPr>
            <p:ph type="body" idx="1"/>
          </p:nvPr>
        </p:nvSpPr>
        <p:spPr>
          <a:xfrm>
            <a:off x="429045" y="8031869"/>
            <a:ext cx="6765479" cy="2512252"/>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4237327" y="9616238"/>
            <a:ext cx="3240308" cy="506118"/>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8112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211138"/>
            <a:ext cx="9055100" cy="6792912"/>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8</a:t>
            </a:fld>
            <a:endParaRPr lang="en-US" dirty="0"/>
          </a:p>
        </p:txBody>
      </p:sp>
    </p:spTree>
    <p:extLst>
      <p:ext uri="{BB962C8B-B14F-4D97-AF65-F5344CB8AC3E}">
        <p14:creationId xmlns:p14="http://schemas.microsoft.com/office/powerpoint/2010/main" val="185805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549275"/>
            <a:ext cx="10428288" cy="7823200"/>
          </a:xfrm>
        </p:spPr>
      </p:sp>
      <p:sp>
        <p:nvSpPr>
          <p:cNvPr id="3" name="Notes Placeholder 2"/>
          <p:cNvSpPr>
            <a:spLocks noGrp="1"/>
          </p:cNvSpPr>
          <p:nvPr>
            <p:ph type="body" idx="1"/>
          </p:nvPr>
        </p:nvSpPr>
        <p:spPr>
          <a:xfrm>
            <a:off x="490338" y="8141897"/>
            <a:ext cx="6765479" cy="2512252"/>
          </a:xfrm>
          <a:prstGeom prst="rect">
            <a:avLst/>
          </a:prstGeom>
        </p:spPr>
        <p:txBody>
          <a:bodyPr/>
          <a:lstStyle/>
          <a:p>
            <a:pPr defTabSz="983454">
              <a:defRPr/>
            </a:pPr>
            <a:endParaRPr lang="en-US" dirty="0" smtClean="0"/>
          </a:p>
          <a:p>
            <a:pPr defTabSz="983454">
              <a:defRPr/>
            </a:pPr>
            <a:r>
              <a:rPr lang="en-US" dirty="0" smtClean="0"/>
              <a:t>The estimated number of net migrants was greatest in the points of the Texas population triangle and surrounding</a:t>
            </a:r>
            <a:r>
              <a:rPr lang="en-US" baseline="0" dirty="0" smtClean="0"/>
              <a:t> counties. Population change in suburban counties with high migration is largely driven by migration. Population change in the urban core counties of the population triangle is more driven by natural increase than by net migration. Net in-migration to urban core counties at the points of the population triangle  is dominated by international in-migration.</a:t>
            </a:r>
            <a:endParaRPr lang="en-US" dirty="0" smtClean="0"/>
          </a:p>
        </p:txBody>
      </p:sp>
      <p:sp>
        <p:nvSpPr>
          <p:cNvPr id="4" name="Slide Number Placeholder 3"/>
          <p:cNvSpPr>
            <a:spLocks noGrp="1"/>
          </p:cNvSpPr>
          <p:nvPr>
            <p:ph type="sldNum" sz="quarter" idx="10"/>
          </p:nvPr>
        </p:nvSpPr>
        <p:spPr>
          <a:xfrm>
            <a:off x="4237327" y="9616238"/>
            <a:ext cx="3240308" cy="506118"/>
          </a:xfrm>
          <a:prstGeom prst="rect">
            <a:avLst/>
          </a:prstGeom>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2650317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4/14/2015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4/14/2015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4/14/2015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8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4/14/2015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4/14/2015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4/14/2015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4/14/2015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4/14/2015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4/14/2015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4/14/2015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4/14/2015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7"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4/14/2015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 id="2147483676" r:id="rId15"/>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6.png"/><Relationship Id="rId7" Type="http://schemas.openxmlformats.org/officeDocument/2006/relationships/image" Target="../media/image58.png"/><Relationship Id="rId12" Type="http://schemas.microsoft.com/office/2007/relationships/hdphoto" Target="../media/hdphoto5.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60.png"/><Relationship Id="rId5" Type="http://schemas.openxmlformats.org/officeDocument/2006/relationships/image" Target="../media/image5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osd.state.tx.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381000" y="533402"/>
            <a:ext cx="5061535" cy="954107"/>
          </a:xfrm>
          <a:prstGeom prst="rect">
            <a:avLst/>
          </a:prstGeom>
          <a:noFill/>
          <a:ln w="9525">
            <a:noFill/>
            <a:miter lim="800000"/>
            <a:headEnd/>
            <a:tailEnd/>
          </a:ln>
        </p:spPr>
        <p:txBody>
          <a:bodyPr wrap="square">
            <a:spAutoFit/>
          </a:bodyPr>
          <a:lstStyle/>
          <a:p>
            <a:pPr algn="ctr">
              <a:spcBef>
                <a:spcPct val="50000"/>
              </a:spcBef>
            </a:pPr>
            <a:r>
              <a:rPr lang="en-US" sz="2800" dirty="0">
                <a:solidFill>
                  <a:schemeClr val="bg1"/>
                </a:solidFill>
              </a:rPr>
              <a:t>Demographic </a:t>
            </a:r>
            <a:r>
              <a:rPr lang="en-US" sz="2800" dirty="0" smtClean="0">
                <a:solidFill>
                  <a:schemeClr val="bg1"/>
                </a:solidFill>
              </a:rPr>
              <a:t>Characteristics and Trends </a:t>
            </a:r>
            <a:r>
              <a:rPr lang="en-US" sz="2800" dirty="0">
                <a:solidFill>
                  <a:schemeClr val="bg1"/>
                </a:solidFill>
              </a:rPr>
              <a:t>in </a:t>
            </a:r>
            <a:r>
              <a:rPr lang="en-US" sz="2800" dirty="0" smtClean="0">
                <a:solidFill>
                  <a:schemeClr val="bg1"/>
                </a:solidFill>
              </a:rPr>
              <a:t>Texas</a:t>
            </a:r>
            <a:endParaRPr lang="en-US" sz="2800" dirty="0">
              <a:solidFill>
                <a:schemeClr val="bg1"/>
              </a:solidFill>
            </a:endParaRPr>
          </a:p>
        </p:txBody>
      </p:sp>
      <p:sp>
        <p:nvSpPr>
          <p:cNvPr id="5" name="Rectangle 4"/>
          <p:cNvSpPr/>
          <p:nvPr/>
        </p:nvSpPr>
        <p:spPr>
          <a:xfrm>
            <a:off x="6511159" y="2945249"/>
            <a:ext cx="2667000" cy="1323439"/>
          </a:xfrm>
          <a:prstGeom prst="rect">
            <a:avLst/>
          </a:prstGeom>
        </p:spPr>
        <p:txBody>
          <a:bodyPr wrap="square">
            <a:spAutoFit/>
          </a:bodyPr>
          <a:lstStyle/>
          <a:p>
            <a:pPr algn="ctr"/>
            <a:r>
              <a:rPr lang="en-US" sz="2000" dirty="0">
                <a:solidFill>
                  <a:srgbClr val="1B1E7A"/>
                </a:solidFill>
              </a:rPr>
              <a:t>  </a:t>
            </a:r>
            <a:r>
              <a:rPr lang="en-US" sz="2000" dirty="0" smtClean="0">
                <a:solidFill>
                  <a:srgbClr val="1B1E7A"/>
                </a:solidFill>
              </a:rPr>
              <a:t>Texas Farm Bureau</a:t>
            </a:r>
          </a:p>
          <a:p>
            <a:pPr algn="ctr"/>
            <a:endParaRPr lang="en-US" sz="2000" dirty="0">
              <a:solidFill>
                <a:srgbClr val="1B1E7A"/>
              </a:solidFill>
            </a:endParaRPr>
          </a:p>
          <a:p>
            <a:pPr algn="ctr"/>
            <a:r>
              <a:rPr lang="en-US" sz="2000" dirty="0" smtClean="0">
                <a:solidFill>
                  <a:srgbClr val="1B1E7A"/>
                </a:solidFill>
              </a:rPr>
              <a:t>April 13, 2015</a:t>
            </a:r>
          </a:p>
          <a:p>
            <a:pPr algn="ctr"/>
            <a:r>
              <a:rPr lang="en-US" sz="20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Percent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graphicFrame>
        <p:nvGraphicFramePr>
          <p:cNvPr id="4" name="Table 3"/>
          <p:cNvGraphicFramePr>
            <a:graphicFrameLocks noGrp="1"/>
          </p:cNvGraphicFramePr>
          <p:nvPr>
            <p:extLst/>
          </p:nvPr>
        </p:nvGraphicFramePr>
        <p:xfrm>
          <a:off x="1600200" y="1219200"/>
          <a:ext cx="6153468" cy="5153920"/>
        </p:xfrm>
        <a:graphic>
          <a:graphicData uri="http://schemas.openxmlformats.org/drawingml/2006/table">
            <a:tbl>
              <a:tblPr firstRow="1" firstCol="1" bandRow="1">
                <a:tableStyleId>{5C22544A-7EE6-4342-B048-85BDC9FD1C3A}</a:tableStyleId>
              </a:tblPr>
              <a:tblGrid>
                <a:gridCol w="1981200"/>
                <a:gridCol w="609600"/>
                <a:gridCol w="1066800"/>
                <a:gridCol w="1066800"/>
                <a:gridCol w="1429068"/>
              </a:tblGrid>
              <a:tr h="963267">
                <a:tc>
                  <a:txBody>
                    <a:bodyPr/>
                    <a:lstStyle/>
                    <a:p>
                      <a:pP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2013-2014 Percent </a:t>
                      </a:r>
                      <a:r>
                        <a:rPr lang="en-US" sz="1600" dirty="0" smtClean="0">
                          <a:effectLst/>
                        </a:rPr>
                        <a:t>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a:t>
                      </a:r>
                      <a:r>
                        <a:rPr lang="en-US" sz="1600" dirty="0" smtClean="0">
                          <a:effectLst/>
                        </a:rPr>
                        <a:t>International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Hays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4.8%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83.89</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2.62%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80.6</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17.27%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Comal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9</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90.1%</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3.04%</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Andrews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62.8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3.57%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10.39%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Williamson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7.84%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Kendall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15</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3.8%</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98.0%</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5.02%</a:t>
                      </a:r>
                      <a:endParaRPr lang="en-US"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1.49%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Denton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14.2</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Collin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Aransas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110.8</a:t>
                      </a:r>
                      <a:r>
                        <a:rPr lang="en-US" sz="1600" dirty="0">
                          <a:effectLst/>
                        </a:rPr>
                        <a:t>%</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Rockwall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3.0%</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Waller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effectLst/>
                        </a:rPr>
                        <a:t>2.9%</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Ector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59.9%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marL="0" marR="0">
                        <a:lnSpc>
                          <a:spcPct val="107000"/>
                        </a:lnSpc>
                        <a:spcBef>
                          <a:spcPts val="0"/>
                        </a:spcBef>
                        <a:spcAft>
                          <a:spcPts val="0"/>
                        </a:spcAft>
                      </a:pPr>
                      <a:r>
                        <a:rPr lang="en-US" sz="1600" dirty="0">
                          <a:effectLst/>
                        </a:rPr>
                        <a:t>Guadalupe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effectLst/>
                        </a:rPr>
                        <a:t>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78.6%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effectLst/>
                        </a:rPr>
                        <a:t>4.9%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gridSpan="5">
                  <a:txBody>
                    <a:bodyPr/>
                    <a:lstStyle/>
                    <a:p>
                      <a:pPr marL="0" marR="0">
                        <a:lnSpc>
                          <a:spcPct val="107000"/>
                        </a:lnSpc>
                        <a:spcBef>
                          <a:spcPts val="0"/>
                        </a:spcBef>
                        <a:spcAft>
                          <a:spcPts val="0"/>
                        </a:spcAft>
                      </a:pPr>
                      <a:r>
                        <a:rPr lang="en-US" sz="800" dirty="0">
                          <a:effectLst/>
                        </a:rPr>
                        <a:t>Source: U.S. Census  Bureau, 2014 Vintage Population Estimates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609600" y="6477000"/>
            <a:ext cx="4572000" cy="264368"/>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2013</a:t>
            </a: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35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39616" cy="990600"/>
          </a:xfrm>
        </p:spPr>
        <p:txBody>
          <a:bodyPr>
            <a:noAutofit/>
          </a:bodyPr>
          <a:lstStyle/>
          <a:p>
            <a:r>
              <a:rPr lang="en-US" sz="2800" dirty="0" smtClean="0"/>
              <a:t>Estimated Number of Net Migrants, Texas Counties, 2013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11</a:t>
            </a:fld>
            <a:endParaRPr lang="en-US" dirty="0"/>
          </a:p>
        </p:txBody>
      </p:sp>
      <p:sp>
        <p:nvSpPr>
          <p:cNvPr id="15" name="TextBox 14"/>
          <p:cNvSpPr txBox="1"/>
          <p:nvPr/>
        </p:nvSpPr>
        <p:spPr>
          <a:xfrm>
            <a:off x="3" y="6550968"/>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pic>
        <p:nvPicPr>
          <p:cNvPr id="3" name="Picture 2"/>
          <p:cNvPicPr>
            <a:picLocks noChangeAspect="1"/>
          </p:cNvPicPr>
          <p:nvPr/>
        </p:nvPicPr>
        <p:blipFill rotWithShape="1">
          <a:blip r:embed="rId3"/>
          <a:srcRect l="2170" t="18548" r="8851" b="28554"/>
          <a:stretch/>
        </p:blipFill>
        <p:spPr>
          <a:xfrm>
            <a:off x="1874519" y="1180248"/>
            <a:ext cx="6781801" cy="5541229"/>
          </a:xfrm>
          <a:prstGeom prst="rect">
            <a:avLst/>
          </a:prstGeom>
        </p:spPr>
      </p:pic>
      <p:pic>
        <p:nvPicPr>
          <p:cNvPr id="6" name="Picture 5"/>
          <p:cNvPicPr>
            <a:picLocks noChangeAspect="1"/>
          </p:cNvPicPr>
          <p:nvPr/>
        </p:nvPicPr>
        <p:blipFill rotWithShape="1">
          <a:blip r:embed="rId4"/>
          <a:srcRect t="22785"/>
          <a:stretch/>
        </p:blipFill>
        <p:spPr>
          <a:xfrm>
            <a:off x="1143000" y="1516909"/>
            <a:ext cx="1790480" cy="1549400"/>
          </a:xfrm>
          <a:prstGeom prst="rect">
            <a:avLst/>
          </a:prstGeom>
        </p:spPr>
      </p:pic>
    </p:spTree>
    <p:extLst>
      <p:ext uri="{BB962C8B-B14F-4D97-AF65-F5344CB8AC3E}">
        <p14:creationId xmlns:p14="http://schemas.microsoft.com/office/powerpoint/2010/main" val="150093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32701" y="-90374"/>
            <a:ext cx="6747987" cy="1453495"/>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chemeClr val="tx2"/>
                </a:solidFill>
                <a:effectLst/>
              </a:rPr>
              <a:t>Texas Leads U.S. Job Growth, 2004-2014</a:t>
            </a:r>
          </a:p>
        </p:txBody>
      </p:sp>
      <p:grpSp>
        <p:nvGrpSpPr>
          <p:cNvPr id="3" name="Group 2"/>
          <p:cNvGrpSpPr/>
          <p:nvPr/>
        </p:nvGrpSpPr>
        <p:grpSpPr>
          <a:xfrm>
            <a:off x="271662" y="1859115"/>
            <a:ext cx="8633796" cy="3746877"/>
            <a:chOff x="271662" y="1001864"/>
            <a:chExt cx="8633796" cy="3746877"/>
          </a:xfrm>
          <a:effectLst>
            <a:outerShdw blurRad="50800" dist="38100" dir="2700000" algn="tl" rotWithShape="0">
              <a:prstClr val="black">
                <a:alpha val="40000"/>
              </a:prstClr>
            </a:outerShdw>
          </a:effectLst>
        </p:grpSpPr>
        <p:pic>
          <p:nvPicPr>
            <p:cNvPr id="3074" name="Picture 2" descr="U:\Other Projects - SLA\Transportation Forum 2015\Job_Map-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286" y="1001864"/>
              <a:ext cx="6385505" cy="374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8752" y="4118128"/>
              <a:ext cx="946204" cy="492443"/>
            </a:xfrm>
            <a:prstGeom prst="rect">
              <a:avLst/>
            </a:prstGeom>
            <a:noFill/>
          </p:spPr>
          <p:txBody>
            <a:bodyPr wrap="square" rtlCol="0">
              <a:spAutoFit/>
            </a:bodyPr>
            <a:lstStyle/>
            <a:p>
              <a:pPr algn="r"/>
              <a:r>
                <a:rPr lang="en-US" sz="1400" b="1" dirty="0">
                  <a:latin typeface="+mj-lt"/>
                </a:rPr>
                <a:t>Texas</a:t>
              </a:r>
            </a:p>
            <a:p>
              <a:pPr algn="r"/>
              <a:r>
                <a:rPr lang="en-US" sz="1200" dirty="0">
                  <a:latin typeface="+mj-lt"/>
                </a:rPr>
                <a:t>2,180,000</a:t>
              </a:r>
            </a:p>
          </p:txBody>
        </p:sp>
        <p:cxnSp>
          <p:nvCxnSpPr>
            <p:cNvPr id="6" name="Straight Connector 5"/>
            <p:cNvCxnSpPr/>
            <p:nvPr/>
          </p:nvCxnSpPr>
          <p:spPr>
            <a:xfrm flipH="1">
              <a:off x="3387250" y="4303821"/>
              <a:ext cx="89896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662" y="2816825"/>
              <a:ext cx="946204" cy="492443"/>
            </a:xfrm>
            <a:prstGeom prst="rect">
              <a:avLst/>
            </a:prstGeom>
            <a:noFill/>
          </p:spPr>
          <p:txBody>
            <a:bodyPr wrap="square" rtlCol="0">
              <a:spAutoFit/>
            </a:bodyPr>
            <a:lstStyle/>
            <a:p>
              <a:pPr algn="r"/>
              <a:r>
                <a:rPr lang="en-US" sz="1400" b="1" dirty="0">
                  <a:latin typeface="+mj-lt"/>
                </a:rPr>
                <a:t>California</a:t>
              </a:r>
            </a:p>
            <a:p>
              <a:pPr algn="r"/>
              <a:r>
                <a:rPr lang="en-US" sz="1200" dirty="0">
                  <a:latin typeface="+mj-lt"/>
                </a:rPr>
                <a:t>810,000</a:t>
              </a:r>
            </a:p>
          </p:txBody>
        </p:sp>
        <p:cxnSp>
          <p:nvCxnSpPr>
            <p:cNvPr id="10" name="Straight Connector 9"/>
            <p:cNvCxnSpPr/>
            <p:nvPr/>
          </p:nvCxnSpPr>
          <p:spPr>
            <a:xfrm flipH="1">
              <a:off x="1170162" y="2994567"/>
              <a:ext cx="658638"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29898" y="2974203"/>
              <a:ext cx="850790" cy="707886"/>
            </a:xfrm>
            <a:prstGeom prst="rect">
              <a:avLst/>
            </a:prstGeom>
            <a:noFill/>
          </p:spPr>
          <p:txBody>
            <a:bodyPr wrap="square" rtlCol="0">
              <a:spAutoFit/>
            </a:bodyPr>
            <a:lstStyle/>
            <a:p>
              <a:r>
                <a:rPr lang="en-US" sz="1400" b="1" dirty="0">
                  <a:latin typeface="+mj-lt"/>
                </a:rPr>
                <a:t>North Carolina</a:t>
              </a:r>
            </a:p>
            <a:p>
              <a:r>
                <a:rPr lang="en-US" sz="1200" dirty="0">
                  <a:latin typeface="+mj-lt"/>
                </a:rPr>
                <a:t>340,000</a:t>
              </a:r>
            </a:p>
          </p:txBody>
        </p:sp>
        <p:cxnSp>
          <p:nvCxnSpPr>
            <p:cNvPr id="14" name="Straight Connector 13"/>
            <p:cNvCxnSpPr/>
            <p:nvPr/>
          </p:nvCxnSpPr>
          <p:spPr>
            <a:xfrm flipH="1">
              <a:off x="6885830" y="3143994"/>
              <a:ext cx="691763"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9252" y="1822586"/>
              <a:ext cx="946206" cy="492443"/>
            </a:xfrm>
            <a:prstGeom prst="rect">
              <a:avLst/>
            </a:prstGeom>
            <a:noFill/>
          </p:spPr>
          <p:txBody>
            <a:bodyPr wrap="square" rtlCol="0">
              <a:spAutoFit/>
            </a:bodyPr>
            <a:lstStyle/>
            <a:p>
              <a:r>
                <a:rPr lang="en-US" sz="1400" b="1" dirty="0">
                  <a:latin typeface="+mj-lt"/>
                </a:rPr>
                <a:t>New York</a:t>
              </a:r>
            </a:p>
            <a:p>
              <a:r>
                <a:rPr lang="en-US" sz="1200" dirty="0">
                  <a:latin typeface="+mj-lt"/>
                </a:rPr>
                <a:t>550,000</a:t>
              </a:r>
            </a:p>
          </p:txBody>
        </p:sp>
        <p:cxnSp>
          <p:nvCxnSpPr>
            <p:cNvPr id="17" name="Straight Connector 16"/>
            <p:cNvCxnSpPr/>
            <p:nvPr/>
          </p:nvCxnSpPr>
          <p:spPr>
            <a:xfrm flipH="1">
              <a:off x="7092564" y="1993851"/>
              <a:ext cx="914401"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6006" y="1211987"/>
              <a:ext cx="1088654" cy="492443"/>
            </a:xfrm>
            <a:prstGeom prst="rect">
              <a:avLst/>
            </a:prstGeom>
            <a:noFill/>
          </p:spPr>
          <p:txBody>
            <a:bodyPr wrap="square" rtlCol="0">
              <a:spAutoFit/>
            </a:bodyPr>
            <a:lstStyle/>
            <a:p>
              <a:pPr algn="r"/>
              <a:r>
                <a:rPr lang="en-US" sz="1400" b="1" dirty="0">
                  <a:latin typeface="+mj-lt"/>
                </a:rPr>
                <a:t>Washington</a:t>
              </a:r>
            </a:p>
            <a:p>
              <a:pPr algn="r"/>
              <a:r>
                <a:rPr lang="en-US" sz="1200" dirty="0">
                  <a:latin typeface="+mj-lt"/>
                </a:rPr>
                <a:t>320,000</a:t>
              </a:r>
            </a:p>
          </p:txBody>
        </p:sp>
        <p:cxnSp>
          <p:nvCxnSpPr>
            <p:cNvPr id="23" name="Straight Connector 22"/>
            <p:cNvCxnSpPr/>
            <p:nvPr/>
          </p:nvCxnSpPr>
          <p:spPr>
            <a:xfrm flipH="1">
              <a:off x="1367624" y="1389729"/>
              <a:ext cx="72157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0252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6413" y="536897"/>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a:solidFill>
                  <a:schemeClr val="tx2"/>
                </a:solidFill>
                <a:effectLst/>
              </a:rPr>
              <a:t>Texas Leads U.S. Job Growth, 2004-2014</a:t>
            </a:r>
          </a:p>
        </p:txBody>
      </p:sp>
      <p:graphicFrame>
        <p:nvGraphicFramePr>
          <p:cNvPr id="3" name="Chart 2"/>
          <p:cNvGraphicFramePr>
            <a:graphicFrameLocks/>
          </p:cNvGraphicFramePr>
          <p:nvPr>
            <p:extLst/>
          </p:nvPr>
        </p:nvGraphicFramePr>
        <p:xfrm>
          <a:off x="2951670" y="1735119"/>
          <a:ext cx="3821050" cy="380227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49994" y="2644135"/>
            <a:ext cx="542999" cy="307777"/>
          </a:xfrm>
          <a:prstGeom prst="rect">
            <a:avLst/>
          </a:prstGeom>
          <a:noFill/>
        </p:spPr>
        <p:txBody>
          <a:bodyPr wrap="square" rtlCol="0">
            <a:spAutoFit/>
          </a:bodyPr>
          <a:lstStyle/>
          <a:p>
            <a:pPr algn="ctr"/>
            <a:r>
              <a:rPr lang="en-US" sz="1400" dirty="0">
                <a:solidFill>
                  <a:schemeClr val="bg1"/>
                </a:solidFill>
                <a:latin typeface="+mj-lt"/>
              </a:rPr>
              <a:t>29%</a:t>
            </a:r>
          </a:p>
        </p:txBody>
      </p:sp>
      <p:sp>
        <p:nvSpPr>
          <p:cNvPr id="5" name="TextBox 4"/>
          <p:cNvSpPr txBox="1"/>
          <p:nvPr/>
        </p:nvSpPr>
        <p:spPr>
          <a:xfrm>
            <a:off x="5726245" y="4044730"/>
            <a:ext cx="595024" cy="307777"/>
          </a:xfrm>
          <a:prstGeom prst="rect">
            <a:avLst/>
          </a:prstGeom>
          <a:noFill/>
        </p:spPr>
        <p:txBody>
          <a:bodyPr wrap="square" rtlCol="0">
            <a:spAutoFit/>
          </a:bodyPr>
          <a:lstStyle/>
          <a:p>
            <a:pPr algn="ctr"/>
            <a:r>
              <a:rPr lang="en-US" sz="1400" dirty="0">
                <a:solidFill>
                  <a:schemeClr val="bg1"/>
                </a:solidFill>
                <a:latin typeface="+mj-lt"/>
              </a:rPr>
              <a:t>11%</a:t>
            </a:r>
          </a:p>
        </p:txBody>
      </p:sp>
      <p:sp>
        <p:nvSpPr>
          <p:cNvPr id="7" name="TextBox 6"/>
          <p:cNvSpPr txBox="1"/>
          <p:nvPr/>
        </p:nvSpPr>
        <p:spPr>
          <a:xfrm>
            <a:off x="5390970" y="4634451"/>
            <a:ext cx="409491" cy="307777"/>
          </a:xfrm>
          <a:prstGeom prst="rect">
            <a:avLst/>
          </a:prstGeom>
          <a:noFill/>
        </p:spPr>
        <p:txBody>
          <a:bodyPr wrap="square" rtlCol="0">
            <a:spAutoFit/>
          </a:bodyPr>
          <a:lstStyle/>
          <a:p>
            <a:pPr algn="ctr"/>
            <a:r>
              <a:rPr lang="en-US" sz="1400" dirty="0">
                <a:solidFill>
                  <a:schemeClr val="bg1"/>
                </a:solidFill>
                <a:latin typeface="+mj-lt"/>
              </a:rPr>
              <a:t>7%</a:t>
            </a:r>
          </a:p>
        </p:txBody>
      </p:sp>
      <p:sp>
        <p:nvSpPr>
          <p:cNvPr id="8" name="TextBox 7"/>
          <p:cNvSpPr txBox="1"/>
          <p:nvPr/>
        </p:nvSpPr>
        <p:spPr>
          <a:xfrm>
            <a:off x="4926458" y="4830914"/>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10" name="TextBox 9"/>
          <p:cNvSpPr txBox="1"/>
          <p:nvPr/>
        </p:nvSpPr>
        <p:spPr>
          <a:xfrm>
            <a:off x="6310166" y="2432773"/>
            <a:ext cx="671082" cy="307777"/>
          </a:xfrm>
          <a:prstGeom prst="rect">
            <a:avLst/>
          </a:prstGeom>
          <a:noFill/>
        </p:spPr>
        <p:txBody>
          <a:bodyPr wrap="square" rtlCol="0">
            <a:spAutoFit/>
          </a:bodyPr>
          <a:lstStyle/>
          <a:p>
            <a:r>
              <a:rPr lang="en-US" sz="1400" b="1" dirty="0">
                <a:latin typeface="+mj-lt"/>
              </a:rPr>
              <a:t>Texas</a:t>
            </a:r>
          </a:p>
        </p:txBody>
      </p:sp>
      <p:sp>
        <p:nvSpPr>
          <p:cNvPr id="11" name="TextBox 10"/>
          <p:cNvSpPr txBox="1"/>
          <p:nvPr/>
        </p:nvSpPr>
        <p:spPr>
          <a:xfrm>
            <a:off x="6431675" y="4303560"/>
            <a:ext cx="1081377" cy="307777"/>
          </a:xfrm>
          <a:prstGeom prst="rect">
            <a:avLst/>
          </a:prstGeom>
          <a:noFill/>
        </p:spPr>
        <p:txBody>
          <a:bodyPr wrap="square" rtlCol="0">
            <a:spAutoFit/>
          </a:bodyPr>
          <a:lstStyle/>
          <a:p>
            <a:r>
              <a:rPr lang="en-US" sz="1400" b="1" dirty="0">
                <a:latin typeface="+mj-lt"/>
              </a:rPr>
              <a:t>California</a:t>
            </a:r>
            <a:endParaRPr lang="en-US" sz="1600" b="1" dirty="0">
              <a:latin typeface="+mj-lt"/>
            </a:endParaRPr>
          </a:p>
        </p:txBody>
      </p:sp>
      <p:sp>
        <p:nvSpPr>
          <p:cNvPr id="12" name="TextBox 11"/>
          <p:cNvSpPr txBox="1"/>
          <p:nvPr/>
        </p:nvSpPr>
        <p:spPr>
          <a:xfrm>
            <a:off x="5899871" y="5126227"/>
            <a:ext cx="1081377" cy="276999"/>
          </a:xfrm>
          <a:prstGeom prst="rect">
            <a:avLst/>
          </a:prstGeom>
          <a:noFill/>
        </p:spPr>
        <p:txBody>
          <a:bodyPr wrap="square" rtlCol="0">
            <a:spAutoFit/>
          </a:bodyPr>
          <a:lstStyle/>
          <a:p>
            <a:r>
              <a:rPr lang="en-US" sz="1200" b="1" dirty="0">
                <a:latin typeface="+mj-lt"/>
              </a:rPr>
              <a:t>New York</a:t>
            </a:r>
          </a:p>
        </p:txBody>
      </p:sp>
      <p:cxnSp>
        <p:nvCxnSpPr>
          <p:cNvPr id="16" name="Straight Connector 15"/>
          <p:cNvCxnSpPr/>
          <p:nvPr/>
        </p:nvCxnSpPr>
        <p:spPr>
          <a:xfrm flipH="1" flipV="1">
            <a:off x="5832480" y="4977854"/>
            <a:ext cx="165100" cy="1512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1640" y="5380980"/>
            <a:ext cx="1273283" cy="276999"/>
          </a:xfrm>
          <a:prstGeom prst="rect">
            <a:avLst/>
          </a:prstGeom>
          <a:noFill/>
        </p:spPr>
        <p:txBody>
          <a:bodyPr wrap="square" rtlCol="0">
            <a:spAutoFit/>
          </a:bodyPr>
          <a:lstStyle/>
          <a:p>
            <a:r>
              <a:rPr lang="en-US" sz="1200" b="1" dirty="0">
                <a:latin typeface="+mj-lt"/>
              </a:rPr>
              <a:t>North Carolina</a:t>
            </a:r>
          </a:p>
        </p:txBody>
      </p:sp>
      <p:cxnSp>
        <p:nvCxnSpPr>
          <p:cNvPr id="31" name="Straight Connector 30"/>
          <p:cNvCxnSpPr/>
          <p:nvPr/>
        </p:nvCxnSpPr>
        <p:spPr>
          <a:xfrm flipH="1">
            <a:off x="5338600" y="5425473"/>
            <a:ext cx="624016" cy="5832"/>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257264" y="5236430"/>
            <a:ext cx="82550" cy="19487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97581" y="5129054"/>
            <a:ext cx="421719"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8495" y="5619120"/>
            <a:ext cx="1066401" cy="276999"/>
          </a:xfrm>
          <a:prstGeom prst="rect">
            <a:avLst/>
          </a:prstGeom>
          <a:noFill/>
        </p:spPr>
        <p:txBody>
          <a:bodyPr wrap="square" rtlCol="0">
            <a:spAutoFit/>
          </a:bodyPr>
          <a:lstStyle/>
          <a:p>
            <a:r>
              <a:rPr lang="en-US" sz="1200" b="1" dirty="0">
                <a:latin typeface="+mj-lt"/>
              </a:rPr>
              <a:t>Washington</a:t>
            </a:r>
          </a:p>
        </p:txBody>
      </p:sp>
      <p:cxnSp>
        <p:nvCxnSpPr>
          <p:cNvPr id="57" name="Straight Connector 56"/>
          <p:cNvCxnSpPr/>
          <p:nvPr/>
        </p:nvCxnSpPr>
        <p:spPr>
          <a:xfrm flipH="1">
            <a:off x="4816112" y="5648847"/>
            <a:ext cx="690807"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815226" y="5271420"/>
            <a:ext cx="30413" cy="3774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56364" y="4866501"/>
            <a:ext cx="441297" cy="307777"/>
          </a:xfrm>
          <a:prstGeom prst="rect">
            <a:avLst/>
          </a:prstGeom>
          <a:noFill/>
        </p:spPr>
        <p:txBody>
          <a:bodyPr wrap="square" rtlCol="0">
            <a:spAutoFit/>
          </a:bodyPr>
          <a:lstStyle/>
          <a:p>
            <a:pPr algn="ctr"/>
            <a:r>
              <a:rPr lang="en-US" sz="1400" dirty="0">
                <a:solidFill>
                  <a:schemeClr val="bg1"/>
                </a:solidFill>
                <a:latin typeface="+mj-lt"/>
              </a:rPr>
              <a:t>4%</a:t>
            </a:r>
          </a:p>
        </p:txBody>
      </p:sp>
      <p:sp>
        <p:nvSpPr>
          <p:cNvPr id="68" name="Title 1"/>
          <p:cNvSpPr txBox="1">
            <a:spLocks/>
          </p:cNvSpPr>
          <p:nvPr/>
        </p:nvSpPr>
        <p:spPr>
          <a:xfrm>
            <a:off x="466476" y="1954530"/>
            <a:ext cx="2562972" cy="1343772"/>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2000" dirty="0">
                <a:solidFill>
                  <a:schemeClr val="tx2"/>
                </a:solidFill>
                <a:effectLst/>
              </a:rPr>
              <a:t>Percentage of Total U.S. Job Gains Attributable to each State</a:t>
            </a:r>
          </a:p>
        </p:txBody>
      </p:sp>
      <p:grpSp>
        <p:nvGrpSpPr>
          <p:cNvPr id="77" name="Group 76"/>
          <p:cNvGrpSpPr/>
          <p:nvPr/>
        </p:nvGrpSpPr>
        <p:grpSpPr>
          <a:xfrm rot="21137393">
            <a:off x="3188350" y="4499950"/>
            <a:ext cx="1099486" cy="1003202"/>
            <a:chOff x="3013544" y="3514477"/>
            <a:chExt cx="1099486" cy="1003202"/>
          </a:xfrm>
        </p:grpSpPr>
        <p:sp>
          <p:nvSpPr>
            <p:cNvPr id="71" name="TextBox 70"/>
            <p:cNvSpPr txBox="1"/>
            <p:nvPr/>
          </p:nvSpPr>
          <p:spPr>
            <a:xfrm rot="2056066">
              <a:off x="3317078" y="4240680"/>
              <a:ext cx="795952" cy="276999"/>
            </a:xfrm>
            <a:prstGeom prst="rect">
              <a:avLst/>
            </a:prstGeom>
            <a:noFill/>
          </p:spPr>
          <p:txBody>
            <a:bodyPr wrap="square" rtlCol="0">
              <a:spAutoFit/>
            </a:bodyPr>
            <a:lstStyle/>
            <a:p>
              <a:r>
                <a:rPr lang="en-US" sz="1200" dirty="0">
                  <a:latin typeface="+mj-lt"/>
                </a:rPr>
                <a:t>All Others</a:t>
              </a:r>
            </a:p>
          </p:txBody>
        </p:sp>
        <p:sp>
          <p:nvSpPr>
            <p:cNvPr id="76" name="Freeform 75"/>
            <p:cNvSpPr/>
            <p:nvPr/>
          </p:nvSpPr>
          <p:spPr>
            <a:xfrm>
              <a:off x="3013544" y="3514477"/>
              <a:ext cx="397566" cy="652006"/>
            </a:xfrm>
            <a:custGeom>
              <a:avLst/>
              <a:gdLst>
                <a:gd name="connsiteX0" fmla="*/ 397566 w 397566"/>
                <a:gd name="connsiteY0" fmla="*/ 652006 h 652006"/>
                <a:gd name="connsiteX1" fmla="*/ 286247 w 397566"/>
                <a:gd name="connsiteY1" fmla="*/ 524786 h 652006"/>
                <a:gd name="connsiteX2" fmla="*/ 198783 w 397566"/>
                <a:gd name="connsiteY2" fmla="*/ 389613 h 652006"/>
                <a:gd name="connsiteX3" fmla="*/ 111319 w 397566"/>
                <a:gd name="connsiteY3" fmla="*/ 246490 h 652006"/>
                <a:gd name="connsiteX4" fmla="*/ 47708 w 397566"/>
                <a:gd name="connsiteY4" fmla="*/ 119269 h 652006"/>
                <a:gd name="connsiteX5" fmla="*/ 0 w 397566"/>
                <a:gd name="connsiteY5" fmla="*/ 0 h 6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566" h="652006">
                  <a:moveTo>
                    <a:pt x="397566" y="652006"/>
                  </a:moveTo>
                  <a:cubicBezTo>
                    <a:pt x="358471" y="610262"/>
                    <a:pt x="319377" y="568518"/>
                    <a:pt x="286247" y="524786"/>
                  </a:cubicBezTo>
                  <a:cubicBezTo>
                    <a:pt x="253117" y="481054"/>
                    <a:pt x="227938" y="435996"/>
                    <a:pt x="198783" y="389613"/>
                  </a:cubicBezTo>
                  <a:cubicBezTo>
                    <a:pt x="169628" y="343230"/>
                    <a:pt x="136498" y="291547"/>
                    <a:pt x="111319" y="246490"/>
                  </a:cubicBezTo>
                  <a:cubicBezTo>
                    <a:pt x="86140" y="201433"/>
                    <a:pt x="66261" y="160351"/>
                    <a:pt x="47708" y="119269"/>
                  </a:cubicBezTo>
                  <a:cubicBezTo>
                    <a:pt x="29155" y="78187"/>
                    <a:pt x="14577" y="39093"/>
                    <a:pt x="0" y="0"/>
                  </a:cubicBezTo>
                </a:path>
              </a:pathLst>
            </a:custGeom>
            <a:noFill/>
            <a:ln w="9525">
              <a:solidFill>
                <a:srgbClr val="FFFF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573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4034"/>
          <a:stretch/>
        </p:blipFill>
        <p:spPr>
          <a:xfrm>
            <a:off x="1143000" y="1292169"/>
            <a:ext cx="6477000" cy="5373173"/>
          </a:xfrm>
        </p:spPr>
      </p:pic>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Tree>
    <p:extLst>
      <p:ext uri="{BB962C8B-B14F-4D97-AF65-F5344CB8AC3E}">
        <p14:creationId xmlns:p14="http://schemas.microsoft.com/office/powerpoint/2010/main" val="403483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613452" y="1371600"/>
            <a:ext cx="6244131" cy="5277725"/>
          </a:xfrm>
        </p:spPr>
      </p:pic>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Tree>
    <p:extLst>
      <p:ext uri="{BB962C8B-B14F-4D97-AF65-F5344CB8AC3E}">
        <p14:creationId xmlns:p14="http://schemas.microsoft.com/office/powerpoint/2010/main" val="195965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2819400" y="1390604"/>
            <a:ext cx="3671309" cy="5168188"/>
          </a:xfrm>
        </p:spPr>
      </p:pic>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spTree>
    <p:extLst>
      <p:ext uri="{BB962C8B-B14F-4D97-AF65-F5344CB8AC3E}">
        <p14:creationId xmlns:p14="http://schemas.microsoft.com/office/powerpoint/2010/main" val="423119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735123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628383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55753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81200" y="1370030"/>
          <a:ext cx="5330830" cy="5415105"/>
        </p:xfrm>
        <a:graphic>
          <a:graphicData uri="http://schemas.openxmlformats.org/drawingml/2006/table">
            <a:tbl>
              <a:tblPr firstRow="1" bandRow="1">
                <a:tableStyleId>{5C22544A-7EE6-4342-B048-85BDC9FD1C3A}</a:tableStyleId>
              </a:tblPr>
              <a:tblGrid>
                <a:gridCol w="1011889"/>
                <a:gridCol w="1592786"/>
                <a:gridCol w="1592786"/>
                <a:gridCol w="1133369"/>
              </a:tblGrid>
              <a:tr h="813593">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2014</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26,895,688</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447,495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665">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2145">
                <a:tc gridSpan="4">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2012-2014 are for July 1 as estimated by the U.S. Census Bureau. </a:t>
                      </a:r>
                    </a:p>
                    <a:p>
                      <a:pPr marL="339725" indent="-339725"/>
                      <a:endParaRPr lang="en-US" sz="600" b="1" dirty="0" smtClean="0">
                        <a:solidFill>
                          <a:srgbClr val="1B1E7A"/>
                        </a:solidFill>
                        <a:latin typeface="Arial" pitchFamily="34" charset="0"/>
                        <a:cs typeface="Arial"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1950-2014</a:t>
            </a:r>
          </a:p>
        </p:txBody>
      </p:sp>
      <p:sp>
        <p:nvSpPr>
          <p:cNvPr id="2" name="Rectangle 1"/>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4119940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881284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19200"/>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3364417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858000" cy="990600"/>
          </a:xfrm>
        </p:spPr>
        <p:txBody>
          <a:bodyPr>
            <a:noAutofit/>
          </a:bodyPr>
          <a:lstStyle/>
          <a:p>
            <a:r>
              <a:rPr lang="en-US" sz="2800" dirty="0" smtClean="0"/>
              <a:t>Percent  of the Population that is of Hispanic Descent,  Texas Counties, 2009-2013</a:t>
            </a:r>
            <a:endParaRPr lang="en-US" sz="2800" dirty="0"/>
          </a:p>
        </p:txBody>
      </p:sp>
      <p:pic>
        <p:nvPicPr>
          <p:cNvPr id="5" name="Content Placeholder 4"/>
          <p:cNvPicPr>
            <a:picLocks noGrp="1" noChangeAspect="1"/>
          </p:cNvPicPr>
          <p:nvPr>
            <p:ph idx="1"/>
          </p:nvPr>
        </p:nvPicPr>
        <p:blipFill rotWithShape="1">
          <a:blip r:embed="rId2"/>
          <a:srcRect l="2035" t="20203" r="4320" b="20870"/>
          <a:stretch/>
        </p:blipFill>
        <p:spPr>
          <a:xfrm>
            <a:off x="1143000" y="1074160"/>
            <a:ext cx="6699068" cy="571871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pic>
        <p:nvPicPr>
          <p:cNvPr id="6" name="Picture 5"/>
          <p:cNvPicPr>
            <a:picLocks noChangeAspect="1"/>
          </p:cNvPicPr>
          <p:nvPr/>
        </p:nvPicPr>
        <p:blipFill rotWithShape="1">
          <a:blip r:embed="rId3"/>
          <a:srcRect t="25899" r="17387"/>
          <a:stretch/>
        </p:blipFill>
        <p:spPr>
          <a:xfrm>
            <a:off x="685800" y="1447800"/>
            <a:ext cx="1823838" cy="16129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39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that is Non-Hispanic Black, Texas Counties, 2009-2013</a:t>
            </a:r>
            <a:endParaRPr lang="en-US" sz="2800" dirty="0"/>
          </a:p>
        </p:txBody>
      </p:sp>
      <p:pic>
        <p:nvPicPr>
          <p:cNvPr id="5" name="Content Placeholder 4"/>
          <p:cNvPicPr>
            <a:picLocks noGrp="1" noChangeAspect="1"/>
          </p:cNvPicPr>
          <p:nvPr>
            <p:ph idx="1"/>
          </p:nvPr>
        </p:nvPicPr>
        <p:blipFill rotWithShape="1">
          <a:blip r:embed="rId2"/>
          <a:srcRect l="2036" t="21887" r="2036" b="19186"/>
          <a:stretch/>
        </p:blipFill>
        <p:spPr>
          <a:xfrm>
            <a:off x="1828800" y="1336673"/>
            <a:ext cx="6602732" cy="550227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pic>
        <p:nvPicPr>
          <p:cNvPr id="3" name="Picture 2"/>
          <p:cNvPicPr>
            <a:picLocks noChangeAspect="1"/>
          </p:cNvPicPr>
          <p:nvPr/>
        </p:nvPicPr>
        <p:blipFill rotWithShape="1">
          <a:blip r:embed="rId3"/>
          <a:srcRect t="26091" r="20135"/>
          <a:stretch/>
        </p:blipFill>
        <p:spPr>
          <a:xfrm>
            <a:off x="1219200" y="1711477"/>
            <a:ext cx="1807425" cy="1641023"/>
          </a:xfrm>
          <a:prstGeom prst="rect">
            <a:avLst/>
          </a:prstGeom>
        </p:spPr>
      </p:pic>
      <p:sp>
        <p:nvSpPr>
          <p:cNvPr id="6" name="Rectangle 5"/>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917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that is of Asian Descent, Texas Counties, 2009-2013</a:t>
            </a:r>
            <a:endParaRPr lang="en-US" sz="2800" dirty="0"/>
          </a:p>
        </p:txBody>
      </p:sp>
      <p:pic>
        <p:nvPicPr>
          <p:cNvPr id="5" name="Content Placeholder 4"/>
          <p:cNvPicPr>
            <a:picLocks noGrp="1" noChangeAspect="1"/>
          </p:cNvPicPr>
          <p:nvPr>
            <p:ph idx="1"/>
          </p:nvPr>
        </p:nvPicPr>
        <p:blipFill rotWithShape="1">
          <a:blip r:embed="rId2"/>
          <a:srcRect l="2036" t="20203" r="2036" b="19186"/>
          <a:stretch/>
        </p:blipFill>
        <p:spPr>
          <a:xfrm>
            <a:off x="1371600" y="1143000"/>
            <a:ext cx="6781800" cy="5812971"/>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pic>
        <p:nvPicPr>
          <p:cNvPr id="3" name="Picture 2"/>
          <p:cNvPicPr>
            <a:picLocks noChangeAspect="1"/>
          </p:cNvPicPr>
          <p:nvPr/>
        </p:nvPicPr>
        <p:blipFill rotWithShape="1">
          <a:blip r:embed="rId3"/>
          <a:srcRect t="26091" r="20135"/>
          <a:stretch/>
        </p:blipFill>
        <p:spPr>
          <a:xfrm>
            <a:off x="707176" y="1752600"/>
            <a:ext cx="1762132" cy="1599900"/>
          </a:xfrm>
          <a:prstGeom prst="rect">
            <a:avLst/>
          </a:prstGeom>
        </p:spPr>
      </p:pic>
      <p:sp>
        <p:nvSpPr>
          <p:cNvPr id="6" name="Rectangle 5"/>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674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Percent of the Labor Force Employed in Agriculture, Forestry, Fishing, Mining, Texas Counties,2009-2013</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pic>
        <p:nvPicPr>
          <p:cNvPr id="5" name="Picture 4"/>
          <p:cNvPicPr>
            <a:picLocks noChangeAspect="1"/>
          </p:cNvPicPr>
          <p:nvPr/>
        </p:nvPicPr>
        <p:blipFill rotWithShape="1">
          <a:blip r:embed="rId2"/>
          <a:srcRect l="2379" t="21925" r="3609" b="22826"/>
          <a:stretch/>
        </p:blipFill>
        <p:spPr>
          <a:xfrm>
            <a:off x="1828799" y="1600201"/>
            <a:ext cx="6019801" cy="4800600"/>
          </a:xfrm>
          <a:prstGeom prst="rect">
            <a:avLst/>
          </a:prstGeom>
        </p:spPr>
      </p:pic>
      <p:pic>
        <p:nvPicPr>
          <p:cNvPr id="6" name="Picture 5"/>
          <p:cNvPicPr>
            <a:picLocks noChangeAspect="1"/>
          </p:cNvPicPr>
          <p:nvPr/>
        </p:nvPicPr>
        <p:blipFill>
          <a:blip r:embed="rId3"/>
          <a:stretch>
            <a:fillRect/>
          </a:stretch>
        </p:blipFill>
        <p:spPr>
          <a:xfrm>
            <a:off x="626141" y="1574074"/>
            <a:ext cx="1948118" cy="1752300"/>
          </a:xfrm>
          <a:prstGeom prst="rect">
            <a:avLst/>
          </a:prstGeom>
        </p:spPr>
      </p:pic>
      <p:sp>
        <p:nvSpPr>
          <p:cNvPr id="7" name="Rectangle 6"/>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0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9372600" cy="7242464"/>
          </a:xfrm>
          <a:prstGeom prst="rect">
            <a:avLst/>
          </a:prstGeom>
        </p:spPr>
      </p:pic>
    </p:spTree>
    <p:extLst>
      <p:ext uri="{BB962C8B-B14F-4D97-AF65-F5344CB8AC3E}">
        <p14:creationId xmlns:p14="http://schemas.microsoft.com/office/powerpoint/2010/main" val="217416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Percent of Farms Operated by Corporations, 2007 and 2012</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6151" t="62244" r="47697" b="5690"/>
          <a:stretch/>
        </p:blipFill>
        <p:spPr>
          <a:xfrm>
            <a:off x="115361" y="1834587"/>
            <a:ext cx="4418539" cy="417306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542" t="61661" r="46245" b="9881"/>
          <a:stretch/>
        </p:blipFill>
        <p:spPr>
          <a:xfrm>
            <a:off x="4533900" y="1828800"/>
            <a:ext cx="4305300" cy="407870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5962" t="67195" r="13461" b="15385"/>
          <a:stretch/>
        </p:blipFill>
        <p:spPr>
          <a:xfrm>
            <a:off x="4457700" y="5072612"/>
            <a:ext cx="1143000" cy="1454727"/>
          </a:xfrm>
          <a:prstGeom prst="rect">
            <a:avLst/>
          </a:prstGeom>
        </p:spPr>
      </p:pic>
      <p:sp>
        <p:nvSpPr>
          <p:cNvPr id="3" name="TextBox 2"/>
          <p:cNvSpPr txBox="1"/>
          <p:nvPr/>
        </p:nvSpPr>
        <p:spPr>
          <a:xfrm>
            <a:off x="1600200" y="6036663"/>
            <a:ext cx="1143000" cy="461665"/>
          </a:xfrm>
          <a:prstGeom prst="rect">
            <a:avLst/>
          </a:prstGeom>
          <a:noFill/>
        </p:spPr>
        <p:txBody>
          <a:bodyPr wrap="square" rtlCol="0">
            <a:spAutoFit/>
          </a:bodyPr>
          <a:lstStyle/>
          <a:p>
            <a:r>
              <a:rPr lang="en-US" dirty="0" smtClean="0">
                <a:solidFill>
                  <a:schemeClr val="tx2"/>
                </a:solidFill>
              </a:rPr>
              <a:t>2007</a:t>
            </a:r>
            <a:endParaRPr lang="en-US" dirty="0">
              <a:solidFill>
                <a:schemeClr val="tx2"/>
              </a:solidFill>
            </a:endParaRPr>
          </a:p>
        </p:txBody>
      </p:sp>
      <p:sp>
        <p:nvSpPr>
          <p:cNvPr id="9" name="TextBox 8"/>
          <p:cNvSpPr txBox="1"/>
          <p:nvPr/>
        </p:nvSpPr>
        <p:spPr>
          <a:xfrm>
            <a:off x="6743700" y="6055440"/>
            <a:ext cx="1143000" cy="461665"/>
          </a:xfrm>
          <a:prstGeom prst="rect">
            <a:avLst/>
          </a:prstGeom>
          <a:noFill/>
        </p:spPr>
        <p:txBody>
          <a:bodyPr wrap="square" rtlCol="0">
            <a:spAutoFit/>
          </a:bodyPr>
          <a:lstStyle/>
          <a:p>
            <a:r>
              <a:rPr lang="en-US" dirty="0" smtClean="0">
                <a:solidFill>
                  <a:schemeClr val="tx2"/>
                </a:solidFill>
              </a:rPr>
              <a:t>2012</a:t>
            </a:r>
            <a:endParaRPr lang="en-US" dirty="0">
              <a:solidFill>
                <a:schemeClr val="tx2"/>
              </a:solidFill>
            </a:endParaRPr>
          </a:p>
        </p:txBody>
      </p:sp>
    </p:spTree>
    <p:extLst>
      <p:ext uri="{BB962C8B-B14F-4D97-AF65-F5344CB8AC3E}">
        <p14:creationId xmlns:p14="http://schemas.microsoft.com/office/powerpoint/2010/main" val="3797796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28600"/>
            <a:ext cx="9362328" cy="7234526"/>
          </a:xfrm>
        </p:spPr>
      </p:pic>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spTree>
    <p:extLst>
      <p:ext uri="{BB962C8B-B14F-4D97-AF65-F5344CB8AC3E}">
        <p14:creationId xmlns:p14="http://schemas.microsoft.com/office/powerpoint/2010/main" val="85355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Average age of Operators by County, 2007 and 2012</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6615" t="58793" r="47507" b="3412"/>
          <a:stretch/>
        </p:blipFill>
        <p:spPr>
          <a:xfrm>
            <a:off x="424912" y="1219200"/>
            <a:ext cx="4223288" cy="4751202"/>
          </a:xfrm>
          <a:prstGeom prst="rect">
            <a:avLst/>
          </a:prstGeom>
        </p:spPr>
      </p:pic>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30485" t="59908" r="47398" b="9787"/>
          <a:stretch/>
        </p:blipFill>
        <p:spPr>
          <a:xfrm>
            <a:off x="4648200" y="1197882"/>
            <a:ext cx="4495800" cy="4760259"/>
          </a:xfrm>
          <a:prstGeom prst="rect">
            <a:avLst/>
          </a:prstGeom>
        </p:spPr>
      </p:pic>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6643" t="67344" r="5027" b="9086"/>
          <a:stretch/>
        </p:blipFill>
        <p:spPr>
          <a:xfrm>
            <a:off x="4267200" y="4648201"/>
            <a:ext cx="1600200" cy="1590022"/>
          </a:xfrm>
        </p:spPr>
      </p:pic>
      <p:sp>
        <p:nvSpPr>
          <p:cNvPr id="7" name="TextBox 6"/>
          <p:cNvSpPr txBox="1"/>
          <p:nvPr/>
        </p:nvSpPr>
        <p:spPr>
          <a:xfrm>
            <a:off x="1600200" y="6036663"/>
            <a:ext cx="1143000" cy="461665"/>
          </a:xfrm>
          <a:prstGeom prst="rect">
            <a:avLst/>
          </a:prstGeom>
          <a:noFill/>
        </p:spPr>
        <p:txBody>
          <a:bodyPr wrap="square" rtlCol="0">
            <a:spAutoFit/>
          </a:bodyPr>
          <a:lstStyle/>
          <a:p>
            <a:r>
              <a:rPr lang="en-US" dirty="0" smtClean="0">
                <a:solidFill>
                  <a:schemeClr val="tx2"/>
                </a:solidFill>
              </a:rPr>
              <a:t>2007</a:t>
            </a:r>
            <a:endParaRPr lang="en-US" dirty="0">
              <a:solidFill>
                <a:schemeClr val="tx2"/>
              </a:solidFill>
            </a:endParaRPr>
          </a:p>
        </p:txBody>
      </p:sp>
      <p:sp>
        <p:nvSpPr>
          <p:cNvPr id="8" name="TextBox 7"/>
          <p:cNvSpPr txBox="1"/>
          <p:nvPr/>
        </p:nvSpPr>
        <p:spPr>
          <a:xfrm>
            <a:off x="6743700" y="6055440"/>
            <a:ext cx="1143000" cy="461665"/>
          </a:xfrm>
          <a:prstGeom prst="rect">
            <a:avLst/>
          </a:prstGeom>
          <a:noFill/>
        </p:spPr>
        <p:txBody>
          <a:bodyPr wrap="square" rtlCol="0">
            <a:spAutoFit/>
          </a:bodyPr>
          <a:lstStyle/>
          <a:p>
            <a:r>
              <a:rPr lang="en-US" dirty="0" smtClean="0">
                <a:solidFill>
                  <a:schemeClr val="tx2"/>
                </a:solidFill>
              </a:rPr>
              <a:t>2012</a:t>
            </a:r>
            <a:endParaRPr lang="en-US" dirty="0">
              <a:solidFill>
                <a:schemeClr val="tx2"/>
              </a:solidFill>
            </a:endParaRPr>
          </a:p>
        </p:txBody>
      </p:sp>
    </p:spTree>
    <p:extLst>
      <p:ext uri="{BB962C8B-B14F-4D97-AF65-F5344CB8AC3E}">
        <p14:creationId xmlns:p14="http://schemas.microsoft.com/office/powerpoint/2010/main" val="266758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82" y="304800"/>
            <a:ext cx="6858000" cy="609600"/>
          </a:xfrm>
        </p:spPr>
        <p:txBody>
          <a:bodyPr>
            <a:noAutofit/>
          </a:bodyPr>
          <a:lstStyle/>
          <a:p>
            <a:r>
              <a:rPr lang="en-US" sz="2800" dirty="0" smtClean="0"/>
              <a:t>Population Growth, Texas, 1950-2010</a:t>
            </a:r>
            <a:endParaRPr lang="en-US" sz="2800"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Decennial Censuses</a:t>
            </a:r>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9563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22" presetClass="entr" presetSubtype="8" fill="hold"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2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nodeType="withEffect">
                                  <p:stCondLst>
                                    <p:cond delay="75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4000"/>
                            </p:stCondLst>
                            <p:childTnLst>
                              <p:par>
                                <p:cTn id="41" presetID="22" presetClass="entr" presetSubtype="8" fill="hold" nodeType="after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0200" cy="7124701"/>
          </a:xfrm>
        </p:spPr>
      </p:pic>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spTree>
    <p:extLst>
      <p:ext uri="{BB962C8B-B14F-4D97-AF65-F5344CB8AC3E}">
        <p14:creationId xmlns:p14="http://schemas.microsoft.com/office/powerpoint/2010/main" val="122968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425351"/>
            <a:ext cx="9296400" cy="7183583"/>
          </a:xfrm>
        </p:spPr>
      </p:pic>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spTree>
    <p:extLst>
      <p:ext uri="{BB962C8B-B14F-4D97-AF65-F5344CB8AC3E}">
        <p14:creationId xmlns:p14="http://schemas.microsoft.com/office/powerpoint/2010/main" val="320399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11" y="-291767"/>
            <a:ext cx="9242611" cy="7142018"/>
          </a:xfrm>
        </p:spPr>
      </p:pic>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spTree>
    <p:extLst>
      <p:ext uri="{BB962C8B-B14F-4D97-AF65-F5344CB8AC3E}">
        <p14:creationId xmlns:p14="http://schemas.microsoft.com/office/powerpoint/2010/main" val="4208228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81482"/>
            <a:ext cx="9286128" cy="7175645"/>
          </a:xfrm>
        </p:spPr>
      </p:pic>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spTree>
    <p:extLst>
      <p:ext uri="{BB962C8B-B14F-4D97-AF65-F5344CB8AC3E}">
        <p14:creationId xmlns:p14="http://schemas.microsoft.com/office/powerpoint/2010/main" val="149416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Percent of the Population Born in Texas, Texas Counties, 2009-2013</a:t>
            </a:r>
            <a:endParaRPr lang="en-US" sz="2400" dirty="0"/>
          </a:p>
        </p:txBody>
      </p:sp>
      <p:pic>
        <p:nvPicPr>
          <p:cNvPr id="5" name="Content Placeholder 4"/>
          <p:cNvPicPr>
            <a:picLocks noGrp="1" noChangeAspect="1"/>
          </p:cNvPicPr>
          <p:nvPr>
            <p:ph idx="1"/>
          </p:nvPr>
        </p:nvPicPr>
        <p:blipFill rotWithShape="1">
          <a:blip r:embed="rId2"/>
          <a:srcRect l="4319" t="20203" r="2036" b="20870"/>
          <a:stretch/>
        </p:blipFill>
        <p:spPr>
          <a:xfrm>
            <a:off x="1752600" y="1258553"/>
            <a:ext cx="6520543" cy="5566317"/>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34</a:t>
            </a:fld>
            <a:endParaRPr lang="en-US" dirty="0"/>
          </a:p>
        </p:txBody>
      </p:sp>
      <p:pic>
        <p:nvPicPr>
          <p:cNvPr id="6" name="Picture 5"/>
          <p:cNvPicPr>
            <a:picLocks noChangeAspect="1"/>
          </p:cNvPicPr>
          <p:nvPr/>
        </p:nvPicPr>
        <p:blipFill rotWithShape="1">
          <a:blip r:embed="rId3"/>
          <a:srcRect t="25404"/>
          <a:stretch/>
        </p:blipFill>
        <p:spPr>
          <a:xfrm>
            <a:off x="1219200" y="1752600"/>
            <a:ext cx="1790480" cy="1316831"/>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975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Mean Travel Time to Work, Texas Counties, 2009-2013</a:t>
            </a:r>
            <a:endParaRPr lang="en-US" sz="2800" dirty="0"/>
          </a:p>
        </p:txBody>
      </p:sp>
      <p:pic>
        <p:nvPicPr>
          <p:cNvPr id="5" name="Content Placeholder 4"/>
          <p:cNvPicPr>
            <a:picLocks noGrp="1" noChangeAspect="1"/>
          </p:cNvPicPr>
          <p:nvPr>
            <p:ph idx="1"/>
          </p:nvPr>
        </p:nvPicPr>
        <p:blipFill rotWithShape="1">
          <a:blip r:embed="rId2"/>
          <a:srcRect l="4319" t="21887" r="4320" b="19186"/>
          <a:stretch/>
        </p:blipFill>
        <p:spPr>
          <a:xfrm>
            <a:off x="1828800" y="1140101"/>
            <a:ext cx="6542314" cy="5724525"/>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35</a:t>
            </a:fld>
            <a:endParaRPr lang="en-US" dirty="0"/>
          </a:p>
        </p:txBody>
      </p:sp>
      <p:pic>
        <p:nvPicPr>
          <p:cNvPr id="6" name="Picture 5"/>
          <p:cNvPicPr>
            <a:picLocks noChangeAspect="1"/>
          </p:cNvPicPr>
          <p:nvPr/>
        </p:nvPicPr>
        <p:blipFill rotWithShape="1">
          <a:blip r:embed="rId3"/>
          <a:srcRect t="25899" r="36162"/>
          <a:stretch/>
        </p:blipFill>
        <p:spPr>
          <a:xfrm>
            <a:off x="1113183" y="1752600"/>
            <a:ext cx="1143000" cy="13081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941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66" y="225691"/>
            <a:ext cx="6858000" cy="990600"/>
          </a:xfrm>
        </p:spPr>
        <p:txBody>
          <a:bodyPr>
            <a:noAutofit/>
          </a:bodyPr>
          <a:lstStyle/>
          <a:p>
            <a:r>
              <a:rPr lang="en-US" sz="2800" dirty="0" smtClean="0"/>
              <a:t>Percent of Households with Income of $150,000 or More, Texas Counties, 2009-2013</a:t>
            </a:r>
            <a:endParaRPr lang="en-US" sz="2800" dirty="0"/>
          </a:p>
        </p:txBody>
      </p:sp>
      <p:pic>
        <p:nvPicPr>
          <p:cNvPr id="5" name="Content Placeholder 4"/>
          <p:cNvPicPr>
            <a:picLocks noGrp="1" noChangeAspect="1"/>
          </p:cNvPicPr>
          <p:nvPr>
            <p:ph idx="1"/>
          </p:nvPr>
        </p:nvPicPr>
        <p:blipFill rotWithShape="1">
          <a:blip r:embed="rId2"/>
          <a:srcRect l="4319" t="20203" r="2036" b="19186"/>
          <a:stretch/>
        </p:blipFill>
        <p:spPr>
          <a:xfrm>
            <a:off x="1828800" y="1236169"/>
            <a:ext cx="6417733" cy="5635083"/>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36</a:t>
            </a:fld>
            <a:endParaRPr lang="en-US" dirty="0"/>
          </a:p>
        </p:txBody>
      </p:sp>
      <p:pic>
        <p:nvPicPr>
          <p:cNvPr id="6" name="Picture 5"/>
          <p:cNvPicPr>
            <a:picLocks noChangeAspect="1"/>
          </p:cNvPicPr>
          <p:nvPr/>
        </p:nvPicPr>
        <p:blipFill rotWithShape="1">
          <a:blip r:embed="rId3"/>
          <a:srcRect t="25899" r="14883"/>
          <a:stretch/>
        </p:blipFill>
        <p:spPr>
          <a:xfrm>
            <a:off x="626533" y="1676400"/>
            <a:ext cx="1524000" cy="130810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38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Median Age, Texas Counties, 2009-2013</a:t>
            </a:r>
            <a:endParaRPr lang="en-US" sz="3200" dirty="0"/>
          </a:p>
        </p:txBody>
      </p:sp>
      <p:pic>
        <p:nvPicPr>
          <p:cNvPr id="5" name="Content Placeholder 4"/>
          <p:cNvPicPr>
            <a:picLocks noGrp="1" noChangeAspect="1"/>
          </p:cNvPicPr>
          <p:nvPr>
            <p:ph idx="1"/>
          </p:nvPr>
        </p:nvPicPr>
        <p:blipFill rotWithShape="1">
          <a:blip r:embed="rId2"/>
          <a:srcRect l="2035" t="20203" r="4320" b="20870"/>
          <a:stretch/>
        </p:blipFill>
        <p:spPr>
          <a:xfrm>
            <a:off x="1524000" y="1295400"/>
            <a:ext cx="6605451" cy="5638800"/>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37</a:t>
            </a:fld>
            <a:endParaRPr lang="en-US" dirty="0"/>
          </a:p>
        </p:txBody>
      </p:sp>
      <p:pic>
        <p:nvPicPr>
          <p:cNvPr id="6" name="Picture 5"/>
          <p:cNvPicPr>
            <a:picLocks noChangeAspect="1"/>
          </p:cNvPicPr>
          <p:nvPr/>
        </p:nvPicPr>
        <p:blipFill rotWithShape="1">
          <a:blip r:embed="rId3"/>
          <a:srcRect l="-7442" t="30216" r="44675" b="-1"/>
          <a:stretch/>
        </p:blipFill>
        <p:spPr>
          <a:xfrm>
            <a:off x="914400" y="1753578"/>
            <a:ext cx="1447800" cy="1587010"/>
          </a:xfrm>
          <a:prstGeom prst="rect">
            <a:avLst/>
          </a:prstGeom>
        </p:spPr>
      </p:pic>
      <p:sp>
        <p:nvSpPr>
          <p:cNvPr id="7" name="Rectangle 6"/>
          <p:cNvSpPr/>
          <p:nvPr/>
        </p:nvSpPr>
        <p:spPr>
          <a:xfrm>
            <a:off x="228600" y="6541719"/>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16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3200" kern="0" dirty="0" smtClean="0">
                <a:solidFill>
                  <a:srgbClr val="1B1E7A"/>
                </a:solidFill>
                <a:latin typeface="+mj-lt"/>
                <a:ea typeface="+mj-ea"/>
                <a:cs typeface="+mj-cs"/>
              </a:rPr>
              <a:t>Projected Population Growth in Texas, 2010-2050</a:t>
            </a:r>
            <a:endParaRPr kumimoji="0" lang="en-US" sz="32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nvPr>
        </p:nvGraphicFramePr>
        <p:xfrm>
          <a:off x="152400" y="136951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38</a:t>
            </a:fld>
            <a:endParaRPr lang="en-US" dirty="0"/>
          </a:p>
        </p:txBody>
      </p:sp>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1935488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02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787761" y="1405240"/>
            <a:ext cx="1883993" cy="1960099"/>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872381" y="1325739"/>
            <a:ext cx="1972916" cy="2052615"/>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876800" y="1325739"/>
            <a:ext cx="2106949" cy="2192063"/>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7015320" y="1344463"/>
            <a:ext cx="2088953" cy="2173339"/>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1676401" y="4219324"/>
            <a:ext cx="2150326" cy="2237191"/>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4114800" y="4189566"/>
            <a:ext cx="2260888" cy="2352220"/>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6434700" y="4012606"/>
            <a:ext cx="2380067" cy="2476212"/>
          </a:xfrm>
          <a:prstGeom prst="rect">
            <a:avLst/>
          </a:prstGeom>
          <a:ln>
            <a:noFill/>
          </a:ln>
        </p:spPr>
      </p:pic>
      <p:sp>
        <p:nvSpPr>
          <p:cNvPr id="18" name="TextBox 17"/>
          <p:cNvSpPr txBox="1"/>
          <p:nvPr/>
        </p:nvSpPr>
        <p:spPr>
          <a:xfrm>
            <a:off x="1769927" y="142495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986488"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6116086" y="136191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132333" y="1370523"/>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3041577" y="428785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5525587" y="4327017"/>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7726111" y="400969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4253337" y="3198035"/>
            <a:ext cx="1657351" cy="1061090"/>
            <a:chOff x="1943099" y="3277609"/>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9"/>
              <a:ext cx="2114551" cy="1503708"/>
            </a:xfrm>
            <a:prstGeom prst="rect">
              <a:avLst/>
            </a:prstGeom>
          </p:spPr>
        </p:pic>
        <p:sp>
          <p:nvSpPr>
            <p:cNvPr id="2048" name="Rectangle 2047"/>
            <p:cNvSpPr/>
            <p:nvPr/>
          </p:nvSpPr>
          <p:spPr>
            <a:xfrm>
              <a:off x="2009775" y="450532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009775" y="4267200"/>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09775" y="4038988"/>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09775" y="38140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p:txBody>
          <a:bodyPr>
            <a:normAutofit/>
          </a:bodyPr>
          <a:lstStyle/>
          <a:p>
            <a:r>
              <a:rPr lang="en-US" sz="2800" dirty="0" smtClean="0"/>
              <a:t>Historic  Population, Texas Counties, 1950-2010</a:t>
            </a:r>
            <a:endParaRPr lang="en-US" sz="2800" dirty="0"/>
          </a:p>
        </p:txBody>
      </p:sp>
      <p:sp>
        <p:nvSpPr>
          <p:cNvPr id="26" name="TextBox 25"/>
          <p:cNvSpPr txBox="1"/>
          <p:nvPr/>
        </p:nvSpPr>
        <p:spPr>
          <a:xfrm>
            <a:off x="2" y="6510040"/>
            <a:ext cx="3046027"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decennial censuses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714699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Percent Population Change, Texas Counties, 2010-2050</a:t>
            </a:r>
            <a:endParaRPr lang="en-US" sz="28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420" y="6530590"/>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526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1032303" y="1954531"/>
          <a:ext cx="7022368" cy="3892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524000" y="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dirty="0" smtClean="0">
                <a:solidFill>
                  <a:srgbClr val="1B1E7A"/>
                </a:solidFill>
                <a:effectLst/>
              </a:rPr>
              <a:t>Texas Population </a:t>
            </a:r>
            <a:r>
              <a:rPr lang="en-US" dirty="0">
                <a:solidFill>
                  <a:srgbClr val="1B1E7A"/>
                </a:solidFill>
                <a:effectLst/>
              </a:rPr>
              <a:t>Change by Age </a:t>
            </a:r>
            <a:r>
              <a:rPr lang="en-US" dirty="0" smtClean="0">
                <a:solidFill>
                  <a:srgbClr val="1B1E7A"/>
                </a:solidFill>
                <a:effectLst/>
              </a:rPr>
              <a:t>Group, 2010-2030</a:t>
            </a:r>
            <a:endParaRPr lang="en-US"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1328571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42</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1827743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lanetware.com/i/photo/farmers-field-surrounded-by-wind-turbines-in-white-deer-texas-tx460.jpg"/>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8200" y="1171515"/>
            <a:ext cx="3429000" cy="24616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ruminationsbook.speirpublishing.net/images/Cattle.jpg"/>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9">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43</a:t>
            </a:fld>
            <a:endParaRPr lang="en-US" dirty="0"/>
          </a:p>
        </p:txBody>
      </p:sp>
      <p:pic>
        <p:nvPicPr>
          <p:cNvPr id="9" name="Picture 12" descr="http://www.beavercreeklonghorns.com/images/sunset.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937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a:t>
            </a:r>
            <a:r>
              <a:rPr lang="en-US" dirty="0" smtClean="0">
                <a:hlinkClick r:id="rId4"/>
              </a:rPr>
              <a:t>http://osd.state.tx.us</a:t>
            </a:r>
            <a:endParaRPr lang="en-US" dirty="0" smtClean="0"/>
          </a:p>
          <a:p>
            <a:pPr lvl="1">
              <a:buNone/>
            </a:pPr>
            <a:r>
              <a:rPr lang="en-US" dirty="0" smtClean="0"/>
              <a:t>Twitter: @</a:t>
            </a:r>
            <a:r>
              <a:rPr lang="en-US" dirty="0" err="1" smtClean="0"/>
              <a:t>TexasDemography</a:t>
            </a:r>
            <a:endParaRPr lang="en-US" dirty="0" smtClean="0"/>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
        <p:nvSpPr>
          <p:cNvPr id="6" name="Slide Number Placeholder 5"/>
          <p:cNvSpPr>
            <a:spLocks noGrp="1"/>
          </p:cNvSpPr>
          <p:nvPr>
            <p:ph type="sldNum" sz="quarter" idx="12"/>
          </p:nvPr>
        </p:nvSpPr>
        <p:spPr/>
        <p:txBody>
          <a:bodyPr/>
          <a:lstStyle/>
          <a:p>
            <a:fld id="{2BC1FA3B-F0C1-4F58-90BE-DCC7501F4B28}" type="slidenum">
              <a:rPr lang="en-US" smtClean="0"/>
              <a:pPr/>
              <a:t>44</a:t>
            </a:fld>
            <a:endParaRPr lang="en-US" dirty="0"/>
          </a:p>
        </p:txBody>
      </p:sp>
    </p:spTree>
    <p:extLst>
      <p:ext uri="{BB962C8B-B14F-4D97-AF65-F5344CB8AC3E}">
        <p14:creationId xmlns:p14="http://schemas.microsoft.com/office/powerpoint/2010/main" val="1626599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0" t="18520" r="7198" b="28233"/>
          <a:stretch/>
        </p:blipFill>
        <p:spPr>
          <a:xfrm>
            <a:off x="1447800" y="1143000"/>
            <a:ext cx="6840815" cy="5425473"/>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Texas Counties, 2014</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2014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4"/>
          <a:srcRect t="27919"/>
          <a:stretch/>
        </p:blipFill>
        <p:spPr>
          <a:xfrm>
            <a:off x="533400" y="1605294"/>
            <a:ext cx="2123934" cy="1263286"/>
          </a:xfrm>
          <a:prstGeom prst="rect">
            <a:avLst/>
          </a:prstGeom>
        </p:spPr>
      </p:pic>
    </p:spTree>
    <p:extLst>
      <p:ext uri="{BB962C8B-B14F-4D97-AF65-F5344CB8AC3E}">
        <p14:creationId xmlns:p14="http://schemas.microsoft.com/office/powerpoint/2010/main" val="12001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2014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102 counties lost population over the four year period.</a:t>
            </a:r>
            <a:endParaRPr lang="en-US" sz="1600" dirty="0">
              <a:solidFill>
                <a:srgbClr val="191C6F"/>
              </a:solidFill>
            </a:endParaRPr>
          </a:p>
        </p:txBody>
      </p:sp>
      <p:pic>
        <p:nvPicPr>
          <p:cNvPr id="5" name="Picture 4"/>
          <p:cNvPicPr>
            <a:picLocks noChangeAspect="1"/>
          </p:cNvPicPr>
          <p:nvPr/>
        </p:nvPicPr>
        <p:blipFill rotWithShape="1">
          <a:blip r:embed="rId3"/>
          <a:srcRect l="1443" t="17246" r="7485" b="27383"/>
          <a:stretch/>
        </p:blipFill>
        <p:spPr>
          <a:xfrm>
            <a:off x="1709616" y="1066800"/>
            <a:ext cx="6839263" cy="5715001"/>
          </a:xfrm>
          <a:prstGeom prst="rect">
            <a:avLst/>
          </a:prstGeom>
        </p:spPr>
      </p:pic>
      <p:pic>
        <p:nvPicPr>
          <p:cNvPr id="9" name="Picture 8"/>
          <p:cNvPicPr>
            <a:picLocks noChangeAspect="1"/>
          </p:cNvPicPr>
          <p:nvPr/>
        </p:nvPicPr>
        <p:blipFill rotWithShape="1">
          <a:blip r:embed="rId4"/>
          <a:srcRect t="64057" r="5673"/>
          <a:stretch/>
        </p:blipFill>
        <p:spPr>
          <a:xfrm>
            <a:off x="914400" y="1266236"/>
            <a:ext cx="2491535" cy="1892300"/>
          </a:xfrm>
          <a:prstGeom prst="rect">
            <a:avLst/>
          </a:prstGeom>
        </p:spPr>
      </p:pic>
      <p:sp>
        <p:nvSpPr>
          <p:cNvPr id="7" name="Rectangle 6"/>
          <p:cNvSpPr/>
          <p:nvPr/>
        </p:nvSpPr>
        <p:spPr>
          <a:xfrm>
            <a:off x="76200" y="5332218"/>
            <a:ext cx="5573046" cy="1169551"/>
          </a:xfrm>
          <a:prstGeom prst="rect">
            <a:avLst/>
          </a:prstGeom>
        </p:spPr>
        <p:txBody>
          <a:bodyPr wrap="square">
            <a:spAutoFit/>
          </a:bodyPr>
          <a:lstStyle/>
          <a:p>
            <a:r>
              <a:rPr lang="en-US" sz="1400" dirty="0">
                <a:solidFill>
                  <a:schemeClr val="tx2"/>
                </a:solidFill>
              </a:rPr>
              <a:t>95 </a:t>
            </a:r>
            <a:r>
              <a:rPr lang="en-US" sz="1400" dirty="0" smtClean="0">
                <a:solidFill>
                  <a:schemeClr val="tx2"/>
                </a:solidFill>
              </a:rPr>
              <a:t>counties lost population between  2013-14</a:t>
            </a:r>
            <a:endParaRPr lang="en-US" sz="1400" dirty="0">
              <a:solidFill>
                <a:schemeClr val="tx2"/>
              </a:solidFill>
            </a:endParaRPr>
          </a:p>
          <a:p>
            <a:r>
              <a:rPr lang="en-US" sz="1400" dirty="0">
                <a:solidFill>
                  <a:schemeClr val="tx2"/>
                </a:solidFill>
              </a:rPr>
              <a:t>Of </a:t>
            </a:r>
            <a:r>
              <a:rPr lang="en-US" sz="1400" dirty="0" smtClean="0">
                <a:solidFill>
                  <a:schemeClr val="tx2"/>
                </a:solidFill>
              </a:rPr>
              <a:t>these:</a:t>
            </a:r>
          </a:p>
          <a:p>
            <a:r>
              <a:rPr lang="en-US" sz="1400" dirty="0">
                <a:solidFill>
                  <a:schemeClr val="tx2"/>
                </a:solidFill>
              </a:rPr>
              <a:t>	</a:t>
            </a:r>
            <a:r>
              <a:rPr lang="en-US" sz="1400" dirty="0" smtClean="0">
                <a:solidFill>
                  <a:schemeClr val="tx2"/>
                </a:solidFill>
              </a:rPr>
              <a:t>36 </a:t>
            </a:r>
            <a:r>
              <a:rPr lang="en-US" sz="1400" dirty="0">
                <a:solidFill>
                  <a:schemeClr val="tx2"/>
                </a:solidFill>
              </a:rPr>
              <a:t>(38%) had </a:t>
            </a:r>
            <a:r>
              <a:rPr lang="en-US" sz="1400" dirty="0" smtClean="0">
                <a:solidFill>
                  <a:schemeClr val="tx2"/>
                </a:solidFill>
              </a:rPr>
              <a:t>natural decline</a:t>
            </a:r>
            <a:endParaRPr lang="en-US" sz="1400" dirty="0">
              <a:solidFill>
                <a:schemeClr val="tx2"/>
              </a:solidFill>
            </a:endParaRPr>
          </a:p>
          <a:p>
            <a:r>
              <a:rPr lang="en-US" sz="1400" dirty="0" smtClean="0">
                <a:solidFill>
                  <a:schemeClr val="tx2"/>
                </a:solidFill>
              </a:rPr>
              <a:t>	89 </a:t>
            </a:r>
            <a:r>
              <a:rPr lang="en-US" sz="1400" dirty="0">
                <a:solidFill>
                  <a:schemeClr val="tx2"/>
                </a:solidFill>
              </a:rPr>
              <a:t>(94%) had </a:t>
            </a:r>
            <a:r>
              <a:rPr lang="en-US" sz="1400" dirty="0" smtClean="0">
                <a:solidFill>
                  <a:schemeClr val="tx2"/>
                </a:solidFill>
              </a:rPr>
              <a:t>net out migration</a:t>
            </a:r>
          </a:p>
          <a:p>
            <a:r>
              <a:rPr lang="en-US" sz="1400" dirty="0" smtClean="0">
                <a:solidFill>
                  <a:schemeClr val="tx2"/>
                </a:solidFill>
              </a:rPr>
              <a:t>	30 </a:t>
            </a:r>
            <a:r>
              <a:rPr lang="en-US" sz="1400" dirty="0">
                <a:solidFill>
                  <a:schemeClr val="tx2"/>
                </a:solidFill>
              </a:rPr>
              <a:t>(32%) had </a:t>
            </a:r>
            <a:r>
              <a:rPr lang="en-US" sz="1400" dirty="0" smtClean="0">
                <a:solidFill>
                  <a:schemeClr val="tx2"/>
                </a:solidFill>
              </a:rPr>
              <a:t>both natural decline and net out migration</a:t>
            </a:r>
            <a:endParaRPr lang="en-US" sz="1400" dirty="0">
              <a:solidFill>
                <a:schemeClr val="tx2"/>
              </a:solidFill>
            </a:endParaRPr>
          </a:p>
        </p:txBody>
      </p:sp>
    </p:spTree>
    <p:extLst>
      <p:ext uri="{BB962C8B-B14F-4D97-AF65-F5344CB8AC3E}">
        <p14:creationId xmlns:p14="http://schemas.microsoft.com/office/powerpoint/2010/main" val="273489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800" dirty="0" smtClean="0"/>
              <a:t>Estimated Percent Population Change, Texas Counties, 2010 to 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pic>
        <p:nvPicPr>
          <p:cNvPr id="7" name="Picture 6"/>
          <p:cNvPicPr>
            <a:picLocks noChangeAspect="1"/>
          </p:cNvPicPr>
          <p:nvPr/>
        </p:nvPicPr>
        <p:blipFill rotWithShape="1">
          <a:blip r:embed="rId3"/>
          <a:srcRect l="-3708" t="12811" r="3708" b="48755"/>
          <a:stretch/>
        </p:blipFill>
        <p:spPr>
          <a:xfrm>
            <a:off x="990600" y="1600200"/>
            <a:ext cx="2257497" cy="1729360"/>
          </a:xfrm>
          <a:prstGeom prst="rect">
            <a:avLst/>
          </a:prstGeom>
        </p:spPr>
      </p:pic>
      <p:pic>
        <p:nvPicPr>
          <p:cNvPr id="8" name="Picture 7"/>
          <p:cNvPicPr>
            <a:picLocks noChangeAspect="1"/>
          </p:cNvPicPr>
          <p:nvPr/>
        </p:nvPicPr>
        <p:blipFill rotWithShape="1">
          <a:blip r:embed="rId4"/>
          <a:srcRect l="2495" t="18155" r="10176" b="28290"/>
          <a:stretch/>
        </p:blipFill>
        <p:spPr>
          <a:xfrm>
            <a:off x="1752600" y="1447799"/>
            <a:ext cx="6418883" cy="5410201"/>
          </a:xfrm>
          <a:prstGeom prst="rect">
            <a:avLst/>
          </a:prstGeom>
        </p:spPr>
      </p:pic>
    </p:spTree>
    <p:extLst>
      <p:ext uri="{BB962C8B-B14F-4D97-AF65-F5344CB8AC3E}">
        <p14:creationId xmlns:p14="http://schemas.microsoft.com/office/powerpoint/2010/main" val="2166994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8288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latin typeface="Calibri" panose="020F0502020204030204" pitchFamily="34" charset="0"/>
              </a:rPr>
              <a:t>Percent Components of Population Change in Texas, 1950-2010</a:t>
            </a:r>
            <a:endParaRPr lang="en-US" sz="2800" dirty="0">
              <a:latin typeface="Calibri" panose="020F0502020204030204" pitchFamily="34" charset="0"/>
            </a:endParaRPr>
          </a:p>
        </p:txBody>
      </p:sp>
      <p:sp>
        <p:nvSpPr>
          <p:cNvPr id="6" name="Rectangle 5"/>
          <p:cNvSpPr/>
          <p:nvPr/>
        </p:nvSpPr>
        <p:spPr>
          <a:xfrm>
            <a:off x="76200" y="6477000"/>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Population </a:t>
            </a:r>
            <a:r>
              <a:rPr lang="en-US" sz="10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30076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1295400"/>
          <a:ext cx="7924800" cy="5019033"/>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U.S. Rank </a:t>
                      </a: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Population </a:t>
                      </a:r>
                      <a:r>
                        <a:rPr lang="en-US" sz="1600" dirty="0">
                          <a:effectLst/>
                        </a:rPr>
                        <a:t>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smtClean="0">
                          <a:effectLst/>
                        </a:rPr>
                        <a:t>Percent of Change from Natural </a:t>
                      </a:r>
                      <a:r>
                        <a:rPr lang="en-US" sz="1600" dirty="0">
                          <a:effectLst/>
                        </a:rPr>
                        <a:t>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dirty="0">
                          <a:effectLst/>
                        </a:rPr>
                        <a:t>Percent of </a:t>
                      </a:r>
                      <a:r>
                        <a:rPr lang="en-US" sz="1600" dirty="0" smtClean="0">
                          <a:effectLst/>
                        </a:rPr>
                        <a:t>Migration </a:t>
                      </a:r>
                      <a:r>
                        <a:rPr lang="en-US" sz="1600" dirty="0">
                          <a:effectLst/>
                        </a:rPr>
                        <a:t>that is international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Harris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88,618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800" b="1" dirty="0">
                          <a:solidFill>
                            <a:schemeClr val="bg1"/>
                          </a:solidFill>
                          <a:effectLst/>
                        </a:rPr>
                        <a:t>Bexar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accent1"/>
                    </a:solidFill>
                  </a:tcPr>
                </a:tc>
                <a:tc>
                  <a:txBody>
                    <a:bodyPr/>
                    <a:lstStyle/>
                    <a:p>
                      <a:pPr marL="0" marR="0" algn="r">
                        <a:lnSpc>
                          <a:spcPct val="107000"/>
                        </a:lnSpc>
                        <a:spcBef>
                          <a:spcPts val="0"/>
                        </a:spcBef>
                        <a:spcAft>
                          <a:spcPts val="0"/>
                        </a:spcAft>
                      </a:pPr>
                      <a:r>
                        <a:rPr lang="en-US" sz="1800" b="0" dirty="0">
                          <a:solidFill>
                            <a:schemeClr val="tx2"/>
                          </a:solidFill>
                          <a:effectLst/>
                        </a:rPr>
                        <a:t>6</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nSpc>
                          <a:spcPct val="107000"/>
                        </a:lnSpc>
                        <a:spcBef>
                          <a:spcPts val="0"/>
                        </a:spcBef>
                        <a:spcAft>
                          <a:spcPts val="0"/>
                        </a:spcAft>
                      </a:pPr>
                      <a:r>
                        <a:rPr lang="en-US" sz="1800" b="0" dirty="0">
                          <a:solidFill>
                            <a:schemeClr val="tx2"/>
                          </a:solidFill>
                          <a:effectLst/>
                        </a:rPr>
                        <a:t>         </a:t>
                      </a:r>
                      <a:r>
                        <a:rPr lang="en-US" sz="1800" b="0" dirty="0" smtClean="0">
                          <a:solidFill>
                            <a:schemeClr val="tx2"/>
                          </a:solidFill>
                          <a:effectLst/>
                        </a:rPr>
                        <a:t> </a:t>
                      </a:r>
                      <a:r>
                        <a:rPr lang="en-US" sz="1800" b="0" dirty="0">
                          <a:solidFill>
                            <a:schemeClr val="tx2"/>
                          </a:solidFill>
                          <a:effectLst/>
                        </a:rPr>
                        <a:t>33,712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800" b="0" dirty="0" smtClean="0">
                          <a:solidFill>
                            <a:schemeClr val="tx2"/>
                          </a:solidFill>
                          <a:effectLst/>
                        </a:rPr>
                        <a:t>42.8%</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800" b="0" dirty="0" smtClean="0">
                          <a:solidFill>
                            <a:schemeClr val="tx2"/>
                          </a:solidFill>
                          <a:effectLst/>
                        </a:rPr>
                        <a:t>57.2%</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c>
                  <a:txBody>
                    <a:bodyPr/>
                    <a:lstStyle/>
                    <a:p>
                      <a:pPr marL="0" marR="0" algn="r">
                        <a:lnSpc>
                          <a:spcPct val="107000"/>
                        </a:lnSpc>
                        <a:spcBef>
                          <a:spcPts val="0"/>
                        </a:spcBef>
                        <a:spcAft>
                          <a:spcPts val="0"/>
                        </a:spcAft>
                      </a:pPr>
                      <a:r>
                        <a:rPr lang="en-US" sz="1800" b="0" dirty="0" smtClean="0">
                          <a:solidFill>
                            <a:schemeClr val="tx2"/>
                          </a:solidFill>
                          <a:effectLst/>
                        </a:rPr>
                        <a:t>23.2%</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solidFill>
                      <a:schemeClr val="bg1">
                        <a:lumMod val="95000"/>
                      </a:schemeClr>
                    </a:solidFill>
                  </a:tcPr>
                </a:tc>
              </a:tr>
              <a:tr h="335680">
                <a:tc>
                  <a:txBody>
                    <a:bodyPr/>
                    <a:lstStyle/>
                    <a:p>
                      <a:pPr marL="0" marR="0" algn="ctr">
                        <a:lnSpc>
                          <a:spcPct val="107000"/>
                        </a:lnSpc>
                        <a:spcBef>
                          <a:spcPts val="0"/>
                        </a:spcBef>
                        <a:spcAft>
                          <a:spcPts val="0"/>
                        </a:spcAft>
                      </a:pPr>
                      <a:r>
                        <a:rPr lang="en-US" sz="1600" dirty="0">
                          <a:effectLst/>
                        </a:rPr>
                        <a:t>Dallas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8</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32,555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69.6%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116.3%*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Tarrant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31,417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38.5%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Fort Bend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30,784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80.6%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Travis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12</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28,397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38.2%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61.8%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29.7%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Collin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14</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26,530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26.1%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73.8%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Denton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16</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24,211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27</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19,129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82.1%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10.4%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gn="ctr">
                        <a:lnSpc>
                          <a:spcPct val="107000"/>
                        </a:lnSpc>
                        <a:spcBef>
                          <a:spcPts val="0"/>
                        </a:spcBef>
                        <a:spcAft>
                          <a:spcPts val="0"/>
                        </a:spcAft>
                      </a:pPr>
                      <a:r>
                        <a:rPr lang="en-US" sz="1600" dirty="0">
                          <a:effectLst/>
                        </a:rPr>
                        <a:t>Williamson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a:solidFill>
                            <a:schemeClr val="tx2"/>
                          </a:solidFill>
                          <a:effectLst/>
                        </a:rPr>
                        <a:t>31</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a:solidFill>
                            <a:schemeClr val="tx2"/>
                          </a:solidFill>
                          <a:effectLst/>
                        </a:rPr>
                        <a:t>             18,025 </a:t>
                      </a:r>
                      <a:endParaRPr lang="en-US"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76.8%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a:txBody>
                    <a:bodyPr/>
                    <a:lstStyle/>
                    <a:p>
                      <a:pPr>
                        <a:lnSpc>
                          <a:spcPct val="107000"/>
                        </a:lnSpc>
                      </a:pPr>
                      <a:endParaRPr lang="en-US" sz="1600">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a:solidFill>
                          <a:schemeClr val="tx2"/>
                        </a:solidFill>
                        <a:effectLst/>
                        <a:latin typeface="Calibri" panose="020F0502020204030204" pitchFamily="34" charset="0"/>
                      </a:endParaRPr>
                    </a:p>
                  </a:txBody>
                  <a:tcPr marL="61254" marR="61254" marT="0" marB="0" anchor="b"/>
                </a:tc>
                <a:tc>
                  <a:txBody>
                    <a:bodyPr/>
                    <a:lstStyle/>
                    <a:p>
                      <a:pPr>
                        <a:lnSpc>
                          <a:spcPct val="107000"/>
                        </a:lnSpc>
                      </a:pPr>
                      <a:endParaRPr lang="en-US" sz="1600" dirty="0">
                        <a:solidFill>
                          <a:schemeClr val="tx2"/>
                        </a:solidFill>
                        <a:effectLst/>
                        <a:latin typeface="Calibri" panose="020F0502020204030204" pitchFamily="34" charset="0"/>
                      </a:endParaRPr>
                    </a:p>
                  </a:txBody>
                  <a:tcPr marL="61254" marR="61254" marT="0" marB="0" anchor="b"/>
                </a:tc>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0" marR="0">
                        <a:lnSpc>
                          <a:spcPct val="107000"/>
                        </a:lnSpc>
                        <a:spcBef>
                          <a:spcPts val="0"/>
                        </a:spcBef>
                        <a:spcAft>
                          <a:spcPts val="0"/>
                        </a:spcAft>
                      </a:pPr>
                      <a:r>
                        <a:rPr lang="en-US" sz="1050" dirty="0">
                          <a:effectLst/>
                        </a:rPr>
                        <a:t>Source: U.S. Census  Bureau, 2014 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tx2"/>
                </a:solidFill>
              </a:rPr>
              <a:t>Top Counties for Numeric Growth in </a:t>
            </a:r>
            <a:r>
              <a:rPr lang="en-US" dirty="0">
                <a:solidFill>
                  <a:schemeClr val="tx2"/>
                </a:solidFill>
              </a:rPr>
              <a:t>Texas, </a:t>
            </a:r>
            <a:r>
              <a:rPr lang="en-US" dirty="0" smtClean="0">
                <a:solidFill>
                  <a:schemeClr val="tx2"/>
                </a:solidFill>
              </a:rPr>
              <a:t>2013-2014</a:t>
            </a:r>
            <a:endParaRPr lang="en-US" dirty="0">
              <a:solidFill>
                <a:schemeClr val="tx2"/>
              </a:solidFill>
            </a:endParaRPr>
          </a:p>
        </p:txBody>
      </p:sp>
    </p:spTree>
    <p:extLst>
      <p:ext uri="{BB962C8B-B14F-4D97-AF65-F5344CB8AC3E}">
        <p14:creationId xmlns:p14="http://schemas.microsoft.com/office/powerpoint/2010/main" val="175096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27827-ADB5-4A53-A1D5-C733F4954327}">
  <ds:schemaRefs>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A2D153-A545-4A3E-B636-BC684C007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15305</TotalTime>
  <Words>2717</Words>
  <Application>Microsoft Office PowerPoint</Application>
  <PresentationFormat>Letter Paper (8.5x11 in)</PresentationFormat>
  <Paragraphs>406</Paragraphs>
  <Slides>44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Arial Narrow</vt:lpstr>
      <vt:lpstr>Calibri</vt:lpstr>
      <vt:lpstr>Times New Roman</vt:lpstr>
      <vt:lpstr>Custom Design</vt:lpstr>
      <vt:lpstr>PowerPoint Presentation</vt:lpstr>
      <vt:lpstr>PowerPoint Presentation</vt:lpstr>
      <vt:lpstr>Population Growth, Texas, 1950-2010</vt:lpstr>
      <vt:lpstr>Historic  Population, Texas Counties, 1950-2010</vt:lpstr>
      <vt:lpstr>Total Estimated Population, Texas Counties, 2014</vt:lpstr>
      <vt:lpstr>Estimated Population Change, Texas Counties, 2010 to 2014</vt:lpstr>
      <vt:lpstr>Estimated Percent Population Change, Texas Counties, 2010 to 2014</vt:lpstr>
      <vt:lpstr>PowerPoint Presentation</vt:lpstr>
      <vt:lpstr>PowerPoint Presentation</vt:lpstr>
      <vt:lpstr>PowerPoint Presentation</vt:lpstr>
      <vt:lpstr>Estimated Number of Net Migrants, Texas Counties, 2013 to 2014</vt:lpstr>
      <vt:lpstr>PowerPoint Presentation</vt:lpstr>
      <vt:lpstr>PowerPoint Presentation</vt:lpstr>
      <vt:lpstr>PowerPoint Presentation</vt:lpstr>
      <vt:lpstr>PowerPoint Presentation</vt:lpstr>
      <vt:lpstr>PowerPoint Presentation</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Percent  of the Population that is of Hispanic Descent,  Texas Counties, 2009-2013</vt:lpstr>
      <vt:lpstr>Percent of the Population that is Non-Hispanic Black, Texas Counties, 2009-2013</vt:lpstr>
      <vt:lpstr>Percent of the Population that is of Asian Descent, Texas Counties, 2009-2013</vt:lpstr>
      <vt:lpstr>Percent of the Labor Force Employed in Agriculture, Forestry, Fishing, Mining, Texas Counties,2009-2013</vt:lpstr>
      <vt:lpstr>PowerPoint Presentation</vt:lpstr>
      <vt:lpstr>Percent of Farms Operated by Corporations, 2007 and 2012</vt:lpstr>
      <vt:lpstr>PowerPoint Presentation</vt:lpstr>
      <vt:lpstr>Average age of Operators by County, 2007 and 2012</vt:lpstr>
      <vt:lpstr>PowerPoint Presentation</vt:lpstr>
      <vt:lpstr>PowerPoint Presentation</vt:lpstr>
      <vt:lpstr>PowerPoint Presentation</vt:lpstr>
      <vt:lpstr>PowerPoint Presentation</vt:lpstr>
      <vt:lpstr>Percent of the Population Born in Texas, Texas Counties, 2009-2013</vt:lpstr>
      <vt:lpstr>Mean Travel Time to Work, Texas Counties, 2009-2013</vt:lpstr>
      <vt:lpstr>Percent of Households with Income of $150,000 or More, Texas Counties, 2009-2013</vt:lpstr>
      <vt:lpstr>Median Age, Texas Counties, 2009-2013</vt:lpstr>
      <vt:lpstr>Projected Population Growth in Texas, 2010-2050</vt:lpstr>
      <vt:lpstr>Projected Population Change, Texas Counties, 2010-2050</vt:lpstr>
      <vt:lpstr>Projected Percent Population Change, Texas Counties, 2010-2050</vt:lpstr>
      <vt:lpstr>PowerPoint Presentation</vt:lpstr>
      <vt:lpstr>Projected Racial and Ethnic Percent, Texas, 2010-2050</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392</cp:revision>
  <cp:lastPrinted>2015-04-13T11:46:13Z</cp:lastPrinted>
  <dcterms:created xsi:type="dcterms:W3CDTF">2010-01-22T14:36:29Z</dcterms:created>
  <dcterms:modified xsi:type="dcterms:W3CDTF">2015-04-14T14:55:38Z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