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charts/chart17.xml" ContentType="application/vnd.openxmlformats-officedocument.drawingml.chart+xml"/>
  <Override PartName="/ppt/notesSlides/notesSlide25.xml" ContentType="application/vnd.openxmlformats-officedocument.presentationml.notesSlide+xml"/>
  <Override PartName="/ppt/charts/chart18.xml" ContentType="application/vnd.openxmlformats-officedocument.drawingml.chart+xml"/>
  <Override PartName="/ppt/notesSlides/notesSlide26.xml" ContentType="application/vnd.openxmlformats-officedocument.presentationml.notesSlide+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20.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44"/>
  </p:notesMasterIdLst>
  <p:handoutMasterIdLst>
    <p:handoutMasterId r:id="rId45"/>
  </p:handoutMasterIdLst>
  <p:sldIdLst>
    <p:sldId id="256" r:id="rId5"/>
    <p:sldId id="733" r:id="rId6"/>
    <p:sldId id="734" r:id="rId7"/>
    <p:sldId id="735" r:id="rId8"/>
    <p:sldId id="736" r:id="rId9"/>
    <p:sldId id="737" r:id="rId10"/>
    <p:sldId id="738" r:id="rId11"/>
    <p:sldId id="711" r:id="rId12"/>
    <p:sldId id="739" r:id="rId13"/>
    <p:sldId id="740" r:id="rId14"/>
    <p:sldId id="741" r:id="rId15"/>
    <p:sldId id="723" r:id="rId16"/>
    <p:sldId id="705" r:id="rId17"/>
    <p:sldId id="706" r:id="rId18"/>
    <p:sldId id="720" r:id="rId19"/>
    <p:sldId id="721" r:id="rId20"/>
    <p:sldId id="539" r:id="rId21"/>
    <p:sldId id="617" r:id="rId22"/>
    <p:sldId id="607" r:id="rId23"/>
    <p:sldId id="608" r:id="rId24"/>
    <p:sldId id="682" r:id="rId25"/>
    <p:sldId id="712" r:id="rId26"/>
    <p:sldId id="717" r:id="rId27"/>
    <p:sldId id="713" r:id="rId28"/>
    <p:sldId id="714" r:id="rId29"/>
    <p:sldId id="715" r:id="rId30"/>
    <p:sldId id="742" r:id="rId31"/>
    <p:sldId id="716" r:id="rId32"/>
    <p:sldId id="743" r:id="rId33"/>
    <p:sldId id="724" r:id="rId34"/>
    <p:sldId id="729" r:id="rId35"/>
    <p:sldId id="730" r:id="rId36"/>
    <p:sldId id="709" r:id="rId37"/>
    <p:sldId id="692" r:id="rId38"/>
    <p:sldId id="700" r:id="rId39"/>
    <p:sldId id="701" r:id="rId40"/>
    <p:sldId id="702" r:id="rId41"/>
    <p:sldId id="699" r:id="rId42"/>
    <p:sldId id="352" r:id="rId43"/>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733"/>
            <p14:sldId id="734"/>
            <p14:sldId id="735"/>
            <p14:sldId id="736"/>
            <p14:sldId id="737"/>
            <p14:sldId id="738"/>
            <p14:sldId id="711"/>
            <p14:sldId id="739"/>
            <p14:sldId id="740"/>
            <p14:sldId id="741"/>
            <p14:sldId id="723"/>
            <p14:sldId id="705"/>
            <p14:sldId id="706"/>
            <p14:sldId id="720"/>
            <p14:sldId id="721"/>
            <p14:sldId id="539"/>
            <p14:sldId id="617"/>
            <p14:sldId id="607"/>
            <p14:sldId id="608"/>
            <p14:sldId id="682"/>
            <p14:sldId id="712"/>
            <p14:sldId id="717"/>
            <p14:sldId id="713"/>
            <p14:sldId id="714"/>
            <p14:sldId id="715"/>
            <p14:sldId id="742"/>
            <p14:sldId id="716"/>
            <p14:sldId id="743"/>
            <p14:sldId id="724"/>
            <p14:sldId id="729"/>
            <p14:sldId id="730"/>
            <p14:sldId id="709"/>
            <p14:sldId id="692"/>
            <p14:sldId id="700"/>
            <p14:sldId id="701"/>
            <p14:sldId id="702"/>
            <p14:sldId id="699"/>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4383D1"/>
    <a:srgbClr val="AF423F"/>
    <a:srgbClr val="D78F8D"/>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129" autoAdjust="0"/>
    <p:restoredTop sz="87260" autoAdjust="0"/>
  </p:normalViewPr>
  <p:slideViewPr>
    <p:cSldViewPr>
      <p:cViewPr varScale="1">
        <p:scale>
          <a:sx n="100" d="100"/>
          <a:sy n="100" d="100"/>
        </p:scale>
        <p:origin x="15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HQ11\DATA1\DATA\PIO\USERS\ECLENNON\Other%20Projects%20-%20SLA\Transportation%20Forum%202015\BLS%20Job%20Data%20for%20pie%20char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dser-nas01\IDSER\Collaboration\Product_Development\Briefs_Reports\Migration\MigrationReportSeries\data\origins2_3_4.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idser-nas01\IDSER\Users\ocq775\2014\Migration_2014\ACS\State\waob_new.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3978322154175"/>
          <c:y val="4.8558505670505923E-2"/>
          <c:w val="0.853049601438709"/>
          <c:h val="0.88491951878528397"/>
        </c:manualLayout>
      </c:layout>
      <c:areaChart>
        <c:grouping val="standard"/>
        <c:varyColors val="0"/>
        <c:ser>
          <c:idx val="0"/>
          <c:order val="0"/>
          <c:tx>
            <c:strRef>
              <c:f>Sheet1!$B$1</c:f>
              <c:strCache>
                <c:ptCount val="1"/>
                <c:pt idx="0">
                  <c:v>Population</c:v>
                </c:pt>
              </c:strCache>
            </c:strRef>
          </c:tx>
          <c:spPr>
            <a:solidFill>
              <a:schemeClr val="accent1"/>
            </a:solidFill>
            <a:ln>
              <a:noFill/>
            </a:ln>
            <a:effectLst/>
          </c:spPr>
          <c:cat>
            <c:numRef>
              <c:f>Sheet1!$A$2:$A$8</c:f>
              <c:numCache>
                <c:formatCode>General</c:formatCode>
                <c:ptCount val="7"/>
                <c:pt idx="0">
                  <c:v>1950</c:v>
                </c:pt>
                <c:pt idx="1">
                  <c:v>1960</c:v>
                </c:pt>
                <c:pt idx="2">
                  <c:v>1970</c:v>
                </c:pt>
                <c:pt idx="3">
                  <c:v>1980</c:v>
                </c:pt>
                <c:pt idx="4">
                  <c:v>1990</c:v>
                </c:pt>
                <c:pt idx="5">
                  <c:v>2000</c:v>
                </c:pt>
                <c:pt idx="6">
                  <c:v>2010</c:v>
                </c:pt>
              </c:numCache>
            </c:numRef>
          </c:cat>
          <c:val>
            <c:numRef>
              <c:f>Sheet1!$B$2:$B$8</c:f>
              <c:numCache>
                <c:formatCode>#,##0</c:formatCode>
                <c:ptCount val="7"/>
                <c:pt idx="0">
                  <c:v>7711194</c:v>
                </c:pt>
                <c:pt idx="1">
                  <c:v>9579677</c:v>
                </c:pt>
                <c:pt idx="2">
                  <c:v>11196730</c:v>
                </c:pt>
                <c:pt idx="3">
                  <c:v>14229191</c:v>
                </c:pt>
                <c:pt idx="4">
                  <c:v>16986510</c:v>
                </c:pt>
                <c:pt idx="5">
                  <c:v>20851820</c:v>
                </c:pt>
                <c:pt idx="6">
                  <c:v>25145561</c:v>
                </c:pt>
              </c:numCache>
            </c:numRef>
          </c:val>
        </c:ser>
        <c:dLbls>
          <c:showLegendKey val="0"/>
          <c:showVal val="0"/>
          <c:showCatName val="0"/>
          <c:showSerName val="0"/>
          <c:showPercent val="0"/>
          <c:showBubbleSize val="0"/>
        </c:dLbls>
        <c:axId val="283006936"/>
        <c:axId val="283004976"/>
      </c:areaChart>
      <c:catAx>
        <c:axId val="28300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j-lt"/>
                <a:ea typeface="+mn-ea"/>
                <a:cs typeface="+mn-cs"/>
              </a:defRPr>
            </a:pPr>
            <a:endParaRPr lang="en-US"/>
          </a:p>
        </c:txPr>
        <c:crossAx val="283004976"/>
        <c:crosses val="autoZero"/>
        <c:auto val="1"/>
        <c:lblAlgn val="ctr"/>
        <c:lblOffset val="100"/>
        <c:noMultiLvlLbl val="0"/>
      </c:catAx>
      <c:valAx>
        <c:axId val="283004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j-lt"/>
                <a:ea typeface="+mn-ea"/>
                <a:cs typeface="+mn-cs"/>
              </a:defRPr>
            </a:pPr>
            <a:endParaRPr lang="en-US"/>
          </a:p>
        </c:txPr>
        <c:crossAx val="283006936"/>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0"/>
          <c:order val="0"/>
          <c:tx>
            <c:strRef>
              <c:f>Sheet1!$B$1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1"/>
          <c:order val="1"/>
          <c:tx>
            <c:strRef>
              <c:f>Sheet1!$C$1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2"/>
          <c:order val="2"/>
          <c:tx>
            <c:strRef>
              <c:f>Sheet1!$D$1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3"/>
          <c:order val="3"/>
          <c:tx>
            <c:strRef>
              <c:f>Sheet1!$E$1</c:f>
              <c:strCache>
                <c:ptCount val="1"/>
                <c:pt idx="0">
                  <c:v>Male Other, Non Hispanic</c:v>
                </c:pt>
              </c:strCache>
            </c:strRef>
          </c:tx>
          <c:spPr>
            <a:solidFill>
              <a:schemeClr val="accent1">
                <a:lumMod val="20000"/>
                <a:lumOff val="80000"/>
              </a:schemeClr>
            </a:solid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4"/>
          <c:order val="4"/>
          <c:tx>
            <c:strRef>
              <c:f>Sheet1!$F$1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5"/>
          <c:order val="5"/>
          <c:tx>
            <c:strRef>
              <c:f>Sheet1!$G$1</c:f>
              <c:strCache>
                <c:ptCount val="1"/>
                <c:pt idx="0">
                  <c:v>Female Black, Non-Hispanic</c:v>
                </c:pt>
              </c:strCache>
            </c:strRef>
          </c:tx>
          <c:spPr>
            <a:solidFill>
              <a:schemeClr val="accent2">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6"/>
          <c:order val="6"/>
          <c:tx>
            <c:strRef>
              <c:f>Sheet1!$H$1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7"/>
          <c:order val="7"/>
          <c:tx>
            <c:strRef>
              <c:f>Sheet1!$I$1</c:f>
              <c:strCache>
                <c:ptCount val="1"/>
                <c:pt idx="0">
                  <c:v>Female Other, Non Hispanic</c:v>
                </c:pt>
              </c:strCache>
            </c:strRef>
          </c:tx>
          <c:spPr>
            <a:solidFill>
              <a:schemeClr val="accent2">
                <a:lumMod val="20000"/>
                <a:lumOff val="80000"/>
              </a:schemeClr>
            </a:solidFill>
          </c:spPr>
          <c:invertIfNegative val="0"/>
          <c:dPt>
            <c:idx val="24"/>
            <c:invertIfNegative val="0"/>
            <c:bubble3D val="0"/>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433862768"/>
        <c:axId val="433863160"/>
      </c:barChart>
      <c:catAx>
        <c:axId val="433862768"/>
        <c:scaling>
          <c:orientation val="minMax"/>
        </c:scaling>
        <c:delete val="0"/>
        <c:axPos val="l"/>
        <c:numFmt formatCode="General" sourceLinked="0"/>
        <c:majorTickMark val="out"/>
        <c:minorTickMark val="none"/>
        <c:tickLblPos val="low"/>
        <c:txPr>
          <a:bodyPr/>
          <a:lstStyle/>
          <a:p>
            <a:pPr>
              <a:defRPr sz="1050" baseline="0"/>
            </a:pPr>
            <a:endParaRPr lang="en-US"/>
          </a:p>
        </c:txPr>
        <c:crossAx val="433863160"/>
        <c:crosses val="autoZero"/>
        <c:auto val="1"/>
        <c:lblAlgn val="ctr"/>
        <c:lblOffset val="100"/>
        <c:tickLblSkip val="5"/>
        <c:noMultiLvlLbl val="0"/>
      </c:catAx>
      <c:valAx>
        <c:axId val="43386316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433862768"/>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433863944"/>
        <c:axId val="433864336"/>
      </c:barChart>
      <c:catAx>
        <c:axId val="433863944"/>
        <c:scaling>
          <c:orientation val="minMax"/>
        </c:scaling>
        <c:delete val="0"/>
        <c:axPos val="l"/>
        <c:numFmt formatCode="General" sourceLinked="0"/>
        <c:majorTickMark val="out"/>
        <c:minorTickMark val="none"/>
        <c:tickLblPos val="low"/>
        <c:txPr>
          <a:bodyPr/>
          <a:lstStyle/>
          <a:p>
            <a:pPr>
              <a:defRPr sz="1050" baseline="0"/>
            </a:pPr>
            <a:endParaRPr lang="en-US"/>
          </a:p>
        </c:txPr>
        <c:crossAx val="433864336"/>
        <c:crosses val="autoZero"/>
        <c:auto val="1"/>
        <c:lblAlgn val="ctr"/>
        <c:lblOffset val="100"/>
        <c:tickLblSkip val="5"/>
        <c:noMultiLvlLbl val="0"/>
      </c:catAx>
      <c:valAx>
        <c:axId val="433864336"/>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433863944"/>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433864728"/>
        <c:axId val="433865120"/>
      </c:lineChart>
      <c:catAx>
        <c:axId val="433864728"/>
        <c:scaling>
          <c:orientation val="minMax"/>
        </c:scaling>
        <c:delete val="0"/>
        <c:axPos val="b"/>
        <c:numFmt formatCode="General" sourceLinked="1"/>
        <c:majorTickMark val="out"/>
        <c:minorTickMark val="none"/>
        <c:tickLblPos val="nextTo"/>
        <c:txPr>
          <a:bodyPr rot="2700000"/>
          <a:lstStyle/>
          <a:p>
            <a:pPr>
              <a:defRPr/>
            </a:pPr>
            <a:endParaRPr lang="en-US"/>
          </a:p>
        </c:txPr>
        <c:crossAx val="433865120"/>
        <c:crosses val="autoZero"/>
        <c:auto val="1"/>
        <c:lblAlgn val="ctr"/>
        <c:lblOffset val="0"/>
        <c:noMultiLvlLbl val="0"/>
      </c:catAx>
      <c:valAx>
        <c:axId val="433865120"/>
        <c:scaling>
          <c:orientation val="minMax"/>
          <c:max val="55000000"/>
          <c:min val="20000000"/>
        </c:scaling>
        <c:delete val="0"/>
        <c:axPos val="l"/>
        <c:majorGridlines/>
        <c:numFmt formatCode="0" sourceLinked="0"/>
        <c:majorTickMark val="out"/>
        <c:minorTickMark val="none"/>
        <c:tickLblPos val="nextTo"/>
        <c:crossAx val="433864728"/>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0.1117884020045586"/>
          <c:w val="0.34136033343054339"/>
          <c:h val="0.28892749975129156"/>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2000-2010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6426214</c:v>
                </c:pt>
                <c:pt idx="1">
                  <c:v>6555600</c:v>
                </c:pt>
                <c:pt idx="2">
                  <c:v>6689605</c:v>
                </c:pt>
                <c:pt idx="3">
                  <c:v>6828466</c:v>
                </c:pt>
                <c:pt idx="4">
                  <c:v>6971597</c:v>
                </c:pt>
                <c:pt idx="5">
                  <c:v>7117896</c:v>
                </c:pt>
                <c:pt idx="6">
                  <c:v>7268910</c:v>
                </c:pt>
                <c:pt idx="7">
                  <c:v>7424256</c:v>
                </c:pt>
                <c:pt idx="8">
                  <c:v>7584701</c:v>
                </c:pt>
                <c:pt idx="9">
                  <c:v>7749639</c:v>
                </c:pt>
                <c:pt idx="10">
                  <c:v>7920671</c:v>
                </c:pt>
                <c:pt idx="11">
                  <c:v>8096886</c:v>
                </c:pt>
                <c:pt idx="12">
                  <c:v>8278823</c:v>
                </c:pt>
                <c:pt idx="13">
                  <c:v>8466891</c:v>
                </c:pt>
                <c:pt idx="14">
                  <c:v>8661800</c:v>
                </c:pt>
                <c:pt idx="15">
                  <c:v>8862581</c:v>
                </c:pt>
                <c:pt idx="16">
                  <c:v>9069994</c:v>
                </c:pt>
                <c:pt idx="17">
                  <c:v>9285243</c:v>
                </c:pt>
                <c:pt idx="18">
                  <c:v>9507114</c:v>
                </c:pt>
                <c:pt idx="19">
                  <c:v>9735285</c:v>
                </c:pt>
                <c:pt idx="20">
                  <c:v>9970678</c:v>
                </c:pt>
                <c:pt idx="21">
                  <c:v>10213530</c:v>
                </c:pt>
                <c:pt idx="22">
                  <c:v>10462782</c:v>
                </c:pt>
                <c:pt idx="23">
                  <c:v>10719452</c:v>
                </c:pt>
                <c:pt idx="24">
                  <c:v>10983419</c:v>
                </c:pt>
                <c:pt idx="25">
                  <c:v>11254710</c:v>
                </c:pt>
                <c:pt idx="26">
                  <c:v>11533883</c:v>
                </c:pt>
                <c:pt idx="27">
                  <c:v>11820391</c:v>
                </c:pt>
                <c:pt idx="28">
                  <c:v>12115446</c:v>
                </c:pt>
                <c:pt idx="29">
                  <c:v>12418286</c:v>
                </c:pt>
                <c:pt idx="30">
                  <c:v>12728992</c:v>
                </c:pt>
                <c:pt idx="31">
                  <c:v>13048815</c:v>
                </c:pt>
                <c:pt idx="32">
                  <c:v>13377442</c:v>
                </c:pt>
                <c:pt idx="33">
                  <c:v>13714518</c:v>
                </c:pt>
                <c:pt idx="34">
                  <c:v>14061358</c:v>
                </c:pt>
                <c:pt idx="35">
                  <c:v>14418083</c:v>
                </c:pt>
                <c:pt idx="36">
                  <c:v>14784543</c:v>
                </c:pt>
                <c:pt idx="37">
                  <c:v>15163005</c:v>
                </c:pt>
                <c:pt idx="38">
                  <c:v>15552150</c:v>
                </c:pt>
                <c:pt idx="39">
                  <c:v>15953372</c:v>
                </c:pt>
                <c:pt idx="40">
                  <c:v>16367293</c:v>
                </c:pt>
              </c:numCache>
            </c:numRef>
          </c:val>
          <c:smooth val="0"/>
        </c:ser>
        <c:ser>
          <c:idx val="1"/>
          <c:order val="1"/>
          <c:tx>
            <c:strRef>
              <c:f>Sheet1!$C$1</c:f>
              <c:strCache>
                <c:ptCount val="1"/>
                <c:pt idx="0">
                  <c:v>1/2 2000-2010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6426214</c:v>
                </c:pt>
                <c:pt idx="1">
                  <c:v>6520144</c:v>
                </c:pt>
                <c:pt idx="2">
                  <c:v>6615915</c:v>
                </c:pt>
                <c:pt idx="3">
                  <c:v>6712745</c:v>
                </c:pt>
                <c:pt idx="4">
                  <c:v>6809545</c:v>
                </c:pt>
                <c:pt idx="5">
                  <c:v>6907216</c:v>
                </c:pt>
                <c:pt idx="6">
                  <c:v>7005015</c:v>
                </c:pt>
                <c:pt idx="7">
                  <c:v>7103318</c:v>
                </c:pt>
                <c:pt idx="8">
                  <c:v>7202924</c:v>
                </c:pt>
                <c:pt idx="9">
                  <c:v>7303805</c:v>
                </c:pt>
                <c:pt idx="10">
                  <c:v>7404982</c:v>
                </c:pt>
                <c:pt idx="11">
                  <c:v>7507889</c:v>
                </c:pt>
                <c:pt idx="12">
                  <c:v>7611200</c:v>
                </c:pt>
                <c:pt idx="13">
                  <c:v>7716412</c:v>
                </c:pt>
                <c:pt idx="14">
                  <c:v>7822364</c:v>
                </c:pt>
                <c:pt idx="15">
                  <c:v>7929976</c:v>
                </c:pt>
                <c:pt idx="16">
                  <c:v>8038423</c:v>
                </c:pt>
                <c:pt idx="17">
                  <c:v>8148839</c:v>
                </c:pt>
                <c:pt idx="18">
                  <c:v>8259496</c:v>
                </c:pt>
                <c:pt idx="19">
                  <c:v>8372165</c:v>
                </c:pt>
                <c:pt idx="20">
                  <c:v>8485436</c:v>
                </c:pt>
                <c:pt idx="21">
                  <c:v>8599164</c:v>
                </c:pt>
                <c:pt idx="22">
                  <c:v>8713989</c:v>
                </c:pt>
                <c:pt idx="23">
                  <c:v>8828822</c:v>
                </c:pt>
                <c:pt idx="24">
                  <c:v>8944085</c:v>
                </c:pt>
                <c:pt idx="25">
                  <c:v>9059825</c:v>
                </c:pt>
                <c:pt idx="26">
                  <c:v>9175910</c:v>
                </c:pt>
                <c:pt idx="27">
                  <c:v>9292306</c:v>
                </c:pt>
                <c:pt idx="28">
                  <c:v>9408956</c:v>
                </c:pt>
                <c:pt idx="29">
                  <c:v>9525856</c:v>
                </c:pt>
                <c:pt idx="30">
                  <c:v>9643009</c:v>
                </c:pt>
                <c:pt idx="31">
                  <c:v>9760021</c:v>
                </c:pt>
                <c:pt idx="32">
                  <c:v>9877509</c:v>
                </c:pt>
                <c:pt idx="33">
                  <c:v>9994978</c:v>
                </c:pt>
                <c:pt idx="34">
                  <c:v>10113488</c:v>
                </c:pt>
                <c:pt idx="35">
                  <c:v>10231138</c:v>
                </c:pt>
                <c:pt idx="36">
                  <c:v>10350293</c:v>
                </c:pt>
                <c:pt idx="37">
                  <c:v>10470110</c:v>
                </c:pt>
                <c:pt idx="38">
                  <c:v>10591597</c:v>
                </c:pt>
                <c:pt idx="39">
                  <c:v>10714235</c:v>
                </c:pt>
                <c:pt idx="40">
                  <c:v>10838399</c:v>
                </c:pt>
              </c:numCache>
            </c:numRef>
          </c:val>
          <c:smooth val="0"/>
        </c:ser>
        <c:ser>
          <c:idx val="0"/>
          <c:order val="2"/>
          <c:tx>
            <c:strRef>
              <c:f>Sheet1!$B$1</c:f>
              <c:strCache>
                <c:ptCount val="1"/>
                <c:pt idx="0">
                  <c:v>No Migration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6426214</c:v>
                </c:pt>
                <c:pt idx="1">
                  <c:v>6485331</c:v>
                </c:pt>
                <c:pt idx="2">
                  <c:v>6543118</c:v>
                </c:pt>
                <c:pt idx="3">
                  <c:v>6599702</c:v>
                </c:pt>
                <c:pt idx="4">
                  <c:v>6655011</c:v>
                </c:pt>
                <c:pt idx="5">
                  <c:v>6709089</c:v>
                </c:pt>
                <c:pt idx="6">
                  <c:v>6760849</c:v>
                </c:pt>
                <c:pt idx="7">
                  <c:v>6812000</c:v>
                </c:pt>
                <c:pt idx="8">
                  <c:v>6861486</c:v>
                </c:pt>
                <c:pt idx="9">
                  <c:v>6910181</c:v>
                </c:pt>
                <c:pt idx="10">
                  <c:v>6957648</c:v>
                </c:pt>
                <c:pt idx="11">
                  <c:v>7003886</c:v>
                </c:pt>
                <c:pt idx="12">
                  <c:v>7049577</c:v>
                </c:pt>
                <c:pt idx="13">
                  <c:v>7094168</c:v>
                </c:pt>
                <c:pt idx="14">
                  <c:v>7137974</c:v>
                </c:pt>
                <c:pt idx="15">
                  <c:v>7181036</c:v>
                </c:pt>
                <c:pt idx="16">
                  <c:v>7222355</c:v>
                </c:pt>
                <c:pt idx="17">
                  <c:v>7263258</c:v>
                </c:pt>
                <c:pt idx="18">
                  <c:v>7303204</c:v>
                </c:pt>
                <c:pt idx="19">
                  <c:v>7342013</c:v>
                </c:pt>
                <c:pt idx="20">
                  <c:v>7379698</c:v>
                </c:pt>
                <c:pt idx="21">
                  <c:v>7415799</c:v>
                </c:pt>
                <c:pt idx="22">
                  <c:v>7449923</c:v>
                </c:pt>
                <c:pt idx="23">
                  <c:v>7482673</c:v>
                </c:pt>
                <c:pt idx="24">
                  <c:v>7513930</c:v>
                </c:pt>
                <c:pt idx="25">
                  <c:v>7542914</c:v>
                </c:pt>
                <c:pt idx="26">
                  <c:v>7571111</c:v>
                </c:pt>
                <c:pt idx="27">
                  <c:v>7597047</c:v>
                </c:pt>
                <c:pt idx="28">
                  <c:v>7621202</c:v>
                </c:pt>
                <c:pt idx="29">
                  <c:v>7644111</c:v>
                </c:pt>
                <c:pt idx="30">
                  <c:v>7664893</c:v>
                </c:pt>
                <c:pt idx="31">
                  <c:v>7684533</c:v>
                </c:pt>
                <c:pt idx="32">
                  <c:v>7702034</c:v>
                </c:pt>
                <c:pt idx="33">
                  <c:v>7718010</c:v>
                </c:pt>
                <c:pt idx="34">
                  <c:v>7732485</c:v>
                </c:pt>
                <c:pt idx="35">
                  <c:v>7745391</c:v>
                </c:pt>
                <c:pt idx="36">
                  <c:v>7757159</c:v>
                </c:pt>
                <c:pt idx="37">
                  <c:v>7768218</c:v>
                </c:pt>
                <c:pt idx="38">
                  <c:v>7778132</c:v>
                </c:pt>
                <c:pt idx="39">
                  <c:v>7787612</c:v>
                </c:pt>
                <c:pt idx="40">
                  <c:v>7796401</c:v>
                </c:pt>
              </c:numCache>
            </c:numRef>
          </c:val>
          <c:smooth val="0"/>
        </c:ser>
        <c:dLbls>
          <c:showLegendKey val="0"/>
          <c:showVal val="0"/>
          <c:showCatName val="0"/>
          <c:showSerName val="0"/>
          <c:showPercent val="0"/>
          <c:showBubbleSize val="0"/>
        </c:dLbls>
        <c:marker val="1"/>
        <c:smooth val="0"/>
        <c:axId val="433865904"/>
        <c:axId val="433866296"/>
      </c:lineChart>
      <c:catAx>
        <c:axId val="43386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866296"/>
        <c:crosses val="autoZero"/>
        <c:auto val="1"/>
        <c:lblAlgn val="ctr"/>
        <c:lblOffset val="100"/>
        <c:noMultiLvlLbl val="0"/>
      </c:catAx>
      <c:valAx>
        <c:axId val="433866296"/>
        <c:scaling>
          <c:orientation val="minMax"/>
          <c:min val="6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865904"/>
        <c:crosses val="autoZero"/>
        <c:crossBetween val="between"/>
      </c:valAx>
      <c:spPr>
        <a:noFill/>
        <a:ln>
          <a:noFill/>
        </a:ln>
        <a:effectLst/>
      </c:spPr>
    </c:plotArea>
    <c:legend>
      <c:legendPos val="b"/>
      <c:layout>
        <c:manualLayout>
          <c:xMode val="edge"/>
          <c:yMode val="edge"/>
          <c:x val="0.2681007582385535"/>
          <c:y val="0.12040995474333308"/>
          <c:w val="0.35114416253523867"/>
          <c:h val="0.301547317112402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Dallas .5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xmlns:c15="http://schemas.microsoft.com/office/drawing/2012/chart" uri="{02D57815-91ED-43cb-92C2-25804820EDAC}">
                  <c15:fullRef>
                    <c15:sqref>Sheet1!$A$2:$A$42</c15:sqref>
                  </c15:fullRef>
                </c:ext>
              </c:extLst>
              <c:f>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Sheet1!$D$2:$D$42</c15:sqref>
                  </c15:fullRef>
                </c:ext>
              </c:extLst>
              <c:f>Sheet1!$D$2:$D$22</c:f>
              <c:numCache>
                <c:formatCode>General</c:formatCode>
                <c:ptCount val="21"/>
                <c:pt idx="0">
                  <c:v>2368139</c:v>
                </c:pt>
                <c:pt idx="1">
                  <c:v>2392965</c:v>
                </c:pt>
                <c:pt idx="2">
                  <c:v>2418398</c:v>
                </c:pt>
                <c:pt idx="3">
                  <c:v>2444095</c:v>
                </c:pt>
                <c:pt idx="4">
                  <c:v>2469699</c:v>
                </c:pt>
                <c:pt idx="5">
                  <c:v>2495544</c:v>
                </c:pt>
                <c:pt idx="6">
                  <c:v>2521192</c:v>
                </c:pt>
                <c:pt idx="7">
                  <c:v>2545862</c:v>
                </c:pt>
                <c:pt idx="8">
                  <c:v>2571089</c:v>
                </c:pt>
                <c:pt idx="9">
                  <c:v>2596329</c:v>
                </c:pt>
                <c:pt idx="10">
                  <c:v>2621131</c:v>
                </c:pt>
                <c:pt idx="11">
                  <c:v>2646305</c:v>
                </c:pt>
                <c:pt idx="12">
                  <c:v>2670920</c:v>
                </c:pt>
                <c:pt idx="13">
                  <c:v>2695167</c:v>
                </c:pt>
                <c:pt idx="14">
                  <c:v>2719309</c:v>
                </c:pt>
                <c:pt idx="15">
                  <c:v>2743221</c:v>
                </c:pt>
                <c:pt idx="16">
                  <c:v>2766381</c:v>
                </c:pt>
                <c:pt idx="17">
                  <c:v>2790432</c:v>
                </c:pt>
                <c:pt idx="18">
                  <c:v>2813683</c:v>
                </c:pt>
                <c:pt idx="19">
                  <c:v>2837024</c:v>
                </c:pt>
                <c:pt idx="20">
                  <c:v>2859701</c:v>
                </c:pt>
              </c:numCache>
            </c:numRef>
          </c:val>
          <c:smooth val="0"/>
        </c:ser>
        <c:ser>
          <c:idx val="20"/>
          <c:order val="1"/>
          <c:tx>
            <c:strRef>
              <c:f>Sheet1!$V$1</c:f>
              <c:strCache>
                <c:ptCount val="1"/>
                <c:pt idx="0">
                  <c:v>Tarrant .5 </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numRef>
              <c:extLst>
                <c:ext xmlns:c15="http://schemas.microsoft.com/office/drawing/2012/chart" uri="{02D57815-91ED-43cb-92C2-25804820EDAC}">
                  <c15:fullRef>
                    <c15:sqref>Sheet1!$A$2:$A$42</c15:sqref>
                  </c15:fullRef>
                </c:ext>
              </c:extLst>
              <c:f>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Sheet1!$V$2:$V$42</c15:sqref>
                  </c15:fullRef>
                </c:ext>
              </c:extLst>
              <c:f>Sheet1!$V$2:$V$22</c:f>
              <c:numCache>
                <c:formatCode>General</c:formatCode>
                <c:ptCount val="21"/>
                <c:pt idx="0">
                  <c:v>1809034</c:v>
                </c:pt>
                <c:pt idx="1">
                  <c:v>1831553</c:v>
                </c:pt>
                <c:pt idx="2">
                  <c:v>1854329</c:v>
                </c:pt>
                <c:pt idx="3">
                  <c:v>1877463</c:v>
                </c:pt>
                <c:pt idx="4">
                  <c:v>1900152</c:v>
                </c:pt>
                <c:pt idx="5">
                  <c:v>1922967</c:v>
                </c:pt>
                <c:pt idx="6">
                  <c:v>1945962</c:v>
                </c:pt>
                <c:pt idx="7">
                  <c:v>1969423</c:v>
                </c:pt>
                <c:pt idx="8">
                  <c:v>1992718</c:v>
                </c:pt>
                <c:pt idx="9">
                  <c:v>2016404</c:v>
                </c:pt>
                <c:pt idx="10">
                  <c:v>2039890</c:v>
                </c:pt>
                <c:pt idx="11">
                  <c:v>2064022</c:v>
                </c:pt>
                <c:pt idx="12">
                  <c:v>2088064</c:v>
                </c:pt>
                <c:pt idx="13">
                  <c:v>2112738</c:v>
                </c:pt>
                <c:pt idx="14">
                  <c:v>2137220</c:v>
                </c:pt>
                <c:pt idx="15">
                  <c:v>2162147</c:v>
                </c:pt>
                <c:pt idx="16">
                  <c:v>2187221</c:v>
                </c:pt>
                <c:pt idx="17">
                  <c:v>2211960</c:v>
                </c:pt>
                <c:pt idx="18">
                  <c:v>2237169</c:v>
                </c:pt>
                <c:pt idx="19">
                  <c:v>2262496</c:v>
                </c:pt>
                <c:pt idx="20">
                  <c:v>2287581</c:v>
                </c:pt>
              </c:numCache>
            </c:numRef>
          </c:val>
          <c:smooth val="0"/>
        </c:ser>
        <c:ser>
          <c:idx val="3"/>
          <c:order val="2"/>
          <c:tx>
            <c:strRef>
              <c:f>Sheet1!$E$1</c:f>
              <c:strCache>
                <c:ptCount val="1"/>
                <c:pt idx="0">
                  <c:v>Dallas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c:ext xmlns:c15="http://schemas.microsoft.com/office/drawing/2012/chart" uri="{02D57815-91ED-43cb-92C2-25804820EDAC}">
                  <c15:fullRef>
                    <c15:sqref>Sheet1!$A$2:$A$42</c15:sqref>
                  </c15:fullRef>
                </c:ext>
              </c:extLst>
              <c:f>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Sheet1!$E$2:$E$42</c15:sqref>
                  </c15:fullRef>
                </c:ext>
              </c:extLst>
              <c:f>Sheet1!$E$2:$E$22</c:f>
              <c:numCache>
                <c:formatCode>General</c:formatCode>
                <c:ptCount val="21"/>
                <c:pt idx="0">
                  <c:v>2368139</c:v>
                </c:pt>
                <c:pt idx="1">
                  <c:v>2392039</c:v>
                </c:pt>
                <c:pt idx="2">
                  <c:v>2416916</c:v>
                </c:pt>
                <c:pt idx="3">
                  <c:v>2443143</c:v>
                </c:pt>
                <c:pt idx="4">
                  <c:v>2469911</c:v>
                </c:pt>
                <c:pt idx="5">
                  <c:v>2496859</c:v>
                </c:pt>
                <c:pt idx="6">
                  <c:v>2524470</c:v>
                </c:pt>
                <c:pt idx="7">
                  <c:v>2552920</c:v>
                </c:pt>
                <c:pt idx="8">
                  <c:v>2581608</c:v>
                </c:pt>
                <c:pt idx="9">
                  <c:v>2610267</c:v>
                </c:pt>
                <c:pt idx="10">
                  <c:v>2639966</c:v>
                </c:pt>
                <c:pt idx="11">
                  <c:v>2669805</c:v>
                </c:pt>
                <c:pt idx="12">
                  <c:v>2699778</c:v>
                </c:pt>
                <c:pt idx="13">
                  <c:v>2729520</c:v>
                </c:pt>
                <c:pt idx="14">
                  <c:v>2759938</c:v>
                </c:pt>
                <c:pt idx="15">
                  <c:v>2789908</c:v>
                </c:pt>
                <c:pt idx="16">
                  <c:v>2819661</c:v>
                </c:pt>
                <c:pt idx="17">
                  <c:v>2850233</c:v>
                </c:pt>
                <c:pt idx="18">
                  <c:v>2880493</c:v>
                </c:pt>
                <c:pt idx="19">
                  <c:v>2910232</c:v>
                </c:pt>
                <c:pt idx="20">
                  <c:v>2939645</c:v>
                </c:pt>
              </c:numCache>
            </c:numRef>
          </c:val>
          <c:smooth val="0"/>
        </c:ser>
        <c:ser>
          <c:idx val="21"/>
          <c:order val="3"/>
          <c:tx>
            <c:strRef>
              <c:f>Sheet1!$W$1</c:f>
              <c:strCache>
                <c:ptCount val="1"/>
                <c:pt idx="0">
                  <c:v>Tarrant</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numRef>
              <c:extLst>
                <c:ext xmlns:c15="http://schemas.microsoft.com/office/drawing/2012/chart" uri="{02D57815-91ED-43cb-92C2-25804820EDAC}">
                  <c15:fullRef>
                    <c15:sqref>Sheet1!$A$2:$A$42</c15:sqref>
                  </c15:fullRef>
                </c:ext>
              </c:extLst>
              <c:f>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Sheet1!$W$2:$W$42</c15:sqref>
                  </c15:fullRef>
                </c:ext>
              </c:extLst>
              <c:f>Sheet1!$W$2:$W$22</c:f>
              <c:numCache>
                <c:formatCode>General</c:formatCode>
                <c:ptCount val="21"/>
                <c:pt idx="0">
                  <c:v>1809034</c:v>
                </c:pt>
                <c:pt idx="1">
                  <c:v>1837896</c:v>
                </c:pt>
                <c:pt idx="2">
                  <c:v>1866996</c:v>
                </c:pt>
                <c:pt idx="3">
                  <c:v>1897086</c:v>
                </c:pt>
                <c:pt idx="4">
                  <c:v>1928056</c:v>
                </c:pt>
                <c:pt idx="5">
                  <c:v>1959449</c:v>
                </c:pt>
                <c:pt idx="6">
                  <c:v>1991639</c:v>
                </c:pt>
                <c:pt idx="7">
                  <c:v>2023985</c:v>
                </c:pt>
                <c:pt idx="8">
                  <c:v>2057926</c:v>
                </c:pt>
                <c:pt idx="9">
                  <c:v>2092419</c:v>
                </c:pt>
                <c:pt idx="10">
                  <c:v>2127850</c:v>
                </c:pt>
                <c:pt idx="11">
                  <c:v>2164607</c:v>
                </c:pt>
                <c:pt idx="12">
                  <c:v>2201684</c:v>
                </c:pt>
                <c:pt idx="13">
                  <c:v>2240106</c:v>
                </c:pt>
                <c:pt idx="14">
                  <c:v>2279475</c:v>
                </c:pt>
                <c:pt idx="15">
                  <c:v>2319797</c:v>
                </c:pt>
                <c:pt idx="16">
                  <c:v>2360808</c:v>
                </c:pt>
                <c:pt idx="17">
                  <c:v>2402743</c:v>
                </c:pt>
                <c:pt idx="18">
                  <c:v>2445652</c:v>
                </c:pt>
                <c:pt idx="19">
                  <c:v>2488734</c:v>
                </c:pt>
                <c:pt idx="20">
                  <c:v>2532853</c:v>
                </c:pt>
              </c:numCache>
            </c:numRef>
          </c:val>
          <c:smooth val="0"/>
        </c:ser>
        <c:ser>
          <c:idx val="25"/>
          <c:order val="4"/>
          <c:tx>
            <c:strRef>
              <c:f>Sheet1!$AA$1</c:f>
              <c:strCache>
                <c:ptCount val="1"/>
                <c:pt idx="0">
                  <c:v>Dallas Est.</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numRef>
              <c:extLst>
                <c:ext xmlns:c15="http://schemas.microsoft.com/office/drawing/2012/chart" uri="{02D57815-91ED-43cb-92C2-25804820EDAC}">
                  <c15:fullRef>
                    <c15:sqref>Sheet1!$A$2:$A$42</c15:sqref>
                  </c15:fullRef>
                </c:ext>
              </c:extLst>
              <c:f>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Sheet1!$AA$2:$AA$42</c15:sqref>
                  </c15:fullRef>
                </c:ext>
              </c:extLst>
              <c:f>Sheet1!$AA$2:$AA$22</c:f>
              <c:numCache>
                <c:formatCode>General</c:formatCode>
                <c:ptCount val="21"/>
                <c:pt idx="0">
                  <c:v>2368139</c:v>
                </c:pt>
                <c:pt idx="1">
                  <c:v>2409942</c:v>
                </c:pt>
                <c:pt idx="2">
                  <c:v>2456693</c:v>
                </c:pt>
                <c:pt idx="3">
                  <c:v>2486083</c:v>
                </c:pt>
                <c:pt idx="4">
                  <c:v>2518638</c:v>
                </c:pt>
              </c:numCache>
            </c:numRef>
          </c:val>
          <c:smooth val="0"/>
        </c:ser>
        <c:ser>
          <c:idx val="34"/>
          <c:order val="5"/>
          <c:tx>
            <c:strRef>
              <c:f>Sheet1!$AJ$1</c:f>
              <c:strCache>
                <c:ptCount val="1"/>
                <c:pt idx="0">
                  <c:v>Tarrant Est.</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numRef>
              <c:extLst>
                <c:ext xmlns:c15="http://schemas.microsoft.com/office/drawing/2012/chart" uri="{02D57815-91ED-43cb-92C2-25804820EDAC}">
                  <c15:fullRef>
                    <c15:sqref>Sheet1!$A$2:$A$42</c15:sqref>
                  </c15:fullRef>
                </c:ext>
              </c:extLst>
              <c:f>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Sheet1!$AJ$2:$AJ$42</c15:sqref>
                  </c15:fullRef>
                </c:ext>
              </c:extLst>
              <c:f>Sheet1!$AJ$2:$AJ$22</c:f>
              <c:numCache>
                <c:formatCode>General</c:formatCode>
                <c:ptCount val="21"/>
                <c:pt idx="0">
                  <c:v>1809034</c:v>
                </c:pt>
                <c:pt idx="1">
                  <c:v>1848435</c:v>
                </c:pt>
                <c:pt idx="2">
                  <c:v>1882822</c:v>
                </c:pt>
                <c:pt idx="3">
                  <c:v>1913943</c:v>
                </c:pt>
                <c:pt idx="4">
                  <c:v>1945360</c:v>
                </c:pt>
              </c:numCache>
            </c:numRef>
          </c:val>
          <c:smooth val="0"/>
        </c:ser>
        <c:dLbls>
          <c:showLegendKey val="0"/>
          <c:showVal val="0"/>
          <c:showCatName val="0"/>
          <c:showSerName val="0"/>
          <c:showPercent val="0"/>
          <c:showBubbleSize val="0"/>
        </c:dLbls>
        <c:marker val="1"/>
        <c:smooth val="0"/>
        <c:axId val="283003800"/>
        <c:axId val="438043192"/>
        <c:extLst>
          <c:ext xmlns:c15="http://schemas.microsoft.com/office/drawing/2012/chart" uri="{02D57815-91ED-43cb-92C2-25804820EDAC}">
            <c15:filteredLineSeries>
              <c15:ser>
                <c:idx val="22"/>
                <c:order val="6"/>
                <c:tx>
                  <c:strRef>
                    <c:extLst>
                      <c:ext uri="{02D57815-91ED-43cb-92C2-25804820EDAC}">
                        <c15:formulaRef>
                          <c15:sqref>Sheet1!$X$1</c15:sqref>
                        </c15:formulaRef>
                      </c:ext>
                    </c:extLst>
                    <c:strCache>
                      <c:ptCount val="1"/>
                      <c:pt idx="0">
                        <c:v>Wise .5</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numRef>
                    <c:extLst>
                      <c:ext uri="{02D57815-91ED-43cb-92C2-25804820EDAC}">
                        <c15:fullRef>
                          <c15:sqref>Sheet1!$A$2:$A$42</c15:sqref>
                        </c15:fullRef>
                        <c15:formulaRef>
                          <c15:sqref>Sheet1!$A$2:$A$22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uri="{02D57815-91ED-43cb-92C2-25804820EDAC}">
                        <c15:fullRef>
                          <c15:sqref>Sheet1!$X$2:$X$42</c15:sqref>
                        </c15:fullRef>
                        <c15:formulaRef>
                          <c15:sqref>Sheet1!$X$2:$X$22</c15:sqref>
                        </c15:formulaRef>
                      </c:ext>
                    </c:extLst>
                    <c:numCache>
                      <c:formatCode>General</c:formatCode>
                      <c:ptCount val="21"/>
                      <c:pt idx="0">
                        <c:v>59127</c:v>
                      </c:pt>
                      <c:pt idx="1">
                        <c:v>59966</c:v>
                      </c:pt>
                      <c:pt idx="2">
                        <c:v>60824</c:v>
                      </c:pt>
                      <c:pt idx="3">
                        <c:v>61695</c:v>
                      </c:pt>
                      <c:pt idx="4">
                        <c:v>62588</c:v>
                      </c:pt>
                      <c:pt idx="5">
                        <c:v>63476</c:v>
                      </c:pt>
                      <c:pt idx="6">
                        <c:v>64357</c:v>
                      </c:pt>
                      <c:pt idx="7">
                        <c:v>65264</c:v>
                      </c:pt>
                      <c:pt idx="8">
                        <c:v>66195</c:v>
                      </c:pt>
                      <c:pt idx="9">
                        <c:v>67125</c:v>
                      </c:pt>
                      <c:pt idx="10">
                        <c:v>68070</c:v>
                      </c:pt>
                      <c:pt idx="11">
                        <c:v>69032</c:v>
                      </c:pt>
                      <c:pt idx="12">
                        <c:v>70028</c:v>
                      </c:pt>
                      <c:pt idx="13">
                        <c:v>71042</c:v>
                      </c:pt>
                      <c:pt idx="14">
                        <c:v>72064</c:v>
                      </c:pt>
                      <c:pt idx="15">
                        <c:v>73088</c:v>
                      </c:pt>
                      <c:pt idx="16">
                        <c:v>74108</c:v>
                      </c:pt>
                      <c:pt idx="17">
                        <c:v>75154</c:v>
                      </c:pt>
                      <c:pt idx="18">
                        <c:v>76180</c:v>
                      </c:pt>
                      <c:pt idx="19">
                        <c:v>77211</c:v>
                      </c:pt>
                      <c:pt idx="20">
                        <c:v>78265</c:v>
                      </c:pt>
                    </c:numCache>
                  </c:numRef>
                </c:val>
                <c:smooth val="0"/>
              </c15:ser>
            </c15:filteredLineSeries>
            <c15:filteredLineSeries>
              <c15:ser>
                <c:idx val="23"/>
                <c:order val="7"/>
                <c:tx>
                  <c:strRef>
                    <c:extLst xmlns:c15="http://schemas.microsoft.com/office/drawing/2012/chart">
                      <c:ext xmlns:c15="http://schemas.microsoft.com/office/drawing/2012/chart" uri="{02D57815-91ED-43cb-92C2-25804820EDAC}">
                        <c15:formulaRef>
                          <c15:sqref>Sheet1!$Y$1</c15:sqref>
                        </c15:formulaRef>
                      </c:ext>
                    </c:extLst>
                    <c:strCache>
                      <c:ptCount val="1"/>
                      <c:pt idx="0">
                        <c:v>Wise</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numRef>
                    <c:extLst>
                      <c:ext xmlns:c15="http://schemas.microsoft.com/office/drawing/2012/chart" uri="{02D57815-91ED-43cb-92C2-25804820EDAC}">
                        <c15:fullRef>
                          <c15:sqref>Sheet1!$A$2:$A$42</c15:sqref>
                        </c15:fullRef>
                        <c15:formulaRef>
                          <c15:sqref>Sheet1!$A$2:$A$22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Sheet1!$Y$2:$Y$42</c15:sqref>
                        </c15:fullRef>
                        <c15:formulaRef>
                          <c15:sqref>Sheet1!$Y$2:$Y$22</c15:sqref>
                        </c15:formulaRef>
                      </c:ext>
                    </c:extLst>
                    <c:numCache>
                      <c:formatCode>General</c:formatCode>
                      <c:ptCount val="21"/>
                      <c:pt idx="0">
                        <c:v>59127</c:v>
                      </c:pt>
                      <c:pt idx="1">
                        <c:v>60512</c:v>
                      </c:pt>
                      <c:pt idx="2">
                        <c:v>61907</c:v>
                      </c:pt>
                      <c:pt idx="3">
                        <c:v>63343</c:v>
                      </c:pt>
                      <c:pt idx="4">
                        <c:v>64795</c:v>
                      </c:pt>
                      <c:pt idx="5">
                        <c:v>66321</c:v>
                      </c:pt>
                      <c:pt idx="6">
                        <c:v>67865</c:v>
                      </c:pt>
                      <c:pt idx="7">
                        <c:v>69449</c:v>
                      </c:pt>
                      <c:pt idx="8">
                        <c:v>71081</c:v>
                      </c:pt>
                      <c:pt idx="9">
                        <c:v>72749</c:v>
                      </c:pt>
                      <c:pt idx="10">
                        <c:v>74490</c:v>
                      </c:pt>
                      <c:pt idx="11">
                        <c:v>76302</c:v>
                      </c:pt>
                      <c:pt idx="12">
                        <c:v>78195</c:v>
                      </c:pt>
                      <c:pt idx="13">
                        <c:v>80142</c:v>
                      </c:pt>
                      <c:pt idx="14">
                        <c:v>82164</c:v>
                      </c:pt>
                      <c:pt idx="15">
                        <c:v>84227</c:v>
                      </c:pt>
                      <c:pt idx="16">
                        <c:v>86358</c:v>
                      </c:pt>
                      <c:pt idx="17">
                        <c:v>88569</c:v>
                      </c:pt>
                      <c:pt idx="18">
                        <c:v>90810</c:v>
                      </c:pt>
                      <c:pt idx="19">
                        <c:v>93144</c:v>
                      </c:pt>
                      <c:pt idx="20">
                        <c:v>95538</c:v>
                      </c:pt>
                    </c:numCache>
                  </c:numRef>
                </c:val>
                <c:smooth val="0"/>
              </c15:ser>
            </c15:filteredLineSeries>
            <c15:filteredLineSeries>
              <c15:ser>
                <c:idx val="24"/>
                <c:order val="8"/>
                <c:tx>
                  <c:strRef>
                    <c:extLst xmlns:c15="http://schemas.microsoft.com/office/drawing/2012/chart">
                      <c:ext xmlns:c15="http://schemas.microsoft.com/office/drawing/2012/chart" uri="{02D57815-91ED-43cb-92C2-25804820EDAC}">
                        <c15:formulaRef>
                          <c15:sqref>Sheet1!$Z$1</c15:sqref>
                        </c15:formulaRef>
                      </c:ext>
                    </c:extLst>
                    <c:strCache>
                      <c:ptCount val="1"/>
                      <c:pt idx="0">
                        <c:v>Collin Est.</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numRef>
                    <c:extLst>
                      <c:ext xmlns:c15="http://schemas.microsoft.com/office/drawing/2012/chart" uri="{02D57815-91ED-43cb-92C2-25804820EDAC}">
                        <c15:fullRef>
                          <c15:sqref>Sheet1!$A$2:$A$42</c15:sqref>
                        </c15:fullRef>
                        <c15:formulaRef>
                          <c15:sqref>Sheet1!$A$2:$A$22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Sheet1!$Z$2:$Z$42</c15:sqref>
                        </c15:fullRef>
                        <c15:formulaRef>
                          <c15:sqref>Sheet1!$Z$2:$Z$22</c15:sqref>
                        </c15:formulaRef>
                      </c:ext>
                    </c:extLst>
                    <c:numCache>
                      <c:formatCode>General</c:formatCode>
                      <c:ptCount val="21"/>
                      <c:pt idx="0">
                        <c:v>782341</c:v>
                      </c:pt>
                      <c:pt idx="1">
                        <c:v>814738</c:v>
                      </c:pt>
                      <c:pt idx="2">
                        <c:v>837476</c:v>
                      </c:pt>
                      <c:pt idx="3">
                        <c:v>858711</c:v>
                      </c:pt>
                      <c:pt idx="4">
                        <c:v>885241</c:v>
                      </c:pt>
                    </c:numCache>
                  </c:numRef>
                </c:val>
                <c:smooth val="0"/>
              </c15:ser>
            </c15:filteredLineSeries>
            <c15:filteredLineSeries>
              <c15:ser>
                <c:idx val="26"/>
                <c:order val="9"/>
                <c:tx>
                  <c:strRef>
                    <c:extLst xmlns:c15="http://schemas.microsoft.com/office/drawing/2012/chart">
                      <c:ext xmlns:c15="http://schemas.microsoft.com/office/drawing/2012/chart" uri="{02D57815-91ED-43cb-92C2-25804820EDAC}">
                        <c15:formulaRef>
                          <c15:sqref>Sheet1!$AB$1</c15:sqref>
                        </c15:formulaRef>
                      </c:ext>
                    </c:extLst>
                    <c:strCache>
                      <c:ptCount val="1"/>
                      <c:pt idx="0">
                        <c:v>Delta Est.</c:v>
                      </c:pt>
                    </c:strCache>
                  </c:strRef>
                </c:tx>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numRef>
                    <c:extLst>
                      <c:ext xmlns:c15="http://schemas.microsoft.com/office/drawing/2012/chart" uri="{02D57815-91ED-43cb-92C2-25804820EDAC}">
                        <c15:fullRef>
                          <c15:sqref>Sheet1!$A$2:$A$42</c15:sqref>
                        </c15:fullRef>
                        <c15:formulaRef>
                          <c15:sqref>Sheet1!$A$2:$A$22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Sheet1!$AB$2:$AB$42</c15:sqref>
                        </c15:fullRef>
                        <c15:formulaRef>
                          <c15:sqref>Sheet1!$AB$2:$AB$22</c15:sqref>
                        </c15:formulaRef>
                      </c:ext>
                    </c:extLst>
                    <c:numCache>
                      <c:formatCode>General</c:formatCode>
                      <c:ptCount val="21"/>
                      <c:pt idx="0">
                        <c:v>5231</c:v>
                      </c:pt>
                      <c:pt idx="1">
                        <c:v>5204</c:v>
                      </c:pt>
                      <c:pt idx="2">
                        <c:v>5307</c:v>
                      </c:pt>
                      <c:pt idx="3">
                        <c:v>5205</c:v>
                      </c:pt>
                      <c:pt idx="4">
                        <c:v>5238</c:v>
                      </c:pt>
                    </c:numCache>
                  </c:numRef>
                </c:val>
                <c:smooth val="0"/>
              </c15:ser>
            </c15:filteredLineSeries>
            <c15:filteredLineSeries>
              <c15:ser>
                <c:idx val="27"/>
                <c:order val="10"/>
                <c:tx>
                  <c:strRef>
                    <c:extLst xmlns:c15="http://schemas.microsoft.com/office/drawing/2012/chart">
                      <c:ext xmlns:c15="http://schemas.microsoft.com/office/drawing/2012/chart" uri="{02D57815-91ED-43cb-92C2-25804820EDAC}">
                        <c15:formulaRef>
                          <c15:sqref>Sheet1!$AC$1</c15:sqref>
                        </c15:formulaRef>
                      </c:ext>
                    </c:extLst>
                    <c:strCache>
                      <c:ptCount val="1"/>
                      <c:pt idx="0">
                        <c:v>Denton Est.</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numRef>
                    <c:extLst>
                      <c:ext xmlns:c15="http://schemas.microsoft.com/office/drawing/2012/chart" uri="{02D57815-91ED-43cb-92C2-25804820EDAC}">
                        <c15:fullRef>
                          <c15:sqref>Sheet1!$A$2:$A$42</c15:sqref>
                        </c15:fullRef>
                        <c15:formulaRef>
                          <c15:sqref>Sheet1!$A$2:$A$22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Sheet1!$AC$2:$AC$42</c15:sqref>
                        </c15:fullRef>
                        <c15:formulaRef>
                          <c15:sqref>Sheet1!$AC$2:$AC$22</c15:sqref>
                        </c15:formulaRef>
                      </c:ext>
                    </c:extLst>
                    <c:numCache>
                      <c:formatCode>General</c:formatCode>
                      <c:ptCount val="21"/>
                      <c:pt idx="0">
                        <c:v>662614</c:v>
                      </c:pt>
                      <c:pt idx="1">
                        <c:v>685718</c:v>
                      </c:pt>
                      <c:pt idx="2">
                        <c:v>707962</c:v>
                      </c:pt>
                      <c:pt idx="3">
                        <c:v>729152</c:v>
                      </c:pt>
                      <c:pt idx="4">
                        <c:v>753363</c:v>
                      </c:pt>
                    </c:numCache>
                  </c:numRef>
                </c:val>
                <c:smooth val="0"/>
              </c15:ser>
            </c15:filteredLineSeries>
            <c15:filteredLineSeries>
              <c15:ser>
                <c:idx val="28"/>
                <c:order val="11"/>
                <c:tx>
                  <c:strRef>
                    <c:extLst xmlns:c15="http://schemas.microsoft.com/office/drawing/2012/chart">
                      <c:ext xmlns:c15="http://schemas.microsoft.com/office/drawing/2012/chart" uri="{02D57815-91ED-43cb-92C2-25804820EDAC}">
                        <c15:formulaRef>
                          <c15:sqref>Sheet1!$AD$1</c15:sqref>
                        </c15:formulaRef>
                      </c:ext>
                    </c:extLst>
                    <c:strCache>
                      <c:ptCount val="1"/>
                      <c:pt idx="0">
                        <c:v>Ellis Est.</c:v>
                      </c:pt>
                    </c:strCache>
                  </c:strRef>
                </c:tx>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cat>
                  <c:numRef>
                    <c:extLst>
                      <c:ext xmlns:c15="http://schemas.microsoft.com/office/drawing/2012/chart" uri="{02D57815-91ED-43cb-92C2-25804820EDAC}">
                        <c15:fullRef>
                          <c15:sqref>Sheet1!$A$2:$A$42</c15:sqref>
                        </c15:fullRef>
                        <c15:formulaRef>
                          <c15:sqref>Sheet1!$A$2:$A$22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Sheet1!$AD$2:$AD$42</c15:sqref>
                        </c15:fullRef>
                        <c15:formulaRef>
                          <c15:sqref>Sheet1!$AD$2:$AD$22</c15:sqref>
                        </c15:formulaRef>
                      </c:ext>
                    </c:extLst>
                    <c:numCache>
                      <c:formatCode>General</c:formatCode>
                      <c:ptCount val="21"/>
                      <c:pt idx="0">
                        <c:v>149610</c:v>
                      </c:pt>
                      <c:pt idx="1">
                        <c:v>152462</c:v>
                      </c:pt>
                      <c:pt idx="2">
                        <c:v>153826</c:v>
                      </c:pt>
                      <c:pt idx="3">
                        <c:v>156198</c:v>
                      </c:pt>
                      <c:pt idx="4">
                        <c:v>159317</c:v>
                      </c:pt>
                    </c:numCache>
                  </c:numRef>
                </c:val>
                <c:smooth val="0"/>
              </c15:ser>
            </c15:filteredLineSeries>
            <c15:filteredLineSeries>
              <c15:ser>
                <c:idx val="29"/>
                <c:order val="12"/>
                <c:tx>
                  <c:strRef>
                    <c:extLst xmlns:c15="http://schemas.microsoft.com/office/drawing/2012/chart">
                      <c:ext xmlns:c15="http://schemas.microsoft.com/office/drawing/2012/chart" uri="{02D57815-91ED-43cb-92C2-25804820EDAC}">
                        <c15:formulaRef>
                          <c15:sqref>Sheet1!$AE$1</c15:sqref>
                        </c15:formulaRef>
                      </c:ext>
                    </c:extLst>
                    <c:strCache>
                      <c:ptCount val="1"/>
                      <c:pt idx="0">
                        <c:v>Hunt Est.</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numRef>
                    <c:extLst>
                      <c:ext xmlns:c15="http://schemas.microsoft.com/office/drawing/2012/chart" uri="{02D57815-91ED-43cb-92C2-25804820EDAC}">
                        <c15:fullRef>
                          <c15:sqref>Sheet1!$A$2:$A$42</c15:sqref>
                        </c15:fullRef>
                        <c15:formulaRef>
                          <c15:sqref>Sheet1!$A$2:$A$22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Sheet1!$AE$2:$AE$42</c15:sqref>
                        </c15:fullRef>
                        <c15:formulaRef>
                          <c15:sqref>Sheet1!$AE$2:$AE$22</c15:sqref>
                        </c15:formulaRef>
                      </c:ext>
                    </c:extLst>
                    <c:numCache>
                      <c:formatCode>General</c:formatCode>
                      <c:ptCount val="21"/>
                      <c:pt idx="0">
                        <c:v>86129</c:v>
                      </c:pt>
                      <c:pt idx="1">
                        <c:v>86732</c:v>
                      </c:pt>
                      <c:pt idx="2">
                        <c:v>87211</c:v>
                      </c:pt>
                      <c:pt idx="3">
                        <c:v>87532</c:v>
                      </c:pt>
                      <c:pt idx="4">
                        <c:v>88493</c:v>
                      </c:pt>
                    </c:numCache>
                  </c:numRef>
                </c:val>
                <c:smooth val="0"/>
              </c15:ser>
            </c15:filteredLineSeries>
            <c15:filteredLineSeries>
              <c15:ser>
                <c:idx val="30"/>
                <c:order val="13"/>
                <c:tx>
                  <c:strRef>
                    <c:extLst xmlns:c15="http://schemas.microsoft.com/office/drawing/2012/chart">
                      <c:ext xmlns:c15="http://schemas.microsoft.com/office/drawing/2012/chart" uri="{02D57815-91ED-43cb-92C2-25804820EDAC}">
                        <c15:formulaRef>
                          <c15:sqref>Sheet1!$AF$1</c15:sqref>
                        </c15:formulaRef>
                      </c:ext>
                    </c:extLst>
                    <c:strCache>
                      <c:ptCount val="1"/>
                      <c:pt idx="0">
                        <c:v>Johnson Est.</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numRef>
                    <c:extLst>
                      <c:ext xmlns:c15="http://schemas.microsoft.com/office/drawing/2012/chart" uri="{02D57815-91ED-43cb-92C2-25804820EDAC}">
                        <c15:fullRef>
                          <c15:sqref>Sheet1!$A$2:$A$42</c15:sqref>
                        </c15:fullRef>
                        <c15:formulaRef>
                          <c15:sqref>Sheet1!$A$2:$A$22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Sheet1!$AF$2:$AF$42</c15:sqref>
                        </c15:fullRef>
                        <c15:formulaRef>
                          <c15:sqref>Sheet1!$AF$2:$AF$22</c15:sqref>
                        </c15:formulaRef>
                      </c:ext>
                    </c:extLst>
                    <c:numCache>
                      <c:formatCode>General</c:formatCode>
                      <c:ptCount val="21"/>
                      <c:pt idx="0">
                        <c:v>150934</c:v>
                      </c:pt>
                      <c:pt idx="1">
                        <c:v>152037</c:v>
                      </c:pt>
                      <c:pt idx="2">
                        <c:v>153530</c:v>
                      </c:pt>
                      <c:pt idx="3">
                        <c:v>154952</c:v>
                      </c:pt>
                      <c:pt idx="4">
                        <c:v>157456</c:v>
                      </c:pt>
                    </c:numCache>
                  </c:numRef>
                </c:val>
                <c:smooth val="0"/>
              </c15:ser>
            </c15:filteredLineSeries>
            <c15:filteredLineSeries>
              <c15:ser>
                <c:idx val="31"/>
                <c:order val="14"/>
                <c:tx>
                  <c:strRef>
                    <c:extLst xmlns:c15="http://schemas.microsoft.com/office/drawing/2012/chart">
                      <c:ext xmlns:c15="http://schemas.microsoft.com/office/drawing/2012/chart" uri="{02D57815-91ED-43cb-92C2-25804820EDAC}">
                        <c15:formulaRef>
                          <c15:sqref>Sheet1!$AG$1</c15:sqref>
                        </c15:formulaRef>
                      </c:ext>
                    </c:extLst>
                    <c:strCache>
                      <c:ptCount val="1"/>
                      <c:pt idx="0">
                        <c:v>Kaufman Est.</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numRef>
                    <c:extLst>
                      <c:ext xmlns:c15="http://schemas.microsoft.com/office/drawing/2012/chart" uri="{02D57815-91ED-43cb-92C2-25804820EDAC}">
                        <c15:fullRef>
                          <c15:sqref>Sheet1!$A$2:$A$42</c15:sqref>
                        </c15:fullRef>
                        <c15:formulaRef>
                          <c15:sqref>Sheet1!$A$2:$A$22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Sheet1!$AG$2:$AG$42</c15:sqref>
                        </c15:fullRef>
                        <c15:formulaRef>
                          <c15:sqref>Sheet1!$AG$2:$AG$22</c15:sqref>
                        </c15:formulaRef>
                      </c:ext>
                    </c:extLst>
                    <c:numCache>
                      <c:formatCode>General</c:formatCode>
                      <c:ptCount val="21"/>
                      <c:pt idx="0">
                        <c:v>103350</c:v>
                      </c:pt>
                      <c:pt idx="1">
                        <c:v>105287</c:v>
                      </c:pt>
                      <c:pt idx="2">
                        <c:v>106680</c:v>
                      </c:pt>
                      <c:pt idx="3">
                        <c:v>108521</c:v>
                      </c:pt>
                      <c:pt idx="4">
                        <c:v>111236</c:v>
                      </c:pt>
                    </c:numCache>
                  </c:numRef>
                </c:val>
                <c:smooth val="0"/>
              </c15:ser>
            </c15:filteredLineSeries>
            <c15:filteredLineSeries>
              <c15:ser>
                <c:idx val="32"/>
                <c:order val="15"/>
                <c:tx>
                  <c:strRef>
                    <c:extLst xmlns:c15="http://schemas.microsoft.com/office/drawing/2012/chart">
                      <c:ext xmlns:c15="http://schemas.microsoft.com/office/drawing/2012/chart" uri="{02D57815-91ED-43cb-92C2-25804820EDAC}">
                        <c15:formulaRef>
                          <c15:sqref>Sheet1!$AH$1</c15:sqref>
                        </c15:formulaRef>
                      </c:ext>
                    </c:extLst>
                    <c:strCache>
                      <c:ptCount val="1"/>
                      <c:pt idx="0">
                        <c:v>Parker Est.</c:v>
                      </c:pt>
                    </c:strCache>
                  </c:strRef>
                </c:tx>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numRef>
                    <c:extLst>
                      <c:ext xmlns:c15="http://schemas.microsoft.com/office/drawing/2012/chart" uri="{02D57815-91ED-43cb-92C2-25804820EDAC}">
                        <c15:fullRef>
                          <c15:sqref>Sheet1!$A$2:$A$42</c15:sqref>
                        </c15:fullRef>
                        <c15:formulaRef>
                          <c15:sqref>Sheet1!$A$2:$A$22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Sheet1!$AH$2:$AH$42</c15:sqref>
                        </c15:fullRef>
                        <c15:formulaRef>
                          <c15:sqref>Sheet1!$AH$2:$AH$22</c15:sqref>
                        </c15:formulaRef>
                      </c:ext>
                    </c:extLst>
                    <c:numCache>
                      <c:formatCode>General</c:formatCode>
                      <c:ptCount val="21"/>
                      <c:pt idx="0">
                        <c:v>116927</c:v>
                      </c:pt>
                      <c:pt idx="1">
                        <c:v>118500</c:v>
                      </c:pt>
                      <c:pt idx="2">
                        <c:v>119757</c:v>
                      </c:pt>
                      <c:pt idx="3">
                        <c:v>120207</c:v>
                      </c:pt>
                      <c:pt idx="4">
                        <c:v>123164</c:v>
                      </c:pt>
                    </c:numCache>
                  </c:numRef>
                </c:val>
                <c:smooth val="0"/>
              </c15:ser>
            </c15:filteredLineSeries>
            <c15:filteredLineSeries>
              <c15:ser>
                <c:idx val="33"/>
                <c:order val="16"/>
                <c:tx>
                  <c:strRef>
                    <c:extLst xmlns:c15="http://schemas.microsoft.com/office/drawing/2012/chart">
                      <c:ext xmlns:c15="http://schemas.microsoft.com/office/drawing/2012/chart" uri="{02D57815-91ED-43cb-92C2-25804820EDAC}">
                        <c15:formulaRef>
                          <c15:sqref>Sheet1!$AI$1</c15:sqref>
                        </c15:formulaRef>
                      </c:ext>
                    </c:extLst>
                    <c:strCache>
                      <c:ptCount val="1"/>
                      <c:pt idx="0">
                        <c:v>Rockwall Est</c:v>
                      </c:pt>
                    </c:strCache>
                  </c:strRef>
                </c:tx>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cat>
                  <c:numRef>
                    <c:extLst>
                      <c:ext xmlns:c15="http://schemas.microsoft.com/office/drawing/2012/chart" uri="{02D57815-91ED-43cb-92C2-25804820EDAC}">
                        <c15:fullRef>
                          <c15:sqref>Sheet1!$A$2:$A$42</c15:sqref>
                        </c15:fullRef>
                        <c15:formulaRef>
                          <c15:sqref>Sheet1!$A$2:$A$22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Sheet1!$AI$2:$AI$42</c15:sqref>
                        </c15:fullRef>
                        <c15:formulaRef>
                          <c15:sqref>Sheet1!$AI$2:$AI$22</c15:sqref>
                        </c15:formulaRef>
                      </c:ext>
                    </c:extLst>
                    <c:numCache>
                      <c:formatCode>General</c:formatCode>
                      <c:ptCount val="21"/>
                      <c:pt idx="0">
                        <c:v>78337</c:v>
                      </c:pt>
                      <c:pt idx="1">
                        <c:v>81136</c:v>
                      </c:pt>
                      <c:pt idx="2">
                        <c:v>82992</c:v>
                      </c:pt>
                      <c:pt idx="3">
                        <c:v>85290</c:v>
                      </c:pt>
                      <c:pt idx="4">
                        <c:v>87809</c:v>
                      </c:pt>
                    </c:numCache>
                  </c:numRef>
                </c:val>
                <c:smooth val="0"/>
              </c15:ser>
            </c15:filteredLineSeries>
            <c15:filteredLineSeries>
              <c15:ser>
                <c:idx val="35"/>
                <c:order val="17"/>
                <c:tx>
                  <c:strRef>
                    <c:extLst xmlns:c15="http://schemas.microsoft.com/office/drawing/2012/chart">
                      <c:ext xmlns:c15="http://schemas.microsoft.com/office/drawing/2012/chart" uri="{02D57815-91ED-43cb-92C2-25804820EDAC}">
                        <c15:formulaRef>
                          <c15:sqref>Sheet1!$AK$1</c15:sqref>
                        </c15:formulaRef>
                      </c:ext>
                    </c:extLst>
                    <c:strCache>
                      <c:ptCount val="1"/>
                      <c:pt idx="0">
                        <c:v>Wise Est.</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cat>
                  <c:numRef>
                    <c:extLst>
                      <c:ext xmlns:c15="http://schemas.microsoft.com/office/drawing/2012/chart" uri="{02D57815-91ED-43cb-92C2-25804820EDAC}">
                        <c15:fullRef>
                          <c15:sqref>Sheet1!$A$2:$A$42</c15:sqref>
                        </c15:fullRef>
                        <c15:formulaRef>
                          <c15:sqref>Sheet1!$A$2:$A$22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xmlns:c15="http://schemas.microsoft.com/office/drawing/2012/chart" uri="{02D57815-91ED-43cb-92C2-25804820EDAC}">
                        <c15:fullRef>
                          <c15:sqref>Sheet1!$AK$2:$AK$42</c15:sqref>
                        </c15:fullRef>
                        <c15:formulaRef>
                          <c15:sqref>Sheet1!$AK$2:$AK$22</c15:sqref>
                        </c15:formulaRef>
                      </c:ext>
                    </c:extLst>
                    <c:numCache>
                      <c:formatCode>General</c:formatCode>
                      <c:ptCount val="21"/>
                      <c:pt idx="0">
                        <c:v>59127</c:v>
                      </c:pt>
                      <c:pt idx="1">
                        <c:v>59936</c:v>
                      </c:pt>
                      <c:pt idx="2">
                        <c:v>60387</c:v>
                      </c:pt>
                      <c:pt idx="3">
                        <c:v>61003</c:v>
                      </c:pt>
                      <c:pt idx="4">
                        <c:v>61638</c:v>
                      </c:pt>
                    </c:numCache>
                  </c:numRef>
                </c:val>
                <c:smooth val="0"/>
              </c15:ser>
            </c15:filteredLineSeries>
          </c:ext>
        </c:extLst>
      </c:lineChart>
      <c:catAx>
        <c:axId val="28300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8043192"/>
        <c:crosses val="autoZero"/>
        <c:auto val="1"/>
        <c:lblAlgn val="ctr"/>
        <c:lblOffset val="100"/>
        <c:noMultiLvlLbl val="0"/>
      </c:catAx>
      <c:valAx>
        <c:axId val="438043192"/>
        <c:scaling>
          <c:orientation val="minMax"/>
          <c:min val="15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3003800"/>
        <c:crosses val="autoZero"/>
        <c:crossBetween val="between"/>
      </c:valAx>
      <c:spPr>
        <a:noFill/>
        <a:ln>
          <a:noFill/>
        </a:ln>
        <a:effectLst/>
      </c:spPr>
    </c:plotArea>
    <c:legend>
      <c:legendPos val="b"/>
      <c:layout>
        <c:manualLayout>
          <c:xMode val="edge"/>
          <c:yMode val="edge"/>
          <c:x val="0.11819152814231554"/>
          <c:y val="2.5565829857645719E-3"/>
          <c:w val="0.38861694371536892"/>
          <c:h val="0.2342025332509346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67070088461161E-2"/>
          <c:y val="2.3304211722455531E-2"/>
          <c:w val="0.88362921648682802"/>
          <c:h val="0.78342310796619419"/>
        </c:manualLayout>
      </c:layout>
      <c:lineChart>
        <c:grouping val="standard"/>
        <c:varyColors val="0"/>
        <c:ser>
          <c:idx val="0"/>
          <c:order val="0"/>
          <c:tx>
            <c:strRef>
              <c:f>Sheet1!$B$1</c:f>
              <c:strCache>
                <c:ptCount val="1"/>
                <c:pt idx="0">
                  <c:v>Collin .5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Sheet1!$A$2:$A$42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Sheet1!$B$2:$B$42</c:f>
              <c:numCache>
                <c:formatCode>General</c:formatCode>
                <c:ptCount val="21"/>
                <c:pt idx="0">
                  <c:v>782341</c:v>
                </c:pt>
                <c:pt idx="1">
                  <c:v>800967</c:v>
                </c:pt>
                <c:pt idx="2">
                  <c:v>819748</c:v>
                </c:pt>
                <c:pt idx="3">
                  <c:v>838649</c:v>
                </c:pt>
                <c:pt idx="4">
                  <c:v>857830</c:v>
                </c:pt>
                <c:pt idx="5">
                  <c:v>877059</c:v>
                </c:pt>
                <c:pt idx="6">
                  <c:v>896297</c:v>
                </c:pt>
                <c:pt idx="7">
                  <c:v>915972</c:v>
                </c:pt>
                <c:pt idx="8">
                  <c:v>935596</c:v>
                </c:pt>
                <c:pt idx="9">
                  <c:v>955594</c:v>
                </c:pt>
                <c:pt idx="10">
                  <c:v>975957</c:v>
                </c:pt>
                <c:pt idx="11">
                  <c:v>996921</c:v>
                </c:pt>
                <c:pt idx="12">
                  <c:v>1018068</c:v>
                </c:pt>
                <c:pt idx="13">
                  <c:v>1040234</c:v>
                </c:pt>
                <c:pt idx="14">
                  <c:v>1062688</c:v>
                </c:pt>
                <c:pt idx="15">
                  <c:v>1085840</c:v>
                </c:pt>
                <c:pt idx="16">
                  <c:v>1109669</c:v>
                </c:pt>
                <c:pt idx="17">
                  <c:v>1134273</c:v>
                </c:pt>
                <c:pt idx="18">
                  <c:v>1158947</c:v>
                </c:pt>
                <c:pt idx="19">
                  <c:v>1185025</c:v>
                </c:pt>
                <c:pt idx="20">
                  <c:v>1211461</c:v>
                </c:pt>
              </c:numCache>
            </c:numRef>
          </c:val>
          <c:smooth val="0"/>
        </c:ser>
        <c:ser>
          <c:idx val="1"/>
          <c:order val="1"/>
          <c:tx>
            <c:strRef>
              <c:f>Sheet1!$C$1</c:f>
              <c:strCache>
                <c:ptCount val="1"/>
                <c:pt idx="0">
                  <c:v>Collin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Sheet1!$A$2:$A$42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Sheet1!$C$2:$C$42</c:f>
              <c:numCache>
                <c:formatCode>General</c:formatCode>
                <c:ptCount val="21"/>
                <c:pt idx="0">
                  <c:v>782341</c:v>
                </c:pt>
                <c:pt idx="1">
                  <c:v>813335</c:v>
                </c:pt>
                <c:pt idx="2">
                  <c:v>845661</c:v>
                </c:pt>
                <c:pt idx="3">
                  <c:v>879031</c:v>
                </c:pt>
                <c:pt idx="4">
                  <c:v>913737</c:v>
                </c:pt>
                <c:pt idx="5">
                  <c:v>949673</c:v>
                </c:pt>
                <c:pt idx="6">
                  <c:v>986904</c:v>
                </c:pt>
                <c:pt idx="7">
                  <c:v>1025618</c:v>
                </c:pt>
                <c:pt idx="8">
                  <c:v>1065557</c:v>
                </c:pt>
                <c:pt idx="9">
                  <c:v>1107017</c:v>
                </c:pt>
                <c:pt idx="10">
                  <c:v>1150398</c:v>
                </c:pt>
                <c:pt idx="11">
                  <c:v>1195426</c:v>
                </c:pt>
                <c:pt idx="12">
                  <c:v>1242932</c:v>
                </c:pt>
                <c:pt idx="13">
                  <c:v>1292798</c:v>
                </c:pt>
                <c:pt idx="14">
                  <c:v>1344620</c:v>
                </c:pt>
                <c:pt idx="15">
                  <c:v>1398711</c:v>
                </c:pt>
                <c:pt idx="16">
                  <c:v>1455679</c:v>
                </c:pt>
                <c:pt idx="17">
                  <c:v>1515543</c:v>
                </c:pt>
                <c:pt idx="18">
                  <c:v>1578030</c:v>
                </c:pt>
                <c:pt idx="19">
                  <c:v>1643592</c:v>
                </c:pt>
                <c:pt idx="20">
                  <c:v>1712183</c:v>
                </c:pt>
              </c:numCache>
            </c:numRef>
          </c:val>
          <c:smooth val="0"/>
        </c:ser>
        <c:ser>
          <c:idx val="24"/>
          <c:order val="2"/>
          <c:tx>
            <c:strRef>
              <c:f>Sheet1!$Z$1</c:f>
              <c:strCache>
                <c:ptCount val="1"/>
                <c:pt idx="0">
                  <c:v>Collin Est.</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numRef>
              <c:f>Sheet1!$A$2:$A$42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Sheet1!$Z$2:$Z$42</c:f>
              <c:numCache>
                <c:formatCode>General</c:formatCode>
                <c:ptCount val="21"/>
                <c:pt idx="0">
                  <c:v>782341</c:v>
                </c:pt>
                <c:pt idx="1">
                  <c:v>814738</c:v>
                </c:pt>
                <c:pt idx="2">
                  <c:v>837476</c:v>
                </c:pt>
                <c:pt idx="3">
                  <c:v>858711</c:v>
                </c:pt>
                <c:pt idx="4">
                  <c:v>885241</c:v>
                </c:pt>
              </c:numCache>
            </c:numRef>
          </c:val>
          <c:smooth val="0"/>
        </c:ser>
        <c:ser>
          <c:idx val="6"/>
          <c:order val="7"/>
          <c:tx>
            <c:strRef>
              <c:f>Sheet1!$H$1</c:f>
              <c:strCache>
                <c:ptCount val="1"/>
                <c:pt idx="0">
                  <c:v>Denton .5</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Sheet1!$A$2:$A$42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Sheet1!$H$2:$H$42</c:f>
              <c:numCache>
                <c:formatCode>General</c:formatCode>
                <c:ptCount val="21"/>
                <c:pt idx="0">
                  <c:v>662614</c:v>
                </c:pt>
                <c:pt idx="1">
                  <c:v>677378</c:v>
                </c:pt>
                <c:pt idx="2">
                  <c:v>692799</c:v>
                </c:pt>
                <c:pt idx="3">
                  <c:v>708280</c:v>
                </c:pt>
                <c:pt idx="4">
                  <c:v>723878</c:v>
                </c:pt>
                <c:pt idx="5">
                  <c:v>739627</c:v>
                </c:pt>
                <c:pt idx="6">
                  <c:v>755374</c:v>
                </c:pt>
                <c:pt idx="7">
                  <c:v>771561</c:v>
                </c:pt>
                <c:pt idx="8">
                  <c:v>788272</c:v>
                </c:pt>
                <c:pt idx="9">
                  <c:v>805295</c:v>
                </c:pt>
                <c:pt idx="10">
                  <c:v>822601</c:v>
                </c:pt>
                <c:pt idx="11">
                  <c:v>839708</c:v>
                </c:pt>
                <c:pt idx="12">
                  <c:v>857350</c:v>
                </c:pt>
                <c:pt idx="13">
                  <c:v>875343</c:v>
                </c:pt>
                <c:pt idx="14">
                  <c:v>893840</c:v>
                </c:pt>
                <c:pt idx="15">
                  <c:v>912862</c:v>
                </c:pt>
                <c:pt idx="16">
                  <c:v>932400</c:v>
                </c:pt>
                <c:pt idx="17">
                  <c:v>952385</c:v>
                </c:pt>
                <c:pt idx="18">
                  <c:v>972776</c:v>
                </c:pt>
                <c:pt idx="19">
                  <c:v>993345</c:v>
                </c:pt>
                <c:pt idx="20">
                  <c:v>1014812</c:v>
                </c:pt>
              </c:numCache>
            </c:numRef>
          </c:val>
          <c:smooth val="0"/>
        </c:ser>
        <c:ser>
          <c:idx val="7"/>
          <c:order val="8"/>
          <c:tx>
            <c:strRef>
              <c:f>Sheet1!$I$1</c:f>
              <c:strCache>
                <c:ptCount val="1"/>
                <c:pt idx="0">
                  <c:v>Denton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Sheet1!$A$2:$A$42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Sheet1!$I$2:$I$42</c:f>
              <c:numCache>
                <c:formatCode>General</c:formatCode>
                <c:ptCount val="21"/>
                <c:pt idx="0">
                  <c:v>662614</c:v>
                </c:pt>
                <c:pt idx="1">
                  <c:v>685772</c:v>
                </c:pt>
                <c:pt idx="2">
                  <c:v>710418</c:v>
                </c:pt>
                <c:pt idx="3">
                  <c:v>735828</c:v>
                </c:pt>
                <c:pt idx="4">
                  <c:v>762161</c:v>
                </c:pt>
                <c:pt idx="5">
                  <c:v>789094</c:v>
                </c:pt>
                <c:pt idx="6">
                  <c:v>817359</c:v>
                </c:pt>
                <c:pt idx="7">
                  <c:v>846738</c:v>
                </c:pt>
                <c:pt idx="8">
                  <c:v>877332</c:v>
                </c:pt>
                <c:pt idx="9">
                  <c:v>909501</c:v>
                </c:pt>
                <c:pt idx="10">
                  <c:v>943020</c:v>
                </c:pt>
                <c:pt idx="11">
                  <c:v>977500</c:v>
                </c:pt>
                <c:pt idx="12">
                  <c:v>1013789</c:v>
                </c:pt>
                <c:pt idx="13">
                  <c:v>1051729</c:v>
                </c:pt>
                <c:pt idx="14">
                  <c:v>1091814</c:v>
                </c:pt>
                <c:pt idx="15">
                  <c:v>1133997</c:v>
                </c:pt>
                <c:pt idx="16">
                  <c:v>1178218</c:v>
                </c:pt>
                <c:pt idx="17">
                  <c:v>1224507</c:v>
                </c:pt>
                <c:pt idx="18">
                  <c:v>1273046</c:v>
                </c:pt>
                <c:pt idx="19">
                  <c:v>1323916</c:v>
                </c:pt>
                <c:pt idx="20">
                  <c:v>1377090</c:v>
                </c:pt>
              </c:numCache>
            </c:numRef>
          </c:val>
          <c:smooth val="0"/>
        </c:ser>
        <c:ser>
          <c:idx val="27"/>
          <c:order val="9"/>
          <c:tx>
            <c:strRef>
              <c:f>Sheet1!$AC$1</c:f>
              <c:strCache>
                <c:ptCount val="1"/>
                <c:pt idx="0">
                  <c:v>Denton Est.</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numRef>
              <c:f>Sheet1!$A$2:$A$42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Sheet1!$AC$2:$AC$42</c:f>
              <c:numCache>
                <c:formatCode>General</c:formatCode>
                <c:ptCount val="21"/>
                <c:pt idx="0">
                  <c:v>662614</c:v>
                </c:pt>
                <c:pt idx="1">
                  <c:v>685718</c:v>
                </c:pt>
                <c:pt idx="2">
                  <c:v>707962</c:v>
                </c:pt>
                <c:pt idx="3">
                  <c:v>729152</c:v>
                </c:pt>
                <c:pt idx="4">
                  <c:v>753363</c:v>
                </c:pt>
              </c:numCache>
            </c:numRef>
          </c:val>
          <c:smooth val="0"/>
        </c:ser>
        <c:dLbls>
          <c:showLegendKey val="0"/>
          <c:showVal val="0"/>
          <c:showCatName val="0"/>
          <c:showSerName val="0"/>
          <c:showPercent val="0"/>
          <c:showBubbleSize val="0"/>
        </c:dLbls>
        <c:marker val="1"/>
        <c:smooth val="0"/>
        <c:axId val="438041232"/>
        <c:axId val="438043584"/>
        <c:extLst>
          <c:ext xmlns:c15="http://schemas.microsoft.com/office/drawing/2012/chart" uri="{02D57815-91ED-43cb-92C2-25804820EDAC}">
            <c15:filteredLineSeries>
              <c15:ser>
                <c:idx val="2"/>
                <c:order val="3"/>
                <c:tx>
                  <c:strRef>
                    <c:extLst>
                      <c:ext uri="{02D57815-91ED-43cb-92C2-25804820EDAC}">
                        <c15:formulaRef>
                          <c15:sqref>Sheet1!$D$1</c15:sqref>
                        </c15:formulaRef>
                      </c:ext>
                    </c:extLst>
                    <c:strCache>
                      <c:ptCount val="1"/>
                      <c:pt idx="0">
                        <c:v>Dallas .5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c:ext uri="{02D57815-91ED-43cb-92C2-25804820EDAC}">
                        <c15:formulaRef>
                          <c15:sqref>Sheet1!$D$2:$D$42</c15:sqref>
                        </c15:formulaRef>
                      </c:ext>
                    </c:extLst>
                    <c:numCache>
                      <c:formatCode>General</c:formatCode>
                      <c:ptCount val="21"/>
                      <c:pt idx="0">
                        <c:v>2368139</c:v>
                      </c:pt>
                      <c:pt idx="1">
                        <c:v>2392965</c:v>
                      </c:pt>
                      <c:pt idx="2">
                        <c:v>2418398</c:v>
                      </c:pt>
                      <c:pt idx="3">
                        <c:v>2444095</c:v>
                      </c:pt>
                      <c:pt idx="4">
                        <c:v>2469699</c:v>
                      </c:pt>
                      <c:pt idx="5">
                        <c:v>2495544</c:v>
                      </c:pt>
                      <c:pt idx="6">
                        <c:v>2521192</c:v>
                      </c:pt>
                      <c:pt idx="7">
                        <c:v>2545862</c:v>
                      </c:pt>
                      <c:pt idx="8">
                        <c:v>2571089</c:v>
                      </c:pt>
                      <c:pt idx="9">
                        <c:v>2596329</c:v>
                      </c:pt>
                      <c:pt idx="10">
                        <c:v>2621131</c:v>
                      </c:pt>
                      <c:pt idx="11">
                        <c:v>2646305</c:v>
                      </c:pt>
                      <c:pt idx="12">
                        <c:v>2670920</c:v>
                      </c:pt>
                      <c:pt idx="13">
                        <c:v>2695167</c:v>
                      </c:pt>
                      <c:pt idx="14">
                        <c:v>2719309</c:v>
                      </c:pt>
                      <c:pt idx="15">
                        <c:v>2743221</c:v>
                      </c:pt>
                      <c:pt idx="16">
                        <c:v>2766381</c:v>
                      </c:pt>
                      <c:pt idx="17">
                        <c:v>2790432</c:v>
                      </c:pt>
                      <c:pt idx="18">
                        <c:v>2813683</c:v>
                      </c:pt>
                      <c:pt idx="19">
                        <c:v>2837024</c:v>
                      </c:pt>
                      <c:pt idx="20">
                        <c:v>2859701</c:v>
                      </c:pt>
                    </c:numCache>
                  </c:numRef>
                </c:val>
                <c:smooth val="0"/>
              </c15:ser>
            </c15:filteredLineSeries>
            <c15:filteredLineSeries>
              <c15:ser>
                <c:idx val="3"/>
                <c:order val="4"/>
                <c:tx>
                  <c:strRef>
                    <c:extLst xmlns:c15="http://schemas.microsoft.com/office/drawing/2012/chart">
                      <c:ext xmlns:c15="http://schemas.microsoft.com/office/drawing/2012/chart" uri="{02D57815-91ED-43cb-92C2-25804820EDAC}">
                        <c15:formulaRef>
                          <c15:sqref>Sheet1!$E$1</c15:sqref>
                        </c15:formulaRef>
                      </c:ext>
                    </c:extLst>
                    <c:strCache>
                      <c:ptCount val="1"/>
                      <c:pt idx="0">
                        <c:v>Dallas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Sheet1!$E$2:$E$42</c15:sqref>
                        </c15:formulaRef>
                      </c:ext>
                    </c:extLst>
                    <c:numCache>
                      <c:formatCode>General</c:formatCode>
                      <c:ptCount val="21"/>
                      <c:pt idx="0">
                        <c:v>2368139</c:v>
                      </c:pt>
                      <c:pt idx="1">
                        <c:v>2392039</c:v>
                      </c:pt>
                      <c:pt idx="2">
                        <c:v>2416916</c:v>
                      </c:pt>
                      <c:pt idx="3">
                        <c:v>2443143</c:v>
                      </c:pt>
                      <c:pt idx="4">
                        <c:v>2469911</c:v>
                      </c:pt>
                      <c:pt idx="5">
                        <c:v>2496859</c:v>
                      </c:pt>
                      <c:pt idx="6">
                        <c:v>2524470</c:v>
                      </c:pt>
                      <c:pt idx="7">
                        <c:v>2552920</c:v>
                      </c:pt>
                      <c:pt idx="8">
                        <c:v>2581608</c:v>
                      </c:pt>
                      <c:pt idx="9">
                        <c:v>2610267</c:v>
                      </c:pt>
                      <c:pt idx="10">
                        <c:v>2639966</c:v>
                      </c:pt>
                      <c:pt idx="11">
                        <c:v>2669805</c:v>
                      </c:pt>
                      <c:pt idx="12">
                        <c:v>2699778</c:v>
                      </c:pt>
                      <c:pt idx="13">
                        <c:v>2729520</c:v>
                      </c:pt>
                      <c:pt idx="14">
                        <c:v>2759938</c:v>
                      </c:pt>
                      <c:pt idx="15">
                        <c:v>2789908</c:v>
                      </c:pt>
                      <c:pt idx="16">
                        <c:v>2819661</c:v>
                      </c:pt>
                      <c:pt idx="17">
                        <c:v>2850233</c:v>
                      </c:pt>
                      <c:pt idx="18">
                        <c:v>2880493</c:v>
                      </c:pt>
                      <c:pt idx="19">
                        <c:v>2910232</c:v>
                      </c:pt>
                      <c:pt idx="20">
                        <c:v>2939645</c:v>
                      </c:pt>
                    </c:numCache>
                  </c:numRef>
                </c:val>
                <c:smooth val="0"/>
              </c15:ser>
            </c15:filteredLineSeries>
            <c15:filteredLineSeries>
              <c15:ser>
                <c:idx val="4"/>
                <c:order val="5"/>
                <c:tx>
                  <c:strRef>
                    <c:extLst xmlns:c15="http://schemas.microsoft.com/office/drawing/2012/chart">
                      <c:ext xmlns:c15="http://schemas.microsoft.com/office/drawing/2012/chart" uri="{02D57815-91ED-43cb-92C2-25804820EDAC}">
                        <c15:formulaRef>
                          <c15:sqref>Sheet1!$F$1</c15:sqref>
                        </c15:formulaRef>
                      </c:ext>
                    </c:extLst>
                    <c:strCache>
                      <c:ptCount val="1"/>
                      <c:pt idx="0">
                        <c:v>Delta .5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Sheet1!$F$2:$F$42</c15:sqref>
                        </c15:formulaRef>
                      </c:ext>
                    </c:extLst>
                    <c:numCache>
                      <c:formatCode>General</c:formatCode>
                      <c:ptCount val="21"/>
                      <c:pt idx="0">
                        <c:v>5231</c:v>
                      </c:pt>
                      <c:pt idx="1">
                        <c:v>5252</c:v>
                      </c:pt>
                      <c:pt idx="2">
                        <c:v>5270</c:v>
                      </c:pt>
                      <c:pt idx="3">
                        <c:v>5284</c:v>
                      </c:pt>
                      <c:pt idx="4">
                        <c:v>5288</c:v>
                      </c:pt>
                      <c:pt idx="5">
                        <c:v>5292</c:v>
                      </c:pt>
                      <c:pt idx="6">
                        <c:v>5298</c:v>
                      </c:pt>
                      <c:pt idx="7">
                        <c:v>5307</c:v>
                      </c:pt>
                      <c:pt idx="8">
                        <c:v>5325</c:v>
                      </c:pt>
                      <c:pt idx="9">
                        <c:v>5346</c:v>
                      </c:pt>
                      <c:pt idx="10">
                        <c:v>5359</c:v>
                      </c:pt>
                      <c:pt idx="11">
                        <c:v>5376</c:v>
                      </c:pt>
                      <c:pt idx="12">
                        <c:v>5398</c:v>
                      </c:pt>
                      <c:pt idx="13">
                        <c:v>5419</c:v>
                      </c:pt>
                      <c:pt idx="14">
                        <c:v>5435</c:v>
                      </c:pt>
                      <c:pt idx="15">
                        <c:v>5452</c:v>
                      </c:pt>
                      <c:pt idx="16">
                        <c:v>5467</c:v>
                      </c:pt>
                      <c:pt idx="17">
                        <c:v>5482</c:v>
                      </c:pt>
                      <c:pt idx="18">
                        <c:v>5485</c:v>
                      </c:pt>
                      <c:pt idx="19">
                        <c:v>5494</c:v>
                      </c:pt>
                      <c:pt idx="20">
                        <c:v>5497</c:v>
                      </c:pt>
                    </c:numCache>
                  </c:numRef>
                </c:val>
                <c:smooth val="0"/>
              </c15:ser>
            </c15:filteredLineSeries>
            <c15:filteredLineSeries>
              <c15:ser>
                <c:idx val="5"/>
                <c:order val="6"/>
                <c:tx>
                  <c:strRef>
                    <c:extLst xmlns:c15="http://schemas.microsoft.com/office/drawing/2012/chart">
                      <c:ext xmlns:c15="http://schemas.microsoft.com/office/drawing/2012/chart" uri="{02D57815-91ED-43cb-92C2-25804820EDAC}">
                        <c15:formulaRef>
                          <c15:sqref>Sheet1!$G$1</c15:sqref>
                        </c15:formulaRef>
                      </c:ext>
                    </c:extLst>
                    <c:strCache>
                      <c:ptCount val="1"/>
                      <c:pt idx="0">
                        <c:v>Delta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Sheet1!$G$2:$G$42</c15:sqref>
                        </c15:formulaRef>
                      </c:ext>
                    </c:extLst>
                    <c:numCache>
                      <c:formatCode>General</c:formatCode>
                      <c:ptCount val="21"/>
                      <c:pt idx="0">
                        <c:v>5231</c:v>
                      </c:pt>
                      <c:pt idx="1">
                        <c:v>5308</c:v>
                      </c:pt>
                      <c:pt idx="2">
                        <c:v>5367</c:v>
                      </c:pt>
                      <c:pt idx="3">
                        <c:v>5417</c:v>
                      </c:pt>
                      <c:pt idx="4">
                        <c:v>5462</c:v>
                      </c:pt>
                      <c:pt idx="5">
                        <c:v>5505</c:v>
                      </c:pt>
                      <c:pt idx="6">
                        <c:v>5561</c:v>
                      </c:pt>
                      <c:pt idx="7">
                        <c:v>5623</c:v>
                      </c:pt>
                      <c:pt idx="8">
                        <c:v>5677</c:v>
                      </c:pt>
                      <c:pt idx="9">
                        <c:v>5744</c:v>
                      </c:pt>
                      <c:pt idx="10">
                        <c:v>5805</c:v>
                      </c:pt>
                      <c:pt idx="11">
                        <c:v>5877</c:v>
                      </c:pt>
                      <c:pt idx="12">
                        <c:v>5936</c:v>
                      </c:pt>
                      <c:pt idx="13">
                        <c:v>5987</c:v>
                      </c:pt>
                      <c:pt idx="14">
                        <c:v>6051</c:v>
                      </c:pt>
                      <c:pt idx="15">
                        <c:v>6083</c:v>
                      </c:pt>
                      <c:pt idx="16">
                        <c:v>6121</c:v>
                      </c:pt>
                      <c:pt idx="17">
                        <c:v>6169</c:v>
                      </c:pt>
                      <c:pt idx="18">
                        <c:v>6200</c:v>
                      </c:pt>
                      <c:pt idx="19">
                        <c:v>6234</c:v>
                      </c:pt>
                      <c:pt idx="20">
                        <c:v>6274</c:v>
                      </c:pt>
                    </c:numCache>
                  </c:numRef>
                </c:val>
                <c:smooth val="0"/>
              </c15:ser>
            </c15:filteredLineSeries>
            <c15:filteredLineSeries>
              <c15:ser>
                <c:idx val="8"/>
                <c:order val="10"/>
                <c:tx>
                  <c:strRef>
                    <c:extLst xmlns:c15="http://schemas.microsoft.com/office/drawing/2012/chart">
                      <c:ext xmlns:c15="http://schemas.microsoft.com/office/drawing/2012/chart" uri="{02D57815-91ED-43cb-92C2-25804820EDAC}">
                        <c15:formulaRef>
                          <c15:sqref>Sheet1!$J$1</c15:sqref>
                        </c15:formulaRef>
                      </c:ext>
                    </c:extLst>
                    <c:strCache>
                      <c:ptCount val="1"/>
                      <c:pt idx="0">
                        <c:v>Ellis .5</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Sheet1!$J$2:$J$42</c15:sqref>
                        </c15:formulaRef>
                      </c:ext>
                    </c:extLst>
                    <c:numCache>
                      <c:formatCode>General</c:formatCode>
                      <c:ptCount val="21"/>
                      <c:pt idx="0">
                        <c:v>149610</c:v>
                      </c:pt>
                      <c:pt idx="1">
                        <c:v>152343</c:v>
                      </c:pt>
                      <c:pt idx="2">
                        <c:v>155101</c:v>
                      </c:pt>
                      <c:pt idx="3">
                        <c:v>157935</c:v>
                      </c:pt>
                      <c:pt idx="4">
                        <c:v>160796</c:v>
                      </c:pt>
                      <c:pt idx="5">
                        <c:v>163726</c:v>
                      </c:pt>
                      <c:pt idx="6">
                        <c:v>166683</c:v>
                      </c:pt>
                      <c:pt idx="7">
                        <c:v>169686</c:v>
                      </c:pt>
                      <c:pt idx="8">
                        <c:v>172756</c:v>
                      </c:pt>
                      <c:pt idx="9">
                        <c:v>175877</c:v>
                      </c:pt>
                      <c:pt idx="10">
                        <c:v>179078</c:v>
                      </c:pt>
                      <c:pt idx="11">
                        <c:v>182336</c:v>
                      </c:pt>
                      <c:pt idx="12">
                        <c:v>185678</c:v>
                      </c:pt>
                      <c:pt idx="13">
                        <c:v>189105</c:v>
                      </c:pt>
                      <c:pt idx="14">
                        <c:v>192542</c:v>
                      </c:pt>
                      <c:pt idx="15">
                        <c:v>195994</c:v>
                      </c:pt>
                      <c:pt idx="16">
                        <c:v>199528</c:v>
                      </c:pt>
                      <c:pt idx="17">
                        <c:v>203086</c:v>
                      </c:pt>
                      <c:pt idx="18">
                        <c:v>206649</c:v>
                      </c:pt>
                      <c:pt idx="19">
                        <c:v>210247</c:v>
                      </c:pt>
                      <c:pt idx="20">
                        <c:v>213832</c:v>
                      </c:pt>
                    </c:numCache>
                  </c:numRef>
                </c:val>
                <c:smooth val="0"/>
              </c15:ser>
            </c15:filteredLineSeries>
            <c15:filteredLineSeries>
              <c15:ser>
                <c:idx val="9"/>
                <c:order val="11"/>
                <c:tx>
                  <c:strRef>
                    <c:extLst xmlns:c15="http://schemas.microsoft.com/office/drawing/2012/chart">
                      <c:ext xmlns:c15="http://schemas.microsoft.com/office/drawing/2012/chart" uri="{02D57815-91ED-43cb-92C2-25804820EDAC}">
                        <c15:formulaRef>
                          <c15:sqref>Sheet1!$K$1</c15:sqref>
                        </c15:formulaRef>
                      </c:ext>
                    </c:extLst>
                    <c:strCache>
                      <c:ptCount val="1"/>
                      <c:pt idx="0">
                        <c:v>Ellis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Sheet1!$K$2:$K$42</c15:sqref>
                        </c15:formulaRef>
                      </c:ext>
                    </c:extLst>
                    <c:numCache>
                      <c:formatCode>General</c:formatCode>
                      <c:ptCount val="21"/>
                      <c:pt idx="0">
                        <c:v>149610</c:v>
                      </c:pt>
                      <c:pt idx="1">
                        <c:v>154058</c:v>
                      </c:pt>
                      <c:pt idx="2">
                        <c:v>158640</c:v>
                      </c:pt>
                      <c:pt idx="3">
                        <c:v>163445</c:v>
                      </c:pt>
                      <c:pt idx="4">
                        <c:v>168296</c:v>
                      </c:pt>
                      <c:pt idx="5">
                        <c:v>173277</c:v>
                      </c:pt>
                      <c:pt idx="6">
                        <c:v>178372</c:v>
                      </c:pt>
                      <c:pt idx="7">
                        <c:v>183618</c:v>
                      </c:pt>
                      <c:pt idx="8">
                        <c:v>189032</c:v>
                      </c:pt>
                      <c:pt idx="9">
                        <c:v>194584</c:v>
                      </c:pt>
                      <c:pt idx="10">
                        <c:v>200285</c:v>
                      </c:pt>
                      <c:pt idx="11">
                        <c:v>206237</c:v>
                      </c:pt>
                      <c:pt idx="12">
                        <c:v>212314</c:v>
                      </c:pt>
                      <c:pt idx="13">
                        <c:v>218565</c:v>
                      </c:pt>
                      <c:pt idx="14">
                        <c:v>224976</c:v>
                      </c:pt>
                      <c:pt idx="15">
                        <c:v>231539</c:v>
                      </c:pt>
                      <c:pt idx="16">
                        <c:v>238313</c:v>
                      </c:pt>
                      <c:pt idx="17">
                        <c:v>245268</c:v>
                      </c:pt>
                      <c:pt idx="18">
                        <c:v>252372</c:v>
                      </c:pt>
                      <c:pt idx="19">
                        <c:v>259634</c:v>
                      </c:pt>
                      <c:pt idx="20">
                        <c:v>267038</c:v>
                      </c:pt>
                    </c:numCache>
                  </c:numRef>
                </c:val>
                <c:smooth val="0"/>
              </c15:ser>
            </c15:filteredLineSeries>
            <c15:filteredLineSeries>
              <c15:ser>
                <c:idx val="10"/>
                <c:order val="12"/>
                <c:tx>
                  <c:strRef>
                    <c:extLst xmlns:c15="http://schemas.microsoft.com/office/drawing/2012/chart">
                      <c:ext xmlns:c15="http://schemas.microsoft.com/office/drawing/2012/chart" uri="{02D57815-91ED-43cb-92C2-25804820EDAC}">
                        <c15:formulaRef>
                          <c15:sqref>Sheet1!$L$1</c15:sqref>
                        </c15:formulaRef>
                      </c:ext>
                    </c:extLst>
                    <c:strCache>
                      <c:ptCount val="1"/>
                      <c:pt idx="0">
                        <c:v>Hunt .5</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Sheet1!$L$2:$L$42</c15:sqref>
                        </c15:formulaRef>
                      </c:ext>
                    </c:extLst>
                    <c:numCache>
                      <c:formatCode>General</c:formatCode>
                      <c:ptCount val="21"/>
                      <c:pt idx="0">
                        <c:v>86129</c:v>
                      </c:pt>
                      <c:pt idx="1">
                        <c:v>86987</c:v>
                      </c:pt>
                      <c:pt idx="2">
                        <c:v>87874</c:v>
                      </c:pt>
                      <c:pt idx="3">
                        <c:v>88802</c:v>
                      </c:pt>
                      <c:pt idx="4">
                        <c:v>89744</c:v>
                      </c:pt>
                      <c:pt idx="5">
                        <c:v>90674</c:v>
                      </c:pt>
                      <c:pt idx="6">
                        <c:v>91674</c:v>
                      </c:pt>
                      <c:pt idx="7">
                        <c:v>92690</c:v>
                      </c:pt>
                      <c:pt idx="8">
                        <c:v>93767</c:v>
                      </c:pt>
                      <c:pt idx="9">
                        <c:v>94899</c:v>
                      </c:pt>
                      <c:pt idx="10">
                        <c:v>96046</c:v>
                      </c:pt>
                      <c:pt idx="11">
                        <c:v>97117</c:v>
                      </c:pt>
                      <c:pt idx="12">
                        <c:v>98228</c:v>
                      </c:pt>
                      <c:pt idx="13">
                        <c:v>99347</c:v>
                      </c:pt>
                      <c:pt idx="14">
                        <c:v>100488</c:v>
                      </c:pt>
                      <c:pt idx="15">
                        <c:v>101656</c:v>
                      </c:pt>
                      <c:pt idx="16">
                        <c:v>102818</c:v>
                      </c:pt>
                      <c:pt idx="17">
                        <c:v>104002</c:v>
                      </c:pt>
                      <c:pt idx="18">
                        <c:v>105195</c:v>
                      </c:pt>
                      <c:pt idx="19">
                        <c:v>106374</c:v>
                      </c:pt>
                      <c:pt idx="20">
                        <c:v>107574</c:v>
                      </c:pt>
                    </c:numCache>
                  </c:numRef>
                </c:val>
                <c:smooth val="0"/>
              </c15:ser>
            </c15:filteredLineSeries>
            <c15:filteredLineSeries>
              <c15:ser>
                <c:idx val="11"/>
                <c:order val="13"/>
                <c:tx>
                  <c:strRef>
                    <c:extLst xmlns:c15="http://schemas.microsoft.com/office/drawing/2012/chart">
                      <c:ext xmlns:c15="http://schemas.microsoft.com/office/drawing/2012/chart" uri="{02D57815-91ED-43cb-92C2-25804820EDAC}">
                        <c15:formulaRef>
                          <c15:sqref>Sheet1!$M$1</c15:sqref>
                        </c15:formulaRef>
                      </c:ext>
                    </c:extLst>
                    <c:strCache>
                      <c:ptCount val="1"/>
                      <c:pt idx="0">
                        <c:v>Hunt</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Sheet1!$M$2:$M$42</c15:sqref>
                        </c15:formulaRef>
                      </c:ext>
                    </c:extLst>
                    <c:numCache>
                      <c:formatCode>General</c:formatCode>
                      <c:ptCount val="21"/>
                      <c:pt idx="0">
                        <c:v>86129</c:v>
                      </c:pt>
                      <c:pt idx="1">
                        <c:v>87499</c:v>
                      </c:pt>
                      <c:pt idx="2">
                        <c:v>88912</c:v>
                      </c:pt>
                      <c:pt idx="3">
                        <c:v>90347</c:v>
                      </c:pt>
                      <c:pt idx="4">
                        <c:v>91849</c:v>
                      </c:pt>
                      <c:pt idx="5">
                        <c:v>93347</c:v>
                      </c:pt>
                      <c:pt idx="6">
                        <c:v>94944</c:v>
                      </c:pt>
                      <c:pt idx="7">
                        <c:v>96586</c:v>
                      </c:pt>
                      <c:pt idx="8">
                        <c:v>98305</c:v>
                      </c:pt>
                      <c:pt idx="9">
                        <c:v>100070</c:v>
                      </c:pt>
                      <c:pt idx="10">
                        <c:v>101894</c:v>
                      </c:pt>
                      <c:pt idx="11">
                        <c:v>103694</c:v>
                      </c:pt>
                      <c:pt idx="12">
                        <c:v>105562</c:v>
                      </c:pt>
                      <c:pt idx="13">
                        <c:v>107482</c:v>
                      </c:pt>
                      <c:pt idx="14">
                        <c:v>109455</c:v>
                      </c:pt>
                      <c:pt idx="15">
                        <c:v>111486</c:v>
                      </c:pt>
                      <c:pt idx="16">
                        <c:v>113592</c:v>
                      </c:pt>
                      <c:pt idx="17">
                        <c:v>115756</c:v>
                      </c:pt>
                      <c:pt idx="18">
                        <c:v>117995</c:v>
                      </c:pt>
                      <c:pt idx="19">
                        <c:v>120268</c:v>
                      </c:pt>
                      <c:pt idx="20">
                        <c:v>122641</c:v>
                      </c:pt>
                    </c:numCache>
                  </c:numRef>
                </c:val>
                <c:smooth val="0"/>
              </c15:ser>
            </c15:filteredLineSeries>
            <c15:filteredLineSeries>
              <c15:ser>
                <c:idx val="12"/>
                <c:order val="14"/>
                <c:tx>
                  <c:strRef>
                    <c:extLst xmlns:c15="http://schemas.microsoft.com/office/drawing/2012/chart">
                      <c:ext xmlns:c15="http://schemas.microsoft.com/office/drawing/2012/chart" uri="{02D57815-91ED-43cb-92C2-25804820EDAC}">
                        <c15:formulaRef>
                          <c15:sqref>Sheet1!$N$1</c15:sqref>
                        </c15:formulaRef>
                      </c:ext>
                    </c:extLst>
                    <c:strCache>
                      <c:ptCount val="1"/>
                      <c:pt idx="0">
                        <c:v>Johnson .5</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Sheet1!$N$2:$N$42</c15:sqref>
                        </c15:formulaRef>
                      </c:ext>
                    </c:extLst>
                    <c:numCache>
                      <c:formatCode>General</c:formatCode>
                      <c:ptCount val="21"/>
                      <c:pt idx="0">
                        <c:v>150934</c:v>
                      </c:pt>
                      <c:pt idx="1">
                        <c:v>153012</c:v>
                      </c:pt>
                      <c:pt idx="2">
                        <c:v>155135</c:v>
                      </c:pt>
                      <c:pt idx="3">
                        <c:v>157274</c:v>
                      </c:pt>
                      <c:pt idx="4">
                        <c:v>159407</c:v>
                      </c:pt>
                      <c:pt idx="5">
                        <c:v>161634</c:v>
                      </c:pt>
                      <c:pt idx="6">
                        <c:v>163839</c:v>
                      </c:pt>
                      <c:pt idx="7">
                        <c:v>166041</c:v>
                      </c:pt>
                      <c:pt idx="8">
                        <c:v>168379</c:v>
                      </c:pt>
                      <c:pt idx="9">
                        <c:v>170732</c:v>
                      </c:pt>
                      <c:pt idx="10">
                        <c:v>173103</c:v>
                      </c:pt>
                      <c:pt idx="11">
                        <c:v>175553</c:v>
                      </c:pt>
                      <c:pt idx="12">
                        <c:v>178027</c:v>
                      </c:pt>
                      <c:pt idx="13">
                        <c:v>180524</c:v>
                      </c:pt>
                      <c:pt idx="14">
                        <c:v>183062</c:v>
                      </c:pt>
                      <c:pt idx="15">
                        <c:v>185635</c:v>
                      </c:pt>
                      <c:pt idx="16">
                        <c:v>188260</c:v>
                      </c:pt>
                      <c:pt idx="17">
                        <c:v>190870</c:v>
                      </c:pt>
                      <c:pt idx="18">
                        <c:v>193487</c:v>
                      </c:pt>
                      <c:pt idx="19">
                        <c:v>196107</c:v>
                      </c:pt>
                      <c:pt idx="20">
                        <c:v>198761</c:v>
                      </c:pt>
                    </c:numCache>
                  </c:numRef>
                </c:val>
                <c:smooth val="0"/>
              </c15:ser>
            </c15:filteredLineSeries>
            <c15:filteredLineSeries>
              <c15:ser>
                <c:idx val="13"/>
                <c:order val="15"/>
                <c:tx>
                  <c:strRef>
                    <c:extLst xmlns:c15="http://schemas.microsoft.com/office/drawing/2012/chart">
                      <c:ext xmlns:c15="http://schemas.microsoft.com/office/drawing/2012/chart" uri="{02D57815-91ED-43cb-92C2-25804820EDAC}">
                        <c15:formulaRef>
                          <c15:sqref>Sheet1!$O$1</c15:sqref>
                        </c15:formulaRef>
                      </c:ext>
                    </c:extLst>
                    <c:strCache>
                      <c:ptCount val="1"/>
                      <c:pt idx="0">
                        <c:v>Johnson</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Sheet1!$O$2:$O$42</c15:sqref>
                        </c15:formulaRef>
                      </c:ext>
                    </c:extLst>
                    <c:numCache>
                      <c:formatCode>General</c:formatCode>
                      <c:ptCount val="21"/>
                      <c:pt idx="0">
                        <c:v>150934</c:v>
                      </c:pt>
                      <c:pt idx="1">
                        <c:v>154174</c:v>
                      </c:pt>
                      <c:pt idx="2">
                        <c:v>157463</c:v>
                      </c:pt>
                      <c:pt idx="3">
                        <c:v>160819</c:v>
                      </c:pt>
                      <c:pt idx="4">
                        <c:v>164246</c:v>
                      </c:pt>
                      <c:pt idx="5">
                        <c:v>167760</c:v>
                      </c:pt>
                      <c:pt idx="6">
                        <c:v>171358</c:v>
                      </c:pt>
                      <c:pt idx="7">
                        <c:v>175030</c:v>
                      </c:pt>
                      <c:pt idx="8">
                        <c:v>178835</c:v>
                      </c:pt>
                      <c:pt idx="9">
                        <c:v>182784</c:v>
                      </c:pt>
                      <c:pt idx="10">
                        <c:v>186847</c:v>
                      </c:pt>
                      <c:pt idx="11">
                        <c:v>191054</c:v>
                      </c:pt>
                      <c:pt idx="12">
                        <c:v>195418</c:v>
                      </c:pt>
                      <c:pt idx="13">
                        <c:v>199914</c:v>
                      </c:pt>
                      <c:pt idx="14">
                        <c:v>204575</c:v>
                      </c:pt>
                      <c:pt idx="15">
                        <c:v>209399</c:v>
                      </c:pt>
                      <c:pt idx="16">
                        <c:v>214375</c:v>
                      </c:pt>
                      <c:pt idx="17">
                        <c:v>219500</c:v>
                      </c:pt>
                      <c:pt idx="18">
                        <c:v>224757</c:v>
                      </c:pt>
                      <c:pt idx="19">
                        <c:v>230187</c:v>
                      </c:pt>
                      <c:pt idx="20">
                        <c:v>235730</c:v>
                      </c:pt>
                    </c:numCache>
                  </c:numRef>
                </c:val>
                <c:smooth val="0"/>
              </c15:ser>
            </c15:filteredLineSeries>
            <c15:filteredLineSeries>
              <c15:ser>
                <c:idx val="14"/>
                <c:order val="16"/>
                <c:tx>
                  <c:strRef>
                    <c:extLst xmlns:c15="http://schemas.microsoft.com/office/drawing/2012/chart">
                      <c:ext xmlns:c15="http://schemas.microsoft.com/office/drawing/2012/chart" uri="{02D57815-91ED-43cb-92C2-25804820EDAC}">
                        <c15:formulaRef>
                          <c15:sqref>Sheet1!$P$1</c15:sqref>
                        </c15:formulaRef>
                      </c:ext>
                    </c:extLst>
                    <c:strCache>
                      <c:ptCount val="1"/>
                      <c:pt idx="0">
                        <c:v>Kaufman .5 </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Sheet1!$P$2:$P$42</c15:sqref>
                        </c15:formulaRef>
                      </c:ext>
                    </c:extLst>
                    <c:numCache>
                      <c:formatCode>General</c:formatCode>
                      <c:ptCount val="21"/>
                      <c:pt idx="0">
                        <c:v>103350</c:v>
                      </c:pt>
                      <c:pt idx="1">
                        <c:v>105644</c:v>
                      </c:pt>
                      <c:pt idx="2">
                        <c:v>107987</c:v>
                      </c:pt>
                      <c:pt idx="3">
                        <c:v>110330</c:v>
                      </c:pt>
                      <c:pt idx="4">
                        <c:v>112731</c:v>
                      </c:pt>
                      <c:pt idx="5">
                        <c:v>115199</c:v>
                      </c:pt>
                      <c:pt idx="6">
                        <c:v>117695</c:v>
                      </c:pt>
                      <c:pt idx="7">
                        <c:v>120228</c:v>
                      </c:pt>
                      <c:pt idx="8">
                        <c:v>122826</c:v>
                      </c:pt>
                      <c:pt idx="9">
                        <c:v>125447</c:v>
                      </c:pt>
                      <c:pt idx="10">
                        <c:v>128122</c:v>
                      </c:pt>
                      <c:pt idx="11">
                        <c:v>130920</c:v>
                      </c:pt>
                      <c:pt idx="12">
                        <c:v>133766</c:v>
                      </c:pt>
                      <c:pt idx="13">
                        <c:v>136705</c:v>
                      </c:pt>
                      <c:pt idx="14">
                        <c:v>139710</c:v>
                      </c:pt>
                      <c:pt idx="15">
                        <c:v>142759</c:v>
                      </c:pt>
                      <c:pt idx="16">
                        <c:v>145859</c:v>
                      </c:pt>
                      <c:pt idx="17">
                        <c:v>149044</c:v>
                      </c:pt>
                      <c:pt idx="18">
                        <c:v>152280</c:v>
                      </c:pt>
                      <c:pt idx="19">
                        <c:v>155591</c:v>
                      </c:pt>
                      <c:pt idx="20">
                        <c:v>158947</c:v>
                      </c:pt>
                    </c:numCache>
                  </c:numRef>
                </c:val>
                <c:smooth val="0"/>
              </c15:ser>
            </c15:filteredLineSeries>
            <c15:filteredLineSeries>
              <c15:ser>
                <c:idx val="15"/>
                <c:order val="17"/>
                <c:tx>
                  <c:strRef>
                    <c:extLst xmlns:c15="http://schemas.microsoft.com/office/drawing/2012/chart">
                      <c:ext xmlns:c15="http://schemas.microsoft.com/office/drawing/2012/chart" uri="{02D57815-91ED-43cb-92C2-25804820EDAC}">
                        <c15:formulaRef>
                          <c15:sqref>Sheet1!$Q$1</c15:sqref>
                        </c15:formulaRef>
                      </c:ext>
                    </c:extLst>
                    <c:strCache>
                      <c:ptCount val="1"/>
                      <c:pt idx="0">
                        <c:v>Kaufman</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Sheet1!$Q$2:$Q$42</c15:sqref>
                        </c15:formulaRef>
                      </c:ext>
                    </c:extLst>
                    <c:numCache>
                      <c:formatCode>General</c:formatCode>
                      <c:ptCount val="21"/>
                      <c:pt idx="0">
                        <c:v>103350</c:v>
                      </c:pt>
                      <c:pt idx="1">
                        <c:v>107240</c:v>
                      </c:pt>
                      <c:pt idx="2">
                        <c:v>111264</c:v>
                      </c:pt>
                      <c:pt idx="3">
                        <c:v>115436</c:v>
                      </c:pt>
                      <c:pt idx="4">
                        <c:v>119752</c:v>
                      </c:pt>
                      <c:pt idx="5">
                        <c:v>124238</c:v>
                      </c:pt>
                      <c:pt idx="6">
                        <c:v>128865</c:v>
                      </c:pt>
                      <c:pt idx="7">
                        <c:v>133652</c:v>
                      </c:pt>
                      <c:pt idx="8">
                        <c:v>138601</c:v>
                      </c:pt>
                      <c:pt idx="9">
                        <c:v>143742</c:v>
                      </c:pt>
                      <c:pt idx="10">
                        <c:v>149063</c:v>
                      </c:pt>
                      <c:pt idx="11">
                        <c:v>154623</c:v>
                      </c:pt>
                      <c:pt idx="12">
                        <c:v>160397</c:v>
                      </c:pt>
                      <c:pt idx="13">
                        <c:v>166421</c:v>
                      </c:pt>
                      <c:pt idx="14">
                        <c:v>172693</c:v>
                      </c:pt>
                      <c:pt idx="15">
                        <c:v>179169</c:v>
                      </c:pt>
                      <c:pt idx="16">
                        <c:v>185908</c:v>
                      </c:pt>
                      <c:pt idx="17">
                        <c:v>192886</c:v>
                      </c:pt>
                      <c:pt idx="18">
                        <c:v>200126</c:v>
                      </c:pt>
                      <c:pt idx="19">
                        <c:v>207636</c:v>
                      </c:pt>
                      <c:pt idx="20">
                        <c:v>215415</c:v>
                      </c:pt>
                    </c:numCache>
                  </c:numRef>
                </c:val>
                <c:smooth val="0"/>
              </c15:ser>
            </c15:filteredLineSeries>
            <c15:filteredLineSeries>
              <c15:ser>
                <c:idx val="16"/>
                <c:order val="18"/>
                <c:tx>
                  <c:strRef>
                    <c:extLst xmlns:c15="http://schemas.microsoft.com/office/drawing/2012/chart">
                      <c:ext xmlns:c15="http://schemas.microsoft.com/office/drawing/2012/chart" uri="{02D57815-91ED-43cb-92C2-25804820EDAC}">
                        <c15:formulaRef>
                          <c15:sqref>Sheet1!$R$1</c15:sqref>
                        </c15:formulaRef>
                      </c:ext>
                    </c:extLst>
                    <c:strCache>
                      <c:ptCount val="1"/>
                      <c:pt idx="0">
                        <c:v>Parker .5</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Sheet1!$R$2:$R$42</c15:sqref>
                        </c15:formulaRef>
                      </c:ext>
                    </c:extLst>
                    <c:numCache>
                      <c:formatCode>General</c:formatCode>
                      <c:ptCount val="21"/>
                      <c:pt idx="0">
                        <c:v>116927</c:v>
                      </c:pt>
                      <c:pt idx="1">
                        <c:v>118934</c:v>
                      </c:pt>
                      <c:pt idx="2">
                        <c:v>120954</c:v>
                      </c:pt>
                      <c:pt idx="3">
                        <c:v>123047</c:v>
                      </c:pt>
                      <c:pt idx="4">
                        <c:v>125153</c:v>
                      </c:pt>
                      <c:pt idx="5">
                        <c:v>127307</c:v>
                      </c:pt>
                      <c:pt idx="6">
                        <c:v>129473</c:v>
                      </c:pt>
                      <c:pt idx="7">
                        <c:v>131610</c:v>
                      </c:pt>
                      <c:pt idx="8">
                        <c:v>133826</c:v>
                      </c:pt>
                      <c:pt idx="9">
                        <c:v>136072</c:v>
                      </c:pt>
                      <c:pt idx="10">
                        <c:v>138373</c:v>
                      </c:pt>
                      <c:pt idx="11">
                        <c:v>140740</c:v>
                      </c:pt>
                      <c:pt idx="12">
                        <c:v>143125</c:v>
                      </c:pt>
                      <c:pt idx="13">
                        <c:v>145562</c:v>
                      </c:pt>
                      <c:pt idx="14">
                        <c:v>148041</c:v>
                      </c:pt>
                      <c:pt idx="15">
                        <c:v>150567</c:v>
                      </c:pt>
                      <c:pt idx="16">
                        <c:v>153129</c:v>
                      </c:pt>
                      <c:pt idx="17">
                        <c:v>155741</c:v>
                      </c:pt>
                      <c:pt idx="18">
                        <c:v>158374</c:v>
                      </c:pt>
                      <c:pt idx="19">
                        <c:v>161045</c:v>
                      </c:pt>
                      <c:pt idx="20">
                        <c:v>163780</c:v>
                      </c:pt>
                    </c:numCache>
                  </c:numRef>
                </c:val>
                <c:smooth val="0"/>
              </c15:ser>
            </c15:filteredLineSeries>
            <c15:filteredLineSeries>
              <c15:ser>
                <c:idx val="17"/>
                <c:order val="19"/>
                <c:tx>
                  <c:strRef>
                    <c:extLst xmlns:c15="http://schemas.microsoft.com/office/drawing/2012/chart">
                      <c:ext xmlns:c15="http://schemas.microsoft.com/office/drawing/2012/chart" uri="{02D57815-91ED-43cb-92C2-25804820EDAC}">
                        <c15:formulaRef>
                          <c15:sqref>Sheet1!$S$1</c15:sqref>
                        </c15:formulaRef>
                      </c:ext>
                    </c:extLst>
                    <c:strCache>
                      <c:ptCount val="1"/>
                      <c:pt idx="0">
                        <c:v>Parker</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Sheet1!$S$2:$S$42</c15:sqref>
                        </c15:formulaRef>
                      </c:ext>
                    </c:extLst>
                    <c:numCache>
                      <c:formatCode>General</c:formatCode>
                      <c:ptCount val="21"/>
                      <c:pt idx="0">
                        <c:v>116927</c:v>
                      </c:pt>
                      <c:pt idx="1">
                        <c:v>120602</c:v>
                      </c:pt>
                      <c:pt idx="2">
                        <c:v>124406</c:v>
                      </c:pt>
                      <c:pt idx="3">
                        <c:v>128308</c:v>
                      </c:pt>
                      <c:pt idx="4">
                        <c:v>132345</c:v>
                      </c:pt>
                      <c:pt idx="5">
                        <c:v>136501</c:v>
                      </c:pt>
                      <c:pt idx="6">
                        <c:v>140735</c:v>
                      </c:pt>
                      <c:pt idx="7">
                        <c:v>145104</c:v>
                      </c:pt>
                      <c:pt idx="8">
                        <c:v>149616</c:v>
                      </c:pt>
                      <c:pt idx="9">
                        <c:v>154297</c:v>
                      </c:pt>
                      <c:pt idx="10">
                        <c:v>159119</c:v>
                      </c:pt>
                      <c:pt idx="11">
                        <c:v>164209</c:v>
                      </c:pt>
                      <c:pt idx="12">
                        <c:v>169466</c:v>
                      </c:pt>
                      <c:pt idx="13">
                        <c:v>174920</c:v>
                      </c:pt>
                      <c:pt idx="14">
                        <c:v>180618</c:v>
                      </c:pt>
                      <c:pt idx="15">
                        <c:v>186542</c:v>
                      </c:pt>
                      <c:pt idx="16">
                        <c:v>192701</c:v>
                      </c:pt>
                      <c:pt idx="17">
                        <c:v>199150</c:v>
                      </c:pt>
                      <c:pt idx="18">
                        <c:v>205857</c:v>
                      </c:pt>
                      <c:pt idx="19">
                        <c:v>212838</c:v>
                      </c:pt>
                      <c:pt idx="20">
                        <c:v>220119</c:v>
                      </c:pt>
                    </c:numCache>
                  </c:numRef>
                </c:val>
                <c:smooth val="0"/>
              </c15:ser>
            </c15:filteredLineSeries>
            <c15:filteredLineSeries>
              <c15:ser>
                <c:idx val="18"/>
                <c:order val="20"/>
                <c:tx>
                  <c:strRef>
                    <c:extLst xmlns:c15="http://schemas.microsoft.com/office/drawing/2012/chart">
                      <c:ext xmlns:c15="http://schemas.microsoft.com/office/drawing/2012/chart" uri="{02D57815-91ED-43cb-92C2-25804820EDAC}">
                        <c15:formulaRef>
                          <c15:sqref>Sheet1!$T$1</c15:sqref>
                        </c15:formulaRef>
                      </c:ext>
                    </c:extLst>
                    <c:strCache>
                      <c:ptCount val="1"/>
                      <c:pt idx="0">
                        <c:v>Rockwall .5</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Sheet1!$T$2:$T$42</c15:sqref>
                        </c15:formulaRef>
                      </c:ext>
                    </c:extLst>
                    <c:numCache>
                      <c:formatCode>General</c:formatCode>
                      <c:ptCount val="21"/>
                      <c:pt idx="0">
                        <c:v>78337</c:v>
                      </c:pt>
                      <c:pt idx="1">
                        <c:v>80182</c:v>
                      </c:pt>
                      <c:pt idx="2">
                        <c:v>82025</c:v>
                      </c:pt>
                      <c:pt idx="3">
                        <c:v>83902</c:v>
                      </c:pt>
                      <c:pt idx="4">
                        <c:v>85749</c:v>
                      </c:pt>
                      <c:pt idx="5">
                        <c:v>87646</c:v>
                      </c:pt>
                      <c:pt idx="6">
                        <c:v>89556</c:v>
                      </c:pt>
                      <c:pt idx="7">
                        <c:v>91495</c:v>
                      </c:pt>
                      <c:pt idx="8">
                        <c:v>93466</c:v>
                      </c:pt>
                      <c:pt idx="9">
                        <c:v>95440</c:v>
                      </c:pt>
                      <c:pt idx="10">
                        <c:v>97466</c:v>
                      </c:pt>
                      <c:pt idx="11">
                        <c:v>99541</c:v>
                      </c:pt>
                      <c:pt idx="12">
                        <c:v>101712</c:v>
                      </c:pt>
                      <c:pt idx="13">
                        <c:v>103876</c:v>
                      </c:pt>
                      <c:pt idx="14">
                        <c:v>106101</c:v>
                      </c:pt>
                      <c:pt idx="15">
                        <c:v>108383</c:v>
                      </c:pt>
                      <c:pt idx="16">
                        <c:v>110713</c:v>
                      </c:pt>
                      <c:pt idx="17">
                        <c:v>113090</c:v>
                      </c:pt>
                      <c:pt idx="18">
                        <c:v>115500</c:v>
                      </c:pt>
                      <c:pt idx="19">
                        <c:v>117992</c:v>
                      </c:pt>
                      <c:pt idx="20">
                        <c:v>120573</c:v>
                      </c:pt>
                    </c:numCache>
                  </c:numRef>
                </c:val>
                <c:smooth val="0"/>
              </c15:ser>
            </c15:filteredLineSeries>
            <c15:filteredLineSeries>
              <c15:ser>
                <c:idx val="19"/>
                <c:order val="21"/>
                <c:tx>
                  <c:strRef>
                    <c:extLst xmlns:c15="http://schemas.microsoft.com/office/drawing/2012/chart">
                      <c:ext xmlns:c15="http://schemas.microsoft.com/office/drawing/2012/chart" uri="{02D57815-91ED-43cb-92C2-25804820EDAC}">
                        <c15:formulaRef>
                          <c15:sqref>Sheet1!$U$1</c15:sqref>
                        </c15:formulaRef>
                      </c:ext>
                    </c:extLst>
                    <c:strCache>
                      <c:ptCount val="1"/>
                      <c:pt idx="0">
                        <c:v>Rockwall</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Sheet1!$U$2:$U$42</c15:sqref>
                        </c15:formulaRef>
                      </c:ext>
                    </c:extLst>
                    <c:numCache>
                      <c:formatCode>General</c:formatCode>
                      <c:ptCount val="21"/>
                      <c:pt idx="0">
                        <c:v>78337</c:v>
                      </c:pt>
                      <c:pt idx="1">
                        <c:v>81631</c:v>
                      </c:pt>
                      <c:pt idx="2">
                        <c:v>85046</c:v>
                      </c:pt>
                      <c:pt idx="3">
                        <c:v>88530</c:v>
                      </c:pt>
                      <c:pt idx="4">
                        <c:v>92121</c:v>
                      </c:pt>
                      <c:pt idx="5">
                        <c:v>95829</c:v>
                      </c:pt>
                      <c:pt idx="6">
                        <c:v>99630</c:v>
                      </c:pt>
                      <c:pt idx="7">
                        <c:v>103544</c:v>
                      </c:pt>
                      <c:pt idx="8">
                        <c:v>107563</c:v>
                      </c:pt>
                      <c:pt idx="9">
                        <c:v>111704</c:v>
                      </c:pt>
                      <c:pt idx="10">
                        <c:v>115985</c:v>
                      </c:pt>
                      <c:pt idx="11">
                        <c:v>120413</c:v>
                      </c:pt>
                      <c:pt idx="12">
                        <c:v>125020</c:v>
                      </c:pt>
                      <c:pt idx="13">
                        <c:v>129776</c:v>
                      </c:pt>
                      <c:pt idx="14">
                        <c:v>134700</c:v>
                      </c:pt>
                      <c:pt idx="15">
                        <c:v>139788</c:v>
                      </c:pt>
                      <c:pt idx="16">
                        <c:v>145119</c:v>
                      </c:pt>
                      <c:pt idx="17">
                        <c:v>150625</c:v>
                      </c:pt>
                      <c:pt idx="18">
                        <c:v>156337</c:v>
                      </c:pt>
                      <c:pt idx="19">
                        <c:v>162292</c:v>
                      </c:pt>
                      <c:pt idx="20">
                        <c:v>168455</c:v>
                      </c:pt>
                    </c:numCache>
                  </c:numRef>
                </c:val>
                <c:smooth val="0"/>
              </c15:ser>
            </c15:filteredLineSeries>
            <c15:filteredLineSeries>
              <c15:ser>
                <c:idx val="20"/>
                <c:order val="22"/>
                <c:tx>
                  <c:strRef>
                    <c:extLst xmlns:c15="http://schemas.microsoft.com/office/drawing/2012/chart">
                      <c:ext xmlns:c15="http://schemas.microsoft.com/office/drawing/2012/chart" uri="{02D57815-91ED-43cb-92C2-25804820EDAC}">
                        <c15:formulaRef>
                          <c15:sqref>Sheet1!$V$1</c15:sqref>
                        </c15:formulaRef>
                      </c:ext>
                    </c:extLst>
                    <c:strCache>
                      <c:ptCount val="1"/>
                      <c:pt idx="0">
                        <c:v>Tarrant .5 </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Sheet1!$V$2:$V$42</c15:sqref>
                        </c15:formulaRef>
                      </c:ext>
                    </c:extLst>
                    <c:numCache>
                      <c:formatCode>General</c:formatCode>
                      <c:ptCount val="21"/>
                      <c:pt idx="0">
                        <c:v>1809034</c:v>
                      </c:pt>
                      <c:pt idx="1">
                        <c:v>1831553</c:v>
                      </c:pt>
                      <c:pt idx="2">
                        <c:v>1854329</c:v>
                      </c:pt>
                      <c:pt idx="3">
                        <c:v>1877463</c:v>
                      </c:pt>
                      <c:pt idx="4">
                        <c:v>1900152</c:v>
                      </c:pt>
                      <c:pt idx="5">
                        <c:v>1922967</c:v>
                      </c:pt>
                      <c:pt idx="6">
                        <c:v>1945962</c:v>
                      </c:pt>
                      <c:pt idx="7">
                        <c:v>1969423</c:v>
                      </c:pt>
                      <c:pt idx="8">
                        <c:v>1992718</c:v>
                      </c:pt>
                      <c:pt idx="9">
                        <c:v>2016404</c:v>
                      </c:pt>
                      <c:pt idx="10">
                        <c:v>2039890</c:v>
                      </c:pt>
                      <c:pt idx="11">
                        <c:v>2064022</c:v>
                      </c:pt>
                      <c:pt idx="12">
                        <c:v>2088064</c:v>
                      </c:pt>
                      <c:pt idx="13">
                        <c:v>2112738</c:v>
                      </c:pt>
                      <c:pt idx="14">
                        <c:v>2137220</c:v>
                      </c:pt>
                      <c:pt idx="15">
                        <c:v>2162147</c:v>
                      </c:pt>
                      <c:pt idx="16">
                        <c:v>2187221</c:v>
                      </c:pt>
                      <c:pt idx="17">
                        <c:v>2211960</c:v>
                      </c:pt>
                      <c:pt idx="18">
                        <c:v>2237169</c:v>
                      </c:pt>
                      <c:pt idx="19">
                        <c:v>2262496</c:v>
                      </c:pt>
                      <c:pt idx="20">
                        <c:v>2287581</c:v>
                      </c:pt>
                    </c:numCache>
                  </c:numRef>
                </c:val>
                <c:smooth val="0"/>
              </c15:ser>
            </c15:filteredLineSeries>
            <c15:filteredLineSeries>
              <c15:ser>
                <c:idx val="21"/>
                <c:order val="23"/>
                <c:tx>
                  <c:strRef>
                    <c:extLst xmlns:c15="http://schemas.microsoft.com/office/drawing/2012/chart">
                      <c:ext xmlns:c15="http://schemas.microsoft.com/office/drawing/2012/chart" uri="{02D57815-91ED-43cb-92C2-25804820EDAC}">
                        <c15:formulaRef>
                          <c15:sqref>Sheet1!$W$1</c15:sqref>
                        </c15:formulaRef>
                      </c:ext>
                    </c:extLst>
                    <c:strCache>
                      <c:ptCount val="1"/>
                      <c:pt idx="0">
                        <c:v>Tarrant</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Sheet1!$W$2:$W$42</c15:sqref>
                        </c15:formulaRef>
                      </c:ext>
                    </c:extLst>
                    <c:numCache>
                      <c:formatCode>General</c:formatCode>
                      <c:ptCount val="21"/>
                      <c:pt idx="0">
                        <c:v>1809034</c:v>
                      </c:pt>
                      <c:pt idx="1">
                        <c:v>1837896</c:v>
                      </c:pt>
                      <c:pt idx="2">
                        <c:v>1866996</c:v>
                      </c:pt>
                      <c:pt idx="3">
                        <c:v>1897086</c:v>
                      </c:pt>
                      <c:pt idx="4">
                        <c:v>1928056</c:v>
                      </c:pt>
                      <c:pt idx="5">
                        <c:v>1959449</c:v>
                      </c:pt>
                      <c:pt idx="6">
                        <c:v>1991639</c:v>
                      </c:pt>
                      <c:pt idx="7">
                        <c:v>2023985</c:v>
                      </c:pt>
                      <c:pt idx="8">
                        <c:v>2057926</c:v>
                      </c:pt>
                      <c:pt idx="9">
                        <c:v>2092419</c:v>
                      </c:pt>
                      <c:pt idx="10">
                        <c:v>2127850</c:v>
                      </c:pt>
                      <c:pt idx="11">
                        <c:v>2164607</c:v>
                      </c:pt>
                      <c:pt idx="12">
                        <c:v>2201684</c:v>
                      </c:pt>
                      <c:pt idx="13">
                        <c:v>2240106</c:v>
                      </c:pt>
                      <c:pt idx="14">
                        <c:v>2279475</c:v>
                      </c:pt>
                      <c:pt idx="15">
                        <c:v>2319797</c:v>
                      </c:pt>
                      <c:pt idx="16">
                        <c:v>2360808</c:v>
                      </c:pt>
                      <c:pt idx="17">
                        <c:v>2402743</c:v>
                      </c:pt>
                      <c:pt idx="18">
                        <c:v>2445652</c:v>
                      </c:pt>
                      <c:pt idx="19">
                        <c:v>2488734</c:v>
                      </c:pt>
                      <c:pt idx="20">
                        <c:v>2532853</c:v>
                      </c:pt>
                    </c:numCache>
                  </c:numRef>
                </c:val>
                <c:smooth val="0"/>
              </c15:ser>
            </c15:filteredLineSeries>
            <c15:filteredLineSeries>
              <c15:ser>
                <c:idx val="22"/>
                <c:order val="24"/>
                <c:tx>
                  <c:strRef>
                    <c:extLst xmlns:c15="http://schemas.microsoft.com/office/drawing/2012/chart">
                      <c:ext xmlns:c15="http://schemas.microsoft.com/office/drawing/2012/chart" uri="{02D57815-91ED-43cb-92C2-25804820EDAC}">
                        <c15:formulaRef>
                          <c15:sqref>Sheet1!$X$1</c15:sqref>
                        </c15:formulaRef>
                      </c:ext>
                    </c:extLst>
                    <c:strCache>
                      <c:ptCount val="1"/>
                      <c:pt idx="0">
                        <c:v>Wise .5</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Sheet1!$X$2:$X$42</c15:sqref>
                        </c15:formulaRef>
                      </c:ext>
                    </c:extLst>
                    <c:numCache>
                      <c:formatCode>General</c:formatCode>
                      <c:ptCount val="21"/>
                      <c:pt idx="0">
                        <c:v>59127</c:v>
                      </c:pt>
                      <c:pt idx="1">
                        <c:v>59966</c:v>
                      </c:pt>
                      <c:pt idx="2">
                        <c:v>60824</c:v>
                      </c:pt>
                      <c:pt idx="3">
                        <c:v>61695</c:v>
                      </c:pt>
                      <c:pt idx="4">
                        <c:v>62588</c:v>
                      </c:pt>
                      <c:pt idx="5">
                        <c:v>63476</c:v>
                      </c:pt>
                      <c:pt idx="6">
                        <c:v>64357</c:v>
                      </c:pt>
                      <c:pt idx="7">
                        <c:v>65264</c:v>
                      </c:pt>
                      <c:pt idx="8">
                        <c:v>66195</c:v>
                      </c:pt>
                      <c:pt idx="9">
                        <c:v>67125</c:v>
                      </c:pt>
                      <c:pt idx="10">
                        <c:v>68070</c:v>
                      </c:pt>
                      <c:pt idx="11">
                        <c:v>69032</c:v>
                      </c:pt>
                      <c:pt idx="12">
                        <c:v>70028</c:v>
                      </c:pt>
                      <c:pt idx="13">
                        <c:v>71042</c:v>
                      </c:pt>
                      <c:pt idx="14">
                        <c:v>72064</c:v>
                      </c:pt>
                      <c:pt idx="15">
                        <c:v>73088</c:v>
                      </c:pt>
                      <c:pt idx="16">
                        <c:v>74108</c:v>
                      </c:pt>
                      <c:pt idx="17">
                        <c:v>75154</c:v>
                      </c:pt>
                      <c:pt idx="18">
                        <c:v>76180</c:v>
                      </c:pt>
                      <c:pt idx="19">
                        <c:v>77211</c:v>
                      </c:pt>
                      <c:pt idx="20">
                        <c:v>78265</c:v>
                      </c:pt>
                    </c:numCache>
                  </c:numRef>
                </c:val>
                <c:smooth val="0"/>
              </c15:ser>
            </c15:filteredLineSeries>
            <c15:filteredLineSeries>
              <c15:ser>
                <c:idx val="23"/>
                <c:order val="25"/>
                <c:tx>
                  <c:strRef>
                    <c:extLst xmlns:c15="http://schemas.microsoft.com/office/drawing/2012/chart">
                      <c:ext xmlns:c15="http://schemas.microsoft.com/office/drawing/2012/chart" uri="{02D57815-91ED-43cb-92C2-25804820EDAC}">
                        <c15:formulaRef>
                          <c15:sqref>Sheet1!$Y$1</c15:sqref>
                        </c15:formulaRef>
                      </c:ext>
                    </c:extLst>
                    <c:strCache>
                      <c:ptCount val="1"/>
                      <c:pt idx="0">
                        <c:v>Wise</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Sheet1!$Y$2:$Y$42</c15:sqref>
                        </c15:formulaRef>
                      </c:ext>
                    </c:extLst>
                    <c:numCache>
                      <c:formatCode>General</c:formatCode>
                      <c:ptCount val="21"/>
                      <c:pt idx="0">
                        <c:v>59127</c:v>
                      </c:pt>
                      <c:pt idx="1">
                        <c:v>60512</c:v>
                      </c:pt>
                      <c:pt idx="2">
                        <c:v>61907</c:v>
                      </c:pt>
                      <c:pt idx="3">
                        <c:v>63343</c:v>
                      </c:pt>
                      <c:pt idx="4">
                        <c:v>64795</c:v>
                      </c:pt>
                      <c:pt idx="5">
                        <c:v>66321</c:v>
                      </c:pt>
                      <c:pt idx="6">
                        <c:v>67865</c:v>
                      </c:pt>
                      <c:pt idx="7">
                        <c:v>69449</c:v>
                      </c:pt>
                      <c:pt idx="8">
                        <c:v>71081</c:v>
                      </c:pt>
                      <c:pt idx="9">
                        <c:v>72749</c:v>
                      </c:pt>
                      <c:pt idx="10">
                        <c:v>74490</c:v>
                      </c:pt>
                      <c:pt idx="11">
                        <c:v>76302</c:v>
                      </c:pt>
                      <c:pt idx="12">
                        <c:v>78195</c:v>
                      </c:pt>
                      <c:pt idx="13">
                        <c:v>80142</c:v>
                      </c:pt>
                      <c:pt idx="14">
                        <c:v>82164</c:v>
                      </c:pt>
                      <c:pt idx="15">
                        <c:v>84227</c:v>
                      </c:pt>
                      <c:pt idx="16">
                        <c:v>86358</c:v>
                      </c:pt>
                      <c:pt idx="17">
                        <c:v>88569</c:v>
                      </c:pt>
                      <c:pt idx="18">
                        <c:v>90810</c:v>
                      </c:pt>
                      <c:pt idx="19">
                        <c:v>93144</c:v>
                      </c:pt>
                      <c:pt idx="20">
                        <c:v>95538</c:v>
                      </c:pt>
                    </c:numCache>
                  </c:numRef>
                </c:val>
                <c:smooth val="0"/>
              </c15:ser>
            </c15:filteredLineSeries>
            <c15:filteredLineSeries>
              <c15:ser>
                <c:idx val="25"/>
                <c:order val="26"/>
                <c:tx>
                  <c:strRef>
                    <c:extLst xmlns:c15="http://schemas.microsoft.com/office/drawing/2012/chart">
                      <c:ext xmlns:c15="http://schemas.microsoft.com/office/drawing/2012/chart" uri="{02D57815-91ED-43cb-92C2-25804820EDAC}">
                        <c15:formulaRef>
                          <c15:sqref>Sheet1!$AA$1</c15:sqref>
                        </c15:formulaRef>
                      </c:ext>
                    </c:extLst>
                    <c:strCache>
                      <c:ptCount val="1"/>
                      <c:pt idx="0">
                        <c:v>Dallas Est.</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Sheet1!$AA$2:$AA$42</c15:sqref>
                        </c15:formulaRef>
                      </c:ext>
                    </c:extLst>
                    <c:numCache>
                      <c:formatCode>General</c:formatCode>
                      <c:ptCount val="21"/>
                      <c:pt idx="0">
                        <c:v>2368139</c:v>
                      </c:pt>
                      <c:pt idx="1">
                        <c:v>2409942</c:v>
                      </c:pt>
                      <c:pt idx="2">
                        <c:v>2456693</c:v>
                      </c:pt>
                      <c:pt idx="3">
                        <c:v>2486083</c:v>
                      </c:pt>
                      <c:pt idx="4">
                        <c:v>2518638</c:v>
                      </c:pt>
                    </c:numCache>
                  </c:numRef>
                </c:val>
                <c:smooth val="0"/>
              </c15:ser>
            </c15:filteredLineSeries>
            <c15:filteredLineSeries>
              <c15:ser>
                <c:idx val="26"/>
                <c:order val="27"/>
                <c:tx>
                  <c:strRef>
                    <c:extLst xmlns:c15="http://schemas.microsoft.com/office/drawing/2012/chart">
                      <c:ext xmlns:c15="http://schemas.microsoft.com/office/drawing/2012/chart" uri="{02D57815-91ED-43cb-92C2-25804820EDAC}">
                        <c15:formulaRef>
                          <c15:sqref>Sheet1!$AB$1</c15:sqref>
                        </c15:formulaRef>
                      </c:ext>
                    </c:extLst>
                    <c:strCache>
                      <c:ptCount val="1"/>
                      <c:pt idx="0">
                        <c:v>Delta Est.</c:v>
                      </c:pt>
                    </c:strCache>
                  </c:strRef>
                </c:tx>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Sheet1!$AB$2:$AB$42</c15:sqref>
                        </c15:formulaRef>
                      </c:ext>
                    </c:extLst>
                    <c:numCache>
                      <c:formatCode>General</c:formatCode>
                      <c:ptCount val="21"/>
                      <c:pt idx="0">
                        <c:v>5231</c:v>
                      </c:pt>
                      <c:pt idx="1">
                        <c:v>5204</c:v>
                      </c:pt>
                      <c:pt idx="2">
                        <c:v>5307</c:v>
                      </c:pt>
                      <c:pt idx="3">
                        <c:v>5205</c:v>
                      </c:pt>
                      <c:pt idx="4">
                        <c:v>5238</c:v>
                      </c:pt>
                    </c:numCache>
                  </c:numRef>
                </c:val>
                <c:smooth val="0"/>
              </c15:ser>
            </c15:filteredLineSeries>
            <c15:filteredLineSeries>
              <c15:ser>
                <c:idx val="28"/>
                <c:order val="28"/>
                <c:tx>
                  <c:strRef>
                    <c:extLst xmlns:c15="http://schemas.microsoft.com/office/drawing/2012/chart">
                      <c:ext xmlns:c15="http://schemas.microsoft.com/office/drawing/2012/chart" uri="{02D57815-91ED-43cb-92C2-25804820EDAC}">
                        <c15:formulaRef>
                          <c15:sqref>Sheet1!$AD$1</c15:sqref>
                        </c15:formulaRef>
                      </c:ext>
                    </c:extLst>
                    <c:strCache>
                      <c:ptCount val="1"/>
                      <c:pt idx="0">
                        <c:v>Ellis Est.</c:v>
                      </c:pt>
                    </c:strCache>
                  </c:strRef>
                </c:tx>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Sheet1!$AD$2:$AD$42</c15:sqref>
                        </c15:formulaRef>
                      </c:ext>
                    </c:extLst>
                    <c:numCache>
                      <c:formatCode>General</c:formatCode>
                      <c:ptCount val="21"/>
                      <c:pt idx="0">
                        <c:v>149610</c:v>
                      </c:pt>
                      <c:pt idx="1">
                        <c:v>152462</c:v>
                      </c:pt>
                      <c:pt idx="2">
                        <c:v>153826</c:v>
                      </c:pt>
                      <c:pt idx="3">
                        <c:v>156198</c:v>
                      </c:pt>
                      <c:pt idx="4">
                        <c:v>159317</c:v>
                      </c:pt>
                    </c:numCache>
                  </c:numRef>
                </c:val>
                <c:smooth val="0"/>
              </c15:ser>
            </c15:filteredLineSeries>
            <c15:filteredLineSeries>
              <c15:ser>
                <c:idx val="29"/>
                <c:order val="29"/>
                <c:tx>
                  <c:strRef>
                    <c:extLst xmlns:c15="http://schemas.microsoft.com/office/drawing/2012/chart">
                      <c:ext xmlns:c15="http://schemas.microsoft.com/office/drawing/2012/chart" uri="{02D57815-91ED-43cb-92C2-25804820EDAC}">
                        <c15:formulaRef>
                          <c15:sqref>Sheet1!$AE$1</c15:sqref>
                        </c15:formulaRef>
                      </c:ext>
                    </c:extLst>
                    <c:strCache>
                      <c:ptCount val="1"/>
                      <c:pt idx="0">
                        <c:v>Hunt Est.</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Sheet1!$AE$2:$AE$42</c15:sqref>
                        </c15:formulaRef>
                      </c:ext>
                    </c:extLst>
                    <c:numCache>
                      <c:formatCode>General</c:formatCode>
                      <c:ptCount val="21"/>
                      <c:pt idx="0">
                        <c:v>86129</c:v>
                      </c:pt>
                      <c:pt idx="1">
                        <c:v>86732</c:v>
                      </c:pt>
                      <c:pt idx="2">
                        <c:v>87211</c:v>
                      </c:pt>
                      <c:pt idx="3">
                        <c:v>87532</c:v>
                      </c:pt>
                      <c:pt idx="4">
                        <c:v>88493</c:v>
                      </c:pt>
                    </c:numCache>
                  </c:numRef>
                </c:val>
                <c:smooth val="0"/>
              </c15:ser>
            </c15:filteredLineSeries>
            <c15:filteredLineSeries>
              <c15:ser>
                <c:idx val="30"/>
                <c:order val="30"/>
                <c:tx>
                  <c:strRef>
                    <c:extLst xmlns:c15="http://schemas.microsoft.com/office/drawing/2012/chart">
                      <c:ext xmlns:c15="http://schemas.microsoft.com/office/drawing/2012/chart" uri="{02D57815-91ED-43cb-92C2-25804820EDAC}">
                        <c15:formulaRef>
                          <c15:sqref>Sheet1!$AF$1</c15:sqref>
                        </c15:formulaRef>
                      </c:ext>
                    </c:extLst>
                    <c:strCache>
                      <c:ptCount val="1"/>
                      <c:pt idx="0">
                        <c:v>Johnson Est.</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Sheet1!$AF$2:$AF$42</c15:sqref>
                        </c15:formulaRef>
                      </c:ext>
                    </c:extLst>
                    <c:numCache>
                      <c:formatCode>General</c:formatCode>
                      <c:ptCount val="21"/>
                      <c:pt idx="0">
                        <c:v>150934</c:v>
                      </c:pt>
                      <c:pt idx="1">
                        <c:v>152037</c:v>
                      </c:pt>
                      <c:pt idx="2">
                        <c:v>153530</c:v>
                      </c:pt>
                      <c:pt idx="3">
                        <c:v>154952</c:v>
                      </c:pt>
                      <c:pt idx="4">
                        <c:v>157456</c:v>
                      </c:pt>
                    </c:numCache>
                  </c:numRef>
                </c:val>
                <c:smooth val="0"/>
              </c15:ser>
            </c15:filteredLineSeries>
            <c15:filteredLineSeries>
              <c15:ser>
                <c:idx val="31"/>
                <c:order val="31"/>
                <c:tx>
                  <c:strRef>
                    <c:extLst xmlns:c15="http://schemas.microsoft.com/office/drawing/2012/chart">
                      <c:ext xmlns:c15="http://schemas.microsoft.com/office/drawing/2012/chart" uri="{02D57815-91ED-43cb-92C2-25804820EDAC}">
                        <c15:formulaRef>
                          <c15:sqref>Sheet1!$AG$1</c15:sqref>
                        </c15:formulaRef>
                      </c:ext>
                    </c:extLst>
                    <c:strCache>
                      <c:ptCount val="1"/>
                      <c:pt idx="0">
                        <c:v>Kaufman Est.</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Sheet1!$AG$2:$AG$42</c15:sqref>
                        </c15:formulaRef>
                      </c:ext>
                    </c:extLst>
                    <c:numCache>
                      <c:formatCode>General</c:formatCode>
                      <c:ptCount val="21"/>
                      <c:pt idx="0">
                        <c:v>103350</c:v>
                      </c:pt>
                      <c:pt idx="1">
                        <c:v>105287</c:v>
                      </c:pt>
                      <c:pt idx="2">
                        <c:v>106680</c:v>
                      </c:pt>
                      <c:pt idx="3">
                        <c:v>108521</c:v>
                      </c:pt>
                      <c:pt idx="4">
                        <c:v>111236</c:v>
                      </c:pt>
                    </c:numCache>
                  </c:numRef>
                </c:val>
                <c:smooth val="0"/>
              </c15:ser>
            </c15:filteredLineSeries>
            <c15:filteredLineSeries>
              <c15:ser>
                <c:idx val="32"/>
                <c:order val="32"/>
                <c:tx>
                  <c:strRef>
                    <c:extLst xmlns:c15="http://schemas.microsoft.com/office/drawing/2012/chart">
                      <c:ext xmlns:c15="http://schemas.microsoft.com/office/drawing/2012/chart" uri="{02D57815-91ED-43cb-92C2-25804820EDAC}">
                        <c15:formulaRef>
                          <c15:sqref>Sheet1!$AH$1</c15:sqref>
                        </c15:formulaRef>
                      </c:ext>
                    </c:extLst>
                    <c:strCache>
                      <c:ptCount val="1"/>
                      <c:pt idx="0">
                        <c:v>Parker Est.</c:v>
                      </c:pt>
                    </c:strCache>
                  </c:strRef>
                </c:tx>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Sheet1!$AH$2:$AH$42</c15:sqref>
                        </c15:formulaRef>
                      </c:ext>
                    </c:extLst>
                    <c:numCache>
                      <c:formatCode>General</c:formatCode>
                      <c:ptCount val="21"/>
                      <c:pt idx="0">
                        <c:v>116927</c:v>
                      </c:pt>
                      <c:pt idx="1">
                        <c:v>118500</c:v>
                      </c:pt>
                      <c:pt idx="2">
                        <c:v>119757</c:v>
                      </c:pt>
                      <c:pt idx="3">
                        <c:v>120207</c:v>
                      </c:pt>
                      <c:pt idx="4">
                        <c:v>123164</c:v>
                      </c:pt>
                    </c:numCache>
                  </c:numRef>
                </c:val>
                <c:smooth val="0"/>
              </c15:ser>
            </c15:filteredLineSeries>
            <c15:filteredLineSeries>
              <c15:ser>
                <c:idx val="33"/>
                <c:order val="33"/>
                <c:tx>
                  <c:strRef>
                    <c:extLst xmlns:c15="http://schemas.microsoft.com/office/drawing/2012/chart">
                      <c:ext xmlns:c15="http://schemas.microsoft.com/office/drawing/2012/chart" uri="{02D57815-91ED-43cb-92C2-25804820EDAC}">
                        <c15:formulaRef>
                          <c15:sqref>Sheet1!$AI$1</c15:sqref>
                        </c15:formulaRef>
                      </c:ext>
                    </c:extLst>
                    <c:strCache>
                      <c:ptCount val="1"/>
                      <c:pt idx="0">
                        <c:v>Rockwall Est</c:v>
                      </c:pt>
                    </c:strCache>
                  </c:strRef>
                </c:tx>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Sheet1!$AI$2:$AI$42</c15:sqref>
                        </c15:formulaRef>
                      </c:ext>
                    </c:extLst>
                    <c:numCache>
                      <c:formatCode>General</c:formatCode>
                      <c:ptCount val="21"/>
                      <c:pt idx="0">
                        <c:v>78337</c:v>
                      </c:pt>
                      <c:pt idx="1">
                        <c:v>81136</c:v>
                      </c:pt>
                      <c:pt idx="2">
                        <c:v>82992</c:v>
                      </c:pt>
                      <c:pt idx="3">
                        <c:v>85290</c:v>
                      </c:pt>
                      <c:pt idx="4">
                        <c:v>87809</c:v>
                      </c:pt>
                    </c:numCache>
                  </c:numRef>
                </c:val>
                <c:smooth val="0"/>
              </c15:ser>
            </c15:filteredLineSeries>
            <c15:filteredLineSeries>
              <c15:ser>
                <c:idx val="34"/>
                <c:order val="34"/>
                <c:tx>
                  <c:strRef>
                    <c:extLst xmlns:c15="http://schemas.microsoft.com/office/drawing/2012/chart">
                      <c:ext xmlns:c15="http://schemas.microsoft.com/office/drawing/2012/chart" uri="{02D57815-91ED-43cb-92C2-25804820EDAC}">
                        <c15:formulaRef>
                          <c15:sqref>Sheet1!$AJ$1</c15:sqref>
                        </c15:formulaRef>
                      </c:ext>
                    </c:extLst>
                    <c:strCache>
                      <c:ptCount val="1"/>
                      <c:pt idx="0">
                        <c:v>Tarrant Est.</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Sheet1!$AJ$2:$AJ$42</c15:sqref>
                        </c15:formulaRef>
                      </c:ext>
                    </c:extLst>
                    <c:numCache>
                      <c:formatCode>General</c:formatCode>
                      <c:ptCount val="21"/>
                      <c:pt idx="0">
                        <c:v>1809034</c:v>
                      </c:pt>
                      <c:pt idx="1">
                        <c:v>1848435</c:v>
                      </c:pt>
                      <c:pt idx="2">
                        <c:v>1882822</c:v>
                      </c:pt>
                      <c:pt idx="3">
                        <c:v>1913943</c:v>
                      </c:pt>
                      <c:pt idx="4">
                        <c:v>1945360</c:v>
                      </c:pt>
                    </c:numCache>
                  </c:numRef>
                </c:val>
                <c:smooth val="0"/>
              </c15:ser>
            </c15:filteredLineSeries>
            <c15:filteredLineSeries>
              <c15:ser>
                <c:idx val="35"/>
                <c:order val="35"/>
                <c:tx>
                  <c:strRef>
                    <c:extLst xmlns:c15="http://schemas.microsoft.com/office/drawing/2012/chart">
                      <c:ext xmlns:c15="http://schemas.microsoft.com/office/drawing/2012/chart" uri="{02D57815-91ED-43cb-92C2-25804820EDAC}">
                        <c15:formulaRef>
                          <c15:sqref>Sheet1!$AK$1</c15:sqref>
                        </c15:formulaRef>
                      </c:ext>
                    </c:extLst>
                    <c:strCache>
                      <c:ptCount val="1"/>
                      <c:pt idx="0">
                        <c:v>Wise Est.</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extLst xmlns:c15="http://schemas.microsoft.com/office/drawing/2012/chart">
                      <c:ext xmlns:c15="http://schemas.microsoft.com/office/drawing/2012/chart" uri="{02D57815-91ED-43cb-92C2-25804820EDAC}">
                        <c15:formulaRef>
                          <c15:sqref>Sheet1!$AK$2:$AK$42</c15:sqref>
                        </c15:formulaRef>
                      </c:ext>
                    </c:extLst>
                    <c:numCache>
                      <c:formatCode>General</c:formatCode>
                      <c:ptCount val="21"/>
                      <c:pt idx="0">
                        <c:v>59127</c:v>
                      </c:pt>
                      <c:pt idx="1">
                        <c:v>59936</c:v>
                      </c:pt>
                      <c:pt idx="2">
                        <c:v>60387</c:v>
                      </c:pt>
                      <c:pt idx="3">
                        <c:v>61003</c:v>
                      </c:pt>
                      <c:pt idx="4">
                        <c:v>61638</c:v>
                      </c:pt>
                    </c:numCache>
                  </c:numRef>
                </c:val>
                <c:smooth val="0"/>
              </c15:ser>
            </c15:filteredLineSeries>
          </c:ext>
        </c:extLst>
      </c:lineChart>
      <c:catAx>
        <c:axId val="43804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8043584"/>
        <c:crosses val="autoZero"/>
        <c:auto val="1"/>
        <c:lblAlgn val="ctr"/>
        <c:lblOffset val="100"/>
        <c:noMultiLvlLbl val="0"/>
      </c:catAx>
      <c:valAx>
        <c:axId val="438043584"/>
        <c:scaling>
          <c:orientation val="minMax"/>
          <c:min val="6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8041232"/>
        <c:crosses val="autoZero"/>
        <c:crossBetween val="between"/>
      </c:valAx>
      <c:spPr>
        <a:noFill/>
        <a:ln>
          <a:noFill/>
        </a:ln>
        <a:effectLst/>
      </c:spPr>
    </c:plotArea>
    <c:legend>
      <c:legendPos val="b"/>
      <c:layout>
        <c:manualLayout>
          <c:xMode val="edge"/>
          <c:yMode val="edge"/>
          <c:x val="0.1104754787595995"/>
          <c:y val="6.7095334186337799E-2"/>
          <c:w val="0.39787620297462817"/>
          <c:h val="0.237008565911829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2010 Male</c:v>
                </c:pt>
              </c:strCache>
            </c:strRef>
          </c:tx>
          <c:spPr>
            <a:solidFill>
              <a:srgbClr val="4383D1"/>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Sheet1!$B$2:$B$19</c:f>
              <c:numCache>
                <c:formatCode>#,##0;[Red]#,##0</c:formatCode>
                <c:ptCount val="18"/>
                <c:pt idx="0">
                  <c:v>-984149</c:v>
                </c:pt>
                <c:pt idx="1">
                  <c:v>-983814</c:v>
                </c:pt>
                <c:pt idx="2">
                  <c:v>-962866</c:v>
                </c:pt>
                <c:pt idx="3">
                  <c:v>-968686</c:v>
                </c:pt>
                <c:pt idx="4">
                  <c:v>-932353</c:v>
                </c:pt>
                <c:pt idx="5">
                  <c:v>-938966</c:v>
                </c:pt>
                <c:pt idx="6">
                  <c:v>-882887</c:v>
                </c:pt>
                <c:pt idx="7">
                  <c:v>-876139</c:v>
                </c:pt>
                <c:pt idx="8">
                  <c:v>-846865</c:v>
                </c:pt>
                <c:pt idx="9">
                  <c:v>-874863</c:v>
                </c:pt>
                <c:pt idx="10">
                  <c:v>-827933</c:v>
                </c:pt>
                <c:pt idx="11">
                  <c:v>-691275</c:v>
                </c:pt>
                <c:pt idx="12">
                  <c:v>-565820</c:v>
                </c:pt>
                <c:pt idx="13">
                  <c:v>-403269</c:v>
                </c:pt>
                <c:pt idx="14">
                  <c:v>-283865</c:v>
                </c:pt>
                <c:pt idx="15">
                  <c:v>-208530</c:v>
                </c:pt>
                <c:pt idx="16">
                  <c:v>-139029</c:v>
                </c:pt>
                <c:pt idx="17">
                  <c:v>-100971</c:v>
                </c:pt>
              </c:numCache>
            </c:numRef>
          </c:val>
        </c:ser>
        <c:ser>
          <c:idx val="1"/>
          <c:order val="1"/>
          <c:tx>
            <c:strRef>
              <c:f>Sheet1!$C$1</c:f>
              <c:strCache>
                <c:ptCount val="1"/>
                <c:pt idx="0">
                  <c:v>2030 Male</c:v>
                </c:pt>
              </c:strCache>
            </c:strRef>
          </c:tx>
          <c:spPr>
            <a:solidFill>
              <a:schemeClr val="tx2">
                <a:lumMod val="40000"/>
                <a:lumOff val="60000"/>
              </a:schemeClr>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Sheet1!$C$2:$C$19</c:f>
              <c:numCache>
                <c:formatCode>0;[Red]0</c:formatCode>
                <c:ptCount val="18"/>
                <c:pt idx="0">
                  <c:v>-158732</c:v>
                </c:pt>
                <c:pt idx="1">
                  <c:v>-127806</c:v>
                </c:pt>
                <c:pt idx="2">
                  <c:v>-142273</c:v>
                </c:pt>
                <c:pt idx="3">
                  <c:v>-142981</c:v>
                </c:pt>
                <c:pt idx="4">
                  <c:v>-218093</c:v>
                </c:pt>
                <c:pt idx="5">
                  <c:v>-241101</c:v>
                </c:pt>
                <c:pt idx="6">
                  <c:v>-255981</c:v>
                </c:pt>
                <c:pt idx="7">
                  <c:v>-241206</c:v>
                </c:pt>
                <c:pt idx="8">
                  <c:v>-199630</c:v>
                </c:pt>
                <c:pt idx="9">
                  <c:v>-144832</c:v>
                </c:pt>
                <c:pt idx="10">
                  <c:v>-97038</c:v>
                </c:pt>
                <c:pt idx="11">
                  <c:v>-192643</c:v>
                </c:pt>
                <c:pt idx="12">
                  <c:v>-247297</c:v>
                </c:pt>
                <c:pt idx="13">
                  <c:v>-387487</c:v>
                </c:pt>
                <c:pt idx="14">
                  <c:v>-404532</c:v>
                </c:pt>
                <c:pt idx="15">
                  <c:v>-295179</c:v>
                </c:pt>
                <c:pt idx="16">
                  <c:v>-189389</c:v>
                </c:pt>
                <c:pt idx="17">
                  <c:v>-133578</c:v>
                </c:pt>
              </c:numCache>
            </c:numRef>
          </c:val>
        </c:ser>
        <c:ser>
          <c:idx val="2"/>
          <c:order val="2"/>
          <c:tx>
            <c:strRef>
              <c:f>Sheet1!$D$1</c:f>
              <c:strCache>
                <c:ptCount val="1"/>
                <c:pt idx="0">
                  <c:v>2010 Female</c:v>
                </c:pt>
              </c:strCache>
            </c:strRef>
          </c:tx>
          <c:spPr>
            <a:solidFill>
              <a:srgbClr val="AF423F"/>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Sheet1!$D$2:$D$19</c:f>
              <c:numCache>
                <c:formatCode>#,##0</c:formatCode>
                <c:ptCount val="18"/>
                <c:pt idx="0">
                  <c:v>944324</c:v>
                </c:pt>
                <c:pt idx="1">
                  <c:v>944420</c:v>
                </c:pt>
                <c:pt idx="2">
                  <c:v>919017</c:v>
                </c:pt>
                <c:pt idx="3">
                  <c:v>914438</c:v>
                </c:pt>
                <c:pt idx="4">
                  <c:v>884726</c:v>
                </c:pt>
                <c:pt idx="5">
                  <c:v>914073</c:v>
                </c:pt>
                <c:pt idx="6">
                  <c:v>877547</c:v>
                </c:pt>
                <c:pt idx="7">
                  <c:v>887448</c:v>
                </c:pt>
                <c:pt idx="8">
                  <c:v>847930</c:v>
                </c:pt>
                <c:pt idx="9">
                  <c:v>885604</c:v>
                </c:pt>
                <c:pt idx="10">
                  <c:v>846936</c:v>
                </c:pt>
                <c:pt idx="11">
                  <c:v>731649</c:v>
                </c:pt>
                <c:pt idx="12">
                  <c:v>608947</c:v>
                </c:pt>
                <c:pt idx="13">
                  <c:v>449831</c:v>
                </c:pt>
                <c:pt idx="14">
                  <c:v>335291</c:v>
                </c:pt>
                <c:pt idx="15">
                  <c:v>268715</c:v>
                </c:pt>
                <c:pt idx="16">
                  <c:v>208177</c:v>
                </c:pt>
                <c:pt idx="17">
                  <c:v>204208</c:v>
                </c:pt>
              </c:numCache>
            </c:numRef>
          </c:val>
        </c:ser>
        <c:ser>
          <c:idx val="3"/>
          <c:order val="3"/>
          <c:tx>
            <c:strRef>
              <c:f>Sheet1!$E$1</c:f>
              <c:strCache>
                <c:ptCount val="1"/>
                <c:pt idx="0">
                  <c:v>2030 Female</c:v>
                </c:pt>
              </c:strCache>
            </c:strRef>
          </c:tx>
          <c:spPr>
            <a:solidFill>
              <a:srgbClr val="D78F8D"/>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Sheet1!$E$2:$E$19</c:f>
              <c:numCache>
                <c:formatCode>General</c:formatCode>
                <c:ptCount val="18"/>
                <c:pt idx="0">
                  <c:v>154211</c:v>
                </c:pt>
                <c:pt idx="1">
                  <c:v>123435</c:v>
                </c:pt>
                <c:pt idx="2">
                  <c:v>137976</c:v>
                </c:pt>
                <c:pt idx="3">
                  <c:v>140547</c:v>
                </c:pt>
                <c:pt idx="4">
                  <c:v>191273</c:v>
                </c:pt>
                <c:pt idx="5">
                  <c:v>183111</c:v>
                </c:pt>
                <c:pt idx="6">
                  <c:v>190686</c:v>
                </c:pt>
                <c:pt idx="7">
                  <c:v>167310</c:v>
                </c:pt>
                <c:pt idx="8">
                  <c:v>165118</c:v>
                </c:pt>
                <c:pt idx="9">
                  <c:v>147271</c:v>
                </c:pt>
                <c:pt idx="10">
                  <c:v>115637</c:v>
                </c:pt>
                <c:pt idx="11">
                  <c:v>210130</c:v>
                </c:pt>
                <c:pt idx="12">
                  <c:v>251513</c:v>
                </c:pt>
                <c:pt idx="13">
                  <c:v>405436</c:v>
                </c:pt>
                <c:pt idx="14">
                  <c:v>430864</c:v>
                </c:pt>
                <c:pt idx="15">
                  <c:v>328375</c:v>
                </c:pt>
                <c:pt idx="16">
                  <c:v>210322</c:v>
                </c:pt>
                <c:pt idx="17">
                  <c:v>161663</c:v>
                </c:pt>
              </c:numCache>
            </c:numRef>
          </c:val>
        </c:ser>
        <c:dLbls>
          <c:showLegendKey val="0"/>
          <c:showVal val="0"/>
          <c:showCatName val="0"/>
          <c:showSerName val="0"/>
          <c:showPercent val="0"/>
          <c:showBubbleSize val="0"/>
        </c:dLbls>
        <c:gapWidth val="0"/>
        <c:overlap val="100"/>
        <c:axId val="438042800"/>
        <c:axId val="438043976"/>
      </c:barChart>
      <c:catAx>
        <c:axId val="438042800"/>
        <c:scaling>
          <c:orientation val="minMax"/>
        </c:scaling>
        <c:delete val="0"/>
        <c:axPos val="l"/>
        <c:numFmt formatCode="General" sourceLinked="0"/>
        <c:majorTickMark val="out"/>
        <c:minorTickMark val="none"/>
        <c:tickLblPos val="low"/>
        <c:txPr>
          <a:bodyPr/>
          <a:lstStyle/>
          <a:p>
            <a:pPr>
              <a:defRPr sz="900" baseline="0">
                <a:latin typeface="+mj-lt"/>
              </a:defRPr>
            </a:pPr>
            <a:endParaRPr lang="en-US"/>
          </a:p>
        </c:txPr>
        <c:crossAx val="438043976"/>
        <c:crosses val="autoZero"/>
        <c:auto val="1"/>
        <c:lblAlgn val="ctr"/>
        <c:lblOffset val="100"/>
        <c:noMultiLvlLbl val="0"/>
      </c:catAx>
      <c:valAx>
        <c:axId val="438043976"/>
        <c:scaling>
          <c:orientation val="minMax"/>
          <c:min val="-1500000"/>
        </c:scaling>
        <c:delete val="0"/>
        <c:axPos val="b"/>
        <c:majorGridlines/>
        <c:numFmt formatCode="#,##0;#,##0" sourceLinked="0"/>
        <c:majorTickMark val="out"/>
        <c:minorTickMark val="none"/>
        <c:tickLblPos val="nextTo"/>
        <c:txPr>
          <a:bodyPr/>
          <a:lstStyle/>
          <a:p>
            <a:pPr>
              <a:defRPr sz="1400">
                <a:solidFill>
                  <a:schemeClr val="tx1"/>
                </a:solidFill>
                <a:latin typeface="+mj-lt"/>
              </a:defRPr>
            </a:pPr>
            <a:endParaRPr lang="en-US"/>
          </a:p>
        </c:txPr>
        <c:crossAx val="438042800"/>
        <c:crosses val="autoZero"/>
        <c:crossBetween val="between"/>
        <c:dispUnits>
          <c:builtInUnit val="thousands"/>
          <c:dispUnitsLbl>
            <c:layout>
              <c:manualLayout>
                <c:xMode val="edge"/>
                <c:yMode val="edge"/>
                <c:x val="0.49824554808345994"/>
                <c:y val="0.91956939116915104"/>
              </c:manualLayout>
            </c:layout>
            <c:tx>
              <c:rich>
                <a:bodyPr/>
                <a:lstStyle/>
                <a:p>
                  <a:pPr>
                    <a:defRPr/>
                  </a:pPr>
                  <a:r>
                    <a:rPr lang="en-US" sz="1100" dirty="0">
                      <a:latin typeface="+mj-lt"/>
                    </a:rPr>
                    <a:t>Thousands</a:t>
                  </a:r>
                </a:p>
              </c:rich>
            </c:tx>
          </c:dispUnitsLbl>
        </c:dispUnits>
      </c:valAx>
    </c:plotArea>
    <c:legend>
      <c:legendPos val="t"/>
      <c:layout>
        <c:manualLayout>
          <c:xMode val="edge"/>
          <c:yMode val="edge"/>
          <c:x val="0.20076585423220045"/>
          <c:y val="1.1968864733718438E-3"/>
          <c:w val="0.75141557946648363"/>
          <c:h val="5.3053186060075821E-2"/>
        </c:manualLayout>
      </c:layout>
      <c:overlay val="0"/>
      <c:txPr>
        <a:bodyPr/>
        <a:lstStyle/>
        <a:p>
          <a:pPr>
            <a:defRPr sz="12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281243904"/>
        <c:axId val="432487776"/>
      </c:lineChart>
      <c:catAx>
        <c:axId val="281243904"/>
        <c:scaling>
          <c:orientation val="minMax"/>
        </c:scaling>
        <c:delete val="0"/>
        <c:axPos val="b"/>
        <c:numFmt formatCode="General" sourceLinked="1"/>
        <c:majorTickMark val="out"/>
        <c:minorTickMark val="out"/>
        <c:tickLblPos val="nextTo"/>
        <c:txPr>
          <a:bodyPr rot="-2220000"/>
          <a:lstStyle/>
          <a:p>
            <a:pPr>
              <a:defRPr sz="1600"/>
            </a:pPr>
            <a:endParaRPr lang="en-US"/>
          </a:p>
        </c:txPr>
        <c:crossAx val="432487776"/>
        <c:crosses val="autoZero"/>
        <c:auto val="1"/>
        <c:lblAlgn val="ctr"/>
        <c:lblOffset val="100"/>
        <c:tickLblSkip val="5"/>
        <c:noMultiLvlLbl val="0"/>
      </c:catAx>
      <c:valAx>
        <c:axId val="432487776"/>
        <c:scaling>
          <c:orientation val="minMax"/>
        </c:scaling>
        <c:delete val="0"/>
        <c:axPos val="l"/>
        <c:majorGridlines/>
        <c:numFmt formatCode="#,##0" sourceLinked="1"/>
        <c:majorTickMark val="out"/>
        <c:minorTickMark val="none"/>
        <c:tickLblPos val="nextTo"/>
        <c:crossAx val="28124390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ser>
        <c:dLbls>
          <c:showLegendKey val="0"/>
          <c:showVal val="0"/>
          <c:showCatName val="0"/>
          <c:showSerName val="0"/>
          <c:showPercent val="0"/>
          <c:showBubbleSize val="0"/>
        </c:dLbls>
        <c:smooth val="0"/>
        <c:axId val="282993144"/>
        <c:axId val="282992752"/>
      </c:lineChart>
      <c:catAx>
        <c:axId val="282993144"/>
        <c:scaling>
          <c:orientation val="minMax"/>
        </c:scaling>
        <c:delete val="0"/>
        <c:axPos val="b"/>
        <c:numFmt formatCode="General" sourceLinked="1"/>
        <c:majorTickMark val="out"/>
        <c:minorTickMark val="none"/>
        <c:tickLblPos val="nextTo"/>
        <c:crossAx val="282992752"/>
        <c:crosses val="autoZero"/>
        <c:auto val="1"/>
        <c:lblAlgn val="ctr"/>
        <c:lblOffset val="100"/>
        <c:noMultiLvlLbl val="0"/>
      </c:catAx>
      <c:valAx>
        <c:axId val="282992752"/>
        <c:scaling>
          <c:orientation val="minMax"/>
          <c:min val="0.5"/>
        </c:scaling>
        <c:delete val="0"/>
        <c:axPos val="l"/>
        <c:majorGridlines/>
        <c:numFmt formatCode="0%" sourceLinked="0"/>
        <c:majorTickMark val="out"/>
        <c:minorTickMark val="none"/>
        <c:tickLblPos val="nextTo"/>
        <c:crossAx val="282993144"/>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dLbls>
          <c:showLegendKey val="0"/>
          <c:showVal val="0"/>
          <c:showCatName val="0"/>
          <c:showSerName val="0"/>
          <c:showPercent val="0"/>
          <c:showBubbleSize val="0"/>
        </c:dLbls>
        <c:gapWidth val="219"/>
        <c:overlap val="-27"/>
        <c:axId val="282991576"/>
        <c:axId val="282991184"/>
      </c:barChart>
      <c:catAx>
        <c:axId val="28299157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2991184"/>
        <c:crosses val="autoZero"/>
        <c:auto val="1"/>
        <c:lblAlgn val="ctr"/>
        <c:lblOffset val="100"/>
        <c:noMultiLvlLbl val="0"/>
      </c:catAx>
      <c:valAx>
        <c:axId val="282991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2991576"/>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tx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chemeClr val="accent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432485424"/>
        <c:axId val="432485816"/>
      </c:barChart>
      <c:catAx>
        <c:axId val="432485424"/>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432485816"/>
        <c:crosses val="autoZero"/>
        <c:auto val="1"/>
        <c:lblAlgn val="ctr"/>
        <c:lblOffset val="100"/>
        <c:noMultiLvlLbl val="0"/>
      </c:catAx>
      <c:valAx>
        <c:axId val="432485816"/>
        <c:scaling>
          <c:orientation val="minMax"/>
        </c:scaling>
        <c:delete val="1"/>
        <c:axPos val="l"/>
        <c:numFmt formatCode="0.0%" sourceLinked="1"/>
        <c:majorTickMark val="out"/>
        <c:minorTickMark val="none"/>
        <c:tickLblPos val="nextTo"/>
        <c:crossAx val="432485424"/>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282990008"/>
        <c:axId val="281246648"/>
      </c:barChart>
      <c:catAx>
        <c:axId val="2829900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1246648"/>
        <c:crosses val="autoZero"/>
        <c:auto val="1"/>
        <c:lblAlgn val="ctr"/>
        <c:lblOffset val="100"/>
        <c:noMultiLvlLbl val="0"/>
      </c:catAx>
      <c:valAx>
        <c:axId val="281246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2990008"/>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ln w="19050">
                <a:solidFill>
                  <a:srgbClr val="FFFFFF"/>
                </a:solidFill>
              </a:ln>
            </c:spPr>
          </c:dPt>
          <c:cat>
            <c:strRef>
              <c:f>Sheet1!$A$2:$A$46</c:f>
              <c:strCache>
                <c:ptCount val="45"/>
                <c:pt idx="0">
                  <c:v>Texas</c:v>
                </c:pt>
                <c:pt idx="1">
                  <c:v>California</c:v>
                </c:pt>
                <c:pt idx="2">
                  <c:v>New York</c:v>
                </c:pt>
                <c:pt idx="3">
                  <c:v>North Carolina</c:v>
                </c:pt>
                <c:pt idx="4">
                  <c:v>Washington</c:v>
                </c:pt>
                <c:pt idx="5">
                  <c:v>Florida</c:v>
                </c:pt>
                <c:pt idx="6">
                  <c:v>Colorado</c:v>
                </c:pt>
                <c:pt idx="7">
                  <c:v>Utah</c:v>
                </c:pt>
                <c:pt idx="8">
                  <c:v>Massachusetts</c:v>
                </c:pt>
                <c:pt idx="9">
                  <c:v>Georgia</c:v>
                </c:pt>
                <c:pt idx="10">
                  <c:v>Oklahoma</c:v>
                </c:pt>
                <c:pt idx="11">
                  <c:v>Arizona</c:v>
                </c:pt>
                <c:pt idx="12">
                  <c:v>Virginia</c:v>
                </c:pt>
                <c:pt idx="13">
                  <c:v>Minnesota</c:v>
                </c:pt>
                <c:pt idx="14">
                  <c:v>North Dakota</c:v>
                </c:pt>
                <c:pt idx="15">
                  <c:v>Pennsylvania</c:v>
                </c:pt>
                <c:pt idx="16">
                  <c:v>South Carolina</c:v>
                </c:pt>
                <c:pt idx="17">
                  <c:v>Oregon</c:v>
                </c:pt>
                <c:pt idx="18">
                  <c:v>Tennessee</c:v>
                </c:pt>
                <c:pt idx="19">
                  <c:v>Iowa</c:v>
                </c:pt>
                <c:pt idx="20">
                  <c:v>Maryland</c:v>
                </c:pt>
                <c:pt idx="21">
                  <c:v>D.C.</c:v>
                </c:pt>
                <c:pt idx="22">
                  <c:v>Missouri</c:v>
                </c:pt>
                <c:pt idx="23">
                  <c:v>Wisconsin</c:v>
                </c:pt>
                <c:pt idx="24">
                  <c:v>Indiana</c:v>
                </c:pt>
                <c:pt idx="25">
                  <c:v>Kentucky</c:v>
                </c:pt>
                <c:pt idx="26">
                  <c:v>Nebraska</c:v>
                </c:pt>
                <c:pt idx="27">
                  <c:v>Louisiana</c:v>
                </c:pt>
                <c:pt idx="28">
                  <c:v>Kansas</c:v>
                </c:pt>
                <c:pt idx="29">
                  <c:v>Idahi</c:v>
                </c:pt>
                <c:pt idx="30">
                  <c:v>Montana</c:v>
                </c:pt>
                <c:pt idx="31">
                  <c:v>Hawaii</c:v>
                </c:pt>
                <c:pt idx="32">
                  <c:v>Wyoming</c:v>
                </c:pt>
                <c:pt idx="33">
                  <c:v>Arkansas</c:v>
                </c:pt>
                <c:pt idx="34">
                  <c:v>South Dakota</c:v>
                </c:pt>
                <c:pt idx="35">
                  <c:v>Nevada</c:v>
                </c:pt>
                <c:pt idx="36">
                  <c:v>West Virginia</c:v>
                </c:pt>
                <c:pt idx="37">
                  <c:v>Alaska</c:v>
                </c:pt>
                <c:pt idx="38">
                  <c:v>Connecticut</c:v>
                </c:pt>
                <c:pt idx="39">
                  <c:v>Alabama</c:v>
                </c:pt>
                <c:pt idx="40">
                  <c:v>New Mexico</c:v>
                </c:pt>
                <c:pt idx="41">
                  <c:v>Illinois</c:v>
                </c:pt>
                <c:pt idx="42">
                  <c:v>Delaware</c:v>
                </c:pt>
                <c:pt idx="43">
                  <c:v>New Hampshire</c:v>
                </c:pt>
                <c:pt idx="44">
                  <c:v>Vermont</c:v>
                </c:pt>
              </c:strCache>
            </c:strRef>
          </c:cat>
          <c:val>
            <c:numRef>
              <c:f>Sheet1!$B$2:$B$46</c:f>
              <c:numCache>
                <c:formatCode>0.0</c:formatCode>
                <c:ptCount val="45"/>
                <c:pt idx="0">
                  <c:v>2175.3000000000011</c:v>
                </c:pt>
                <c:pt idx="1">
                  <c:v>809.5</c:v>
                </c:pt>
                <c:pt idx="2">
                  <c:v>554.19999999999891</c:v>
                </c:pt>
                <c:pt idx="3">
                  <c:v>338.49999999999955</c:v>
                </c:pt>
                <c:pt idx="4">
                  <c:v>322.20000000000027</c:v>
                </c:pt>
                <c:pt idx="5">
                  <c:v>297.80000000000018</c:v>
                </c:pt>
                <c:pt idx="6">
                  <c:v>262.30000000000018</c:v>
                </c:pt>
                <c:pt idx="7">
                  <c:v>227.10000000000014</c:v>
                </c:pt>
                <c:pt idx="8">
                  <c:v>226.40000000000009</c:v>
                </c:pt>
                <c:pt idx="9">
                  <c:v>205</c:v>
                </c:pt>
                <c:pt idx="10">
                  <c:v>177.40000000000009</c:v>
                </c:pt>
                <c:pt idx="11">
                  <c:v>169.90000000000009</c:v>
                </c:pt>
                <c:pt idx="12">
                  <c:v>159.30000000000018</c:v>
                </c:pt>
                <c:pt idx="13">
                  <c:v>157.69999999999982</c:v>
                </c:pt>
                <c:pt idx="14">
                  <c:v>132.5</c:v>
                </c:pt>
                <c:pt idx="15">
                  <c:v>124.19999999999982</c:v>
                </c:pt>
                <c:pt idx="16">
                  <c:v>119.90000000000009</c:v>
                </c:pt>
                <c:pt idx="17">
                  <c:v>116.20000000000005</c:v>
                </c:pt>
                <c:pt idx="18">
                  <c:v>105</c:v>
                </c:pt>
                <c:pt idx="19">
                  <c:v>94.200000000000045</c:v>
                </c:pt>
                <c:pt idx="20">
                  <c:v>85.599999999999909</c:v>
                </c:pt>
                <c:pt idx="21">
                  <c:v>82.299999999999955</c:v>
                </c:pt>
                <c:pt idx="22">
                  <c:v>81.800000000000182</c:v>
                </c:pt>
                <c:pt idx="23">
                  <c:v>75</c:v>
                </c:pt>
                <c:pt idx="24">
                  <c:v>70.400000000000091</c:v>
                </c:pt>
                <c:pt idx="25">
                  <c:v>69.399999999999864</c:v>
                </c:pt>
                <c:pt idx="26">
                  <c:v>63.399999999999977</c:v>
                </c:pt>
                <c:pt idx="27">
                  <c:v>61.400000000000091</c:v>
                </c:pt>
                <c:pt idx="28">
                  <c:v>59.400000000000091</c:v>
                </c:pt>
                <c:pt idx="29">
                  <c:v>53.399999999999977</c:v>
                </c:pt>
                <c:pt idx="30">
                  <c:v>41.800000000000011</c:v>
                </c:pt>
                <c:pt idx="31">
                  <c:v>39.100000000000023</c:v>
                </c:pt>
                <c:pt idx="32">
                  <c:v>37.699999999999989</c:v>
                </c:pt>
                <c:pt idx="33">
                  <c:v>35.900000000000091</c:v>
                </c:pt>
                <c:pt idx="34">
                  <c:v>35.200000000000045</c:v>
                </c:pt>
                <c:pt idx="35">
                  <c:v>35</c:v>
                </c:pt>
                <c:pt idx="36">
                  <c:v>33</c:v>
                </c:pt>
                <c:pt idx="37">
                  <c:v>32.099999999999966</c:v>
                </c:pt>
                <c:pt idx="38">
                  <c:v>30.599999999999909</c:v>
                </c:pt>
                <c:pt idx="39">
                  <c:v>29.599999999999909</c:v>
                </c:pt>
                <c:pt idx="40">
                  <c:v>27.399999999999977</c:v>
                </c:pt>
                <c:pt idx="41">
                  <c:v>24.899999999999636</c:v>
                </c:pt>
                <c:pt idx="42">
                  <c:v>18.199999999999989</c:v>
                </c:pt>
                <c:pt idx="43">
                  <c:v>18</c:v>
                </c:pt>
                <c:pt idx="44">
                  <c:v>7.3999999999999773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by_waob!$AW$29</c:f>
              <c:strCache>
                <c:ptCount val="1"/>
                <c:pt idx="0">
                  <c:v>Africa and Other</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by_waob!$AV$30:$AV$39</c:f>
              <c:strCache>
                <c:ptCount val="5"/>
                <c:pt idx="0">
                  <c:v>California</c:v>
                </c:pt>
                <c:pt idx="1">
                  <c:v>Texas</c:v>
                </c:pt>
                <c:pt idx="2">
                  <c:v>New York</c:v>
                </c:pt>
                <c:pt idx="3">
                  <c:v>Florida</c:v>
                </c:pt>
                <c:pt idx="4">
                  <c:v>Illinois</c:v>
                </c:pt>
              </c:strCache>
            </c:strRef>
          </c:cat>
          <c:val>
            <c:numRef>
              <c:f>by_waob!$AW$30:$AW$39</c:f>
              <c:numCache>
                <c:formatCode>#,##0</c:formatCode>
                <c:ptCount val="5"/>
                <c:pt idx="0">
                  <c:v>11660</c:v>
                </c:pt>
                <c:pt idx="1">
                  <c:v>8814</c:v>
                </c:pt>
                <c:pt idx="2">
                  <c:v>10045</c:v>
                </c:pt>
                <c:pt idx="3">
                  <c:v>11002</c:v>
                </c:pt>
                <c:pt idx="4">
                  <c:v>3884</c:v>
                </c:pt>
              </c:numCache>
            </c:numRef>
          </c:val>
        </c:ser>
        <c:ser>
          <c:idx val="1"/>
          <c:order val="1"/>
          <c:tx>
            <c:strRef>
              <c:f>by_waob!$AX$29</c:f>
              <c:strCache>
                <c:ptCount val="1"/>
                <c:pt idx="0">
                  <c:v>Europe</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by_waob!$AV$30:$AV$39</c:f>
              <c:strCache>
                <c:ptCount val="5"/>
                <c:pt idx="0">
                  <c:v>California</c:v>
                </c:pt>
                <c:pt idx="1">
                  <c:v>Texas</c:v>
                </c:pt>
                <c:pt idx="2">
                  <c:v>New York</c:v>
                </c:pt>
                <c:pt idx="3">
                  <c:v>Florida</c:v>
                </c:pt>
                <c:pt idx="4">
                  <c:v>Illinois</c:v>
                </c:pt>
              </c:strCache>
            </c:strRef>
          </c:cat>
          <c:val>
            <c:numRef>
              <c:f>by_waob!$AX$30:$AX$39</c:f>
              <c:numCache>
                <c:formatCode>#,##0</c:formatCode>
                <c:ptCount val="5"/>
                <c:pt idx="0">
                  <c:v>18766</c:v>
                </c:pt>
                <c:pt idx="1">
                  <c:v>8331</c:v>
                </c:pt>
                <c:pt idx="2">
                  <c:v>17403</c:v>
                </c:pt>
                <c:pt idx="3">
                  <c:v>11730</c:v>
                </c:pt>
                <c:pt idx="4">
                  <c:v>7054</c:v>
                </c:pt>
              </c:numCache>
            </c:numRef>
          </c:val>
        </c:ser>
        <c:ser>
          <c:idx val="2"/>
          <c:order val="2"/>
          <c:tx>
            <c:strRef>
              <c:f>by_waob!$AY$29</c:f>
              <c:strCache>
                <c:ptCount val="1"/>
                <c:pt idx="0">
                  <c:v>Asia</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by_waob!$AV$30:$AV$39</c:f>
              <c:strCache>
                <c:ptCount val="5"/>
                <c:pt idx="0">
                  <c:v>California</c:v>
                </c:pt>
                <c:pt idx="1">
                  <c:v>Texas</c:v>
                </c:pt>
                <c:pt idx="2">
                  <c:v>New York</c:v>
                </c:pt>
                <c:pt idx="3">
                  <c:v>Florida</c:v>
                </c:pt>
                <c:pt idx="4">
                  <c:v>Illinois</c:v>
                </c:pt>
              </c:strCache>
            </c:strRef>
          </c:cat>
          <c:val>
            <c:numRef>
              <c:f>by_waob!$AY$30:$AY$39</c:f>
              <c:numCache>
                <c:formatCode>#,##0</c:formatCode>
                <c:ptCount val="5"/>
                <c:pt idx="0">
                  <c:v>100835</c:v>
                </c:pt>
                <c:pt idx="1">
                  <c:v>30982</c:v>
                </c:pt>
                <c:pt idx="2">
                  <c:v>40835</c:v>
                </c:pt>
                <c:pt idx="3">
                  <c:v>15651</c:v>
                </c:pt>
                <c:pt idx="4">
                  <c:v>22721</c:v>
                </c:pt>
              </c:numCache>
            </c:numRef>
          </c:val>
        </c:ser>
        <c:ser>
          <c:idx val="3"/>
          <c:order val="3"/>
          <c:tx>
            <c:strRef>
              <c:f>by_waob!$AZ$29</c:f>
              <c:strCache>
                <c:ptCount val="1"/>
                <c:pt idx="0">
                  <c:v>Latin America</c:v>
                </c:pt>
              </c:strCache>
            </c:strRef>
          </c:tx>
          <c:spPr>
            <a:solidFill>
              <a:schemeClr val="tx2">
                <a:lumMod val="60000"/>
                <a:lumOff val="40000"/>
              </a:schemeClr>
            </a:solidFill>
          </c:spPr>
          <c:invertIfNegative val="0"/>
          <c:dLbls>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by_waob!$AV$30:$AV$39</c:f>
              <c:strCache>
                <c:ptCount val="5"/>
                <c:pt idx="0">
                  <c:v>California</c:v>
                </c:pt>
                <c:pt idx="1">
                  <c:v>Texas</c:v>
                </c:pt>
                <c:pt idx="2">
                  <c:v>New York</c:v>
                </c:pt>
                <c:pt idx="3">
                  <c:v>Florida</c:v>
                </c:pt>
                <c:pt idx="4">
                  <c:v>Illinois</c:v>
                </c:pt>
              </c:strCache>
            </c:strRef>
          </c:cat>
          <c:val>
            <c:numRef>
              <c:f>by_waob!$AZ$30:$AZ$39</c:f>
              <c:numCache>
                <c:formatCode>#,##0</c:formatCode>
                <c:ptCount val="5"/>
                <c:pt idx="0">
                  <c:v>56831</c:v>
                </c:pt>
                <c:pt idx="1">
                  <c:v>61418</c:v>
                </c:pt>
                <c:pt idx="2">
                  <c:v>30532</c:v>
                </c:pt>
                <c:pt idx="3">
                  <c:v>59220</c:v>
                </c:pt>
                <c:pt idx="4">
                  <c:v>10957</c:v>
                </c:pt>
              </c:numCache>
            </c:numRef>
          </c:val>
        </c:ser>
        <c:dLbls>
          <c:showLegendKey val="0"/>
          <c:showVal val="0"/>
          <c:showCatName val="0"/>
          <c:showSerName val="0"/>
          <c:showPercent val="0"/>
          <c:showBubbleSize val="0"/>
        </c:dLbls>
        <c:gapWidth val="150"/>
        <c:overlap val="-26"/>
        <c:axId val="432486992"/>
        <c:axId val="432486600"/>
      </c:barChart>
      <c:catAx>
        <c:axId val="432486992"/>
        <c:scaling>
          <c:orientation val="minMax"/>
        </c:scaling>
        <c:delete val="0"/>
        <c:axPos val="l"/>
        <c:numFmt formatCode="General" sourceLinked="0"/>
        <c:majorTickMark val="out"/>
        <c:minorTickMark val="none"/>
        <c:tickLblPos val="nextTo"/>
        <c:txPr>
          <a:bodyPr/>
          <a:lstStyle/>
          <a:p>
            <a:pPr>
              <a:defRPr sz="1200"/>
            </a:pPr>
            <a:endParaRPr lang="en-US"/>
          </a:p>
        </c:txPr>
        <c:crossAx val="432486600"/>
        <c:crosses val="autoZero"/>
        <c:auto val="1"/>
        <c:lblAlgn val="ctr"/>
        <c:lblOffset val="100"/>
        <c:tickLblSkip val="1"/>
        <c:noMultiLvlLbl val="0"/>
      </c:catAx>
      <c:valAx>
        <c:axId val="432486600"/>
        <c:scaling>
          <c:orientation val="minMax"/>
        </c:scaling>
        <c:delete val="1"/>
        <c:axPos val="b"/>
        <c:majorGridlines>
          <c:spPr>
            <a:ln w="3175">
              <a:solidFill>
                <a:schemeClr val="accent1">
                  <a:alpha val="50000"/>
                </a:schemeClr>
              </a:solidFill>
              <a:prstDash val="sysDot"/>
            </a:ln>
          </c:spPr>
        </c:majorGridlines>
        <c:numFmt formatCode="#,##0" sourceLinked="1"/>
        <c:majorTickMark val="out"/>
        <c:minorTickMark val="none"/>
        <c:tickLblPos val="nextTo"/>
        <c:crossAx val="432486992"/>
        <c:crosses val="autoZero"/>
        <c:crossBetween val="between"/>
      </c:valAx>
    </c:plotArea>
    <c:legend>
      <c:legendPos val="r"/>
      <c:layout>
        <c:manualLayout>
          <c:xMode val="edge"/>
          <c:yMode val="edge"/>
          <c:x val="0.64252912615900348"/>
          <c:y val="0.49754095208797977"/>
          <c:w val="0.2483539915412937"/>
          <c:h val="0.26374298238867949"/>
        </c:manualLayout>
      </c:layout>
      <c:overlay val="1"/>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china_india_mexico!$A$19</c:f>
              <c:strCache>
                <c:ptCount val="1"/>
                <c:pt idx="0">
                  <c:v>China</c:v>
                </c:pt>
              </c:strCache>
            </c:strRef>
          </c:tx>
          <c:spPr>
            <a:solidFill>
              <a:srgbClr val="0070C0"/>
            </a:solidFill>
            <a:ln>
              <a:noFill/>
            </a:ln>
            <a:effectLst/>
          </c:spPr>
          <c:invertIfNegative val="0"/>
          <c:dLbls>
            <c:dLbl>
              <c:idx val="0"/>
              <c:layout>
                <c:manualLayout>
                  <c:x val="-1.9895158938466058E-2"/>
                  <c:y val="-3.428447091781920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1359142607174104E-2"/>
                  <c:y val="-3.428447091781920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1359142607174104E-2"/>
                  <c:y val="-3.428447091781920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8343686205890965E-2"/>
                  <c:y val="-3.428447091781914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550320793234179E-2"/>
                  <c:y val="-3.083023948431316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4888119754261487E-2"/>
                  <c:y val="-3.428437590175215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6104063915087539E-2"/>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4888119754261515E-2"/>
                  <c:y val="-3.428437590175208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china_india_mexico!$B$19:$I$19</c:f>
              <c:numCache>
                <c:formatCode>0.0%</c:formatCode>
                <c:ptCount val="8"/>
                <c:pt idx="0">
                  <c:v>8.1815349805709047E-3</c:v>
                </c:pt>
                <c:pt idx="1">
                  <c:v>2.4173262163322905E-2</c:v>
                </c:pt>
                <c:pt idx="2">
                  <c:v>2.5239541949053517E-2</c:v>
                </c:pt>
                <c:pt idx="3">
                  <c:v>4.1699613724153602E-2</c:v>
                </c:pt>
                <c:pt idx="4">
                  <c:v>1.3272665666295562E-2</c:v>
                </c:pt>
                <c:pt idx="5">
                  <c:v>5.9840583733195861E-2</c:v>
                </c:pt>
                <c:pt idx="6">
                  <c:v>3.8941487695360086E-2</c:v>
                </c:pt>
                <c:pt idx="7">
                  <c:v>6.06739551732315E-2</c:v>
                </c:pt>
              </c:numCache>
            </c:numRef>
          </c:val>
        </c:ser>
        <c:ser>
          <c:idx val="1"/>
          <c:order val="1"/>
          <c:tx>
            <c:strRef>
              <c:f>china_india_mexico!$A$20</c:f>
              <c:strCache>
                <c:ptCount val="1"/>
                <c:pt idx="0">
                  <c:v>India</c:v>
                </c:pt>
              </c:strCache>
            </c:strRef>
          </c:tx>
          <c:spPr>
            <a:solidFill>
              <a:srgbClr val="C00000"/>
            </a:solidFill>
            <a:ln>
              <a:noFill/>
            </a:ln>
            <a:effectLst/>
          </c:spPr>
          <c:invertIfNegative val="0"/>
          <c:dLbls>
            <c:dLbl>
              <c:idx val="0"/>
              <c:layout>
                <c:manualLayout>
                  <c:x val="1.8584984569236269E-3"/>
                  <c:y val="-3.226492792974882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8.8950419659054219E-5"/>
                  <c:y val="-3.226492792974882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3.2278272908194167E-3"/>
                  <c:y val="-3.4281674617974989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7738407699037621E-3"/>
                  <c:y val="-3.9173432336502043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1.4295713035870176E-3"/>
                  <c:y val="-3.370269130866413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2.9705453484981385E-3"/>
                  <c:y val="-4.0611154175676262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5.1717701953922762E-3"/>
                  <c:y val="-3.917343233650200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1.5079031787693238E-2"/>
                  <c:y val="-3.917343233650198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overflow" horzOverflow="overflow" vert="horz" wrap="square" lIns="38100" tIns="0" rIns="38100" bIns="19050" anchor="t" anchorCtr="0">
                <a:spAutoFit/>
              </a:bodyPr>
              <a:lstStyle/>
              <a:p>
                <a:pPr algn="ctr">
                  <a:defRPr sz="105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china_india_mexico!$B$20:$I$20</c:f>
              <c:numCache>
                <c:formatCode>0.0%</c:formatCode>
                <c:ptCount val="8"/>
                <c:pt idx="0">
                  <c:v>5.2507747044645933E-2</c:v>
                </c:pt>
                <c:pt idx="1">
                  <c:v>5.7120068715872142E-2</c:v>
                </c:pt>
                <c:pt idx="2">
                  <c:v>6.958185107285364E-2</c:v>
                </c:pt>
                <c:pt idx="3">
                  <c:v>5.8159509202453989E-2</c:v>
                </c:pt>
                <c:pt idx="4">
                  <c:v>6.8890072123529697E-2</c:v>
                </c:pt>
                <c:pt idx="5">
                  <c:v>6.5094975611690531E-2</c:v>
                </c:pt>
                <c:pt idx="6">
                  <c:v>8.6097671342545853E-2</c:v>
                </c:pt>
                <c:pt idx="7">
                  <c:v>0.11689140016190624</c:v>
                </c:pt>
              </c:numCache>
            </c:numRef>
          </c:val>
        </c:ser>
        <c:ser>
          <c:idx val="2"/>
          <c:order val="2"/>
          <c:tx>
            <c:strRef>
              <c:f>china_india_mexico!$A$21</c:f>
              <c:strCache>
                <c:ptCount val="1"/>
                <c:pt idx="0">
                  <c:v>Mexico</c:v>
                </c:pt>
              </c:strCache>
            </c:strRef>
          </c:tx>
          <c:spPr>
            <a:solidFill>
              <a:srgbClr val="00B050"/>
            </a:solidFill>
            <a:ln>
              <a:noFill/>
            </a:ln>
            <a:effectLst/>
          </c:spPr>
          <c:invertIfNegative val="0"/>
          <c:dLbls>
            <c:dLbl>
              <c:idx val="0"/>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42829458103407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3723433106370081E-17"/>
                  <c:y val="-3.428294581034056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china_india_mexico!$B$21:$I$21</c:f>
              <c:numCache>
                <c:formatCode>0.0%</c:formatCode>
                <c:ptCount val="8"/>
                <c:pt idx="0">
                  <c:v>0.56791165909724384</c:v>
                </c:pt>
                <c:pt idx="1">
                  <c:v>0.54948156328609121</c:v>
                </c:pt>
                <c:pt idx="2">
                  <c:v>0.51284048713354624</c:v>
                </c:pt>
                <c:pt idx="3">
                  <c:v>0.49097932288116336</c:v>
                </c:pt>
                <c:pt idx="4">
                  <c:v>0.39514013262984654</c:v>
                </c:pt>
                <c:pt idx="5">
                  <c:v>0.3944957766586033</c:v>
                </c:pt>
                <c:pt idx="6">
                  <c:v>0.45439277385220511</c:v>
                </c:pt>
                <c:pt idx="7">
                  <c:v>0.37123138691503194</c:v>
                </c:pt>
              </c:numCache>
            </c:numRef>
          </c:val>
        </c:ser>
        <c:ser>
          <c:idx val="3"/>
          <c:order val="3"/>
          <c:tx>
            <c:strRef>
              <c:f>china_india_mexico!$A$22</c:f>
              <c:strCache>
                <c:ptCount val="1"/>
                <c:pt idx="0">
                  <c:v>All Others</c:v>
                </c:pt>
              </c:strCache>
            </c:strRef>
          </c:tx>
          <c:spPr>
            <a:solidFill>
              <a:srgbClr val="7030A0"/>
            </a:solidFill>
            <a:ln>
              <a:noFill/>
            </a:ln>
            <a:effectLst/>
          </c:spPr>
          <c:invertIfNegative val="0"/>
          <c:dLbls>
            <c:dLbl>
              <c:idx val="0"/>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3.428437590175215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744686621274016E-16"/>
                  <c:y val="-3.428437590175215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428437590175215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china_india_mexico!$B$22:$I$22</c:f>
              <c:numCache>
                <c:formatCode>0.0%</c:formatCode>
                <c:ptCount val="8"/>
                <c:pt idx="0">
                  <c:v>0.37139905887753932</c:v>
                </c:pt>
                <c:pt idx="1">
                  <c:v>0.3692251058347138</c:v>
                </c:pt>
                <c:pt idx="2">
                  <c:v>0.39233811984454658</c:v>
                </c:pt>
                <c:pt idx="3">
                  <c:v>0.40916155419222905</c:v>
                </c:pt>
                <c:pt idx="4">
                  <c:v>0.52269712958032821</c:v>
                </c:pt>
                <c:pt idx="5">
                  <c:v>0.48056866399651027</c:v>
                </c:pt>
                <c:pt idx="6">
                  <c:v>0.42056806710988898</c:v>
                </c:pt>
                <c:pt idx="7">
                  <c:v>0.45120325774983033</c:v>
                </c:pt>
              </c:numCache>
            </c:numRef>
          </c:val>
        </c:ser>
        <c:dLbls>
          <c:showLegendKey val="0"/>
          <c:showVal val="0"/>
          <c:showCatName val="0"/>
          <c:showSerName val="0"/>
          <c:showPercent val="0"/>
          <c:showBubbleSize val="0"/>
        </c:dLbls>
        <c:gapWidth val="150"/>
        <c:overlap val="100"/>
        <c:axId val="432488952"/>
        <c:axId val="432488168"/>
      </c:barChart>
      <c:catAx>
        <c:axId val="432488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32488168"/>
        <c:crossesAt val="-0.1"/>
        <c:auto val="1"/>
        <c:lblAlgn val="ctr"/>
        <c:lblOffset val="100"/>
        <c:noMultiLvlLbl val="0"/>
      </c:catAx>
      <c:valAx>
        <c:axId val="432488168"/>
        <c:scaling>
          <c:orientation val="minMax"/>
          <c:min val="-0.1"/>
        </c:scaling>
        <c:delete val="1"/>
        <c:axPos val="b"/>
        <c:majorGridlines>
          <c:spPr>
            <a:ln w="9525" cap="flat" cmpd="sng" algn="ctr">
              <a:solidFill>
                <a:schemeClr val="accent1">
                  <a:lumMod val="60000"/>
                  <a:lumOff val="40000"/>
                </a:schemeClr>
              </a:solidFill>
              <a:prstDash val="sysDot"/>
              <a:round/>
            </a:ln>
            <a:effectLst/>
          </c:spPr>
        </c:majorGridlines>
        <c:numFmt formatCode="0%" sourceLinked="1"/>
        <c:majorTickMark val="none"/>
        <c:minorTickMark val="none"/>
        <c:tickLblPos val="nextTo"/>
        <c:crossAx val="432488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2.8388373095154178E-2"/>
                  <c:y val="5.3078900851679309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20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4.2642169728783885E-3"/>
                  <c:y val="-1.018086375566690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1.3828193350831151E-2"/>
                  <c:y val="-2.1332378907182058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282689384"/>
        <c:axId val="282689776"/>
      </c:barChart>
      <c:catAx>
        <c:axId val="282689384"/>
        <c:scaling>
          <c:orientation val="minMax"/>
        </c:scaling>
        <c:delete val="0"/>
        <c:axPos val="b"/>
        <c:title>
          <c:tx>
            <c:rich>
              <a:bodyPr/>
              <a:lstStyle/>
              <a:p>
                <a:pPr>
                  <a:defRPr/>
                </a:pPr>
                <a:r>
                  <a:rPr lang="en-US"/>
                  <a:t>Age</a:t>
                </a:r>
              </a:p>
            </c:rich>
          </c:tx>
          <c:overlay val="0"/>
        </c:title>
        <c:numFmt formatCode="General" sourceLinked="0"/>
        <c:majorTickMark val="out"/>
        <c:minorTickMark val="none"/>
        <c:tickLblPos val="nextTo"/>
        <c:crossAx val="282689776"/>
        <c:crosses val="autoZero"/>
        <c:auto val="1"/>
        <c:lblAlgn val="ctr"/>
        <c:lblOffset val="100"/>
        <c:noMultiLvlLbl val="0"/>
      </c:catAx>
      <c:valAx>
        <c:axId val="282689776"/>
        <c:scaling>
          <c:orientation val="minMax"/>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282689384"/>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283007328"/>
        <c:axId val="282690168"/>
      </c:barChart>
      <c:catAx>
        <c:axId val="283007328"/>
        <c:scaling>
          <c:orientation val="minMax"/>
        </c:scaling>
        <c:delete val="0"/>
        <c:axPos val="l"/>
        <c:numFmt formatCode="General" sourceLinked="0"/>
        <c:majorTickMark val="out"/>
        <c:minorTickMark val="none"/>
        <c:tickLblPos val="low"/>
        <c:txPr>
          <a:bodyPr/>
          <a:lstStyle/>
          <a:p>
            <a:pPr>
              <a:defRPr sz="1050" baseline="0"/>
            </a:pPr>
            <a:endParaRPr lang="en-US"/>
          </a:p>
        </c:txPr>
        <c:crossAx val="282690168"/>
        <c:crosses val="autoZero"/>
        <c:auto val="1"/>
        <c:lblAlgn val="ctr"/>
        <c:lblOffset val="100"/>
        <c:tickLblSkip val="5"/>
        <c:noMultiLvlLbl val="0"/>
      </c:catAx>
      <c:valAx>
        <c:axId val="282690168"/>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83007328"/>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5/13/2015</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24000" y="533400"/>
            <a:ext cx="6056313" cy="4541838"/>
          </a:xfrm>
          <a:ln/>
        </p:spPr>
      </p:sp>
      <p:sp>
        <p:nvSpPr>
          <p:cNvPr id="5124" name="Rectangle 3"/>
          <p:cNvSpPr>
            <a:spLocks noGrp="1" noChangeArrowheads="1"/>
          </p:cNvSpPr>
          <p:nvPr>
            <p:ph type="body" idx="1"/>
          </p:nvPr>
        </p:nvSpPr>
        <p:spPr>
          <a:xfrm>
            <a:off x="762000" y="5257800"/>
            <a:ext cx="8001000" cy="1143000"/>
          </a:xfrm>
          <a:noFill/>
          <a:ln/>
        </p:spPr>
        <p:txBody>
          <a:bodyPr/>
          <a:lstStyle/>
          <a:p>
            <a:pPr defTabSz="914132"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3061174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selected</a:t>
            </a:r>
            <a:r>
              <a:rPr lang="en-US" baseline="0" dirty="0" smtClean="0"/>
              <a:t> a few counties to illustrate how population change contributions vary by geography. The urban core counties in the population triangle have a smaller percent of population change from net migration. The suburban ring counties and the fracking counties have a very high percentage of their population change from net migration.  This these counties are experiencing more rapid increases in demand for transportation infrastructure compared to those counties where population increase is being driven more from natural increase.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12</a:t>
            </a:fld>
            <a:endParaRPr lang="en-US"/>
          </a:p>
        </p:txBody>
      </p:sp>
    </p:spTree>
    <p:extLst>
      <p:ext uri="{BB962C8B-B14F-4D97-AF65-F5344CB8AC3E}">
        <p14:creationId xmlns:p14="http://schemas.microsoft.com/office/powerpoint/2010/main" val="89843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are so many people moving to Texas? It’s the economy. Texas has consistently out-performed the rest of the country in job creation for well over a decade. Even through the recession and certainly coming out of the recession.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13</a:t>
            </a:fld>
            <a:endParaRPr lang="en-US"/>
          </a:p>
        </p:txBody>
      </p:sp>
    </p:spTree>
    <p:extLst>
      <p:ext uri="{BB962C8B-B14F-4D97-AF65-F5344CB8AC3E}">
        <p14:creationId xmlns:p14="http://schemas.microsoft.com/office/powerpoint/2010/main" val="3094928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a:t>
            </a:r>
            <a:r>
              <a:rPr lang="en-US" baseline="0" dirty="0" smtClean="0"/>
              <a:t> last decade, Texas created almost 30% of the jobs in the United States. That’s quite amazing. If we were a country, we’d be something like the 14</a:t>
            </a:r>
            <a:r>
              <a:rPr lang="en-US" baseline="30000" dirty="0" smtClean="0"/>
              <a:t>th</a:t>
            </a:r>
            <a:r>
              <a:rPr lang="en-US" baseline="0" dirty="0" smtClean="0"/>
              <a:t> or 15</a:t>
            </a:r>
            <a:r>
              <a:rPr lang="en-US" baseline="30000" dirty="0" smtClean="0"/>
              <a:t>th</a:t>
            </a:r>
            <a:r>
              <a:rPr lang="en-US" baseline="0" dirty="0" smtClean="0"/>
              <a:t> largest economy.  By many measures Texas has been performing very well. One of the critical questions we have an obligation to continually ask is “what might happen to slow us down or set us back?”  Can we keep on the roll we’ve been 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14</a:t>
            </a:fld>
            <a:endParaRPr lang="en-US"/>
          </a:p>
        </p:txBody>
      </p:sp>
    </p:spTree>
    <p:extLst>
      <p:ext uri="{BB962C8B-B14F-4D97-AF65-F5344CB8AC3E}">
        <p14:creationId xmlns:p14="http://schemas.microsoft.com/office/powerpoint/2010/main" val="27830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4776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464911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47800" y="552450"/>
            <a:ext cx="6629400"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17</a:t>
            </a:fld>
            <a:endParaRPr lang="en-US" dirty="0"/>
          </a:p>
        </p:txBody>
      </p:sp>
    </p:spTree>
    <p:extLst>
      <p:ext uri="{BB962C8B-B14F-4D97-AF65-F5344CB8AC3E}">
        <p14:creationId xmlns:p14="http://schemas.microsoft.com/office/powerpoint/2010/main" val="2803353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120336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a:t>
            </a:r>
            <a:r>
              <a:rPr lang="en-US" baseline="0" dirty="0" smtClean="0"/>
              <a:t> and </a:t>
            </a:r>
            <a:r>
              <a:rPr lang="en-US" dirty="0" smtClean="0"/>
              <a:t>sex</a:t>
            </a:r>
            <a:r>
              <a:rPr lang="en-US" baseline="0" dirty="0" smtClean="0"/>
              <a:t> composition of the Texas non-Hispanic white population. Blue represents males, red females, rows are single years of age.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52864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minority population in Texas.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339786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317750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341313"/>
            <a:ext cx="7588250" cy="5691187"/>
          </a:xfrm>
        </p:spPr>
      </p:sp>
      <p:sp>
        <p:nvSpPr>
          <p:cNvPr id="3" name="Notes Placeholder 2"/>
          <p:cNvSpPr>
            <a:spLocks noGrp="1"/>
          </p:cNvSpPr>
          <p:nvPr>
            <p:ph type="body" idx="1"/>
          </p:nvPr>
        </p:nvSpPr>
        <p:spPr/>
        <p:txBody>
          <a:bodyPr>
            <a:normAutofit/>
          </a:bodyPr>
          <a:lstStyle/>
          <a:p>
            <a:endParaRPr lang="en-US" dirty="0" smtClean="0"/>
          </a:p>
          <a:p>
            <a:r>
              <a:rPr lang="en-US" dirty="0" smtClean="0"/>
              <a:t>Since</a:t>
            </a:r>
            <a:r>
              <a:rPr lang="en-US" baseline="0" dirty="0" smtClean="0"/>
              <a:t> 1950, Texas has grown substantially with some variation over the years in the speed of growth. </a:t>
            </a: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lgn="r">
              <a:defRPr/>
            </a:pPr>
            <a:fld id="{47192831-88FD-46AC-A3A6-55A2B3E79D84}" type="slidenum">
              <a:rPr lang="en-US" sz="1600">
                <a:solidFill>
                  <a:schemeClr val="bg1">
                    <a:lumMod val="65000"/>
                  </a:schemeClr>
                </a:solidFill>
              </a:rPr>
              <a:pPr algn="r">
                <a:defRPr/>
              </a:pPr>
              <a:t>2</a:t>
            </a:fld>
            <a:endParaRPr lang="en-US" sz="1600" dirty="0">
              <a:solidFill>
                <a:schemeClr val="bg1">
                  <a:lumMod val="65000"/>
                </a:schemeClr>
              </a:solidFill>
            </a:endParaRPr>
          </a:p>
        </p:txBody>
      </p:sp>
    </p:spTree>
    <p:extLst>
      <p:ext uri="{BB962C8B-B14F-4D97-AF65-F5344CB8AC3E}">
        <p14:creationId xmlns:p14="http://schemas.microsoft.com/office/powerpoint/2010/main" val="2551039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One indicator of quality of life is how much time spent commuting to and from work. Commuting takes away time from family and leisure activities and may have an impact on work productivity as well.  When we look at the percent of workers who commute longer than 25 minutes by census tract, you can see how increasing population and resulting density, perhaps combined with lagging infrastructure has resulted in increasing commuting times for suburban residents in the more densely populated parts of the state.  Commuting time is a factor that some potential business will examine when considering moving operations to a place and one that most can agree is something we want to be as small as possible within reason. </a:t>
            </a:r>
          </a:p>
          <a:p>
            <a:endParaRPr lang="en-US" sz="1000" dirty="0"/>
          </a:p>
        </p:txBody>
      </p:sp>
      <p:sp>
        <p:nvSpPr>
          <p:cNvPr id="4" name="Slide Number Placeholder 3"/>
          <p:cNvSpPr>
            <a:spLocks noGrp="1"/>
          </p:cNvSpPr>
          <p:nvPr>
            <p:ph type="sldNum" sz="quarter" idx="10"/>
          </p:nvPr>
        </p:nvSpPr>
        <p:spPr/>
        <p:txBody>
          <a:bodyPr/>
          <a:lstStyle/>
          <a:p>
            <a:fld id="{98163AE5-516B-4829-B0EE-0DD680D1BF5A}" type="slidenum">
              <a:rPr lang="en-US" smtClean="0"/>
              <a:t>27</a:t>
            </a:fld>
            <a:endParaRPr lang="en-US"/>
          </a:p>
        </p:txBody>
      </p:sp>
    </p:spTree>
    <p:extLst>
      <p:ext uri="{BB962C8B-B14F-4D97-AF65-F5344CB8AC3E}">
        <p14:creationId xmlns:p14="http://schemas.microsoft.com/office/powerpoint/2010/main" val="2416405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29</a:t>
            </a:fld>
            <a:endParaRPr lang="en-US" dirty="0"/>
          </a:p>
        </p:txBody>
      </p:sp>
    </p:spTree>
    <p:extLst>
      <p:ext uri="{BB962C8B-B14F-4D97-AF65-F5344CB8AC3E}">
        <p14:creationId xmlns:p14="http://schemas.microsoft.com/office/powerpoint/2010/main" val="3526050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30</a:t>
            </a:fld>
            <a:endParaRPr lang="en-US" dirty="0"/>
          </a:p>
        </p:txBody>
      </p:sp>
    </p:spTree>
    <p:extLst>
      <p:ext uri="{BB962C8B-B14F-4D97-AF65-F5344CB8AC3E}">
        <p14:creationId xmlns:p14="http://schemas.microsoft.com/office/powerpoint/2010/main" val="1448967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a:t>
            </a:r>
            <a:r>
              <a:rPr lang="en-US" baseline="0" dirty="0" smtClean="0"/>
              <a:t> represents population pyramids for Texas in 2010 and then our projected population in 2030. Population pyramids provide a visual representation of the age structure of a population. In comparing 2010 and 2030 in terms of the impact on our education system, look at the lighter shaded areas from 15 years and above to 25-29. Some proportion of this increased population in these ages will be going to college in Texas. The lighter shaded areas below 15 suggest what’s coming in the future.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33</a:t>
            </a:fld>
            <a:endParaRPr lang="en-US"/>
          </a:p>
        </p:txBody>
      </p:sp>
    </p:spTree>
    <p:extLst>
      <p:ext uri="{BB962C8B-B14F-4D97-AF65-F5344CB8AC3E}">
        <p14:creationId xmlns:p14="http://schemas.microsoft.com/office/powerpoint/2010/main" val="2597832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34</a:t>
            </a:fld>
            <a:endParaRPr lang="en-US" dirty="0"/>
          </a:p>
        </p:txBody>
      </p:sp>
    </p:spTree>
    <p:extLst>
      <p:ext uri="{BB962C8B-B14F-4D97-AF65-F5344CB8AC3E}">
        <p14:creationId xmlns:p14="http://schemas.microsoft.com/office/powerpoint/2010/main" val="4085994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77874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lnSpcReduction="10000"/>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36</a:t>
            </a:fld>
            <a:endParaRPr lang="en-US" dirty="0"/>
          </a:p>
        </p:txBody>
      </p:sp>
    </p:spTree>
    <p:extLst>
      <p:ext uri="{BB962C8B-B14F-4D97-AF65-F5344CB8AC3E}">
        <p14:creationId xmlns:p14="http://schemas.microsoft.com/office/powerpoint/2010/main" val="1432416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37</a:t>
            </a:fld>
            <a:endParaRPr lang="en-US" dirty="0"/>
          </a:p>
        </p:txBody>
      </p:sp>
    </p:spTree>
    <p:extLst>
      <p:ext uri="{BB962C8B-B14F-4D97-AF65-F5344CB8AC3E}">
        <p14:creationId xmlns:p14="http://schemas.microsoft.com/office/powerpoint/2010/main" val="1973766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is growing</a:t>
            </a:r>
            <a:r>
              <a:rPr lang="en-US" baseline="0" dirty="0" smtClean="0"/>
              <a:t> – with more people being added than in any other state we added 4 additional seats to our representation in the U.S. Congress.</a:t>
            </a:r>
          </a:p>
          <a:p>
            <a:endParaRPr lang="en-US" baseline="0" dirty="0" smtClean="0"/>
          </a:p>
          <a:p>
            <a:r>
              <a:rPr lang="en-US" baseline="0" dirty="0" smtClean="0"/>
              <a:t>Texas is becoming more urban. Many rural counties are losing population.  Urbanized metropolitan areas have been growing dramatically over the decade.</a:t>
            </a:r>
          </a:p>
          <a:p>
            <a:endParaRPr lang="en-US" baseline="0" dirty="0" smtClean="0"/>
          </a:p>
          <a:p>
            <a:r>
              <a:rPr lang="en-US" baseline="0" dirty="0" smtClean="0"/>
              <a:t>Texas is becoming more diverse – much of our growth is attributable to growth of the Hispanic population. </a:t>
            </a:r>
          </a:p>
          <a:p>
            <a:endParaRPr lang="en-US" baseline="0" dirty="0" smtClean="0"/>
          </a:p>
          <a:p>
            <a:r>
              <a:rPr lang="en-US" baseline="0" dirty="0" smtClean="0"/>
              <a:t>Educational attainment of the labor force is an important aspect in the economic well being of the </a:t>
            </a:r>
            <a:r>
              <a:rPr lang="en-US" baseline="0" dirty="0" err="1" smtClean="0"/>
              <a:t>Staet</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38</a:t>
            </a:fld>
            <a:endParaRPr lang="en-US" dirty="0"/>
          </a:p>
        </p:txBody>
      </p:sp>
    </p:spTree>
    <p:extLst>
      <p:ext uri="{BB962C8B-B14F-4D97-AF65-F5344CB8AC3E}">
        <p14:creationId xmlns:p14="http://schemas.microsoft.com/office/powerpoint/2010/main" val="2172084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39</a:t>
            </a:fld>
            <a:endParaRPr lang="en-US" dirty="0" smtClean="0"/>
          </a:p>
        </p:txBody>
      </p:sp>
    </p:spTree>
    <p:extLst>
      <p:ext uri="{BB962C8B-B14F-4D97-AF65-F5344CB8AC3E}">
        <p14:creationId xmlns:p14="http://schemas.microsoft.com/office/powerpoint/2010/main" val="127167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we estimate that Texas had just under 27 million residents,</a:t>
            </a:r>
            <a:r>
              <a:rPr lang="en-US" baseline="0" dirty="0" smtClean="0"/>
              <a:t> while in the 2010 Census we had just over 25 million residents. </a:t>
            </a:r>
            <a:endParaRPr lang="en-US" dirty="0" smtClean="0"/>
          </a:p>
          <a:p>
            <a:r>
              <a:rPr lang="en-US" dirty="0" smtClean="0"/>
              <a:t>Population</a:t>
            </a:r>
            <a:r>
              <a:rPr lang="en-US" baseline="0" dirty="0" smtClean="0"/>
              <a:t> growth in Texas has been geometric or compounding in nature. Over the past two decades there have been three 20 year periods where the numeric growth has increased. We have no indication that the population growth in Texas will slow dramatically in coming years.</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a:t>
            </a:fld>
            <a:endParaRPr lang="en-US"/>
          </a:p>
        </p:txBody>
      </p:sp>
    </p:spTree>
    <p:extLst>
      <p:ext uri="{BB962C8B-B14F-4D97-AF65-F5344CB8AC3E}">
        <p14:creationId xmlns:p14="http://schemas.microsoft.com/office/powerpoint/2010/main" val="59827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growth has been steady but not geographically even over the past seven decades. As the population in the major urban areas and surrounding suburban areas has grown dramatically, areas the more rural western part of the state that were populated earlier have become less populated in recent decades.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4</a:t>
            </a:fld>
            <a:endParaRPr lang="en-US"/>
          </a:p>
        </p:txBody>
      </p:sp>
    </p:spTree>
    <p:extLst>
      <p:ext uri="{BB962C8B-B14F-4D97-AF65-F5344CB8AC3E}">
        <p14:creationId xmlns:p14="http://schemas.microsoft.com/office/powerpoint/2010/main" val="4067472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58750"/>
            <a:ext cx="7631113"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407851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 Overall, </a:t>
            </a:r>
            <a:r>
              <a:rPr lang="en-US" dirty="0" smtClean="0"/>
              <a:t>155</a:t>
            </a:r>
            <a:r>
              <a:rPr lang="en-US" baseline="0" dirty="0" smtClean="0"/>
              <a:t> </a:t>
            </a:r>
            <a:r>
              <a:rPr lang="en-US" dirty="0" smtClean="0"/>
              <a:t>counties</a:t>
            </a:r>
            <a:r>
              <a:rPr lang="en-US" baseline="0" dirty="0" smtClean="0"/>
              <a:t> gained population while 99 (39%)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138492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area), have been growing quickly.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360418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8</a:t>
            </a:fld>
            <a:endParaRPr lang="en-US"/>
          </a:p>
        </p:txBody>
      </p:sp>
    </p:spTree>
    <p:extLst>
      <p:ext uri="{BB962C8B-B14F-4D97-AF65-F5344CB8AC3E}">
        <p14:creationId xmlns:p14="http://schemas.microsoft.com/office/powerpoint/2010/main" val="33022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414338"/>
            <a:ext cx="7862887" cy="5899150"/>
          </a:xfrm>
        </p:spPr>
      </p:sp>
      <p:sp>
        <p:nvSpPr>
          <p:cNvPr id="3" name="Notes Placeholder 2"/>
          <p:cNvSpPr>
            <a:spLocks noGrp="1"/>
          </p:cNvSpPr>
          <p:nvPr>
            <p:ph type="body" idx="1"/>
          </p:nvPr>
        </p:nvSpPr>
        <p:spPr>
          <a:xfrm>
            <a:off x="650230" y="6139791"/>
            <a:ext cx="8971613" cy="1894485"/>
          </a:xfrm>
          <a:prstGeom prst="rect">
            <a:avLst/>
          </a:prstGeom>
        </p:spPr>
        <p:txBody>
          <a:bodyPr/>
          <a:lstStyle/>
          <a:p>
            <a:pPr defTabSz="983454">
              <a:defRPr/>
            </a:pPr>
            <a:endParaRPr lang="en-US" dirty="0" smtClean="0"/>
          </a:p>
          <a:p>
            <a:pPr defTabSz="983454">
              <a:defRPr/>
            </a:pPr>
            <a:r>
              <a:rPr lang="en-US" dirty="0" smtClean="0"/>
              <a:t>The estimated number of net migrants was greatest in the points of the Texas population triangle and surrounding</a:t>
            </a:r>
            <a:r>
              <a:rPr lang="en-US" baseline="0" dirty="0" smtClean="0"/>
              <a:t> counties. Population change in suburban counties with high migration is largely driven by migration. Population change in the urban core counties of the population triangle is more driven by natural increase than by net migration. Net in-migration to urban core counties at the points of the population triangle  is dominated by international in-migration.</a:t>
            </a: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3410686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5/13/2015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5/13/2015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5/13/2015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8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5/13/2015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5/13/2015</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5/13/2015</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5/13/2015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5/13/2015</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5/13/2015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5/13/2015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5/13/2015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7"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5/13/2015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 id="2147483676" r:id="rId15"/>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1.png"/><Relationship Id="rId7" Type="http://schemas.openxmlformats.org/officeDocument/2006/relationships/image" Target="../media/image43.png"/><Relationship Id="rId12" Type="http://schemas.microsoft.com/office/2007/relationships/hdphoto" Target="../media/hdphoto5.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45.png"/><Relationship Id="rId5" Type="http://schemas.openxmlformats.org/officeDocument/2006/relationships/image" Target="../media/image4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1028" name="Text Box 9"/>
          <p:cNvSpPr txBox="1">
            <a:spLocks noChangeArrowheads="1"/>
          </p:cNvSpPr>
          <p:nvPr/>
        </p:nvSpPr>
        <p:spPr bwMode="auto">
          <a:xfrm>
            <a:off x="381000" y="87126"/>
            <a:ext cx="5061535" cy="1384995"/>
          </a:xfrm>
          <a:prstGeom prst="rect">
            <a:avLst/>
          </a:prstGeom>
          <a:noFill/>
          <a:ln w="9525">
            <a:noFill/>
            <a:miter lim="800000"/>
            <a:headEnd/>
            <a:tailEnd/>
          </a:ln>
        </p:spPr>
        <p:txBody>
          <a:bodyPr wrap="square">
            <a:spAutoFit/>
          </a:bodyPr>
          <a:lstStyle/>
          <a:p>
            <a:pPr algn="ctr">
              <a:spcBef>
                <a:spcPct val="50000"/>
              </a:spcBef>
            </a:pPr>
            <a:r>
              <a:rPr lang="en-US" sz="2800" dirty="0">
                <a:solidFill>
                  <a:schemeClr val="bg1"/>
                </a:solidFill>
              </a:rPr>
              <a:t>Demographic </a:t>
            </a:r>
            <a:r>
              <a:rPr lang="en-US" sz="2800" dirty="0" smtClean="0">
                <a:solidFill>
                  <a:schemeClr val="bg1"/>
                </a:solidFill>
              </a:rPr>
              <a:t>Characteristics and Trends </a:t>
            </a:r>
            <a:r>
              <a:rPr lang="en-US" sz="2800" dirty="0">
                <a:solidFill>
                  <a:schemeClr val="bg1"/>
                </a:solidFill>
              </a:rPr>
              <a:t>in </a:t>
            </a:r>
            <a:r>
              <a:rPr lang="en-US" sz="2800" dirty="0" smtClean="0">
                <a:solidFill>
                  <a:schemeClr val="bg1"/>
                </a:solidFill>
              </a:rPr>
              <a:t>Texas and the </a:t>
            </a:r>
            <a:r>
              <a:rPr lang="en-US" sz="2800" dirty="0" err="1" smtClean="0">
                <a:solidFill>
                  <a:schemeClr val="bg1"/>
                </a:solidFill>
              </a:rPr>
              <a:t>Metroplex</a:t>
            </a:r>
            <a:endParaRPr lang="en-US" sz="2800" dirty="0">
              <a:solidFill>
                <a:schemeClr val="bg1"/>
              </a:solidFill>
            </a:endParaRPr>
          </a:p>
        </p:txBody>
      </p:sp>
      <p:sp>
        <p:nvSpPr>
          <p:cNvPr id="5" name="Rectangle 4"/>
          <p:cNvSpPr/>
          <p:nvPr/>
        </p:nvSpPr>
        <p:spPr>
          <a:xfrm>
            <a:off x="6511159" y="2945249"/>
            <a:ext cx="2667000" cy="1631216"/>
          </a:xfrm>
          <a:prstGeom prst="rect">
            <a:avLst/>
          </a:prstGeom>
        </p:spPr>
        <p:txBody>
          <a:bodyPr wrap="square">
            <a:spAutoFit/>
          </a:bodyPr>
          <a:lstStyle/>
          <a:p>
            <a:pPr algn="ctr"/>
            <a:r>
              <a:rPr lang="en-US" sz="2000" dirty="0">
                <a:solidFill>
                  <a:srgbClr val="1B1E7A"/>
                </a:solidFill>
              </a:rPr>
              <a:t>  </a:t>
            </a:r>
            <a:r>
              <a:rPr lang="en-US" sz="2000" dirty="0" err="1" smtClean="0">
                <a:solidFill>
                  <a:srgbClr val="1B1E7A"/>
                </a:solidFill>
              </a:rPr>
              <a:t>Metroplex</a:t>
            </a:r>
            <a:r>
              <a:rPr lang="en-US" sz="2000" dirty="0" smtClean="0">
                <a:solidFill>
                  <a:srgbClr val="1B1E7A"/>
                </a:solidFill>
              </a:rPr>
              <a:t> Mayors Association</a:t>
            </a:r>
          </a:p>
          <a:p>
            <a:pPr algn="ctr"/>
            <a:endParaRPr lang="en-US" sz="2000" dirty="0">
              <a:solidFill>
                <a:srgbClr val="1B1E7A"/>
              </a:solidFill>
            </a:endParaRPr>
          </a:p>
          <a:p>
            <a:pPr algn="ctr"/>
            <a:r>
              <a:rPr lang="en-US" sz="2000" dirty="0" smtClean="0">
                <a:solidFill>
                  <a:srgbClr val="1B1E7A"/>
                </a:solidFill>
              </a:rPr>
              <a:t>May 12, 2015</a:t>
            </a:r>
          </a:p>
          <a:p>
            <a:pPr algn="ctr"/>
            <a:r>
              <a:rPr lang="en-US" sz="2000" dirty="0" smtClean="0">
                <a:solidFill>
                  <a:srgbClr val="1B1E7A"/>
                </a:solidFill>
              </a:rPr>
              <a:t>Dallas,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r>
              <a:rPr lang="en-US" dirty="0" smtClean="0">
                <a:solidFill>
                  <a:schemeClr val="tx2"/>
                </a:solidFill>
              </a:rPr>
              <a:t>Top Counties for Percent Growth* in </a:t>
            </a:r>
            <a:r>
              <a:rPr lang="en-US" dirty="0">
                <a:solidFill>
                  <a:schemeClr val="tx2"/>
                </a:solidFill>
              </a:rPr>
              <a:t>Texas, </a:t>
            </a:r>
            <a:r>
              <a:rPr lang="en-US" dirty="0" smtClean="0">
                <a:solidFill>
                  <a:schemeClr val="tx2"/>
                </a:solidFill>
              </a:rPr>
              <a:t>2013-2014</a:t>
            </a:r>
            <a:endParaRPr lang="en-US"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19892147"/>
              </p:ext>
            </p:extLst>
          </p:nvPr>
        </p:nvGraphicFramePr>
        <p:xfrm>
          <a:off x="1600200" y="1219200"/>
          <a:ext cx="6153468" cy="5119057"/>
        </p:xfrm>
        <a:graphic>
          <a:graphicData uri="http://schemas.openxmlformats.org/drawingml/2006/table">
            <a:tbl>
              <a:tblPr firstRow="1" firstCol="1" bandRow="1">
                <a:tableStyleId>{5C22544A-7EE6-4342-B048-85BDC9FD1C3A}</a:tableStyleId>
              </a:tblPr>
              <a:tblGrid>
                <a:gridCol w="1981200"/>
                <a:gridCol w="609600"/>
                <a:gridCol w="1066800"/>
                <a:gridCol w="1066800"/>
                <a:gridCol w="1429068"/>
              </a:tblGrid>
              <a:tr h="963267">
                <a:tc>
                  <a:txBody>
                    <a:bodyPr/>
                    <a:lstStyle/>
                    <a:p>
                      <a:pPr>
                        <a:lnSpc>
                          <a:spcPct val="107000"/>
                        </a:lnSpc>
                      </a:pPr>
                      <a:endParaRPr lang="en-US" sz="16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U.S. Rank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2013-2014 Percent </a:t>
                      </a:r>
                      <a:r>
                        <a:rPr lang="en-US" sz="1600" dirty="0" smtClean="0">
                          <a:effectLst/>
                        </a:rPr>
                        <a:t>Population </a:t>
                      </a:r>
                      <a:r>
                        <a:rPr lang="en-US" sz="1600" dirty="0">
                          <a:effectLst/>
                        </a:rPr>
                        <a:t>Change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a:t>
                      </a:r>
                      <a:r>
                        <a:rPr lang="en-US" sz="1600" dirty="0">
                          <a:effectLst/>
                        </a:rPr>
                        <a:t>Migration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of </a:t>
                      </a:r>
                      <a:r>
                        <a:rPr lang="en-US" sz="1600" dirty="0" smtClean="0">
                          <a:effectLst/>
                        </a:rPr>
                        <a:t>Migration </a:t>
                      </a:r>
                      <a:r>
                        <a:rPr lang="en-US" sz="1600" dirty="0">
                          <a:effectLst/>
                        </a:rPr>
                        <a:t>that is </a:t>
                      </a:r>
                      <a:r>
                        <a:rPr lang="en-US" sz="1600" dirty="0" smtClean="0">
                          <a:effectLst/>
                        </a:rPr>
                        <a:t>International</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Hays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4.8%</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83.89</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2.62%</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Fort Bend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80.6</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17.27%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Comal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9</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90.1%</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3.04%</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Andrews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62.8</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3.57%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Montgomery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10.39%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Williamson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76.8%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7.84%</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Kendall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15</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98.0%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5.02%</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Ward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1.49%</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1" dirty="0">
                          <a:effectLst/>
                        </a:rPr>
                        <a:t>Denton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1" dirty="0">
                          <a:effectLst/>
                        </a:rPr>
                        <a:t>23</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1" dirty="0">
                          <a:effectLst/>
                        </a:rPr>
                        <a:t>3.3%</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1" dirty="0" smtClean="0">
                          <a:effectLst/>
                        </a:rPr>
                        <a:t>72.8%</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1" dirty="0" smtClean="0">
                          <a:effectLst/>
                        </a:rPr>
                        <a:t>14.2</a:t>
                      </a:r>
                      <a:r>
                        <a:rPr lang="en-US" sz="1600" b="1" dirty="0">
                          <a:effectLst/>
                        </a:rPr>
                        <a:t>%</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1" dirty="0">
                          <a:effectLst/>
                        </a:rPr>
                        <a:t>Collin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1" dirty="0">
                          <a:effectLst/>
                        </a:rPr>
                        <a:t>31</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1" dirty="0">
                          <a:effectLst/>
                        </a:rPr>
                        <a:t>3.1%</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1" dirty="0" smtClean="0">
                          <a:effectLst/>
                        </a:rPr>
                        <a:t>73.9%</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1" dirty="0" smtClean="0">
                          <a:effectLst/>
                        </a:rPr>
                        <a:t>20.1%</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Aransas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3.1%</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110.8</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1" dirty="0">
                          <a:effectLst/>
                        </a:rPr>
                        <a:t>Rockwall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1" dirty="0">
                          <a:effectLst/>
                        </a:rPr>
                        <a:t>35</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1" dirty="0">
                          <a:effectLst/>
                        </a:rPr>
                        <a:t>3.0%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1" dirty="0" smtClean="0">
                          <a:effectLst/>
                        </a:rPr>
                        <a:t>78.3%</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1" dirty="0" smtClean="0">
                          <a:effectLst/>
                        </a:rPr>
                        <a:t>7.8%</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Waller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2.9%</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77.2%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5.3%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Ector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59.9%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Guadalupe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78.6%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4.9%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gridSpan="5">
                  <a:txBody>
                    <a:bodyPr/>
                    <a:lstStyle/>
                    <a:p>
                      <a:pPr marL="0" marR="0">
                        <a:lnSpc>
                          <a:spcPct val="107000"/>
                        </a:lnSpc>
                        <a:spcBef>
                          <a:spcPts val="0"/>
                        </a:spcBef>
                        <a:spcAft>
                          <a:spcPts val="0"/>
                        </a:spcAft>
                      </a:pPr>
                      <a:r>
                        <a:rPr lang="en-US" sz="800" dirty="0">
                          <a:effectLst/>
                        </a:rPr>
                        <a:t>Source: U.S. Census  Bureau, 2014 Vintage Population Estimates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609600" y="6477000"/>
            <a:ext cx="4572000" cy="264368"/>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75000"/>
                  </a:schemeClr>
                </a:solidFill>
              </a:rPr>
              <a:t>*Among Counties with 10,000 or more population in 2013</a:t>
            </a: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919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539616" cy="990600"/>
          </a:xfrm>
        </p:spPr>
        <p:txBody>
          <a:bodyPr>
            <a:noAutofit/>
          </a:bodyPr>
          <a:lstStyle/>
          <a:p>
            <a:r>
              <a:rPr lang="en-US" sz="2800" dirty="0" smtClean="0"/>
              <a:t>Estimated Number of Net Migrants by </a:t>
            </a:r>
            <a:br>
              <a:rPr lang="en-US" sz="2800" dirty="0" smtClean="0"/>
            </a:br>
            <a:r>
              <a:rPr lang="en-US" sz="2800" dirty="0" smtClean="0"/>
              <a:t>County, Texas, 2013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11</a:t>
            </a:fld>
            <a:endParaRPr lang="en-US" dirty="0"/>
          </a:p>
        </p:txBody>
      </p:sp>
      <p:sp>
        <p:nvSpPr>
          <p:cNvPr id="15" name="TextBox 14"/>
          <p:cNvSpPr txBox="1"/>
          <p:nvPr/>
        </p:nvSpPr>
        <p:spPr>
          <a:xfrm>
            <a:off x="3" y="6550968"/>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pic>
        <p:nvPicPr>
          <p:cNvPr id="3" name="Picture 2"/>
          <p:cNvPicPr>
            <a:picLocks noChangeAspect="1"/>
          </p:cNvPicPr>
          <p:nvPr/>
        </p:nvPicPr>
        <p:blipFill rotWithShape="1">
          <a:blip r:embed="rId3"/>
          <a:srcRect l="2170" t="18548" r="8851" b="28554"/>
          <a:stretch/>
        </p:blipFill>
        <p:spPr>
          <a:xfrm>
            <a:off x="1874519" y="1180248"/>
            <a:ext cx="6781801" cy="5541229"/>
          </a:xfrm>
          <a:prstGeom prst="rect">
            <a:avLst/>
          </a:prstGeom>
        </p:spPr>
      </p:pic>
      <p:pic>
        <p:nvPicPr>
          <p:cNvPr id="6" name="Picture 5"/>
          <p:cNvPicPr>
            <a:picLocks noChangeAspect="1"/>
          </p:cNvPicPr>
          <p:nvPr/>
        </p:nvPicPr>
        <p:blipFill rotWithShape="1">
          <a:blip r:embed="rId4"/>
          <a:srcRect t="22785"/>
          <a:stretch/>
        </p:blipFill>
        <p:spPr>
          <a:xfrm>
            <a:off x="1143000" y="1516909"/>
            <a:ext cx="1790480" cy="1549400"/>
          </a:xfrm>
          <a:prstGeom prst="rect">
            <a:avLst/>
          </a:prstGeom>
        </p:spPr>
      </p:pic>
    </p:spTree>
    <p:extLst>
      <p:ext uri="{BB962C8B-B14F-4D97-AF65-F5344CB8AC3E}">
        <p14:creationId xmlns:p14="http://schemas.microsoft.com/office/powerpoint/2010/main" val="152887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93361" y="288532"/>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a:solidFill>
                  <a:srgbClr val="1B1E7A"/>
                </a:solidFill>
                <a:effectLst/>
              </a:rPr>
              <a:t>Net Migration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018" t="4174" r="3120" b="1836"/>
          <a:stretch/>
        </p:blipFill>
        <p:spPr>
          <a:xfrm>
            <a:off x="3189005" y="1071936"/>
            <a:ext cx="4951755" cy="4711528"/>
          </a:xfrm>
          <a:prstGeom prst="rect">
            <a:avLst/>
          </a:prstGeom>
          <a:effectLst>
            <a:outerShdw blurRad="50800" dist="38100" dir="2700000" algn="tl" rotWithShape="0">
              <a:prstClr val="black">
                <a:alpha val="40000"/>
              </a:prstClr>
            </a:outerShdw>
          </a:effectLst>
        </p:spPr>
      </p:pic>
      <p:grpSp>
        <p:nvGrpSpPr>
          <p:cNvPr id="25" name="Group 24"/>
          <p:cNvGrpSpPr/>
          <p:nvPr/>
        </p:nvGrpSpPr>
        <p:grpSpPr>
          <a:xfrm>
            <a:off x="3401351" y="4582114"/>
            <a:ext cx="1427124" cy="1048537"/>
            <a:chOff x="1954379" y="3760067"/>
            <a:chExt cx="1427124" cy="1048537"/>
          </a:xfrm>
        </p:grpSpPr>
        <p:grpSp>
          <p:nvGrpSpPr>
            <p:cNvPr id="24" name="Group 23"/>
            <p:cNvGrpSpPr/>
            <p:nvPr/>
          </p:nvGrpSpPr>
          <p:grpSpPr>
            <a:xfrm>
              <a:off x="2317776" y="3760067"/>
              <a:ext cx="1063727" cy="1048537"/>
              <a:chOff x="2317776" y="3760067"/>
              <a:chExt cx="1063727" cy="1048537"/>
            </a:xfrm>
          </p:grpSpPr>
          <p:sp>
            <p:nvSpPr>
              <p:cNvPr id="14" name="TextBox 13"/>
              <p:cNvSpPr txBox="1"/>
              <p:nvPr/>
            </p:nvSpPr>
            <p:spPr>
              <a:xfrm>
                <a:off x="2317776" y="3760067"/>
                <a:ext cx="1063727" cy="276999"/>
              </a:xfrm>
              <a:prstGeom prst="rect">
                <a:avLst/>
              </a:prstGeom>
              <a:noFill/>
            </p:spPr>
            <p:txBody>
              <a:bodyPr wrap="square" rtlCol="0">
                <a:spAutoFit/>
              </a:bodyPr>
              <a:lstStyle/>
              <a:p>
                <a:r>
                  <a:rPr lang="en-US" sz="1200" b="1" dirty="0">
                    <a:solidFill>
                      <a:srgbClr val="000000"/>
                    </a:solidFill>
                    <a:latin typeface="+mj-lt"/>
                  </a:rPr>
                  <a:t>12.1% </a:t>
                </a:r>
                <a:r>
                  <a:rPr lang="en-US" sz="1200" b="1" dirty="0">
                    <a:solidFill>
                      <a:srgbClr val="000000"/>
                    </a:solidFill>
                  </a:rPr>
                  <a:t>–</a:t>
                </a:r>
                <a:r>
                  <a:rPr lang="en-US" sz="1200" b="1" dirty="0">
                    <a:solidFill>
                      <a:srgbClr val="000000"/>
                    </a:solidFill>
                    <a:latin typeface="+mj-lt"/>
                  </a:rPr>
                  <a:t> 50%</a:t>
                </a:r>
              </a:p>
            </p:txBody>
          </p:sp>
          <p:sp>
            <p:nvSpPr>
              <p:cNvPr id="15" name="TextBox 14"/>
              <p:cNvSpPr txBox="1"/>
              <p:nvPr/>
            </p:nvSpPr>
            <p:spPr>
              <a:xfrm>
                <a:off x="2317776" y="4021164"/>
                <a:ext cx="1063727" cy="276999"/>
              </a:xfrm>
              <a:prstGeom prst="rect">
                <a:avLst/>
              </a:prstGeom>
              <a:noFill/>
            </p:spPr>
            <p:txBody>
              <a:bodyPr wrap="square" rtlCol="0">
                <a:spAutoFit/>
              </a:bodyPr>
              <a:lstStyle/>
              <a:p>
                <a:r>
                  <a:rPr lang="en-US" sz="1200" b="1" dirty="0">
                    <a:solidFill>
                      <a:srgbClr val="000000"/>
                    </a:solidFill>
                    <a:latin typeface="+mj-lt"/>
                  </a:rPr>
                  <a:t>50.1% </a:t>
                </a:r>
                <a:r>
                  <a:rPr lang="en-US" sz="1200" b="1" dirty="0">
                    <a:solidFill>
                      <a:srgbClr val="000000"/>
                    </a:solidFill>
                  </a:rPr>
                  <a:t>–</a:t>
                </a:r>
                <a:r>
                  <a:rPr lang="en-US" sz="1200" b="1" dirty="0">
                    <a:solidFill>
                      <a:srgbClr val="000000"/>
                    </a:solidFill>
                    <a:latin typeface="+mj-lt"/>
                  </a:rPr>
                  <a:t> 60%</a:t>
                </a:r>
              </a:p>
            </p:txBody>
          </p:sp>
          <p:sp>
            <p:nvSpPr>
              <p:cNvPr id="16" name="TextBox 15"/>
              <p:cNvSpPr txBox="1"/>
              <p:nvPr/>
            </p:nvSpPr>
            <p:spPr>
              <a:xfrm>
                <a:off x="2317776" y="4279934"/>
                <a:ext cx="1063727" cy="276999"/>
              </a:xfrm>
              <a:prstGeom prst="rect">
                <a:avLst/>
              </a:prstGeom>
              <a:noFill/>
            </p:spPr>
            <p:txBody>
              <a:bodyPr wrap="square" rtlCol="0">
                <a:spAutoFit/>
              </a:bodyPr>
              <a:lstStyle/>
              <a:p>
                <a:r>
                  <a:rPr lang="en-US" sz="1200" b="1" dirty="0">
                    <a:solidFill>
                      <a:srgbClr val="000000"/>
                    </a:solidFill>
                    <a:latin typeface="+mj-lt"/>
                  </a:rPr>
                  <a:t>60.1% </a:t>
                </a:r>
                <a:r>
                  <a:rPr lang="en-US" sz="1200" b="1" dirty="0">
                    <a:solidFill>
                      <a:srgbClr val="000000"/>
                    </a:solidFill>
                  </a:rPr>
                  <a:t>– </a:t>
                </a:r>
                <a:r>
                  <a:rPr lang="en-US" sz="1200" b="1" dirty="0">
                    <a:solidFill>
                      <a:srgbClr val="000000"/>
                    </a:solidFill>
                    <a:latin typeface="+mj-lt"/>
                  </a:rPr>
                  <a:t>70%</a:t>
                </a:r>
              </a:p>
            </p:txBody>
          </p:sp>
          <p:sp>
            <p:nvSpPr>
              <p:cNvPr id="17" name="TextBox 16"/>
              <p:cNvSpPr txBox="1"/>
              <p:nvPr/>
            </p:nvSpPr>
            <p:spPr>
              <a:xfrm>
                <a:off x="2317777" y="4531605"/>
                <a:ext cx="1063726" cy="276999"/>
              </a:xfrm>
              <a:prstGeom prst="rect">
                <a:avLst/>
              </a:prstGeom>
              <a:noFill/>
            </p:spPr>
            <p:txBody>
              <a:bodyPr wrap="square" rtlCol="0">
                <a:spAutoFit/>
              </a:bodyPr>
              <a:lstStyle/>
              <a:p>
                <a:r>
                  <a:rPr lang="en-US" sz="1200" b="1" dirty="0">
                    <a:solidFill>
                      <a:srgbClr val="000000"/>
                    </a:solidFill>
                    <a:latin typeface="+mj-lt"/>
                  </a:rPr>
                  <a:t>70.1% </a:t>
                </a:r>
                <a:r>
                  <a:rPr lang="en-US" sz="1200" b="1" dirty="0">
                    <a:solidFill>
                      <a:srgbClr val="000000"/>
                    </a:solidFill>
                  </a:rPr>
                  <a:t>–</a:t>
                </a:r>
                <a:r>
                  <a:rPr lang="en-US" sz="1200" b="1" dirty="0">
                    <a:solidFill>
                      <a:srgbClr val="000000"/>
                    </a:solidFill>
                    <a:latin typeface="+mj-lt"/>
                  </a:rPr>
                  <a:t> 99%</a:t>
                </a:r>
              </a:p>
            </p:txBody>
          </p:sp>
        </p:grpSp>
        <p:grpSp>
          <p:nvGrpSpPr>
            <p:cNvPr id="23" name="Group 22"/>
            <p:cNvGrpSpPr/>
            <p:nvPr/>
          </p:nvGrpSpPr>
          <p:grpSpPr>
            <a:xfrm>
              <a:off x="1954379" y="3814063"/>
              <a:ext cx="369887" cy="928688"/>
              <a:chOff x="1954379" y="3814063"/>
              <a:chExt cx="369887" cy="928688"/>
            </a:xfrm>
          </p:grpSpPr>
          <p:sp>
            <p:nvSpPr>
              <p:cNvPr id="19" name="Rectangle 3"/>
              <p:cNvSpPr>
                <a:spLocks noChangeArrowheads="1"/>
              </p:cNvSpPr>
              <p:nvPr/>
            </p:nvSpPr>
            <p:spPr bwMode="auto">
              <a:xfrm>
                <a:off x="1958706" y="3814063"/>
                <a:ext cx="363398" cy="172378"/>
              </a:xfrm>
              <a:prstGeom prst="rect">
                <a:avLst/>
              </a:prstGeom>
              <a:solidFill>
                <a:srgbClr val="006100"/>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Rectangle 4"/>
              <p:cNvSpPr>
                <a:spLocks noChangeArrowheads="1"/>
              </p:cNvSpPr>
              <p:nvPr/>
            </p:nvSpPr>
            <p:spPr bwMode="auto">
              <a:xfrm>
                <a:off x="1960868" y="4074784"/>
                <a:ext cx="363398" cy="172378"/>
              </a:xfrm>
              <a:prstGeom prst="rect">
                <a:avLst/>
              </a:prstGeom>
              <a:solidFill>
                <a:srgbClr val="A4C400"/>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Rectangle 5"/>
              <p:cNvSpPr>
                <a:spLocks noChangeArrowheads="1"/>
              </p:cNvSpPr>
              <p:nvPr/>
            </p:nvSpPr>
            <p:spPr bwMode="auto">
              <a:xfrm>
                <a:off x="1954379" y="4318269"/>
                <a:ext cx="363398" cy="172378"/>
              </a:xfrm>
              <a:prstGeom prst="rect">
                <a:avLst/>
              </a:prstGeom>
              <a:solidFill>
                <a:srgbClr val="FFBB00"/>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Rectangle 6"/>
              <p:cNvSpPr>
                <a:spLocks noChangeArrowheads="1"/>
              </p:cNvSpPr>
              <p:nvPr/>
            </p:nvSpPr>
            <p:spPr bwMode="auto">
              <a:xfrm>
                <a:off x="1956541" y="4570373"/>
                <a:ext cx="363398" cy="172378"/>
              </a:xfrm>
              <a:prstGeom prst="rect">
                <a:avLst/>
              </a:prstGeom>
              <a:solidFill>
                <a:srgbClr val="FF2600"/>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
        <p:nvSpPr>
          <p:cNvPr id="26" name="Title 1"/>
          <p:cNvSpPr txBox="1">
            <a:spLocks/>
          </p:cNvSpPr>
          <p:nvPr/>
        </p:nvSpPr>
        <p:spPr>
          <a:xfrm>
            <a:off x="466476" y="1954530"/>
            <a:ext cx="2562972" cy="1343772"/>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a:solidFill>
                  <a:srgbClr val="1B1E7A"/>
                </a:solidFill>
                <a:effectLst/>
              </a:rPr>
              <a:t>Percent of 2010-2013 Population Change from Net Migration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844" y="3226743"/>
            <a:ext cx="2029892" cy="1151514"/>
          </a:xfrm>
          <a:prstGeom prst="rect">
            <a:avLst/>
          </a:prstGeom>
        </p:spPr>
      </p:pic>
      <p:sp>
        <p:nvSpPr>
          <p:cNvPr id="8" name="TextBox 7"/>
          <p:cNvSpPr txBox="1"/>
          <p:nvPr/>
        </p:nvSpPr>
        <p:spPr>
          <a:xfrm>
            <a:off x="6828951" y="2678218"/>
            <a:ext cx="564543" cy="246221"/>
          </a:xfrm>
          <a:prstGeom prst="rect">
            <a:avLst/>
          </a:prstGeom>
          <a:noFill/>
        </p:spPr>
        <p:txBody>
          <a:bodyPr wrap="square" rtlCol="0">
            <a:spAutoFit/>
          </a:bodyPr>
          <a:lstStyle/>
          <a:p>
            <a:r>
              <a:rPr lang="en-US" sz="1000" b="1" dirty="0">
                <a:solidFill>
                  <a:srgbClr val="000000"/>
                </a:solidFill>
                <a:latin typeface="+mj-lt"/>
              </a:rPr>
              <a:t>Dallas</a:t>
            </a:r>
            <a:endParaRPr lang="en-US" sz="1100" b="1" dirty="0">
              <a:solidFill>
                <a:srgbClr val="000000"/>
              </a:solidFill>
              <a:latin typeface="+mj-lt"/>
            </a:endParaRPr>
          </a:p>
        </p:txBody>
      </p:sp>
      <p:sp>
        <p:nvSpPr>
          <p:cNvPr id="9" name="Oval 8"/>
          <p:cNvSpPr/>
          <p:nvPr/>
        </p:nvSpPr>
        <p:spPr>
          <a:xfrm>
            <a:off x="6822218" y="2761317"/>
            <a:ext cx="45719" cy="45719"/>
          </a:xfrm>
          <a:prstGeom prst="ellipse">
            <a:avLst/>
          </a:prstGeom>
          <a:solidFill>
            <a:srgbClr val="0000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426813" y="3848386"/>
            <a:ext cx="730146" cy="246221"/>
          </a:xfrm>
          <a:prstGeom prst="rect">
            <a:avLst/>
          </a:prstGeom>
          <a:noFill/>
        </p:spPr>
        <p:txBody>
          <a:bodyPr wrap="square" rtlCol="0">
            <a:spAutoFit/>
          </a:bodyPr>
          <a:lstStyle/>
          <a:p>
            <a:r>
              <a:rPr lang="en-US" sz="1000" b="1" dirty="0">
                <a:solidFill>
                  <a:srgbClr val="000000"/>
                </a:solidFill>
                <a:latin typeface="+mj-lt"/>
              </a:rPr>
              <a:t>Houston</a:t>
            </a:r>
            <a:endParaRPr lang="en-US" sz="1100" b="1" dirty="0">
              <a:solidFill>
                <a:srgbClr val="000000"/>
              </a:solidFill>
              <a:latin typeface="+mj-lt"/>
            </a:endParaRPr>
          </a:p>
        </p:txBody>
      </p:sp>
      <p:sp>
        <p:nvSpPr>
          <p:cNvPr id="28" name="Oval 27"/>
          <p:cNvSpPr/>
          <p:nvPr/>
        </p:nvSpPr>
        <p:spPr>
          <a:xfrm>
            <a:off x="7402027" y="3995093"/>
            <a:ext cx="45719" cy="45719"/>
          </a:xfrm>
          <a:prstGeom prst="ellipse">
            <a:avLst/>
          </a:prstGeom>
          <a:solidFill>
            <a:srgbClr val="0000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61243" y="3680322"/>
            <a:ext cx="730146" cy="246221"/>
          </a:xfrm>
          <a:prstGeom prst="rect">
            <a:avLst/>
          </a:prstGeom>
          <a:noFill/>
        </p:spPr>
        <p:txBody>
          <a:bodyPr wrap="square" rtlCol="0">
            <a:spAutoFit/>
          </a:bodyPr>
          <a:lstStyle/>
          <a:p>
            <a:r>
              <a:rPr lang="en-US" sz="1000" b="1" dirty="0">
                <a:solidFill>
                  <a:srgbClr val="000000"/>
                </a:solidFill>
                <a:latin typeface="+mj-lt"/>
              </a:rPr>
              <a:t>Austin</a:t>
            </a:r>
            <a:endParaRPr lang="en-US" sz="1100" b="1" dirty="0">
              <a:solidFill>
                <a:srgbClr val="000000"/>
              </a:solidFill>
              <a:latin typeface="+mj-lt"/>
            </a:endParaRPr>
          </a:p>
        </p:txBody>
      </p:sp>
      <p:sp>
        <p:nvSpPr>
          <p:cNvPr id="31" name="Oval 30"/>
          <p:cNvSpPr/>
          <p:nvPr/>
        </p:nvSpPr>
        <p:spPr>
          <a:xfrm>
            <a:off x="6473047" y="3826354"/>
            <a:ext cx="45719" cy="45719"/>
          </a:xfrm>
          <a:prstGeom prst="ellipse">
            <a:avLst/>
          </a:prstGeom>
          <a:solidFill>
            <a:srgbClr val="0000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176870" y="4056713"/>
            <a:ext cx="875263" cy="253916"/>
          </a:xfrm>
          <a:prstGeom prst="rect">
            <a:avLst/>
          </a:prstGeom>
          <a:noFill/>
        </p:spPr>
        <p:txBody>
          <a:bodyPr wrap="square" rtlCol="0">
            <a:spAutoFit/>
          </a:bodyPr>
          <a:lstStyle/>
          <a:p>
            <a:r>
              <a:rPr lang="en-US" sz="1000" b="1" dirty="0">
                <a:solidFill>
                  <a:srgbClr val="000000"/>
                </a:solidFill>
                <a:latin typeface="+mj-lt"/>
              </a:rPr>
              <a:t>San Antonio</a:t>
            </a:r>
          </a:p>
        </p:txBody>
      </p:sp>
      <p:sp>
        <p:nvSpPr>
          <p:cNvPr id="34" name="TextBox 33"/>
          <p:cNvSpPr txBox="1"/>
          <p:nvPr/>
        </p:nvSpPr>
        <p:spPr>
          <a:xfrm>
            <a:off x="5924032" y="2670801"/>
            <a:ext cx="744556" cy="253916"/>
          </a:xfrm>
          <a:prstGeom prst="rect">
            <a:avLst/>
          </a:prstGeom>
          <a:noFill/>
        </p:spPr>
        <p:txBody>
          <a:bodyPr wrap="square" rtlCol="0">
            <a:spAutoFit/>
          </a:bodyPr>
          <a:lstStyle/>
          <a:p>
            <a:pPr algn="r"/>
            <a:r>
              <a:rPr lang="en-US" sz="1000" b="1" dirty="0">
                <a:solidFill>
                  <a:srgbClr val="000000"/>
                </a:solidFill>
                <a:latin typeface="+mj-lt"/>
              </a:rPr>
              <a:t>Ft. Worth</a:t>
            </a:r>
            <a:endParaRPr lang="en-US" sz="1050" b="1" dirty="0">
              <a:solidFill>
                <a:srgbClr val="000000"/>
              </a:solidFill>
              <a:latin typeface="+mj-lt"/>
            </a:endParaRPr>
          </a:p>
        </p:txBody>
      </p:sp>
      <p:sp>
        <p:nvSpPr>
          <p:cNvPr id="35" name="Oval 34"/>
          <p:cNvSpPr/>
          <p:nvPr/>
        </p:nvSpPr>
        <p:spPr>
          <a:xfrm>
            <a:off x="6648627" y="2770599"/>
            <a:ext cx="45719" cy="45719"/>
          </a:xfrm>
          <a:prstGeom prst="ellipse">
            <a:avLst/>
          </a:prstGeom>
          <a:solidFill>
            <a:srgbClr val="0000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90855" y="4200577"/>
            <a:ext cx="45719" cy="45719"/>
          </a:xfrm>
          <a:prstGeom prst="ellipse">
            <a:avLst/>
          </a:prstGeom>
          <a:solidFill>
            <a:srgbClr val="0000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72768" y="2961270"/>
            <a:ext cx="658083" cy="246221"/>
          </a:xfrm>
          <a:prstGeom prst="rect">
            <a:avLst/>
          </a:prstGeom>
          <a:noFill/>
        </p:spPr>
        <p:txBody>
          <a:bodyPr wrap="square" rtlCol="0">
            <a:spAutoFit/>
          </a:bodyPr>
          <a:lstStyle/>
          <a:p>
            <a:r>
              <a:rPr lang="en-US" sz="1000" b="1" dirty="0">
                <a:solidFill>
                  <a:srgbClr val="000000"/>
                </a:solidFill>
                <a:latin typeface="+mj-lt"/>
              </a:rPr>
              <a:t>Midland</a:t>
            </a:r>
            <a:endParaRPr lang="en-US" sz="1100" b="1" dirty="0">
              <a:solidFill>
                <a:srgbClr val="000000"/>
              </a:solidFill>
              <a:latin typeface="+mj-lt"/>
            </a:endParaRPr>
          </a:p>
        </p:txBody>
      </p:sp>
      <p:sp>
        <p:nvSpPr>
          <p:cNvPr id="38" name="Oval 37"/>
          <p:cNvSpPr/>
          <p:nvPr/>
        </p:nvSpPr>
        <p:spPr>
          <a:xfrm>
            <a:off x="4878735" y="3095169"/>
            <a:ext cx="45719" cy="45719"/>
          </a:xfrm>
          <a:prstGeom prst="ellipse">
            <a:avLst/>
          </a:prstGeom>
          <a:solidFill>
            <a:srgbClr val="0000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691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32701" y="-90374"/>
            <a:ext cx="6747987" cy="1453495"/>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4000" dirty="0">
                <a:solidFill>
                  <a:schemeClr val="tx2"/>
                </a:solidFill>
                <a:effectLst/>
              </a:rPr>
              <a:t>Texas Leads U.S. Job Growth, 2004-2014</a:t>
            </a:r>
          </a:p>
        </p:txBody>
      </p:sp>
      <p:grpSp>
        <p:nvGrpSpPr>
          <p:cNvPr id="3" name="Group 2"/>
          <p:cNvGrpSpPr/>
          <p:nvPr/>
        </p:nvGrpSpPr>
        <p:grpSpPr>
          <a:xfrm>
            <a:off x="271662" y="1859115"/>
            <a:ext cx="8633796" cy="3746877"/>
            <a:chOff x="271662" y="1001864"/>
            <a:chExt cx="8633796" cy="3746877"/>
          </a:xfrm>
          <a:effectLst>
            <a:outerShdw blurRad="50800" dist="38100" dir="2700000" algn="tl" rotWithShape="0">
              <a:prstClr val="black">
                <a:alpha val="40000"/>
              </a:prstClr>
            </a:outerShdw>
          </a:effectLst>
        </p:grpSpPr>
        <p:pic>
          <p:nvPicPr>
            <p:cNvPr id="3074" name="Picture 2" descr="U:\Other Projects - SLA\Transportation Forum 2015\Job_Map-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6286" y="1001864"/>
              <a:ext cx="6385505" cy="3746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8752" y="4118128"/>
              <a:ext cx="946204" cy="492443"/>
            </a:xfrm>
            <a:prstGeom prst="rect">
              <a:avLst/>
            </a:prstGeom>
            <a:noFill/>
          </p:spPr>
          <p:txBody>
            <a:bodyPr wrap="square" rtlCol="0">
              <a:spAutoFit/>
            </a:bodyPr>
            <a:lstStyle/>
            <a:p>
              <a:pPr algn="r"/>
              <a:r>
                <a:rPr lang="en-US" sz="1400" b="1" dirty="0">
                  <a:latin typeface="+mj-lt"/>
                </a:rPr>
                <a:t>Texas</a:t>
              </a:r>
            </a:p>
            <a:p>
              <a:pPr algn="r"/>
              <a:r>
                <a:rPr lang="en-US" sz="1200" dirty="0">
                  <a:latin typeface="+mj-lt"/>
                </a:rPr>
                <a:t>2,180,000</a:t>
              </a:r>
            </a:p>
          </p:txBody>
        </p:sp>
        <p:cxnSp>
          <p:nvCxnSpPr>
            <p:cNvPr id="6" name="Straight Connector 5"/>
            <p:cNvCxnSpPr/>
            <p:nvPr/>
          </p:nvCxnSpPr>
          <p:spPr>
            <a:xfrm flipH="1">
              <a:off x="3387250" y="4303821"/>
              <a:ext cx="89896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1662" y="2816825"/>
              <a:ext cx="946204" cy="492443"/>
            </a:xfrm>
            <a:prstGeom prst="rect">
              <a:avLst/>
            </a:prstGeom>
            <a:noFill/>
          </p:spPr>
          <p:txBody>
            <a:bodyPr wrap="square" rtlCol="0">
              <a:spAutoFit/>
            </a:bodyPr>
            <a:lstStyle/>
            <a:p>
              <a:pPr algn="r"/>
              <a:r>
                <a:rPr lang="en-US" sz="1400" b="1" dirty="0">
                  <a:latin typeface="+mj-lt"/>
                </a:rPr>
                <a:t>California</a:t>
              </a:r>
            </a:p>
            <a:p>
              <a:pPr algn="r"/>
              <a:r>
                <a:rPr lang="en-US" sz="1200" dirty="0">
                  <a:latin typeface="+mj-lt"/>
                </a:rPr>
                <a:t>810,000</a:t>
              </a:r>
            </a:p>
          </p:txBody>
        </p:sp>
        <p:cxnSp>
          <p:nvCxnSpPr>
            <p:cNvPr id="10" name="Straight Connector 9"/>
            <p:cNvCxnSpPr/>
            <p:nvPr/>
          </p:nvCxnSpPr>
          <p:spPr>
            <a:xfrm flipH="1">
              <a:off x="1170162" y="2994567"/>
              <a:ext cx="658638"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29898" y="2974203"/>
              <a:ext cx="850790" cy="707886"/>
            </a:xfrm>
            <a:prstGeom prst="rect">
              <a:avLst/>
            </a:prstGeom>
            <a:noFill/>
          </p:spPr>
          <p:txBody>
            <a:bodyPr wrap="square" rtlCol="0">
              <a:spAutoFit/>
            </a:bodyPr>
            <a:lstStyle/>
            <a:p>
              <a:r>
                <a:rPr lang="en-US" sz="1400" b="1" dirty="0">
                  <a:latin typeface="+mj-lt"/>
                </a:rPr>
                <a:t>North Carolina</a:t>
              </a:r>
            </a:p>
            <a:p>
              <a:r>
                <a:rPr lang="en-US" sz="1200" dirty="0">
                  <a:latin typeface="+mj-lt"/>
                </a:rPr>
                <a:t>340,000</a:t>
              </a:r>
            </a:p>
          </p:txBody>
        </p:sp>
        <p:cxnSp>
          <p:nvCxnSpPr>
            <p:cNvPr id="14" name="Straight Connector 13"/>
            <p:cNvCxnSpPr/>
            <p:nvPr/>
          </p:nvCxnSpPr>
          <p:spPr>
            <a:xfrm flipH="1">
              <a:off x="6885830" y="3143994"/>
              <a:ext cx="691763"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959252" y="1822586"/>
              <a:ext cx="946206" cy="492443"/>
            </a:xfrm>
            <a:prstGeom prst="rect">
              <a:avLst/>
            </a:prstGeom>
            <a:noFill/>
          </p:spPr>
          <p:txBody>
            <a:bodyPr wrap="square" rtlCol="0">
              <a:spAutoFit/>
            </a:bodyPr>
            <a:lstStyle/>
            <a:p>
              <a:r>
                <a:rPr lang="en-US" sz="1400" b="1" dirty="0">
                  <a:latin typeface="+mj-lt"/>
                </a:rPr>
                <a:t>New York</a:t>
              </a:r>
            </a:p>
            <a:p>
              <a:r>
                <a:rPr lang="en-US" sz="1200" dirty="0">
                  <a:latin typeface="+mj-lt"/>
                </a:rPr>
                <a:t>550,000</a:t>
              </a:r>
            </a:p>
          </p:txBody>
        </p:sp>
        <p:cxnSp>
          <p:nvCxnSpPr>
            <p:cNvPr id="17" name="Straight Connector 16"/>
            <p:cNvCxnSpPr/>
            <p:nvPr/>
          </p:nvCxnSpPr>
          <p:spPr>
            <a:xfrm flipH="1">
              <a:off x="7092564" y="1993851"/>
              <a:ext cx="914401"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6006" y="1211987"/>
              <a:ext cx="1088654" cy="492443"/>
            </a:xfrm>
            <a:prstGeom prst="rect">
              <a:avLst/>
            </a:prstGeom>
            <a:noFill/>
          </p:spPr>
          <p:txBody>
            <a:bodyPr wrap="square" rtlCol="0">
              <a:spAutoFit/>
            </a:bodyPr>
            <a:lstStyle/>
            <a:p>
              <a:pPr algn="r"/>
              <a:r>
                <a:rPr lang="en-US" sz="1400" b="1" dirty="0">
                  <a:latin typeface="+mj-lt"/>
                </a:rPr>
                <a:t>Washington</a:t>
              </a:r>
            </a:p>
            <a:p>
              <a:pPr algn="r"/>
              <a:r>
                <a:rPr lang="en-US" sz="1200" dirty="0">
                  <a:latin typeface="+mj-lt"/>
                </a:rPr>
                <a:t>320,000</a:t>
              </a:r>
            </a:p>
          </p:txBody>
        </p:sp>
        <p:cxnSp>
          <p:nvCxnSpPr>
            <p:cNvPr id="23" name="Straight Connector 22"/>
            <p:cNvCxnSpPr/>
            <p:nvPr/>
          </p:nvCxnSpPr>
          <p:spPr>
            <a:xfrm flipH="1">
              <a:off x="1367624" y="1389729"/>
              <a:ext cx="721579"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7266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6413" y="536897"/>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a:solidFill>
                  <a:schemeClr val="tx2"/>
                </a:solidFill>
                <a:effectLst/>
              </a:rPr>
              <a:t>Texas Leads U.S. Job Growth, 2004-2014</a:t>
            </a:r>
          </a:p>
        </p:txBody>
      </p:sp>
      <p:graphicFrame>
        <p:nvGraphicFramePr>
          <p:cNvPr id="3" name="Chart 2"/>
          <p:cNvGraphicFramePr>
            <a:graphicFrameLocks/>
          </p:cNvGraphicFramePr>
          <p:nvPr>
            <p:extLst/>
          </p:nvPr>
        </p:nvGraphicFramePr>
        <p:xfrm>
          <a:off x="2951670" y="1735119"/>
          <a:ext cx="3821050" cy="3802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549994" y="2644135"/>
            <a:ext cx="542999" cy="307777"/>
          </a:xfrm>
          <a:prstGeom prst="rect">
            <a:avLst/>
          </a:prstGeom>
          <a:noFill/>
        </p:spPr>
        <p:txBody>
          <a:bodyPr wrap="square" rtlCol="0">
            <a:spAutoFit/>
          </a:bodyPr>
          <a:lstStyle/>
          <a:p>
            <a:pPr algn="ctr"/>
            <a:r>
              <a:rPr lang="en-US" sz="1400" dirty="0">
                <a:solidFill>
                  <a:schemeClr val="bg1"/>
                </a:solidFill>
                <a:latin typeface="+mj-lt"/>
              </a:rPr>
              <a:t>29%</a:t>
            </a:r>
          </a:p>
        </p:txBody>
      </p:sp>
      <p:sp>
        <p:nvSpPr>
          <p:cNvPr id="5" name="TextBox 4"/>
          <p:cNvSpPr txBox="1"/>
          <p:nvPr/>
        </p:nvSpPr>
        <p:spPr>
          <a:xfrm>
            <a:off x="5726245" y="4044730"/>
            <a:ext cx="595024" cy="307777"/>
          </a:xfrm>
          <a:prstGeom prst="rect">
            <a:avLst/>
          </a:prstGeom>
          <a:noFill/>
        </p:spPr>
        <p:txBody>
          <a:bodyPr wrap="square" rtlCol="0">
            <a:spAutoFit/>
          </a:bodyPr>
          <a:lstStyle/>
          <a:p>
            <a:pPr algn="ctr"/>
            <a:r>
              <a:rPr lang="en-US" sz="1400" dirty="0">
                <a:solidFill>
                  <a:schemeClr val="bg1"/>
                </a:solidFill>
                <a:latin typeface="+mj-lt"/>
              </a:rPr>
              <a:t>11%</a:t>
            </a:r>
          </a:p>
        </p:txBody>
      </p:sp>
      <p:sp>
        <p:nvSpPr>
          <p:cNvPr id="7" name="TextBox 6"/>
          <p:cNvSpPr txBox="1"/>
          <p:nvPr/>
        </p:nvSpPr>
        <p:spPr>
          <a:xfrm>
            <a:off x="5390970" y="4634451"/>
            <a:ext cx="409491" cy="307777"/>
          </a:xfrm>
          <a:prstGeom prst="rect">
            <a:avLst/>
          </a:prstGeom>
          <a:noFill/>
        </p:spPr>
        <p:txBody>
          <a:bodyPr wrap="square" rtlCol="0">
            <a:spAutoFit/>
          </a:bodyPr>
          <a:lstStyle/>
          <a:p>
            <a:pPr algn="ctr"/>
            <a:r>
              <a:rPr lang="en-US" sz="1400" dirty="0">
                <a:solidFill>
                  <a:schemeClr val="bg1"/>
                </a:solidFill>
                <a:latin typeface="+mj-lt"/>
              </a:rPr>
              <a:t>7%</a:t>
            </a:r>
          </a:p>
        </p:txBody>
      </p:sp>
      <p:sp>
        <p:nvSpPr>
          <p:cNvPr id="8" name="TextBox 7"/>
          <p:cNvSpPr txBox="1"/>
          <p:nvPr/>
        </p:nvSpPr>
        <p:spPr>
          <a:xfrm>
            <a:off x="4926458" y="4830914"/>
            <a:ext cx="441297" cy="307777"/>
          </a:xfrm>
          <a:prstGeom prst="rect">
            <a:avLst/>
          </a:prstGeom>
          <a:noFill/>
        </p:spPr>
        <p:txBody>
          <a:bodyPr wrap="square" rtlCol="0">
            <a:spAutoFit/>
          </a:bodyPr>
          <a:lstStyle/>
          <a:p>
            <a:pPr algn="ctr"/>
            <a:r>
              <a:rPr lang="en-US" sz="1400" dirty="0">
                <a:solidFill>
                  <a:schemeClr val="bg1"/>
                </a:solidFill>
                <a:latin typeface="+mj-lt"/>
              </a:rPr>
              <a:t>4%</a:t>
            </a:r>
          </a:p>
        </p:txBody>
      </p:sp>
      <p:sp>
        <p:nvSpPr>
          <p:cNvPr id="10" name="TextBox 9"/>
          <p:cNvSpPr txBox="1"/>
          <p:nvPr/>
        </p:nvSpPr>
        <p:spPr>
          <a:xfrm>
            <a:off x="6310166" y="2432773"/>
            <a:ext cx="671082" cy="307777"/>
          </a:xfrm>
          <a:prstGeom prst="rect">
            <a:avLst/>
          </a:prstGeom>
          <a:noFill/>
        </p:spPr>
        <p:txBody>
          <a:bodyPr wrap="square" rtlCol="0">
            <a:spAutoFit/>
          </a:bodyPr>
          <a:lstStyle/>
          <a:p>
            <a:r>
              <a:rPr lang="en-US" sz="1400" b="1" dirty="0">
                <a:latin typeface="+mj-lt"/>
              </a:rPr>
              <a:t>Texas</a:t>
            </a:r>
          </a:p>
        </p:txBody>
      </p:sp>
      <p:sp>
        <p:nvSpPr>
          <p:cNvPr id="11" name="TextBox 10"/>
          <p:cNvSpPr txBox="1"/>
          <p:nvPr/>
        </p:nvSpPr>
        <p:spPr>
          <a:xfrm>
            <a:off x="6431675" y="4303560"/>
            <a:ext cx="1081377" cy="307777"/>
          </a:xfrm>
          <a:prstGeom prst="rect">
            <a:avLst/>
          </a:prstGeom>
          <a:noFill/>
        </p:spPr>
        <p:txBody>
          <a:bodyPr wrap="square" rtlCol="0">
            <a:spAutoFit/>
          </a:bodyPr>
          <a:lstStyle/>
          <a:p>
            <a:r>
              <a:rPr lang="en-US" sz="1400" b="1" dirty="0">
                <a:latin typeface="+mj-lt"/>
              </a:rPr>
              <a:t>California</a:t>
            </a:r>
            <a:endParaRPr lang="en-US" sz="1600" b="1" dirty="0">
              <a:latin typeface="+mj-lt"/>
            </a:endParaRPr>
          </a:p>
        </p:txBody>
      </p:sp>
      <p:sp>
        <p:nvSpPr>
          <p:cNvPr id="12" name="TextBox 11"/>
          <p:cNvSpPr txBox="1"/>
          <p:nvPr/>
        </p:nvSpPr>
        <p:spPr>
          <a:xfrm>
            <a:off x="5899871" y="5126227"/>
            <a:ext cx="1081377" cy="276999"/>
          </a:xfrm>
          <a:prstGeom prst="rect">
            <a:avLst/>
          </a:prstGeom>
          <a:noFill/>
        </p:spPr>
        <p:txBody>
          <a:bodyPr wrap="square" rtlCol="0">
            <a:spAutoFit/>
          </a:bodyPr>
          <a:lstStyle/>
          <a:p>
            <a:r>
              <a:rPr lang="en-US" sz="1200" b="1" dirty="0">
                <a:latin typeface="+mj-lt"/>
              </a:rPr>
              <a:t>New York</a:t>
            </a:r>
          </a:p>
        </p:txBody>
      </p:sp>
      <p:cxnSp>
        <p:nvCxnSpPr>
          <p:cNvPr id="16" name="Straight Connector 15"/>
          <p:cNvCxnSpPr/>
          <p:nvPr/>
        </p:nvCxnSpPr>
        <p:spPr>
          <a:xfrm flipH="1" flipV="1">
            <a:off x="5832480" y="4977854"/>
            <a:ext cx="165100" cy="1512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31640" y="5380980"/>
            <a:ext cx="1273283" cy="276999"/>
          </a:xfrm>
          <a:prstGeom prst="rect">
            <a:avLst/>
          </a:prstGeom>
          <a:noFill/>
        </p:spPr>
        <p:txBody>
          <a:bodyPr wrap="square" rtlCol="0">
            <a:spAutoFit/>
          </a:bodyPr>
          <a:lstStyle/>
          <a:p>
            <a:r>
              <a:rPr lang="en-US" sz="1200" b="1" dirty="0">
                <a:latin typeface="+mj-lt"/>
              </a:rPr>
              <a:t>North Carolina</a:t>
            </a:r>
          </a:p>
        </p:txBody>
      </p:sp>
      <p:cxnSp>
        <p:nvCxnSpPr>
          <p:cNvPr id="31" name="Straight Connector 30"/>
          <p:cNvCxnSpPr/>
          <p:nvPr/>
        </p:nvCxnSpPr>
        <p:spPr>
          <a:xfrm flipH="1">
            <a:off x="5338600" y="5425473"/>
            <a:ext cx="624016" cy="5832"/>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257264" y="5236430"/>
            <a:ext cx="82550" cy="19487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97581" y="5129054"/>
            <a:ext cx="421719"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578495" y="5619120"/>
            <a:ext cx="1066401" cy="276999"/>
          </a:xfrm>
          <a:prstGeom prst="rect">
            <a:avLst/>
          </a:prstGeom>
          <a:noFill/>
        </p:spPr>
        <p:txBody>
          <a:bodyPr wrap="square" rtlCol="0">
            <a:spAutoFit/>
          </a:bodyPr>
          <a:lstStyle/>
          <a:p>
            <a:r>
              <a:rPr lang="en-US" sz="1200" b="1" dirty="0">
                <a:latin typeface="+mj-lt"/>
              </a:rPr>
              <a:t>Washington</a:t>
            </a:r>
          </a:p>
        </p:txBody>
      </p:sp>
      <p:cxnSp>
        <p:nvCxnSpPr>
          <p:cNvPr id="57" name="Straight Connector 56"/>
          <p:cNvCxnSpPr/>
          <p:nvPr/>
        </p:nvCxnSpPr>
        <p:spPr>
          <a:xfrm flipH="1">
            <a:off x="4816112" y="5648847"/>
            <a:ext cx="690807"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815226" y="5271420"/>
            <a:ext cx="30413" cy="3774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56364" y="4866501"/>
            <a:ext cx="441297" cy="307777"/>
          </a:xfrm>
          <a:prstGeom prst="rect">
            <a:avLst/>
          </a:prstGeom>
          <a:noFill/>
        </p:spPr>
        <p:txBody>
          <a:bodyPr wrap="square" rtlCol="0">
            <a:spAutoFit/>
          </a:bodyPr>
          <a:lstStyle/>
          <a:p>
            <a:pPr algn="ctr"/>
            <a:r>
              <a:rPr lang="en-US" sz="1400" dirty="0">
                <a:solidFill>
                  <a:schemeClr val="bg1"/>
                </a:solidFill>
                <a:latin typeface="+mj-lt"/>
              </a:rPr>
              <a:t>4%</a:t>
            </a:r>
          </a:p>
        </p:txBody>
      </p:sp>
      <p:sp>
        <p:nvSpPr>
          <p:cNvPr id="68" name="Title 1"/>
          <p:cNvSpPr txBox="1">
            <a:spLocks/>
          </p:cNvSpPr>
          <p:nvPr/>
        </p:nvSpPr>
        <p:spPr>
          <a:xfrm>
            <a:off x="466476" y="1954530"/>
            <a:ext cx="2562972" cy="1343772"/>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a:solidFill>
                  <a:schemeClr val="tx2"/>
                </a:solidFill>
                <a:effectLst/>
              </a:rPr>
              <a:t>Percentage of Total U.S. Job Gains Attributable to each State</a:t>
            </a:r>
          </a:p>
        </p:txBody>
      </p:sp>
      <p:grpSp>
        <p:nvGrpSpPr>
          <p:cNvPr id="77" name="Group 76"/>
          <p:cNvGrpSpPr/>
          <p:nvPr/>
        </p:nvGrpSpPr>
        <p:grpSpPr>
          <a:xfrm rot="21137393">
            <a:off x="3188350" y="4499950"/>
            <a:ext cx="1099486" cy="1003202"/>
            <a:chOff x="3013544" y="3514477"/>
            <a:chExt cx="1099486" cy="1003202"/>
          </a:xfrm>
        </p:grpSpPr>
        <p:sp>
          <p:nvSpPr>
            <p:cNvPr id="71" name="TextBox 70"/>
            <p:cNvSpPr txBox="1"/>
            <p:nvPr/>
          </p:nvSpPr>
          <p:spPr>
            <a:xfrm rot="2056066">
              <a:off x="3317078" y="4240680"/>
              <a:ext cx="795952" cy="276999"/>
            </a:xfrm>
            <a:prstGeom prst="rect">
              <a:avLst/>
            </a:prstGeom>
            <a:noFill/>
          </p:spPr>
          <p:txBody>
            <a:bodyPr wrap="square" rtlCol="0">
              <a:spAutoFit/>
            </a:bodyPr>
            <a:lstStyle/>
            <a:p>
              <a:r>
                <a:rPr lang="en-US" sz="1200" dirty="0">
                  <a:latin typeface="+mj-lt"/>
                </a:rPr>
                <a:t>All Others</a:t>
              </a:r>
            </a:p>
          </p:txBody>
        </p:sp>
        <p:sp>
          <p:nvSpPr>
            <p:cNvPr id="76" name="Freeform 75"/>
            <p:cNvSpPr/>
            <p:nvPr/>
          </p:nvSpPr>
          <p:spPr>
            <a:xfrm>
              <a:off x="3013544" y="3514477"/>
              <a:ext cx="397566" cy="652006"/>
            </a:xfrm>
            <a:custGeom>
              <a:avLst/>
              <a:gdLst>
                <a:gd name="connsiteX0" fmla="*/ 397566 w 397566"/>
                <a:gd name="connsiteY0" fmla="*/ 652006 h 652006"/>
                <a:gd name="connsiteX1" fmla="*/ 286247 w 397566"/>
                <a:gd name="connsiteY1" fmla="*/ 524786 h 652006"/>
                <a:gd name="connsiteX2" fmla="*/ 198783 w 397566"/>
                <a:gd name="connsiteY2" fmla="*/ 389613 h 652006"/>
                <a:gd name="connsiteX3" fmla="*/ 111319 w 397566"/>
                <a:gd name="connsiteY3" fmla="*/ 246490 h 652006"/>
                <a:gd name="connsiteX4" fmla="*/ 47708 w 397566"/>
                <a:gd name="connsiteY4" fmla="*/ 119269 h 652006"/>
                <a:gd name="connsiteX5" fmla="*/ 0 w 397566"/>
                <a:gd name="connsiteY5" fmla="*/ 0 h 6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66" h="652006">
                  <a:moveTo>
                    <a:pt x="397566" y="652006"/>
                  </a:moveTo>
                  <a:cubicBezTo>
                    <a:pt x="358471" y="610262"/>
                    <a:pt x="319377" y="568518"/>
                    <a:pt x="286247" y="524786"/>
                  </a:cubicBezTo>
                  <a:cubicBezTo>
                    <a:pt x="253117" y="481054"/>
                    <a:pt x="227938" y="435996"/>
                    <a:pt x="198783" y="389613"/>
                  </a:cubicBezTo>
                  <a:cubicBezTo>
                    <a:pt x="169628" y="343230"/>
                    <a:pt x="136498" y="291547"/>
                    <a:pt x="111319" y="246490"/>
                  </a:cubicBezTo>
                  <a:cubicBezTo>
                    <a:pt x="86140" y="201433"/>
                    <a:pt x="66261" y="160351"/>
                    <a:pt x="47708" y="119269"/>
                  </a:cubicBezTo>
                  <a:cubicBezTo>
                    <a:pt x="29155" y="78187"/>
                    <a:pt x="14577" y="39093"/>
                    <a:pt x="0" y="0"/>
                  </a:cubicBezTo>
                </a:path>
              </a:pathLst>
            </a:custGeom>
            <a:noFill/>
            <a:ln w="9525">
              <a:solidFill>
                <a:srgbClr val="FFFF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0798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Number of Non-Citizen Immigrants by World Area of Birth in the Top </a:t>
            </a:r>
            <a:r>
              <a:rPr lang="en-US" sz="2000" dirty="0" smtClean="0"/>
              <a:t>5 </a:t>
            </a:r>
            <a:r>
              <a:rPr lang="en-US" sz="2000" dirty="0"/>
              <a:t>Immigration Receiving States, </a:t>
            </a:r>
            <a:r>
              <a:rPr lang="en-US" sz="2000" dirty="0" smtClean="0"/>
              <a:t>2007-2011</a:t>
            </a:r>
            <a:endParaRPr lang="en-US" sz="2000" dirty="0"/>
          </a:p>
        </p:txBody>
      </p:sp>
      <p:graphicFrame>
        <p:nvGraphicFramePr>
          <p:cNvPr id="6" name="Chart 5"/>
          <p:cNvGraphicFramePr>
            <a:graphicFrameLocks noGrp="1"/>
          </p:cNvGraphicFramePr>
          <p:nvPr>
            <p:extLst/>
          </p:nvPr>
        </p:nvGraphicFramePr>
        <p:xfrm>
          <a:off x="990599" y="1371600"/>
          <a:ext cx="7914449" cy="5201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6200" y="6477000"/>
            <a:ext cx="2362200" cy="257956"/>
          </a:xfrm>
          <a:prstGeom prst="rect">
            <a:avLst/>
          </a:prstGeom>
        </p:spPr>
        <p:txBody>
          <a:bodyPr wrap="square">
            <a:spAutoFit/>
          </a:bodyPr>
          <a:lstStyle/>
          <a:p>
            <a:pPr marL="0" marR="0">
              <a:lnSpc>
                <a:spcPct val="115000"/>
              </a:lnSpc>
              <a:spcBef>
                <a:spcPts val="0"/>
              </a:spcBef>
              <a:spcAft>
                <a:spcPts val="1000"/>
              </a:spcAft>
            </a:pPr>
            <a:r>
              <a:rPr lang="en-US" sz="1000" i="1" dirty="0">
                <a:solidFill>
                  <a:schemeClr val="bg1">
                    <a:lumMod val="50000"/>
                  </a:schemeClr>
                </a:solidFill>
                <a:latin typeface="Tw Cen MT" panose="020B0602020104020603" pitchFamily="34" charset="0"/>
                <a:ea typeface="Tw Cen MT" panose="020B0602020104020603" pitchFamily="34" charset="0"/>
                <a:cs typeface="Arial" panose="020B0604020202020204" pitchFamily="34" charset="0"/>
              </a:rPr>
              <a:t>Source: 5-Year ACS PUMS 2007-2011</a:t>
            </a:r>
            <a:endParaRPr lang="en-US" sz="1000" dirty="0">
              <a:solidFill>
                <a:schemeClr val="bg1">
                  <a:lumMod val="50000"/>
                </a:schemeClr>
              </a:solidFill>
              <a:effectLst/>
              <a:latin typeface="Tw Cen MT" panose="020B0602020104020603" pitchFamily="34" charset="0"/>
              <a:ea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439318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Shares of Recent Non-Citizen Immigrants to Texas from Mexico, India, China, and All Other </a:t>
            </a:r>
            <a:r>
              <a:rPr lang="en-US" sz="2000" dirty="0" smtClean="0"/>
              <a:t>Countries, </a:t>
            </a:r>
            <a:r>
              <a:rPr lang="en-US" sz="2000" dirty="0"/>
              <a:t>2005-2012</a:t>
            </a:r>
          </a:p>
        </p:txBody>
      </p:sp>
      <p:graphicFrame>
        <p:nvGraphicFramePr>
          <p:cNvPr id="5" name="Chart 4"/>
          <p:cNvGraphicFramePr/>
          <p:nvPr>
            <p:extLst/>
          </p:nvPr>
        </p:nvGraphicFramePr>
        <p:xfrm>
          <a:off x="381000" y="1634490"/>
          <a:ext cx="8153400" cy="469011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5368" y="6477000"/>
            <a:ext cx="2362200" cy="266291"/>
          </a:xfrm>
          <a:prstGeom prst="rect">
            <a:avLst/>
          </a:prstGeom>
        </p:spPr>
        <p:txBody>
          <a:bodyPr wrap="square">
            <a:spAutoFit/>
          </a:bodyPr>
          <a:lstStyle/>
          <a:p>
            <a:pPr marL="0" marR="0">
              <a:lnSpc>
                <a:spcPct val="115000"/>
              </a:lnSpc>
              <a:spcBef>
                <a:spcPts val="0"/>
              </a:spcBef>
              <a:spcAft>
                <a:spcPts val="1000"/>
              </a:spcAft>
            </a:pPr>
            <a:r>
              <a:rPr lang="en-US" sz="1050" i="1" dirty="0">
                <a:solidFill>
                  <a:schemeClr val="bg1">
                    <a:lumMod val="50000"/>
                  </a:schemeClr>
                </a:solidFill>
                <a:latin typeface="Tw Cen MT" panose="020B0602020104020603" pitchFamily="34" charset="0"/>
                <a:ea typeface="Tw Cen MT" panose="020B0602020104020603" pitchFamily="34" charset="0"/>
                <a:cs typeface="Arial" panose="020B0604020202020204" pitchFamily="34" charset="0"/>
              </a:rPr>
              <a:t>Source: 1-Year ACS PUMS 2005-2012</a:t>
            </a:r>
            <a:endParaRPr lang="en-US" sz="1100" dirty="0">
              <a:solidFill>
                <a:schemeClr val="bg1">
                  <a:lumMod val="50000"/>
                </a:schemeClr>
              </a:solidFill>
              <a:effectLst/>
              <a:latin typeface="Tw Cen MT" panose="020B0602020104020603" pitchFamily="34" charset="0"/>
              <a:ea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4019743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304800"/>
            <a:ext cx="7391400" cy="990600"/>
          </a:xfrm>
          <a:prstGeom prst="rect">
            <a:avLst/>
          </a:prstGeom>
        </p:spPr>
        <p:txBody>
          <a:bodyPr/>
          <a:lstStyle/>
          <a:p>
            <a:pPr lvl="0" algn="ctr" eaLnBrk="1" hangingPunct="1">
              <a:defRPr/>
            </a:pPr>
            <a:r>
              <a:rPr lang="en-US" kern="0" dirty="0" smtClean="0">
                <a:solidFill>
                  <a:srgbClr val="1B1E7A"/>
                </a:solidFill>
                <a:latin typeface="+mj-lt"/>
                <a:ea typeface="+mj-ea"/>
                <a:cs typeface="+mj-cs"/>
              </a:rPr>
              <a:t>Texas Racial and Ethnic Composition, </a:t>
            </a:r>
          </a:p>
          <a:p>
            <a:pPr lvl="0" algn="ctr" eaLnBrk="1" hangingPunct="1">
              <a:defRPr/>
            </a:pPr>
            <a:r>
              <a:rPr lang="en-US" kern="0" dirty="0" smtClean="0">
                <a:solidFill>
                  <a:srgbClr val="1B1E7A"/>
                </a:solidFill>
                <a:latin typeface="+mj-lt"/>
                <a:ea typeface="+mj-ea"/>
                <a:cs typeface="+mj-cs"/>
              </a:rPr>
              <a:t>2000 and 2010</a:t>
            </a:r>
            <a:endParaRPr kumimoji="0" lang="en-US"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013963873"/>
              </p:ext>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25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009221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46088350"/>
              </p:ext>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837119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981200" y="1370030"/>
          <a:ext cx="5330830" cy="5415105"/>
        </p:xfrm>
        <a:graphic>
          <a:graphicData uri="http://schemas.openxmlformats.org/drawingml/2006/table">
            <a:tbl>
              <a:tblPr firstRow="1" bandRow="1">
                <a:tableStyleId>{5C22544A-7EE6-4342-B048-85BDC9FD1C3A}</a:tableStyleId>
              </a:tblPr>
              <a:tblGrid>
                <a:gridCol w="1011889"/>
                <a:gridCol w="1592786"/>
                <a:gridCol w="1592786"/>
                <a:gridCol w="1133369"/>
              </a:tblGrid>
              <a:tr h="813593">
                <a:tc>
                  <a:txBody>
                    <a:bodyPr/>
                    <a:lstStyle/>
                    <a:p>
                      <a:pPr algn="l"/>
                      <a:r>
                        <a:rPr lang="en-US" sz="2000" b="1" dirty="0" smtClean="0">
                          <a:solidFill>
                            <a:srgbClr val="1B1E7A"/>
                          </a:solidFill>
                          <a:latin typeface="Arial" pitchFamily="34" charset="0"/>
                          <a:cs typeface="Arial" pitchFamily="34" charset="0"/>
                        </a:rPr>
                        <a:t>Y</a:t>
                      </a:r>
                      <a:r>
                        <a:rPr lang="en-US" sz="1600" b="1" dirty="0" smtClean="0">
                          <a:solidFill>
                            <a:srgbClr val="1B1E7A"/>
                          </a:solidFill>
                          <a:latin typeface="Arial" pitchFamily="34" charset="0"/>
                          <a:cs typeface="Arial" pitchFamily="34" charset="0"/>
                        </a:rPr>
                        <a:t>ear</a:t>
                      </a:r>
                      <a:r>
                        <a:rPr lang="en-US" sz="1600" b="1" i="1" dirty="0" smtClean="0">
                          <a:solidFill>
                            <a:srgbClr val="1B1E7A"/>
                          </a:solidFill>
                          <a:latin typeface="Arial" pitchFamily="34" charset="0"/>
                          <a:cs typeface="Arial" pitchFamily="34" charset="0"/>
                        </a:rPr>
                        <a:t>*</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indent="0" algn="ctr"/>
                      <a:r>
                        <a:rPr lang="en-US" sz="1600" b="1" dirty="0" smtClean="0">
                          <a:solidFill>
                            <a:srgbClr val="1B1E7A"/>
                          </a:solidFill>
                          <a:latin typeface="Arial" pitchFamily="34" charset="0"/>
                          <a:cs typeface="Arial" pitchFamily="34" charset="0"/>
                        </a:rPr>
                        <a:t>Population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763" indent="0" algn="ctr"/>
                      <a:r>
                        <a:rPr lang="en-US" sz="1600" b="1" dirty="0" smtClean="0">
                          <a:solidFill>
                            <a:srgbClr val="1B1E7A"/>
                          </a:solidFill>
                          <a:latin typeface="Arial" pitchFamily="34" charset="0"/>
                          <a:cs typeface="Arial" pitchFamily="34" charset="0"/>
                        </a:rPr>
                        <a:t>Numeric</a:t>
                      </a:r>
                    </a:p>
                    <a:p>
                      <a:pPr marL="4763" indent="0"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Annual</a:t>
                      </a:r>
                    </a:p>
                    <a:p>
                      <a:pPr algn="ctr"/>
                      <a:r>
                        <a:rPr lang="en-US" sz="1600" b="1" dirty="0" smtClean="0">
                          <a:solidFill>
                            <a:srgbClr val="1B1E7A"/>
                          </a:solidFill>
                          <a:latin typeface="Arial" pitchFamily="34" charset="0"/>
                          <a:cs typeface="Arial" pitchFamily="34" charset="0"/>
                        </a:rPr>
                        <a:t>Percent</a:t>
                      </a:r>
                    </a:p>
                    <a:p>
                      <a:pPr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1950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7,711,194</a:t>
                      </a: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690563"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1960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9,579,677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1,868,483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1970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11,196,730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1,617,053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1980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14,229,191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3,032,461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1990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16,986,510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2,757,319</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2000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20,851,820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3,865,310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25,145,561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4,293,741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2012</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26,060,796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915,235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2013</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26,448,193</a:t>
                      </a: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387,397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dec"/>
                        </a:tabLst>
                        <a:defRPr/>
                      </a:pPr>
                      <a:r>
                        <a:rPr kumimoji="0" lang="en-US" sz="1800" b="1" i="0" u="none" strike="noStrike" kern="1200" cap="none" spc="0" normalizeH="0" baseline="0" noProof="0" dirty="0" smtClean="0">
                          <a:ln>
                            <a:noFill/>
                          </a:ln>
                          <a:solidFill>
                            <a:srgbClr val="1B1E7A"/>
                          </a:solidFill>
                          <a:effectLst/>
                          <a:uLnTx/>
                          <a:uFillTx/>
                          <a:latin typeface="Arial" pitchFamily="34" charset="0"/>
                          <a:ea typeface="+mn-ea"/>
                          <a:cs typeface="Arial"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2014</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26,895,688</a:t>
                      </a: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447,495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dec"/>
                        </a:tabLst>
                        <a:defRPr/>
                      </a:pPr>
                      <a:r>
                        <a:rPr kumimoji="0" lang="en-US" sz="1800" b="1" i="0" u="none" strike="noStrike" kern="1200" cap="none" spc="0" normalizeH="0" baseline="0" noProof="0" dirty="0" smtClean="0">
                          <a:ln>
                            <a:noFill/>
                          </a:ln>
                          <a:solidFill>
                            <a:srgbClr val="1B1E7A"/>
                          </a:solidFill>
                          <a:effectLst/>
                          <a:uLnTx/>
                          <a:uFillTx/>
                          <a:latin typeface="Arial" pitchFamily="34" charset="0"/>
                          <a:ea typeface="+mn-ea"/>
                          <a:cs typeface="Arial" pitchFamily="34" charset="0"/>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665">
                <a:tc>
                  <a:txBody>
                    <a:bodyPr/>
                    <a:lstStyle/>
                    <a:p>
                      <a:endParaRPr lang="en-US" sz="400" dirty="0">
                        <a:solidFill>
                          <a:srgbClr val="1B1E7A"/>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400" b="1" dirty="0">
                        <a:solidFill>
                          <a:srgbClr val="1B1E7A"/>
                        </a:solidFill>
                        <a:latin typeface="Arial Narrow"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400" b="1" dirty="0">
                        <a:solidFill>
                          <a:srgbClr val="1B1E7A"/>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82145">
                <a:tc gridSpan="4">
                  <a:txBody>
                    <a:bodyPr/>
                    <a:lstStyle/>
                    <a:p>
                      <a:pPr marL="0" indent="0">
                        <a:buFont typeface="Arial" charset="0"/>
                        <a:buNone/>
                      </a:pPr>
                      <a:r>
                        <a:rPr lang="en-US" sz="1050" b="1" dirty="0" smtClean="0">
                          <a:solidFill>
                            <a:srgbClr val="1B1E7A"/>
                          </a:solidFill>
                          <a:latin typeface="Arial" pitchFamily="34" charset="0"/>
                          <a:cs typeface="Arial" pitchFamily="34" charset="0"/>
                        </a:rPr>
                        <a:t>* All values for the decennial dates are for April 1</a:t>
                      </a:r>
                      <a:r>
                        <a:rPr lang="en-US" sz="1050" b="1" baseline="30000" dirty="0" smtClean="0">
                          <a:solidFill>
                            <a:srgbClr val="1B1E7A"/>
                          </a:solidFill>
                          <a:latin typeface="Arial" pitchFamily="34" charset="0"/>
                          <a:cs typeface="Arial" pitchFamily="34" charset="0"/>
                        </a:rPr>
                        <a:t>st</a:t>
                      </a:r>
                      <a:r>
                        <a:rPr lang="en-US" sz="1050" b="1" dirty="0" smtClean="0">
                          <a:solidFill>
                            <a:srgbClr val="1B1E7A"/>
                          </a:solidFill>
                          <a:latin typeface="Arial" pitchFamily="34" charset="0"/>
                          <a:cs typeface="Arial" pitchFamily="34" charset="0"/>
                        </a:rPr>
                        <a:t> of the indicated census year.  Values for 2012-2014 are for July 1 as estimated by the U.S. Census Bureau. </a:t>
                      </a:r>
                    </a:p>
                    <a:p>
                      <a:pPr marL="339725" indent="-339725"/>
                      <a:endParaRPr lang="en-US" sz="600" b="1" dirty="0" smtClean="0">
                        <a:solidFill>
                          <a:srgbClr val="1B1E7A"/>
                        </a:solidFill>
                        <a:latin typeface="Arial" pitchFamily="34" charset="0"/>
                        <a:cs typeface="Arial"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 b="1" dirty="0">
                        <a:solidFill>
                          <a:schemeClr val="tx1"/>
                        </a:solidFill>
                        <a:latin typeface="Arial Narrow"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 name="Rectangle 2"/>
          <p:cNvSpPr txBox="1">
            <a:spLocks noChangeArrowheads="1"/>
          </p:cNvSpPr>
          <p:nvPr/>
        </p:nvSpPr>
        <p:spPr>
          <a:xfrm>
            <a:off x="1752600" y="152400"/>
            <a:ext cx="7391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1950-2014</a:t>
            </a:r>
          </a:p>
        </p:txBody>
      </p:sp>
      <p:sp>
        <p:nvSpPr>
          <p:cNvPr id="2" name="Rectangle 1"/>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Census Counts and Population Estimates</a:t>
            </a:r>
          </a:p>
        </p:txBody>
      </p:sp>
    </p:spTree>
    <p:extLst>
      <p:ext uri="{BB962C8B-B14F-4D97-AF65-F5344CB8AC3E}">
        <p14:creationId xmlns:p14="http://schemas.microsoft.com/office/powerpoint/2010/main" val="1814600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18808815"/>
              </p:ext>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1455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333924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Percent of the population aged 65 years and older, census tracts, 2007-2011</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pic>
        <p:nvPicPr>
          <p:cNvPr id="6" name="Picture 5"/>
          <p:cNvPicPr>
            <a:picLocks noChangeAspect="1"/>
          </p:cNvPicPr>
          <p:nvPr/>
        </p:nvPicPr>
        <p:blipFill>
          <a:blip r:embed="rId2"/>
          <a:stretch>
            <a:fillRect/>
          </a:stretch>
        </p:blipFill>
        <p:spPr>
          <a:xfrm>
            <a:off x="304800" y="2590800"/>
            <a:ext cx="2084156" cy="1491600"/>
          </a:xfrm>
          <a:prstGeom prst="rect">
            <a:avLst/>
          </a:prstGeom>
        </p:spPr>
      </p:pic>
      <p:pic>
        <p:nvPicPr>
          <p:cNvPr id="8" name="Content Placeholder 7"/>
          <p:cNvPicPr>
            <a:picLocks noGrp="1" noChangeAspect="1"/>
          </p:cNvPicPr>
          <p:nvPr>
            <p:ph idx="1"/>
          </p:nvPr>
        </p:nvPicPr>
        <p:blipFill rotWithShape="1">
          <a:blip r:embed="rId3"/>
          <a:srcRect t="4659" b="18471"/>
          <a:stretch/>
        </p:blipFill>
        <p:spPr>
          <a:xfrm>
            <a:off x="3240035" y="1217068"/>
            <a:ext cx="5218165" cy="5494470"/>
          </a:xfrm>
          <a:prstGeom prst="rect">
            <a:avLst/>
          </a:prstGeom>
        </p:spPr>
      </p:pic>
      <p:sp>
        <p:nvSpPr>
          <p:cNvPr id="9" name="TextBox 8"/>
          <p:cNvSpPr txBox="1"/>
          <p:nvPr/>
        </p:nvSpPr>
        <p:spPr>
          <a:xfrm>
            <a:off x="0" y="6230301"/>
            <a:ext cx="2819400" cy="553998"/>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2007-2011.</a:t>
            </a:r>
            <a:endParaRPr lang="en-US" sz="1000" dirty="0">
              <a:solidFill>
                <a:schemeClr val="bg1">
                  <a:lumMod val="50000"/>
                </a:schemeClr>
              </a:solidFill>
            </a:endParaRPr>
          </a:p>
        </p:txBody>
      </p:sp>
    </p:spTree>
    <p:extLst>
      <p:ext uri="{BB962C8B-B14F-4D97-AF65-F5344CB8AC3E}">
        <p14:creationId xmlns:p14="http://schemas.microsoft.com/office/powerpoint/2010/main" val="377290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Percent of population aged 25 and older with high school degree or higher, census tracts, 2007-2011</a:t>
            </a:r>
            <a:endParaRPr lang="en-US" sz="2400" dirty="0"/>
          </a:p>
        </p:txBody>
      </p:sp>
      <p:pic>
        <p:nvPicPr>
          <p:cNvPr id="5" name="Content Placeholder 4"/>
          <p:cNvPicPr>
            <a:picLocks noGrp="1" noChangeAspect="1"/>
          </p:cNvPicPr>
          <p:nvPr>
            <p:ph idx="1"/>
          </p:nvPr>
        </p:nvPicPr>
        <p:blipFill rotWithShape="1">
          <a:blip r:embed="rId2"/>
          <a:srcRect t="5051" b="17503"/>
          <a:stretch/>
        </p:blipFill>
        <p:spPr>
          <a:xfrm>
            <a:off x="3408953" y="1219200"/>
            <a:ext cx="4972390" cy="5274896"/>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pic>
        <p:nvPicPr>
          <p:cNvPr id="6" name="Picture 5"/>
          <p:cNvPicPr>
            <a:picLocks noChangeAspect="1"/>
          </p:cNvPicPr>
          <p:nvPr/>
        </p:nvPicPr>
        <p:blipFill>
          <a:blip r:embed="rId3"/>
          <a:stretch>
            <a:fillRect/>
          </a:stretch>
        </p:blipFill>
        <p:spPr>
          <a:xfrm>
            <a:off x="181561" y="2133600"/>
            <a:ext cx="3124031" cy="1491600"/>
          </a:xfrm>
          <a:prstGeom prst="rect">
            <a:avLst/>
          </a:prstGeom>
        </p:spPr>
      </p:pic>
      <p:sp>
        <p:nvSpPr>
          <p:cNvPr id="7" name="TextBox 6"/>
          <p:cNvSpPr txBox="1"/>
          <p:nvPr/>
        </p:nvSpPr>
        <p:spPr>
          <a:xfrm>
            <a:off x="0" y="6230301"/>
            <a:ext cx="2819400" cy="553998"/>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2007-2011.</a:t>
            </a:r>
            <a:endParaRPr lang="en-US" sz="1000" dirty="0">
              <a:solidFill>
                <a:schemeClr val="bg1">
                  <a:lumMod val="50000"/>
                </a:schemeClr>
              </a:solidFill>
            </a:endParaRPr>
          </a:p>
        </p:txBody>
      </p:sp>
    </p:spTree>
    <p:extLst>
      <p:ext uri="{BB962C8B-B14F-4D97-AF65-F5344CB8AC3E}">
        <p14:creationId xmlns:p14="http://schemas.microsoft.com/office/powerpoint/2010/main" val="1047106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4496" y="76200"/>
            <a:ext cx="6858000" cy="990600"/>
          </a:xfrm>
        </p:spPr>
        <p:txBody>
          <a:bodyPr>
            <a:noAutofit/>
          </a:bodyPr>
          <a:lstStyle/>
          <a:p>
            <a:r>
              <a:rPr lang="en-US" sz="3200" dirty="0" smtClean="0"/>
              <a:t>Percent of housing units build in 2005 and later, census tracts, 2007-2011</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24</a:t>
            </a:fld>
            <a:endParaRPr lang="en-US" dirty="0"/>
          </a:p>
        </p:txBody>
      </p:sp>
      <p:pic>
        <p:nvPicPr>
          <p:cNvPr id="6" name="Picture 5"/>
          <p:cNvPicPr>
            <a:picLocks noChangeAspect="1"/>
          </p:cNvPicPr>
          <p:nvPr/>
        </p:nvPicPr>
        <p:blipFill>
          <a:blip r:embed="rId2"/>
          <a:stretch>
            <a:fillRect/>
          </a:stretch>
        </p:blipFill>
        <p:spPr>
          <a:xfrm>
            <a:off x="381000" y="2313400"/>
            <a:ext cx="1410000" cy="1491600"/>
          </a:xfrm>
          <a:prstGeom prst="rect">
            <a:avLst/>
          </a:prstGeom>
        </p:spPr>
      </p:pic>
      <p:pic>
        <p:nvPicPr>
          <p:cNvPr id="8" name="Content Placeholder 7"/>
          <p:cNvPicPr>
            <a:picLocks noGrp="1" noChangeAspect="1"/>
          </p:cNvPicPr>
          <p:nvPr>
            <p:ph idx="1"/>
          </p:nvPr>
        </p:nvPicPr>
        <p:blipFill rotWithShape="1">
          <a:blip r:embed="rId3"/>
          <a:srcRect t="5051" b="17503"/>
          <a:stretch/>
        </p:blipFill>
        <p:spPr>
          <a:xfrm>
            <a:off x="2730694" y="1211377"/>
            <a:ext cx="5194106" cy="5510100"/>
          </a:xfrm>
          <a:prstGeom prst="rect">
            <a:avLst/>
          </a:prstGeom>
        </p:spPr>
      </p:pic>
      <p:sp>
        <p:nvSpPr>
          <p:cNvPr id="9" name="TextBox 8"/>
          <p:cNvSpPr txBox="1"/>
          <p:nvPr/>
        </p:nvSpPr>
        <p:spPr>
          <a:xfrm>
            <a:off x="0" y="6230301"/>
            <a:ext cx="2819400" cy="553998"/>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2007-2011.</a:t>
            </a:r>
            <a:endParaRPr lang="en-US" sz="1000" dirty="0">
              <a:solidFill>
                <a:schemeClr val="bg1">
                  <a:lumMod val="50000"/>
                </a:schemeClr>
              </a:solidFill>
            </a:endParaRPr>
          </a:p>
        </p:txBody>
      </p:sp>
    </p:spTree>
    <p:extLst>
      <p:ext uri="{BB962C8B-B14F-4D97-AF65-F5344CB8AC3E}">
        <p14:creationId xmlns:p14="http://schemas.microsoft.com/office/powerpoint/2010/main" val="3614106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017" y="76200"/>
            <a:ext cx="6858000" cy="990600"/>
          </a:xfrm>
        </p:spPr>
        <p:txBody>
          <a:bodyPr>
            <a:noAutofit/>
          </a:bodyPr>
          <a:lstStyle/>
          <a:p>
            <a:r>
              <a:rPr lang="en-US" sz="2000" dirty="0" smtClean="0"/>
              <a:t>Percent of the population aged 5 years and older who speak a language other than English at home, census tracts, 2007-2011</a:t>
            </a:r>
            <a:endParaRPr lang="en-US" sz="2000" dirty="0"/>
          </a:p>
        </p:txBody>
      </p:sp>
      <p:pic>
        <p:nvPicPr>
          <p:cNvPr id="5" name="Content Placeholder 4"/>
          <p:cNvPicPr>
            <a:picLocks noGrp="1" noChangeAspect="1"/>
          </p:cNvPicPr>
          <p:nvPr>
            <p:ph idx="1"/>
          </p:nvPr>
        </p:nvPicPr>
        <p:blipFill rotWithShape="1">
          <a:blip r:embed="rId2"/>
          <a:srcRect t="4312" b="18241"/>
          <a:stretch/>
        </p:blipFill>
        <p:spPr>
          <a:xfrm>
            <a:off x="3048000" y="1295400"/>
            <a:ext cx="5029200" cy="5335162"/>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25</a:t>
            </a:fld>
            <a:endParaRPr lang="en-US" dirty="0"/>
          </a:p>
        </p:txBody>
      </p:sp>
      <p:pic>
        <p:nvPicPr>
          <p:cNvPr id="6" name="Picture 5"/>
          <p:cNvPicPr>
            <a:picLocks noChangeAspect="1"/>
          </p:cNvPicPr>
          <p:nvPr/>
        </p:nvPicPr>
        <p:blipFill>
          <a:blip r:embed="rId3"/>
          <a:stretch>
            <a:fillRect/>
          </a:stretch>
        </p:blipFill>
        <p:spPr>
          <a:xfrm>
            <a:off x="648096" y="2743200"/>
            <a:ext cx="2304469" cy="1491600"/>
          </a:xfrm>
          <a:prstGeom prst="rect">
            <a:avLst/>
          </a:prstGeom>
        </p:spPr>
      </p:pic>
      <p:sp>
        <p:nvSpPr>
          <p:cNvPr id="7" name="TextBox 6"/>
          <p:cNvSpPr txBox="1"/>
          <p:nvPr/>
        </p:nvSpPr>
        <p:spPr>
          <a:xfrm>
            <a:off x="0" y="6230301"/>
            <a:ext cx="2819400" cy="553998"/>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2007-2011.</a:t>
            </a:r>
            <a:endParaRPr lang="en-US" sz="1000" dirty="0">
              <a:solidFill>
                <a:schemeClr val="bg1">
                  <a:lumMod val="50000"/>
                </a:schemeClr>
              </a:solidFill>
            </a:endParaRPr>
          </a:p>
        </p:txBody>
      </p:sp>
    </p:spTree>
    <p:extLst>
      <p:ext uri="{BB962C8B-B14F-4D97-AF65-F5344CB8AC3E}">
        <p14:creationId xmlns:p14="http://schemas.microsoft.com/office/powerpoint/2010/main" val="1411538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197" y="207469"/>
            <a:ext cx="6858000" cy="990600"/>
          </a:xfrm>
        </p:spPr>
        <p:txBody>
          <a:bodyPr>
            <a:noAutofit/>
          </a:bodyPr>
          <a:lstStyle/>
          <a:p>
            <a:r>
              <a:rPr lang="en-US" sz="2800" dirty="0" smtClean="0"/>
              <a:t>Percent of the population that is foreign born, census tracts, 2007-2011</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26</a:t>
            </a:fld>
            <a:endParaRPr lang="en-US" dirty="0"/>
          </a:p>
        </p:txBody>
      </p:sp>
      <p:pic>
        <p:nvPicPr>
          <p:cNvPr id="5" name="Picture 4"/>
          <p:cNvPicPr>
            <a:picLocks noChangeAspect="1"/>
          </p:cNvPicPr>
          <p:nvPr/>
        </p:nvPicPr>
        <p:blipFill rotWithShape="1">
          <a:blip r:embed="rId2"/>
          <a:srcRect t="4486" b="17447"/>
          <a:stretch/>
        </p:blipFill>
        <p:spPr>
          <a:xfrm>
            <a:off x="2895600" y="1219200"/>
            <a:ext cx="5165307" cy="5523408"/>
          </a:xfrm>
          <a:prstGeom prst="rect">
            <a:avLst/>
          </a:prstGeom>
        </p:spPr>
      </p:pic>
      <p:pic>
        <p:nvPicPr>
          <p:cNvPr id="6" name="Picture 5"/>
          <p:cNvPicPr>
            <a:picLocks noChangeAspect="1"/>
          </p:cNvPicPr>
          <p:nvPr/>
        </p:nvPicPr>
        <p:blipFill>
          <a:blip r:embed="rId3"/>
          <a:stretch>
            <a:fillRect/>
          </a:stretch>
        </p:blipFill>
        <p:spPr>
          <a:xfrm>
            <a:off x="914400" y="2389600"/>
            <a:ext cx="1687594" cy="1491600"/>
          </a:xfrm>
          <a:prstGeom prst="rect">
            <a:avLst/>
          </a:prstGeom>
        </p:spPr>
      </p:pic>
      <p:sp>
        <p:nvSpPr>
          <p:cNvPr id="7" name="TextBox 6"/>
          <p:cNvSpPr txBox="1"/>
          <p:nvPr/>
        </p:nvSpPr>
        <p:spPr>
          <a:xfrm>
            <a:off x="0" y="6230301"/>
            <a:ext cx="2819400" cy="553998"/>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2007-2011.</a:t>
            </a:r>
            <a:endParaRPr lang="en-US" sz="1000" dirty="0">
              <a:solidFill>
                <a:schemeClr val="bg1">
                  <a:lumMod val="50000"/>
                </a:schemeClr>
              </a:solidFill>
            </a:endParaRPr>
          </a:p>
        </p:txBody>
      </p:sp>
    </p:spTree>
    <p:extLst>
      <p:ext uri="{BB962C8B-B14F-4D97-AF65-F5344CB8AC3E}">
        <p14:creationId xmlns:p14="http://schemas.microsoft.com/office/powerpoint/2010/main" val="2978740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86" t="3971" r="2231" b="6363"/>
          <a:stretch/>
        </p:blipFill>
        <p:spPr>
          <a:xfrm>
            <a:off x="144610" y="1602432"/>
            <a:ext cx="4473382" cy="420535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04" t="3971" r="2232" b="6363"/>
          <a:stretch/>
        </p:blipFill>
        <p:spPr>
          <a:xfrm>
            <a:off x="4460122" y="1588807"/>
            <a:ext cx="4683878" cy="4353845"/>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7330" t="21702" r="16637" b="22424"/>
          <a:stretch/>
        </p:blipFill>
        <p:spPr>
          <a:xfrm>
            <a:off x="3990410" y="4719958"/>
            <a:ext cx="1524693" cy="1290125"/>
          </a:xfrm>
          <a:prstGeom prst="rect">
            <a:avLst/>
          </a:prstGeom>
        </p:spPr>
      </p:pic>
      <p:sp>
        <p:nvSpPr>
          <p:cNvPr id="8" name="Title 1"/>
          <p:cNvSpPr txBox="1">
            <a:spLocks/>
          </p:cNvSpPr>
          <p:nvPr/>
        </p:nvSpPr>
        <p:spPr>
          <a:xfrm>
            <a:off x="1600200" y="99434"/>
            <a:ext cx="7239000" cy="87612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2400" dirty="0">
                <a:solidFill>
                  <a:srgbClr val="191C6F"/>
                </a:solidFill>
                <a:effectLst/>
              </a:rPr>
              <a:t>Percentage of Population with Drive </a:t>
            </a:r>
            <a:r>
              <a:rPr lang="en-US" sz="2400" dirty="0" smtClean="0">
                <a:solidFill>
                  <a:srgbClr val="191C6F"/>
                </a:solidFill>
                <a:effectLst/>
              </a:rPr>
              <a:t>Times Longer </a:t>
            </a:r>
            <a:r>
              <a:rPr lang="en-US" sz="2400" dirty="0">
                <a:solidFill>
                  <a:srgbClr val="191C6F"/>
                </a:solidFill>
                <a:effectLst/>
              </a:rPr>
              <a:t>than 25 </a:t>
            </a:r>
            <a:r>
              <a:rPr lang="en-US" sz="2400" dirty="0" smtClean="0">
                <a:solidFill>
                  <a:srgbClr val="191C6F"/>
                </a:solidFill>
                <a:effectLst/>
              </a:rPr>
              <a:t>Minutes, Texas Census Tracts, 1990 and 2010*</a:t>
            </a:r>
            <a:endParaRPr lang="en-US" sz="2400" dirty="0">
              <a:solidFill>
                <a:srgbClr val="191C6F"/>
              </a:solidFill>
              <a:effectLst/>
            </a:endParaRPr>
          </a:p>
        </p:txBody>
      </p:sp>
      <p:sp>
        <p:nvSpPr>
          <p:cNvPr id="10" name="TextBox 9"/>
          <p:cNvSpPr txBox="1"/>
          <p:nvPr/>
        </p:nvSpPr>
        <p:spPr>
          <a:xfrm>
            <a:off x="2590800" y="1833265"/>
            <a:ext cx="858741" cy="461665"/>
          </a:xfrm>
          <a:prstGeom prst="rect">
            <a:avLst/>
          </a:prstGeom>
          <a:no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b="1" dirty="0">
                <a:solidFill>
                  <a:schemeClr val="tx2"/>
                </a:solidFill>
                <a:latin typeface="+mj-lt"/>
              </a:rPr>
              <a:t>1990</a:t>
            </a:r>
          </a:p>
        </p:txBody>
      </p:sp>
      <p:sp>
        <p:nvSpPr>
          <p:cNvPr id="12" name="TextBox 11"/>
          <p:cNvSpPr txBox="1"/>
          <p:nvPr/>
        </p:nvSpPr>
        <p:spPr>
          <a:xfrm>
            <a:off x="7265018" y="1833265"/>
            <a:ext cx="1040782" cy="461665"/>
          </a:xfrm>
          <a:prstGeom prst="rect">
            <a:avLst/>
          </a:prstGeom>
          <a:no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b="1" dirty="0" smtClean="0">
                <a:solidFill>
                  <a:schemeClr val="tx2"/>
                </a:solidFill>
                <a:latin typeface="+mj-lt"/>
              </a:rPr>
              <a:t>2010*</a:t>
            </a:r>
            <a:endParaRPr lang="en-US" b="1" dirty="0">
              <a:solidFill>
                <a:schemeClr val="tx2"/>
              </a:solidFill>
              <a:latin typeface="+mj-lt"/>
            </a:endParaRPr>
          </a:p>
        </p:txBody>
      </p:sp>
      <p:sp>
        <p:nvSpPr>
          <p:cNvPr id="9" name="TextBox 8"/>
          <p:cNvSpPr txBox="1"/>
          <p:nvPr/>
        </p:nvSpPr>
        <p:spPr>
          <a:xfrm>
            <a:off x="-28937" y="6555899"/>
            <a:ext cx="6179897" cy="230832"/>
          </a:xfrm>
          <a:prstGeom prst="rect">
            <a:avLst/>
          </a:prstGeom>
          <a:noFill/>
        </p:spPr>
        <p:txBody>
          <a:bodyPr wrap="none" rtlCol="0">
            <a:spAutoFit/>
          </a:bodyPr>
          <a:lstStyle/>
          <a:p>
            <a:r>
              <a:rPr lang="en-US" sz="900" dirty="0" smtClean="0">
                <a:solidFill>
                  <a:schemeClr val="bg1">
                    <a:lumMod val="50000"/>
                  </a:schemeClr>
                </a:solidFill>
              </a:rPr>
              <a:t>Source: U.S. Census Bureau, 1990 decennial census and *American Community Survey, 2008-2012 5 Year Sample. </a:t>
            </a:r>
          </a:p>
        </p:txBody>
      </p:sp>
    </p:spTree>
    <p:extLst>
      <p:ext uri="{BB962C8B-B14F-4D97-AF65-F5344CB8AC3E}">
        <p14:creationId xmlns:p14="http://schemas.microsoft.com/office/powerpoint/2010/main" val="314536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 presetClass="entr" presetSubtype="0"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Mean travel time to work (minutes), census tracts, 2007-2011</a:t>
            </a:r>
            <a:endParaRPr lang="en-US" sz="3200" dirty="0"/>
          </a:p>
        </p:txBody>
      </p:sp>
      <p:pic>
        <p:nvPicPr>
          <p:cNvPr id="5" name="Content Placeholder 4"/>
          <p:cNvPicPr>
            <a:picLocks noGrp="1" noChangeAspect="1"/>
          </p:cNvPicPr>
          <p:nvPr>
            <p:ph idx="1"/>
          </p:nvPr>
        </p:nvPicPr>
        <p:blipFill rotWithShape="1">
          <a:blip r:embed="rId2"/>
          <a:srcRect t="3350" b="17520"/>
          <a:stretch/>
        </p:blipFill>
        <p:spPr>
          <a:xfrm>
            <a:off x="3581400" y="1219200"/>
            <a:ext cx="4983672" cy="5401796"/>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28</a:t>
            </a:fld>
            <a:endParaRPr lang="en-US" dirty="0"/>
          </a:p>
        </p:txBody>
      </p:sp>
      <p:pic>
        <p:nvPicPr>
          <p:cNvPr id="6" name="Picture 5"/>
          <p:cNvPicPr>
            <a:picLocks noChangeAspect="1"/>
          </p:cNvPicPr>
          <p:nvPr/>
        </p:nvPicPr>
        <p:blipFill rotWithShape="1">
          <a:blip r:embed="rId3"/>
          <a:srcRect b="18262"/>
          <a:stretch/>
        </p:blipFill>
        <p:spPr>
          <a:xfrm>
            <a:off x="223247" y="2971800"/>
            <a:ext cx="2753906" cy="1219200"/>
          </a:xfrm>
          <a:prstGeom prst="rect">
            <a:avLst/>
          </a:prstGeom>
        </p:spPr>
      </p:pic>
      <p:sp>
        <p:nvSpPr>
          <p:cNvPr id="7" name="TextBox 6"/>
          <p:cNvSpPr txBox="1"/>
          <p:nvPr/>
        </p:nvSpPr>
        <p:spPr>
          <a:xfrm>
            <a:off x="0" y="6230301"/>
            <a:ext cx="2819400" cy="553998"/>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2007-2011.</a:t>
            </a:r>
            <a:endParaRPr lang="en-US" sz="1000" dirty="0">
              <a:solidFill>
                <a:schemeClr val="bg1">
                  <a:lumMod val="50000"/>
                </a:schemeClr>
              </a:solidFill>
            </a:endParaRPr>
          </a:p>
        </p:txBody>
      </p:sp>
    </p:spTree>
    <p:extLst>
      <p:ext uri="{BB962C8B-B14F-4D97-AF65-F5344CB8AC3E}">
        <p14:creationId xmlns:p14="http://schemas.microsoft.com/office/powerpoint/2010/main" val="2853212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29</a:t>
            </a:fld>
            <a:endParaRPr lang="en-US" dirty="0"/>
          </a:p>
        </p:txBody>
      </p:sp>
      <p:cxnSp>
        <p:nvCxnSpPr>
          <p:cNvPr id="8" name="Straight Connector 7"/>
          <p:cNvCxnSpPr/>
          <p:nvPr/>
        </p:nvCxnSpPr>
        <p:spPr>
          <a:xfrm flipV="1">
            <a:off x="3048000" y="4267200"/>
            <a:ext cx="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3581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7432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194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682" y="304800"/>
            <a:ext cx="6858000" cy="609600"/>
          </a:xfrm>
        </p:spPr>
        <p:txBody>
          <a:bodyPr>
            <a:noAutofit/>
          </a:bodyPr>
          <a:lstStyle/>
          <a:p>
            <a:r>
              <a:rPr lang="en-US" sz="2800" dirty="0" smtClean="0"/>
              <a:t>Population Growth, Texas, 1950-2010</a:t>
            </a:r>
            <a:endParaRPr lang="en-US" sz="2800" dirty="0"/>
          </a:p>
        </p:txBody>
      </p:sp>
      <p:graphicFrame>
        <p:nvGraphicFramePr>
          <p:cNvPr id="3" name="Content Placeholder 6"/>
          <p:cNvGraphicFramePr>
            <a:graphicFrameLocks/>
          </p:cNvGraphicFramePr>
          <p:nvPr>
            <p:extLst/>
          </p:nvPr>
        </p:nvGraphicFramePr>
        <p:xfrm>
          <a:off x="381000" y="2062041"/>
          <a:ext cx="8229600" cy="3505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354853" y="4214785"/>
            <a:ext cx="1151156" cy="165481"/>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59131" y="3762544"/>
            <a:ext cx="1107869" cy="26537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28476" y="4026310"/>
            <a:ext cx="1229008" cy="177258"/>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40376" y="3099219"/>
            <a:ext cx="1081040" cy="352448"/>
          </a:xfrm>
          <a:prstGeom prst="line">
            <a:avLst/>
          </a:prstGeom>
          <a:ln w="5715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25841" y="3472840"/>
            <a:ext cx="1118156" cy="26253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105534" y="2599168"/>
            <a:ext cx="1405451" cy="508008"/>
          </a:xfrm>
          <a:prstGeom prst="line">
            <a:avLst/>
          </a:prstGeom>
          <a:ln w="5715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789004" y="3865000"/>
            <a:ext cx="1123916" cy="161906"/>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51682" y="3696330"/>
            <a:ext cx="1123916"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21685" y="3527660"/>
            <a:ext cx="1031333"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177625" y="3347135"/>
            <a:ext cx="1308753" cy="180526"/>
          </a:xfrm>
          <a:prstGeom prst="line">
            <a:avLst/>
          </a:prstGeom>
          <a:ln w="28575">
            <a:solidFill>
              <a:srgbClr val="C0000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94773" y="3238537"/>
            <a:ext cx="1058244" cy="217199"/>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133257" y="2971679"/>
            <a:ext cx="1353121" cy="270596"/>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a:t>
            </a:r>
            <a:r>
              <a:rPr lang="en-US" sz="1000" dirty="0" smtClean="0">
                <a:solidFill>
                  <a:schemeClr val="bg1">
                    <a:lumMod val="50000"/>
                  </a:schemeClr>
                </a:solidFill>
                <a:latin typeface="Arial" pitchFamily="34" charset="0"/>
                <a:cs typeface="Arial" pitchFamily="34" charset="0"/>
              </a:rPr>
              <a:t>Decennial Censuses</a:t>
            </a:r>
            <a:endParaRPr lang="en-US" sz="10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00471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1500"/>
                            </p:stCondLst>
                            <p:childTnLst>
                              <p:par>
                                <p:cTn id="26" presetID="22" presetClass="entr" presetSubtype="8" fill="hold"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25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nodeType="withEffect">
                                  <p:stCondLst>
                                    <p:cond delay="75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000"/>
                            </p:stCondLst>
                            <p:childTnLst>
                              <p:par>
                                <p:cTn id="41" presetID="22" presetClass="entr" presetSubtype="8" fill="hold" nodeType="after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Population Projections for Dallas-Fort Worth-Arlington Metropolitan Statistical Area, 2010-2050</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0041432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30</a:t>
            </a:fld>
            <a:endParaRPr lang="en-US" dirty="0"/>
          </a:p>
        </p:txBody>
      </p:sp>
      <p:sp>
        <p:nvSpPr>
          <p:cNvPr id="5" name="TextBox 4"/>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spTree>
    <p:extLst>
      <p:ext uri="{BB962C8B-B14F-4D97-AF65-F5344CB8AC3E}">
        <p14:creationId xmlns:p14="http://schemas.microsoft.com/office/powerpoint/2010/main" val="2133328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Population Estimates and Projections, </a:t>
            </a:r>
            <a:r>
              <a:rPr lang="en-US" sz="2800" dirty="0" err="1" smtClean="0"/>
              <a:t>Metroplex</a:t>
            </a:r>
            <a:r>
              <a:rPr lang="en-US" sz="2800" dirty="0" smtClean="0"/>
              <a:t> Counties, 2010-2030</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9750578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31</a:t>
            </a:fld>
            <a:endParaRPr lang="en-US" dirty="0"/>
          </a:p>
        </p:txBody>
      </p:sp>
      <p:sp>
        <p:nvSpPr>
          <p:cNvPr id="5" name="TextBox 4"/>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spTree>
    <p:extLst>
      <p:ext uri="{BB962C8B-B14F-4D97-AF65-F5344CB8AC3E}">
        <p14:creationId xmlns:p14="http://schemas.microsoft.com/office/powerpoint/2010/main" val="2368768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Population Estimates and Projections, </a:t>
            </a:r>
            <a:r>
              <a:rPr lang="en-US" sz="2800" dirty="0" err="1" smtClean="0"/>
              <a:t>Metroplex</a:t>
            </a:r>
            <a:r>
              <a:rPr lang="en-US" sz="2800" dirty="0" smtClean="0"/>
              <a:t> Counties, 2010-2015</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617926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32</a:t>
            </a:fld>
            <a:endParaRPr lang="en-US" dirty="0"/>
          </a:p>
        </p:txBody>
      </p:sp>
      <p:sp>
        <p:nvSpPr>
          <p:cNvPr id="5" name="TextBox 4"/>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spTree>
    <p:extLst>
      <p:ext uri="{BB962C8B-B14F-4D97-AF65-F5344CB8AC3E}">
        <p14:creationId xmlns:p14="http://schemas.microsoft.com/office/powerpoint/2010/main" val="3880983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extLst>
              <p:ext uri="{D42A27DB-BD31-4B8C-83A1-F6EECF244321}">
                <p14:modId xmlns:p14="http://schemas.microsoft.com/office/powerpoint/2010/main" val="524962899"/>
              </p:ext>
            </p:extLst>
          </p:nvPr>
        </p:nvGraphicFramePr>
        <p:xfrm>
          <a:off x="1032303" y="1954531"/>
          <a:ext cx="7022368" cy="389282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1524000" y="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dirty="0" smtClean="0">
                <a:solidFill>
                  <a:srgbClr val="1B1E7A"/>
                </a:solidFill>
                <a:effectLst/>
              </a:rPr>
              <a:t>Texas Population </a:t>
            </a:r>
            <a:r>
              <a:rPr lang="en-US" dirty="0">
                <a:solidFill>
                  <a:srgbClr val="1B1E7A"/>
                </a:solidFill>
                <a:effectLst/>
              </a:rPr>
              <a:t>Change by Age </a:t>
            </a:r>
            <a:r>
              <a:rPr lang="en-US" dirty="0" smtClean="0">
                <a:solidFill>
                  <a:srgbClr val="1B1E7A"/>
                </a:solidFill>
                <a:effectLst/>
              </a:rPr>
              <a:t>Group, 2010-2030</a:t>
            </a:r>
            <a:endParaRPr lang="en-US" dirty="0">
              <a:solidFill>
                <a:srgbClr val="1B1E7A"/>
              </a:solidFill>
              <a:effectLst/>
            </a:endParaRPr>
          </a:p>
        </p:txBody>
      </p:sp>
      <p:sp>
        <p:nvSpPr>
          <p:cNvPr id="12" name="TextBox 11"/>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a:t>
            </a:r>
          </a:p>
        </p:txBody>
      </p:sp>
    </p:spTree>
    <p:extLst>
      <p:ext uri="{BB962C8B-B14F-4D97-AF65-F5344CB8AC3E}">
        <p14:creationId xmlns:p14="http://schemas.microsoft.com/office/powerpoint/2010/main" val="3492365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3200" kern="0" dirty="0"/>
              <a:t>Projected Racial and Ethnic Percent, Texas, </a:t>
            </a:r>
            <a:r>
              <a:rPr lang="en-US" sz="3200" kern="0" dirty="0" smtClean="0"/>
              <a:t>2010-2050</a:t>
            </a:r>
            <a:endParaRPr lang="en-US" sz="3200"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34</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199050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4192250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36</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1564539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37</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2692875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lanetware.com/i/photo/farmers-field-surrounded-by-wind-turbines-in-white-deer-texas-tx460.jp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343400" y="3633127"/>
            <a:ext cx="4818800" cy="3190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4306" name="Picture 2" descr="http://static.howstuffworks.com/gif/ranch-hand-2.jpg"/>
          <p:cNvPicPr>
            <a:picLocks noChangeAspect="1" noChangeArrowheads="1"/>
          </p:cNvPicPr>
          <p:nvPr/>
        </p:nvPicPr>
        <p:blipFill>
          <a:blip r:embed="rId5">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8200" y="1171515"/>
            <a:ext cx="3429000" cy="24616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ruminationsbook.speirpublishing.net/images/Cattle.jpg"/>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8750" t="20675" b="5000"/>
          <a:stretch/>
        </p:blipFill>
        <p:spPr bwMode="auto">
          <a:xfrm>
            <a:off x="0" y="3459892"/>
            <a:ext cx="4953000" cy="3398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www.txfb.org/TxAgTalks/image.axd?picture=2010%2F8%2F080810WaterRights.jpg"/>
          <p:cNvPicPr>
            <a:picLocks noChangeAspect="1" noChangeArrowheads="1"/>
          </p:cNvPicPr>
          <p:nvPr/>
        </p:nvPicPr>
        <p:blipFill>
          <a:blip r:embed="rId9">
            <a:extLst>
              <a:ext uri="{BEBA8EAE-BF5A-486C-A8C5-ECC9F3942E4B}">
                <a14:imgProps xmlns:a14="http://schemas.microsoft.com/office/drawing/2010/main">
                  <a14:imgLayer r:embed="rId10">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2819400" y="1189037"/>
            <a:ext cx="3711422" cy="2478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Demographics and Destiny</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38</a:t>
            </a:fld>
            <a:endParaRPr lang="en-US" dirty="0"/>
          </a:p>
        </p:txBody>
      </p:sp>
      <p:pic>
        <p:nvPicPr>
          <p:cNvPr id="9" name="Picture 12" descr="http://www.beavercreeklonghorns.com/images/sunset.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artisticTexturizer/>
                    </a14:imgEffect>
                  </a14:imgLayer>
                </a14:imgProps>
              </a:ext>
              <a:ext uri="{28A0092B-C50C-407E-A947-70E740481C1C}">
                <a14:useLocalDpi xmlns:a14="http://schemas.microsoft.com/office/drawing/2010/main" val="0"/>
              </a:ext>
            </a:extLst>
          </a:blip>
          <a:srcRect l="9798" t="7253" r="3464" b="15090"/>
          <a:stretch/>
        </p:blipFill>
        <p:spPr bwMode="auto">
          <a:xfrm>
            <a:off x="5968176" y="1191918"/>
            <a:ext cx="3352520" cy="248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92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 or (210) 458-6530</a:t>
            </a:r>
          </a:p>
          <a:p>
            <a:pPr lvl="1" eaLnBrk="1" hangingPunct="1">
              <a:buNone/>
            </a:pPr>
            <a:r>
              <a:rPr lang="en-US" dirty="0" smtClean="0"/>
              <a:t>Email: </a:t>
            </a:r>
            <a:r>
              <a:rPr lang="en-US" dirty="0" smtClean="0">
                <a:hlinkClick r:id="rId3"/>
              </a:rPr>
              <a:t>Lloyd.Potter@osd.state.tx.us</a:t>
            </a:r>
            <a:endParaRPr lang="en-US" dirty="0" smtClean="0"/>
          </a:p>
          <a:p>
            <a:pPr lvl="1">
              <a:buNone/>
            </a:pPr>
            <a:r>
              <a:rPr lang="en-US" dirty="0" smtClean="0"/>
              <a:t>Internet: http://osd.state.tx.us</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6120330"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 M.P.H.</a:t>
            </a:r>
          </a:p>
        </p:txBody>
      </p:sp>
      <p:sp>
        <p:nvSpPr>
          <p:cNvPr id="6" name="Slide Number Placeholder 5"/>
          <p:cNvSpPr>
            <a:spLocks noGrp="1"/>
          </p:cNvSpPr>
          <p:nvPr>
            <p:ph type="sldNum" sz="quarter" idx="12"/>
          </p:nvPr>
        </p:nvSpPr>
        <p:spPr/>
        <p:txBody>
          <a:bodyPr/>
          <a:lstStyle/>
          <a:p>
            <a:fld id="{2BC1FA3B-F0C1-4F58-90BE-DCC7501F4B28}"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53" r="2030"/>
          <a:stretch/>
        </p:blipFill>
        <p:spPr>
          <a:xfrm>
            <a:off x="787761" y="1405240"/>
            <a:ext cx="1883993" cy="1960099"/>
          </a:xfrm>
          <a:prstGeom prst="rect">
            <a:avLst/>
          </a:prstGeom>
          <a:ln>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33" r="2149"/>
          <a:stretch/>
        </p:blipFill>
        <p:spPr>
          <a:xfrm>
            <a:off x="2872381" y="1325739"/>
            <a:ext cx="1972916" cy="2052615"/>
          </a:xfrm>
          <a:prstGeom prst="rect">
            <a:avLst/>
          </a:prstGeom>
          <a:ln>
            <a:no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853" r="2030"/>
          <a:stretch/>
        </p:blipFill>
        <p:spPr>
          <a:xfrm>
            <a:off x="4876800" y="1325739"/>
            <a:ext cx="2106949" cy="2192063"/>
          </a:xfrm>
          <a:prstGeom prst="rect">
            <a:avLst/>
          </a:prstGeom>
          <a:ln>
            <a:no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853" r="2030"/>
          <a:stretch/>
        </p:blipFill>
        <p:spPr>
          <a:xfrm>
            <a:off x="7015320" y="1344463"/>
            <a:ext cx="2088953" cy="2173339"/>
          </a:xfrm>
          <a:prstGeom prst="rect">
            <a:avLst/>
          </a:prstGeom>
          <a:ln>
            <a:no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853" r="2030"/>
          <a:stretch/>
        </p:blipFill>
        <p:spPr>
          <a:xfrm>
            <a:off x="1676401" y="4219324"/>
            <a:ext cx="2150326" cy="2237191"/>
          </a:xfrm>
          <a:prstGeom prst="rect">
            <a:avLst/>
          </a:prstGeom>
          <a:ln>
            <a:noFil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853" r="2030"/>
          <a:stretch/>
        </p:blipFill>
        <p:spPr>
          <a:xfrm>
            <a:off x="4114800" y="4189566"/>
            <a:ext cx="2260888" cy="2352220"/>
          </a:xfrm>
          <a:prstGeom prst="rect">
            <a:avLst/>
          </a:prstGeom>
          <a:ln>
            <a:noFill/>
          </a:ln>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853" r="2030"/>
          <a:stretch/>
        </p:blipFill>
        <p:spPr>
          <a:xfrm>
            <a:off x="6434700" y="4012606"/>
            <a:ext cx="2380067" cy="2476212"/>
          </a:xfrm>
          <a:prstGeom prst="rect">
            <a:avLst/>
          </a:prstGeom>
          <a:ln>
            <a:noFill/>
          </a:ln>
        </p:spPr>
      </p:pic>
      <p:sp>
        <p:nvSpPr>
          <p:cNvPr id="18" name="TextBox 17"/>
          <p:cNvSpPr txBox="1"/>
          <p:nvPr/>
        </p:nvSpPr>
        <p:spPr>
          <a:xfrm>
            <a:off x="1769927" y="142495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1950</a:t>
            </a:r>
          </a:p>
        </p:txBody>
      </p:sp>
      <p:sp>
        <p:nvSpPr>
          <p:cNvPr id="19" name="TextBox 18"/>
          <p:cNvSpPr txBox="1"/>
          <p:nvPr/>
        </p:nvSpPr>
        <p:spPr>
          <a:xfrm>
            <a:off x="3986488" y="136191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1960</a:t>
            </a:r>
          </a:p>
        </p:txBody>
      </p:sp>
      <p:sp>
        <p:nvSpPr>
          <p:cNvPr id="20" name="TextBox 19"/>
          <p:cNvSpPr txBox="1"/>
          <p:nvPr/>
        </p:nvSpPr>
        <p:spPr>
          <a:xfrm>
            <a:off x="6116086" y="136191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1970</a:t>
            </a:r>
          </a:p>
        </p:txBody>
      </p:sp>
      <p:sp>
        <p:nvSpPr>
          <p:cNvPr id="21" name="TextBox 20"/>
          <p:cNvSpPr txBox="1"/>
          <p:nvPr/>
        </p:nvSpPr>
        <p:spPr>
          <a:xfrm>
            <a:off x="8132333" y="1370523"/>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1980</a:t>
            </a:r>
          </a:p>
        </p:txBody>
      </p:sp>
      <p:sp>
        <p:nvSpPr>
          <p:cNvPr id="22" name="TextBox 21"/>
          <p:cNvSpPr txBox="1"/>
          <p:nvPr/>
        </p:nvSpPr>
        <p:spPr>
          <a:xfrm>
            <a:off x="3041577" y="428785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1990</a:t>
            </a:r>
          </a:p>
        </p:txBody>
      </p:sp>
      <p:sp>
        <p:nvSpPr>
          <p:cNvPr id="23" name="TextBox 22"/>
          <p:cNvSpPr txBox="1"/>
          <p:nvPr/>
        </p:nvSpPr>
        <p:spPr>
          <a:xfrm>
            <a:off x="5525587" y="4327017"/>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2000</a:t>
            </a:r>
          </a:p>
        </p:txBody>
      </p:sp>
      <p:sp>
        <p:nvSpPr>
          <p:cNvPr id="24" name="TextBox 23"/>
          <p:cNvSpPr txBox="1"/>
          <p:nvPr/>
        </p:nvSpPr>
        <p:spPr>
          <a:xfrm>
            <a:off x="7726111" y="4009699"/>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2010</a:t>
            </a:r>
          </a:p>
        </p:txBody>
      </p:sp>
      <p:grpSp>
        <p:nvGrpSpPr>
          <p:cNvPr id="2051" name="Group 2050"/>
          <p:cNvGrpSpPr/>
          <p:nvPr/>
        </p:nvGrpSpPr>
        <p:grpSpPr>
          <a:xfrm>
            <a:off x="4253337" y="3198035"/>
            <a:ext cx="1657351" cy="1061090"/>
            <a:chOff x="1943099" y="3277609"/>
            <a:chExt cx="2114551" cy="1503708"/>
          </a:xfrm>
        </p:grpSpPr>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3990" t="12304" r="4524" b="22638"/>
            <a:stretch/>
          </p:blipFill>
          <p:spPr>
            <a:xfrm>
              <a:off x="1943099" y="3277609"/>
              <a:ext cx="2114551" cy="1503708"/>
            </a:xfrm>
            <a:prstGeom prst="rect">
              <a:avLst/>
            </a:prstGeom>
          </p:spPr>
        </p:pic>
        <p:sp>
          <p:nvSpPr>
            <p:cNvPr id="2048" name="Rectangle 2047"/>
            <p:cNvSpPr/>
            <p:nvPr/>
          </p:nvSpPr>
          <p:spPr>
            <a:xfrm>
              <a:off x="2009775" y="450532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009775" y="4267200"/>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9775" y="4038988"/>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009775" y="38140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09775" y="35854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009775" y="335723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p:cNvSpPr>
            <a:spLocks noGrp="1"/>
          </p:cNvSpPr>
          <p:nvPr>
            <p:ph type="title"/>
          </p:nvPr>
        </p:nvSpPr>
        <p:spPr/>
        <p:txBody>
          <a:bodyPr>
            <a:normAutofit/>
          </a:bodyPr>
          <a:lstStyle/>
          <a:p>
            <a:r>
              <a:rPr lang="en-US" sz="2800" dirty="0" smtClean="0"/>
              <a:t>Historic County Population, Texas</a:t>
            </a:r>
            <a:endParaRPr lang="en-US" sz="2800" dirty="0"/>
          </a:p>
        </p:txBody>
      </p:sp>
      <p:sp>
        <p:nvSpPr>
          <p:cNvPr id="26" name="TextBox 25"/>
          <p:cNvSpPr txBox="1"/>
          <p:nvPr/>
        </p:nvSpPr>
        <p:spPr>
          <a:xfrm>
            <a:off x="2" y="6510040"/>
            <a:ext cx="3046027"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decennial censuses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435434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30" t="18520" r="7198" b="28233"/>
          <a:stretch/>
        </p:blipFill>
        <p:spPr>
          <a:xfrm>
            <a:off x="1447800" y="1143000"/>
            <a:ext cx="6840815" cy="5425473"/>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800" dirty="0" smtClean="0"/>
              <a:t>Total Estimated Population by County, Texas, 2014</a:t>
            </a:r>
            <a:endParaRPr lang="en-US" sz="2800" dirty="0"/>
          </a:p>
        </p:txBody>
      </p:sp>
      <p:sp>
        <p:nvSpPr>
          <p:cNvPr id="15" name="TextBox 14"/>
          <p:cNvSpPr txBox="1"/>
          <p:nvPr/>
        </p:nvSpPr>
        <p:spPr>
          <a:xfrm>
            <a:off x="2" y="6510040"/>
            <a:ext cx="3943708"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2014 Vintage Population Estimates</a:t>
            </a:r>
            <a:endParaRPr lang="en-US" sz="10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62774"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27919"/>
          <a:stretch/>
        </p:blipFill>
        <p:spPr>
          <a:xfrm>
            <a:off x="533400" y="1605294"/>
            <a:ext cx="2123934" cy="1263286"/>
          </a:xfrm>
          <a:prstGeom prst="rect">
            <a:avLst/>
          </a:prstGeom>
        </p:spPr>
      </p:pic>
    </p:spTree>
    <p:extLst>
      <p:ext uri="{BB962C8B-B14F-4D97-AF65-F5344CB8AC3E}">
        <p14:creationId xmlns:p14="http://schemas.microsoft.com/office/powerpoint/2010/main" val="423631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800" dirty="0" smtClean="0"/>
              <a:t>Estimated Population Change, Texas Counties,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sp>
        <p:nvSpPr>
          <p:cNvPr id="3" name="TextBox 2"/>
          <p:cNvSpPr txBox="1"/>
          <p:nvPr/>
        </p:nvSpPr>
        <p:spPr>
          <a:xfrm>
            <a:off x="5649246" y="1447800"/>
            <a:ext cx="1981200" cy="830997"/>
          </a:xfrm>
          <a:prstGeom prst="rect">
            <a:avLst/>
          </a:prstGeom>
          <a:noFill/>
        </p:spPr>
        <p:txBody>
          <a:bodyPr wrap="square" rtlCol="0">
            <a:spAutoFit/>
          </a:bodyPr>
          <a:lstStyle/>
          <a:p>
            <a:r>
              <a:rPr lang="en-US" sz="1600" dirty="0" smtClean="0">
                <a:solidFill>
                  <a:srgbClr val="191C6F"/>
                </a:solidFill>
              </a:rPr>
              <a:t>102 counties lost population over the four year period.</a:t>
            </a:r>
            <a:endParaRPr lang="en-US" sz="1600" dirty="0">
              <a:solidFill>
                <a:srgbClr val="191C6F"/>
              </a:solidFill>
            </a:endParaRPr>
          </a:p>
        </p:txBody>
      </p:sp>
      <p:pic>
        <p:nvPicPr>
          <p:cNvPr id="5" name="Picture 4"/>
          <p:cNvPicPr>
            <a:picLocks noChangeAspect="1"/>
          </p:cNvPicPr>
          <p:nvPr/>
        </p:nvPicPr>
        <p:blipFill rotWithShape="1">
          <a:blip r:embed="rId3"/>
          <a:srcRect l="1443" t="17246" r="7485" b="27383"/>
          <a:stretch/>
        </p:blipFill>
        <p:spPr>
          <a:xfrm>
            <a:off x="1709616" y="1066800"/>
            <a:ext cx="6839263" cy="5715001"/>
          </a:xfrm>
          <a:prstGeom prst="rect">
            <a:avLst/>
          </a:prstGeom>
        </p:spPr>
      </p:pic>
      <p:pic>
        <p:nvPicPr>
          <p:cNvPr id="9" name="Picture 8"/>
          <p:cNvPicPr>
            <a:picLocks noChangeAspect="1"/>
          </p:cNvPicPr>
          <p:nvPr/>
        </p:nvPicPr>
        <p:blipFill rotWithShape="1">
          <a:blip r:embed="rId4"/>
          <a:srcRect t="64057" r="5673"/>
          <a:stretch/>
        </p:blipFill>
        <p:spPr>
          <a:xfrm>
            <a:off x="914400" y="1266236"/>
            <a:ext cx="2491535" cy="1892300"/>
          </a:xfrm>
          <a:prstGeom prst="rect">
            <a:avLst/>
          </a:prstGeom>
        </p:spPr>
      </p:pic>
      <p:sp>
        <p:nvSpPr>
          <p:cNvPr id="7" name="Rectangle 6"/>
          <p:cNvSpPr/>
          <p:nvPr/>
        </p:nvSpPr>
        <p:spPr>
          <a:xfrm>
            <a:off x="76200" y="5332218"/>
            <a:ext cx="5573046" cy="1169551"/>
          </a:xfrm>
          <a:prstGeom prst="rect">
            <a:avLst/>
          </a:prstGeom>
        </p:spPr>
        <p:txBody>
          <a:bodyPr wrap="square">
            <a:spAutoFit/>
          </a:bodyPr>
          <a:lstStyle/>
          <a:p>
            <a:r>
              <a:rPr lang="en-US" sz="1400" dirty="0">
                <a:solidFill>
                  <a:schemeClr val="tx2"/>
                </a:solidFill>
              </a:rPr>
              <a:t>95 </a:t>
            </a:r>
            <a:r>
              <a:rPr lang="en-US" sz="1400" dirty="0" smtClean="0">
                <a:solidFill>
                  <a:schemeClr val="tx2"/>
                </a:solidFill>
              </a:rPr>
              <a:t>counties lost population between  2013-14</a:t>
            </a:r>
            <a:endParaRPr lang="en-US" sz="1400" dirty="0">
              <a:solidFill>
                <a:schemeClr val="tx2"/>
              </a:solidFill>
            </a:endParaRPr>
          </a:p>
          <a:p>
            <a:r>
              <a:rPr lang="en-US" sz="1400" dirty="0">
                <a:solidFill>
                  <a:schemeClr val="tx2"/>
                </a:solidFill>
              </a:rPr>
              <a:t>Of </a:t>
            </a:r>
            <a:r>
              <a:rPr lang="en-US" sz="1400" dirty="0" smtClean="0">
                <a:solidFill>
                  <a:schemeClr val="tx2"/>
                </a:solidFill>
              </a:rPr>
              <a:t>these:</a:t>
            </a:r>
          </a:p>
          <a:p>
            <a:r>
              <a:rPr lang="en-US" sz="1400" dirty="0">
                <a:solidFill>
                  <a:schemeClr val="tx2"/>
                </a:solidFill>
              </a:rPr>
              <a:t>	</a:t>
            </a:r>
            <a:r>
              <a:rPr lang="en-US" sz="1400" dirty="0" smtClean="0">
                <a:solidFill>
                  <a:schemeClr val="tx2"/>
                </a:solidFill>
              </a:rPr>
              <a:t>36 </a:t>
            </a:r>
            <a:r>
              <a:rPr lang="en-US" sz="1400" dirty="0">
                <a:solidFill>
                  <a:schemeClr val="tx2"/>
                </a:solidFill>
              </a:rPr>
              <a:t>(38%) had </a:t>
            </a:r>
            <a:r>
              <a:rPr lang="en-US" sz="1400" dirty="0" smtClean="0">
                <a:solidFill>
                  <a:schemeClr val="tx2"/>
                </a:solidFill>
              </a:rPr>
              <a:t>natural decline</a:t>
            </a:r>
            <a:endParaRPr lang="en-US" sz="1400" dirty="0">
              <a:solidFill>
                <a:schemeClr val="tx2"/>
              </a:solidFill>
            </a:endParaRPr>
          </a:p>
          <a:p>
            <a:r>
              <a:rPr lang="en-US" sz="1400" dirty="0" smtClean="0">
                <a:solidFill>
                  <a:schemeClr val="tx2"/>
                </a:solidFill>
              </a:rPr>
              <a:t>	89 </a:t>
            </a:r>
            <a:r>
              <a:rPr lang="en-US" sz="1400" dirty="0">
                <a:solidFill>
                  <a:schemeClr val="tx2"/>
                </a:solidFill>
              </a:rPr>
              <a:t>(94%) had </a:t>
            </a:r>
            <a:r>
              <a:rPr lang="en-US" sz="1400" dirty="0" smtClean="0">
                <a:solidFill>
                  <a:schemeClr val="tx2"/>
                </a:solidFill>
              </a:rPr>
              <a:t>net out migration</a:t>
            </a:r>
          </a:p>
          <a:p>
            <a:r>
              <a:rPr lang="en-US" sz="1400" dirty="0" smtClean="0">
                <a:solidFill>
                  <a:schemeClr val="tx2"/>
                </a:solidFill>
              </a:rPr>
              <a:t>	30 </a:t>
            </a:r>
            <a:r>
              <a:rPr lang="en-US" sz="1400" dirty="0">
                <a:solidFill>
                  <a:schemeClr val="tx2"/>
                </a:solidFill>
              </a:rPr>
              <a:t>(32%) had </a:t>
            </a:r>
            <a:r>
              <a:rPr lang="en-US" sz="1400" dirty="0" smtClean="0">
                <a:solidFill>
                  <a:schemeClr val="tx2"/>
                </a:solidFill>
              </a:rPr>
              <a:t>both natural decline and net out migration</a:t>
            </a:r>
            <a:endParaRPr lang="en-US" sz="1400" dirty="0">
              <a:solidFill>
                <a:schemeClr val="tx2"/>
              </a:solidFill>
            </a:endParaRPr>
          </a:p>
        </p:txBody>
      </p:sp>
    </p:spTree>
    <p:extLst>
      <p:ext uri="{BB962C8B-B14F-4D97-AF65-F5344CB8AC3E}">
        <p14:creationId xmlns:p14="http://schemas.microsoft.com/office/powerpoint/2010/main" val="1451994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36347"/>
            <a:ext cx="7539616" cy="990600"/>
          </a:xfrm>
        </p:spPr>
        <p:txBody>
          <a:bodyPr>
            <a:noAutofit/>
          </a:bodyPr>
          <a:lstStyle/>
          <a:p>
            <a:r>
              <a:rPr lang="en-US" sz="2800" dirty="0" smtClean="0"/>
              <a:t>Estimated Percent Change of the Total Population by County, Texas,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0" y="6538914"/>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2014 Vintage. </a:t>
            </a:r>
            <a:endParaRPr lang="en-US" sz="1000" dirty="0">
              <a:solidFill>
                <a:schemeClr val="tx1">
                  <a:lumMod val="50000"/>
                  <a:lumOff val="50000"/>
                </a:schemeClr>
              </a:solidFill>
            </a:endParaRPr>
          </a:p>
        </p:txBody>
      </p:sp>
      <p:pic>
        <p:nvPicPr>
          <p:cNvPr id="7" name="Picture 6"/>
          <p:cNvPicPr>
            <a:picLocks noChangeAspect="1"/>
          </p:cNvPicPr>
          <p:nvPr/>
        </p:nvPicPr>
        <p:blipFill rotWithShape="1">
          <a:blip r:embed="rId3"/>
          <a:srcRect l="-3708" t="12811" r="3708" b="48755"/>
          <a:stretch/>
        </p:blipFill>
        <p:spPr>
          <a:xfrm>
            <a:off x="990600" y="1600200"/>
            <a:ext cx="2257497" cy="1729360"/>
          </a:xfrm>
          <a:prstGeom prst="rect">
            <a:avLst/>
          </a:prstGeom>
        </p:spPr>
      </p:pic>
      <p:pic>
        <p:nvPicPr>
          <p:cNvPr id="8" name="Picture 7"/>
          <p:cNvPicPr>
            <a:picLocks noChangeAspect="1"/>
          </p:cNvPicPr>
          <p:nvPr/>
        </p:nvPicPr>
        <p:blipFill rotWithShape="1">
          <a:blip r:embed="rId4"/>
          <a:srcRect l="2495" t="18155" r="10176" b="28290"/>
          <a:stretch/>
        </p:blipFill>
        <p:spPr>
          <a:xfrm>
            <a:off x="1752600" y="1447799"/>
            <a:ext cx="6418883" cy="5410201"/>
          </a:xfrm>
          <a:prstGeom prst="rect">
            <a:avLst/>
          </a:prstGeom>
        </p:spPr>
      </p:pic>
    </p:spTree>
    <p:extLst>
      <p:ext uri="{BB962C8B-B14F-4D97-AF65-F5344CB8AC3E}">
        <p14:creationId xmlns:p14="http://schemas.microsoft.com/office/powerpoint/2010/main" val="4269644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998149890"/>
              </p:ext>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smtClean="0">
                <a:latin typeface="Tw Cen MT" panose="020B0602020104020603" pitchFamily="34" charset="0"/>
              </a:rPr>
              <a:t>Components of Population Change by Percent in Texas, 1950-2010</a:t>
            </a:r>
            <a:endParaRPr lang="en-US" sz="2800" dirty="0"/>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93130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8034567"/>
              </p:ext>
            </p:extLst>
          </p:nvPr>
        </p:nvGraphicFramePr>
        <p:xfrm>
          <a:off x="533400" y="1295400"/>
          <a:ext cx="7924800" cy="5019033"/>
        </p:xfrm>
        <a:graphic>
          <a:graphicData uri="http://schemas.openxmlformats.org/drawingml/2006/table">
            <a:tbl>
              <a:tblPr firstRow="1" firstCol="1" bandRow="1">
                <a:tableStyleId>{5C22544A-7EE6-4342-B048-85BDC9FD1C3A}</a:tableStyleId>
              </a:tblPr>
              <a:tblGrid>
                <a:gridCol w="1905000"/>
                <a:gridCol w="1143000"/>
                <a:gridCol w="1321240"/>
                <a:gridCol w="1284577"/>
                <a:gridCol w="968293"/>
                <a:gridCol w="1302690"/>
              </a:tblGrid>
              <a:tr h="846516">
                <a:tc>
                  <a:txBody>
                    <a:bodyPr/>
                    <a:lstStyle/>
                    <a:p>
                      <a:pPr>
                        <a:lnSpc>
                          <a:spcPct val="107000"/>
                        </a:lnSpc>
                      </a:pPr>
                      <a:endParaRPr lang="en-US" sz="160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U.S. Rank </a:t>
                      </a:r>
                      <a:r>
                        <a:rPr lang="en-US" sz="1600" dirty="0" smtClean="0">
                          <a:effectLst/>
                        </a:rPr>
                        <a:t>Population </a:t>
                      </a:r>
                      <a:r>
                        <a:rPr lang="en-US" sz="1600" dirty="0">
                          <a:effectLst/>
                        </a:rPr>
                        <a:t>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smtClean="0">
                          <a:effectLst/>
                        </a:rPr>
                        <a:t>Population </a:t>
                      </a:r>
                      <a:r>
                        <a:rPr lang="en-US" sz="1600" dirty="0">
                          <a:effectLst/>
                        </a:rPr>
                        <a:t>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smtClean="0">
                          <a:effectLst/>
                        </a:rPr>
                        <a:t>Percent of Change from Natural </a:t>
                      </a:r>
                      <a:r>
                        <a:rPr lang="en-US" sz="1600" dirty="0">
                          <a:effectLst/>
                        </a:rPr>
                        <a:t>Increase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a:t>
                      </a:r>
                      <a:r>
                        <a:rPr lang="en-US" sz="1600" dirty="0">
                          <a:effectLst/>
                        </a:rPr>
                        <a:t>Migration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Percent of </a:t>
                      </a:r>
                      <a:r>
                        <a:rPr lang="en-US" sz="1600" dirty="0" smtClean="0">
                          <a:effectLst/>
                        </a:rPr>
                        <a:t>Migration </a:t>
                      </a:r>
                      <a:r>
                        <a:rPr lang="en-US" sz="1600" dirty="0">
                          <a:effectLst/>
                        </a:rPr>
                        <a:t>that is international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Harris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88,618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48.6%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54.0%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b="1" dirty="0">
                          <a:solidFill>
                            <a:schemeClr val="bg1"/>
                          </a:solidFill>
                          <a:effectLst/>
                        </a:rPr>
                        <a:t>Bexar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accent1"/>
                    </a:solidFill>
                  </a:tcPr>
                </a:tc>
                <a:tc>
                  <a:txBody>
                    <a:bodyPr/>
                    <a:lstStyle/>
                    <a:p>
                      <a:pPr marL="0" marR="0" algn="r">
                        <a:lnSpc>
                          <a:spcPct val="107000"/>
                        </a:lnSpc>
                        <a:spcBef>
                          <a:spcPts val="0"/>
                        </a:spcBef>
                        <a:spcAft>
                          <a:spcPts val="0"/>
                        </a:spcAft>
                      </a:pPr>
                      <a:r>
                        <a:rPr lang="en-US" sz="1600" b="0" dirty="0">
                          <a:solidFill>
                            <a:schemeClr val="tx2"/>
                          </a:solidFill>
                          <a:effectLst/>
                        </a:rPr>
                        <a:t>6</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nSpc>
                          <a:spcPct val="107000"/>
                        </a:lnSpc>
                        <a:spcBef>
                          <a:spcPts val="0"/>
                        </a:spcBef>
                        <a:spcAft>
                          <a:spcPts val="0"/>
                        </a:spcAft>
                      </a:pPr>
                      <a:r>
                        <a:rPr lang="en-US" sz="1600" b="0" dirty="0">
                          <a:solidFill>
                            <a:schemeClr val="tx2"/>
                          </a:solidFill>
                          <a:effectLst/>
                        </a:rPr>
                        <a:t>         </a:t>
                      </a:r>
                      <a:r>
                        <a:rPr lang="en-US" sz="1600" b="0" dirty="0" smtClean="0">
                          <a:solidFill>
                            <a:schemeClr val="tx2"/>
                          </a:solidFill>
                          <a:effectLst/>
                        </a:rPr>
                        <a:t> </a:t>
                      </a:r>
                      <a:r>
                        <a:rPr lang="en-US" sz="1600" b="0" dirty="0">
                          <a:solidFill>
                            <a:schemeClr val="tx2"/>
                          </a:solidFill>
                          <a:effectLst/>
                        </a:rPr>
                        <a:t>33,712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600" b="0" dirty="0" smtClean="0">
                          <a:solidFill>
                            <a:schemeClr val="tx2"/>
                          </a:solidFill>
                          <a:effectLst/>
                        </a:rPr>
                        <a:t>42.8%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600" b="0" dirty="0" smtClean="0">
                          <a:solidFill>
                            <a:schemeClr val="tx2"/>
                          </a:solidFill>
                          <a:effectLst/>
                        </a:rPr>
                        <a:t>57.2%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600" b="0" dirty="0" smtClean="0">
                          <a:solidFill>
                            <a:schemeClr val="tx2"/>
                          </a:solidFill>
                          <a:effectLst/>
                        </a:rPr>
                        <a:t>23.2%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r>
              <a:tr h="335680">
                <a:tc>
                  <a:txBody>
                    <a:bodyPr/>
                    <a:lstStyle/>
                    <a:p>
                      <a:pPr marL="0" marR="0" algn="ctr">
                        <a:lnSpc>
                          <a:spcPct val="107000"/>
                        </a:lnSpc>
                        <a:spcBef>
                          <a:spcPts val="0"/>
                        </a:spcBef>
                        <a:spcAft>
                          <a:spcPts val="0"/>
                        </a:spcAft>
                      </a:pPr>
                      <a:r>
                        <a:rPr lang="en-US" sz="1600" b="1" dirty="0">
                          <a:effectLst/>
                        </a:rPr>
                        <a:t>Dallas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a:solidFill>
                            <a:schemeClr val="tx2"/>
                          </a:solidFill>
                          <a:effectLst/>
                        </a:rPr>
                        <a:t>8</a:t>
                      </a:r>
                      <a:endParaRPr lang="en-US" sz="16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1" dirty="0">
                          <a:solidFill>
                            <a:schemeClr val="tx2"/>
                          </a:solidFill>
                          <a:effectLst/>
                        </a:rPr>
                        <a:t>             32,555 </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smtClean="0">
                          <a:solidFill>
                            <a:schemeClr val="tx2"/>
                          </a:solidFill>
                          <a:effectLst/>
                        </a:rPr>
                        <a:t>69.6%</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smtClean="0">
                          <a:solidFill>
                            <a:schemeClr val="tx2"/>
                          </a:solidFill>
                          <a:effectLst/>
                        </a:rPr>
                        <a:t>30.4%</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smtClean="0">
                          <a:solidFill>
                            <a:schemeClr val="tx2"/>
                          </a:solidFill>
                          <a:effectLst/>
                        </a:rPr>
                        <a:t>116.3%*</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b="1" dirty="0">
                          <a:effectLst/>
                        </a:rPr>
                        <a:t>Tarrant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a:solidFill>
                            <a:schemeClr val="tx2"/>
                          </a:solidFill>
                          <a:effectLst/>
                        </a:rPr>
                        <a:t>10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1" dirty="0">
                          <a:solidFill>
                            <a:schemeClr val="tx2"/>
                          </a:solidFill>
                          <a:effectLst/>
                        </a:rPr>
                        <a:t>             31,417 </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smtClean="0">
                          <a:solidFill>
                            <a:schemeClr val="tx2"/>
                          </a:solidFill>
                          <a:effectLst/>
                        </a:rPr>
                        <a:t>50.8%</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smtClean="0">
                          <a:solidFill>
                            <a:schemeClr val="tx2"/>
                          </a:solidFill>
                          <a:effectLst/>
                        </a:rPr>
                        <a:t>49.2%</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smtClean="0">
                          <a:solidFill>
                            <a:schemeClr val="tx2"/>
                          </a:solidFill>
                          <a:effectLst/>
                        </a:rPr>
                        <a:t>38.5%</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Fort Bend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30,784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19.4%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80.6%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17.3%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Travis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12</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28,397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38.2%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61.8%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29.7%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b="1" dirty="0">
                          <a:effectLst/>
                        </a:rPr>
                        <a:t>Collin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a:solidFill>
                            <a:schemeClr val="tx2"/>
                          </a:solidFill>
                          <a:effectLst/>
                        </a:rPr>
                        <a:t>14</a:t>
                      </a:r>
                      <a:endParaRPr lang="en-US" sz="16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1" dirty="0">
                          <a:solidFill>
                            <a:schemeClr val="tx2"/>
                          </a:solidFill>
                          <a:effectLst/>
                        </a:rPr>
                        <a:t>             26,530 </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smtClean="0">
                          <a:solidFill>
                            <a:schemeClr val="tx2"/>
                          </a:solidFill>
                          <a:effectLst/>
                        </a:rPr>
                        <a:t>26.1%</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smtClean="0">
                          <a:solidFill>
                            <a:schemeClr val="tx2"/>
                          </a:solidFill>
                          <a:effectLst/>
                        </a:rPr>
                        <a:t>73.8%</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smtClean="0">
                          <a:solidFill>
                            <a:schemeClr val="tx2"/>
                          </a:solidFill>
                          <a:effectLst/>
                        </a:rPr>
                        <a:t>20.1%</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b="1" dirty="0">
                          <a:effectLst/>
                        </a:rPr>
                        <a:t>Denton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a:solidFill>
                            <a:schemeClr val="tx2"/>
                          </a:solidFill>
                          <a:effectLst/>
                        </a:rPr>
                        <a:t>16</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1" dirty="0">
                          <a:solidFill>
                            <a:schemeClr val="tx2"/>
                          </a:solidFill>
                          <a:effectLst/>
                        </a:rPr>
                        <a:t>             24,211 </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smtClean="0">
                          <a:solidFill>
                            <a:schemeClr val="tx2"/>
                          </a:solidFill>
                          <a:effectLst/>
                        </a:rPr>
                        <a:t>27.2%</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smtClean="0">
                          <a:solidFill>
                            <a:schemeClr val="tx2"/>
                          </a:solidFill>
                          <a:effectLst/>
                        </a:rPr>
                        <a:t>72.8%</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1" dirty="0" smtClean="0">
                          <a:solidFill>
                            <a:schemeClr val="tx2"/>
                          </a:solidFill>
                          <a:effectLst/>
                        </a:rPr>
                        <a:t>14.0%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Montgomery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27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19,129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17.9%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82.1%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10.4%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Williamson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31</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18,025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23.2%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76.8%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178237">
                <a:tc>
                  <a:txBody>
                    <a:bodyPr/>
                    <a:lstStyle/>
                    <a:p>
                      <a:pPr>
                        <a:lnSpc>
                          <a:spcPct val="107000"/>
                        </a:lnSpc>
                      </a:pPr>
                      <a:endParaRPr lang="en-US" sz="1600">
                        <a:effectLst/>
                        <a:latin typeface="Calibri" panose="020F0502020204030204" pitchFamily="34" charset="0"/>
                      </a:endParaRPr>
                    </a:p>
                  </a:txBody>
                  <a:tcPr marL="61254" marR="61254" marT="0" marB="0" anchor="b"/>
                </a:tc>
                <a:tc>
                  <a:txBody>
                    <a:bodyPr/>
                    <a:lstStyle/>
                    <a:p>
                      <a:pPr>
                        <a:lnSpc>
                          <a:spcPct val="107000"/>
                        </a:lnSpc>
                      </a:pPr>
                      <a:endParaRPr lang="en-US" sz="1600">
                        <a:solidFill>
                          <a:schemeClr val="tx2"/>
                        </a:solidFill>
                        <a:effectLst/>
                        <a:latin typeface="Calibri" panose="020F0502020204030204" pitchFamily="34" charset="0"/>
                      </a:endParaRPr>
                    </a:p>
                  </a:txBody>
                  <a:tcPr marL="61254" marR="61254" marT="0" marB="0" anchor="b"/>
                </a:tc>
                <a:tc>
                  <a:txBody>
                    <a:bodyPr/>
                    <a:lstStyle/>
                    <a:p>
                      <a:pPr>
                        <a:lnSpc>
                          <a:spcPct val="107000"/>
                        </a:lnSpc>
                      </a:pPr>
                      <a:endParaRPr lang="en-US" sz="1600">
                        <a:solidFill>
                          <a:schemeClr val="tx2"/>
                        </a:solidFill>
                        <a:effectLst/>
                        <a:latin typeface="Calibri" panose="020F0502020204030204" pitchFamily="34" charset="0"/>
                      </a:endParaRPr>
                    </a:p>
                  </a:txBody>
                  <a:tcPr marL="61254" marR="61254" marT="0" marB="0" anchor="b"/>
                </a:tc>
                <a:tc>
                  <a:txBody>
                    <a:bodyPr/>
                    <a:lstStyle/>
                    <a:p>
                      <a:pPr>
                        <a:lnSpc>
                          <a:spcPct val="107000"/>
                        </a:lnSpc>
                      </a:pPr>
                      <a:endParaRPr lang="en-US" sz="1600">
                        <a:solidFill>
                          <a:schemeClr val="tx2"/>
                        </a:solidFill>
                        <a:effectLst/>
                        <a:latin typeface="Calibri" panose="020F0502020204030204" pitchFamily="34" charset="0"/>
                      </a:endParaRPr>
                    </a:p>
                  </a:txBody>
                  <a:tcPr marL="61254" marR="61254" marT="0" marB="0" anchor="b"/>
                </a:tc>
                <a:tc>
                  <a:txBody>
                    <a:bodyPr/>
                    <a:lstStyle/>
                    <a:p>
                      <a:pPr>
                        <a:lnSpc>
                          <a:spcPct val="107000"/>
                        </a:lnSpc>
                      </a:pPr>
                      <a:endParaRPr lang="en-US" sz="1600">
                        <a:solidFill>
                          <a:schemeClr val="tx2"/>
                        </a:solidFill>
                        <a:effectLst/>
                        <a:latin typeface="Calibri" panose="020F0502020204030204" pitchFamily="34" charset="0"/>
                      </a:endParaRPr>
                    </a:p>
                  </a:txBody>
                  <a:tcPr marL="61254" marR="61254" marT="0" marB="0" anchor="b"/>
                </a:tc>
                <a:tc>
                  <a:txBody>
                    <a:bodyPr/>
                    <a:lstStyle/>
                    <a:p>
                      <a:pPr>
                        <a:lnSpc>
                          <a:spcPct val="107000"/>
                        </a:lnSpc>
                      </a:pPr>
                      <a:endParaRPr lang="en-US" sz="1600" dirty="0">
                        <a:solidFill>
                          <a:schemeClr val="tx2"/>
                        </a:solidFill>
                        <a:effectLst/>
                        <a:latin typeface="Calibri" panose="020F0502020204030204" pitchFamily="34" charset="0"/>
                      </a:endParaRPr>
                    </a:p>
                  </a:txBody>
                  <a:tcPr marL="61254" marR="61254" marT="0" marB="0" anchor="b"/>
                </a:tc>
              </a:tr>
              <a:tr h="178237">
                <a:tc gridSpan="6">
                  <a:txBody>
                    <a:bodyPr/>
                    <a:lstStyle/>
                    <a:p>
                      <a:pPr marL="0" marR="0">
                        <a:lnSpc>
                          <a:spcPct val="107000"/>
                        </a:lnSpc>
                        <a:spcBef>
                          <a:spcPts val="0"/>
                        </a:spcBef>
                        <a:spcAft>
                          <a:spcPts val="0"/>
                        </a:spcAft>
                      </a:pPr>
                      <a:r>
                        <a:rPr lang="en-US" sz="1100" dirty="0">
                          <a:effectLst/>
                        </a:rPr>
                        <a:t>*Dallas had net out domestic migration over this period.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237">
                <a:tc gridSpan="6">
                  <a:txBody>
                    <a:bodyPr/>
                    <a:lstStyle/>
                    <a:p>
                      <a:pPr marL="0" marR="0">
                        <a:lnSpc>
                          <a:spcPct val="107000"/>
                        </a:lnSpc>
                        <a:spcBef>
                          <a:spcPts val="0"/>
                        </a:spcBef>
                        <a:spcAft>
                          <a:spcPts val="0"/>
                        </a:spcAft>
                      </a:pPr>
                      <a:r>
                        <a:rPr lang="en-US" sz="1050" dirty="0">
                          <a:effectLst/>
                        </a:rPr>
                        <a:t>Source: U.S. Census  Bureau, 2014 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smtClean="0">
                <a:solidFill>
                  <a:schemeClr val="tx2"/>
                </a:solidFill>
              </a:rPr>
              <a:t>Top Counties for Numeric Growth in </a:t>
            </a:r>
            <a:r>
              <a:rPr lang="en-US" dirty="0">
                <a:solidFill>
                  <a:schemeClr val="tx2"/>
                </a:solidFill>
              </a:rPr>
              <a:t>Texas, </a:t>
            </a:r>
            <a:r>
              <a:rPr lang="en-US" dirty="0" smtClean="0">
                <a:solidFill>
                  <a:schemeClr val="tx2"/>
                </a:solidFill>
              </a:rPr>
              <a:t>2013-2014</a:t>
            </a:r>
            <a:endParaRPr lang="en-US" dirty="0">
              <a:solidFill>
                <a:schemeClr val="tx2"/>
              </a:solidFill>
            </a:endParaRPr>
          </a:p>
        </p:txBody>
      </p:sp>
    </p:spTree>
    <p:extLst>
      <p:ext uri="{BB962C8B-B14F-4D97-AF65-F5344CB8AC3E}">
        <p14:creationId xmlns:p14="http://schemas.microsoft.com/office/powerpoint/2010/main" val="2181595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C327827-ADB5-4A53-A1D5-C733F4954327}">
  <ds:schemaRefs>
    <ds:schemaRef ds:uri="http://schemas.microsoft.com/office/infopath/2007/PartnerControls"/>
    <ds:schemaRef ds:uri="http://www.w3.org/XML/1998/namespace"/>
    <ds:schemaRef ds:uri="http://schemas.microsoft.com/office/2006/documentManagement/types"/>
    <ds:schemaRef ds:uri="http://purl.org/dc/dcmitype/"/>
    <ds:schemaRef ds:uri="http://purl.org/dc/elements/1.1/"/>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4A2D153-A545-4A3E-B636-BC684C0075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14992</TotalTime>
  <Words>3550</Words>
  <Application>Microsoft Office PowerPoint</Application>
  <PresentationFormat>Letter Paper (8.5x11 in)</PresentationFormat>
  <Paragraphs>437</Paragraphs>
  <Slides>39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Arial Narrow</vt:lpstr>
      <vt:lpstr>Calibri</vt:lpstr>
      <vt:lpstr>Times New Roman</vt:lpstr>
      <vt:lpstr>Tw Cen MT</vt:lpstr>
      <vt:lpstr>Custom Design</vt:lpstr>
      <vt:lpstr>PowerPoint Presentation</vt:lpstr>
      <vt:lpstr>PowerPoint Presentation</vt:lpstr>
      <vt:lpstr>Population Growth, Texas, 1950-2010</vt:lpstr>
      <vt:lpstr>Historic County Population, Texas</vt:lpstr>
      <vt:lpstr>Total Estimated Population by County, Texas, 2014</vt:lpstr>
      <vt:lpstr>Estimated Population Change, Texas Counties, 2010 to 2014</vt:lpstr>
      <vt:lpstr>Estimated Percent Change of the Total Population by County, Texas, 2010 to 2014</vt:lpstr>
      <vt:lpstr>PowerPoint Presentation</vt:lpstr>
      <vt:lpstr>PowerPoint Presentation</vt:lpstr>
      <vt:lpstr>PowerPoint Presentation</vt:lpstr>
      <vt:lpstr>Estimated Number of Net Migrants by  County, Texas, 2013 to 2014</vt:lpstr>
      <vt:lpstr>PowerPoint Presentation</vt:lpstr>
      <vt:lpstr>PowerPoint Presentation</vt:lpstr>
      <vt:lpstr>PowerPoint Presentation</vt:lpstr>
      <vt:lpstr>Number of Non-Citizen Immigrants by World Area of Birth in the Top 5 Immigration Receiving States, 2007-2011</vt:lpstr>
      <vt:lpstr>Shares of Recent Non-Citizen Immigrants to Texas from Mexico, India, China, and All Other Countries, 2005-2012</vt:lpstr>
      <vt:lpstr>PowerPoint Presentation</vt:lpstr>
      <vt:lpstr>Texas White (non-Hispanic) and Hispanic Populations by Age, 2010</vt:lpstr>
      <vt:lpstr>Texas Population Pyramid by Race/Ethnicity, 2010</vt:lpstr>
      <vt:lpstr>Texas Population Pyramid by Race/Ethnicity, 2010</vt:lpstr>
      <vt:lpstr>Texas Population Pyramid by Race/Ethnicity, 2010</vt:lpstr>
      <vt:lpstr>Percent of the population aged 65 years and older, census tracts, 2007-2011</vt:lpstr>
      <vt:lpstr>Percent of population aged 25 and older with high school degree or higher, census tracts, 2007-2011</vt:lpstr>
      <vt:lpstr>Percent of housing units build in 2005 and later, census tracts, 2007-2011</vt:lpstr>
      <vt:lpstr>Percent of the population aged 5 years and older who speak a language other than English at home, census tracts, 2007-2011</vt:lpstr>
      <vt:lpstr>Percent of the population that is foreign born, census tracts, 2007-2011</vt:lpstr>
      <vt:lpstr>PowerPoint Presentation</vt:lpstr>
      <vt:lpstr>Mean travel time to work (minutes), census tracts, 2007-2011</vt:lpstr>
      <vt:lpstr>Projected Population Growth in Texas,  2010-2050</vt:lpstr>
      <vt:lpstr>Population Projections for Dallas-Fort Worth-Arlington Metropolitan Statistical Area, 2010-2050</vt:lpstr>
      <vt:lpstr>Population Estimates and Projections, Metroplex Counties, 2010-2030</vt:lpstr>
      <vt:lpstr>Population Estimates and Projections, Metroplex Counties, 2010-2015</vt:lpstr>
      <vt:lpstr>PowerPoint Presentation</vt:lpstr>
      <vt:lpstr>Projected Racial and Ethnic Percent, Texas, 2010-2050</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Demographics and Destiny</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390</cp:revision>
  <cp:lastPrinted>2012-07-15T20:37:49Z</cp:lastPrinted>
  <dcterms:created xsi:type="dcterms:W3CDTF">2010-01-22T14:36:29Z</dcterms:created>
  <dcterms:modified xsi:type="dcterms:W3CDTF">2015-05-13T16:59:23Z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