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14.xml" ContentType="application/vnd.openxmlformats-officedocument.drawingml.chart+xml"/>
  <Override PartName="/ppt/notesSlides/notesSlide26.xml" ContentType="application/vnd.openxmlformats-officedocument.presentationml.notesSlide+xml"/>
  <Override PartName="/ppt/charts/chart1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29.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30.xml" ContentType="application/vnd.openxmlformats-officedocument.presentationml.notesSlide+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41"/>
  </p:notesMasterIdLst>
  <p:handoutMasterIdLst>
    <p:handoutMasterId r:id="rId42"/>
  </p:handoutMasterIdLst>
  <p:sldIdLst>
    <p:sldId id="256" r:id="rId5"/>
    <p:sldId id="848" r:id="rId6"/>
    <p:sldId id="850" r:id="rId7"/>
    <p:sldId id="874" r:id="rId8"/>
    <p:sldId id="852" r:id="rId9"/>
    <p:sldId id="853" r:id="rId10"/>
    <p:sldId id="854" r:id="rId11"/>
    <p:sldId id="849" r:id="rId12"/>
    <p:sldId id="826" r:id="rId13"/>
    <p:sldId id="855" r:id="rId14"/>
    <p:sldId id="856" r:id="rId15"/>
    <p:sldId id="857" r:id="rId16"/>
    <p:sldId id="858" r:id="rId17"/>
    <p:sldId id="859" r:id="rId18"/>
    <p:sldId id="860" r:id="rId19"/>
    <p:sldId id="861" r:id="rId20"/>
    <p:sldId id="862" r:id="rId21"/>
    <p:sldId id="871" r:id="rId22"/>
    <p:sldId id="838" r:id="rId23"/>
    <p:sldId id="617" r:id="rId24"/>
    <p:sldId id="763" r:id="rId25"/>
    <p:sldId id="782" r:id="rId26"/>
    <p:sldId id="690" r:id="rId27"/>
    <p:sldId id="837" r:id="rId28"/>
    <p:sldId id="872" r:id="rId29"/>
    <p:sldId id="875" r:id="rId30"/>
    <p:sldId id="821" r:id="rId31"/>
    <p:sldId id="863" r:id="rId32"/>
    <p:sldId id="864" r:id="rId33"/>
    <p:sldId id="876" r:id="rId34"/>
    <p:sldId id="865" r:id="rId35"/>
    <p:sldId id="866" r:id="rId36"/>
    <p:sldId id="867" r:id="rId37"/>
    <p:sldId id="868" r:id="rId38"/>
    <p:sldId id="869" r:id="rId39"/>
    <p:sldId id="870" r:id="rId40"/>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848"/>
            <p14:sldId id="850"/>
            <p14:sldId id="874"/>
            <p14:sldId id="852"/>
            <p14:sldId id="853"/>
            <p14:sldId id="854"/>
            <p14:sldId id="849"/>
            <p14:sldId id="826"/>
            <p14:sldId id="855"/>
            <p14:sldId id="856"/>
            <p14:sldId id="857"/>
            <p14:sldId id="858"/>
            <p14:sldId id="859"/>
            <p14:sldId id="860"/>
            <p14:sldId id="861"/>
            <p14:sldId id="862"/>
            <p14:sldId id="871"/>
            <p14:sldId id="838"/>
            <p14:sldId id="617"/>
            <p14:sldId id="763"/>
            <p14:sldId id="782"/>
            <p14:sldId id="690"/>
            <p14:sldId id="837"/>
            <p14:sldId id="872"/>
            <p14:sldId id="875"/>
            <p14:sldId id="821"/>
            <p14:sldId id="863"/>
            <p14:sldId id="864"/>
            <p14:sldId id="876"/>
            <p14:sldId id="865"/>
            <p14:sldId id="866"/>
            <p14:sldId id="867"/>
            <p14:sldId id="868"/>
            <p14:sldId id="869"/>
            <p14:sldId id="8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29" autoAdjust="0"/>
    <p:restoredTop sz="91863" autoAdjust="0"/>
  </p:normalViewPr>
  <p:slideViewPr>
    <p:cSldViewPr>
      <p:cViewPr varScale="1">
        <p:scale>
          <a:sx n="100" d="100"/>
          <a:sy n="100" d="100"/>
        </p:scale>
        <p:origin x="7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idser-nas01\IDSER\Collaboration\Product_Development\Briefs_Reports\Migration\MigrationReportSeries\data\origins2_3_4.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idser-nas01\IDSER\Users\ocq775\2014\Migration_2014\ACS\State\waob_new.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file:///\\HQ11\DATA1\DATA\PIO\USERS\ECLENNON\Other%20Projects%20-%20SLA\Transportation%20Forum%202015\BLS%20Job%20Data%20for%20pie%20chart.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3978322154175"/>
          <c:y val="4.8558505670505923E-2"/>
          <c:w val="0.853049601438709"/>
          <c:h val="0.88491951878528397"/>
        </c:manualLayout>
      </c:layout>
      <c:areaChart>
        <c:grouping val="standard"/>
        <c:varyColors val="0"/>
        <c:ser>
          <c:idx val="0"/>
          <c:order val="0"/>
          <c:tx>
            <c:strRef>
              <c:f>Sheet1!$B$1</c:f>
              <c:strCache>
                <c:ptCount val="1"/>
                <c:pt idx="0">
                  <c:v>Population</c:v>
                </c:pt>
              </c:strCache>
            </c:strRef>
          </c:tx>
          <c:spPr>
            <a:solidFill>
              <a:srgbClr val="4383D1"/>
            </a:solidFill>
            <a:ln>
              <a:noFill/>
            </a:ln>
            <a:effectLst/>
          </c:spPr>
          <c:cat>
            <c:numRef>
              <c:f>Sheet1!$A$2:$A$8</c:f>
              <c:numCache>
                <c:formatCode>General</c:formatCode>
                <c:ptCount val="7"/>
                <c:pt idx="0">
                  <c:v>1950</c:v>
                </c:pt>
                <c:pt idx="1">
                  <c:v>1960</c:v>
                </c:pt>
                <c:pt idx="2">
                  <c:v>1970</c:v>
                </c:pt>
                <c:pt idx="3">
                  <c:v>1980</c:v>
                </c:pt>
                <c:pt idx="4">
                  <c:v>1990</c:v>
                </c:pt>
                <c:pt idx="5">
                  <c:v>2000</c:v>
                </c:pt>
                <c:pt idx="6">
                  <c:v>2010</c:v>
                </c:pt>
              </c:numCache>
            </c:numRef>
          </c:cat>
          <c:val>
            <c:numRef>
              <c:f>Sheet1!$B$2:$B$8</c:f>
              <c:numCache>
                <c:formatCode>#,##0</c:formatCode>
                <c:ptCount val="7"/>
                <c:pt idx="0">
                  <c:v>7711194</c:v>
                </c:pt>
                <c:pt idx="1">
                  <c:v>9579677</c:v>
                </c:pt>
                <c:pt idx="2">
                  <c:v>11196730</c:v>
                </c:pt>
                <c:pt idx="3">
                  <c:v>14229191</c:v>
                </c:pt>
                <c:pt idx="4">
                  <c:v>16986510</c:v>
                </c:pt>
                <c:pt idx="5">
                  <c:v>20851820</c:v>
                </c:pt>
                <c:pt idx="6">
                  <c:v>25145561</c:v>
                </c:pt>
              </c:numCache>
            </c:numRef>
          </c:val>
        </c:ser>
        <c:dLbls>
          <c:showLegendKey val="0"/>
          <c:showVal val="0"/>
          <c:showCatName val="0"/>
          <c:showSerName val="0"/>
          <c:showPercent val="0"/>
          <c:showBubbleSize val="0"/>
        </c:dLbls>
        <c:axId val="236731032"/>
        <c:axId val="236731424"/>
      </c:areaChart>
      <c:catAx>
        <c:axId val="23673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j-lt"/>
                <a:ea typeface="+mn-ea"/>
                <a:cs typeface="+mn-cs"/>
              </a:defRPr>
            </a:pPr>
            <a:endParaRPr lang="en-US"/>
          </a:p>
        </c:txPr>
        <c:crossAx val="236731424"/>
        <c:crosses val="autoZero"/>
        <c:auto val="1"/>
        <c:lblAlgn val="ctr"/>
        <c:lblOffset val="100"/>
        <c:noMultiLvlLbl val="0"/>
      </c:catAx>
      <c:valAx>
        <c:axId val="236731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j-lt"/>
                <a:ea typeface="+mn-ea"/>
                <a:cs typeface="+mn-cs"/>
              </a:defRPr>
            </a:pPr>
            <a:endParaRPr lang="en-US"/>
          </a:p>
        </c:txPr>
        <c:crossAx val="236731032"/>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5"/>
          <c:order val="1"/>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236366368"/>
        <c:axId val="237219080"/>
      </c:barChart>
      <c:catAx>
        <c:axId val="236366368"/>
        <c:scaling>
          <c:orientation val="minMax"/>
        </c:scaling>
        <c:delete val="0"/>
        <c:axPos val="l"/>
        <c:numFmt formatCode="General" sourceLinked="0"/>
        <c:majorTickMark val="out"/>
        <c:minorTickMark val="none"/>
        <c:tickLblPos val="low"/>
        <c:txPr>
          <a:bodyPr/>
          <a:lstStyle/>
          <a:p>
            <a:pPr>
              <a:defRPr sz="1050" baseline="0"/>
            </a:pPr>
            <a:endParaRPr lang="en-US"/>
          </a:p>
        </c:txPr>
        <c:crossAx val="237219080"/>
        <c:crosses val="autoZero"/>
        <c:auto val="1"/>
        <c:lblAlgn val="ctr"/>
        <c:lblOffset val="100"/>
        <c:tickLblSkip val="5"/>
        <c:noMultiLvlLbl val="0"/>
      </c:catAx>
      <c:valAx>
        <c:axId val="23721908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36366368"/>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1"/>
          <c:order val="0"/>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1"/>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2"/>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3"/>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6"/>
          <c:order val="4"/>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5"/>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6"/>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7"/>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237219864"/>
        <c:axId val="237220256"/>
      </c:barChart>
      <c:catAx>
        <c:axId val="237219864"/>
        <c:scaling>
          <c:orientation val="minMax"/>
        </c:scaling>
        <c:delete val="0"/>
        <c:axPos val="l"/>
        <c:numFmt formatCode="General" sourceLinked="0"/>
        <c:majorTickMark val="out"/>
        <c:minorTickMark val="none"/>
        <c:tickLblPos val="low"/>
        <c:txPr>
          <a:bodyPr/>
          <a:lstStyle/>
          <a:p>
            <a:pPr>
              <a:defRPr sz="1050" baseline="0"/>
            </a:pPr>
            <a:endParaRPr lang="en-US"/>
          </a:p>
        </c:txPr>
        <c:crossAx val="237220256"/>
        <c:crosses val="autoZero"/>
        <c:auto val="1"/>
        <c:lblAlgn val="ctr"/>
        <c:lblOffset val="100"/>
        <c:tickLblSkip val="5"/>
        <c:noMultiLvlLbl val="0"/>
      </c:catAx>
      <c:valAx>
        <c:axId val="237220256"/>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37219864"/>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237221040"/>
        <c:axId val="237221432"/>
      </c:barChart>
      <c:catAx>
        <c:axId val="237221040"/>
        <c:scaling>
          <c:orientation val="minMax"/>
        </c:scaling>
        <c:delete val="0"/>
        <c:axPos val="l"/>
        <c:numFmt formatCode="General" sourceLinked="0"/>
        <c:majorTickMark val="out"/>
        <c:minorTickMark val="none"/>
        <c:tickLblPos val="low"/>
        <c:txPr>
          <a:bodyPr/>
          <a:lstStyle/>
          <a:p>
            <a:pPr>
              <a:defRPr sz="1050" baseline="0"/>
            </a:pPr>
            <a:endParaRPr lang="en-US"/>
          </a:p>
        </c:txPr>
        <c:crossAx val="237221432"/>
        <c:crosses val="autoZero"/>
        <c:auto val="1"/>
        <c:lblAlgn val="ctr"/>
        <c:lblOffset val="100"/>
        <c:tickLblSkip val="5"/>
        <c:noMultiLvlLbl val="0"/>
      </c:catAx>
      <c:valAx>
        <c:axId val="23722143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37221040"/>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Sheet1!$B$2:$B$8</c:f>
              <c:numCache>
                <c:formatCode>0.0%</c:formatCode>
                <c:ptCount val="7"/>
                <c:pt idx="0">
                  <c:v>0.13300000000000001</c:v>
                </c:pt>
                <c:pt idx="1">
                  <c:v>0.128</c:v>
                </c:pt>
                <c:pt idx="2">
                  <c:v>0.124</c:v>
                </c:pt>
                <c:pt idx="3">
                  <c:v>0.13400000000000001</c:v>
                </c:pt>
                <c:pt idx="4">
                  <c:v>0.13800000000000001</c:v>
                </c:pt>
                <c:pt idx="5">
                  <c:v>0.14399999999999999</c:v>
                </c:pt>
                <c:pt idx="6">
                  <c:v>0.14000000000000001</c:v>
                </c:pt>
              </c:numCache>
            </c:numRef>
          </c:val>
        </c:ser>
        <c:dLbls>
          <c:showLegendKey val="0"/>
          <c:showVal val="0"/>
          <c:showCatName val="0"/>
          <c:showSerName val="0"/>
          <c:showPercent val="0"/>
          <c:showBubbleSize val="0"/>
        </c:dLbls>
        <c:gapWidth val="60"/>
        <c:overlap val="-27"/>
        <c:axId val="237221824"/>
        <c:axId val="237222216"/>
      </c:barChart>
      <c:catAx>
        <c:axId val="23722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222216"/>
        <c:crosses val="autoZero"/>
        <c:auto val="1"/>
        <c:lblAlgn val="ctr"/>
        <c:lblOffset val="100"/>
        <c:noMultiLvlLbl val="0"/>
      </c:catAx>
      <c:valAx>
        <c:axId val="2372222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221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238042808"/>
        <c:axId val="238043200"/>
      </c:lineChart>
      <c:catAx>
        <c:axId val="238042808"/>
        <c:scaling>
          <c:orientation val="minMax"/>
        </c:scaling>
        <c:delete val="0"/>
        <c:axPos val="b"/>
        <c:numFmt formatCode="General" sourceLinked="1"/>
        <c:majorTickMark val="out"/>
        <c:minorTickMark val="none"/>
        <c:tickLblPos val="nextTo"/>
        <c:txPr>
          <a:bodyPr rot="2700000"/>
          <a:lstStyle/>
          <a:p>
            <a:pPr>
              <a:defRPr/>
            </a:pPr>
            <a:endParaRPr lang="en-US"/>
          </a:p>
        </c:txPr>
        <c:crossAx val="238043200"/>
        <c:crosses val="autoZero"/>
        <c:auto val="1"/>
        <c:lblAlgn val="ctr"/>
        <c:lblOffset val="0"/>
        <c:noMultiLvlLbl val="0"/>
      </c:catAx>
      <c:valAx>
        <c:axId val="238043200"/>
        <c:scaling>
          <c:orientation val="minMax"/>
          <c:max val="55000000"/>
          <c:min val="20000000"/>
        </c:scaling>
        <c:delete val="0"/>
        <c:axPos val="l"/>
        <c:majorGridlines/>
        <c:numFmt formatCode="0" sourceLinked="0"/>
        <c:majorTickMark val="out"/>
        <c:minorTickMark val="none"/>
        <c:tickLblPos val="nextTo"/>
        <c:crossAx val="238042808"/>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8.2406101254731509E-2"/>
          <c:w val="0.27963191129606207"/>
          <c:h val="0.21413622252831974"/>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legend>
    <c:plotVisOnly val="1"/>
    <c:dispBlanksAs val="gap"/>
    <c:showDLblsOverMax val="0"/>
  </c:chart>
  <c:txPr>
    <a:bodyPr/>
    <a:lstStyle/>
    <a:p>
      <a:pPr>
        <a:defRPr sz="2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69506084466714"/>
          <c:y val="5.3666436582835521E-2"/>
          <c:w val="0.82658172273920305"/>
          <c:h val="0.78954713249455577"/>
        </c:manualLayout>
      </c:layout>
      <c:lineChart>
        <c:grouping val="standard"/>
        <c:varyColors val="0"/>
        <c:ser>
          <c:idx val="0"/>
          <c:order val="0"/>
          <c:tx>
            <c:strRef>
              <c:f>Sheet!$C$25</c:f>
              <c:strCache>
                <c:ptCount val="1"/>
                <c:pt idx="0">
                  <c:v>NH White</c:v>
                </c:pt>
              </c:strCache>
            </c:strRef>
          </c:tx>
          <c:spPr>
            <a:ln w="50800">
              <a:solidFill>
                <a:srgbClr val="002060"/>
              </a:solidFill>
              <a:prstDash val="sysDot"/>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Sheet!$C$26:$C$34</c:f>
              <c:numCache>
                <c:formatCode>#,##0</c:formatCode>
                <c:ptCount val="9"/>
                <c:pt idx="0">
                  <c:v>11397345</c:v>
                </c:pt>
                <c:pt idx="1">
                  <c:v>11585146</c:v>
                </c:pt>
                <c:pt idx="2">
                  <c:v>11723184</c:v>
                </c:pt>
                <c:pt idx="3">
                  <c:v>11796414</c:v>
                </c:pt>
                <c:pt idx="4">
                  <c:v>11792588</c:v>
                </c:pt>
                <c:pt idx="5">
                  <c:v>11717771</c:v>
                </c:pt>
                <c:pt idx="6">
                  <c:v>11593202</c:v>
                </c:pt>
                <c:pt idx="7">
                  <c:v>11434587</c:v>
                </c:pt>
                <c:pt idx="8">
                  <c:v>11265371</c:v>
                </c:pt>
              </c:numCache>
            </c:numRef>
          </c:val>
          <c:smooth val="0"/>
        </c:ser>
        <c:ser>
          <c:idx val="1"/>
          <c:order val="1"/>
          <c:tx>
            <c:strRef>
              <c:f>Sheet!$D$25</c:f>
              <c:strCache>
                <c:ptCount val="1"/>
                <c:pt idx="0">
                  <c:v>NH Black</c:v>
                </c:pt>
              </c:strCache>
            </c:strRef>
          </c:tx>
          <c:spPr>
            <a:ln w="57150" cmpd="dbl">
              <a:solidFill>
                <a:schemeClr val="accent6">
                  <a:lumMod val="75000"/>
                </a:schemeClr>
              </a:solidFill>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Sheet!$D$26:$D$34</c:f>
              <c:numCache>
                <c:formatCode>#,##0</c:formatCode>
                <c:ptCount val="9"/>
                <c:pt idx="0">
                  <c:v>2886825</c:v>
                </c:pt>
                <c:pt idx="1">
                  <c:v>3083970</c:v>
                </c:pt>
                <c:pt idx="2">
                  <c:v>3274738</c:v>
                </c:pt>
                <c:pt idx="3">
                  <c:v>3454116</c:v>
                </c:pt>
                <c:pt idx="4">
                  <c:v>3616745</c:v>
                </c:pt>
                <c:pt idx="5">
                  <c:v>3757614</c:v>
                </c:pt>
                <c:pt idx="6">
                  <c:v>3876830</c:v>
                </c:pt>
                <c:pt idx="7">
                  <c:v>3977772</c:v>
                </c:pt>
                <c:pt idx="8">
                  <c:v>4065757</c:v>
                </c:pt>
              </c:numCache>
            </c:numRef>
          </c:val>
          <c:smooth val="0"/>
        </c:ser>
        <c:ser>
          <c:idx val="2"/>
          <c:order val="2"/>
          <c:tx>
            <c:strRef>
              <c:f>Sheet!$E$24</c:f>
              <c:strCache>
                <c:ptCount val="1"/>
                <c:pt idx="0">
                  <c:v>Hispanic</c:v>
                </c:pt>
              </c:strCache>
            </c:strRef>
          </c:tx>
          <c:spPr>
            <a:ln w="50800">
              <a:solidFill>
                <a:srgbClr val="917B4C"/>
              </a:solidFill>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Sheet!$E$25:$E$33</c:f>
              <c:numCache>
                <c:formatCode>#,##0</c:formatCode>
                <c:ptCount val="9"/>
                <c:pt idx="0">
                  <c:v>9460921</c:v>
                </c:pt>
                <c:pt idx="1">
                  <c:v>10659352</c:v>
                </c:pt>
                <c:pt idx="2">
                  <c:v>11963951</c:v>
                </c:pt>
                <c:pt idx="3">
                  <c:v>13384050</c:v>
                </c:pt>
                <c:pt idx="4">
                  <c:v>14900906</c:v>
                </c:pt>
                <c:pt idx="5">
                  <c:v>16475644</c:v>
                </c:pt>
                <c:pt idx="6">
                  <c:v>18095574</c:v>
                </c:pt>
                <c:pt idx="7">
                  <c:v>19769879</c:v>
                </c:pt>
                <c:pt idx="8">
                  <c:v>21516362</c:v>
                </c:pt>
              </c:numCache>
            </c:numRef>
          </c:val>
          <c:smooth val="0"/>
        </c:ser>
        <c:ser>
          <c:idx val="3"/>
          <c:order val="3"/>
          <c:tx>
            <c:strRef>
              <c:f>Sheet!$F$24</c:f>
              <c:strCache>
                <c:ptCount val="1"/>
                <c:pt idx="0">
                  <c:v>NH Other</c:v>
                </c:pt>
              </c:strCache>
            </c:strRef>
          </c:tx>
          <c:spPr>
            <a:ln w="50800">
              <a:solidFill>
                <a:schemeClr val="accent1"/>
              </a:solidFill>
              <a:prstDash val="sysDash"/>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Sheet!$F$25:$F$33</c:f>
              <c:numCache>
                <c:formatCode>#,##0</c:formatCode>
                <c:ptCount val="9"/>
                <c:pt idx="0">
                  <c:v>1400470</c:v>
                </c:pt>
                <c:pt idx="1">
                  <c:v>1618648</c:v>
                </c:pt>
                <c:pt idx="2">
                  <c:v>1851409</c:v>
                </c:pt>
                <c:pt idx="3">
                  <c:v>2099741</c:v>
                </c:pt>
                <c:pt idx="4">
                  <c:v>2369978</c:v>
                </c:pt>
                <c:pt idx="5">
                  <c:v>2665861</c:v>
                </c:pt>
                <c:pt idx="6">
                  <c:v>2984989</c:v>
                </c:pt>
                <c:pt idx="7">
                  <c:v>3317300</c:v>
                </c:pt>
                <c:pt idx="8">
                  <c:v>3655259</c:v>
                </c:pt>
              </c:numCache>
            </c:numRef>
          </c:val>
          <c:smooth val="0"/>
        </c:ser>
        <c:dLbls>
          <c:showLegendKey val="0"/>
          <c:showVal val="0"/>
          <c:showCatName val="0"/>
          <c:showSerName val="0"/>
          <c:showPercent val="0"/>
          <c:showBubbleSize val="0"/>
        </c:dLbls>
        <c:smooth val="0"/>
        <c:axId val="238043592"/>
        <c:axId val="238043984"/>
      </c:lineChart>
      <c:catAx>
        <c:axId val="238043592"/>
        <c:scaling>
          <c:orientation val="minMax"/>
        </c:scaling>
        <c:delete val="0"/>
        <c:axPos val="b"/>
        <c:numFmt formatCode="General" sourceLinked="1"/>
        <c:majorTickMark val="out"/>
        <c:minorTickMark val="none"/>
        <c:tickLblPos val="nextTo"/>
        <c:txPr>
          <a:bodyPr rot="2700000"/>
          <a:lstStyle/>
          <a:p>
            <a:pPr>
              <a:defRPr/>
            </a:pPr>
            <a:endParaRPr lang="en-US"/>
          </a:p>
        </c:txPr>
        <c:crossAx val="238043984"/>
        <c:crosses val="autoZero"/>
        <c:auto val="1"/>
        <c:lblAlgn val="ctr"/>
        <c:lblOffset val="0"/>
        <c:noMultiLvlLbl val="0"/>
      </c:catAx>
      <c:valAx>
        <c:axId val="238043984"/>
        <c:scaling>
          <c:orientation val="minMax"/>
        </c:scaling>
        <c:delete val="0"/>
        <c:axPos val="l"/>
        <c:majorGridlines/>
        <c:numFmt formatCode="#,##0" sourceLinked="1"/>
        <c:majorTickMark val="out"/>
        <c:minorTickMark val="none"/>
        <c:tickLblPos val="nextTo"/>
        <c:crossAx val="238043592"/>
        <c:crosses val="autoZero"/>
        <c:crossBetween val="midCat"/>
        <c:majorUnit val="4000000"/>
        <c:dispUnits>
          <c:builtInUnit val="millions"/>
          <c:dispUnitsLbl>
            <c:layout>
              <c:manualLayout>
                <c:xMode val="edge"/>
                <c:yMode val="edge"/>
                <c:x val="1.3176123619014287E-2"/>
                <c:y val="0.45399372499494978"/>
              </c:manualLayout>
            </c:layout>
          </c:dispUnitsLbl>
        </c:dispUnits>
      </c:valAx>
    </c:plotArea>
    <c:legend>
      <c:legendPos val="l"/>
      <c:layout>
        <c:manualLayout>
          <c:xMode val="edge"/>
          <c:yMode val="edge"/>
          <c:x val="0.12667191601049868"/>
          <c:y val="8.6415126627006691E-2"/>
          <c:w val="0.23284181665890857"/>
          <c:h val="0.2606733942191643"/>
        </c:manualLayout>
      </c:layout>
      <c:overlay val="1"/>
      <c:spPr>
        <a:solidFill>
          <a:schemeClr val="bg1"/>
        </a:solidFill>
        <a:ln>
          <a:solidFill>
            <a:schemeClr val="bg1">
              <a:lumMod val="50000"/>
            </a:schemeClr>
          </a:solidFill>
        </a:ln>
        <a:effectLst>
          <a:outerShdw blurRad="50800" dist="38100" dir="2700000" algn="tl" rotWithShape="0">
            <a:prstClr val="black">
              <a:alpha val="40000"/>
            </a:prstClr>
          </a:outerShdw>
        </a:effectLst>
      </c:spPr>
    </c:legend>
    <c:plotVisOnly val="1"/>
    <c:dispBlanksAs val="gap"/>
    <c:showDLblsOverMax val="0"/>
  </c:chart>
  <c:txPr>
    <a:bodyPr/>
    <a:lstStyle/>
    <a:p>
      <a:pPr>
        <a:defRPr sz="2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25780982161858"/>
          <c:y val="0.19807096638126975"/>
          <c:w val="0.77970466577719189"/>
          <c:h val="0.70272322387119146"/>
        </c:manualLayout>
      </c:layout>
      <c:barChart>
        <c:barDir val="bar"/>
        <c:grouping val="clustered"/>
        <c:varyColors val="0"/>
        <c:ser>
          <c:idx val="3"/>
          <c:order val="0"/>
          <c:tx>
            <c:strRef>
              <c:f>Sheet!$AX$1</c:f>
              <c:strCache>
                <c:ptCount val="1"/>
                <c:pt idx="0">
                  <c:v>Female 2050</c:v>
                </c:pt>
              </c:strCache>
            </c:strRef>
          </c:tx>
          <c:spPr>
            <a:solidFill>
              <a:schemeClr val="accent2">
                <a:alpha val="67000"/>
              </a:schemeClr>
            </a:solidFill>
            <a:ln>
              <a:solidFill>
                <a:schemeClr val="bg1">
                  <a:lumMod val="65000"/>
                </a:schemeClr>
              </a:solidFill>
            </a:ln>
          </c:spPr>
          <c:invertIfNegative val="0"/>
          <c:cat>
            <c:strRef>
              <c:f>Sheet!$AJ$2:$AJ$19</c:f>
              <c:strCache>
                <c:ptCount val="18"/>
                <c:pt idx="0">
                  <c:v>Under 5</c:v>
                </c:pt>
                <c:pt idx="1">
                  <c:v> 05-09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Sheet!$AX$2:$AX$19</c:f>
              <c:numCache>
                <c:formatCode>#,##0</c:formatCode>
                <c:ptCount val="18"/>
                <c:pt idx="0">
                  <c:v>1266817</c:v>
                </c:pt>
                <c:pt idx="1">
                  <c:v>1239644</c:v>
                </c:pt>
                <c:pt idx="2">
                  <c:v>1243886</c:v>
                </c:pt>
                <c:pt idx="3">
                  <c:v>1255936</c:v>
                </c:pt>
                <c:pt idx="4">
                  <c:v>1259689</c:v>
                </c:pt>
                <c:pt idx="5">
                  <c:v>1254534</c:v>
                </c:pt>
                <c:pt idx="6">
                  <c:v>1250300</c:v>
                </c:pt>
                <c:pt idx="7">
                  <c:v>1245656</c:v>
                </c:pt>
                <c:pt idx="8">
                  <c:v>1273555</c:v>
                </c:pt>
                <c:pt idx="9">
                  <c:v>1269606</c:v>
                </c:pt>
                <c:pt idx="10">
                  <c:v>1192868</c:v>
                </c:pt>
                <c:pt idx="11">
                  <c:v>1139535</c:v>
                </c:pt>
                <c:pt idx="12">
                  <c:v>1053389</c:v>
                </c:pt>
                <c:pt idx="13">
                  <c:v>1030399</c:v>
                </c:pt>
                <c:pt idx="14">
                  <c:v>907119</c:v>
                </c:pt>
                <c:pt idx="15">
                  <c:v>808495</c:v>
                </c:pt>
                <c:pt idx="16">
                  <c:v>630937</c:v>
                </c:pt>
                <c:pt idx="17">
                  <c:v>862791</c:v>
                </c:pt>
              </c:numCache>
            </c:numRef>
          </c:val>
        </c:ser>
        <c:ser>
          <c:idx val="1"/>
          <c:order val="1"/>
          <c:tx>
            <c:strRef>
              <c:f>Sheet!$AO$1</c:f>
              <c:strCache>
                <c:ptCount val="1"/>
                <c:pt idx="0">
                  <c:v>Female 2010</c:v>
                </c:pt>
              </c:strCache>
            </c:strRef>
          </c:tx>
          <c:spPr>
            <a:ln>
              <a:solidFill>
                <a:schemeClr val="bg1">
                  <a:lumMod val="65000"/>
                </a:schemeClr>
              </a:solidFill>
            </a:ln>
          </c:spPr>
          <c:invertIfNegative val="0"/>
          <c:cat>
            <c:strRef>
              <c:f>Sheet!$AJ$2:$AJ$19</c:f>
              <c:strCache>
                <c:ptCount val="18"/>
                <c:pt idx="0">
                  <c:v>Under 5</c:v>
                </c:pt>
                <c:pt idx="1">
                  <c:v> 05-09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Sheet!$AO$2:$AO$19</c:f>
              <c:numCache>
                <c:formatCode>#,##0</c:formatCode>
                <c:ptCount val="18"/>
                <c:pt idx="0">
                  <c:v>944324</c:v>
                </c:pt>
                <c:pt idx="1">
                  <c:v>944420</c:v>
                </c:pt>
                <c:pt idx="2">
                  <c:v>919017</c:v>
                </c:pt>
                <c:pt idx="3">
                  <c:v>914438</c:v>
                </c:pt>
                <c:pt idx="4">
                  <c:v>884726</c:v>
                </c:pt>
                <c:pt idx="5">
                  <c:v>914073</c:v>
                </c:pt>
                <c:pt idx="6">
                  <c:v>877547</c:v>
                </c:pt>
                <c:pt idx="7">
                  <c:v>887448</c:v>
                </c:pt>
                <c:pt idx="8">
                  <c:v>847930</c:v>
                </c:pt>
                <c:pt idx="9">
                  <c:v>885604</c:v>
                </c:pt>
                <c:pt idx="10">
                  <c:v>846936</c:v>
                </c:pt>
                <c:pt idx="11">
                  <c:v>731649</c:v>
                </c:pt>
                <c:pt idx="12">
                  <c:v>608947</c:v>
                </c:pt>
                <c:pt idx="13">
                  <c:v>449831</c:v>
                </c:pt>
                <c:pt idx="14">
                  <c:v>335291</c:v>
                </c:pt>
                <c:pt idx="15">
                  <c:v>268715</c:v>
                </c:pt>
                <c:pt idx="16">
                  <c:v>208177</c:v>
                </c:pt>
                <c:pt idx="17">
                  <c:v>204208</c:v>
                </c:pt>
              </c:numCache>
            </c:numRef>
          </c:val>
        </c:ser>
        <c:ser>
          <c:idx val="0"/>
          <c:order val="2"/>
          <c:tx>
            <c:strRef>
              <c:f>Sheet!$AN$1</c:f>
              <c:strCache>
                <c:ptCount val="1"/>
                <c:pt idx="0">
                  <c:v>Male 2010</c:v>
                </c:pt>
              </c:strCache>
            </c:strRef>
          </c:tx>
          <c:spPr>
            <a:ln>
              <a:solidFill>
                <a:schemeClr val="bg1">
                  <a:lumMod val="65000"/>
                </a:schemeClr>
              </a:solidFill>
            </a:ln>
          </c:spPr>
          <c:invertIfNegative val="0"/>
          <c:cat>
            <c:strRef>
              <c:f>Sheet!$AJ$2:$AJ$19</c:f>
              <c:strCache>
                <c:ptCount val="18"/>
                <c:pt idx="0">
                  <c:v>Under 5</c:v>
                </c:pt>
                <c:pt idx="1">
                  <c:v> 05-09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Sheet!$AN$2:$AN$19</c:f>
              <c:numCache>
                <c:formatCode>#,##0</c:formatCode>
                <c:ptCount val="18"/>
                <c:pt idx="0">
                  <c:v>-984149</c:v>
                </c:pt>
                <c:pt idx="1">
                  <c:v>-983814</c:v>
                </c:pt>
                <c:pt idx="2">
                  <c:v>-962866</c:v>
                </c:pt>
                <c:pt idx="3">
                  <c:v>-968686</c:v>
                </c:pt>
                <c:pt idx="4">
                  <c:v>-932353</c:v>
                </c:pt>
                <c:pt idx="5">
                  <c:v>-938966</c:v>
                </c:pt>
                <c:pt idx="6">
                  <c:v>-882887</c:v>
                </c:pt>
                <c:pt idx="7">
                  <c:v>-876139</c:v>
                </c:pt>
                <c:pt idx="8">
                  <c:v>-846865</c:v>
                </c:pt>
                <c:pt idx="9">
                  <c:v>-874863</c:v>
                </c:pt>
                <c:pt idx="10">
                  <c:v>-827933</c:v>
                </c:pt>
                <c:pt idx="11">
                  <c:v>-691275</c:v>
                </c:pt>
                <c:pt idx="12">
                  <c:v>-565820</c:v>
                </c:pt>
                <c:pt idx="13">
                  <c:v>-403269</c:v>
                </c:pt>
                <c:pt idx="14">
                  <c:v>-283865</c:v>
                </c:pt>
                <c:pt idx="15">
                  <c:v>-208530</c:v>
                </c:pt>
                <c:pt idx="16">
                  <c:v>-139029</c:v>
                </c:pt>
                <c:pt idx="17">
                  <c:v>-100971</c:v>
                </c:pt>
              </c:numCache>
            </c:numRef>
          </c:val>
        </c:ser>
        <c:ser>
          <c:idx val="2"/>
          <c:order val="3"/>
          <c:tx>
            <c:strRef>
              <c:f>Sheet!$AW$1</c:f>
              <c:strCache>
                <c:ptCount val="1"/>
                <c:pt idx="0">
                  <c:v>Male 2050</c:v>
                </c:pt>
              </c:strCache>
            </c:strRef>
          </c:tx>
          <c:spPr>
            <a:solidFill>
              <a:srgbClr val="3B3D9F">
                <a:alpha val="39000"/>
              </a:srgbClr>
            </a:solidFill>
            <a:ln>
              <a:solidFill>
                <a:schemeClr val="bg1">
                  <a:lumMod val="65000"/>
                </a:schemeClr>
              </a:solidFill>
            </a:ln>
          </c:spPr>
          <c:invertIfNegative val="0"/>
          <c:cat>
            <c:strRef>
              <c:f>Sheet!$AJ$2:$AJ$19</c:f>
              <c:strCache>
                <c:ptCount val="18"/>
                <c:pt idx="0">
                  <c:v>Under 5</c:v>
                </c:pt>
                <c:pt idx="1">
                  <c:v> 05-09</c:v>
                </c:pt>
                <c:pt idx="2">
                  <c:v> 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Sheet!$AW$2:$AW$19</c:f>
              <c:numCache>
                <c:formatCode>#,##0</c:formatCode>
                <c:ptCount val="18"/>
                <c:pt idx="0">
                  <c:v>-1318337</c:v>
                </c:pt>
                <c:pt idx="1">
                  <c:v>-1291153</c:v>
                </c:pt>
                <c:pt idx="2">
                  <c:v>-1302006</c:v>
                </c:pt>
                <c:pt idx="3">
                  <c:v>-1327073</c:v>
                </c:pt>
                <c:pt idx="4">
                  <c:v>-1351318</c:v>
                </c:pt>
                <c:pt idx="5">
                  <c:v>-1359066</c:v>
                </c:pt>
                <c:pt idx="6">
                  <c:v>-1342296</c:v>
                </c:pt>
                <c:pt idx="7">
                  <c:v>-1324164</c:v>
                </c:pt>
                <c:pt idx="8">
                  <c:v>-1339965</c:v>
                </c:pt>
                <c:pt idx="9">
                  <c:v>-1315760</c:v>
                </c:pt>
                <c:pt idx="10">
                  <c:v>-1218265</c:v>
                </c:pt>
                <c:pt idx="11">
                  <c:v>-1150209</c:v>
                </c:pt>
                <c:pt idx="12">
                  <c:v>-1035337</c:v>
                </c:pt>
                <c:pt idx="13">
                  <c:v>-964854</c:v>
                </c:pt>
                <c:pt idx="14">
                  <c:v>-824327</c:v>
                </c:pt>
                <c:pt idx="15">
                  <c:v>-710044</c:v>
                </c:pt>
                <c:pt idx="16">
                  <c:v>-534912</c:v>
                </c:pt>
                <c:pt idx="17">
                  <c:v>-608507</c:v>
                </c:pt>
              </c:numCache>
            </c:numRef>
          </c:val>
        </c:ser>
        <c:dLbls>
          <c:showLegendKey val="0"/>
          <c:showVal val="0"/>
          <c:showCatName val="0"/>
          <c:showSerName val="0"/>
          <c:showPercent val="0"/>
          <c:showBubbleSize val="0"/>
        </c:dLbls>
        <c:gapWidth val="0"/>
        <c:overlap val="100"/>
        <c:axId val="385241536"/>
        <c:axId val="193662592"/>
      </c:barChart>
      <c:catAx>
        <c:axId val="385241536"/>
        <c:scaling>
          <c:orientation val="minMax"/>
        </c:scaling>
        <c:delete val="0"/>
        <c:axPos val="l"/>
        <c:title>
          <c:tx>
            <c:rich>
              <a:bodyPr rot="-5400000" vert="horz"/>
              <a:lstStyle/>
              <a:p>
                <a:pPr>
                  <a:defRPr sz="2000"/>
                </a:pPr>
                <a:r>
                  <a:rPr lang="en-US" sz="2000" dirty="0"/>
                  <a:t>Age</a:t>
                </a:r>
              </a:p>
            </c:rich>
          </c:tx>
          <c:layout>
            <c:manualLayout>
              <c:xMode val="edge"/>
              <c:yMode val="edge"/>
              <c:x val="1.610415108990635E-2"/>
              <c:y val="0.46791444699532836"/>
            </c:manualLayout>
          </c:layout>
          <c:overlay val="0"/>
        </c:title>
        <c:numFmt formatCode="General" sourceLinked="0"/>
        <c:majorTickMark val="out"/>
        <c:minorTickMark val="none"/>
        <c:tickLblPos val="low"/>
        <c:txPr>
          <a:bodyPr/>
          <a:lstStyle/>
          <a:p>
            <a:pPr>
              <a:defRPr sz="1400"/>
            </a:pPr>
            <a:endParaRPr lang="en-US"/>
          </a:p>
        </c:txPr>
        <c:crossAx val="193662592"/>
        <c:crosses val="autoZero"/>
        <c:auto val="1"/>
        <c:lblAlgn val="ctr"/>
        <c:lblOffset val="100"/>
        <c:noMultiLvlLbl val="0"/>
      </c:catAx>
      <c:valAx>
        <c:axId val="193662592"/>
        <c:scaling>
          <c:orientation val="minMax"/>
          <c:max val="1500000"/>
          <c:min val="-1500000"/>
        </c:scaling>
        <c:delete val="0"/>
        <c:axPos val="b"/>
        <c:majorGridlines/>
        <c:numFmt formatCode="#,##0;#,##0" sourceLinked="0"/>
        <c:majorTickMark val="out"/>
        <c:minorTickMark val="none"/>
        <c:tickLblPos val="nextTo"/>
        <c:crossAx val="385241536"/>
        <c:crosses val="autoZero"/>
        <c:crossBetween val="between"/>
      </c:valAx>
    </c:plotArea>
    <c:legend>
      <c:legendPos val="t"/>
      <c:layout>
        <c:manualLayout>
          <c:xMode val="edge"/>
          <c:yMode val="edge"/>
          <c:x val="0.17037880606106298"/>
          <c:y val="0.11873611183459092"/>
          <c:w val="0.76025933562365022"/>
          <c:h val="5.1097967071151877E-2"/>
        </c:manualLayout>
      </c:layout>
      <c:overlay val="0"/>
      <c:spPr>
        <a:ln w="9525">
          <a:solidFill>
            <a:schemeClr val="bg1">
              <a:lumMod val="65000"/>
            </a:schemeClr>
          </a:solidFill>
        </a:ln>
        <a:effectLst>
          <a:outerShdw blurRad="50800" dist="38100" dir="2700000" algn="tl" rotWithShape="0">
            <a:prstClr val="black">
              <a:alpha val="40000"/>
            </a:prstClr>
          </a:outerShdw>
        </a:effectLst>
      </c:spPr>
    </c:legend>
    <c:plotVisOnly val="1"/>
    <c:dispBlanksAs val="gap"/>
    <c:showDLblsOverMax val="0"/>
  </c:chart>
  <c:txPr>
    <a:bodyPr/>
    <a:lstStyle/>
    <a:p>
      <a:pPr>
        <a:defRPr sz="16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dLbls>
          <c:showLegendKey val="0"/>
          <c:showVal val="0"/>
          <c:showCatName val="0"/>
          <c:showSerName val="0"/>
          <c:showPercent val="0"/>
          <c:showBubbleSize val="0"/>
        </c:dLbls>
        <c:gapWidth val="219"/>
        <c:overlap val="-27"/>
        <c:axId val="193930616"/>
        <c:axId val="193943288"/>
      </c:barChart>
      <c:catAx>
        <c:axId val="19393061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943288"/>
        <c:crosses val="autoZero"/>
        <c:auto val="1"/>
        <c:lblAlgn val="ctr"/>
        <c:lblOffset val="100"/>
        <c:noMultiLvlLbl val="0"/>
      </c:catAx>
      <c:valAx>
        <c:axId val="193943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930616"/>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193805192"/>
        <c:axId val="192389976"/>
      </c:barChart>
      <c:catAx>
        <c:axId val="19380519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2389976"/>
        <c:crosses val="autoZero"/>
        <c:auto val="1"/>
        <c:lblAlgn val="ctr"/>
        <c:lblOffset val="100"/>
        <c:noMultiLvlLbl val="0"/>
      </c:catAx>
      <c:valAx>
        <c:axId val="192389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805192"/>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Sheet1!$C$20</c:f>
              <c:strCache>
                <c:ptCount val="1"/>
                <c:pt idx="0">
                  <c:v>Natural Increase</c:v>
                </c:pt>
              </c:strCache>
            </c:strRef>
          </c:tx>
          <c:invertIfNegative val="0"/>
          <c:dLbls>
            <c:spPr>
              <a:noFill/>
              <a:ln>
                <a:noFill/>
              </a:ln>
              <a:effectLst/>
            </c:spPr>
            <c:txPr>
              <a:bodyPr/>
              <a:lstStyle/>
              <a:p>
                <a:pPr>
                  <a:defRPr sz="1100" b="1" baseline="0">
                    <a:solidFill>
                      <a:schemeClr val="bg1"/>
                    </a:solidFill>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Sheet1!$B$21:$B$26</c:f>
              <c:strCache>
                <c:ptCount val="6"/>
                <c:pt idx="0">
                  <c:v>1950-1960</c:v>
                </c:pt>
                <c:pt idx="1">
                  <c:v>1960-1970</c:v>
                </c:pt>
                <c:pt idx="2">
                  <c:v>1970-1980</c:v>
                </c:pt>
                <c:pt idx="3">
                  <c:v>1980-1990</c:v>
                </c:pt>
                <c:pt idx="4">
                  <c:v>1990-2000</c:v>
                </c:pt>
                <c:pt idx="5">
                  <c:v>2000-2010</c:v>
                </c:pt>
              </c:strCache>
            </c:strRef>
          </c:cat>
          <c:val>
            <c:numRef>
              <c:f>Sheet1!$C$21:$C$26</c:f>
              <c:numCache>
                <c:formatCode>0.0%</c:formatCode>
                <c:ptCount val="6"/>
                <c:pt idx="0">
                  <c:v>0.89512869078513935</c:v>
                </c:pt>
                <c:pt idx="1">
                  <c:v>0.86745208722286782</c:v>
                </c:pt>
                <c:pt idx="2">
                  <c:v>0.41513509984135</c:v>
                </c:pt>
                <c:pt idx="3">
                  <c:v>0.65850160971581451</c:v>
                </c:pt>
                <c:pt idx="4">
                  <c:v>0.4972530016997343</c:v>
                </c:pt>
                <c:pt idx="5">
                  <c:v>0.53664345380869505</c:v>
                </c:pt>
              </c:numCache>
            </c:numRef>
          </c:val>
        </c:ser>
        <c:ser>
          <c:idx val="1"/>
          <c:order val="1"/>
          <c:tx>
            <c:strRef>
              <c:f>Sheet1!$D$20</c:f>
              <c:strCache>
                <c:ptCount val="1"/>
                <c:pt idx="0">
                  <c:v>Migration</c:v>
                </c:pt>
              </c:strCache>
            </c:strRef>
          </c:tx>
          <c:invertIfNegative val="0"/>
          <c:dLbls>
            <c:spPr>
              <a:noFill/>
              <a:ln>
                <a:noFill/>
              </a:ln>
              <a:effectLst/>
            </c:spPr>
            <c:txPr>
              <a:bodyPr/>
              <a:lstStyle/>
              <a:p>
                <a:pPr>
                  <a:defRPr sz="1200" b="1" baseline="0">
                    <a:solidFill>
                      <a:schemeClr val="bg1"/>
                    </a:solidFill>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Sheet1!$B$21:$B$26</c:f>
              <c:strCache>
                <c:ptCount val="6"/>
                <c:pt idx="0">
                  <c:v>1950-1960</c:v>
                </c:pt>
                <c:pt idx="1">
                  <c:v>1960-1970</c:v>
                </c:pt>
                <c:pt idx="2">
                  <c:v>1970-1980</c:v>
                </c:pt>
                <c:pt idx="3">
                  <c:v>1980-1990</c:v>
                </c:pt>
                <c:pt idx="4">
                  <c:v>1990-2000</c:v>
                </c:pt>
                <c:pt idx="5">
                  <c:v>2000-2010</c:v>
                </c:pt>
              </c:strCache>
            </c:strRef>
          </c:cat>
          <c:val>
            <c:numRef>
              <c:f>Sheet1!$D$21:$D$26</c:f>
              <c:numCache>
                <c:formatCode>0.0%</c:formatCode>
                <c:ptCount val="6"/>
                <c:pt idx="0">
                  <c:v>0.10487130921486071</c:v>
                </c:pt>
                <c:pt idx="1">
                  <c:v>0.13254791277713224</c:v>
                </c:pt>
                <c:pt idx="2">
                  <c:v>0.58486490015865</c:v>
                </c:pt>
                <c:pt idx="3">
                  <c:v>0.34149839028418549</c:v>
                </c:pt>
                <c:pt idx="4">
                  <c:v>0.5027469983002657</c:v>
                </c:pt>
                <c:pt idx="5">
                  <c:v>0.46335654619130495</c:v>
                </c:pt>
              </c:numCache>
            </c:numRef>
          </c:val>
        </c:ser>
        <c:dLbls>
          <c:showLegendKey val="0"/>
          <c:showVal val="0"/>
          <c:showCatName val="0"/>
          <c:showSerName val="0"/>
          <c:showPercent val="0"/>
          <c:showBubbleSize val="0"/>
        </c:dLbls>
        <c:gapWidth val="127"/>
        <c:overlap val="100"/>
        <c:axId val="230399808"/>
        <c:axId val="230399024"/>
      </c:barChart>
      <c:catAx>
        <c:axId val="230399808"/>
        <c:scaling>
          <c:orientation val="minMax"/>
        </c:scaling>
        <c:delete val="0"/>
        <c:axPos val="l"/>
        <c:numFmt formatCode="General" sourceLinked="0"/>
        <c:majorTickMark val="out"/>
        <c:minorTickMark val="none"/>
        <c:tickLblPos val="nextTo"/>
        <c:txPr>
          <a:bodyPr/>
          <a:lstStyle/>
          <a:p>
            <a:pPr>
              <a:defRPr sz="1600" baseline="0">
                <a:latin typeface="Tw Cen MT" panose="020B0602020104020603" pitchFamily="34" charset="0"/>
              </a:defRPr>
            </a:pPr>
            <a:endParaRPr lang="en-US"/>
          </a:p>
        </c:txPr>
        <c:crossAx val="230399024"/>
        <c:crosses val="autoZero"/>
        <c:auto val="1"/>
        <c:lblAlgn val="ctr"/>
        <c:lblOffset val="100"/>
        <c:noMultiLvlLbl val="0"/>
      </c:catAx>
      <c:valAx>
        <c:axId val="230399024"/>
        <c:scaling>
          <c:orientation val="minMax"/>
          <c:max val="1"/>
        </c:scaling>
        <c:delete val="1"/>
        <c:axPos val="b"/>
        <c:majorGridlines>
          <c:spPr>
            <a:ln w="3175">
              <a:solidFill>
                <a:schemeClr val="accent1">
                  <a:alpha val="50000"/>
                </a:schemeClr>
              </a:solidFill>
              <a:prstDash val="sysDot"/>
            </a:ln>
          </c:spPr>
        </c:majorGridlines>
        <c:numFmt formatCode="0.0%" sourceLinked="1"/>
        <c:majorTickMark val="out"/>
        <c:minorTickMark val="none"/>
        <c:tickLblPos val="nextTo"/>
        <c:crossAx val="230399808"/>
        <c:crosses val="autoZero"/>
        <c:crossBetween val="between"/>
      </c:valAx>
    </c:plotArea>
    <c:legend>
      <c:legendPos val="b"/>
      <c:layout>
        <c:manualLayout>
          <c:xMode val="edge"/>
          <c:yMode val="edge"/>
          <c:x val="0.29954863596595882"/>
          <c:y val="0.91542669077087102"/>
          <c:w val="0.60030939314403886"/>
          <c:h val="8.3767697386283119E-2"/>
        </c:manualLayout>
      </c:layout>
      <c:overlay val="1"/>
      <c:txPr>
        <a:bodyPr/>
        <a:lstStyle/>
        <a:p>
          <a:pPr>
            <a:defRPr sz="2400" baseline="0">
              <a:latin typeface="Tw Cen MT" panose="020B0602020104020603" pitchFamily="34"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0814706114348"/>
          <c:y val="6.4077906024350664E-2"/>
          <c:w val="0.88502771906785971"/>
          <c:h val="0.83666688441226278"/>
        </c:manualLayout>
      </c:layout>
      <c:lineChart>
        <c:grouping val="standard"/>
        <c:varyColors val="0"/>
        <c:ser>
          <c:idx val="0"/>
          <c:order val="0"/>
          <c:tx>
            <c:strRef>
              <c:f>Sheet1!$B$1</c:f>
              <c:strCache>
                <c:ptCount val="1"/>
                <c:pt idx="0">
                  <c:v>Number</c:v>
                </c:pt>
              </c:strCache>
            </c:strRef>
          </c:tx>
          <c:spPr>
            <a:ln w="28575" cap="rnd">
              <a:solidFill>
                <a:schemeClr val="accent3">
                  <a:lumMod val="75000"/>
                </a:schemeClr>
              </a:solidFill>
              <a:round/>
            </a:ln>
            <a:effectLst/>
          </c:spPr>
          <c:marker>
            <c:symbol val="none"/>
          </c:marker>
          <c:cat>
            <c:numRef>
              <c:f>Sheet1!$A$2:$A$194</c:f>
              <c:numCache>
                <c:formatCode>General</c:formatCode>
                <c:ptCount val="193"/>
                <c:pt idx="0">
                  <c:v>1820</c:v>
                </c:pt>
                <c:pt idx="1">
                  <c:v>1821</c:v>
                </c:pt>
                <c:pt idx="2">
                  <c:v>1822</c:v>
                </c:pt>
                <c:pt idx="3">
                  <c:v>1823</c:v>
                </c:pt>
                <c:pt idx="4">
                  <c:v>1824</c:v>
                </c:pt>
                <c:pt idx="5">
                  <c:v>1825</c:v>
                </c:pt>
                <c:pt idx="6">
                  <c:v>1826</c:v>
                </c:pt>
                <c:pt idx="7">
                  <c:v>1827</c:v>
                </c:pt>
                <c:pt idx="8">
                  <c:v>1828</c:v>
                </c:pt>
                <c:pt idx="9">
                  <c:v>1829</c:v>
                </c:pt>
                <c:pt idx="10">
                  <c:v>1830</c:v>
                </c:pt>
                <c:pt idx="11">
                  <c:v>1831</c:v>
                </c:pt>
                <c:pt idx="12">
                  <c:v>1832</c:v>
                </c:pt>
                <c:pt idx="13">
                  <c:v>1833</c:v>
                </c:pt>
                <c:pt idx="14">
                  <c:v>1834</c:v>
                </c:pt>
                <c:pt idx="15">
                  <c:v>1835</c:v>
                </c:pt>
                <c:pt idx="16">
                  <c:v>1836</c:v>
                </c:pt>
                <c:pt idx="17">
                  <c:v>1837</c:v>
                </c:pt>
                <c:pt idx="18">
                  <c:v>1838</c:v>
                </c:pt>
                <c:pt idx="19">
                  <c:v>1839</c:v>
                </c:pt>
                <c:pt idx="20">
                  <c:v>1840</c:v>
                </c:pt>
                <c:pt idx="21">
                  <c:v>1841</c:v>
                </c:pt>
                <c:pt idx="22">
                  <c:v>1842</c:v>
                </c:pt>
                <c:pt idx="23">
                  <c:v>1843</c:v>
                </c:pt>
                <c:pt idx="24">
                  <c:v>1844</c:v>
                </c:pt>
                <c:pt idx="25">
                  <c:v>1845</c:v>
                </c:pt>
                <c:pt idx="26">
                  <c:v>1846</c:v>
                </c:pt>
                <c:pt idx="27">
                  <c:v>1847</c:v>
                </c:pt>
                <c:pt idx="28">
                  <c:v>1848</c:v>
                </c:pt>
                <c:pt idx="29">
                  <c:v>1849</c:v>
                </c:pt>
                <c:pt idx="30">
                  <c:v>1850</c:v>
                </c:pt>
                <c:pt idx="31">
                  <c:v>1851</c:v>
                </c:pt>
                <c:pt idx="32">
                  <c:v>1852</c:v>
                </c:pt>
                <c:pt idx="33">
                  <c:v>1853</c:v>
                </c:pt>
                <c:pt idx="34">
                  <c:v>1854</c:v>
                </c:pt>
                <c:pt idx="35">
                  <c:v>1855</c:v>
                </c:pt>
                <c:pt idx="36">
                  <c:v>1856</c:v>
                </c:pt>
                <c:pt idx="37">
                  <c:v>1857</c:v>
                </c:pt>
                <c:pt idx="38">
                  <c:v>1858</c:v>
                </c:pt>
                <c:pt idx="39">
                  <c:v>1859</c:v>
                </c:pt>
                <c:pt idx="40">
                  <c:v>1860</c:v>
                </c:pt>
                <c:pt idx="41">
                  <c:v>1861</c:v>
                </c:pt>
                <c:pt idx="42">
                  <c:v>1862</c:v>
                </c:pt>
                <c:pt idx="43">
                  <c:v>1863</c:v>
                </c:pt>
                <c:pt idx="44">
                  <c:v>1864</c:v>
                </c:pt>
                <c:pt idx="45">
                  <c:v>1865</c:v>
                </c:pt>
                <c:pt idx="46">
                  <c:v>1866</c:v>
                </c:pt>
                <c:pt idx="47">
                  <c:v>1867</c:v>
                </c:pt>
                <c:pt idx="48">
                  <c:v>1868</c:v>
                </c:pt>
                <c:pt idx="49">
                  <c:v>1869</c:v>
                </c:pt>
                <c:pt idx="50">
                  <c:v>1870</c:v>
                </c:pt>
                <c:pt idx="51">
                  <c:v>1871</c:v>
                </c:pt>
                <c:pt idx="52">
                  <c:v>1872</c:v>
                </c:pt>
                <c:pt idx="53">
                  <c:v>1873</c:v>
                </c:pt>
                <c:pt idx="54">
                  <c:v>1874</c:v>
                </c:pt>
                <c:pt idx="55">
                  <c:v>1875</c:v>
                </c:pt>
                <c:pt idx="56">
                  <c:v>1876</c:v>
                </c:pt>
                <c:pt idx="57">
                  <c:v>1877</c:v>
                </c:pt>
                <c:pt idx="58">
                  <c:v>1878</c:v>
                </c:pt>
                <c:pt idx="59">
                  <c:v>1879</c:v>
                </c:pt>
                <c:pt idx="60">
                  <c:v>1880</c:v>
                </c:pt>
                <c:pt idx="61">
                  <c:v>1881</c:v>
                </c:pt>
                <c:pt idx="62">
                  <c:v>1882</c:v>
                </c:pt>
                <c:pt idx="63">
                  <c:v>1883</c:v>
                </c:pt>
                <c:pt idx="64">
                  <c:v>1884</c:v>
                </c:pt>
                <c:pt idx="65">
                  <c:v>1885</c:v>
                </c:pt>
                <c:pt idx="66">
                  <c:v>1886</c:v>
                </c:pt>
                <c:pt idx="67">
                  <c:v>1887</c:v>
                </c:pt>
                <c:pt idx="68">
                  <c:v>1888</c:v>
                </c:pt>
                <c:pt idx="69">
                  <c:v>1889</c:v>
                </c:pt>
                <c:pt idx="70">
                  <c:v>1890</c:v>
                </c:pt>
                <c:pt idx="71">
                  <c:v>1891</c:v>
                </c:pt>
                <c:pt idx="72">
                  <c:v>1892</c:v>
                </c:pt>
                <c:pt idx="73">
                  <c:v>1893</c:v>
                </c:pt>
                <c:pt idx="74">
                  <c:v>1894</c:v>
                </c:pt>
                <c:pt idx="75">
                  <c:v>1895</c:v>
                </c:pt>
                <c:pt idx="76">
                  <c:v>1896</c:v>
                </c:pt>
                <c:pt idx="77">
                  <c:v>1897</c:v>
                </c:pt>
                <c:pt idx="78">
                  <c:v>1898</c:v>
                </c:pt>
                <c:pt idx="79">
                  <c:v>1899</c:v>
                </c:pt>
                <c:pt idx="80">
                  <c:v>1900</c:v>
                </c:pt>
                <c:pt idx="81">
                  <c:v>1901</c:v>
                </c:pt>
                <c:pt idx="82">
                  <c:v>1902</c:v>
                </c:pt>
                <c:pt idx="83">
                  <c:v>1903</c:v>
                </c:pt>
                <c:pt idx="84">
                  <c:v>1904</c:v>
                </c:pt>
                <c:pt idx="85">
                  <c:v>1905</c:v>
                </c:pt>
                <c:pt idx="86">
                  <c:v>1906</c:v>
                </c:pt>
                <c:pt idx="87">
                  <c:v>1907</c:v>
                </c:pt>
                <c:pt idx="88">
                  <c:v>1908</c:v>
                </c:pt>
                <c:pt idx="89">
                  <c:v>1909</c:v>
                </c:pt>
                <c:pt idx="90">
                  <c:v>1910</c:v>
                </c:pt>
                <c:pt idx="91">
                  <c:v>1911</c:v>
                </c:pt>
                <c:pt idx="92">
                  <c:v>1912</c:v>
                </c:pt>
                <c:pt idx="93">
                  <c:v>1913</c:v>
                </c:pt>
                <c:pt idx="94">
                  <c:v>1914</c:v>
                </c:pt>
                <c:pt idx="95">
                  <c:v>1915</c:v>
                </c:pt>
                <c:pt idx="96">
                  <c:v>1916</c:v>
                </c:pt>
                <c:pt idx="97">
                  <c:v>1917</c:v>
                </c:pt>
                <c:pt idx="98">
                  <c:v>1918</c:v>
                </c:pt>
                <c:pt idx="99">
                  <c:v>1919</c:v>
                </c:pt>
                <c:pt idx="100">
                  <c:v>1920</c:v>
                </c:pt>
                <c:pt idx="101">
                  <c:v>1921</c:v>
                </c:pt>
                <c:pt idx="102">
                  <c:v>1922</c:v>
                </c:pt>
                <c:pt idx="103">
                  <c:v>1923</c:v>
                </c:pt>
                <c:pt idx="104">
                  <c:v>1924</c:v>
                </c:pt>
                <c:pt idx="105">
                  <c:v>1925</c:v>
                </c:pt>
                <c:pt idx="106">
                  <c:v>1926</c:v>
                </c:pt>
                <c:pt idx="107">
                  <c:v>1927</c:v>
                </c:pt>
                <c:pt idx="108">
                  <c:v>1928</c:v>
                </c:pt>
                <c:pt idx="109">
                  <c:v>1929</c:v>
                </c:pt>
                <c:pt idx="110">
                  <c:v>1930</c:v>
                </c:pt>
                <c:pt idx="111">
                  <c:v>1931</c:v>
                </c:pt>
                <c:pt idx="112">
                  <c:v>1932</c:v>
                </c:pt>
                <c:pt idx="113">
                  <c:v>1933</c:v>
                </c:pt>
                <c:pt idx="114">
                  <c:v>1934</c:v>
                </c:pt>
                <c:pt idx="115">
                  <c:v>1935</c:v>
                </c:pt>
                <c:pt idx="116">
                  <c:v>1936</c:v>
                </c:pt>
                <c:pt idx="117">
                  <c:v>1937</c:v>
                </c:pt>
                <c:pt idx="118">
                  <c:v>1938</c:v>
                </c:pt>
                <c:pt idx="119">
                  <c:v>1939</c:v>
                </c:pt>
                <c:pt idx="120">
                  <c:v>1940</c:v>
                </c:pt>
                <c:pt idx="121">
                  <c:v>1941</c:v>
                </c:pt>
                <c:pt idx="122">
                  <c:v>1942</c:v>
                </c:pt>
                <c:pt idx="123">
                  <c:v>1943</c:v>
                </c:pt>
                <c:pt idx="124">
                  <c:v>1944</c:v>
                </c:pt>
                <c:pt idx="125">
                  <c:v>1945</c:v>
                </c:pt>
                <c:pt idx="126">
                  <c:v>1946</c:v>
                </c:pt>
                <c:pt idx="127">
                  <c:v>1947</c:v>
                </c:pt>
                <c:pt idx="128">
                  <c:v>1948</c:v>
                </c:pt>
                <c:pt idx="129">
                  <c:v>1949</c:v>
                </c:pt>
                <c:pt idx="130">
                  <c:v>1950</c:v>
                </c:pt>
                <c:pt idx="131">
                  <c:v>1951</c:v>
                </c:pt>
                <c:pt idx="132">
                  <c:v>1952</c:v>
                </c:pt>
                <c:pt idx="133">
                  <c:v>1953</c:v>
                </c:pt>
                <c:pt idx="134">
                  <c:v>1954</c:v>
                </c:pt>
                <c:pt idx="135">
                  <c:v>1955</c:v>
                </c:pt>
                <c:pt idx="136">
                  <c:v>1956</c:v>
                </c:pt>
                <c:pt idx="137">
                  <c:v>1957</c:v>
                </c:pt>
                <c:pt idx="138">
                  <c:v>1958</c:v>
                </c:pt>
                <c:pt idx="139">
                  <c:v>1959</c:v>
                </c:pt>
                <c:pt idx="140">
                  <c:v>1960</c:v>
                </c:pt>
                <c:pt idx="141">
                  <c:v>1961</c:v>
                </c:pt>
                <c:pt idx="142">
                  <c:v>1962</c:v>
                </c:pt>
                <c:pt idx="143">
                  <c:v>1963</c:v>
                </c:pt>
                <c:pt idx="144">
                  <c:v>1964</c:v>
                </c:pt>
                <c:pt idx="145">
                  <c:v>1965</c:v>
                </c:pt>
                <c:pt idx="146">
                  <c:v>1966</c:v>
                </c:pt>
                <c:pt idx="147">
                  <c:v>1967</c:v>
                </c:pt>
                <c:pt idx="148">
                  <c:v>1968</c:v>
                </c:pt>
                <c:pt idx="149">
                  <c:v>1969</c:v>
                </c:pt>
                <c:pt idx="150">
                  <c:v>1970</c:v>
                </c:pt>
                <c:pt idx="151">
                  <c:v>1971</c:v>
                </c:pt>
                <c:pt idx="152">
                  <c:v>1972</c:v>
                </c:pt>
                <c:pt idx="153">
                  <c:v>1973</c:v>
                </c:pt>
                <c:pt idx="154">
                  <c:v>1974</c:v>
                </c:pt>
                <c:pt idx="155">
                  <c:v>1975</c:v>
                </c:pt>
                <c:pt idx="156">
                  <c:v>1976</c:v>
                </c:pt>
                <c:pt idx="157">
                  <c:v>1977</c:v>
                </c:pt>
                <c:pt idx="158">
                  <c:v>1978</c:v>
                </c:pt>
                <c:pt idx="159">
                  <c:v>1979</c:v>
                </c:pt>
                <c:pt idx="160">
                  <c:v>1980</c:v>
                </c:pt>
                <c:pt idx="161">
                  <c:v>1981</c:v>
                </c:pt>
                <c:pt idx="162">
                  <c:v>1982</c:v>
                </c:pt>
                <c:pt idx="163">
                  <c:v>1983</c:v>
                </c:pt>
                <c:pt idx="164">
                  <c:v>1984</c:v>
                </c:pt>
                <c:pt idx="165">
                  <c:v>1985</c:v>
                </c:pt>
                <c:pt idx="166">
                  <c:v>1986</c:v>
                </c:pt>
                <c:pt idx="167">
                  <c:v>1987</c:v>
                </c:pt>
                <c:pt idx="168">
                  <c:v>1988</c:v>
                </c:pt>
                <c:pt idx="169">
                  <c:v>1989</c:v>
                </c:pt>
                <c:pt idx="170">
                  <c:v>1990</c:v>
                </c:pt>
                <c:pt idx="171">
                  <c:v>1991</c:v>
                </c:pt>
                <c:pt idx="172">
                  <c:v>1992</c:v>
                </c:pt>
                <c:pt idx="173">
                  <c:v>1993</c:v>
                </c:pt>
                <c:pt idx="174">
                  <c:v>1994</c:v>
                </c:pt>
                <c:pt idx="175">
                  <c:v>1995</c:v>
                </c:pt>
                <c:pt idx="176">
                  <c:v>1996</c:v>
                </c:pt>
                <c:pt idx="177">
                  <c:v>1997</c:v>
                </c:pt>
                <c:pt idx="178">
                  <c:v>1998</c:v>
                </c:pt>
                <c:pt idx="179">
                  <c:v>1999</c:v>
                </c:pt>
                <c:pt idx="180">
                  <c:v>2000</c:v>
                </c:pt>
                <c:pt idx="181">
                  <c:v>2001</c:v>
                </c:pt>
                <c:pt idx="182">
                  <c:v>2002</c:v>
                </c:pt>
                <c:pt idx="183">
                  <c:v>2003</c:v>
                </c:pt>
                <c:pt idx="184">
                  <c:v>2004</c:v>
                </c:pt>
                <c:pt idx="185">
                  <c:v>2005</c:v>
                </c:pt>
                <c:pt idx="186">
                  <c:v>2006</c:v>
                </c:pt>
                <c:pt idx="187">
                  <c:v>2007</c:v>
                </c:pt>
                <c:pt idx="188">
                  <c:v>2008</c:v>
                </c:pt>
                <c:pt idx="189">
                  <c:v>2009</c:v>
                </c:pt>
                <c:pt idx="190">
                  <c:v>2010</c:v>
                </c:pt>
                <c:pt idx="191">
                  <c:v>2011</c:v>
                </c:pt>
                <c:pt idx="192">
                  <c:v>2012</c:v>
                </c:pt>
              </c:numCache>
            </c:numRef>
          </c:cat>
          <c:val>
            <c:numRef>
              <c:f>Sheet1!$B$2:$B$194</c:f>
              <c:numCache>
                <c:formatCode>#,##0</c:formatCode>
                <c:ptCount val="193"/>
                <c:pt idx="0">
                  <c:v>8385</c:v>
                </c:pt>
                <c:pt idx="1">
                  <c:v>9127</c:v>
                </c:pt>
                <c:pt idx="2">
                  <c:v>6911</c:v>
                </c:pt>
                <c:pt idx="3">
                  <c:v>6354</c:v>
                </c:pt>
                <c:pt idx="4">
                  <c:v>7912</c:v>
                </c:pt>
                <c:pt idx="5">
                  <c:v>10199</c:v>
                </c:pt>
                <c:pt idx="6">
                  <c:v>10837</c:v>
                </c:pt>
                <c:pt idx="7">
                  <c:v>18875</c:v>
                </c:pt>
                <c:pt idx="8">
                  <c:v>27382</c:v>
                </c:pt>
                <c:pt idx="9">
                  <c:v>22520</c:v>
                </c:pt>
                <c:pt idx="10">
                  <c:v>23322</c:v>
                </c:pt>
                <c:pt idx="11">
                  <c:v>22633</c:v>
                </c:pt>
                <c:pt idx="12">
                  <c:v>60482</c:v>
                </c:pt>
                <c:pt idx="13">
                  <c:v>58640</c:v>
                </c:pt>
                <c:pt idx="14">
                  <c:v>65365</c:v>
                </c:pt>
                <c:pt idx="15">
                  <c:v>45374</c:v>
                </c:pt>
                <c:pt idx="16">
                  <c:v>76242</c:v>
                </c:pt>
                <c:pt idx="17">
                  <c:v>79340</c:v>
                </c:pt>
                <c:pt idx="18">
                  <c:v>38914</c:v>
                </c:pt>
                <c:pt idx="19">
                  <c:v>68069</c:v>
                </c:pt>
                <c:pt idx="20">
                  <c:v>84066</c:v>
                </c:pt>
                <c:pt idx="21">
                  <c:v>80289</c:v>
                </c:pt>
                <c:pt idx="22">
                  <c:v>104565</c:v>
                </c:pt>
                <c:pt idx="23">
                  <c:v>52496</c:v>
                </c:pt>
                <c:pt idx="24">
                  <c:v>78615</c:v>
                </c:pt>
                <c:pt idx="25">
                  <c:v>114371</c:v>
                </c:pt>
                <c:pt idx="26">
                  <c:v>154416</c:v>
                </c:pt>
                <c:pt idx="27">
                  <c:v>234968</c:v>
                </c:pt>
                <c:pt idx="28">
                  <c:v>226527</c:v>
                </c:pt>
                <c:pt idx="29">
                  <c:v>297024</c:v>
                </c:pt>
                <c:pt idx="30">
                  <c:v>369980</c:v>
                </c:pt>
                <c:pt idx="31">
                  <c:v>379466</c:v>
                </c:pt>
                <c:pt idx="32">
                  <c:v>371603</c:v>
                </c:pt>
                <c:pt idx="33">
                  <c:v>368645</c:v>
                </c:pt>
                <c:pt idx="34">
                  <c:v>427833</c:v>
                </c:pt>
                <c:pt idx="35">
                  <c:v>200877</c:v>
                </c:pt>
                <c:pt idx="36">
                  <c:v>200436</c:v>
                </c:pt>
                <c:pt idx="37">
                  <c:v>251306</c:v>
                </c:pt>
                <c:pt idx="38">
                  <c:v>123126</c:v>
                </c:pt>
                <c:pt idx="39">
                  <c:v>121282</c:v>
                </c:pt>
                <c:pt idx="40">
                  <c:v>153640</c:v>
                </c:pt>
                <c:pt idx="41">
                  <c:v>91918</c:v>
                </c:pt>
                <c:pt idx="42">
                  <c:v>91985</c:v>
                </c:pt>
                <c:pt idx="43">
                  <c:v>176282</c:v>
                </c:pt>
                <c:pt idx="44">
                  <c:v>193418</c:v>
                </c:pt>
                <c:pt idx="45">
                  <c:v>248120</c:v>
                </c:pt>
                <c:pt idx="46">
                  <c:v>318568</c:v>
                </c:pt>
                <c:pt idx="47">
                  <c:v>315722</c:v>
                </c:pt>
                <c:pt idx="48">
                  <c:v>138840</c:v>
                </c:pt>
                <c:pt idx="49">
                  <c:v>352768</c:v>
                </c:pt>
                <c:pt idx="50">
                  <c:v>387203</c:v>
                </c:pt>
                <c:pt idx="51">
                  <c:v>321350</c:v>
                </c:pt>
                <c:pt idx="52">
                  <c:v>404806</c:v>
                </c:pt>
                <c:pt idx="53">
                  <c:v>459803</c:v>
                </c:pt>
                <c:pt idx="54">
                  <c:v>313339</c:v>
                </c:pt>
                <c:pt idx="55">
                  <c:v>227498</c:v>
                </c:pt>
                <c:pt idx="56">
                  <c:v>169986</c:v>
                </c:pt>
                <c:pt idx="57">
                  <c:v>141857</c:v>
                </c:pt>
                <c:pt idx="58">
                  <c:v>138469</c:v>
                </c:pt>
                <c:pt idx="59">
                  <c:v>177826</c:v>
                </c:pt>
                <c:pt idx="60">
                  <c:v>457257</c:v>
                </c:pt>
                <c:pt idx="61">
                  <c:v>669431</c:v>
                </c:pt>
                <c:pt idx="62">
                  <c:v>788992</c:v>
                </c:pt>
                <c:pt idx="63">
                  <c:v>603322</c:v>
                </c:pt>
                <c:pt idx="64">
                  <c:v>518592</c:v>
                </c:pt>
                <c:pt idx="65">
                  <c:v>395346</c:v>
                </c:pt>
                <c:pt idx="66">
                  <c:v>334203</c:v>
                </c:pt>
                <c:pt idx="67">
                  <c:v>490109</c:v>
                </c:pt>
                <c:pt idx="68">
                  <c:v>546889</c:v>
                </c:pt>
                <c:pt idx="69">
                  <c:v>444427</c:v>
                </c:pt>
                <c:pt idx="70">
                  <c:v>455302</c:v>
                </c:pt>
                <c:pt idx="71">
                  <c:v>560319</c:v>
                </c:pt>
                <c:pt idx="72">
                  <c:v>579663</c:v>
                </c:pt>
                <c:pt idx="73">
                  <c:v>439730</c:v>
                </c:pt>
                <c:pt idx="74">
                  <c:v>285631</c:v>
                </c:pt>
                <c:pt idx="75">
                  <c:v>258536</c:v>
                </c:pt>
                <c:pt idx="76">
                  <c:v>343267</c:v>
                </c:pt>
                <c:pt idx="77">
                  <c:v>230832</c:v>
                </c:pt>
                <c:pt idx="78">
                  <c:v>229299</c:v>
                </c:pt>
                <c:pt idx="79">
                  <c:v>311715</c:v>
                </c:pt>
                <c:pt idx="80">
                  <c:v>448572</c:v>
                </c:pt>
                <c:pt idx="81">
                  <c:v>487918</c:v>
                </c:pt>
                <c:pt idx="82">
                  <c:v>648743</c:v>
                </c:pt>
                <c:pt idx="83">
                  <c:v>857046</c:v>
                </c:pt>
                <c:pt idx="84">
                  <c:v>812870</c:v>
                </c:pt>
                <c:pt idx="85">
                  <c:v>1026499</c:v>
                </c:pt>
                <c:pt idx="86">
                  <c:v>1100735</c:v>
                </c:pt>
                <c:pt idx="87">
                  <c:v>1285349</c:v>
                </c:pt>
                <c:pt idx="88">
                  <c:v>782870</c:v>
                </c:pt>
                <c:pt idx="89">
                  <c:v>751786</c:v>
                </c:pt>
                <c:pt idx="90">
                  <c:v>1041570</c:v>
                </c:pt>
                <c:pt idx="91">
                  <c:v>878587</c:v>
                </c:pt>
                <c:pt idx="92">
                  <c:v>838172</c:v>
                </c:pt>
                <c:pt idx="93">
                  <c:v>1197892</c:v>
                </c:pt>
                <c:pt idx="94">
                  <c:v>1218480</c:v>
                </c:pt>
                <c:pt idx="95">
                  <c:v>326700</c:v>
                </c:pt>
                <c:pt idx="96">
                  <c:v>298826</c:v>
                </c:pt>
                <c:pt idx="97">
                  <c:v>295403</c:v>
                </c:pt>
                <c:pt idx="98">
                  <c:v>110618</c:v>
                </c:pt>
                <c:pt idx="99">
                  <c:v>141132</c:v>
                </c:pt>
                <c:pt idx="100">
                  <c:v>430001</c:v>
                </c:pt>
                <c:pt idx="101">
                  <c:v>805228</c:v>
                </c:pt>
                <c:pt idx="102">
                  <c:v>309556</c:v>
                </c:pt>
                <c:pt idx="103">
                  <c:v>522919</c:v>
                </c:pt>
                <c:pt idx="104">
                  <c:v>706896</c:v>
                </c:pt>
                <c:pt idx="105">
                  <c:v>294314</c:v>
                </c:pt>
                <c:pt idx="106">
                  <c:v>304488</c:v>
                </c:pt>
                <c:pt idx="107">
                  <c:v>335175</c:v>
                </c:pt>
                <c:pt idx="108">
                  <c:v>307255</c:v>
                </c:pt>
                <c:pt idx="109">
                  <c:v>279678</c:v>
                </c:pt>
                <c:pt idx="110">
                  <c:v>241700</c:v>
                </c:pt>
                <c:pt idx="111">
                  <c:v>97139</c:v>
                </c:pt>
                <c:pt idx="112">
                  <c:v>35576</c:v>
                </c:pt>
                <c:pt idx="113">
                  <c:v>23068</c:v>
                </c:pt>
                <c:pt idx="114">
                  <c:v>29470</c:v>
                </c:pt>
                <c:pt idx="115">
                  <c:v>34956</c:v>
                </c:pt>
                <c:pt idx="116">
                  <c:v>36329</c:v>
                </c:pt>
                <c:pt idx="117">
                  <c:v>50244</c:v>
                </c:pt>
                <c:pt idx="118">
                  <c:v>67895</c:v>
                </c:pt>
                <c:pt idx="119">
                  <c:v>82998</c:v>
                </c:pt>
                <c:pt idx="120">
                  <c:v>70756</c:v>
                </c:pt>
                <c:pt idx="121">
                  <c:v>51776</c:v>
                </c:pt>
                <c:pt idx="122">
                  <c:v>28781</c:v>
                </c:pt>
                <c:pt idx="123">
                  <c:v>23725</c:v>
                </c:pt>
                <c:pt idx="124">
                  <c:v>28551</c:v>
                </c:pt>
                <c:pt idx="125">
                  <c:v>38119</c:v>
                </c:pt>
                <c:pt idx="126">
                  <c:v>108721</c:v>
                </c:pt>
                <c:pt idx="127">
                  <c:v>147292</c:v>
                </c:pt>
                <c:pt idx="128">
                  <c:v>170570</c:v>
                </c:pt>
                <c:pt idx="129">
                  <c:v>188317</c:v>
                </c:pt>
                <c:pt idx="130">
                  <c:v>249187</c:v>
                </c:pt>
                <c:pt idx="131">
                  <c:v>205717</c:v>
                </c:pt>
                <c:pt idx="132">
                  <c:v>265520</c:v>
                </c:pt>
                <c:pt idx="133">
                  <c:v>170434</c:v>
                </c:pt>
                <c:pt idx="134">
                  <c:v>208177</c:v>
                </c:pt>
                <c:pt idx="135">
                  <c:v>237790</c:v>
                </c:pt>
                <c:pt idx="136">
                  <c:v>321625</c:v>
                </c:pt>
                <c:pt idx="137">
                  <c:v>326867</c:v>
                </c:pt>
                <c:pt idx="138">
                  <c:v>253265</c:v>
                </c:pt>
                <c:pt idx="139">
                  <c:v>260686</c:v>
                </c:pt>
                <c:pt idx="140">
                  <c:v>265398</c:v>
                </c:pt>
                <c:pt idx="141">
                  <c:v>271344</c:v>
                </c:pt>
                <c:pt idx="142">
                  <c:v>283763</c:v>
                </c:pt>
                <c:pt idx="143">
                  <c:v>306260</c:v>
                </c:pt>
                <c:pt idx="144">
                  <c:v>292248</c:v>
                </c:pt>
                <c:pt idx="145">
                  <c:v>296697</c:v>
                </c:pt>
                <c:pt idx="146">
                  <c:v>323040</c:v>
                </c:pt>
                <c:pt idx="147">
                  <c:v>361972</c:v>
                </c:pt>
                <c:pt idx="148">
                  <c:v>454448</c:v>
                </c:pt>
                <c:pt idx="149">
                  <c:v>358579</c:v>
                </c:pt>
                <c:pt idx="150">
                  <c:v>373326</c:v>
                </c:pt>
                <c:pt idx="151">
                  <c:v>370478</c:v>
                </c:pt>
                <c:pt idx="152">
                  <c:v>384685</c:v>
                </c:pt>
                <c:pt idx="153">
                  <c:v>398515</c:v>
                </c:pt>
                <c:pt idx="154">
                  <c:v>393919</c:v>
                </c:pt>
                <c:pt idx="155">
                  <c:v>385378</c:v>
                </c:pt>
                <c:pt idx="156">
                  <c:v>499093</c:v>
                </c:pt>
                <c:pt idx="157">
                  <c:v>458755</c:v>
                </c:pt>
                <c:pt idx="158">
                  <c:v>589810</c:v>
                </c:pt>
                <c:pt idx="159">
                  <c:v>394244</c:v>
                </c:pt>
                <c:pt idx="160">
                  <c:v>524295</c:v>
                </c:pt>
                <c:pt idx="161">
                  <c:v>595014</c:v>
                </c:pt>
                <c:pt idx="162">
                  <c:v>533624</c:v>
                </c:pt>
                <c:pt idx="163">
                  <c:v>550052</c:v>
                </c:pt>
                <c:pt idx="164">
                  <c:v>541811</c:v>
                </c:pt>
                <c:pt idx="165">
                  <c:v>568149</c:v>
                </c:pt>
                <c:pt idx="166">
                  <c:v>600027</c:v>
                </c:pt>
                <c:pt idx="167">
                  <c:v>599889</c:v>
                </c:pt>
                <c:pt idx="168">
                  <c:v>641346</c:v>
                </c:pt>
                <c:pt idx="169">
                  <c:v>1090172</c:v>
                </c:pt>
                <c:pt idx="170">
                  <c:v>1535872</c:v>
                </c:pt>
                <c:pt idx="171">
                  <c:v>1826595</c:v>
                </c:pt>
                <c:pt idx="172">
                  <c:v>973445</c:v>
                </c:pt>
                <c:pt idx="173">
                  <c:v>903916</c:v>
                </c:pt>
                <c:pt idx="174">
                  <c:v>803993</c:v>
                </c:pt>
                <c:pt idx="175">
                  <c:v>720177</c:v>
                </c:pt>
                <c:pt idx="176">
                  <c:v>915560</c:v>
                </c:pt>
                <c:pt idx="177">
                  <c:v>797847</c:v>
                </c:pt>
                <c:pt idx="178">
                  <c:v>653206</c:v>
                </c:pt>
                <c:pt idx="179">
                  <c:v>644787</c:v>
                </c:pt>
                <c:pt idx="180">
                  <c:v>841002</c:v>
                </c:pt>
                <c:pt idx="181">
                  <c:v>1058902</c:v>
                </c:pt>
                <c:pt idx="182">
                  <c:v>1059356</c:v>
                </c:pt>
                <c:pt idx="183">
                  <c:v>703542</c:v>
                </c:pt>
                <c:pt idx="184">
                  <c:v>957883</c:v>
                </c:pt>
                <c:pt idx="185">
                  <c:v>1122257</c:v>
                </c:pt>
                <c:pt idx="186">
                  <c:v>1266129</c:v>
                </c:pt>
                <c:pt idx="187">
                  <c:v>1052415</c:v>
                </c:pt>
                <c:pt idx="188">
                  <c:v>1107126</c:v>
                </c:pt>
                <c:pt idx="189">
                  <c:v>1130818</c:v>
                </c:pt>
                <c:pt idx="190">
                  <c:v>1042625</c:v>
                </c:pt>
                <c:pt idx="191">
                  <c:v>1062040</c:v>
                </c:pt>
                <c:pt idx="192">
                  <c:v>1031631</c:v>
                </c:pt>
              </c:numCache>
            </c:numRef>
          </c:val>
          <c:smooth val="1"/>
        </c:ser>
        <c:dLbls>
          <c:showLegendKey val="0"/>
          <c:showVal val="0"/>
          <c:showCatName val="0"/>
          <c:showSerName val="0"/>
          <c:showPercent val="0"/>
          <c:showBubbleSize val="0"/>
        </c:dLbls>
        <c:smooth val="0"/>
        <c:axId val="192395072"/>
        <c:axId val="192394680"/>
      </c:lineChart>
      <c:catAx>
        <c:axId val="19239507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Fiscal Year</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2394680"/>
        <c:crosses val="autoZero"/>
        <c:auto val="1"/>
        <c:lblAlgn val="ctr"/>
        <c:lblOffset val="100"/>
        <c:noMultiLvlLbl val="0"/>
      </c:catAx>
      <c:valAx>
        <c:axId val="192394680"/>
        <c:scaling>
          <c:orientation val="minMax"/>
        </c:scaling>
        <c:delete val="0"/>
        <c:axPos val="l"/>
        <c:majorGridlines>
          <c:spPr>
            <a:ln w="9525" cap="flat" cmpd="sng" algn="ctr">
              <a:solidFill>
                <a:schemeClr val="accent1">
                  <a:lumMod val="60000"/>
                  <a:lumOff val="40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92395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by_waob!$AW$29</c:f>
              <c:strCache>
                <c:ptCount val="1"/>
                <c:pt idx="0">
                  <c:v>Africa and Other</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by_waob!$AV$30:$AV$39</c:f>
              <c:strCache>
                <c:ptCount val="5"/>
                <c:pt idx="0">
                  <c:v>California</c:v>
                </c:pt>
                <c:pt idx="1">
                  <c:v>Texas</c:v>
                </c:pt>
                <c:pt idx="2">
                  <c:v>New York</c:v>
                </c:pt>
                <c:pt idx="3">
                  <c:v>Florida</c:v>
                </c:pt>
                <c:pt idx="4">
                  <c:v>Illinois</c:v>
                </c:pt>
              </c:strCache>
            </c:strRef>
          </c:cat>
          <c:val>
            <c:numRef>
              <c:f>by_waob!$AW$30:$AW$39</c:f>
              <c:numCache>
                <c:formatCode>#,##0</c:formatCode>
                <c:ptCount val="5"/>
                <c:pt idx="0">
                  <c:v>11660</c:v>
                </c:pt>
                <c:pt idx="1">
                  <c:v>8814</c:v>
                </c:pt>
                <c:pt idx="2">
                  <c:v>10045</c:v>
                </c:pt>
                <c:pt idx="3">
                  <c:v>11002</c:v>
                </c:pt>
                <c:pt idx="4">
                  <c:v>3884</c:v>
                </c:pt>
              </c:numCache>
            </c:numRef>
          </c:val>
        </c:ser>
        <c:ser>
          <c:idx val="1"/>
          <c:order val="1"/>
          <c:tx>
            <c:strRef>
              <c:f>by_waob!$AX$29</c:f>
              <c:strCache>
                <c:ptCount val="1"/>
                <c:pt idx="0">
                  <c:v>Europe</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by_waob!$AV$30:$AV$39</c:f>
              <c:strCache>
                <c:ptCount val="5"/>
                <c:pt idx="0">
                  <c:v>California</c:v>
                </c:pt>
                <c:pt idx="1">
                  <c:v>Texas</c:v>
                </c:pt>
                <c:pt idx="2">
                  <c:v>New York</c:v>
                </c:pt>
                <c:pt idx="3">
                  <c:v>Florida</c:v>
                </c:pt>
                <c:pt idx="4">
                  <c:v>Illinois</c:v>
                </c:pt>
              </c:strCache>
            </c:strRef>
          </c:cat>
          <c:val>
            <c:numRef>
              <c:f>by_waob!$AX$30:$AX$39</c:f>
              <c:numCache>
                <c:formatCode>#,##0</c:formatCode>
                <c:ptCount val="5"/>
                <c:pt idx="0">
                  <c:v>18766</c:v>
                </c:pt>
                <c:pt idx="1">
                  <c:v>8331</c:v>
                </c:pt>
                <c:pt idx="2">
                  <c:v>17403</c:v>
                </c:pt>
                <c:pt idx="3">
                  <c:v>11730</c:v>
                </c:pt>
                <c:pt idx="4">
                  <c:v>7054</c:v>
                </c:pt>
              </c:numCache>
            </c:numRef>
          </c:val>
        </c:ser>
        <c:ser>
          <c:idx val="2"/>
          <c:order val="2"/>
          <c:tx>
            <c:strRef>
              <c:f>by_waob!$AY$29</c:f>
              <c:strCache>
                <c:ptCount val="1"/>
                <c:pt idx="0">
                  <c:v>Asia</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by_waob!$AV$30:$AV$39</c:f>
              <c:strCache>
                <c:ptCount val="5"/>
                <c:pt idx="0">
                  <c:v>California</c:v>
                </c:pt>
                <c:pt idx="1">
                  <c:v>Texas</c:v>
                </c:pt>
                <c:pt idx="2">
                  <c:v>New York</c:v>
                </c:pt>
                <c:pt idx="3">
                  <c:v>Florida</c:v>
                </c:pt>
                <c:pt idx="4">
                  <c:v>Illinois</c:v>
                </c:pt>
              </c:strCache>
            </c:strRef>
          </c:cat>
          <c:val>
            <c:numRef>
              <c:f>by_waob!$AY$30:$AY$39</c:f>
              <c:numCache>
                <c:formatCode>#,##0</c:formatCode>
                <c:ptCount val="5"/>
                <c:pt idx="0">
                  <c:v>100835</c:v>
                </c:pt>
                <c:pt idx="1">
                  <c:v>30982</c:v>
                </c:pt>
                <c:pt idx="2">
                  <c:v>40835</c:v>
                </c:pt>
                <c:pt idx="3">
                  <c:v>15651</c:v>
                </c:pt>
                <c:pt idx="4">
                  <c:v>22721</c:v>
                </c:pt>
              </c:numCache>
            </c:numRef>
          </c:val>
        </c:ser>
        <c:ser>
          <c:idx val="3"/>
          <c:order val="3"/>
          <c:tx>
            <c:strRef>
              <c:f>by_waob!$AZ$29</c:f>
              <c:strCache>
                <c:ptCount val="1"/>
                <c:pt idx="0">
                  <c:v>Latin America</c:v>
                </c:pt>
              </c:strCache>
            </c:strRef>
          </c:tx>
          <c:spPr>
            <a:solidFill>
              <a:schemeClr val="tx2">
                <a:lumMod val="60000"/>
                <a:lumOff val="40000"/>
              </a:schemeClr>
            </a:solidFill>
          </c:spPr>
          <c:invertIfNegative val="0"/>
          <c:dLbls>
            <c:spPr>
              <a:noFill/>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by_waob!$AV$30:$AV$39</c:f>
              <c:strCache>
                <c:ptCount val="5"/>
                <c:pt idx="0">
                  <c:v>California</c:v>
                </c:pt>
                <c:pt idx="1">
                  <c:v>Texas</c:v>
                </c:pt>
                <c:pt idx="2">
                  <c:v>New York</c:v>
                </c:pt>
                <c:pt idx="3">
                  <c:v>Florida</c:v>
                </c:pt>
                <c:pt idx="4">
                  <c:v>Illinois</c:v>
                </c:pt>
              </c:strCache>
            </c:strRef>
          </c:cat>
          <c:val>
            <c:numRef>
              <c:f>by_waob!$AZ$30:$AZ$39</c:f>
              <c:numCache>
                <c:formatCode>#,##0</c:formatCode>
                <c:ptCount val="5"/>
                <c:pt idx="0">
                  <c:v>56831</c:v>
                </c:pt>
                <c:pt idx="1">
                  <c:v>61418</c:v>
                </c:pt>
                <c:pt idx="2">
                  <c:v>30532</c:v>
                </c:pt>
                <c:pt idx="3">
                  <c:v>59220</c:v>
                </c:pt>
                <c:pt idx="4">
                  <c:v>10957</c:v>
                </c:pt>
              </c:numCache>
            </c:numRef>
          </c:val>
        </c:ser>
        <c:dLbls>
          <c:showLegendKey val="0"/>
          <c:showVal val="0"/>
          <c:showCatName val="0"/>
          <c:showSerName val="0"/>
          <c:showPercent val="0"/>
          <c:showBubbleSize val="0"/>
        </c:dLbls>
        <c:gapWidth val="150"/>
        <c:overlap val="-26"/>
        <c:axId val="192782592"/>
        <c:axId val="151761832"/>
      </c:barChart>
      <c:catAx>
        <c:axId val="192782592"/>
        <c:scaling>
          <c:orientation val="minMax"/>
        </c:scaling>
        <c:delete val="0"/>
        <c:axPos val="l"/>
        <c:numFmt formatCode="General" sourceLinked="0"/>
        <c:majorTickMark val="out"/>
        <c:minorTickMark val="none"/>
        <c:tickLblPos val="nextTo"/>
        <c:txPr>
          <a:bodyPr/>
          <a:lstStyle/>
          <a:p>
            <a:pPr>
              <a:defRPr sz="1200"/>
            </a:pPr>
            <a:endParaRPr lang="en-US"/>
          </a:p>
        </c:txPr>
        <c:crossAx val="151761832"/>
        <c:crosses val="autoZero"/>
        <c:auto val="1"/>
        <c:lblAlgn val="ctr"/>
        <c:lblOffset val="100"/>
        <c:tickLblSkip val="1"/>
        <c:noMultiLvlLbl val="0"/>
      </c:catAx>
      <c:valAx>
        <c:axId val="151761832"/>
        <c:scaling>
          <c:orientation val="minMax"/>
        </c:scaling>
        <c:delete val="1"/>
        <c:axPos val="b"/>
        <c:majorGridlines>
          <c:spPr>
            <a:ln w="3175">
              <a:solidFill>
                <a:schemeClr val="accent1">
                  <a:alpha val="50000"/>
                </a:schemeClr>
              </a:solidFill>
              <a:prstDash val="sysDot"/>
            </a:ln>
          </c:spPr>
        </c:majorGridlines>
        <c:numFmt formatCode="#,##0" sourceLinked="1"/>
        <c:majorTickMark val="out"/>
        <c:minorTickMark val="none"/>
        <c:tickLblPos val="nextTo"/>
        <c:crossAx val="192782592"/>
        <c:crosses val="autoZero"/>
        <c:crossBetween val="between"/>
      </c:valAx>
    </c:plotArea>
    <c:legend>
      <c:legendPos val="r"/>
      <c:layout>
        <c:manualLayout>
          <c:xMode val="edge"/>
          <c:yMode val="edge"/>
          <c:x val="0.64252912615900348"/>
          <c:y val="0.49754095208797977"/>
          <c:w val="0.2483539915412937"/>
          <c:h val="0.26374298238867949"/>
        </c:manualLayout>
      </c:layout>
      <c:overlay val="1"/>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china_india_mexico!$A$19</c:f>
              <c:strCache>
                <c:ptCount val="1"/>
                <c:pt idx="0">
                  <c:v>China</c:v>
                </c:pt>
              </c:strCache>
            </c:strRef>
          </c:tx>
          <c:spPr>
            <a:solidFill>
              <a:srgbClr val="0070C0"/>
            </a:solidFill>
            <a:ln>
              <a:noFill/>
            </a:ln>
            <a:effectLst/>
          </c:spPr>
          <c:invertIfNegative val="0"/>
          <c:dLbls>
            <c:dLbl>
              <c:idx val="0"/>
              <c:layout>
                <c:manualLayout>
                  <c:x val="-1.9895158938466058E-2"/>
                  <c:y val="-3.42844709178192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359142607174104E-2"/>
                  <c:y val="-3.42844709178192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359142607174104E-2"/>
                  <c:y val="-3.42844709178192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343686205890965E-2"/>
                  <c:y val="-3.42844709178191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50320793234179E-2"/>
                  <c:y val="-3.08302394843131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4888119754261487E-2"/>
                  <c:y val="-3.42843759017521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6104063915087539E-2"/>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4888119754261515E-2"/>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china_india_mexico!$B$19:$I$19</c:f>
              <c:numCache>
                <c:formatCode>0.0%</c:formatCode>
                <c:ptCount val="8"/>
                <c:pt idx="0">
                  <c:v>8.1815349805709047E-3</c:v>
                </c:pt>
                <c:pt idx="1">
                  <c:v>2.4173262163322905E-2</c:v>
                </c:pt>
                <c:pt idx="2">
                  <c:v>2.5239541949053517E-2</c:v>
                </c:pt>
                <c:pt idx="3">
                  <c:v>4.1699613724153602E-2</c:v>
                </c:pt>
                <c:pt idx="4">
                  <c:v>1.3272665666295562E-2</c:v>
                </c:pt>
                <c:pt idx="5">
                  <c:v>5.9840583733195861E-2</c:v>
                </c:pt>
                <c:pt idx="6">
                  <c:v>3.8941487695360086E-2</c:v>
                </c:pt>
                <c:pt idx="7">
                  <c:v>6.06739551732315E-2</c:v>
                </c:pt>
              </c:numCache>
            </c:numRef>
          </c:val>
        </c:ser>
        <c:ser>
          <c:idx val="1"/>
          <c:order val="1"/>
          <c:tx>
            <c:strRef>
              <c:f>china_india_mexico!$A$20</c:f>
              <c:strCache>
                <c:ptCount val="1"/>
                <c:pt idx="0">
                  <c:v>India</c:v>
                </c:pt>
              </c:strCache>
            </c:strRef>
          </c:tx>
          <c:spPr>
            <a:solidFill>
              <a:srgbClr val="C00000"/>
            </a:solidFill>
            <a:ln>
              <a:noFill/>
            </a:ln>
            <a:effectLst/>
          </c:spPr>
          <c:invertIfNegative val="0"/>
          <c:dLbls>
            <c:dLbl>
              <c:idx val="0"/>
              <c:layout>
                <c:manualLayout>
                  <c:x val="1.8584984569236269E-3"/>
                  <c:y val="-3.226492792974882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8950419659054219E-5"/>
                  <c:y val="-3.226492792974882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278272908194167E-3"/>
                  <c:y val="-3.428167461797498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7738407699037621E-3"/>
                  <c:y val="-3.917343233650204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295713035870176E-3"/>
                  <c:y val="-3.370269130866413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705453484981385E-3"/>
                  <c:y val="-4.061115417567626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1717701953922762E-3"/>
                  <c:y val="-3.917343233650200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5079031787693238E-2"/>
                  <c:y val="-3.91734323365019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overflow" horzOverflow="overflow" vert="horz" wrap="square" lIns="38100" tIns="0" rIns="38100" bIns="19050" anchor="t" anchorCtr="0">
                <a:spAutoFit/>
              </a:bodyPr>
              <a:lstStyle/>
              <a:p>
                <a:pPr algn="ctr">
                  <a:defRPr sz="105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china_india_mexico!$B$20:$I$20</c:f>
              <c:numCache>
                <c:formatCode>0.0%</c:formatCode>
                <c:ptCount val="8"/>
                <c:pt idx="0">
                  <c:v>5.2507747044645933E-2</c:v>
                </c:pt>
                <c:pt idx="1">
                  <c:v>5.7120068715872142E-2</c:v>
                </c:pt>
                <c:pt idx="2">
                  <c:v>6.958185107285364E-2</c:v>
                </c:pt>
                <c:pt idx="3">
                  <c:v>5.8159509202453989E-2</c:v>
                </c:pt>
                <c:pt idx="4">
                  <c:v>6.8890072123529697E-2</c:v>
                </c:pt>
                <c:pt idx="5">
                  <c:v>6.5094975611690531E-2</c:v>
                </c:pt>
                <c:pt idx="6">
                  <c:v>8.6097671342545853E-2</c:v>
                </c:pt>
                <c:pt idx="7">
                  <c:v>0.11689140016190624</c:v>
                </c:pt>
              </c:numCache>
            </c:numRef>
          </c:val>
        </c:ser>
        <c:ser>
          <c:idx val="2"/>
          <c:order val="2"/>
          <c:tx>
            <c:strRef>
              <c:f>china_india_mexico!$A$21</c:f>
              <c:strCache>
                <c:ptCount val="1"/>
                <c:pt idx="0">
                  <c:v>Mexico</c:v>
                </c:pt>
              </c:strCache>
            </c:strRef>
          </c:tx>
          <c:spPr>
            <a:solidFill>
              <a:srgbClr val="00B050"/>
            </a:solidFill>
            <a:ln>
              <a:noFill/>
            </a:ln>
            <a:effectLst/>
          </c:spPr>
          <c:invertIfNegative val="0"/>
          <c:dLbls>
            <c:dLbl>
              <c:idx val="0"/>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4282945810340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4282945810340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3723433106370081E-17"/>
                  <c:y val="-3.42829458103405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3.4282945810340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china_india_mexico!$B$21:$I$21</c:f>
              <c:numCache>
                <c:formatCode>0.0%</c:formatCode>
                <c:ptCount val="8"/>
                <c:pt idx="0">
                  <c:v>0.56791165909724384</c:v>
                </c:pt>
                <c:pt idx="1">
                  <c:v>0.54948156328609121</c:v>
                </c:pt>
                <c:pt idx="2">
                  <c:v>0.51284048713354624</c:v>
                </c:pt>
                <c:pt idx="3">
                  <c:v>0.49097932288116336</c:v>
                </c:pt>
                <c:pt idx="4">
                  <c:v>0.39514013262984654</c:v>
                </c:pt>
                <c:pt idx="5">
                  <c:v>0.3944957766586033</c:v>
                </c:pt>
                <c:pt idx="6">
                  <c:v>0.45439277385220511</c:v>
                </c:pt>
                <c:pt idx="7">
                  <c:v>0.37123138691503194</c:v>
                </c:pt>
              </c:numCache>
            </c:numRef>
          </c:val>
        </c:ser>
        <c:ser>
          <c:idx val="3"/>
          <c:order val="3"/>
          <c:tx>
            <c:strRef>
              <c:f>china_india_mexico!$A$22</c:f>
              <c:strCache>
                <c:ptCount val="1"/>
                <c:pt idx="0">
                  <c:v>All Others</c:v>
                </c:pt>
              </c:strCache>
            </c:strRef>
          </c:tx>
          <c:spPr>
            <a:solidFill>
              <a:srgbClr val="7030A0"/>
            </a:solidFill>
            <a:ln>
              <a:noFill/>
            </a:ln>
            <a:effectLst/>
          </c:spPr>
          <c:invertIfNegative val="0"/>
          <c:dLbls>
            <c:dLbl>
              <c:idx val="0"/>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42843759017521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744686621274016E-16"/>
                  <c:y val="-3.42843759017521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3.42843759017521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china_india_mexico!$B$22:$I$22</c:f>
              <c:numCache>
                <c:formatCode>0.0%</c:formatCode>
                <c:ptCount val="8"/>
                <c:pt idx="0">
                  <c:v>0.37139905887753932</c:v>
                </c:pt>
                <c:pt idx="1">
                  <c:v>0.3692251058347138</c:v>
                </c:pt>
                <c:pt idx="2">
                  <c:v>0.39233811984454658</c:v>
                </c:pt>
                <c:pt idx="3">
                  <c:v>0.40916155419222905</c:v>
                </c:pt>
                <c:pt idx="4">
                  <c:v>0.52269712958032821</c:v>
                </c:pt>
                <c:pt idx="5">
                  <c:v>0.48056866399651027</c:v>
                </c:pt>
                <c:pt idx="6">
                  <c:v>0.42056806710988898</c:v>
                </c:pt>
                <c:pt idx="7">
                  <c:v>0.45120325774983033</c:v>
                </c:pt>
              </c:numCache>
            </c:numRef>
          </c:val>
        </c:ser>
        <c:dLbls>
          <c:showLegendKey val="0"/>
          <c:showVal val="0"/>
          <c:showCatName val="0"/>
          <c:showSerName val="0"/>
          <c:showPercent val="0"/>
          <c:showBubbleSize val="0"/>
        </c:dLbls>
        <c:gapWidth val="150"/>
        <c:overlap val="100"/>
        <c:axId val="193756776"/>
        <c:axId val="115447640"/>
      </c:barChart>
      <c:catAx>
        <c:axId val="193756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5447640"/>
        <c:crossesAt val="-0.1"/>
        <c:auto val="1"/>
        <c:lblAlgn val="ctr"/>
        <c:lblOffset val="100"/>
        <c:noMultiLvlLbl val="0"/>
      </c:catAx>
      <c:valAx>
        <c:axId val="115447640"/>
        <c:scaling>
          <c:orientation val="minMax"/>
          <c:min val="-0.1"/>
        </c:scaling>
        <c:delete val="1"/>
        <c:axPos val="b"/>
        <c:majorGridlines>
          <c:spPr>
            <a:ln w="9525" cap="flat" cmpd="sng" algn="ctr">
              <a:solidFill>
                <a:schemeClr val="accent1">
                  <a:lumMod val="60000"/>
                  <a:lumOff val="40000"/>
                </a:schemeClr>
              </a:solidFill>
              <a:prstDash val="sysDot"/>
              <a:round/>
            </a:ln>
            <a:effectLst/>
          </c:spPr>
        </c:majorGridlines>
        <c:numFmt formatCode="0%" sourceLinked="1"/>
        <c:majorTickMark val="none"/>
        <c:minorTickMark val="none"/>
        <c:tickLblPos val="nextTo"/>
        <c:crossAx val="1937567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ln w="19050">
                <a:solidFill>
                  <a:srgbClr val="FFFFFF"/>
                </a:solidFill>
              </a:ln>
            </c:spPr>
          </c:dPt>
          <c:cat>
            <c:strRef>
              <c:f>Sheet1!$A$2:$A$46</c:f>
              <c:strCache>
                <c:ptCount val="45"/>
                <c:pt idx="0">
                  <c:v>Texas</c:v>
                </c:pt>
                <c:pt idx="1">
                  <c:v>California</c:v>
                </c:pt>
                <c:pt idx="2">
                  <c:v>New York</c:v>
                </c:pt>
                <c:pt idx="3">
                  <c:v>North Carolina</c:v>
                </c:pt>
                <c:pt idx="4">
                  <c:v>Washington</c:v>
                </c:pt>
                <c:pt idx="5">
                  <c:v>Florida</c:v>
                </c:pt>
                <c:pt idx="6">
                  <c:v>Colorado</c:v>
                </c:pt>
                <c:pt idx="7">
                  <c:v>Utah</c:v>
                </c:pt>
                <c:pt idx="8">
                  <c:v>Massachusetts</c:v>
                </c:pt>
                <c:pt idx="9">
                  <c:v>Georgia</c:v>
                </c:pt>
                <c:pt idx="10">
                  <c:v>Oklahoma</c:v>
                </c:pt>
                <c:pt idx="11">
                  <c:v>Arizona</c:v>
                </c:pt>
                <c:pt idx="12">
                  <c:v>Virginia</c:v>
                </c:pt>
                <c:pt idx="13">
                  <c:v>Minnesota</c:v>
                </c:pt>
                <c:pt idx="14">
                  <c:v>North Dakota</c:v>
                </c:pt>
                <c:pt idx="15">
                  <c:v>Pennsylvania</c:v>
                </c:pt>
                <c:pt idx="16">
                  <c:v>South Carolina</c:v>
                </c:pt>
                <c:pt idx="17">
                  <c:v>Oregon</c:v>
                </c:pt>
                <c:pt idx="18">
                  <c:v>Tennessee</c:v>
                </c:pt>
                <c:pt idx="19">
                  <c:v>Iowa</c:v>
                </c:pt>
                <c:pt idx="20">
                  <c:v>Maryland</c:v>
                </c:pt>
                <c:pt idx="21">
                  <c:v>D.C.</c:v>
                </c:pt>
                <c:pt idx="22">
                  <c:v>Missouri</c:v>
                </c:pt>
                <c:pt idx="23">
                  <c:v>Wisconsin</c:v>
                </c:pt>
                <c:pt idx="24">
                  <c:v>Indiana</c:v>
                </c:pt>
                <c:pt idx="25">
                  <c:v>Kentucky</c:v>
                </c:pt>
                <c:pt idx="26">
                  <c:v>Nebraska</c:v>
                </c:pt>
                <c:pt idx="27">
                  <c:v>Louisiana</c:v>
                </c:pt>
                <c:pt idx="28">
                  <c:v>Kansas</c:v>
                </c:pt>
                <c:pt idx="29">
                  <c:v>Idahi</c:v>
                </c:pt>
                <c:pt idx="30">
                  <c:v>Montana</c:v>
                </c:pt>
                <c:pt idx="31">
                  <c:v>Hawaii</c:v>
                </c:pt>
                <c:pt idx="32">
                  <c:v>Wyoming</c:v>
                </c:pt>
                <c:pt idx="33">
                  <c:v>Arkansas</c:v>
                </c:pt>
                <c:pt idx="34">
                  <c:v>South Dakota</c:v>
                </c:pt>
                <c:pt idx="35">
                  <c:v>Nevada</c:v>
                </c:pt>
                <c:pt idx="36">
                  <c:v>West Virginia</c:v>
                </c:pt>
                <c:pt idx="37">
                  <c:v>Alaska</c:v>
                </c:pt>
                <c:pt idx="38">
                  <c:v>Connecticut</c:v>
                </c:pt>
                <c:pt idx="39">
                  <c:v>Alabama</c:v>
                </c:pt>
                <c:pt idx="40">
                  <c:v>New Mexico</c:v>
                </c:pt>
                <c:pt idx="41">
                  <c:v>Illinois</c:v>
                </c:pt>
                <c:pt idx="42">
                  <c:v>Delaware</c:v>
                </c:pt>
                <c:pt idx="43">
                  <c:v>New Hampshire</c:v>
                </c:pt>
                <c:pt idx="44">
                  <c:v>Vermont</c:v>
                </c:pt>
              </c:strCache>
            </c:strRef>
          </c:cat>
          <c:val>
            <c:numRef>
              <c:f>Sheet1!$B$2:$B$46</c:f>
              <c:numCache>
                <c:formatCode>0.0</c:formatCode>
                <c:ptCount val="45"/>
                <c:pt idx="0">
                  <c:v>2175.3000000000011</c:v>
                </c:pt>
                <c:pt idx="1">
                  <c:v>809.5</c:v>
                </c:pt>
                <c:pt idx="2">
                  <c:v>554.19999999999891</c:v>
                </c:pt>
                <c:pt idx="3">
                  <c:v>338.49999999999955</c:v>
                </c:pt>
                <c:pt idx="4">
                  <c:v>322.20000000000027</c:v>
                </c:pt>
                <c:pt idx="5">
                  <c:v>297.80000000000018</c:v>
                </c:pt>
                <c:pt idx="6">
                  <c:v>262.30000000000018</c:v>
                </c:pt>
                <c:pt idx="7">
                  <c:v>227.10000000000014</c:v>
                </c:pt>
                <c:pt idx="8">
                  <c:v>226.40000000000009</c:v>
                </c:pt>
                <c:pt idx="9">
                  <c:v>205</c:v>
                </c:pt>
                <c:pt idx="10">
                  <c:v>177.40000000000009</c:v>
                </c:pt>
                <c:pt idx="11">
                  <c:v>169.90000000000009</c:v>
                </c:pt>
                <c:pt idx="12">
                  <c:v>159.30000000000018</c:v>
                </c:pt>
                <c:pt idx="13">
                  <c:v>157.69999999999982</c:v>
                </c:pt>
                <c:pt idx="14">
                  <c:v>132.5</c:v>
                </c:pt>
                <c:pt idx="15">
                  <c:v>124.19999999999982</c:v>
                </c:pt>
                <c:pt idx="16">
                  <c:v>119.90000000000009</c:v>
                </c:pt>
                <c:pt idx="17">
                  <c:v>116.20000000000005</c:v>
                </c:pt>
                <c:pt idx="18">
                  <c:v>105</c:v>
                </c:pt>
                <c:pt idx="19">
                  <c:v>94.200000000000045</c:v>
                </c:pt>
                <c:pt idx="20">
                  <c:v>85.599999999999909</c:v>
                </c:pt>
                <c:pt idx="21">
                  <c:v>82.299999999999955</c:v>
                </c:pt>
                <c:pt idx="22">
                  <c:v>81.800000000000182</c:v>
                </c:pt>
                <c:pt idx="23">
                  <c:v>75</c:v>
                </c:pt>
                <c:pt idx="24">
                  <c:v>70.400000000000091</c:v>
                </c:pt>
                <c:pt idx="25">
                  <c:v>69.399999999999864</c:v>
                </c:pt>
                <c:pt idx="26">
                  <c:v>63.399999999999977</c:v>
                </c:pt>
                <c:pt idx="27">
                  <c:v>61.400000000000091</c:v>
                </c:pt>
                <c:pt idx="28">
                  <c:v>59.400000000000091</c:v>
                </c:pt>
                <c:pt idx="29">
                  <c:v>53.399999999999977</c:v>
                </c:pt>
                <c:pt idx="30">
                  <c:v>41.800000000000011</c:v>
                </c:pt>
                <c:pt idx="31">
                  <c:v>39.100000000000023</c:v>
                </c:pt>
                <c:pt idx="32">
                  <c:v>37.699999999999989</c:v>
                </c:pt>
                <c:pt idx="33">
                  <c:v>35.900000000000091</c:v>
                </c:pt>
                <c:pt idx="34">
                  <c:v>35.200000000000045</c:v>
                </c:pt>
                <c:pt idx="35">
                  <c:v>35</c:v>
                </c:pt>
                <c:pt idx="36">
                  <c:v>33</c:v>
                </c:pt>
                <c:pt idx="37">
                  <c:v>32.099999999999966</c:v>
                </c:pt>
                <c:pt idx="38">
                  <c:v>30.599999999999909</c:v>
                </c:pt>
                <c:pt idx="39">
                  <c:v>29.599999999999909</c:v>
                </c:pt>
                <c:pt idx="40">
                  <c:v>27.399999999999977</c:v>
                </c:pt>
                <c:pt idx="41">
                  <c:v>24.899999999999636</c:v>
                </c:pt>
                <c:pt idx="42">
                  <c:v>18.199999999999989</c:v>
                </c:pt>
                <c:pt idx="43">
                  <c:v>18</c:v>
                </c:pt>
                <c:pt idx="44">
                  <c:v>7.3999999999999773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8388373095154178E-2"/>
                  <c:y val="5.30789008516793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4.2642169728783885E-3"/>
                  <c:y val="-1.01808637556669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3828193350831151E-2"/>
                  <c:y val="-2.133237890718205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236365584"/>
        <c:axId val="236365976"/>
      </c:barChart>
      <c:catAx>
        <c:axId val="236365584"/>
        <c:scaling>
          <c:orientation val="minMax"/>
        </c:scaling>
        <c:delete val="0"/>
        <c:axPos val="b"/>
        <c:title>
          <c:tx>
            <c:rich>
              <a:bodyPr/>
              <a:lstStyle/>
              <a:p>
                <a:pPr>
                  <a:defRPr/>
                </a:pPr>
                <a:r>
                  <a:rPr lang="en-US" dirty="0"/>
                  <a:t>Age</a:t>
                </a:r>
              </a:p>
            </c:rich>
          </c:tx>
          <c:layout/>
          <c:overlay val="0"/>
        </c:title>
        <c:numFmt formatCode="General" sourceLinked="0"/>
        <c:majorTickMark val="out"/>
        <c:minorTickMark val="none"/>
        <c:tickLblPos val="nextTo"/>
        <c:crossAx val="236365976"/>
        <c:crosses val="autoZero"/>
        <c:auto val="1"/>
        <c:lblAlgn val="ctr"/>
        <c:lblOffset val="100"/>
        <c:noMultiLvlLbl val="0"/>
      </c:catAx>
      <c:valAx>
        <c:axId val="236365976"/>
        <c:scaling>
          <c:orientation val="minMax"/>
        </c:scaling>
        <c:delete val="0"/>
        <c:axPos val="l"/>
        <c:majorGridlines/>
        <c:title>
          <c:tx>
            <c:rich>
              <a:bodyPr rot="-5400000" vert="horz"/>
              <a:lstStyle/>
              <a:p>
                <a:pPr>
                  <a:defRPr/>
                </a:pPr>
                <a:r>
                  <a:rPr lang="en-US" dirty="0"/>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236365584"/>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0.6096</cdr:x>
      <cdr:y>0.96296</cdr:y>
    </cdr:from>
    <cdr:to>
      <cdr:x>1</cdr:x>
      <cdr:y>1</cdr:y>
    </cdr:to>
    <cdr:sp macro="" textlink="">
      <cdr:nvSpPr>
        <cdr:cNvPr id="2" name="Text Box 1"/>
        <cdr:cNvSpPr txBox="1"/>
      </cdr:nvSpPr>
      <cdr:spPr>
        <a:xfrm xmlns:a="http://schemas.openxmlformats.org/drawingml/2006/main">
          <a:off x="4180637" y="4945050"/>
          <a:ext cx="2677363" cy="190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i="1" dirty="0"/>
            <a:t>Source: U.S. Department of Homeland Security 2013</a:t>
          </a:r>
        </a:p>
      </cdr:txBody>
    </cdr:sp>
  </cdr:relSizeAnchor>
</c:userShapes>
</file>

<file path=ppt/drawings/drawing2.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5/21/2015</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24000" y="533400"/>
            <a:ext cx="6056313" cy="4541838"/>
          </a:xfrm>
          <a:ln/>
        </p:spPr>
      </p:sp>
      <p:sp>
        <p:nvSpPr>
          <p:cNvPr id="5124" name="Rectangle 3"/>
          <p:cNvSpPr>
            <a:spLocks noGrp="1" noChangeArrowheads="1"/>
          </p:cNvSpPr>
          <p:nvPr>
            <p:ph type="body" idx="1"/>
          </p:nvPr>
        </p:nvSpPr>
        <p:spPr>
          <a:xfrm>
            <a:off x="762000" y="5257800"/>
            <a:ext cx="8001000" cy="1143000"/>
          </a:xfrm>
          <a:noFill/>
          <a:ln/>
        </p:spPr>
        <p:txBody>
          <a:bodyPr/>
          <a:lstStyle/>
          <a:p>
            <a:pPr defTabSz="914132" eaLnBrk="1" hangingPunct="1">
              <a:defRPr/>
            </a:pPr>
            <a:r>
              <a:rPr lang="en-US" dirty="0" smtClean="0"/>
              <a:t>Lila</a:t>
            </a:r>
            <a:r>
              <a:rPr lang="en-US" baseline="0" dirty="0" smtClean="0"/>
              <a:t> Valencia is the legislative liaison and a demographer with the Office of the </a:t>
            </a:r>
            <a:r>
              <a:rPr lang="en-US" baseline="0" dirty="0" smtClean="0"/>
              <a:t>State </a:t>
            </a:r>
            <a:r>
              <a:rPr lang="en-US" baseline="0" dirty="0" smtClean="0"/>
              <a:t>Demographer</a:t>
            </a:r>
            <a:r>
              <a:rPr lang="en-US" dirty="0" smtClean="0"/>
              <a:t>.  </a:t>
            </a:r>
            <a:endParaRPr lang="en-US" dirty="0" smtClean="0"/>
          </a:p>
        </p:txBody>
      </p:sp>
    </p:spTree>
    <p:extLst>
      <p:ext uri="{BB962C8B-B14F-4D97-AF65-F5344CB8AC3E}">
        <p14:creationId xmlns:p14="http://schemas.microsoft.com/office/powerpoint/2010/main" val="229542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81000"/>
            <a:ext cx="7221538" cy="5416550"/>
          </a:xfrm>
        </p:spPr>
      </p:sp>
      <p:sp>
        <p:nvSpPr>
          <p:cNvPr id="3" name="Notes Placeholder 2"/>
          <p:cNvSpPr>
            <a:spLocks noGrp="1"/>
          </p:cNvSpPr>
          <p:nvPr>
            <p:ph type="body" idx="1"/>
          </p:nvPr>
        </p:nvSpPr>
        <p:spPr>
          <a:xfrm>
            <a:off x="609600" y="5638800"/>
            <a:ext cx="8411029" cy="1739900"/>
          </a:xfrm>
          <a:prstGeom prst="rect">
            <a:avLst/>
          </a:prstGeom>
        </p:spPr>
        <p:txBody>
          <a:bodyPr/>
          <a:lstStyle/>
          <a:p>
            <a:pPr defTabSz="914132">
              <a:defRPr/>
            </a:pPr>
            <a:r>
              <a:rPr lang="en-US" dirty="0" smtClean="0"/>
              <a:t>The estimated number of net migrants was greatest in the points of the Texas population triangle and surrounding</a:t>
            </a:r>
            <a:r>
              <a:rPr lang="en-US" baseline="0" dirty="0" smtClean="0"/>
              <a:t> counties. Population change in suburban counties with high migration is largely driven by migration. Population change in the urban core counties of the population triangle is more driven by natural increase than by net migration. Net in-migration to urban core counties at the points of the population triangle  is dominated by international in-migration.</a:t>
            </a:r>
            <a:endParaRPr lang="en-US" dirty="0" smtClean="0"/>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266933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I’ve selected</a:t>
            </a:r>
            <a:r>
              <a:rPr lang="en-US" baseline="0" dirty="0" smtClean="0"/>
              <a:t> a few counties to illustrate how population change contributions vary by geography. The urban core counties in the population triangle have a smaller percent of population change from net migration. The suburban ring counties and the fracking counties have a very high percentage of their population change from net migration.  These counties are experiencing more rapid increases in demand for transportation infrastructure compared to those counties where population increase is being driven more from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3973009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780695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1616172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3509973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4130929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are so many people moving to Texas? It’s the economy. Texas has consistently out-performed the rest of the country in job creation for well over a decade. Even through the recession and certainly coming out of the recession.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16</a:t>
            </a:fld>
            <a:endParaRPr lang="en-US" dirty="0"/>
          </a:p>
        </p:txBody>
      </p:sp>
    </p:spTree>
    <p:extLst>
      <p:ext uri="{BB962C8B-B14F-4D97-AF65-F5344CB8AC3E}">
        <p14:creationId xmlns:p14="http://schemas.microsoft.com/office/powerpoint/2010/main" val="712021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a:t>
            </a:r>
            <a:r>
              <a:rPr lang="en-US" baseline="0" dirty="0" smtClean="0"/>
              <a:t> last decade, Texas created almost 30% of the jobs in the United States. That’s quite amazing. If we were a country, we’d be something like the 14</a:t>
            </a:r>
            <a:r>
              <a:rPr lang="en-US" baseline="30000" dirty="0" smtClean="0"/>
              <a:t>th</a:t>
            </a:r>
            <a:r>
              <a:rPr lang="en-US" baseline="0" dirty="0" smtClean="0"/>
              <a:t> or 15</a:t>
            </a:r>
            <a:r>
              <a:rPr lang="en-US" baseline="30000" dirty="0" smtClean="0"/>
              <a:t>th</a:t>
            </a:r>
            <a:r>
              <a:rPr lang="en-US" baseline="0" dirty="0" smtClean="0"/>
              <a:t> largest economy.  By many measures Texas has been performing very well. One of the critical questions we have an obligation to continually ask is “what might happen to slow us down or set us back?”  Can we keep on the roll we’ve been 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17</a:t>
            </a:fld>
            <a:endParaRPr lang="en-US" dirty="0"/>
          </a:p>
        </p:txBody>
      </p:sp>
    </p:spTree>
    <p:extLst>
      <p:ext uri="{BB962C8B-B14F-4D97-AF65-F5344CB8AC3E}">
        <p14:creationId xmlns:p14="http://schemas.microsoft.com/office/powerpoint/2010/main" val="3299169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47800" y="552450"/>
            <a:ext cx="6629400"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19</a:t>
            </a:fld>
            <a:endParaRPr lang="en-US" dirty="0"/>
          </a:p>
        </p:txBody>
      </p:sp>
    </p:spTree>
    <p:extLst>
      <p:ext uri="{BB962C8B-B14F-4D97-AF65-F5344CB8AC3E}">
        <p14:creationId xmlns:p14="http://schemas.microsoft.com/office/powerpoint/2010/main" val="1230474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1203361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312738"/>
            <a:ext cx="6969125" cy="5227637"/>
          </a:xfrm>
        </p:spPr>
      </p:sp>
      <p:sp>
        <p:nvSpPr>
          <p:cNvPr id="3" name="Notes Placeholder 2"/>
          <p:cNvSpPr>
            <a:spLocks noGrp="1"/>
          </p:cNvSpPr>
          <p:nvPr>
            <p:ph type="body" idx="1"/>
          </p:nvPr>
        </p:nvSpPr>
        <p:spPr/>
        <p:txBody>
          <a:bodyPr>
            <a:normAutofit/>
          </a:bodyPr>
          <a:lstStyle/>
          <a:p>
            <a:r>
              <a:rPr lang="en-US" dirty="0" smtClean="0"/>
              <a:t>Between 2000 and 2010 Texas added over</a:t>
            </a:r>
            <a:r>
              <a:rPr lang="en-US" baseline="0" dirty="0" smtClean="0"/>
              <a:t> 4 million residents. In just 4 short years, it is estimated Texas has added nearly 2 million more, placing the Texas population just under 27 million. </a:t>
            </a:r>
            <a:endParaRPr lang="en-US" dirty="0"/>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lgn="r">
              <a:defRPr/>
            </a:pPr>
            <a:fld id="{47192831-88FD-46AC-A3A6-55A2B3E79D84}" type="slidenum">
              <a:rPr lang="en-US" sz="1400" smtClean="0">
                <a:solidFill>
                  <a:schemeClr val="bg1">
                    <a:lumMod val="65000"/>
                  </a:schemeClr>
                </a:solidFill>
              </a:rPr>
              <a:pPr algn="r">
                <a:defRPr/>
              </a:pPr>
              <a:t>2</a:t>
            </a:fld>
            <a:endParaRPr lang="en-US" sz="1400" dirty="0">
              <a:solidFill>
                <a:schemeClr val="bg1">
                  <a:lumMod val="65000"/>
                </a:schemeClr>
              </a:solidFill>
            </a:endParaRPr>
          </a:p>
        </p:txBody>
      </p:sp>
    </p:spTree>
    <p:extLst>
      <p:ext uri="{BB962C8B-B14F-4D97-AF65-F5344CB8AC3E}">
        <p14:creationId xmlns:p14="http://schemas.microsoft.com/office/powerpoint/2010/main" val="603620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3441414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23</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24</a:t>
            </a:fld>
            <a:endParaRPr lang="en-US" dirty="0"/>
          </a:p>
        </p:txBody>
      </p:sp>
    </p:spTree>
    <p:extLst>
      <p:ext uri="{BB962C8B-B14F-4D97-AF65-F5344CB8AC3E}">
        <p14:creationId xmlns:p14="http://schemas.microsoft.com/office/powerpoint/2010/main" val="2977003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One indicator of quality of life is how much time spent commuting to and from work. Commuting takes away time from family and leisure activities and may have an impact on work productivity as well.  When we look at the percent of workers who commute longer than 25 minutes by census tract, you can see how increasing population and resulting density, perhaps combined with lagging infrastructure has resulted in increasing commuting times for suburban residents in the more densely populated parts of the state.  Commuting time is a factor that some potential business will examine when considering moving operations to a place and one that most can agree is something we want to be as small as possible within reason. </a:t>
            </a:r>
          </a:p>
          <a:p>
            <a:endParaRPr lang="en-US" sz="1000" dirty="0"/>
          </a:p>
        </p:txBody>
      </p:sp>
      <p:sp>
        <p:nvSpPr>
          <p:cNvPr id="4" name="Slide Number Placeholder 3"/>
          <p:cNvSpPr>
            <a:spLocks noGrp="1"/>
          </p:cNvSpPr>
          <p:nvPr>
            <p:ph type="sldNum" sz="quarter" idx="10"/>
          </p:nvPr>
        </p:nvSpPr>
        <p:spPr/>
        <p:txBody>
          <a:bodyPr/>
          <a:lstStyle/>
          <a:p>
            <a:fld id="{98163AE5-516B-4829-B0EE-0DD680D1BF5A}" type="slidenum">
              <a:rPr lang="en-US" smtClean="0"/>
              <a:t>26</a:t>
            </a:fld>
            <a:endParaRPr lang="en-US" dirty="0"/>
          </a:p>
        </p:txBody>
      </p:sp>
    </p:spTree>
    <p:extLst>
      <p:ext uri="{BB962C8B-B14F-4D97-AF65-F5344CB8AC3E}">
        <p14:creationId xmlns:p14="http://schemas.microsoft.com/office/powerpoint/2010/main" val="1655293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9100" y="152400"/>
            <a:ext cx="6545263" cy="4908550"/>
          </a:xfrm>
        </p:spPr>
      </p:sp>
      <p:sp>
        <p:nvSpPr>
          <p:cNvPr id="3" name="Notes Placeholder 2"/>
          <p:cNvSpPr>
            <a:spLocks noGrp="1"/>
          </p:cNvSpPr>
          <p:nvPr>
            <p:ph type="body" idx="1"/>
          </p:nvPr>
        </p:nvSpPr>
        <p:spPr/>
        <p:txBody>
          <a:bodyPr/>
          <a:lstStyle/>
          <a:p>
            <a:r>
              <a:rPr lang="en-US" sz="10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70492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9100" y="152400"/>
            <a:ext cx="6545263" cy="4908550"/>
          </a:xfrm>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reach near parity with the non-Hispanic black population. This graph assumes </a:t>
            </a:r>
            <a:r>
              <a:rPr lang="en-US" baseline="0" dirty="0" smtClean="0"/>
              <a:t>half of the migration </a:t>
            </a:r>
            <a:r>
              <a:rPr lang="en-US" baseline="0" dirty="0" smtClean="0"/>
              <a:t>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29</a:t>
            </a:fld>
            <a:endParaRPr lang="en-US" dirty="0"/>
          </a:p>
        </p:txBody>
      </p:sp>
    </p:spTree>
    <p:extLst>
      <p:ext uri="{BB962C8B-B14F-4D97-AF65-F5344CB8AC3E}">
        <p14:creationId xmlns:p14="http://schemas.microsoft.com/office/powerpoint/2010/main" val="164295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Projected population growth suggests</a:t>
            </a:r>
            <a:r>
              <a:rPr lang="en-US" baseline="0" dirty="0" smtClean="0"/>
              <a:t> increased numbers and density in the points of Texas’ population triangle, the lower Rio Grande valley with continued growth of El Paso and the urbanized areas in the west of the State.  Many rural counties will continue to lose population.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speed of growth</a:t>
            </a:r>
            <a:r>
              <a:rPr lang="en-US" baseline="0" dirty="0" smtClean="0"/>
              <a:t> is projected to be greatest in counties surrounding the urban core counties of the points of the Texas’ population triangle.</a:t>
            </a:r>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30</a:t>
            </a:fld>
            <a:endParaRPr lang="en-US" dirty="0"/>
          </a:p>
        </p:txBody>
      </p:sp>
    </p:spTree>
    <p:extLst>
      <p:ext uri="{BB962C8B-B14F-4D97-AF65-F5344CB8AC3E}">
        <p14:creationId xmlns:p14="http://schemas.microsoft.com/office/powerpoint/2010/main" val="1352385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a:t>
            </a:r>
            <a:r>
              <a:rPr lang="en-US" baseline="0" dirty="0" smtClean="0"/>
              <a:t> represents population pyramids for Texas in 2010 and then our projected population in 2050. Population pyramids provide a visual representation of the age structure of a population. In comparing 2010 and 2050 in terms of the impact on our education system, look at the lighter shaded areas from 15 years and above to 25-29. Some proportion of this increased population in these ages will be going to college in Texas. The lighter shaded areas below 15 suggest what’s coming in the future.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31</a:t>
            </a:fld>
            <a:endParaRPr lang="en-US" dirty="0"/>
          </a:p>
        </p:txBody>
      </p:sp>
    </p:spTree>
    <p:extLst>
      <p:ext uri="{BB962C8B-B14F-4D97-AF65-F5344CB8AC3E}">
        <p14:creationId xmlns:p14="http://schemas.microsoft.com/office/powerpoint/2010/main" val="3266759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lnSpcReduction="10000"/>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32</a:t>
            </a:fld>
            <a:endParaRPr lang="en-US" dirty="0"/>
          </a:p>
        </p:txBody>
      </p:sp>
    </p:spTree>
    <p:extLst>
      <p:ext uri="{BB962C8B-B14F-4D97-AF65-F5344CB8AC3E}">
        <p14:creationId xmlns:p14="http://schemas.microsoft.com/office/powerpoint/2010/main" val="380853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a:t>
            </a:r>
            <a:r>
              <a:rPr lang="en-US" baseline="0" dirty="0" smtClean="0"/>
              <a:t> </a:t>
            </a:r>
            <a:r>
              <a:rPr lang="en-US" baseline="0" dirty="0" smtClean="0"/>
              <a:t>growth in Texas has been geometric in nature. Over the past six decades there have been three 20 year periods where the numeric growth has increased. We have no indication that the population growth in Texas will slow in coming years.</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a:t>
            </a:fld>
            <a:endParaRPr lang="en-US" dirty="0"/>
          </a:p>
        </p:txBody>
      </p:sp>
    </p:spTree>
    <p:extLst>
      <p:ext uri="{BB962C8B-B14F-4D97-AF65-F5344CB8AC3E}">
        <p14:creationId xmlns:p14="http://schemas.microsoft.com/office/powerpoint/2010/main" val="3350042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33</a:t>
            </a:fld>
            <a:endParaRPr lang="en-US" dirty="0"/>
          </a:p>
        </p:txBody>
      </p:sp>
    </p:spTree>
    <p:extLst>
      <p:ext uri="{BB962C8B-B14F-4D97-AF65-F5344CB8AC3E}">
        <p14:creationId xmlns:p14="http://schemas.microsoft.com/office/powerpoint/2010/main" val="1469837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34</a:t>
            </a:fld>
            <a:endParaRPr lang="en-US" dirty="0"/>
          </a:p>
        </p:txBody>
      </p:sp>
      <p:sp>
        <p:nvSpPr>
          <p:cNvPr id="5" name="Header Placeholder 4"/>
          <p:cNvSpPr>
            <a:spLocks noGrp="1"/>
          </p:cNvSpPr>
          <p:nvPr>
            <p:ph type="hdr" sz="quarter" idx="11"/>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308464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Texas is growing</a:t>
            </a:r>
            <a:r>
              <a:rPr lang="en-US" sz="1000" baseline="0" dirty="0" smtClean="0"/>
              <a:t> – with more people being added than in any other state we added 4 additional seats to our representation in the U.S. Congress.</a:t>
            </a:r>
          </a:p>
          <a:p>
            <a:endParaRPr lang="en-US" sz="1000" baseline="0" dirty="0" smtClean="0"/>
          </a:p>
          <a:p>
            <a:r>
              <a:rPr lang="en-US" sz="1000" baseline="0" dirty="0" smtClean="0"/>
              <a:t>Texas is becoming more urban. Many rural counties are losing population.  Urbanized metropolitan areas have been growing dramatically over the decade.</a:t>
            </a:r>
          </a:p>
          <a:p>
            <a:endParaRPr lang="en-US" sz="1000" baseline="0" dirty="0" smtClean="0"/>
          </a:p>
          <a:p>
            <a:r>
              <a:rPr lang="en-US" sz="1000" baseline="0" dirty="0" smtClean="0"/>
              <a:t>Texas is becoming more diverse – much of our growth is attributable to growth of the Hispanic population. </a:t>
            </a:r>
          </a:p>
          <a:p>
            <a:endParaRPr lang="en-US" sz="1000" baseline="0" dirty="0" smtClean="0"/>
          </a:p>
          <a:p>
            <a:r>
              <a:rPr lang="en-US" sz="1000" baseline="0" dirty="0" smtClean="0"/>
              <a:t>Educational attainment of the labor force is an important aspect in the economic well being of the State.</a:t>
            </a:r>
          </a:p>
          <a:p>
            <a:endParaRPr lang="en-US" sz="10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35</a:t>
            </a:fld>
            <a:endParaRPr lang="en-US" dirty="0"/>
          </a:p>
        </p:txBody>
      </p:sp>
    </p:spTree>
    <p:extLst>
      <p:ext uri="{BB962C8B-B14F-4D97-AF65-F5344CB8AC3E}">
        <p14:creationId xmlns:p14="http://schemas.microsoft.com/office/powerpoint/2010/main" val="397696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36</a:t>
            </a:fld>
            <a:endParaRPr lang="en-US" dirty="0" smtClean="0"/>
          </a:p>
        </p:txBody>
      </p:sp>
    </p:spTree>
    <p:extLst>
      <p:ext uri="{BB962C8B-B14F-4D97-AF65-F5344CB8AC3E}">
        <p14:creationId xmlns:p14="http://schemas.microsoft.com/office/powerpoint/2010/main" val="382224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Texas</a:t>
            </a:r>
            <a:r>
              <a:rPr lang="en-US" baseline="0" dirty="0" smtClean="0"/>
              <a:t> growth has been steady but not geographically even over the past seven decades. As the population in the major urban areas and surrounding suburban areas has grown dramatically, areas in the more rural western part of the state that were populated earlier have become less populated in recent decades. </a:t>
            </a:r>
            <a:endParaRPr lang="en-US" dirty="0" smtClean="0"/>
          </a:p>
          <a:p>
            <a:r>
              <a:rPr lang="en-US" dirty="0" smtClean="0"/>
              <a:t>When</a:t>
            </a:r>
            <a:r>
              <a:rPr lang="en-US" baseline="0" dirty="0" smtClean="0"/>
              <a:t>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endParaRPr lang="en-US" dirty="0" smtClean="0"/>
          </a:p>
        </p:txBody>
      </p:sp>
      <p:sp>
        <p:nvSpPr>
          <p:cNvPr id="4" name="Slide Number Placeholder 3"/>
          <p:cNvSpPr>
            <a:spLocks noGrp="1"/>
          </p:cNvSpPr>
          <p:nvPr>
            <p:ph type="sldNum" sz="quarter" idx="10"/>
          </p:nvPr>
        </p:nvSpPr>
        <p:spPr/>
        <p:txBody>
          <a:bodyPr/>
          <a:lstStyle/>
          <a:p>
            <a:fld id="{98163AE5-516B-4829-B0EE-0DD680D1BF5A}" type="slidenum">
              <a:rPr lang="en-US" smtClean="0"/>
              <a:t>4</a:t>
            </a:fld>
            <a:endParaRPr lang="en-US" dirty="0"/>
          </a:p>
        </p:txBody>
      </p:sp>
    </p:spTree>
    <p:extLst>
      <p:ext uri="{BB962C8B-B14F-4D97-AF65-F5344CB8AC3E}">
        <p14:creationId xmlns:p14="http://schemas.microsoft.com/office/powerpoint/2010/main" val="365998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7221538" cy="5416550"/>
          </a:xfrm>
        </p:spPr>
      </p:sp>
      <p:sp>
        <p:nvSpPr>
          <p:cNvPr id="3" name="Notes Placeholder 2"/>
          <p:cNvSpPr>
            <a:spLocks noGrp="1"/>
          </p:cNvSpPr>
          <p:nvPr>
            <p:ph type="body" idx="1"/>
          </p:nvPr>
        </p:nvSpPr>
        <p:spPr>
          <a:xfrm>
            <a:off x="533400" y="5715000"/>
            <a:ext cx="8411029" cy="1739900"/>
          </a:xfrm>
          <a:prstGeom prst="rect">
            <a:avLst/>
          </a:prstGeom>
        </p:spPr>
        <p:txBody>
          <a:bodyPr/>
          <a:lstStyle/>
          <a:p>
            <a:pPr defTabSz="914132">
              <a:defRPr/>
            </a:pPr>
            <a:endParaRPr lang="en-US" dirty="0" smtClean="0"/>
          </a:p>
          <a:p>
            <a:pPr defTabSz="914132">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county. Overall, </a:t>
            </a:r>
            <a:r>
              <a:rPr lang="en-US" dirty="0" smtClean="0"/>
              <a:t>152 counties</a:t>
            </a:r>
            <a:r>
              <a:rPr lang="en-US" baseline="0" dirty="0" smtClean="0"/>
              <a:t> gained population while 102 (40%) lost population since 2010.</a:t>
            </a:r>
          </a:p>
          <a:p>
            <a:pPr defTabSz="914132">
              <a:defRPr/>
            </a:pPr>
            <a:endParaRPr lang="en-US" dirty="0" smtClean="0"/>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356922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7221538" cy="5416550"/>
          </a:xfrm>
        </p:spPr>
      </p:sp>
      <p:sp>
        <p:nvSpPr>
          <p:cNvPr id="3" name="Notes Placeholder 2"/>
          <p:cNvSpPr>
            <a:spLocks noGrp="1"/>
          </p:cNvSpPr>
          <p:nvPr>
            <p:ph type="body" idx="1"/>
          </p:nvPr>
        </p:nvSpPr>
        <p:spPr>
          <a:xfrm>
            <a:off x="533400" y="5562600"/>
            <a:ext cx="8411029" cy="1739900"/>
          </a:xfrm>
          <a:prstGeom prst="rect">
            <a:avLst/>
          </a:prstGeom>
        </p:spPr>
        <p:txBody>
          <a:bodyPr/>
          <a:lstStyle/>
          <a:p>
            <a:pPr defTabSz="914132">
              <a:defRPr/>
            </a:pPr>
            <a:endParaRPr lang="en-US" dirty="0" smtClean="0"/>
          </a:p>
          <a:p>
            <a:pPr defTabSz="914132">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area, have been growing quickly. Overall, </a:t>
            </a:r>
            <a:r>
              <a:rPr lang="en-US" dirty="0" smtClean="0"/>
              <a:t>152 counties</a:t>
            </a:r>
            <a:r>
              <a:rPr lang="en-US" baseline="0" dirty="0" smtClean="0"/>
              <a:t> gained population while 102 lost population over the decade.</a:t>
            </a:r>
          </a:p>
          <a:p>
            <a:pPr defTabSz="914132">
              <a:defRPr/>
            </a:pPr>
            <a:endParaRPr lang="en-US" dirty="0" smtClean="0"/>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2889752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152400"/>
            <a:ext cx="7620000" cy="5715000"/>
          </a:xfrm>
        </p:spPr>
      </p:sp>
      <p:sp>
        <p:nvSpPr>
          <p:cNvPr id="3" name="Notes Placeholder 2"/>
          <p:cNvSpPr>
            <a:spLocks noGrp="1"/>
          </p:cNvSpPr>
          <p:nvPr>
            <p:ph type="body" idx="1"/>
          </p:nvPr>
        </p:nvSpPr>
        <p:spPr>
          <a:xfrm>
            <a:off x="762000" y="5867400"/>
            <a:ext cx="8001000" cy="11430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Thirty percent of the fastest growing counties in the United States from 2013 to 2014 were in Texas. Some of the fastest growing counties in the country continue to be suburban ring counties, such as Hays, Fort Bend, and Comal counties. Fewer shale area counties were among the fastest growing counties between 2013 and 2014, perhaps indicative of a leveling off in growth due to the gas and oil extraction industry. </a:t>
            </a:r>
            <a:endParaRPr lang="en-US" dirty="0" smtClean="0"/>
          </a:p>
          <a:p>
            <a:endParaRPr lang="en-US" dirty="0"/>
          </a:p>
        </p:txBody>
      </p:sp>
      <p:sp>
        <p:nvSpPr>
          <p:cNvPr id="4" name="Slide Number Placeholder 3"/>
          <p:cNvSpPr>
            <a:spLocks noGrp="1"/>
          </p:cNvSpPr>
          <p:nvPr>
            <p:ph type="sldNum" sz="quarter" idx="10"/>
          </p:nvPr>
        </p:nvSpPr>
        <p:spPr>
          <a:xfrm>
            <a:off x="5267961" y="6659880"/>
            <a:ext cx="4028440" cy="350520"/>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150852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152400"/>
            <a:ext cx="7248525" cy="5435600"/>
          </a:xfrm>
        </p:spPr>
      </p:sp>
      <p:sp>
        <p:nvSpPr>
          <p:cNvPr id="3" name="Notes Placeholder 2"/>
          <p:cNvSpPr>
            <a:spLocks noGrp="1"/>
          </p:cNvSpPr>
          <p:nvPr>
            <p:ph type="body" idx="1"/>
          </p:nvPr>
        </p:nvSpPr>
        <p:spPr>
          <a:xfrm>
            <a:off x="685800" y="5791200"/>
            <a:ext cx="8001000" cy="1143000"/>
          </a:xfrm>
        </p:spPr>
        <p:txBody>
          <a:bodyPr/>
          <a:lstStyle/>
          <a:p>
            <a:r>
              <a:rPr lang="en-US" dirty="0" smtClean="0"/>
              <a:t>One-fourth</a:t>
            </a:r>
            <a:r>
              <a:rPr lang="en-US" baseline="0" dirty="0" smtClean="0"/>
              <a:t> of the counties in the United States that were growing the most numerically between 2012 and 2013 were in Texas. These counties are the larger ones in the State and are all counties that have experienced continued growth. </a:t>
            </a:r>
            <a:endParaRPr lang="en-US" dirty="0"/>
          </a:p>
        </p:txBody>
      </p:sp>
      <p:sp>
        <p:nvSpPr>
          <p:cNvPr id="4" name="Slide Number Placeholder 3"/>
          <p:cNvSpPr>
            <a:spLocks noGrp="1"/>
          </p:cNvSpPr>
          <p:nvPr>
            <p:ph type="sldNum" sz="quarter" idx="10"/>
          </p:nvPr>
        </p:nvSpPr>
        <p:spPr>
          <a:xfrm>
            <a:off x="5105400" y="6477000"/>
            <a:ext cx="4028440" cy="350520"/>
          </a:xfrm>
          <a:prstGeom prst="rect">
            <a:avLst/>
          </a:prstGeom>
        </p:spPr>
        <p:txBody>
          <a:bodyPr/>
          <a:lstStyle/>
          <a:p>
            <a:pPr algn="r">
              <a:defRPr/>
            </a:pPr>
            <a:fld id="{47192831-88FD-46AC-A3A6-55A2B3E79D84}" type="slidenum">
              <a:rPr lang="en-US" sz="1200" smtClean="0">
                <a:solidFill>
                  <a:schemeClr val="bg1">
                    <a:lumMod val="65000"/>
                  </a:schemeClr>
                </a:solidFill>
              </a:rPr>
              <a:pPr algn="r">
                <a:defRPr/>
              </a:pPr>
              <a:t>8</a:t>
            </a:fld>
            <a:endParaRPr lang="en-US" sz="1200" dirty="0">
              <a:solidFill>
                <a:schemeClr val="bg1">
                  <a:lumMod val="65000"/>
                </a:schemeClr>
              </a:solidFill>
            </a:endParaRPr>
          </a:p>
        </p:txBody>
      </p:sp>
    </p:spTree>
    <p:extLst>
      <p:ext uri="{BB962C8B-B14F-4D97-AF65-F5344CB8AC3E}">
        <p14:creationId xmlns:p14="http://schemas.microsoft.com/office/powerpoint/2010/main" val="42185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Population changes from two factors, one is natural increase which is simply births minus deaths over time and the other is net migration which is in-migrants minus out-migrants over time. Population added from natural increase are babies joining an already existing household. So the effect of population growth from natural increase on infrastructure demands is both lightening, from people dying, and delayed until babies reach the age where they have infrastructure requirements. Net-migration, in Texas, has been positive for most of our history. Migrants, are usually adults in a household, thus migrants immediately add new households and have instant infrastructure needs, such as housing, transportation, etc.</a:t>
            </a:r>
          </a:p>
          <a:p>
            <a:endParaRPr lang="en-US" sz="1200" dirty="0" smtClean="0"/>
          </a:p>
          <a:p>
            <a:r>
              <a:rPr lang="en-US" sz="120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endParaRPr lang="en-US" sz="1600"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3772139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5/21/2015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5/21/2015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5/21/2015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1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5/21/2015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5/21/2015</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5/21/2015</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5/21/2015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5/21/2015</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5/21/2015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5/21/2015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5/21/2015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7"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5/21/2015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 id="2147483676" r:id="rId15"/>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Lila.Valencia@osd.state.tx.us"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hyperlink" Target="http://osd.state.tx.u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5" name="Rectangle 4"/>
          <p:cNvSpPr/>
          <p:nvPr/>
        </p:nvSpPr>
        <p:spPr>
          <a:xfrm>
            <a:off x="6511159" y="2895600"/>
            <a:ext cx="2667000" cy="2031325"/>
          </a:xfrm>
          <a:prstGeom prst="rect">
            <a:avLst/>
          </a:prstGeom>
        </p:spPr>
        <p:txBody>
          <a:bodyPr wrap="square">
            <a:spAutoFit/>
          </a:bodyPr>
          <a:lstStyle/>
          <a:p>
            <a:pPr algn="ctr"/>
            <a:r>
              <a:rPr lang="en-US" sz="1800" dirty="0" smtClean="0">
                <a:solidFill>
                  <a:srgbClr val="1B1E7A"/>
                </a:solidFill>
              </a:rPr>
              <a:t>Texas </a:t>
            </a:r>
            <a:br>
              <a:rPr lang="en-US" sz="1800" dirty="0" smtClean="0">
                <a:solidFill>
                  <a:srgbClr val="1B1E7A"/>
                </a:solidFill>
              </a:rPr>
            </a:br>
            <a:r>
              <a:rPr lang="en-US" sz="1800" dirty="0" smtClean="0">
                <a:solidFill>
                  <a:srgbClr val="1B1E7A"/>
                </a:solidFill>
              </a:rPr>
              <a:t>Electric Cooperatives Human Resources Conference</a:t>
            </a:r>
            <a:endParaRPr lang="en-US" sz="1800" dirty="0">
              <a:solidFill>
                <a:srgbClr val="1B1E7A"/>
              </a:solidFill>
            </a:endParaRPr>
          </a:p>
          <a:p>
            <a:pPr algn="ctr"/>
            <a:r>
              <a:rPr lang="en-US" sz="1800" dirty="0" smtClean="0">
                <a:solidFill>
                  <a:srgbClr val="1B1E7A"/>
                </a:solidFill>
              </a:rPr>
              <a:t>May 19, 2015</a:t>
            </a:r>
          </a:p>
          <a:p>
            <a:pPr algn="ctr"/>
            <a:endParaRPr lang="en-US" sz="1800" dirty="0" smtClean="0">
              <a:solidFill>
                <a:srgbClr val="1B1E7A"/>
              </a:solidFill>
            </a:endParaRPr>
          </a:p>
          <a:p>
            <a:pPr algn="ctr"/>
            <a:r>
              <a:rPr lang="en-US" sz="1800" dirty="0" smtClean="0">
                <a:solidFill>
                  <a:srgbClr val="1B1E7A"/>
                </a:solidFill>
              </a:rPr>
              <a:t>Dallas,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
        <p:nvSpPr>
          <p:cNvPr id="7" name="Text Box 9"/>
          <p:cNvSpPr txBox="1">
            <a:spLocks noChangeArrowheads="1"/>
          </p:cNvSpPr>
          <p:nvPr/>
        </p:nvSpPr>
        <p:spPr bwMode="auto">
          <a:xfrm>
            <a:off x="-3781" y="287180"/>
            <a:ext cx="6172200" cy="954107"/>
          </a:xfrm>
          <a:prstGeom prst="rect">
            <a:avLst/>
          </a:prstGeom>
          <a:noFill/>
          <a:ln w="9525">
            <a:noFill/>
            <a:miter lim="800000"/>
            <a:headEnd/>
            <a:tailEnd/>
          </a:ln>
        </p:spPr>
        <p:txBody>
          <a:bodyPr wrap="square">
            <a:spAutoFit/>
          </a:bodyPr>
          <a:lstStyle/>
          <a:p>
            <a:pPr algn="ctr">
              <a:spcBef>
                <a:spcPts val="0"/>
              </a:spcBef>
            </a:pPr>
            <a:r>
              <a:rPr lang="en-US" sz="2800" dirty="0">
                <a:solidFill>
                  <a:schemeClr val="bg1"/>
                </a:solidFill>
              </a:rPr>
              <a:t>Texas </a:t>
            </a:r>
            <a:r>
              <a:rPr lang="en-US" sz="2800" dirty="0" smtClean="0">
                <a:solidFill>
                  <a:schemeClr val="bg1"/>
                </a:solidFill>
              </a:rPr>
              <a:t>Population Characteristics, Trends, and Projections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5656" t="15556" r="19950" b="12222"/>
          <a:stretch/>
        </p:blipFill>
        <p:spPr>
          <a:xfrm>
            <a:off x="1524000" y="1219199"/>
            <a:ext cx="6248399" cy="5415279"/>
          </a:xfrm>
          <a:prstGeom prst="rect">
            <a:avLst/>
          </a:prstGeom>
        </p:spPr>
      </p:pic>
      <p:sp>
        <p:nvSpPr>
          <p:cNvPr id="2" name="Title 1"/>
          <p:cNvSpPr>
            <a:spLocks noGrp="1"/>
          </p:cNvSpPr>
          <p:nvPr>
            <p:ph type="title"/>
          </p:nvPr>
        </p:nvSpPr>
        <p:spPr>
          <a:xfrm>
            <a:off x="1604384" y="228600"/>
            <a:ext cx="7539616" cy="990600"/>
          </a:xfrm>
        </p:spPr>
        <p:txBody>
          <a:bodyPr>
            <a:noAutofit/>
          </a:bodyPr>
          <a:lstStyle/>
          <a:p>
            <a:r>
              <a:rPr lang="en-US" sz="2400" dirty="0" smtClean="0"/>
              <a:t>Estimated Number of Net Migrants by </a:t>
            </a:r>
            <a:br>
              <a:rPr lang="en-US" sz="2400" dirty="0" smtClean="0"/>
            </a:br>
            <a:r>
              <a:rPr lang="en-US" sz="2400" dirty="0" smtClean="0"/>
              <a:t>County, Texas, 2013 to 2014</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10</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spTree>
    <p:extLst>
      <p:ext uri="{BB962C8B-B14F-4D97-AF65-F5344CB8AC3E}">
        <p14:creationId xmlns:p14="http://schemas.microsoft.com/office/powerpoint/2010/main" val="2030152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Net Migration</a:t>
            </a:r>
            <a:endParaRPr lang="en-US" sz="2800"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7553" t="8140" r="17214" b="13953"/>
          <a:stretch/>
        </p:blipFill>
        <p:spPr>
          <a:xfrm>
            <a:off x="2392905" y="1219199"/>
            <a:ext cx="5912895" cy="5502277"/>
          </a:xfrm>
          <a:ln>
            <a:noFill/>
          </a:ln>
        </p:spPr>
      </p:pic>
      <p:sp>
        <p:nvSpPr>
          <p:cNvPr id="4" name="Slide Number Placeholder 3"/>
          <p:cNvSpPr>
            <a:spLocks noGrp="1"/>
          </p:cNvSpPr>
          <p:nvPr>
            <p:ph type="sldNum" sz="quarter" idx="12"/>
          </p:nvPr>
        </p:nvSpPr>
        <p:spPr/>
        <p:txBody>
          <a:bodyPr/>
          <a:lstStyle/>
          <a:p>
            <a:fld id="{2BC1FA3B-F0C1-4F58-90BE-DCC7501F4B28}" type="slidenum">
              <a:rPr lang="en-US" smtClean="0"/>
              <a:pPr/>
              <a:t>11</a:t>
            </a:fld>
            <a:endParaRPr lang="en-US" dirty="0"/>
          </a:p>
        </p:txBody>
      </p:sp>
      <p:sp>
        <p:nvSpPr>
          <p:cNvPr id="6" name="Title 1"/>
          <p:cNvSpPr txBox="1">
            <a:spLocks/>
          </p:cNvSpPr>
          <p:nvPr/>
        </p:nvSpPr>
        <p:spPr>
          <a:xfrm>
            <a:off x="466476" y="1954530"/>
            <a:ext cx="2562972" cy="1343772"/>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a:solidFill>
                  <a:srgbClr val="1B1E7A"/>
                </a:solidFill>
                <a:effectLst/>
              </a:rPr>
              <a:t>Percent of </a:t>
            </a:r>
            <a:r>
              <a:rPr lang="en-US" sz="2000" dirty="0" smtClean="0">
                <a:solidFill>
                  <a:srgbClr val="1B1E7A"/>
                </a:solidFill>
                <a:effectLst/>
              </a:rPr>
              <a:t>2013-2014 </a:t>
            </a:r>
            <a:r>
              <a:rPr lang="en-US" sz="2000" dirty="0">
                <a:solidFill>
                  <a:srgbClr val="1B1E7A"/>
                </a:solidFill>
                <a:effectLst/>
              </a:rPr>
              <a:t>Population Change from Net Migration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226743"/>
            <a:ext cx="2029892" cy="1151514"/>
          </a:xfrm>
          <a:prstGeom prst="rect">
            <a:avLst/>
          </a:prstGeom>
        </p:spPr>
      </p:pic>
      <p:sp>
        <p:nvSpPr>
          <p:cNvPr id="8" name="TextBox 7"/>
          <p:cNvSpPr txBox="1"/>
          <p:nvPr/>
        </p:nvSpPr>
        <p:spPr>
          <a:xfrm>
            <a:off x="4261121" y="3429000"/>
            <a:ext cx="658083" cy="246221"/>
          </a:xfrm>
          <a:prstGeom prst="rect">
            <a:avLst/>
          </a:prstGeom>
          <a:noFill/>
        </p:spPr>
        <p:txBody>
          <a:bodyPr wrap="square" rtlCol="0">
            <a:spAutoFit/>
          </a:bodyPr>
          <a:lstStyle/>
          <a:p>
            <a:r>
              <a:rPr lang="en-US" sz="1000" b="1" dirty="0">
                <a:solidFill>
                  <a:srgbClr val="000000"/>
                </a:solidFill>
                <a:latin typeface="+mj-lt"/>
              </a:rPr>
              <a:t>Midland</a:t>
            </a:r>
            <a:endParaRPr lang="en-US" sz="1100" b="1" dirty="0">
              <a:solidFill>
                <a:srgbClr val="000000"/>
              </a:solidFill>
              <a:latin typeface="+mj-lt"/>
            </a:endParaRPr>
          </a:p>
        </p:txBody>
      </p:sp>
      <p:sp>
        <p:nvSpPr>
          <p:cNvPr id="9" name="TextBox 8"/>
          <p:cNvSpPr txBox="1"/>
          <p:nvPr/>
        </p:nvSpPr>
        <p:spPr>
          <a:xfrm>
            <a:off x="6391319" y="3106579"/>
            <a:ext cx="564543" cy="246221"/>
          </a:xfrm>
          <a:prstGeom prst="rect">
            <a:avLst/>
          </a:prstGeom>
          <a:noFill/>
        </p:spPr>
        <p:txBody>
          <a:bodyPr wrap="square" rtlCol="0">
            <a:spAutoFit/>
          </a:bodyPr>
          <a:lstStyle/>
          <a:p>
            <a:r>
              <a:rPr lang="en-US" sz="1000" b="1" dirty="0">
                <a:solidFill>
                  <a:srgbClr val="000000"/>
                </a:solidFill>
                <a:latin typeface="+mj-lt"/>
              </a:rPr>
              <a:t>Dallas</a:t>
            </a:r>
            <a:endParaRPr lang="en-US" sz="1100" b="1" dirty="0">
              <a:solidFill>
                <a:srgbClr val="000000"/>
              </a:solidFill>
              <a:latin typeface="+mj-lt"/>
            </a:endParaRPr>
          </a:p>
        </p:txBody>
      </p:sp>
      <p:sp>
        <p:nvSpPr>
          <p:cNvPr id="10" name="TextBox 9"/>
          <p:cNvSpPr txBox="1"/>
          <p:nvPr/>
        </p:nvSpPr>
        <p:spPr>
          <a:xfrm>
            <a:off x="6989181" y="4338357"/>
            <a:ext cx="730146" cy="246221"/>
          </a:xfrm>
          <a:prstGeom prst="rect">
            <a:avLst/>
          </a:prstGeom>
          <a:noFill/>
        </p:spPr>
        <p:txBody>
          <a:bodyPr wrap="square" rtlCol="0">
            <a:spAutoFit/>
          </a:bodyPr>
          <a:lstStyle/>
          <a:p>
            <a:r>
              <a:rPr lang="en-US" sz="1000" b="1" dirty="0">
                <a:solidFill>
                  <a:srgbClr val="000000"/>
                </a:solidFill>
                <a:latin typeface="+mj-lt"/>
              </a:rPr>
              <a:t>Houston</a:t>
            </a:r>
            <a:endParaRPr lang="en-US" sz="1100" b="1" dirty="0">
              <a:solidFill>
                <a:srgbClr val="000000"/>
              </a:solidFill>
              <a:latin typeface="+mj-lt"/>
            </a:endParaRPr>
          </a:p>
        </p:txBody>
      </p:sp>
      <p:sp>
        <p:nvSpPr>
          <p:cNvPr id="11" name="TextBox 10"/>
          <p:cNvSpPr txBox="1"/>
          <p:nvPr/>
        </p:nvSpPr>
        <p:spPr>
          <a:xfrm>
            <a:off x="6023611" y="4170293"/>
            <a:ext cx="730146" cy="246221"/>
          </a:xfrm>
          <a:prstGeom prst="rect">
            <a:avLst/>
          </a:prstGeom>
          <a:noFill/>
        </p:spPr>
        <p:txBody>
          <a:bodyPr wrap="square" rtlCol="0">
            <a:spAutoFit/>
          </a:bodyPr>
          <a:lstStyle/>
          <a:p>
            <a:r>
              <a:rPr lang="en-US" sz="1000" b="1" dirty="0">
                <a:solidFill>
                  <a:srgbClr val="000000"/>
                </a:solidFill>
                <a:latin typeface="+mj-lt"/>
              </a:rPr>
              <a:t>Austin</a:t>
            </a:r>
            <a:endParaRPr lang="en-US" sz="1100" b="1" dirty="0">
              <a:solidFill>
                <a:srgbClr val="000000"/>
              </a:solidFill>
              <a:latin typeface="+mj-lt"/>
            </a:endParaRPr>
          </a:p>
        </p:txBody>
      </p:sp>
      <p:sp>
        <p:nvSpPr>
          <p:cNvPr id="12" name="TextBox 11"/>
          <p:cNvSpPr txBox="1"/>
          <p:nvPr/>
        </p:nvSpPr>
        <p:spPr>
          <a:xfrm>
            <a:off x="5739238" y="4546684"/>
            <a:ext cx="875263" cy="253916"/>
          </a:xfrm>
          <a:prstGeom prst="rect">
            <a:avLst/>
          </a:prstGeom>
          <a:noFill/>
        </p:spPr>
        <p:txBody>
          <a:bodyPr wrap="square" rtlCol="0">
            <a:spAutoFit/>
          </a:bodyPr>
          <a:lstStyle/>
          <a:p>
            <a:r>
              <a:rPr lang="en-US" sz="1000" b="1" dirty="0">
                <a:solidFill>
                  <a:srgbClr val="000000"/>
                </a:solidFill>
                <a:latin typeface="+mj-lt"/>
              </a:rPr>
              <a:t>San Antonio</a:t>
            </a:r>
          </a:p>
        </p:txBody>
      </p:sp>
      <p:sp>
        <p:nvSpPr>
          <p:cNvPr id="13" name="TextBox 12"/>
          <p:cNvSpPr txBox="1"/>
          <p:nvPr/>
        </p:nvSpPr>
        <p:spPr>
          <a:xfrm>
            <a:off x="5580044" y="3048000"/>
            <a:ext cx="744556" cy="253916"/>
          </a:xfrm>
          <a:prstGeom prst="rect">
            <a:avLst/>
          </a:prstGeom>
          <a:noFill/>
        </p:spPr>
        <p:txBody>
          <a:bodyPr wrap="square" rtlCol="0">
            <a:spAutoFit/>
          </a:bodyPr>
          <a:lstStyle/>
          <a:p>
            <a:pPr algn="r"/>
            <a:r>
              <a:rPr lang="en-US" sz="1000" b="1" dirty="0">
                <a:solidFill>
                  <a:srgbClr val="000000"/>
                </a:solidFill>
                <a:latin typeface="+mj-lt"/>
              </a:rPr>
              <a:t>Ft. Worth</a:t>
            </a:r>
            <a:endParaRPr lang="en-US" sz="1050" b="1" dirty="0">
              <a:solidFill>
                <a:srgbClr val="000000"/>
              </a:solidFill>
              <a:latin typeface="+mj-lt"/>
            </a:endParaRPr>
          </a:p>
        </p:txBody>
      </p:sp>
    </p:spTree>
    <p:extLst>
      <p:ext uri="{BB962C8B-B14F-4D97-AF65-F5344CB8AC3E}">
        <p14:creationId xmlns:p14="http://schemas.microsoft.com/office/powerpoint/2010/main" val="4067062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Number of Annual Immigrants Admitted to the United States, FY 1820-2012</a:t>
            </a:r>
          </a:p>
        </p:txBody>
      </p:sp>
      <p:graphicFrame>
        <p:nvGraphicFramePr>
          <p:cNvPr id="4" name="Chart 3"/>
          <p:cNvGraphicFramePr/>
          <p:nvPr>
            <p:extLst/>
          </p:nvPr>
        </p:nvGraphicFramePr>
        <p:xfrm>
          <a:off x="838200" y="1447800"/>
          <a:ext cx="7429182" cy="4975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5101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Number of Non-Citizen Immigrants by World Area of Birth in the Top </a:t>
            </a:r>
            <a:r>
              <a:rPr lang="en-US" sz="2000" dirty="0" smtClean="0"/>
              <a:t>5 </a:t>
            </a:r>
            <a:r>
              <a:rPr lang="en-US" sz="2000" dirty="0"/>
              <a:t>Immigration Receiving States, </a:t>
            </a:r>
            <a:r>
              <a:rPr lang="en-US" sz="2000" dirty="0" smtClean="0"/>
              <a:t>2007-2011</a:t>
            </a:r>
            <a:endParaRPr lang="en-US" sz="2000" dirty="0"/>
          </a:p>
        </p:txBody>
      </p:sp>
      <p:graphicFrame>
        <p:nvGraphicFramePr>
          <p:cNvPr id="6" name="Chart 5"/>
          <p:cNvGraphicFramePr>
            <a:graphicFrameLocks noGrp="1"/>
          </p:cNvGraphicFramePr>
          <p:nvPr>
            <p:extLst/>
          </p:nvPr>
        </p:nvGraphicFramePr>
        <p:xfrm>
          <a:off x="990599" y="1371600"/>
          <a:ext cx="7914449" cy="5201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6200" y="6477000"/>
            <a:ext cx="2362200" cy="257956"/>
          </a:xfrm>
          <a:prstGeom prst="rect">
            <a:avLst/>
          </a:prstGeom>
        </p:spPr>
        <p:txBody>
          <a:bodyPr wrap="square">
            <a:spAutoFit/>
          </a:bodyPr>
          <a:lstStyle/>
          <a:p>
            <a:pPr marL="0" marR="0">
              <a:lnSpc>
                <a:spcPct val="115000"/>
              </a:lnSpc>
              <a:spcBef>
                <a:spcPts val="0"/>
              </a:spcBef>
              <a:spcAft>
                <a:spcPts val="1000"/>
              </a:spcAft>
            </a:pPr>
            <a:r>
              <a:rPr lang="en-US" sz="1000" i="1" dirty="0">
                <a:solidFill>
                  <a:schemeClr val="bg1">
                    <a:lumMod val="50000"/>
                  </a:schemeClr>
                </a:solidFill>
                <a:latin typeface="Tw Cen MT" panose="020B0602020104020603" pitchFamily="34" charset="0"/>
                <a:ea typeface="Tw Cen MT" panose="020B0602020104020603" pitchFamily="34" charset="0"/>
                <a:cs typeface="Arial" panose="020B0604020202020204" pitchFamily="34" charset="0"/>
              </a:rPr>
              <a:t>Source: 5-Year ACS PUMS 2007-2011</a:t>
            </a:r>
            <a:endParaRPr lang="en-US" sz="1000" dirty="0">
              <a:solidFill>
                <a:schemeClr val="bg1">
                  <a:lumMod val="50000"/>
                </a:schemeClr>
              </a:solidFill>
              <a:effectLst/>
              <a:latin typeface="Tw Cen MT" panose="020B0602020104020603" pitchFamily="34" charset="0"/>
              <a:ea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039261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Shares of Recent Non-Citizen Immigrants to Texas from Mexico, India, China, and All Other </a:t>
            </a:r>
            <a:r>
              <a:rPr lang="en-US" sz="2000" dirty="0" smtClean="0"/>
              <a:t>Countries, </a:t>
            </a:r>
            <a:r>
              <a:rPr lang="en-US" sz="2000" dirty="0"/>
              <a:t>2005-2012</a:t>
            </a:r>
          </a:p>
        </p:txBody>
      </p:sp>
      <p:graphicFrame>
        <p:nvGraphicFramePr>
          <p:cNvPr id="5" name="Chart 4"/>
          <p:cNvGraphicFramePr/>
          <p:nvPr>
            <p:extLst/>
          </p:nvPr>
        </p:nvGraphicFramePr>
        <p:xfrm>
          <a:off x="381000" y="1634490"/>
          <a:ext cx="8153400" cy="469011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5368" y="6477000"/>
            <a:ext cx="2362200" cy="266291"/>
          </a:xfrm>
          <a:prstGeom prst="rect">
            <a:avLst/>
          </a:prstGeom>
        </p:spPr>
        <p:txBody>
          <a:bodyPr wrap="square">
            <a:spAutoFit/>
          </a:bodyPr>
          <a:lstStyle/>
          <a:p>
            <a:pPr marL="0" marR="0">
              <a:lnSpc>
                <a:spcPct val="115000"/>
              </a:lnSpc>
              <a:spcBef>
                <a:spcPts val="0"/>
              </a:spcBef>
              <a:spcAft>
                <a:spcPts val="1000"/>
              </a:spcAft>
            </a:pPr>
            <a:r>
              <a:rPr lang="en-US" sz="1050" i="1" dirty="0">
                <a:solidFill>
                  <a:schemeClr val="bg1">
                    <a:lumMod val="50000"/>
                  </a:schemeClr>
                </a:solidFill>
                <a:latin typeface="Tw Cen MT" panose="020B0602020104020603" pitchFamily="34" charset="0"/>
                <a:ea typeface="Tw Cen MT" panose="020B0602020104020603" pitchFamily="34" charset="0"/>
                <a:cs typeface="Arial" panose="020B0604020202020204" pitchFamily="34" charset="0"/>
              </a:rPr>
              <a:t>Source: 1-Year ACS PUMS 2005-2012</a:t>
            </a:r>
            <a:endParaRPr lang="en-US" sz="1100" dirty="0">
              <a:solidFill>
                <a:schemeClr val="bg1">
                  <a:lumMod val="50000"/>
                </a:schemeClr>
              </a:solidFill>
              <a:effectLst/>
              <a:latin typeface="Tw Cen MT" panose="020B0602020104020603" pitchFamily="34" charset="0"/>
              <a:ea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4221429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Inflows to Texas from Top 10 Sending States, 2013</a:t>
            </a:r>
            <a:endParaRPr lang="en-US" sz="2800" dirty="0"/>
          </a:p>
        </p:txBody>
      </p:sp>
      <p:sp>
        <p:nvSpPr>
          <p:cNvPr id="3" name="Slide Number Placeholder 2"/>
          <p:cNvSpPr>
            <a:spLocks noGrp="1"/>
          </p:cNvSpPr>
          <p:nvPr>
            <p:ph type="sldNum" sz="quarter" idx="12"/>
          </p:nvPr>
        </p:nvSpPr>
        <p:spPr/>
        <p:txBody>
          <a:bodyPr/>
          <a:lstStyle/>
          <a:p>
            <a:fld id="{2BC1FA3B-F0C1-4F58-90BE-DCC7501F4B28}" type="slidenum">
              <a:rPr lang="en-US" smtClean="0"/>
              <a:pPr/>
              <a:t>15</a:t>
            </a:fld>
            <a:endParaRPr lang="en-US" dirty="0"/>
          </a:p>
        </p:txBody>
      </p:sp>
      <p:graphicFrame>
        <p:nvGraphicFramePr>
          <p:cNvPr id="4" name="Table 3"/>
          <p:cNvGraphicFramePr>
            <a:graphicFrameLocks noGrp="1"/>
          </p:cNvGraphicFramePr>
          <p:nvPr>
            <p:extLst/>
          </p:nvPr>
        </p:nvGraphicFramePr>
        <p:xfrm>
          <a:off x="1371599" y="1524000"/>
          <a:ext cx="6781801" cy="4419599"/>
        </p:xfrm>
        <a:graphic>
          <a:graphicData uri="http://schemas.openxmlformats.org/drawingml/2006/table">
            <a:tbl>
              <a:tblPr firstRow="1" firstCol="1" bandRow="1">
                <a:tableStyleId>{B301B821-A1FF-4177-AEE7-76D212191A09}</a:tableStyleId>
              </a:tblPr>
              <a:tblGrid>
                <a:gridCol w="1949768"/>
                <a:gridCol w="1215073"/>
                <a:gridCol w="452120"/>
                <a:gridCol w="1695450"/>
                <a:gridCol w="1469390"/>
              </a:tblGrid>
              <a:tr h="666190">
                <a:tc gridSpan="2">
                  <a:txBody>
                    <a:bodyPr/>
                    <a:lstStyle/>
                    <a:p>
                      <a:pPr marL="0" marR="0" algn="ctr">
                        <a:lnSpc>
                          <a:spcPct val="107000"/>
                        </a:lnSpc>
                        <a:spcBef>
                          <a:spcPts val="0"/>
                        </a:spcBef>
                        <a:spcAft>
                          <a:spcPts val="0"/>
                        </a:spcAft>
                      </a:pPr>
                      <a:r>
                        <a:rPr lang="en-US" sz="2000" dirty="0">
                          <a:effectLst/>
                        </a:rPr>
                        <a:t>Top 10 Senders, </a:t>
                      </a:r>
                    </a:p>
                    <a:p>
                      <a:pPr marL="0" marR="0" algn="ctr">
                        <a:lnSpc>
                          <a:spcPct val="107000"/>
                        </a:lnSpc>
                        <a:spcBef>
                          <a:spcPts val="0"/>
                        </a:spcBef>
                        <a:spcAft>
                          <a:spcPts val="0"/>
                        </a:spcAft>
                      </a:pPr>
                      <a:r>
                        <a:rPr lang="en-US" sz="2000" dirty="0">
                          <a:effectLst/>
                        </a:rPr>
                        <a:t>Numerically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2000" dirty="0">
                          <a:effectLst/>
                        </a:rPr>
                        <a:t>Top 10 Senders, </a:t>
                      </a:r>
                    </a:p>
                    <a:p>
                      <a:pPr marL="0" marR="0" algn="ctr">
                        <a:lnSpc>
                          <a:spcPct val="107000"/>
                        </a:lnSpc>
                        <a:spcBef>
                          <a:spcPts val="0"/>
                        </a:spcBef>
                        <a:spcAft>
                          <a:spcPts val="0"/>
                        </a:spcAft>
                      </a:pPr>
                      <a:r>
                        <a:rPr lang="en-US" sz="2000" dirty="0">
                          <a:effectLst/>
                        </a:rPr>
                        <a:t>Percentage-wise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r>
              <a:tr h="341219">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1219">
                <a:tc>
                  <a:txBody>
                    <a:bodyPr/>
                    <a:lstStyle/>
                    <a:p>
                      <a:pPr marL="0" marR="0">
                        <a:lnSpc>
                          <a:spcPct val="107000"/>
                        </a:lnSpc>
                        <a:spcBef>
                          <a:spcPts val="0"/>
                        </a:spcBef>
                        <a:spcAft>
                          <a:spcPts val="0"/>
                        </a:spcAft>
                      </a:pPr>
                      <a:r>
                        <a:rPr lang="en-US" sz="2000" b="0" dirty="0">
                          <a:effectLst/>
                        </a:rPr>
                        <a:t>California</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66,318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solidFill>
                      <a:schemeClr val="accent1">
                        <a:lumMod val="20000"/>
                        <a:lumOff val="80000"/>
                      </a:schemeClr>
                    </a:solidFill>
                  </a:tcPr>
                </a:tc>
                <a:tc>
                  <a:txBody>
                    <a:bodyPr/>
                    <a:lstStyle/>
                    <a:p>
                      <a:pPr marL="0" marR="0">
                        <a:lnSpc>
                          <a:spcPct val="107000"/>
                        </a:lnSpc>
                        <a:spcBef>
                          <a:spcPts val="0"/>
                        </a:spcBef>
                        <a:spcAft>
                          <a:spcPts val="0"/>
                        </a:spcAft>
                      </a:pPr>
                      <a:r>
                        <a:rPr lang="en-US" sz="2000" dirty="0">
                          <a:effectLst/>
                        </a:rPr>
                        <a:t>New Mexico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1219">
                <a:tc>
                  <a:txBody>
                    <a:bodyPr/>
                    <a:lstStyle/>
                    <a:p>
                      <a:pPr marL="0" marR="0">
                        <a:lnSpc>
                          <a:spcPct val="107000"/>
                        </a:lnSpc>
                        <a:spcBef>
                          <a:spcPts val="0"/>
                        </a:spcBef>
                        <a:spcAft>
                          <a:spcPts val="0"/>
                        </a:spcAft>
                      </a:pPr>
                      <a:r>
                        <a:rPr lang="en-US" sz="2000" b="0" dirty="0">
                          <a:effectLst/>
                        </a:rPr>
                        <a:t>Florida</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32,619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solidFill>
                      <a:schemeClr val="accent1">
                        <a:lumMod val="20000"/>
                        <a:lumOff val="80000"/>
                      </a:schemeClr>
                    </a:solidFill>
                  </a:tcPr>
                </a:tc>
                <a:tc>
                  <a:txBody>
                    <a:bodyPr/>
                    <a:lstStyle/>
                    <a:p>
                      <a:pPr marL="0" marR="0">
                        <a:lnSpc>
                          <a:spcPct val="107000"/>
                        </a:lnSpc>
                        <a:spcBef>
                          <a:spcPts val="0"/>
                        </a:spcBef>
                        <a:spcAft>
                          <a:spcPts val="0"/>
                        </a:spcAft>
                      </a:pPr>
                      <a:r>
                        <a:rPr lang="en-US" sz="2000" dirty="0">
                          <a:effectLst/>
                        </a:rPr>
                        <a:t>Louisiana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1219">
                <a:tc>
                  <a:txBody>
                    <a:bodyPr/>
                    <a:lstStyle/>
                    <a:p>
                      <a:pPr marL="0" marR="0">
                        <a:lnSpc>
                          <a:spcPct val="107000"/>
                        </a:lnSpc>
                        <a:spcBef>
                          <a:spcPts val="0"/>
                        </a:spcBef>
                        <a:spcAft>
                          <a:spcPts val="0"/>
                        </a:spcAft>
                      </a:pPr>
                      <a:r>
                        <a:rPr lang="en-US" sz="2000" b="0" dirty="0">
                          <a:effectLst/>
                        </a:rPr>
                        <a:t>Oklahoma</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29,169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solidFill>
                      <a:schemeClr val="accent1">
                        <a:lumMod val="20000"/>
                        <a:lumOff val="80000"/>
                      </a:schemeClr>
                    </a:solidFill>
                  </a:tcPr>
                </a:tc>
                <a:tc>
                  <a:txBody>
                    <a:bodyPr/>
                    <a:lstStyle/>
                    <a:p>
                      <a:pPr marL="0" marR="0">
                        <a:lnSpc>
                          <a:spcPct val="107000"/>
                        </a:lnSpc>
                        <a:spcBef>
                          <a:spcPts val="0"/>
                        </a:spcBef>
                        <a:spcAft>
                          <a:spcPts val="0"/>
                        </a:spcAft>
                      </a:pPr>
                      <a:r>
                        <a:rPr lang="en-US" sz="2000" dirty="0">
                          <a:effectLst/>
                        </a:rPr>
                        <a:t>Oklahoma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1219">
                <a:tc>
                  <a:txBody>
                    <a:bodyPr/>
                    <a:lstStyle/>
                    <a:p>
                      <a:pPr marL="0" marR="0">
                        <a:lnSpc>
                          <a:spcPct val="107000"/>
                        </a:lnSpc>
                        <a:spcBef>
                          <a:spcPts val="0"/>
                        </a:spcBef>
                        <a:spcAft>
                          <a:spcPts val="0"/>
                        </a:spcAft>
                      </a:pPr>
                      <a:r>
                        <a:rPr lang="en-US" sz="2000" b="0" dirty="0">
                          <a:effectLst/>
                        </a:rPr>
                        <a:t>Louisiana</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29,042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solidFill>
                      <a:schemeClr val="accent1">
                        <a:lumMod val="20000"/>
                        <a:lumOff val="80000"/>
                      </a:schemeClr>
                    </a:solidFill>
                  </a:tcPr>
                </a:tc>
                <a:tc>
                  <a:txBody>
                    <a:bodyPr/>
                    <a:lstStyle/>
                    <a:p>
                      <a:pPr marL="0" marR="0">
                        <a:lnSpc>
                          <a:spcPct val="107000"/>
                        </a:lnSpc>
                        <a:spcBef>
                          <a:spcPts val="0"/>
                        </a:spcBef>
                        <a:spcAft>
                          <a:spcPts val="0"/>
                        </a:spcAft>
                      </a:pPr>
                      <a:r>
                        <a:rPr lang="en-US" sz="2000" dirty="0">
                          <a:effectLst/>
                        </a:rPr>
                        <a:t>Arkansas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1219">
                <a:tc>
                  <a:txBody>
                    <a:bodyPr/>
                    <a:lstStyle/>
                    <a:p>
                      <a:pPr marL="0" marR="0">
                        <a:lnSpc>
                          <a:spcPct val="107000"/>
                        </a:lnSpc>
                        <a:spcBef>
                          <a:spcPts val="0"/>
                        </a:spcBef>
                        <a:spcAft>
                          <a:spcPts val="0"/>
                        </a:spcAft>
                      </a:pPr>
                      <a:r>
                        <a:rPr lang="en-US" sz="2000" b="0" dirty="0">
                          <a:effectLst/>
                        </a:rPr>
                        <a:t>Illinois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28,900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solidFill>
                      <a:schemeClr val="accent1">
                        <a:lumMod val="20000"/>
                        <a:lumOff val="80000"/>
                      </a:schemeClr>
                    </a:solidFill>
                  </a:tcPr>
                </a:tc>
                <a:tc>
                  <a:txBody>
                    <a:bodyPr/>
                    <a:lstStyle/>
                    <a:p>
                      <a:pPr marL="0" marR="0">
                        <a:lnSpc>
                          <a:spcPct val="107000"/>
                        </a:lnSpc>
                        <a:spcBef>
                          <a:spcPts val="0"/>
                        </a:spcBef>
                        <a:spcAft>
                          <a:spcPts val="0"/>
                        </a:spcAft>
                      </a:pPr>
                      <a:r>
                        <a:rPr lang="en-US" sz="2000" dirty="0">
                          <a:effectLst/>
                        </a:rPr>
                        <a:t>Wyoming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1219">
                <a:tc>
                  <a:txBody>
                    <a:bodyPr/>
                    <a:lstStyle/>
                    <a:p>
                      <a:pPr marL="0" marR="0">
                        <a:lnSpc>
                          <a:spcPct val="107000"/>
                        </a:lnSpc>
                        <a:spcBef>
                          <a:spcPts val="0"/>
                        </a:spcBef>
                        <a:spcAft>
                          <a:spcPts val="0"/>
                        </a:spcAft>
                      </a:pPr>
                      <a:r>
                        <a:rPr lang="en-US" sz="2000" b="0" dirty="0">
                          <a:effectLst/>
                        </a:rPr>
                        <a:t>New Mexico</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22,695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solidFill>
                      <a:schemeClr val="accent1">
                        <a:lumMod val="20000"/>
                        <a:lumOff val="80000"/>
                      </a:schemeClr>
                    </a:solidFill>
                  </a:tcPr>
                </a:tc>
                <a:tc>
                  <a:txBody>
                    <a:bodyPr/>
                    <a:lstStyle/>
                    <a:p>
                      <a:pPr marL="0" marR="0">
                        <a:lnSpc>
                          <a:spcPct val="107000"/>
                        </a:lnSpc>
                        <a:spcBef>
                          <a:spcPts val="0"/>
                        </a:spcBef>
                        <a:spcAft>
                          <a:spcPts val="0"/>
                        </a:spcAft>
                      </a:pPr>
                      <a:r>
                        <a:rPr lang="en-US" sz="2000" dirty="0">
                          <a:effectLst/>
                        </a:rPr>
                        <a:t>Colorado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1219">
                <a:tc>
                  <a:txBody>
                    <a:bodyPr/>
                    <a:lstStyle/>
                    <a:p>
                      <a:pPr marL="0" marR="0">
                        <a:lnSpc>
                          <a:spcPct val="107000"/>
                        </a:lnSpc>
                        <a:spcBef>
                          <a:spcPts val="0"/>
                        </a:spcBef>
                        <a:spcAft>
                          <a:spcPts val="0"/>
                        </a:spcAft>
                      </a:pPr>
                      <a:r>
                        <a:rPr lang="en-US" sz="2000" b="0" dirty="0">
                          <a:effectLst/>
                        </a:rPr>
                        <a:t>Georgia</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19,988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solidFill>
                      <a:schemeClr val="accent1">
                        <a:lumMod val="20000"/>
                        <a:lumOff val="80000"/>
                      </a:schemeClr>
                    </a:solidFill>
                  </a:tcPr>
                </a:tc>
                <a:tc>
                  <a:txBody>
                    <a:bodyPr/>
                    <a:lstStyle/>
                    <a:p>
                      <a:pPr marL="0" marR="0">
                        <a:lnSpc>
                          <a:spcPct val="107000"/>
                        </a:lnSpc>
                        <a:spcBef>
                          <a:spcPts val="0"/>
                        </a:spcBef>
                        <a:spcAft>
                          <a:spcPts val="0"/>
                        </a:spcAft>
                      </a:pPr>
                      <a:r>
                        <a:rPr lang="en-US" sz="2000" dirty="0">
                          <a:effectLst/>
                        </a:rPr>
                        <a:t>California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1219">
                <a:tc>
                  <a:txBody>
                    <a:bodyPr/>
                    <a:lstStyle/>
                    <a:p>
                      <a:pPr marL="0" marR="0">
                        <a:lnSpc>
                          <a:spcPct val="107000"/>
                        </a:lnSpc>
                        <a:spcBef>
                          <a:spcPts val="0"/>
                        </a:spcBef>
                        <a:spcAft>
                          <a:spcPts val="0"/>
                        </a:spcAft>
                      </a:pPr>
                      <a:r>
                        <a:rPr lang="en-US" sz="2000" b="0" dirty="0">
                          <a:effectLst/>
                        </a:rPr>
                        <a:t>New York</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19,935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solidFill>
                      <a:schemeClr val="accent1">
                        <a:lumMod val="20000"/>
                        <a:lumOff val="80000"/>
                      </a:schemeClr>
                    </a:solidFill>
                  </a:tcPr>
                </a:tc>
                <a:tc>
                  <a:txBody>
                    <a:bodyPr/>
                    <a:lstStyle/>
                    <a:p>
                      <a:pPr marL="0" marR="0">
                        <a:lnSpc>
                          <a:spcPct val="107000"/>
                        </a:lnSpc>
                        <a:spcBef>
                          <a:spcPts val="0"/>
                        </a:spcBef>
                        <a:spcAft>
                          <a:spcPts val="0"/>
                        </a:spcAft>
                      </a:pPr>
                      <a:r>
                        <a:rPr lang="en-US" sz="2000" dirty="0">
                          <a:effectLst/>
                        </a:rPr>
                        <a:t>Arizona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1219">
                <a:tc>
                  <a:txBody>
                    <a:bodyPr/>
                    <a:lstStyle/>
                    <a:p>
                      <a:pPr marL="0" marR="0">
                        <a:lnSpc>
                          <a:spcPct val="107000"/>
                        </a:lnSpc>
                        <a:spcBef>
                          <a:spcPts val="0"/>
                        </a:spcBef>
                        <a:spcAft>
                          <a:spcPts val="0"/>
                        </a:spcAft>
                      </a:pPr>
                      <a:r>
                        <a:rPr lang="en-US" sz="2000" b="0" dirty="0">
                          <a:effectLst/>
                        </a:rPr>
                        <a:t>Arizona</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19,224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alibri" panose="020F0502020204030204" pitchFamily="34" charset="0"/>
                      </a:endParaRPr>
                    </a:p>
                  </a:txBody>
                  <a:tcPr marL="68580" marR="68580" marT="0" marB="0" anchor="b">
                    <a:solidFill>
                      <a:schemeClr val="accent1">
                        <a:lumMod val="20000"/>
                        <a:lumOff val="80000"/>
                      </a:schemeClr>
                    </a:solidFill>
                  </a:tcPr>
                </a:tc>
                <a:tc>
                  <a:txBody>
                    <a:bodyPr/>
                    <a:lstStyle/>
                    <a:p>
                      <a:pPr marL="0" marR="0">
                        <a:lnSpc>
                          <a:spcPct val="107000"/>
                        </a:lnSpc>
                        <a:spcBef>
                          <a:spcPts val="0"/>
                        </a:spcBef>
                        <a:spcAft>
                          <a:spcPts val="0"/>
                        </a:spcAft>
                      </a:pPr>
                      <a:r>
                        <a:rPr lang="en-US" sz="2000" dirty="0">
                          <a:effectLst/>
                        </a:rPr>
                        <a:t>Kansas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1219">
                <a:tc>
                  <a:txBody>
                    <a:bodyPr/>
                    <a:lstStyle/>
                    <a:p>
                      <a:pPr marL="0" marR="0">
                        <a:lnSpc>
                          <a:spcPct val="107000"/>
                        </a:lnSpc>
                        <a:spcBef>
                          <a:spcPts val="0"/>
                        </a:spcBef>
                        <a:spcAft>
                          <a:spcPts val="0"/>
                        </a:spcAft>
                      </a:pPr>
                      <a:r>
                        <a:rPr lang="en-US" sz="2000" b="0" dirty="0">
                          <a:effectLst/>
                        </a:rPr>
                        <a:t>Colorado</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18,979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nSpc>
                          <a:spcPct val="107000"/>
                        </a:lnSpc>
                        <a:spcBef>
                          <a:spcPts val="0"/>
                        </a:spcBef>
                        <a:spcAft>
                          <a:spcPts val="0"/>
                        </a:spcAft>
                      </a:pPr>
                      <a:r>
                        <a:rPr lang="en-US" sz="2000" dirty="0">
                          <a:effectLst/>
                        </a:rPr>
                        <a:t>Mississippi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5" name="TextBox 4"/>
          <p:cNvSpPr txBox="1"/>
          <p:nvPr/>
        </p:nvSpPr>
        <p:spPr>
          <a:xfrm>
            <a:off x="3" y="6501769"/>
            <a:ext cx="3980577"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State to State Flows 2013; Inflows to Texas </a:t>
            </a:r>
            <a:endParaRPr lang="en-US" sz="900" dirty="0">
              <a:solidFill>
                <a:schemeClr val="tx1">
                  <a:lumMod val="50000"/>
                  <a:lumOff val="50000"/>
                </a:schemeClr>
              </a:solidFill>
            </a:endParaRPr>
          </a:p>
        </p:txBody>
      </p:sp>
    </p:spTree>
    <p:extLst>
      <p:ext uri="{BB962C8B-B14F-4D97-AF65-F5344CB8AC3E}">
        <p14:creationId xmlns:p14="http://schemas.microsoft.com/office/powerpoint/2010/main" val="4153099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32701" y="309299"/>
            <a:ext cx="6747987" cy="799347"/>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2800" dirty="0">
                <a:solidFill>
                  <a:srgbClr val="1B1E7A"/>
                </a:solidFill>
                <a:effectLst/>
              </a:rPr>
              <a:t>Texas Leads U.S. Job Growth, </a:t>
            </a:r>
            <a:r>
              <a:rPr lang="en-US" sz="2800" dirty="0" smtClean="0">
                <a:solidFill>
                  <a:srgbClr val="1B1E7A"/>
                </a:solidFill>
                <a:effectLst/>
              </a:rPr>
              <a:t>2004-2014</a:t>
            </a:r>
          </a:p>
        </p:txBody>
      </p:sp>
      <p:grpSp>
        <p:nvGrpSpPr>
          <p:cNvPr id="3" name="Group 2"/>
          <p:cNvGrpSpPr/>
          <p:nvPr/>
        </p:nvGrpSpPr>
        <p:grpSpPr>
          <a:xfrm>
            <a:off x="271662" y="1859115"/>
            <a:ext cx="8633796" cy="3746877"/>
            <a:chOff x="271662" y="1001864"/>
            <a:chExt cx="8633796" cy="3746877"/>
          </a:xfrm>
          <a:effectLst>
            <a:outerShdw blurRad="50800" dist="38100" dir="2700000" algn="tl" rotWithShape="0">
              <a:prstClr val="black">
                <a:alpha val="40000"/>
              </a:prstClr>
            </a:outerShdw>
          </a:effectLst>
        </p:grpSpPr>
        <p:pic>
          <p:nvPicPr>
            <p:cNvPr id="3074" name="Picture 2" descr="U:\Other Projects - SLA\Transportation Forum 2015\Job_Map-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6286" y="1001864"/>
              <a:ext cx="6385505" cy="3746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8752" y="4118128"/>
              <a:ext cx="946204" cy="492443"/>
            </a:xfrm>
            <a:prstGeom prst="rect">
              <a:avLst/>
            </a:prstGeom>
            <a:noFill/>
          </p:spPr>
          <p:txBody>
            <a:bodyPr wrap="square" rtlCol="0">
              <a:spAutoFit/>
            </a:bodyPr>
            <a:lstStyle/>
            <a:p>
              <a:pPr algn="r"/>
              <a:r>
                <a:rPr lang="en-US" sz="1400" b="1" dirty="0">
                  <a:latin typeface="+mj-lt"/>
                </a:rPr>
                <a:t>Texas</a:t>
              </a:r>
            </a:p>
            <a:p>
              <a:pPr algn="r"/>
              <a:r>
                <a:rPr lang="en-US" sz="1200" dirty="0">
                  <a:latin typeface="+mj-lt"/>
                </a:rPr>
                <a:t>2,180,000</a:t>
              </a:r>
            </a:p>
          </p:txBody>
        </p:sp>
        <p:cxnSp>
          <p:nvCxnSpPr>
            <p:cNvPr id="6" name="Straight Connector 5"/>
            <p:cNvCxnSpPr/>
            <p:nvPr/>
          </p:nvCxnSpPr>
          <p:spPr>
            <a:xfrm flipH="1">
              <a:off x="3387250" y="4303821"/>
              <a:ext cx="89896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1662" y="2816825"/>
              <a:ext cx="946204" cy="492443"/>
            </a:xfrm>
            <a:prstGeom prst="rect">
              <a:avLst/>
            </a:prstGeom>
            <a:noFill/>
          </p:spPr>
          <p:txBody>
            <a:bodyPr wrap="square" rtlCol="0">
              <a:spAutoFit/>
            </a:bodyPr>
            <a:lstStyle/>
            <a:p>
              <a:pPr algn="r"/>
              <a:r>
                <a:rPr lang="en-US" sz="1400" b="1" dirty="0">
                  <a:latin typeface="+mj-lt"/>
                </a:rPr>
                <a:t>California</a:t>
              </a:r>
            </a:p>
            <a:p>
              <a:pPr algn="r"/>
              <a:r>
                <a:rPr lang="en-US" sz="1200" dirty="0">
                  <a:latin typeface="+mj-lt"/>
                </a:rPr>
                <a:t>810,000</a:t>
              </a:r>
            </a:p>
          </p:txBody>
        </p:sp>
        <p:cxnSp>
          <p:nvCxnSpPr>
            <p:cNvPr id="10" name="Straight Connector 9"/>
            <p:cNvCxnSpPr/>
            <p:nvPr/>
          </p:nvCxnSpPr>
          <p:spPr>
            <a:xfrm flipH="1">
              <a:off x="1170162" y="2994567"/>
              <a:ext cx="658638"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29898" y="2974203"/>
              <a:ext cx="850790" cy="707886"/>
            </a:xfrm>
            <a:prstGeom prst="rect">
              <a:avLst/>
            </a:prstGeom>
            <a:noFill/>
          </p:spPr>
          <p:txBody>
            <a:bodyPr wrap="square" rtlCol="0">
              <a:spAutoFit/>
            </a:bodyPr>
            <a:lstStyle/>
            <a:p>
              <a:r>
                <a:rPr lang="en-US" sz="1400" b="1" dirty="0">
                  <a:latin typeface="+mj-lt"/>
                </a:rPr>
                <a:t>North Carolina</a:t>
              </a:r>
            </a:p>
            <a:p>
              <a:r>
                <a:rPr lang="en-US" sz="1200" dirty="0">
                  <a:latin typeface="+mj-lt"/>
                </a:rPr>
                <a:t>340,000</a:t>
              </a:r>
            </a:p>
          </p:txBody>
        </p:sp>
        <p:cxnSp>
          <p:nvCxnSpPr>
            <p:cNvPr id="14" name="Straight Connector 13"/>
            <p:cNvCxnSpPr/>
            <p:nvPr/>
          </p:nvCxnSpPr>
          <p:spPr>
            <a:xfrm flipH="1">
              <a:off x="6885830" y="3143994"/>
              <a:ext cx="691763"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959252" y="1822586"/>
              <a:ext cx="946206" cy="492443"/>
            </a:xfrm>
            <a:prstGeom prst="rect">
              <a:avLst/>
            </a:prstGeom>
            <a:noFill/>
          </p:spPr>
          <p:txBody>
            <a:bodyPr wrap="square" rtlCol="0">
              <a:spAutoFit/>
            </a:bodyPr>
            <a:lstStyle/>
            <a:p>
              <a:r>
                <a:rPr lang="en-US" sz="1400" b="1" dirty="0">
                  <a:latin typeface="+mj-lt"/>
                </a:rPr>
                <a:t>New York</a:t>
              </a:r>
            </a:p>
            <a:p>
              <a:r>
                <a:rPr lang="en-US" sz="1200" dirty="0">
                  <a:latin typeface="+mj-lt"/>
                </a:rPr>
                <a:t>550,000</a:t>
              </a:r>
            </a:p>
          </p:txBody>
        </p:sp>
        <p:cxnSp>
          <p:nvCxnSpPr>
            <p:cNvPr id="17" name="Straight Connector 16"/>
            <p:cNvCxnSpPr/>
            <p:nvPr/>
          </p:nvCxnSpPr>
          <p:spPr>
            <a:xfrm flipH="1">
              <a:off x="7092564" y="1993851"/>
              <a:ext cx="914401"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6006" y="1211987"/>
              <a:ext cx="1088654" cy="492443"/>
            </a:xfrm>
            <a:prstGeom prst="rect">
              <a:avLst/>
            </a:prstGeom>
            <a:noFill/>
          </p:spPr>
          <p:txBody>
            <a:bodyPr wrap="square" rtlCol="0">
              <a:spAutoFit/>
            </a:bodyPr>
            <a:lstStyle/>
            <a:p>
              <a:pPr algn="r"/>
              <a:r>
                <a:rPr lang="en-US" sz="1400" b="1" dirty="0">
                  <a:latin typeface="+mj-lt"/>
                </a:rPr>
                <a:t>Washington</a:t>
              </a:r>
            </a:p>
            <a:p>
              <a:pPr algn="r"/>
              <a:r>
                <a:rPr lang="en-US" sz="1200" dirty="0">
                  <a:latin typeface="+mj-lt"/>
                </a:rPr>
                <a:t>320,000</a:t>
              </a:r>
            </a:p>
          </p:txBody>
        </p:sp>
        <p:cxnSp>
          <p:nvCxnSpPr>
            <p:cNvPr id="23" name="Straight Connector 22"/>
            <p:cNvCxnSpPr/>
            <p:nvPr/>
          </p:nvCxnSpPr>
          <p:spPr>
            <a:xfrm flipH="1">
              <a:off x="1367624" y="1389729"/>
              <a:ext cx="721579"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826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6413" y="38100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2800" dirty="0">
                <a:solidFill>
                  <a:srgbClr val="1B1E7A"/>
                </a:solidFill>
                <a:effectLst/>
              </a:rPr>
              <a:t>Texas Leads U.S. Job Growth, 2004-2014</a:t>
            </a:r>
          </a:p>
        </p:txBody>
      </p:sp>
      <p:graphicFrame>
        <p:nvGraphicFramePr>
          <p:cNvPr id="3" name="Chart 2"/>
          <p:cNvGraphicFramePr>
            <a:graphicFrameLocks/>
          </p:cNvGraphicFramePr>
          <p:nvPr>
            <p:extLst/>
          </p:nvPr>
        </p:nvGraphicFramePr>
        <p:xfrm>
          <a:off x="2951670" y="1735119"/>
          <a:ext cx="3821050" cy="3802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549994" y="2644135"/>
            <a:ext cx="542999" cy="307777"/>
          </a:xfrm>
          <a:prstGeom prst="rect">
            <a:avLst/>
          </a:prstGeom>
          <a:noFill/>
        </p:spPr>
        <p:txBody>
          <a:bodyPr wrap="square" rtlCol="0">
            <a:spAutoFit/>
          </a:bodyPr>
          <a:lstStyle/>
          <a:p>
            <a:pPr algn="ctr"/>
            <a:r>
              <a:rPr lang="en-US" sz="1400" dirty="0">
                <a:solidFill>
                  <a:schemeClr val="bg1"/>
                </a:solidFill>
                <a:latin typeface="+mj-lt"/>
              </a:rPr>
              <a:t>29%</a:t>
            </a:r>
          </a:p>
        </p:txBody>
      </p:sp>
      <p:sp>
        <p:nvSpPr>
          <p:cNvPr id="5" name="TextBox 4"/>
          <p:cNvSpPr txBox="1"/>
          <p:nvPr/>
        </p:nvSpPr>
        <p:spPr>
          <a:xfrm>
            <a:off x="5726245" y="4044730"/>
            <a:ext cx="595024" cy="307777"/>
          </a:xfrm>
          <a:prstGeom prst="rect">
            <a:avLst/>
          </a:prstGeom>
          <a:noFill/>
        </p:spPr>
        <p:txBody>
          <a:bodyPr wrap="square" rtlCol="0">
            <a:spAutoFit/>
          </a:bodyPr>
          <a:lstStyle/>
          <a:p>
            <a:pPr algn="ctr"/>
            <a:r>
              <a:rPr lang="en-US" sz="1400" dirty="0">
                <a:solidFill>
                  <a:schemeClr val="bg1"/>
                </a:solidFill>
                <a:latin typeface="+mj-lt"/>
              </a:rPr>
              <a:t>11%</a:t>
            </a:r>
          </a:p>
        </p:txBody>
      </p:sp>
      <p:sp>
        <p:nvSpPr>
          <p:cNvPr id="7" name="TextBox 6"/>
          <p:cNvSpPr txBox="1"/>
          <p:nvPr/>
        </p:nvSpPr>
        <p:spPr>
          <a:xfrm>
            <a:off x="5390970" y="4634451"/>
            <a:ext cx="409491" cy="307777"/>
          </a:xfrm>
          <a:prstGeom prst="rect">
            <a:avLst/>
          </a:prstGeom>
          <a:noFill/>
        </p:spPr>
        <p:txBody>
          <a:bodyPr wrap="square" rtlCol="0">
            <a:spAutoFit/>
          </a:bodyPr>
          <a:lstStyle/>
          <a:p>
            <a:pPr algn="ctr"/>
            <a:r>
              <a:rPr lang="en-US" sz="1400" dirty="0">
                <a:solidFill>
                  <a:schemeClr val="bg1"/>
                </a:solidFill>
                <a:latin typeface="+mj-lt"/>
              </a:rPr>
              <a:t>7%</a:t>
            </a:r>
          </a:p>
        </p:txBody>
      </p:sp>
      <p:sp>
        <p:nvSpPr>
          <p:cNvPr id="8" name="TextBox 7"/>
          <p:cNvSpPr txBox="1"/>
          <p:nvPr/>
        </p:nvSpPr>
        <p:spPr>
          <a:xfrm>
            <a:off x="4926458" y="4830914"/>
            <a:ext cx="441297" cy="307777"/>
          </a:xfrm>
          <a:prstGeom prst="rect">
            <a:avLst/>
          </a:prstGeom>
          <a:noFill/>
        </p:spPr>
        <p:txBody>
          <a:bodyPr wrap="square" rtlCol="0">
            <a:spAutoFit/>
          </a:bodyPr>
          <a:lstStyle/>
          <a:p>
            <a:pPr algn="ctr"/>
            <a:r>
              <a:rPr lang="en-US" sz="1400" dirty="0">
                <a:solidFill>
                  <a:schemeClr val="bg1"/>
                </a:solidFill>
                <a:latin typeface="+mj-lt"/>
              </a:rPr>
              <a:t>4%</a:t>
            </a:r>
          </a:p>
        </p:txBody>
      </p:sp>
      <p:sp>
        <p:nvSpPr>
          <p:cNvPr id="10" name="TextBox 9"/>
          <p:cNvSpPr txBox="1"/>
          <p:nvPr/>
        </p:nvSpPr>
        <p:spPr>
          <a:xfrm>
            <a:off x="6310166" y="2432773"/>
            <a:ext cx="671082" cy="307777"/>
          </a:xfrm>
          <a:prstGeom prst="rect">
            <a:avLst/>
          </a:prstGeom>
          <a:noFill/>
        </p:spPr>
        <p:txBody>
          <a:bodyPr wrap="square" rtlCol="0">
            <a:spAutoFit/>
          </a:bodyPr>
          <a:lstStyle/>
          <a:p>
            <a:r>
              <a:rPr lang="en-US" sz="1400" b="1" dirty="0">
                <a:latin typeface="+mj-lt"/>
              </a:rPr>
              <a:t>Texas</a:t>
            </a:r>
          </a:p>
        </p:txBody>
      </p:sp>
      <p:sp>
        <p:nvSpPr>
          <p:cNvPr id="11" name="TextBox 10"/>
          <p:cNvSpPr txBox="1"/>
          <p:nvPr/>
        </p:nvSpPr>
        <p:spPr>
          <a:xfrm>
            <a:off x="6431675" y="4303560"/>
            <a:ext cx="1081377" cy="307777"/>
          </a:xfrm>
          <a:prstGeom prst="rect">
            <a:avLst/>
          </a:prstGeom>
          <a:noFill/>
        </p:spPr>
        <p:txBody>
          <a:bodyPr wrap="square" rtlCol="0">
            <a:spAutoFit/>
          </a:bodyPr>
          <a:lstStyle/>
          <a:p>
            <a:r>
              <a:rPr lang="en-US" sz="1400" b="1" dirty="0">
                <a:latin typeface="+mj-lt"/>
              </a:rPr>
              <a:t>California</a:t>
            </a:r>
            <a:endParaRPr lang="en-US" sz="1600" b="1" dirty="0">
              <a:latin typeface="+mj-lt"/>
            </a:endParaRPr>
          </a:p>
        </p:txBody>
      </p:sp>
      <p:sp>
        <p:nvSpPr>
          <p:cNvPr id="12" name="TextBox 11"/>
          <p:cNvSpPr txBox="1"/>
          <p:nvPr/>
        </p:nvSpPr>
        <p:spPr>
          <a:xfrm>
            <a:off x="5899871" y="5126227"/>
            <a:ext cx="1081377" cy="276999"/>
          </a:xfrm>
          <a:prstGeom prst="rect">
            <a:avLst/>
          </a:prstGeom>
          <a:noFill/>
        </p:spPr>
        <p:txBody>
          <a:bodyPr wrap="square" rtlCol="0">
            <a:spAutoFit/>
          </a:bodyPr>
          <a:lstStyle/>
          <a:p>
            <a:r>
              <a:rPr lang="en-US" sz="1200" b="1" dirty="0">
                <a:latin typeface="+mj-lt"/>
              </a:rPr>
              <a:t>New York</a:t>
            </a:r>
          </a:p>
        </p:txBody>
      </p:sp>
      <p:cxnSp>
        <p:nvCxnSpPr>
          <p:cNvPr id="16" name="Straight Connector 15"/>
          <p:cNvCxnSpPr/>
          <p:nvPr/>
        </p:nvCxnSpPr>
        <p:spPr>
          <a:xfrm flipH="1" flipV="1">
            <a:off x="5832480" y="4977854"/>
            <a:ext cx="165100" cy="1512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31640" y="5380980"/>
            <a:ext cx="1273283" cy="276999"/>
          </a:xfrm>
          <a:prstGeom prst="rect">
            <a:avLst/>
          </a:prstGeom>
          <a:noFill/>
        </p:spPr>
        <p:txBody>
          <a:bodyPr wrap="square" rtlCol="0">
            <a:spAutoFit/>
          </a:bodyPr>
          <a:lstStyle/>
          <a:p>
            <a:r>
              <a:rPr lang="en-US" sz="1200" b="1" dirty="0">
                <a:latin typeface="+mj-lt"/>
              </a:rPr>
              <a:t>North Carolina</a:t>
            </a:r>
          </a:p>
        </p:txBody>
      </p:sp>
      <p:cxnSp>
        <p:nvCxnSpPr>
          <p:cNvPr id="31" name="Straight Connector 30"/>
          <p:cNvCxnSpPr/>
          <p:nvPr/>
        </p:nvCxnSpPr>
        <p:spPr>
          <a:xfrm flipH="1">
            <a:off x="5338600" y="5425473"/>
            <a:ext cx="624016" cy="5832"/>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257264" y="5236430"/>
            <a:ext cx="82550" cy="19487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97581" y="5129054"/>
            <a:ext cx="421719"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578495" y="5619120"/>
            <a:ext cx="1066401" cy="276999"/>
          </a:xfrm>
          <a:prstGeom prst="rect">
            <a:avLst/>
          </a:prstGeom>
          <a:noFill/>
        </p:spPr>
        <p:txBody>
          <a:bodyPr wrap="square" rtlCol="0">
            <a:spAutoFit/>
          </a:bodyPr>
          <a:lstStyle/>
          <a:p>
            <a:r>
              <a:rPr lang="en-US" sz="1200" b="1" dirty="0">
                <a:latin typeface="+mj-lt"/>
              </a:rPr>
              <a:t>Washington</a:t>
            </a:r>
          </a:p>
        </p:txBody>
      </p:sp>
      <p:cxnSp>
        <p:nvCxnSpPr>
          <p:cNvPr id="57" name="Straight Connector 56"/>
          <p:cNvCxnSpPr/>
          <p:nvPr/>
        </p:nvCxnSpPr>
        <p:spPr>
          <a:xfrm flipH="1">
            <a:off x="4816112" y="5648847"/>
            <a:ext cx="690807"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815226" y="5271420"/>
            <a:ext cx="30413" cy="3774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56364" y="4866501"/>
            <a:ext cx="441297" cy="307777"/>
          </a:xfrm>
          <a:prstGeom prst="rect">
            <a:avLst/>
          </a:prstGeom>
          <a:noFill/>
        </p:spPr>
        <p:txBody>
          <a:bodyPr wrap="square" rtlCol="0">
            <a:spAutoFit/>
          </a:bodyPr>
          <a:lstStyle/>
          <a:p>
            <a:pPr algn="ctr"/>
            <a:r>
              <a:rPr lang="en-US" sz="1400" dirty="0">
                <a:solidFill>
                  <a:schemeClr val="bg1"/>
                </a:solidFill>
                <a:latin typeface="+mj-lt"/>
              </a:rPr>
              <a:t>4%</a:t>
            </a:r>
          </a:p>
        </p:txBody>
      </p:sp>
      <p:sp>
        <p:nvSpPr>
          <p:cNvPr id="68" name="Title 1"/>
          <p:cNvSpPr txBox="1">
            <a:spLocks/>
          </p:cNvSpPr>
          <p:nvPr/>
        </p:nvSpPr>
        <p:spPr>
          <a:xfrm>
            <a:off x="466476" y="1954530"/>
            <a:ext cx="2562972" cy="1343772"/>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a:solidFill>
                  <a:schemeClr val="tx2"/>
                </a:solidFill>
                <a:effectLst/>
              </a:rPr>
              <a:t>Percentage of Total U.S. Job Gains Attributable to each State</a:t>
            </a:r>
          </a:p>
        </p:txBody>
      </p:sp>
      <p:grpSp>
        <p:nvGrpSpPr>
          <p:cNvPr id="77" name="Group 76"/>
          <p:cNvGrpSpPr/>
          <p:nvPr/>
        </p:nvGrpSpPr>
        <p:grpSpPr>
          <a:xfrm rot="21137393">
            <a:off x="3188350" y="4499950"/>
            <a:ext cx="1099486" cy="1003202"/>
            <a:chOff x="3013544" y="3514477"/>
            <a:chExt cx="1099486" cy="1003202"/>
          </a:xfrm>
        </p:grpSpPr>
        <p:sp>
          <p:nvSpPr>
            <p:cNvPr id="71" name="TextBox 70"/>
            <p:cNvSpPr txBox="1"/>
            <p:nvPr/>
          </p:nvSpPr>
          <p:spPr>
            <a:xfrm rot="2056066">
              <a:off x="3317078" y="4240680"/>
              <a:ext cx="795952" cy="276999"/>
            </a:xfrm>
            <a:prstGeom prst="rect">
              <a:avLst/>
            </a:prstGeom>
            <a:noFill/>
          </p:spPr>
          <p:txBody>
            <a:bodyPr wrap="square" rtlCol="0">
              <a:spAutoFit/>
            </a:bodyPr>
            <a:lstStyle/>
            <a:p>
              <a:r>
                <a:rPr lang="en-US" sz="1200" dirty="0">
                  <a:latin typeface="+mj-lt"/>
                </a:rPr>
                <a:t>All Others</a:t>
              </a:r>
            </a:p>
          </p:txBody>
        </p:sp>
        <p:sp>
          <p:nvSpPr>
            <p:cNvPr id="76" name="Freeform 75"/>
            <p:cNvSpPr/>
            <p:nvPr/>
          </p:nvSpPr>
          <p:spPr>
            <a:xfrm>
              <a:off x="3013544" y="3514477"/>
              <a:ext cx="397566" cy="652006"/>
            </a:xfrm>
            <a:custGeom>
              <a:avLst/>
              <a:gdLst>
                <a:gd name="connsiteX0" fmla="*/ 397566 w 397566"/>
                <a:gd name="connsiteY0" fmla="*/ 652006 h 652006"/>
                <a:gd name="connsiteX1" fmla="*/ 286247 w 397566"/>
                <a:gd name="connsiteY1" fmla="*/ 524786 h 652006"/>
                <a:gd name="connsiteX2" fmla="*/ 198783 w 397566"/>
                <a:gd name="connsiteY2" fmla="*/ 389613 h 652006"/>
                <a:gd name="connsiteX3" fmla="*/ 111319 w 397566"/>
                <a:gd name="connsiteY3" fmla="*/ 246490 h 652006"/>
                <a:gd name="connsiteX4" fmla="*/ 47708 w 397566"/>
                <a:gd name="connsiteY4" fmla="*/ 119269 h 652006"/>
                <a:gd name="connsiteX5" fmla="*/ 0 w 397566"/>
                <a:gd name="connsiteY5" fmla="*/ 0 h 6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66" h="652006">
                  <a:moveTo>
                    <a:pt x="397566" y="652006"/>
                  </a:moveTo>
                  <a:cubicBezTo>
                    <a:pt x="358471" y="610262"/>
                    <a:pt x="319377" y="568518"/>
                    <a:pt x="286247" y="524786"/>
                  </a:cubicBezTo>
                  <a:cubicBezTo>
                    <a:pt x="253117" y="481054"/>
                    <a:pt x="227938" y="435996"/>
                    <a:pt x="198783" y="389613"/>
                  </a:cubicBezTo>
                  <a:cubicBezTo>
                    <a:pt x="169628" y="343230"/>
                    <a:pt x="136498" y="291547"/>
                    <a:pt x="111319" y="246490"/>
                  </a:cubicBezTo>
                  <a:cubicBezTo>
                    <a:pt x="86140" y="201433"/>
                    <a:pt x="66261" y="160351"/>
                    <a:pt x="47708" y="119269"/>
                  </a:cubicBezTo>
                  <a:cubicBezTo>
                    <a:pt x="29155" y="78187"/>
                    <a:pt x="14577" y="39093"/>
                    <a:pt x="0" y="0"/>
                  </a:cubicBezTo>
                </a:path>
              </a:pathLst>
            </a:custGeom>
            <a:noFill/>
            <a:ln w="9525">
              <a:solidFill>
                <a:srgbClr val="FFFF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949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Percent of the Population Born in Texas, Texas Counties, 2009-2013</a:t>
            </a:r>
            <a:endParaRPr lang="en-US" sz="2400" dirty="0"/>
          </a:p>
        </p:txBody>
      </p:sp>
      <p:pic>
        <p:nvPicPr>
          <p:cNvPr id="5" name="Content Placeholder 4"/>
          <p:cNvPicPr>
            <a:picLocks noGrp="1" noChangeAspect="1"/>
          </p:cNvPicPr>
          <p:nvPr>
            <p:ph idx="1"/>
          </p:nvPr>
        </p:nvPicPr>
        <p:blipFill rotWithShape="1">
          <a:blip r:embed="rId2"/>
          <a:srcRect l="4319" t="20203" r="2036" b="20870"/>
          <a:stretch/>
        </p:blipFill>
        <p:spPr>
          <a:xfrm>
            <a:off x="2438400" y="1193505"/>
            <a:ext cx="5562600" cy="5631366"/>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pic>
        <p:nvPicPr>
          <p:cNvPr id="6" name="Picture 5"/>
          <p:cNvPicPr>
            <a:picLocks noChangeAspect="1"/>
          </p:cNvPicPr>
          <p:nvPr/>
        </p:nvPicPr>
        <p:blipFill rotWithShape="1">
          <a:blip r:embed="rId3"/>
          <a:srcRect t="25404"/>
          <a:stretch/>
        </p:blipFill>
        <p:spPr>
          <a:xfrm>
            <a:off x="1219200" y="1752600"/>
            <a:ext cx="1790480" cy="1316831"/>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0353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304800"/>
            <a:ext cx="7391400" cy="990600"/>
          </a:xfrm>
          <a:prstGeom prst="rect">
            <a:avLst/>
          </a:prstGeom>
        </p:spPr>
        <p:txBody>
          <a:bodyPr/>
          <a:lstStyle/>
          <a:p>
            <a:pPr lvl="0" algn="ctr" eaLnBrk="1" hangingPunct="1">
              <a:defRPr/>
            </a:pPr>
            <a:r>
              <a:rPr lang="en-US" kern="0" dirty="0" smtClean="0">
                <a:solidFill>
                  <a:srgbClr val="1B1E7A"/>
                </a:solidFill>
                <a:latin typeface="+mj-lt"/>
                <a:ea typeface="+mj-ea"/>
                <a:cs typeface="+mj-cs"/>
              </a:rPr>
              <a:t>Texas Racial and Ethnic Composition, </a:t>
            </a:r>
          </a:p>
          <a:p>
            <a:pPr lvl="0" algn="ctr" eaLnBrk="1" hangingPunct="1">
              <a:defRPr/>
            </a:pPr>
            <a:r>
              <a:rPr lang="en-US" kern="0" dirty="0" smtClean="0">
                <a:solidFill>
                  <a:srgbClr val="1B1E7A"/>
                </a:solidFill>
                <a:latin typeface="+mj-lt"/>
                <a:ea typeface="+mj-ea"/>
                <a:cs typeface="+mj-cs"/>
              </a:rPr>
              <a:t>2000 and 2010</a:t>
            </a:r>
            <a:endParaRPr kumimoji="0" lang="en-US"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25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596770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752600" y="1219200"/>
          <a:ext cx="5330830" cy="5415105"/>
        </p:xfrm>
        <a:graphic>
          <a:graphicData uri="http://schemas.openxmlformats.org/drawingml/2006/table">
            <a:tbl>
              <a:tblPr firstRow="1" bandRow="1">
                <a:tableStyleId>{5C22544A-7EE6-4342-B048-85BDC9FD1C3A}</a:tableStyleId>
              </a:tblPr>
              <a:tblGrid>
                <a:gridCol w="1011889"/>
                <a:gridCol w="1592786"/>
                <a:gridCol w="1592786"/>
                <a:gridCol w="1133369"/>
              </a:tblGrid>
              <a:tr h="813593">
                <a:tc>
                  <a:txBody>
                    <a:bodyPr/>
                    <a:lstStyle/>
                    <a:p>
                      <a:pPr algn="l"/>
                      <a:r>
                        <a:rPr lang="en-US" sz="2000" b="1" dirty="0" smtClean="0">
                          <a:solidFill>
                            <a:srgbClr val="1B1E7A"/>
                          </a:solidFill>
                          <a:latin typeface="Arial" pitchFamily="34" charset="0"/>
                          <a:cs typeface="Arial" pitchFamily="34" charset="0"/>
                        </a:rPr>
                        <a:t>Y</a:t>
                      </a:r>
                      <a:r>
                        <a:rPr lang="en-US" sz="1600" b="1" dirty="0" smtClean="0">
                          <a:solidFill>
                            <a:srgbClr val="1B1E7A"/>
                          </a:solidFill>
                          <a:latin typeface="Arial" pitchFamily="34" charset="0"/>
                          <a:cs typeface="Arial" pitchFamily="34" charset="0"/>
                        </a:rPr>
                        <a:t>ear</a:t>
                      </a:r>
                      <a:r>
                        <a:rPr lang="en-US" sz="1600" b="1" i="1" dirty="0" smtClean="0">
                          <a:solidFill>
                            <a:srgbClr val="1B1E7A"/>
                          </a:solidFill>
                          <a:latin typeface="Arial" pitchFamily="34" charset="0"/>
                          <a:cs typeface="Arial" pitchFamily="34" charset="0"/>
                        </a:rPr>
                        <a:t>*</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indent="0" algn="ctr"/>
                      <a:r>
                        <a:rPr lang="en-US" sz="1600" b="1" dirty="0" smtClean="0">
                          <a:solidFill>
                            <a:srgbClr val="1B1E7A"/>
                          </a:solidFill>
                          <a:latin typeface="Arial" pitchFamily="34" charset="0"/>
                          <a:cs typeface="Arial" pitchFamily="34" charset="0"/>
                        </a:rPr>
                        <a:t>Population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763" indent="0" algn="ctr"/>
                      <a:r>
                        <a:rPr lang="en-US" sz="1600" b="1" dirty="0" smtClean="0">
                          <a:solidFill>
                            <a:srgbClr val="1B1E7A"/>
                          </a:solidFill>
                          <a:latin typeface="Arial" pitchFamily="34" charset="0"/>
                          <a:cs typeface="Arial" pitchFamily="34" charset="0"/>
                        </a:rPr>
                        <a:t>Numeric</a:t>
                      </a:r>
                    </a:p>
                    <a:p>
                      <a:pPr marL="4763" indent="0"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Annual</a:t>
                      </a:r>
                    </a:p>
                    <a:p>
                      <a:pPr algn="ctr"/>
                      <a:r>
                        <a:rPr lang="en-US" sz="1600" b="1" dirty="0" smtClean="0">
                          <a:solidFill>
                            <a:srgbClr val="1B1E7A"/>
                          </a:solidFill>
                          <a:latin typeface="Arial" pitchFamily="34" charset="0"/>
                          <a:cs typeface="Arial" pitchFamily="34" charset="0"/>
                        </a:rPr>
                        <a:t>Percent</a:t>
                      </a:r>
                    </a:p>
                    <a:p>
                      <a:pPr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1950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7,711,194</a:t>
                      </a: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690563"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1960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9,579,677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1,868,483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1970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11,196,730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1,617,053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1980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14,229,191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3,032,461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1990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16,986,510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2,757,319</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2000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20,851,820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3,865,310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25,145,561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4,293,741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2012</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26,060,796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915,235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2013</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26,448,193</a:t>
                      </a: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387,397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dec"/>
                        </a:tabLst>
                        <a:defRPr/>
                      </a:pPr>
                      <a:r>
                        <a:rPr kumimoji="0" lang="en-US" sz="1800" b="1" i="0" u="none" strike="noStrike" kern="1200" cap="none" spc="0" normalizeH="0" baseline="0" noProof="0" dirty="0" smtClean="0">
                          <a:ln>
                            <a:noFill/>
                          </a:ln>
                          <a:solidFill>
                            <a:srgbClr val="1B1E7A"/>
                          </a:solidFill>
                          <a:effectLst/>
                          <a:uLnTx/>
                          <a:uFillTx/>
                          <a:latin typeface="Arial" pitchFamily="34" charset="0"/>
                          <a:ea typeface="+mn-ea"/>
                          <a:cs typeface="Arial"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2014</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26,956,958</a:t>
                      </a: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451,321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dec"/>
                        </a:tabLst>
                        <a:defRPr/>
                      </a:pPr>
                      <a:r>
                        <a:rPr kumimoji="0" lang="en-US" sz="1800" b="1" i="0" u="none" strike="noStrike" kern="1200" cap="none" spc="0" normalizeH="0" baseline="0" noProof="0" dirty="0" smtClean="0">
                          <a:ln>
                            <a:noFill/>
                          </a:ln>
                          <a:solidFill>
                            <a:srgbClr val="1B1E7A"/>
                          </a:solidFill>
                          <a:effectLst/>
                          <a:uLnTx/>
                          <a:uFillTx/>
                          <a:latin typeface="Arial" pitchFamily="34" charset="0"/>
                          <a:ea typeface="+mn-ea"/>
                          <a:cs typeface="Arial" pitchFamily="34" charset="0"/>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665">
                <a:tc>
                  <a:txBody>
                    <a:bodyPr/>
                    <a:lstStyle/>
                    <a:p>
                      <a:endParaRPr lang="en-US" sz="400" dirty="0">
                        <a:solidFill>
                          <a:srgbClr val="1B1E7A"/>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400" b="1" dirty="0">
                        <a:solidFill>
                          <a:srgbClr val="1B1E7A"/>
                        </a:solidFill>
                        <a:latin typeface="Arial Narrow"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400" b="1" dirty="0">
                        <a:solidFill>
                          <a:srgbClr val="1B1E7A"/>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82145">
                <a:tc gridSpan="4">
                  <a:txBody>
                    <a:bodyPr/>
                    <a:lstStyle/>
                    <a:p>
                      <a:pPr marL="0" indent="0">
                        <a:buFont typeface="Arial" charset="0"/>
                        <a:buNone/>
                      </a:pPr>
                      <a:r>
                        <a:rPr lang="en-US" sz="1050" b="1" dirty="0" smtClean="0">
                          <a:solidFill>
                            <a:srgbClr val="1B1E7A"/>
                          </a:solidFill>
                          <a:latin typeface="Arial" pitchFamily="34" charset="0"/>
                          <a:cs typeface="Arial" pitchFamily="34" charset="0"/>
                        </a:rPr>
                        <a:t>* All values for the decennial dates are for April 1</a:t>
                      </a:r>
                      <a:r>
                        <a:rPr lang="en-US" sz="1050" b="1" baseline="30000" dirty="0" smtClean="0">
                          <a:solidFill>
                            <a:srgbClr val="1B1E7A"/>
                          </a:solidFill>
                          <a:latin typeface="Arial" pitchFamily="34" charset="0"/>
                          <a:cs typeface="Arial" pitchFamily="34" charset="0"/>
                        </a:rPr>
                        <a:t>st</a:t>
                      </a:r>
                      <a:r>
                        <a:rPr lang="en-US" sz="1050" b="1" dirty="0" smtClean="0">
                          <a:solidFill>
                            <a:srgbClr val="1B1E7A"/>
                          </a:solidFill>
                          <a:latin typeface="Arial" pitchFamily="34" charset="0"/>
                          <a:cs typeface="Arial" pitchFamily="34" charset="0"/>
                        </a:rPr>
                        <a:t> of the indicated census year.  Values for 2012 and 2014 are for July 1 as estimated by the U.S. Census Bureau. </a:t>
                      </a:r>
                    </a:p>
                    <a:p>
                      <a:pPr marL="339725" indent="-339725"/>
                      <a:endParaRPr lang="en-US" sz="600" b="1" dirty="0" smtClean="0">
                        <a:solidFill>
                          <a:srgbClr val="1B1E7A"/>
                        </a:solidFill>
                        <a:latin typeface="Arial" pitchFamily="34" charset="0"/>
                        <a:cs typeface="Arial" pitchFamily="34" charset="0"/>
                      </a:endParaRPr>
                    </a:p>
                    <a:p>
                      <a:pPr marL="914400" indent="-914400"/>
                      <a:r>
                        <a:rPr lang="en-US" sz="800" b="0" dirty="0" smtClean="0">
                          <a:solidFill>
                            <a:schemeClr val="bg1">
                              <a:lumMod val="50000"/>
                            </a:schemeClr>
                          </a:solidFill>
                          <a:latin typeface="Arial" pitchFamily="34" charset="0"/>
                          <a:cs typeface="Arial" pitchFamily="34" charset="0"/>
                        </a:rPr>
                        <a:t>Source:</a:t>
                      </a:r>
                      <a:r>
                        <a:rPr lang="en-US" sz="800" b="0" baseline="0" dirty="0" smtClean="0">
                          <a:solidFill>
                            <a:schemeClr val="bg1">
                              <a:lumMod val="50000"/>
                            </a:schemeClr>
                          </a:solidFill>
                          <a:latin typeface="Arial" pitchFamily="34" charset="0"/>
                          <a:cs typeface="Arial" pitchFamily="34" charset="0"/>
                        </a:rPr>
                        <a:t> U.S. Census Bureau, Census Counts and </a:t>
                      </a:r>
                      <a:r>
                        <a:rPr lang="en-US" sz="800" b="0" dirty="0" smtClean="0">
                          <a:solidFill>
                            <a:schemeClr val="bg1">
                              <a:lumMod val="50000"/>
                            </a:schemeClr>
                          </a:solidFill>
                          <a:latin typeface="Arial" pitchFamily="34" charset="0"/>
                          <a:cs typeface="Arial" pitchFamily="34" charset="0"/>
                        </a:rPr>
                        <a:t>Population</a:t>
                      </a:r>
                      <a:r>
                        <a:rPr lang="en-US" sz="800" b="0" baseline="0" dirty="0" smtClean="0">
                          <a:solidFill>
                            <a:schemeClr val="bg1">
                              <a:lumMod val="50000"/>
                            </a:schemeClr>
                          </a:solidFill>
                          <a:latin typeface="Arial" pitchFamily="34" charset="0"/>
                          <a:cs typeface="Arial" pitchFamily="34" charset="0"/>
                        </a:rPr>
                        <a:t> </a:t>
                      </a:r>
                      <a:r>
                        <a:rPr lang="en-US" sz="800" b="0" dirty="0" smtClean="0">
                          <a:solidFill>
                            <a:schemeClr val="bg1">
                              <a:lumMod val="50000"/>
                            </a:schemeClr>
                          </a:solidFill>
                          <a:latin typeface="Arial" pitchFamily="34" charset="0"/>
                          <a:cs typeface="Arial" pitchFamily="34" charset="0"/>
                        </a:rPr>
                        <a:t>Estimates</a:t>
                      </a:r>
                    </a:p>
                    <a:p>
                      <a:pPr marL="914400" indent="-914400"/>
                      <a:r>
                        <a:rPr lang="en-US" sz="800" b="0" dirty="0" smtClean="0">
                          <a:solidFill>
                            <a:schemeClr val="bg1">
                              <a:lumMod val="50000"/>
                            </a:schemeClr>
                          </a:solidFill>
                          <a:latin typeface="Arial" pitchFamily="34" charset="0"/>
                          <a:cs typeface="Arial" pitchFamily="34" charset="0"/>
                        </a:rPr>
                        <a:t>Note: Residual values are not presented in this table. </a:t>
                      </a: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 b="1" dirty="0">
                        <a:solidFill>
                          <a:schemeClr val="tx1"/>
                        </a:solidFill>
                        <a:latin typeface="Arial Narrow"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 name="Rectangle 2"/>
          <p:cNvSpPr txBox="1">
            <a:spLocks noChangeArrowheads="1"/>
          </p:cNvSpPr>
          <p:nvPr/>
        </p:nvSpPr>
        <p:spPr>
          <a:xfrm>
            <a:off x="1752600" y="228600"/>
            <a:ext cx="7391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1950-2014</a:t>
            </a:r>
          </a:p>
        </p:txBody>
      </p:sp>
      <p:sp>
        <p:nvSpPr>
          <p:cNvPr id="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3</a:t>
            </a:r>
            <a:endParaRPr lang="en-US" dirty="0"/>
          </a:p>
        </p:txBody>
      </p:sp>
    </p:spTree>
    <p:extLst>
      <p:ext uri="{BB962C8B-B14F-4D97-AF65-F5344CB8AC3E}">
        <p14:creationId xmlns:p14="http://schemas.microsoft.com/office/powerpoint/2010/main" val="3339922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233735"/>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961864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graphicFrame>
        <p:nvGraphicFramePr>
          <p:cNvPr id="5" name="Content Placeholder 4"/>
          <p:cNvGraphicFramePr>
            <a:graphicFrameLocks noGrp="1"/>
          </p:cNvGraphicFramePr>
          <p:nvPr>
            <p:ph idx="1"/>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477547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4120703"/>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148735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365" t="5555" r="2553" b="1388"/>
          <a:stretch/>
        </p:blipFill>
        <p:spPr>
          <a:xfrm>
            <a:off x="2057400" y="1142999"/>
            <a:ext cx="5943600" cy="5578477"/>
          </a:xfrm>
          <a:prstGeom prst="rect">
            <a:avLst/>
          </a:prstGeom>
        </p:spPr>
      </p:pic>
      <p:sp>
        <p:nvSpPr>
          <p:cNvPr id="2" name="Title 1"/>
          <p:cNvSpPr>
            <a:spLocks noGrp="1"/>
          </p:cNvSpPr>
          <p:nvPr>
            <p:ph type="title"/>
          </p:nvPr>
        </p:nvSpPr>
        <p:spPr>
          <a:xfrm>
            <a:off x="1828800" y="152400"/>
            <a:ext cx="6858000" cy="990600"/>
          </a:xfrm>
        </p:spPr>
        <p:txBody>
          <a:bodyPr>
            <a:noAutofit/>
          </a:bodyPr>
          <a:lstStyle/>
          <a:p>
            <a:r>
              <a:rPr lang="en-US" sz="2400" dirty="0" smtClean="0"/>
              <a:t>Percent of Households with at Least One Person Over the Age of 64 Years, Texas Counties, 2008-2012</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24</a:t>
            </a:fld>
            <a:endParaRPr lang="en-US" dirty="0"/>
          </a:p>
        </p:txBody>
      </p:sp>
      <p:sp>
        <p:nvSpPr>
          <p:cNvPr id="9" name="TextBox 8"/>
          <p:cNvSpPr txBox="1"/>
          <p:nvPr/>
        </p:nvSpPr>
        <p:spPr>
          <a:xfrm>
            <a:off x="228600" y="6489543"/>
            <a:ext cx="5176417" cy="246221"/>
          </a:xfrm>
          <a:prstGeom prst="rect">
            <a:avLst/>
          </a:prstGeom>
          <a:noFill/>
        </p:spPr>
        <p:txBody>
          <a:bodyPr wrap="none" rtlCol="0">
            <a:spAutoFit/>
          </a:bodyPr>
          <a:lstStyle/>
          <a:p>
            <a:r>
              <a:rPr lang="en-US" sz="1000" dirty="0" smtClean="0"/>
              <a:t>Source: U.S. Census Bureau, American Community Survey, 5-year sample, 2008-2012</a:t>
            </a:r>
            <a:endParaRPr lang="en-US" sz="1000" dirty="0"/>
          </a:p>
        </p:txBody>
      </p:sp>
      <p:pic>
        <p:nvPicPr>
          <p:cNvPr id="6" name="Picture 5"/>
          <p:cNvPicPr>
            <a:picLocks noChangeAspect="1"/>
          </p:cNvPicPr>
          <p:nvPr/>
        </p:nvPicPr>
        <p:blipFill rotWithShape="1">
          <a:blip r:embed="rId4"/>
          <a:srcRect t="36585" r="34744"/>
          <a:stretch/>
        </p:blipFill>
        <p:spPr>
          <a:xfrm>
            <a:off x="990600" y="1599847"/>
            <a:ext cx="1146245" cy="1295753"/>
          </a:xfrm>
          <a:prstGeom prst="rect">
            <a:avLst/>
          </a:prstGeom>
        </p:spPr>
      </p:pic>
    </p:spTree>
    <p:extLst>
      <p:ext uri="{BB962C8B-B14F-4D97-AF65-F5344CB8AC3E}">
        <p14:creationId xmlns:p14="http://schemas.microsoft.com/office/powerpoint/2010/main" val="2750063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Median Age, Texas Counties, 2009-2013</a:t>
            </a:r>
            <a:endParaRPr lang="en-US" sz="2400" dirty="0"/>
          </a:p>
        </p:txBody>
      </p:sp>
      <p:pic>
        <p:nvPicPr>
          <p:cNvPr id="5" name="Content Placeholder 4"/>
          <p:cNvPicPr>
            <a:picLocks noGrp="1" noChangeAspect="1"/>
          </p:cNvPicPr>
          <p:nvPr>
            <p:ph idx="1"/>
          </p:nvPr>
        </p:nvPicPr>
        <p:blipFill rotWithShape="1">
          <a:blip r:embed="rId2"/>
          <a:srcRect l="2035" t="20203" r="4320" b="20870"/>
          <a:stretch/>
        </p:blipFill>
        <p:spPr>
          <a:xfrm>
            <a:off x="1905000" y="1295400"/>
            <a:ext cx="5791200" cy="5638800"/>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25</a:t>
            </a:fld>
            <a:endParaRPr lang="en-US" dirty="0"/>
          </a:p>
        </p:txBody>
      </p:sp>
      <p:pic>
        <p:nvPicPr>
          <p:cNvPr id="6" name="Picture 5"/>
          <p:cNvPicPr>
            <a:picLocks noChangeAspect="1"/>
          </p:cNvPicPr>
          <p:nvPr/>
        </p:nvPicPr>
        <p:blipFill rotWithShape="1">
          <a:blip r:embed="rId3"/>
          <a:srcRect l="-7442" t="30216" r="44675" b="-1"/>
          <a:stretch/>
        </p:blipFill>
        <p:spPr>
          <a:xfrm>
            <a:off x="914400" y="1753578"/>
            <a:ext cx="1447800" cy="1587010"/>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3846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86" t="3971" r="2231" b="6363"/>
          <a:stretch/>
        </p:blipFill>
        <p:spPr>
          <a:xfrm>
            <a:off x="144610" y="1602432"/>
            <a:ext cx="4473382" cy="420535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04" t="3971" r="2232" b="6363"/>
          <a:stretch/>
        </p:blipFill>
        <p:spPr>
          <a:xfrm>
            <a:off x="4460122" y="1588807"/>
            <a:ext cx="4683878" cy="4353845"/>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7330" t="21702" r="16637" b="22424"/>
          <a:stretch/>
        </p:blipFill>
        <p:spPr>
          <a:xfrm>
            <a:off x="3990410" y="4719958"/>
            <a:ext cx="1524693" cy="1290125"/>
          </a:xfrm>
          <a:prstGeom prst="rect">
            <a:avLst/>
          </a:prstGeom>
        </p:spPr>
      </p:pic>
      <p:sp>
        <p:nvSpPr>
          <p:cNvPr id="8" name="Title 1"/>
          <p:cNvSpPr txBox="1">
            <a:spLocks/>
          </p:cNvSpPr>
          <p:nvPr/>
        </p:nvSpPr>
        <p:spPr>
          <a:xfrm>
            <a:off x="1600200" y="99434"/>
            <a:ext cx="7239000" cy="87612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2400" dirty="0">
                <a:solidFill>
                  <a:srgbClr val="191C6F"/>
                </a:solidFill>
                <a:effectLst/>
              </a:rPr>
              <a:t>Percentage of Population with Drive </a:t>
            </a:r>
            <a:r>
              <a:rPr lang="en-US" sz="2400" dirty="0" smtClean="0">
                <a:solidFill>
                  <a:srgbClr val="191C6F"/>
                </a:solidFill>
                <a:effectLst/>
              </a:rPr>
              <a:t>Times Longer </a:t>
            </a:r>
            <a:r>
              <a:rPr lang="en-US" sz="2400" dirty="0">
                <a:solidFill>
                  <a:srgbClr val="191C6F"/>
                </a:solidFill>
                <a:effectLst/>
              </a:rPr>
              <a:t>than 25 </a:t>
            </a:r>
            <a:r>
              <a:rPr lang="en-US" sz="2400" dirty="0" smtClean="0">
                <a:solidFill>
                  <a:srgbClr val="191C6F"/>
                </a:solidFill>
                <a:effectLst/>
              </a:rPr>
              <a:t>Minutes, Texas Census Tracts, 1990 and 2010*</a:t>
            </a:r>
            <a:endParaRPr lang="en-US" sz="2400" dirty="0">
              <a:solidFill>
                <a:srgbClr val="191C6F"/>
              </a:solidFill>
              <a:effectLst/>
            </a:endParaRPr>
          </a:p>
        </p:txBody>
      </p:sp>
      <p:sp>
        <p:nvSpPr>
          <p:cNvPr id="10" name="TextBox 9"/>
          <p:cNvSpPr txBox="1"/>
          <p:nvPr/>
        </p:nvSpPr>
        <p:spPr>
          <a:xfrm>
            <a:off x="2590800" y="1833265"/>
            <a:ext cx="858741" cy="461665"/>
          </a:xfrm>
          <a:prstGeom prst="rect">
            <a:avLst/>
          </a:prstGeom>
          <a:noFill/>
          <a:ln w="38100">
            <a:noFill/>
          </a:ln>
          <a:effectLst/>
        </p:spPr>
        <p:txBody>
          <a:bodyPr wrap="square" rtlCol="0">
            <a:spAutoFit/>
          </a:bodyPr>
          <a:lstStyle/>
          <a:p>
            <a:pPr algn="ctr"/>
            <a:r>
              <a:rPr lang="en-US" b="1" dirty="0">
                <a:solidFill>
                  <a:schemeClr val="tx2"/>
                </a:solidFill>
                <a:latin typeface="+mj-lt"/>
              </a:rPr>
              <a:t>1990</a:t>
            </a:r>
          </a:p>
        </p:txBody>
      </p:sp>
      <p:sp>
        <p:nvSpPr>
          <p:cNvPr id="12" name="TextBox 11"/>
          <p:cNvSpPr txBox="1"/>
          <p:nvPr/>
        </p:nvSpPr>
        <p:spPr>
          <a:xfrm>
            <a:off x="7265018" y="1833265"/>
            <a:ext cx="1040782" cy="461665"/>
          </a:xfrm>
          <a:prstGeom prst="rect">
            <a:avLst/>
          </a:prstGeom>
          <a:noFill/>
          <a:ln w="38100">
            <a:noFill/>
          </a:ln>
          <a:effectLst/>
        </p:spPr>
        <p:txBody>
          <a:bodyPr wrap="square" rtlCol="0">
            <a:spAutoFit/>
          </a:bodyPr>
          <a:lstStyle/>
          <a:p>
            <a:pPr algn="ctr"/>
            <a:r>
              <a:rPr lang="en-US" b="1" dirty="0" smtClean="0">
                <a:solidFill>
                  <a:schemeClr val="tx2"/>
                </a:solidFill>
                <a:latin typeface="+mj-lt"/>
              </a:rPr>
              <a:t>2010*</a:t>
            </a:r>
            <a:endParaRPr lang="en-US" b="1" dirty="0">
              <a:solidFill>
                <a:schemeClr val="tx2"/>
              </a:solidFill>
              <a:latin typeface="+mj-lt"/>
            </a:endParaRPr>
          </a:p>
        </p:txBody>
      </p:sp>
      <p:sp>
        <p:nvSpPr>
          <p:cNvPr id="9" name="TextBox 8"/>
          <p:cNvSpPr txBox="1"/>
          <p:nvPr/>
        </p:nvSpPr>
        <p:spPr>
          <a:xfrm>
            <a:off x="-28937" y="6555899"/>
            <a:ext cx="6808274" cy="246221"/>
          </a:xfrm>
          <a:prstGeom prst="rect">
            <a:avLst/>
          </a:prstGeom>
          <a:noFill/>
        </p:spPr>
        <p:txBody>
          <a:bodyPr wrap="none" rtlCol="0">
            <a:spAutoFit/>
          </a:bodyPr>
          <a:lstStyle/>
          <a:p>
            <a:r>
              <a:rPr lang="en-US" sz="1000" dirty="0" smtClean="0">
                <a:solidFill>
                  <a:schemeClr val="bg1">
                    <a:lumMod val="50000"/>
                  </a:schemeClr>
                </a:solidFill>
              </a:rPr>
              <a:t>Source: U.S. Census Bureau, 1990 decennial census and *American Community Survey, 2008-2012 5 Year Sample. </a:t>
            </a:r>
          </a:p>
        </p:txBody>
      </p:sp>
      <p:sp>
        <p:nvSpPr>
          <p:cNvPr id="11"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12</a:t>
            </a:r>
            <a:endParaRPr lang="en-US" dirty="0"/>
          </a:p>
        </p:txBody>
      </p:sp>
    </p:spTree>
    <p:extLst>
      <p:ext uri="{BB962C8B-B14F-4D97-AF65-F5344CB8AC3E}">
        <p14:creationId xmlns:p14="http://schemas.microsoft.com/office/powerpoint/2010/main" val="72940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 presetClass="entr" presetSubtype="0"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Percentage of Families </a:t>
            </a:r>
            <a:r>
              <a:rPr lang="en-US" sz="2000" dirty="0" smtClean="0"/>
              <a:t>Whose </a:t>
            </a:r>
            <a:r>
              <a:rPr lang="en-US" sz="2000" dirty="0"/>
              <a:t>Income in the Past 12 Months is Below the Poverty </a:t>
            </a:r>
            <a:r>
              <a:rPr lang="en-US" sz="2000" dirty="0" smtClean="0"/>
              <a:t>Level, Texas 2006-2012</a:t>
            </a:r>
            <a:endParaRPr lang="en-US" sz="20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27</a:t>
            </a:fld>
            <a:endParaRPr lang="en-US" dirty="0"/>
          </a:p>
        </p:txBody>
      </p:sp>
      <p:graphicFrame>
        <p:nvGraphicFramePr>
          <p:cNvPr id="18" name="Content Placeholder 1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228600" y="6489543"/>
            <a:ext cx="5176417" cy="246221"/>
          </a:xfrm>
          <a:prstGeom prst="rect">
            <a:avLst/>
          </a:prstGeom>
          <a:noFill/>
        </p:spPr>
        <p:txBody>
          <a:bodyPr wrap="none" rtlCol="0">
            <a:spAutoFit/>
          </a:bodyPr>
          <a:lstStyle/>
          <a:p>
            <a:r>
              <a:rPr lang="en-US" sz="1000" dirty="0" smtClean="0"/>
              <a:t>Source: U.S. Census Bureau, American Community Survey, 1-year sample, 2006-2012</a:t>
            </a:r>
            <a:endParaRPr lang="en-US" sz="1000" dirty="0"/>
          </a:p>
        </p:txBody>
      </p:sp>
    </p:spTree>
    <p:extLst>
      <p:ext uri="{BB962C8B-B14F-4D97-AF65-F5344CB8AC3E}">
        <p14:creationId xmlns:p14="http://schemas.microsoft.com/office/powerpoint/2010/main" val="3506916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28</a:t>
            </a:fld>
            <a:endParaRPr lang="en-US" dirty="0"/>
          </a:p>
        </p:txBody>
      </p:sp>
      <p:cxnSp>
        <p:nvCxnSpPr>
          <p:cNvPr id="8" name="Straight Connector 7"/>
          <p:cNvCxnSpPr/>
          <p:nvPr/>
        </p:nvCxnSpPr>
        <p:spPr>
          <a:xfrm flipV="1">
            <a:off x="3048000" y="4267200"/>
            <a:ext cx="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3581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7432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432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2800" kern="0" dirty="0"/>
              <a:t>Projected Racial and Ethnic Percent, Texas, </a:t>
            </a:r>
            <a:r>
              <a:rPr lang="en-US" sz="2800" kern="0" dirty="0" smtClean="0"/>
              <a:t>2010-2050</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29</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2014 Population Projections , Half 2000-2010 Migration Scenario</a:t>
            </a:r>
          </a:p>
        </p:txBody>
      </p:sp>
      <p:graphicFrame>
        <p:nvGraphicFramePr>
          <p:cNvPr id="7" name="Content Placeholder 6"/>
          <p:cNvGraphicFramePr>
            <a:graphicFrameLocks noGrp="1"/>
          </p:cNvGraphicFramePr>
          <p:nvPr>
            <p:ph idx="1"/>
            <p:extLst/>
          </p:nvPr>
        </p:nvGraphicFramePr>
        <p:xfrm>
          <a:off x="304800" y="1264168"/>
          <a:ext cx="8382000" cy="48619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0349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985" y="340762"/>
            <a:ext cx="6858000" cy="609600"/>
          </a:xfrm>
        </p:spPr>
        <p:txBody>
          <a:bodyPr>
            <a:noAutofit/>
          </a:bodyPr>
          <a:lstStyle/>
          <a:p>
            <a:r>
              <a:rPr lang="en-US" sz="2800" dirty="0" smtClean="0"/>
              <a:t>Texas Population Growth 1950-2010</a:t>
            </a:r>
            <a:endParaRPr lang="en-US" sz="2800" dirty="0"/>
          </a:p>
        </p:txBody>
      </p:sp>
      <p:graphicFrame>
        <p:nvGraphicFramePr>
          <p:cNvPr id="3" name="Content Placeholder 6"/>
          <p:cNvGraphicFramePr>
            <a:graphicFrameLocks/>
          </p:cNvGraphicFramePr>
          <p:nvPr>
            <p:extLst/>
          </p:nvPr>
        </p:nvGraphicFramePr>
        <p:xfrm>
          <a:off x="381000" y="2062041"/>
          <a:ext cx="8229600" cy="3505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354853" y="4214785"/>
            <a:ext cx="1151156" cy="165481"/>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59131" y="3762544"/>
            <a:ext cx="1107869" cy="26537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28476" y="4026310"/>
            <a:ext cx="1229008" cy="177258"/>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40376" y="3099219"/>
            <a:ext cx="1081040" cy="352448"/>
          </a:xfrm>
          <a:prstGeom prst="line">
            <a:avLst/>
          </a:prstGeom>
          <a:ln w="5715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25841" y="3472840"/>
            <a:ext cx="1118156" cy="26253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105534" y="2599168"/>
            <a:ext cx="1405451" cy="508008"/>
          </a:xfrm>
          <a:prstGeom prst="line">
            <a:avLst/>
          </a:prstGeom>
          <a:ln w="5715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789004" y="3865000"/>
            <a:ext cx="1123916" cy="161906"/>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51682" y="3696330"/>
            <a:ext cx="1123916"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21685" y="3527660"/>
            <a:ext cx="1031333"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177625" y="3347135"/>
            <a:ext cx="1308753" cy="180526"/>
          </a:xfrm>
          <a:prstGeom prst="line">
            <a:avLst/>
          </a:prstGeom>
          <a:ln w="28575">
            <a:solidFill>
              <a:srgbClr val="C0000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94773" y="3238537"/>
            <a:ext cx="1058244" cy="217199"/>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133257" y="2971679"/>
            <a:ext cx="1353121" cy="270596"/>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0" y="6452173"/>
            <a:ext cx="4572000" cy="269304"/>
          </a:xfrm>
          <a:prstGeom prst="rect">
            <a:avLst/>
          </a:prstGeom>
        </p:spPr>
        <p:txBody>
          <a:bodyPr>
            <a:spAutoFit/>
          </a:bodyPr>
          <a:lstStyle/>
          <a:p>
            <a:pPr marL="0" indent="0">
              <a:buFont typeface="Arial" charset="0"/>
              <a:buNone/>
            </a:pPr>
            <a:r>
              <a:rPr lang="en-US" sz="1050" dirty="0" smtClean="0">
                <a:solidFill>
                  <a:schemeClr val="bg1">
                    <a:lumMod val="50000"/>
                  </a:schemeClr>
                </a:solidFill>
                <a:latin typeface="Arial" pitchFamily="34" charset="0"/>
                <a:cs typeface="Arial" pitchFamily="34" charset="0"/>
              </a:rPr>
              <a:t>Source: U.S</a:t>
            </a:r>
            <a:r>
              <a:rPr lang="en-US" sz="1050" dirty="0">
                <a:solidFill>
                  <a:schemeClr val="bg1">
                    <a:lumMod val="50000"/>
                  </a:schemeClr>
                </a:solidFill>
                <a:latin typeface="Arial" pitchFamily="34" charset="0"/>
                <a:cs typeface="Arial" pitchFamily="34" charset="0"/>
              </a:rPr>
              <a:t>. Census </a:t>
            </a:r>
            <a:r>
              <a:rPr lang="en-US" sz="1050" dirty="0" smtClean="0">
                <a:solidFill>
                  <a:schemeClr val="bg1">
                    <a:lumMod val="50000"/>
                  </a:schemeClr>
                </a:solidFill>
                <a:latin typeface="Arial" pitchFamily="34" charset="0"/>
                <a:cs typeface="Arial" pitchFamily="34" charset="0"/>
              </a:rPr>
              <a:t>Bureau, Census Counts</a:t>
            </a:r>
            <a:endParaRPr lang="en-US" sz="1050" dirty="0">
              <a:solidFill>
                <a:schemeClr val="bg1">
                  <a:lumMod val="50000"/>
                </a:schemeClr>
              </a:solidFill>
              <a:latin typeface="Arial" pitchFamily="34" charset="0"/>
              <a:cs typeface="Arial" pitchFamily="34" charset="0"/>
            </a:endParaRPr>
          </a:p>
          <a:p>
            <a:pPr marL="339725" indent="-339725"/>
            <a:endParaRPr lang="en-US" sz="1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0224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Projected Population Change, Texas Counties, 2010-2050</a:t>
            </a:r>
            <a:endParaRPr lang="en-US" sz="2800" dirty="0"/>
          </a:p>
        </p:txBody>
      </p:sp>
      <p:sp>
        <p:nvSpPr>
          <p:cNvPr id="6" name="TextBox 5"/>
          <p:cNvSpPr txBox="1"/>
          <p:nvPr/>
        </p:nvSpPr>
        <p:spPr>
          <a:xfrm>
            <a:off x="-50947" y="6542836"/>
            <a:ext cx="8763000" cy="246221"/>
          </a:xfrm>
          <a:prstGeom prst="rect">
            <a:avLst/>
          </a:prstGeom>
          <a:noFill/>
        </p:spPr>
        <p:txBody>
          <a:bodyPr wrap="square" rtlCol="0">
            <a:spAutoFit/>
          </a:bodyPr>
          <a:lstStyle/>
          <a:p>
            <a:pPr marL="798513" indent="-798513">
              <a:spcBef>
                <a:spcPct val="50000"/>
              </a:spcBef>
            </a:pPr>
            <a:r>
              <a:rPr lang="en-US" sz="10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6" t="22202" r="4881" b="23087"/>
          <a:stretch/>
        </p:blipFill>
        <p:spPr bwMode="auto">
          <a:xfrm>
            <a:off x="762000" y="1893524"/>
            <a:ext cx="4114800" cy="402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2958"/>
          <a:stretch/>
        </p:blipFill>
        <p:spPr bwMode="auto">
          <a:xfrm>
            <a:off x="152400" y="1371601"/>
            <a:ext cx="1683064" cy="147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15</a:t>
            </a:r>
            <a:endParaRPr lang="en-US" dirty="0"/>
          </a:p>
        </p:txBody>
      </p:sp>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03" t="22500" r="5205" b="22179"/>
          <a:stretch/>
        </p:blipFill>
        <p:spPr bwMode="auto">
          <a:xfrm>
            <a:off x="5047944" y="1882819"/>
            <a:ext cx="4172255" cy="417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36931" r="24777"/>
          <a:stretch/>
        </p:blipFill>
        <p:spPr bwMode="auto">
          <a:xfrm>
            <a:off x="4961414" y="1371600"/>
            <a:ext cx="1363186" cy="133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008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71600" y="22860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2800" dirty="0" smtClean="0">
                <a:solidFill>
                  <a:srgbClr val="1B1E7A"/>
                </a:solidFill>
                <a:effectLst/>
              </a:rPr>
              <a:t>Texas Population </a:t>
            </a:r>
            <a:r>
              <a:rPr lang="en-US" sz="2800" dirty="0">
                <a:solidFill>
                  <a:srgbClr val="1B1E7A"/>
                </a:solidFill>
                <a:effectLst/>
              </a:rPr>
              <a:t>Change by Age </a:t>
            </a:r>
            <a:r>
              <a:rPr lang="en-US" sz="2800" dirty="0" smtClean="0">
                <a:solidFill>
                  <a:srgbClr val="1B1E7A"/>
                </a:solidFill>
                <a:effectLst/>
              </a:rPr>
              <a:t>Group, </a:t>
            </a:r>
          </a:p>
          <a:p>
            <a:pPr algn="ctr"/>
            <a:r>
              <a:rPr lang="en-US" sz="2800" dirty="0" smtClean="0">
                <a:solidFill>
                  <a:srgbClr val="1B1E7A"/>
                </a:solidFill>
                <a:effectLst/>
              </a:rPr>
              <a:t>2010-2050</a:t>
            </a:r>
            <a:endParaRPr lang="en-US" sz="2800" dirty="0">
              <a:solidFill>
                <a:srgbClr val="1B1E7A"/>
              </a:solidFill>
              <a:effectLst/>
            </a:endParaRPr>
          </a:p>
        </p:txBody>
      </p:sp>
      <p:sp>
        <p:nvSpPr>
          <p:cNvPr id="12" name="TextBox 11"/>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Half 2000 to 2010 Migration Scenario </a:t>
            </a:r>
          </a:p>
        </p:txBody>
      </p:sp>
      <p:graphicFrame>
        <p:nvGraphicFramePr>
          <p:cNvPr id="5" name="Chart 4"/>
          <p:cNvGraphicFramePr>
            <a:graphicFrameLocks noGrp="1"/>
          </p:cNvGraphicFramePr>
          <p:nvPr>
            <p:extLst/>
          </p:nvPr>
        </p:nvGraphicFramePr>
        <p:xfrm>
          <a:off x="228600" y="761999"/>
          <a:ext cx="8686800" cy="5810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9850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32</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1921235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33</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474331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858000" cy="990600"/>
          </a:xfrm>
        </p:spPr>
        <p:txBody>
          <a:bodyPr>
            <a:normAutofit/>
          </a:bodyPr>
          <a:lstStyle/>
          <a:p>
            <a:r>
              <a:rPr lang="en-US" sz="3200" dirty="0" smtClean="0"/>
              <a:t>Summary</a:t>
            </a:r>
            <a:endParaRPr lang="en-US" sz="3200" dirty="0"/>
          </a:p>
        </p:txBody>
      </p:sp>
      <p:sp>
        <p:nvSpPr>
          <p:cNvPr id="3" name="Content Placeholder 2"/>
          <p:cNvSpPr>
            <a:spLocks noGrp="1"/>
          </p:cNvSpPr>
          <p:nvPr>
            <p:ph idx="1"/>
          </p:nvPr>
        </p:nvSpPr>
        <p:spPr/>
        <p:txBody>
          <a:bodyPr>
            <a:noAutofit/>
          </a:bodyPr>
          <a:lstStyle/>
          <a:p>
            <a:r>
              <a:rPr lang="en-US" sz="2400" dirty="0" smtClean="0"/>
              <a:t>Population continues to grow quickly though growth is geographically unequal.</a:t>
            </a:r>
          </a:p>
          <a:p>
            <a:r>
              <a:rPr lang="en-US" sz="2400" dirty="0" smtClean="0"/>
              <a:t>Population growth is being driven by Hispanic population. </a:t>
            </a:r>
          </a:p>
          <a:p>
            <a:r>
              <a:rPr lang="en-US" sz="2400" dirty="0" smtClean="0"/>
              <a:t>The future Texas labor force will be largely Hispanic.</a:t>
            </a:r>
          </a:p>
          <a:p>
            <a:r>
              <a:rPr lang="en-US" sz="2400" dirty="0" smtClean="0"/>
              <a:t>Hispanics tend to have lower levels of educational attainment than other groups.</a:t>
            </a:r>
          </a:p>
          <a:p>
            <a:r>
              <a:rPr lang="en-US" sz="2400" dirty="0" smtClean="0"/>
              <a:t>Geographic distribution of industries and occupations is variable.</a:t>
            </a:r>
          </a:p>
          <a:p>
            <a:r>
              <a:rPr lang="en-US" sz="2400" dirty="0" smtClean="0"/>
              <a:t>Demographic and infrastructure challenges may have serious implications for future Texas economy.</a:t>
            </a:r>
          </a:p>
          <a:p>
            <a:endParaRPr lang="en-US" sz="24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34</a:t>
            </a:fld>
            <a:endParaRPr lang="en-US" dirty="0"/>
          </a:p>
        </p:txBody>
      </p:sp>
    </p:spTree>
    <p:extLst>
      <p:ext uri="{BB962C8B-B14F-4D97-AF65-F5344CB8AC3E}">
        <p14:creationId xmlns:p14="http://schemas.microsoft.com/office/powerpoint/2010/main" val="1129077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5638800"/>
          </a:xfrm>
        </p:spPr>
      </p:pic>
      <p:sp>
        <p:nvSpPr>
          <p:cNvPr id="2" name="Title 1"/>
          <p:cNvSpPr>
            <a:spLocks noGrp="1"/>
          </p:cNvSpPr>
          <p:nvPr>
            <p:ph type="title"/>
          </p:nvPr>
        </p:nvSpPr>
        <p:spPr>
          <a:xfrm>
            <a:off x="800100" y="0"/>
            <a:ext cx="7543800" cy="1219200"/>
          </a:xfrm>
        </p:spPr>
        <p:txBody>
          <a:bodyPr>
            <a:normAutofit/>
          </a:bodyPr>
          <a:lstStyle/>
          <a:p>
            <a:r>
              <a:rPr lang="en-US" sz="4000" dirty="0" smtClean="0"/>
              <a:t>Demographics &amp; Destiny</a:t>
            </a:r>
            <a:endParaRPr lang="en-US" sz="40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35</a:t>
            </a:fld>
            <a:endParaRPr lang="en-US" dirty="0"/>
          </a:p>
        </p:txBody>
      </p:sp>
    </p:spTree>
    <p:extLst>
      <p:ext uri="{BB962C8B-B14F-4D97-AF65-F5344CB8AC3E}">
        <p14:creationId xmlns:p14="http://schemas.microsoft.com/office/powerpoint/2010/main" val="258235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a:t>
            </a:r>
          </a:p>
          <a:p>
            <a:pPr lvl="1" eaLnBrk="1" hangingPunct="1">
              <a:buNone/>
            </a:pPr>
            <a:r>
              <a:rPr lang="en-US" dirty="0" smtClean="0"/>
              <a:t>Email: </a:t>
            </a:r>
            <a:r>
              <a:rPr lang="en-US" dirty="0" smtClean="0">
                <a:hlinkClick r:id="rId3"/>
              </a:rPr>
              <a:t>Lila.Valencia@osd.state.tx.us</a:t>
            </a:r>
            <a:endParaRPr lang="en-US" dirty="0" smtClean="0"/>
          </a:p>
          <a:p>
            <a:pPr lvl="1">
              <a:buNone/>
            </a:pPr>
            <a:r>
              <a:rPr lang="en-US" dirty="0" smtClean="0"/>
              <a:t>Internet: </a:t>
            </a:r>
            <a:r>
              <a:rPr lang="en-US" dirty="0" smtClean="0">
                <a:hlinkClick r:id="rId4"/>
              </a:rPr>
              <a:t>http://osd.state.tx.us</a:t>
            </a:r>
            <a:endParaRPr lang="en-US" dirty="0" smtClean="0"/>
          </a:p>
          <a:p>
            <a:pPr lvl="1">
              <a:buNone/>
            </a:pPr>
            <a:r>
              <a:rPr lang="en-US" dirty="0" smtClean="0"/>
              <a:t>Twitter: @TexasDemography</a:t>
            </a:r>
          </a:p>
          <a:p>
            <a:pPr lvl="1">
              <a:buNone/>
            </a:pPr>
            <a:endParaRPr lang="en-US" dirty="0" smtClean="0"/>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4464940" cy="769441"/>
          </a:xfrm>
          <a:prstGeom prst="rect">
            <a:avLst/>
          </a:prstGeom>
        </p:spPr>
        <p:txBody>
          <a:bodyPr wrap="none">
            <a:spAutoFit/>
          </a:bodyPr>
          <a:lstStyle/>
          <a:p>
            <a:pPr eaLnBrk="1" hangingPunct="1">
              <a:buNone/>
            </a:pPr>
            <a:r>
              <a:rPr lang="en-US" sz="4400" dirty="0" smtClean="0">
                <a:solidFill>
                  <a:srgbClr val="1B1E7A"/>
                </a:solidFill>
                <a:latin typeface="+mj-lt"/>
              </a:rPr>
              <a:t>Lila Valencia, Ph.D.</a:t>
            </a:r>
          </a:p>
        </p:txBody>
      </p:sp>
      <p:sp>
        <p:nvSpPr>
          <p:cNvPr id="6" name="Slide Number Placeholder 5"/>
          <p:cNvSpPr>
            <a:spLocks noGrp="1"/>
          </p:cNvSpPr>
          <p:nvPr>
            <p:ph type="sldNum" sz="quarter" idx="12"/>
          </p:nvPr>
        </p:nvSpPr>
        <p:spPr/>
        <p:txBody>
          <a:bodyPr/>
          <a:lstStyle/>
          <a:p>
            <a:fld id="{2BC1FA3B-F0C1-4F58-90BE-DCC7501F4B28}" type="slidenum">
              <a:rPr lang="en-US" smtClean="0"/>
              <a:pPr/>
              <a:t>36</a:t>
            </a:fld>
            <a:endParaRPr lang="en-US" dirty="0"/>
          </a:p>
        </p:txBody>
      </p:sp>
    </p:spTree>
    <p:extLst>
      <p:ext uri="{BB962C8B-B14F-4D97-AF65-F5344CB8AC3E}">
        <p14:creationId xmlns:p14="http://schemas.microsoft.com/office/powerpoint/2010/main" val="1295810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53" r="2030"/>
          <a:stretch/>
        </p:blipFill>
        <p:spPr>
          <a:xfrm>
            <a:off x="152400" y="1405240"/>
            <a:ext cx="1883993" cy="1960099"/>
          </a:xfrm>
          <a:prstGeom prst="rect">
            <a:avLst/>
          </a:prstGeom>
          <a:ln>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33" r="2149"/>
          <a:stretch/>
        </p:blipFill>
        <p:spPr>
          <a:xfrm>
            <a:off x="2237020" y="1325739"/>
            <a:ext cx="1972916" cy="2052615"/>
          </a:xfrm>
          <a:prstGeom prst="rect">
            <a:avLst/>
          </a:prstGeom>
          <a:ln>
            <a:no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853" r="2030"/>
          <a:stretch/>
        </p:blipFill>
        <p:spPr>
          <a:xfrm>
            <a:off x="4241439" y="1325739"/>
            <a:ext cx="2106949" cy="2192063"/>
          </a:xfrm>
          <a:prstGeom prst="rect">
            <a:avLst/>
          </a:prstGeom>
          <a:ln>
            <a:no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853" r="2030"/>
          <a:stretch/>
        </p:blipFill>
        <p:spPr>
          <a:xfrm>
            <a:off x="6379959" y="1344463"/>
            <a:ext cx="2088953" cy="2173339"/>
          </a:xfrm>
          <a:prstGeom prst="rect">
            <a:avLst/>
          </a:prstGeom>
          <a:ln>
            <a:no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853" r="2030"/>
          <a:stretch/>
        </p:blipFill>
        <p:spPr>
          <a:xfrm>
            <a:off x="1143000" y="4219324"/>
            <a:ext cx="2150326" cy="2237191"/>
          </a:xfrm>
          <a:prstGeom prst="rect">
            <a:avLst/>
          </a:prstGeom>
          <a:ln>
            <a:noFil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853" r="2030"/>
          <a:stretch/>
        </p:blipFill>
        <p:spPr>
          <a:xfrm>
            <a:off x="3581399" y="4189566"/>
            <a:ext cx="2260888" cy="2352220"/>
          </a:xfrm>
          <a:prstGeom prst="rect">
            <a:avLst/>
          </a:prstGeom>
          <a:ln>
            <a:noFill/>
          </a:ln>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853" r="2030"/>
          <a:stretch/>
        </p:blipFill>
        <p:spPr>
          <a:xfrm>
            <a:off x="5901300" y="4254906"/>
            <a:ext cx="2282298" cy="2374494"/>
          </a:xfrm>
          <a:prstGeom prst="rect">
            <a:avLst/>
          </a:prstGeom>
          <a:ln>
            <a:noFill/>
          </a:ln>
        </p:spPr>
      </p:pic>
      <p:sp>
        <p:nvSpPr>
          <p:cNvPr id="18" name="TextBox 17"/>
          <p:cNvSpPr txBox="1"/>
          <p:nvPr/>
        </p:nvSpPr>
        <p:spPr>
          <a:xfrm>
            <a:off x="1134566" y="142495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1950</a:t>
            </a:r>
          </a:p>
        </p:txBody>
      </p:sp>
      <p:sp>
        <p:nvSpPr>
          <p:cNvPr id="19" name="TextBox 18"/>
          <p:cNvSpPr txBox="1"/>
          <p:nvPr/>
        </p:nvSpPr>
        <p:spPr>
          <a:xfrm>
            <a:off x="3351127" y="136191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1960</a:t>
            </a:r>
          </a:p>
        </p:txBody>
      </p:sp>
      <p:sp>
        <p:nvSpPr>
          <p:cNvPr id="20" name="TextBox 19"/>
          <p:cNvSpPr txBox="1"/>
          <p:nvPr/>
        </p:nvSpPr>
        <p:spPr>
          <a:xfrm>
            <a:off x="5480725" y="136191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1970</a:t>
            </a:r>
          </a:p>
        </p:txBody>
      </p:sp>
      <p:sp>
        <p:nvSpPr>
          <p:cNvPr id="21" name="TextBox 20"/>
          <p:cNvSpPr txBox="1"/>
          <p:nvPr/>
        </p:nvSpPr>
        <p:spPr>
          <a:xfrm>
            <a:off x="7496972" y="1370523"/>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1980</a:t>
            </a:r>
          </a:p>
        </p:txBody>
      </p:sp>
      <p:sp>
        <p:nvSpPr>
          <p:cNvPr id="22" name="TextBox 21"/>
          <p:cNvSpPr txBox="1"/>
          <p:nvPr/>
        </p:nvSpPr>
        <p:spPr>
          <a:xfrm>
            <a:off x="2508176" y="428785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1990</a:t>
            </a:r>
          </a:p>
        </p:txBody>
      </p:sp>
      <p:sp>
        <p:nvSpPr>
          <p:cNvPr id="23" name="TextBox 22"/>
          <p:cNvSpPr txBox="1"/>
          <p:nvPr/>
        </p:nvSpPr>
        <p:spPr>
          <a:xfrm>
            <a:off x="4992186" y="4327017"/>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2000</a:t>
            </a:r>
          </a:p>
        </p:txBody>
      </p:sp>
      <p:sp>
        <p:nvSpPr>
          <p:cNvPr id="24" name="TextBox 23"/>
          <p:cNvSpPr txBox="1"/>
          <p:nvPr/>
        </p:nvSpPr>
        <p:spPr>
          <a:xfrm>
            <a:off x="7294658" y="433893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2010</a:t>
            </a:r>
          </a:p>
        </p:txBody>
      </p:sp>
      <p:grpSp>
        <p:nvGrpSpPr>
          <p:cNvPr id="2051" name="Group 2050"/>
          <p:cNvGrpSpPr/>
          <p:nvPr/>
        </p:nvGrpSpPr>
        <p:grpSpPr>
          <a:xfrm>
            <a:off x="3888778" y="3193816"/>
            <a:ext cx="1657351" cy="1061090"/>
            <a:chOff x="1943099" y="3277609"/>
            <a:chExt cx="2114551" cy="1503708"/>
          </a:xfrm>
        </p:grpSpPr>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3990" t="12304" r="4524" b="22638"/>
            <a:stretch/>
          </p:blipFill>
          <p:spPr>
            <a:xfrm>
              <a:off x="1943099" y="3277609"/>
              <a:ext cx="2114551" cy="1503708"/>
            </a:xfrm>
            <a:prstGeom prst="rect">
              <a:avLst/>
            </a:prstGeom>
          </p:spPr>
        </p:pic>
        <p:sp>
          <p:nvSpPr>
            <p:cNvPr id="2048" name="Rectangle 2047"/>
            <p:cNvSpPr/>
            <p:nvPr/>
          </p:nvSpPr>
          <p:spPr>
            <a:xfrm>
              <a:off x="2009775" y="450532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009775" y="4267200"/>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009775" y="4038988"/>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2009775" y="38140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2009775" y="35854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009775" y="335723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p:cNvSpPr>
            <a:spLocks noGrp="1"/>
          </p:cNvSpPr>
          <p:nvPr>
            <p:ph type="title"/>
          </p:nvPr>
        </p:nvSpPr>
        <p:spPr/>
        <p:txBody>
          <a:bodyPr>
            <a:normAutofit/>
          </a:bodyPr>
          <a:lstStyle/>
          <a:p>
            <a:r>
              <a:rPr lang="en-US" sz="2800" dirty="0" smtClean="0"/>
              <a:t>Historic County Population, Texas</a:t>
            </a:r>
            <a:endParaRPr lang="en-US" sz="2800" dirty="0"/>
          </a:p>
        </p:txBody>
      </p:sp>
      <p:sp>
        <p:nvSpPr>
          <p:cNvPr id="26" name="TextBox 25"/>
          <p:cNvSpPr txBox="1"/>
          <p:nvPr/>
        </p:nvSpPr>
        <p:spPr>
          <a:xfrm>
            <a:off x="2" y="6510040"/>
            <a:ext cx="3046027"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decennial censuses </a:t>
            </a:r>
            <a:endParaRPr lang="en-US" sz="1000" dirty="0">
              <a:solidFill>
                <a:schemeClr val="tx1">
                  <a:lumMod val="50000"/>
                  <a:lumOff val="50000"/>
                </a:schemeClr>
              </a:solidFill>
            </a:endParaRPr>
          </a:p>
        </p:txBody>
      </p:sp>
      <p:sp>
        <p:nvSpPr>
          <p:cNvPr id="2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4</a:t>
            </a:r>
            <a:endParaRPr lang="en-US" dirty="0"/>
          </a:p>
        </p:txBody>
      </p:sp>
    </p:spTree>
    <p:extLst>
      <p:ext uri="{BB962C8B-B14F-4D97-AF65-F5344CB8AC3E}">
        <p14:creationId xmlns:p14="http://schemas.microsoft.com/office/powerpoint/2010/main" val="290331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9"/>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nodeType="afterEffect">
                                  <p:stCondLst>
                                    <p:cond delay="250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250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nodeType="afterEffect">
                                  <p:stCondLst>
                                    <p:cond delay="250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25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nodeType="afterEffect">
                                  <p:stCondLst>
                                    <p:cond delay="250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250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8500"/>
                            </p:stCondLst>
                            <p:childTnLst>
                              <p:par>
                                <p:cTn id="25" presetID="1" presetClass="entr" presetSubtype="0" fill="hold" nodeType="afterEffect">
                                  <p:stCondLst>
                                    <p:cond delay="250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250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p:stCondLst>
                              <p:cond delay="11000"/>
                            </p:stCondLst>
                            <p:childTnLst>
                              <p:par>
                                <p:cTn id="30" presetID="1" presetClass="entr" presetSubtype="0" fill="hold" nodeType="afterEffect">
                                  <p:stCondLst>
                                    <p:cond delay="250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grpId="0" nodeType="withEffect">
                                  <p:stCondLst>
                                    <p:cond delay="250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081" t="13332" r="19950" b="15556"/>
          <a:stretch/>
        </p:blipFill>
        <p:spPr>
          <a:xfrm>
            <a:off x="1215207" y="1246553"/>
            <a:ext cx="6404793" cy="5255215"/>
          </a:xfrm>
          <a:prstGeom prst="rect">
            <a:avLst/>
          </a:prstGeom>
        </p:spPr>
      </p:pic>
      <p:sp>
        <p:nvSpPr>
          <p:cNvPr id="2" name="Title 1"/>
          <p:cNvSpPr>
            <a:spLocks noGrp="1"/>
          </p:cNvSpPr>
          <p:nvPr>
            <p:ph type="title"/>
          </p:nvPr>
        </p:nvSpPr>
        <p:spPr>
          <a:xfrm>
            <a:off x="1524000" y="244476"/>
            <a:ext cx="7539616" cy="990600"/>
          </a:xfrm>
        </p:spPr>
        <p:txBody>
          <a:bodyPr>
            <a:noAutofit/>
          </a:bodyPr>
          <a:lstStyle/>
          <a:p>
            <a:r>
              <a:rPr lang="en-US" sz="2400" dirty="0" smtClean="0"/>
              <a:t>Estimated Change of the Total Population by </a:t>
            </a:r>
            <a:br>
              <a:rPr lang="en-US" sz="2400" dirty="0" smtClean="0"/>
            </a:br>
            <a:r>
              <a:rPr lang="en-US" sz="2400" dirty="0" smtClean="0"/>
              <a:t>County, Texas, 2010 to 2014</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5</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spTree>
    <p:extLst>
      <p:ext uri="{BB962C8B-B14F-4D97-AF65-F5344CB8AC3E}">
        <p14:creationId xmlns:p14="http://schemas.microsoft.com/office/powerpoint/2010/main" val="941347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36347"/>
            <a:ext cx="7539616" cy="990600"/>
          </a:xfrm>
        </p:spPr>
        <p:txBody>
          <a:bodyPr>
            <a:noAutofit/>
          </a:bodyPr>
          <a:lstStyle/>
          <a:p>
            <a:r>
              <a:rPr lang="en-US" sz="2400" dirty="0" smtClean="0"/>
              <a:t>Estimated Percent Change of the Total Population by County, Texas, 2010 to 2014</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6</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090" t="15556" r="18233" b="12221"/>
          <a:stretch/>
        </p:blipFill>
        <p:spPr>
          <a:xfrm>
            <a:off x="1676400" y="1227551"/>
            <a:ext cx="5943600" cy="5292247"/>
          </a:xfrm>
          <a:prstGeom prst="rect">
            <a:avLst/>
          </a:prstGeom>
        </p:spPr>
      </p:pic>
    </p:spTree>
    <p:extLst>
      <p:ext uri="{BB962C8B-B14F-4D97-AF65-F5344CB8AC3E}">
        <p14:creationId xmlns:p14="http://schemas.microsoft.com/office/powerpoint/2010/main" val="3530722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30% of the top 40 fastest growing </a:t>
            </a:r>
            <a:r>
              <a:rPr lang="en-US" sz="2400" dirty="0"/>
              <a:t>c</a:t>
            </a:r>
            <a:r>
              <a:rPr lang="en-US" sz="2400" dirty="0" smtClean="0"/>
              <a:t>ounties in the United States are in Texas, 2013 </a:t>
            </a:r>
            <a:r>
              <a:rPr lang="en-US" sz="2400" dirty="0"/>
              <a:t>to </a:t>
            </a:r>
            <a:r>
              <a:rPr lang="en-US" sz="2400" dirty="0" smtClean="0"/>
              <a:t>2014</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7</a:t>
            </a:fld>
            <a:endParaRPr lang="en-US" dirty="0"/>
          </a:p>
        </p:txBody>
      </p:sp>
      <p:sp>
        <p:nvSpPr>
          <p:cNvPr id="6" name="TextBox 5"/>
          <p:cNvSpPr txBox="1"/>
          <p:nvPr/>
        </p:nvSpPr>
        <p:spPr>
          <a:xfrm>
            <a:off x="-7345" y="6509133"/>
            <a:ext cx="4067139" cy="276999"/>
          </a:xfrm>
          <a:prstGeom prst="rect">
            <a:avLst/>
          </a:prstGeom>
          <a:noFill/>
        </p:spPr>
        <p:txBody>
          <a:bodyPr wrap="none" rtlCol="0">
            <a:spAutoFit/>
          </a:bodyPr>
          <a:lstStyle/>
          <a:p>
            <a:r>
              <a:rPr lang="en-US" sz="1200" dirty="0" smtClean="0">
                <a:solidFill>
                  <a:srgbClr val="1B1E7A"/>
                </a:solidFill>
              </a:rPr>
              <a:t>Source: U.S. Census Bureau, 2014 Population Estimates</a:t>
            </a:r>
            <a:endParaRPr lang="en-US" sz="1200" dirty="0">
              <a:solidFill>
                <a:srgbClr val="1B1E7A"/>
              </a:solidFill>
            </a:endParaRPr>
          </a:p>
        </p:txBody>
      </p:sp>
      <p:graphicFrame>
        <p:nvGraphicFramePr>
          <p:cNvPr id="3" name="Table 2"/>
          <p:cNvGraphicFramePr>
            <a:graphicFrameLocks noGrp="1"/>
          </p:cNvGraphicFramePr>
          <p:nvPr>
            <p:extLst/>
          </p:nvPr>
        </p:nvGraphicFramePr>
        <p:xfrm>
          <a:off x="533399" y="1295400"/>
          <a:ext cx="8153401" cy="4765040"/>
        </p:xfrm>
        <a:graphic>
          <a:graphicData uri="http://schemas.openxmlformats.org/drawingml/2006/table">
            <a:tbl>
              <a:tblPr firstRow="1">
                <a:tableStyleId>{C083E6E3-FA7D-4D7B-A595-EF9225AFEA82}</a:tableStyleId>
              </a:tblPr>
              <a:tblGrid>
                <a:gridCol w="645092"/>
                <a:gridCol w="2902907"/>
                <a:gridCol w="1202612"/>
                <a:gridCol w="1040590"/>
                <a:gridCol w="1078769"/>
                <a:gridCol w="1283431"/>
              </a:tblGrid>
              <a:tr h="517827">
                <a:tc>
                  <a:txBody>
                    <a:bodyPr/>
                    <a:lstStyle/>
                    <a:p>
                      <a:pPr algn="ctr" fontAlgn="ctr"/>
                      <a:r>
                        <a:rPr lang="en-US" sz="1800" u="none" strike="noStrike" dirty="0" smtClean="0">
                          <a:solidFill>
                            <a:schemeClr val="tx2"/>
                          </a:solidFill>
                          <a:effectLst/>
                        </a:rPr>
                        <a:t>U.S.</a:t>
                      </a:r>
                    </a:p>
                    <a:p>
                      <a:pPr algn="ctr" fontAlgn="ctr"/>
                      <a:r>
                        <a:rPr lang="en-US" sz="1800" u="none" strike="noStrike" dirty="0" smtClean="0">
                          <a:solidFill>
                            <a:schemeClr val="tx2"/>
                          </a:solidFill>
                          <a:effectLst/>
                        </a:rPr>
                        <a:t>Rank</a:t>
                      </a:r>
                      <a:endParaRPr lang="en-US" sz="1800" b="0" i="0" u="none" strike="noStrike" dirty="0">
                        <a:solidFill>
                          <a:schemeClr val="tx2"/>
                        </a:solidFill>
                        <a:effectLst/>
                        <a:latin typeface="SansSerif"/>
                      </a:endParaRPr>
                    </a:p>
                  </a:txBody>
                  <a:tcPr marL="6350" marR="6350" marT="6350" marB="0" anchor="ctr"/>
                </a:tc>
                <a:tc>
                  <a:txBody>
                    <a:bodyPr/>
                    <a:lstStyle/>
                    <a:p>
                      <a:pPr algn="ctr" fontAlgn="ctr"/>
                      <a:r>
                        <a:rPr lang="en-US" sz="1800" u="none" strike="noStrike" dirty="0">
                          <a:solidFill>
                            <a:schemeClr val="tx2"/>
                          </a:solidFill>
                          <a:effectLst/>
                        </a:rPr>
                        <a:t>Geography</a:t>
                      </a:r>
                      <a:endParaRPr lang="en-US" sz="1800" b="0" i="0" u="none" strike="noStrike" dirty="0">
                        <a:solidFill>
                          <a:schemeClr val="tx2"/>
                        </a:solidFill>
                        <a:effectLst/>
                        <a:latin typeface="SansSerif"/>
                      </a:endParaRPr>
                    </a:p>
                  </a:txBody>
                  <a:tcPr marL="6350" marR="6350" marT="6350" marB="0" anchor="ctr"/>
                </a:tc>
                <a:tc gridSpan="2">
                  <a:txBody>
                    <a:bodyPr/>
                    <a:lstStyle/>
                    <a:p>
                      <a:pPr algn="r" fontAlgn="t"/>
                      <a:r>
                        <a:rPr lang="en-US" sz="1800" u="none" strike="noStrike" dirty="0">
                          <a:solidFill>
                            <a:schemeClr val="tx2"/>
                          </a:solidFill>
                          <a:effectLst/>
                        </a:rPr>
                        <a:t>Population </a:t>
                      </a:r>
                      <a:r>
                        <a:rPr lang="en-US" sz="1800" u="none" strike="noStrike" dirty="0" smtClean="0">
                          <a:solidFill>
                            <a:schemeClr val="tx2"/>
                          </a:solidFill>
                          <a:effectLst/>
                        </a:rPr>
                        <a:t>Estimate</a:t>
                      </a:r>
                      <a:endParaRPr lang="en-US" sz="1800" b="0" i="0" u="none" strike="noStrike" dirty="0">
                        <a:solidFill>
                          <a:schemeClr val="tx2"/>
                        </a:solidFill>
                        <a:effectLst/>
                        <a:latin typeface="SansSerif"/>
                      </a:endParaRPr>
                    </a:p>
                  </a:txBody>
                  <a:tcPr marL="6350" marR="6350" marT="6350" marB="0" anchor="ctr"/>
                </a:tc>
                <a:tc hMerge="1">
                  <a:txBody>
                    <a:bodyPr/>
                    <a:lstStyle/>
                    <a:p>
                      <a:endParaRPr lang="en-US"/>
                    </a:p>
                  </a:txBody>
                  <a:tcPr/>
                </a:tc>
                <a:tc gridSpan="2">
                  <a:txBody>
                    <a:bodyPr/>
                    <a:lstStyle/>
                    <a:p>
                      <a:pPr algn="r" fontAlgn="t"/>
                      <a:r>
                        <a:rPr lang="en-US" sz="1800" u="none" strike="noStrike" dirty="0">
                          <a:solidFill>
                            <a:schemeClr val="tx2"/>
                          </a:solidFill>
                          <a:effectLst/>
                        </a:rPr>
                        <a:t>Change, </a:t>
                      </a:r>
                      <a:r>
                        <a:rPr lang="en-US" sz="1800" u="none" strike="noStrike" dirty="0" smtClean="0">
                          <a:solidFill>
                            <a:schemeClr val="tx2"/>
                          </a:solidFill>
                          <a:effectLst/>
                        </a:rPr>
                        <a:t>2013 </a:t>
                      </a:r>
                      <a:r>
                        <a:rPr lang="en-US" sz="1800" u="none" strike="noStrike" dirty="0">
                          <a:solidFill>
                            <a:schemeClr val="tx2"/>
                          </a:solidFill>
                          <a:effectLst/>
                        </a:rPr>
                        <a:t>to </a:t>
                      </a:r>
                      <a:r>
                        <a:rPr lang="en-US" sz="1800" u="none" strike="noStrike" dirty="0" smtClean="0">
                          <a:solidFill>
                            <a:schemeClr val="tx2"/>
                          </a:solidFill>
                          <a:effectLst/>
                        </a:rPr>
                        <a:t>2014</a:t>
                      </a:r>
                      <a:endParaRPr lang="en-US" sz="1800" b="0" i="0" u="none" strike="noStrike" dirty="0">
                        <a:solidFill>
                          <a:schemeClr val="tx2"/>
                        </a:solidFill>
                        <a:effectLst/>
                        <a:latin typeface="SansSerif"/>
                      </a:endParaRPr>
                    </a:p>
                  </a:txBody>
                  <a:tcPr marL="6350" marR="6350" marT="6350" marB="0" anchor="ctr"/>
                </a:tc>
                <a:tc hMerge="1">
                  <a:txBody>
                    <a:bodyPr/>
                    <a:lstStyle/>
                    <a:p>
                      <a:endParaRPr lang="en-US"/>
                    </a:p>
                  </a:txBody>
                  <a:tcPr/>
                </a:tc>
              </a:tr>
              <a:tr h="264197">
                <a:tc>
                  <a:txBody>
                    <a:bodyPr/>
                    <a:lstStyle/>
                    <a:p>
                      <a:pPr algn="l" fontAlgn="t"/>
                      <a:r>
                        <a:rPr lang="en-US" sz="1800" u="none" strike="noStrike" dirty="0">
                          <a:solidFill>
                            <a:schemeClr val="tx2"/>
                          </a:solidFill>
                          <a:effectLst/>
                        </a:rPr>
                        <a:t> </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sng" strike="noStrike" dirty="0" smtClean="0">
                          <a:solidFill>
                            <a:schemeClr val="tx2"/>
                          </a:solidFill>
                          <a:effectLst/>
                        </a:rPr>
                        <a:t>2013</a:t>
                      </a:r>
                      <a:endParaRPr lang="en-US" sz="1800" b="0" i="0" u="sng" strike="noStrike" dirty="0">
                        <a:solidFill>
                          <a:schemeClr val="tx2"/>
                        </a:solidFill>
                        <a:effectLst/>
                        <a:latin typeface="SansSerif"/>
                      </a:endParaRPr>
                    </a:p>
                  </a:txBody>
                  <a:tcPr marL="6350" marR="6350" marT="6350" marB="0"/>
                </a:tc>
                <a:tc>
                  <a:txBody>
                    <a:bodyPr/>
                    <a:lstStyle/>
                    <a:p>
                      <a:pPr algn="r" fontAlgn="t"/>
                      <a:r>
                        <a:rPr lang="en-US" sz="1800" u="sng" strike="noStrike" dirty="0" smtClean="0">
                          <a:solidFill>
                            <a:schemeClr val="tx2"/>
                          </a:solidFill>
                          <a:effectLst/>
                        </a:rPr>
                        <a:t>2014</a:t>
                      </a:r>
                      <a:endParaRPr lang="en-US" sz="1800" b="0" i="0" u="sng" strike="noStrike" dirty="0">
                        <a:solidFill>
                          <a:schemeClr val="tx2"/>
                        </a:solidFill>
                        <a:effectLst/>
                        <a:latin typeface="SansSerif"/>
                      </a:endParaRPr>
                    </a:p>
                  </a:txBody>
                  <a:tcPr marL="6350" marR="6350" marT="6350" marB="0"/>
                </a:tc>
                <a:tc>
                  <a:txBody>
                    <a:bodyPr/>
                    <a:lstStyle/>
                    <a:p>
                      <a:pPr algn="r" fontAlgn="t"/>
                      <a:r>
                        <a:rPr lang="en-US" sz="1800" u="sng" strike="noStrike" dirty="0">
                          <a:solidFill>
                            <a:schemeClr val="tx2"/>
                          </a:solidFill>
                          <a:effectLst/>
                        </a:rPr>
                        <a:t>Number</a:t>
                      </a:r>
                      <a:endParaRPr lang="en-US" sz="1800" b="0" i="0" u="sng" strike="noStrike" dirty="0">
                        <a:solidFill>
                          <a:schemeClr val="tx2"/>
                        </a:solidFill>
                        <a:effectLst/>
                        <a:latin typeface="SansSerif"/>
                      </a:endParaRPr>
                    </a:p>
                  </a:txBody>
                  <a:tcPr marL="6350" marR="6350" marT="6350" marB="0"/>
                </a:tc>
                <a:tc>
                  <a:txBody>
                    <a:bodyPr/>
                    <a:lstStyle/>
                    <a:p>
                      <a:pPr algn="r" fontAlgn="t"/>
                      <a:r>
                        <a:rPr lang="en-US" sz="1800" u="sng" strike="noStrike" dirty="0">
                          <a:solidFill>
                            <a:schemeClr val="tx2"/>
                          </a:solidFill>
                          <a:effectLst/>
                        </a:rPr>
                        <a:t>Percent</a:t>
                      </a:r>
                      <a:endParaRPr lang="en-US" sz="1800" b="0" i="0" u="sng"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a:solidFill>
                            <a:schemeClr val="tx2"/>
                          </a:solidFill>
                          <a:effectLst/>
                        </a:rPr>
                        <a:t>5</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a:t>
                      </a:r>
                      <a:r>
                        <a:rPr lang="en-US" sz="1800" u="none" strike="noStrike" dirty="0" smtClean="0">
                          <a:solidFill>
                            <a:schemeClr val="tx2"/>
                          </a:solidFill>
                          <a:effectLst/>
                        </a:rPr>
                        <a:t>Hays</a:t>
                      </a:r>
                      <a:r>
                        <a:rPr lang="en-US" sz="1800" u="none" strike="noStrike" baseline="0" dirty="0" smtClean="0">
                          <a:solidFill>
                            <a:schemeClr val="tx2"/>
                          </a:solidFill>
                          <a:effectLst/>
                        </a:rPr>
                        <a:t> County</a:t>
                      </a:r>
                      <a:r>
                        <a:rPr lang="en-US" sz="1800" u="none" strike="noStrike" dirty="0" smtClean="0">
                          <a:solidFill>
                            <a:schemeClr val="tx2"/>
                          </a:solidFill>
                          <a:effectLst/>
                        </a:rPr>
                        <a:t>, </a:t>
                      </a:r>
                      <a:r>
                        <a:rPr lang="en-US" sz="1800" u="none" strike="noStrike" dirty="0">
                          <a:solidFill>
                            <a:schemeClr val="tx2"/>
                          </a:solidFill>
                          <a:effectLst/>
                        </a:rPr>
                        <a:t>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0" i="0" u="none" strike="noStrike" dirty="0" smtClean="0">
                          <a:solidFill>
                            <a:schemeClr val="tx2"/>
                          </a:solidFill>
                          <a:effectLst/>
                          <a:latin typeface="+mn-lt"/>
                        </a:rPr>
                        <a:t>176,483</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185,025</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b="0" i="0" u="none" strike="noStrike" dirty="0" smtClean="0">
                          <a:solidFill>
                            <a:schemeClr val="tx2"/>
                          </a:solidFill>
                          <a:effectLst/>
                          <a:latin typeface="+mn-lt"/>
                        </a:rPr>
                        <a:t>8,542</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b="0" i="0" u="none" strike="noStrike" dirty="0" smtClean="0">
                          <a:solidFill>
                            <a:schemeClr val="tx2"/>
                          </a:solidFill>
                          <a:effectLst/>
                          <a:latin typeface="+mn-lt"/>
                        </a:rPr>
                        <a:t>4.8</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b="0" i="0" u="none" strike="noStrike" dirty="0">
                          <a:solidFill>
                            <a:schemeClr val="tx2"/>
                          </a:solidFill>
                          <a:effectLst/>
                          <a:latin typeface="+mn-lt"/>
                        </a:rPr>
                        <a:t>6</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Fort Bend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654,561</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685,345</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30,784</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4.7</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smtClean="0">
                          <a:solidFill>
                            <a:schemeClr val="tx2"/>
                          </a:solidFill>
                          <a:effectLst/>
                        </a:rPr>
                        <a:t>9</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a:t>
                      </a:r>
                      <a:r>
                        <a:rPr lang="en-US" sz="1800" u="none" strike="noStrike" dirty="0" smtClean="0">
                          <a:solidFill>
                            <a:schemeClr val="tx2"/>
                          </a:solidFill>
                          <a:effectLst/>
                        </a:rPr>
                        <a:t>Comal County</a:t>
                      </a:r>
                      <a:r>
                        <a:rPr lang="en-US" sz="1800" u="none" strike="noStrike" dirty="0">
                          <a:solidFill>
                            <a:schemeClr val="tx2"/>
                          </a:solidFill>
                          <a:effectLst/>
                        </a:rPr>
                        <a:t>,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118,891</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123,694</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4,803</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4.0</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b="1" u="none" strike="noStrike" dirty="0" smtClean="0">
                          <a:solidFill>
                            <a:schemeClr val="tx2"/>
                          </a:solidFill>
                          <a:effectLst/>
                        </a:rPr>
                        <a:t>12</a:t>
                      </a:r>
                      <a:endParaRPr lang="en-US" sz="1800" b="1" i="0" u="none" strike="noStrike" dirty="0">
                        <a:solidFill>
                          <a:schemeClr val="tx2"/>
                        </a:solidFill>
                        <a:effectLst/>
                        <a:latin typeface="SansSerif"/>
                      </a:endParaRPr>
                    </a:p>
                  </a:txBody>
                  <a:tcPr marL="6350" marR="6350" marT="6350" marB="0"/>
                </a:tc>
                <a:tc>
                  <a:txBody>
                    <a:bodyPr/>
                    <a:lstStyle/>
                    <a:p>
                      <a:pPr algn="l" fontAlgn="t"/>
                      <a:r>
                        <a:rPr lang="en-US" sz="1800" b="1" u="none" strike="noStrike" dirty="0">
                          <a:solidFill>
                            <a:schemeClr val="tx2"/>
                          </a:solidFill>
                          <a:effectLst/>
                        </a:rPr>
                        <a:t>  Andrews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smtClean="0">
                          <a:solidFill>
                            <a:schemeClr val="tx2"/>
                          </a:solidFill>
                          <a:effectLst/>
                        </a:rPr>
                        <a:t>16,808</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smtClean="0">
                          <a:solidFill>
                            <a:schemeClr val="tx2"/>
                          </a:solidFill>
                          <a:effectLst/>
                        </a:rPr>
                        <a:t>17,477</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smtClean="0">
                          <a:solidFill>
                            <a:schemeClr val="tx2"/>
                          </a:solidFill>
                          <a:effectLst/>
                        </a:rPr>
                        <a:t>669</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smtClean="0">
                          <a:solidFill>
                            <a:schemeClr val="tx2"/>
                          </a:solidFill>
                          <a:effectLst/>
                        </a:rPr>
                        <a:t>4.0</a:t>
                      </a:r>
                      <a:endParaRPr lang="en-US" sz="1800" b="1" i="0" u="none" strike="noStrike" dirty="0">
                        <a:solidFill>
                          <a:schemeClr val="tx2"/>
                        </a:solidFill>
                        <a:effectLst/>
                        <a:latin typeface="SansSerif"/>
                      </a:endParaRPr>
                    </a:p>
                  </a:txBody>
                  <a:tcPr marL="6350" marR="6350" marT="6350" marB="0"/>
                </a:tc>
              </a:tr>
              <a:tr h="274765">
                <a:tc>
                  <a:txBody>
                    <a:bodyPr/>
                    <a:lstStyle/>
                    <a:p>
                      <a:pPr algn="ctr" fontAlgn="t"/>
                      <a:r>
                        <a:rPr lang="en-US" sz="1800" b="0" u="none" strike="noStrike" dirty="0">
                          <a:solidFill>
                            <a:schemeClr val="tx2"/>
                          </a:solidFill>
                          <a:effectLst/>
                        </a:rPr>
                        <a:t>13</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b="0" u="none" strike="noStrike" dirty="0">
                          <a:solidFill>
                            <a:schemeClr val="tx2"/>
                          </a:solidFill>
                          <a:effectLst/>
                        </a:rPr>
                        <a:t>  </a:t>
                      </a:r>
                      <a:r>
                        <a:rPr lang="en-US" sz="1800" b="0" u="none" strike="noStrike" dirty="0" smtClean="0">
                          <a:solidFill>
                            <a:schemeClr val="tx2"/>
                          </a:solidFill>
                          <a:effectLst/>
                        </a:rPr>
                        <a:t>Montgomery County</a:t>
                      </a:r>
                      <a:r>
                        <a:rPr lang="en-US" sz="1800" b="0" u="none" strike="noStrike" dirty="0">
                          <a:solidFill>
                            <a:schemeClr val="tx2"/>
                          </a:solidFill>
                          <a:effectLst/>
                        </a:rPr>
                        <a:t>, Texas</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b="0" u="none" strike="noStrike" dirty="0" smtClean="0">
                          <a:solidFill>
                            <a:schemeClr val="tx2"/>
                          </a:solidFill>
                          <a:effectLst/>
                        </a:rPr>
                        <a:t>499,818</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b="0" u="none" strike="noStrike" dirty="0" smtClean="0">
                          <a:solidFill>
                            <a:schemeClr val="tx2"/>
                          </a:solidFill>
                          <a:effectLst/>
                        </a:rPr>
                        <a:t>518,947</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b="0" u="none" strike="noStrike" dirty="0" smtClean="0">
                          <a:solidFill>
                            <a:schemeClr val="tx2"/>
                          </a:solidFill>
                          <a:effectLst/>
                        </a:rPr>
                        <a:t>19,129</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b="0" u="none" strike="noStrike" dirty="0" smtClean="0">
                          <a:solidFill>
                            <a:schemeClr val="tx2"/>
                          </a:solidFill>
                          <a:effectLst/>
                        </a:rPr>
                        <a:t>3.8</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smtClean="0">
                          <a:solidFill>
                            <a:schemeClr val="tx2"/>
                          </a:solidFill>
                          <a:effectLst/>
                        </a:rPr>
                        <a:t>14</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a:t>
                      </a:r>
                      <a:r>
                        <a:rPr lang="en-US" sz="1800" u="none" strike="noStrike" dirty="0" smtClean="0">
                          <a:solidFill>
                            <a:schemeClr val="tx2"/>
                          </a:solidFill>
                          <a:effectLst/>
                        </a:rPr>
                        <a:t>Williamson</a:t>
                      </a:r>
                      <a:r>
                        <a:rPr lang="en-US" sz="1800" u="none" strike="noStrike" baseline="0" dirty="0" smtClean="0">
                          <a:solidFill>
                            <a:schemeClr val="tx2"/>
                          </a:solidFill>
                          <a:effectLst/>
                        </a:rPr>
                        <a:t> </a:t>
                      </a:r>
                      <a:r>
                        <a:rPr lang="en-US" sz="1800" u="none" strike="noStrike" dirty="0" smtClean="0">
                          <a:solidFill>
                            <a:schemeClr val="tx2"/>
                          </a:solidFill>
                          <a:effectLst/>
                        </a:rPr>
                        <a:t>County</a:t>
                      </a:r>
                      <a:r>
                        <a:rPr lang="en-US" sz="1800" u="none" strike="noStrike" dirty="0">
                          <a:solidFill>
                            <a:schemeClr val="tx2"/>
                          </a:solidFill>
                          <a:effectLst/>
                        </a:rPr>
                        <a:t>,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471,225</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489,250</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18,025</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3.8</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b="0" i="0" u="none" strike="noStrike" dirty="0" smtClean="0">
                          <a:solidFill>
                            <a:schemeClr val="tx2"/>
                          </a:solidFill>
                          <a:effectLst/>
                          <a:latin typeface="+mn-lt"/>
                        </a:rPr>
                        <a:t>15</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b="0" u="none" strike="noStrike" dirty="0">
                          <a:solidFill>
                            <a:schemeClr val="tx2"/>
                          </a:solidFill>
                          <a:effectLst/>
                        </a:rPr>
                        <a:t>  </a:t>
                      </a:r>
                      <a:r>
                        <a:rPr lang="en-US" sz="1800" b="0" u="none" strike="noStrike" dirty="0" smtClean="0">
                          <a:solidFill>
                            <a:schemeClr val="tx2"/>
                          </a:solidFill>
                          <a:effectLst/>
                        </a:rPr>
                        <a:t>Kendall County</a:t>
                      </a:r>
                      <a:r>
                        <a:rPr lang="en-US" sz="1800" b="0" u="none" strike="noStrike" dirty="0">
                          <a:solidFill>
                            <a:schemeClr val="tx2"/>
                          </a:solidFill>
                          <a:effectLst/>
                        </a:rPr>
                        <a:t>, Texas</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b="0" u="none" strike="noStrike" dirty="0" smtClean="0">
                          <a:solidFill>
                            <a:schemeClr val="tx2"/>
                          </a:solidFill>
                          <a:effectLst/>
                        </a:rPr>
                        <a:t>37,469</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b="0" u="none" strike="noStrike" dirty="0" smtClean="0">
                          <a:solidFill>
                            <a:schemeClr val="tx2"/>
                          </a:solidFill>
                          <a:effectLst/>
                        </a:rPr>
                        <a:t>38,880</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b="0" u="none" strike="noStrike" dirty="0" smtClean="0">
                          <a:solidFill>
                            <a:schemeClr val="tx2"/>
                          </a:solidFill>
                          <a:effectLst/>
                        </a:rPr>
                        <a:t>1,411</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b="0" u="none" strike="noStrike" dirty="0" smtClean="0">
                          <a:solidFill>
                            <a:schemeClr val="tx2"/>
                          </a:solidFill>
                          <a:effectLst/>
                        </a:rPr>
                        <a:t>3.8</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b="1" u="none" strike="noStrike" dirty="0" smtClean="0">
                          <a:solidFill>
                            <a:schemeClr val="tx2"/>
                          </a:solidFill>
                          <a:effectLst/>
                        </a:rPr>
                        <a:t>21</a:t>
                      </a:r>
                      <a:endParaRPr lang="en-US" sz="1800" b="1" i="0" u="none" strike="noStrike" dirty="0">
                        <a:solidFill>
                          <a:schemeClr val="tx2"/>
                        </a:solidFill>
                        <a:effectLst/>
                        <a:latin typeface="SansSerif"/>
                      </a:endParaRPr>
                    </a:p>
                  </a:txBody>
                  <a:tcPr marL="6350" marR="6350" marT="6350" marB="0"/>
                </a:tc>
                <a:tc>
                  <a:txBody>
                    <a:bodyPr/>
                    <a:lstStyle/>
                    <a:p>
                      <a:pPr algn="l" fontAlgn="t"/>
                      <a:r>
                        <a:rPr lang="en-US" sz="1800" b="1" u="none" strike="noStrike" dirty="0">
                          <a:solidFill>
                            <a:schemeClr val="tx2"/>
                          </a:solidFill>
                          <a:effectLst/>
                        </a:rPr>
                        <a:t>  Ward County,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smtClean="0">
                          <a:solidFill>
                            <a:schemeClr val="tx2"/>
                          </a:solidFill>
                          <a:effectLst/>
                        </a:rPr>
                        <a:t>11,245</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smtClean="0">
                          <a:solidFill>
                            <a:schemeClr val="tx2"/>
                          </a:solidFill>
                          <a:effectLst/>
                        </a:rPr>
                        <a:t>11,625</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smtClean="0">
                          <a:solidFill>
                            <a:schemeClr val="tx2"/>
                          </a:solidFill>
                          <a:effectLst/>
                        </a:rPr>
                        <a:t>380</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smtClean="0">
                          <a:solidFill>
                            <a:schemeClr val="tx2"/>
                          </a:solidFill>
                          <a:effectLst/>
                        </a:rPr>
                        <a:t>3.4</a:t>
                      </a:r>
                      <a:endParaRPr lang="en-US" sz="1800" b="1" i="0" u="none"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smtClean="0">
                          <a:solidFill>
                            <a:schemeClr val="tx2"/>
                          </a:solidFill>
                          <a:effectLst/>
                        </a:rPr>
                        <a:t>23</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a:t>
                      </a:r>
                      <a:r>
                        <a:rPr lang="en-US" sz="1800" u="none" strike="noStrike" dirty="0" smtClean="0">
                          <a:solidFill>
                            <a:schemeClr val="tx2"/>
                          </a:solidFill>
                          <a:effectLst/>
                        </a:rPr>
                        <a:t>Denton County</a:t>
                      </a:r>
                      <a:r>
                        <a:rPr lang="en-US" sz="1800" u="none" strike="noStrike" dirty="0">
                          <a:solidFill>
                            <a:schemeClr val="tx2"/>
                          </a:solidFill>
                          <a:effectLst/>
                        </a:rPr>
                        <a:t>,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729,152</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753,363</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24,211</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3.3</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smtClean="0">
                          <a:solidFill>
                            <a:schemeClr val="tx2"/>
                          </a:solidFill>
                          <a:effectLst/>
                        </a:rPr>
                        <a:t>31</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a:t>
                      </a:r>
                      <a:r>
                        <a:rPr lang="en-US" sz="1800" u="none" strike="noStrike" dirty="0" smtClean="0">
                          <a:solidFill>
                            <a:schemeClr val="tx2"/>
                          </a:solidFill>
                          <a:effectLst/>
                        </a:rPr>
                        <a:t>Collin County</a:t>
                      </a:r>
                      <a:r>
                        <a:rPr lang="en-US" sz="1800" u="none" strike="noStrike" dirty="0">
                          <a:solidFill>
                            <a:schemeClr val="tx2"/>
                          </a:solidFill>
                          <a:effectLst/>
                        </a:rPr>
                        <a:t>,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858,711</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885,241</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26,530</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3.1</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u="none" strike="noStrike" dirty="0" smtClean="0">
                          <a:solidFill>
                            <a:schemeClr val="tx2"/>
                          </a:solidFill>
                          <a:effectLst/>
                        </a:rPr>
                        <a:t>32</a:t>
                      </a:r>
                      <a:endParaRPr lang="en-US" sz="1800" b="0" i="0" u="none" strike="noStrike" dirty="0">
                        <a:solidFill>
                          <a:schemeClr val="tx2"/>
                        </a:solidFill>
                        <a:effectLst/>
                        <a:latin typeface="SansSerif"/>
                      </a:endParaRPr>
                    </a:p>
                  </a:txBody>
                  <a:tcPr marL="6350" marR="6350" marT="6350" marB="0"/>
                </a:tc>
                <a:tc>
                  <a:txBody>
                    <a:bodyPr/>
                    <a:lstStyle/>
                    <a:p>
                      <a:pPr algn="l" fontAlgn="t"/>
                      <a:r>
                        <a:rPr lang="en-US" sz="1800" u="none" strike="noStrike" dirty="0">
                          <a:solidFill>
                            <a:schemeClr val="tx2"/>
                          </a:solidFill>
                          <a:effectLst/>
                        </a:rPr>
                        <a:t>  </a:t>
                      </a:r>
                      <a:r>
                        <a:rPr lang="en-US" sz="1800" u="none" strike="noStrike" dirty="0" smtClean="0">
                          <a:solidFill>
                            <a:schemeClr val="tx2"/>
                          </a:solidFill>
                          <a:effectLst/>
                        </a:rPr>
                        <a:t>Aransas County</a:t>
                      </a:r>
                      <a:r>
                        <a:rPr lang="en-US" sz="1800" u="none" strike="noStrike" dirty="0">
                          <a:solidFill>
                            <a:schemeClr val="tx2"/>
                          </a:solidFill>
                          <a:effectLst/>
                        </a:rPr>
                        <a:t>,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24,299</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24,972</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u="none" strike="noStrike" dirty="0" smtClean="0">
                          <a:solidFill>
                            <a:schemeClr val="tx2"/>
                          </a:solidFill>
                          <a:effectLst/>
                        </a:rPr>
                        <a:t>743</a:t>
                      </a:r>
                      <a:endParaRPr lang="en-US" sz="1800" b="0" i="0" u="none" strike="noStrike" dirty="0">
                        <a:solidFill>
                          <a:schemeClr val="tx2"/>
                        </a:solidFill>
                        <a:effectLst/>
                        <a:latin typeface="SansSerif"/>
                      </a:endParaRPr>
                    </a:p>
                  </a:txBody>
                  <a:tcPr marL="6350" marR="6350" marT="6350" marB="0"/>
                </a:tc>
                <a:tc>
                  <a:txBody>
                    <a:bodyPr/>
                    <a:lstStyle/>
                    <a:p>
                      <a:pPr algn="r" fontAlgn="t"/>
                      <a:r>
                        <a:rPr lang="en-US" sz="1800" b="0" i="0" u="none" strike="noStrike" dirty="0" smtClean="0">
                          <a:solidFill>
                            <a:schemeClr val="tx2"/>
                          </a:solidFill>
                          <a:effectLst/>
                          <a:latin typeface="+mn-lt"/>
                        </a:rPr>
                        <a:t>3.1</a:t>
                      </a:r>
                      <a:endParaRPr lang="en-US" sz="1800" b="0" i="0" u="none" strike="noStrike" dirty="0">
                        <a:solidFill>
                          <a:schemeClr val="tx2"/>
                        </a:solidFill>
                        <a:effectLst/>
                        <a:latin typeface="SansSerif"/>
                      </a:endParaRPr>
                    </a:p>
                  </a:txBody>
                  <a:tcPr marL="6350" marR="6350" marT="6350" marB="0"/>
                </a:tc>
              </a:tr>
              <a:tr h="274765">
                <a:tc>
                  <a:txBody>
                    <a:bodyPr/>
                    <a:lstStyle/>
                    <a:p>
                      <a:pPr algn="ctr" fontAlgn="t"/>
                      <a:r>
                        <a:rPr lang="en-US" sz="1800" b="0" i="0" u="none" strike="noStrike" dirty="0" smtClean="0">
                          <a:solidFill>
                            <a:schemeClr val="tx2"/>
                          </a:solidFill>
                          <a:effectLst/>
                          <a:latin typeface="Calibri" panose="020F0502020204030204" pitchFamily="34" charset="0"/>
                        </a:rPr>
                        <a:t>35</a:t>
                      </a:r>
                      <a:endParaRPr lang="en-US" sz="1800" b="0" i="0" u="none" strike="noStrike" dirty="0">
                        <a:solidFill>
                          <a:schemeClr val="tx2"/>
                        </a:solidFill>
                        <a:effectLst/>
                        <a:latin typeface="Calibri" panose="020F0502020204030204" pitchFamily="34" charset="0"/>
                      </a:endParaRPr>
                    </a:p>
                  </a:txBody>
                  <a:tcPr marL="6350" marR="6350" marT="6350" marB="0"/>
                </a:tc>
                <a:tc>
                  <a:txBody>
                    <a:bodyPr/>
                    <a:lstStyle/>
                    <a:p>
                      <a:pPr algn="l" fontAlgn="t"/>
                      <a:r>
                        <a:rPr lang="en-US" sz="1800" b="0" i="0" u="none" strike="noStrike" dirty="0" smtClean="0">
                          <a:solidFill>
                            <a:schemeClr val="tx2"/>
                          </a:solidFill>
                          <a:effectLst/>
                          <a:latin typeface="Calibri" panose="020F0502020204030204" pitchFamily="34" charset="0"/>
                        </a:rPr>
                        <a:t>  Rockwall County, Texas</a:t>
                      </a:r>
                      <a:endParaRPr lang="en-US" sz="1800" b="0" i="0" u="none" strike="noStrike" dirty="0">
                        <a:solidFill>
                          <a:schemeClr val="tx2"/>
                        </a:solidFill>
                        <a:effectLst/>
                        <a:latin typeface="Calibri" panose="020F0502020204030204" pitchFamily="34" charset="0"/>
                      </a:endParaRPr>
                    </a:p>
                  </a:txBody>
                  <a:tcPr marL="6350" marR="6350" marT="6350" marB="0"/>
                </a:tc>
                <a:tc>
                  <a:txBody>
                    <a:bodyPr/>
                    <a:lstStyle/>
                    <a:p>
                      <a:pPr algn="r" fontAlgn="t"/>
                      <a:r>
                        <a:rPr lang="en-US" sz="1800" b="0" i="0" u="none" strike="noStrike" dirty="0" smtClean="0">
                          <a:solidFill>
                            <a:schemeClr val="tx2"/>
                          </a:solidFill>
                          <a:effectLst/>
                          <a:latin typeface="Calibri" panose="020F0502020204030204" pitchFamily="34" charset="0"/>
                        </a:rPr>
                        <a:t>85,290</a:t>
                      </a:r>
                      <a:endParaRPr lang="en-US" sz="1800" b="0" i="0" u="none" strike="noStrike" dirty="0">
                        <a:solidFill>
                          <a:schemeClr val="tx2"/>
                        </a:solidFill>
                        <a:effectLst/>
                        <a:latin typeface="Calibri" panose="020F0502020204030204" pitchFamily="34" charset="0"/>
                      </a:endParaRPr>
                    </a:p>
                  </a:txBody>
                  <a:tcPr marL="6350" marR="6350" marT="6350" marB="0"/>
                </a:tc>
                <a:tc>
                  <a:txBody>
                    <a:bodyPr/>
                    <a:lstStyle/>
                    <a:p>
                      <a:pPr algn="r" fontAlgn="t"/>
                      <a:r>
                        <a:rPr lang="en-US" sz="1800" b="0" i="0" u="none" strike="noStrike" dirty="0" smtClean="0">
                          <a:solidFill>
                            <a:schemeClr val="tx2"/>
                          </a:solidFill>
                          <a:effectLst/>
                          <a:latin typeface="Calibri" panose="020F0502020204030204" pitchFamily="34" charset="0"/>
                        </a:rPr>
                        <a:t>87,809</a:t>
                      </a:r>
                      <a:endParaRPr lang="en-US" sz="1800" b="0" i="0" u="none" strike="noStrike" dirty="0">
                        <a:solidFill>
                          <a:schemeClr val="tx2"/>
                        </a:solidFill>
                        <a:effectLst/>
                        <a:latin typeface="Calibri" panose="020F0502020204030204" pitchFamily="34" charset="0"/>
                      </a:endParaRPr>
                    </a:p>
                  </a:txBody>
                  <a:tcPr marL="6350" marR="6350" marT="6350" marB="0"/>
                </a:tc>
                <a:tc>
                  <a:txBody>
                    <a:bodyPr/>
                    <a:lstStyle/>
                    <a:p>
                      <a:pPr algn="r" fontAlgn="t"/>
                      <a:r>
                        <a:rPr lang="en-US" sz="1800" b="0" i="0" u="none" strike="noStrike" dirty="0" smtClean="0">
                          <a:solidFill>
                            <a:schemeClr val="tx2"/>
                          </a:solidFill>
                          <a:effectLst/>
                          <a:latin typeface="Calibri" panose="020F0502020204030204" pitchFamily="34" charset="0"/>
                        </a:rPr>
                        <a:t>2,519</a:t>
                      </a:r>
                      <a:endParaRPr lang="en-US" sz="1800" b="0" i="0" u="none" strike="noStrike" dirty="0">
                        <a:solidFill>
                          <a:schemeClr val="tx2"/>
                        </a:solidFill>
                        <a:effectLst/>
                        <a:latin typeface="Calibri" panose="020F0502020204030204" pitchFamily="34" charset="0"/>
                      </a:endParaRPr>
                    </a:p>
                  </a:txBody>
                  <a:tcPr marL="6350" marR="6350" marT="6350" marB="0"/>
                </a:tc>
                <a:tc>
                  <a:txBody>
                    <a:bodyPr/>
                    <a:lstStyle/>
                    <a:p>
                      <a:pPr algn="r" fontAlgn="t"/>
                      <a:r>
                        <a:rPr lang="en-US" sz="1800" b="0" i="0" u="none" strike="noStrike" dirty="0" smtClean="0">
                          <a:solidFill>
                            <a:schemeClr val="tx2"/>
                          </a:solidFill>
                          <a:effectLst/>
                          <a:latin typeface="Calibri" panose="020F0502020204030204" pitchFamily="34" charset="0"/>
                        </a:rPr>
                        <a:t>3.0</a:t>
                      </a:r>
                      <a:endParaRPr lang="en-US" sz="1800" b="0" i="0" u="none" strike="noStrike" dirty="0">
                        <a:solidFill>
                          <a:schemeClr val="tx2"/>
                        </a:solidFill>
                        <a:effectLst/>
                        <a:latin typeface="Calibri" panose="020F0502020204030204" pitchFamily="34" charset="0"/>
                      </a:endParaRPr>
                    </a:p>
                  </a:txBody>
                  <a:tcPr marL="6350" marR="6350" marT="6350" marB="0"/>
                </a:tc>
              </a:tr>
              <a:tr h="274765">
                <a:tc>
                  <a:txBody>
                    <a:bodyPr/>
                    <a:lstStyle/>
                    <a:p>
                      <a:pPr algn="ctr" fontAlgn="t"/>
                      <a:r>
                        <a:rPr lang="en-US" sz="1800" b="0" i="0" u="none" strike="noStrike" dirty="0" smtClean="0">
                          <a:solidFill>
                            <a:schemeClr val="tx2"/>
                          </a:solidFill>
                          <a:effectLst/>
                          <a:latin typeface="Calibri" panose="020F0502020204030204" pitchFamily="34" charset="0"/>
                        </a:rPr>
                        <a:t>36</a:t>
                      </a:r>
                      <a:endParaRPr lang="en-US" sz="1800" b="0" i="0" u="none" strike="noStrike" dirty="0">
                        <a:solidFill>
                          <a:schemeClr val="tx2"/>
                        </a:solidFill>
                        <a:effectLst/>
                        <a:latin typeface="Calibri" panose="020F0502020204030204" pitchFamily="34" charset="0"/>
                      </a:endParaRPr>
                    </a:p>
                  </a:txBody>
                  <a:tcPr marL="6350" marR="6350" marT="6350" marB="0"/>
                </a:tc>
                <a:tc>
                  <a:txBody>
                    <a:bodyPr/>
                    <a:lstStyle/>
                    <a:p>
                      <a:pPr algn="l" fontAlgn="t"/>
                      <a:r>
                        <a:rPr lang="en-US" sz="1800" b="0" i="0" u="none" strike="noStrike" dirty="0" smtClean="0">
                          <a:solidFill>
                            <a:schemeClr val="tx2"/>
                          </a:solidFill>
                          <a:effectLst/>
                          <a:latin typeface="Calibri" panose="020F0502020204030204" pitchFamily="34" charset="0"/>
                        </a:rPr>
                        <a:t>  Waller,</a:t>
                      </a:r>
                      <a:r>
                        <a:rPr lang="en-US" sz="1800" b="0" i="0" u="none" strike="noStrike" baseline="0" dirty="0" smtClean="0">
                          <a:solidFill>
                            <a:schemeClr val="tx2"/>
                          </a:solidFill>
                          <a:effectLst/>
                          <a:latin typeface="Calibri" panose="020F0502020204030204" pitchFamily="34" charset="0"/>
                        </a:rPr>
                        <a:t> County</a:t>
                      </a:r>
                      <a:endParaRPr lang="en-US" sz="1800" b="0" i="0" u="none" strike="noStrike" dirty="0">
                        <a:solidFill>
                          <a:schemeClr val="tx2"/>
                        </a:solidFill>
                        <a:effectLst/>
                        <a:latin typeface="Calibri" panose="020F0502020204030204" pitchFamily="34" charset="0"/>
                      </a:endParaRPr>
                    </a:p>
                  </a:txBody>
                  <a:tcPr marL="6350" marR="6350" marT="6350" marB="0"/>
                </a:tc>
                <a:tc>
                  <a:txBody>
                    <a:bodyPr/>
                    <a:lstStyle/>
                    <a:p>
                      <a:pPr algn="r" fontAlgn="t"/>
                      <a:r>
                        <a:rPr lang="en-US" sz="1800" b="0" i="0" u="none" strike="noStrike" dirty="0" smtClean="0">
                          <a:solidFill>
                            <a:schemeClr val="tx2"/>
                          </a:solidFill>
                          <a:effectLst/>
                          <a:latin typeface="Calibri" panose="020F0502020204030204" pitchFamily="34" charset="0"/>
                        </a:rPr>
                        <a:t>45,484</a:t>
                      </a:r>
                      <a:endParaRPr lang="en-US" sz="1800" b="0" i="0" u="none" strike="noStrike" dirty="0">
                        <a:solidFill>
                          <a:schemeClr val="tx2"/>
                        </a:solidFill>
                        <a:effectLst/>
                        <a:latin typeface="Calibri" panose="020F0502020204030204" pitchFamily="34" charset="0"/>
                      </a:endParaRPr>
                    </a:p>
                  </a:txBody>
                  <a:tcPr marL="6350" marR="6350" marT="6350" marB="0"/>
                </a:tc>
                <a:tc>
                  <a:txBody>
                    <a:bodyPr/>
                    <a:lstStyle/>
                    <a:p>
                      <a:pPr algn="r" fontAlgn="t"/>
                      <a:r>
                        <a:rPr lang="en-US" sz="1800" b="0" i="0" u="none" strike="noStrike" dirty="0" smtClean="0">
                          <a:solidFill>
                            <a:schemeClr val="tx2"/>
                          </a:solidFill>
                          <a:effectLst/>
                          <a:latin typeface="Calibri" panose="020F0502020204030204" pitchFamily="34" charset="0"/>
                        </a:rPr>
                        <a:t>46,820</a:t>
                      </a:r>
                      <a:endParaRPr lang="en-US" sz="1800" b="0" i="0" u="none" strike="noStrike" dirty="0">
                        <a:solidFill>
                          <a:schemeClr val="tx2"/>
                        </a:solidFill>
                        <a:effectLst/>
                        <a:latin typeface="Calibri" panose="020F0502020204030204" pitchFamily="34" charset="0"/>
                      </a:endParaRPr>
                    </a:p>
                  </a:txBody>
                  <a:tcPr marL="6350" marR="6350" marT="6350" marB="0"/>
                </a:tc>
                <a:tc>
                  <a:txBody>
                    <a:bodyPr/>
                    <a:lstStyle/>
                    <a:p>
                      <a:pPr algn="r" fontAlgn="t"/>
                      <a:r>
                        <a:rPr lang="en-US" sz="1800" b="0" i="0" u="none" strike="noStrike" dirty="0" smtClean="0">
                          <a:solidFill>
                            <a:schemeClr val="tx2"/>
                          </a:solidFill>
                          <a:effectLst/>
                          <a:latin typeface="Calibri" panose="020F0502020204030204" pitchFamily="34" charset="0"/>
                        </a:rPr>
                        <a:t>1,336</a:t>
                      </a:r>
                      <a:endParaRPr lang="en-US" sz="1800" b="0" i="0" u="none" strike="noStrike" dirty="0">
                        <a:solidFill>
                          <a:schemeClr val="tx2"/>
                        </a:solidFill>
                        <a:effectLst/>
                        <a:latin typeface="Calibri" panose="020F0502020204030204" pitchFamily="34" charset="0"/>
                      </a:endParaRPr>
                    </a:p>
                  </a:txBody>
                  <a:tcPr marL="6350" marR="6350" marT="6350" marB="0"/>
                </a:tc>
                <a:tc>
                  <a:txBody>
                    <a:bodyPr/>
                    <a:lstStyle/>
                    <a:p>
                      <a:pPr algn="r" fontAlgn="t"/>
                      <a:r>
                        <a:rPr lang="en-US" sz="1800" b="0" i="0" u="none" strike="noStrike" dirty="0" smtClean="0">
                          <a:solidFill>
                            <a:schemeClr val="tx2"/>
                          </a:solidFill>
                          <a:effectLst/>
                          <a:latin typeface="Calibri" panose="020F0502020204030204" pitchFamily="34" charset="0"/>
                        </a:rPr>
                        <a:t>2.9</a:t>
                      </a:r>
                      <a:endParaRPr lang="en-US" sz="1800" b="0" i="0" u="none" strike="noStrike" dirty="0">
                        <a:solidFill>
                          <a:schemeClr val="tx2"/>
                        </a:solidFill>
                        <a:effectLst/>
                        <a:latin typeface="Calibri" panose="020F0502020204030204" pitchFamily="34" charset="0"/>
                      </a:endParaRPr>
                    </a:p>
                  </a:txBody>
                  <a:tcPr marL="6350" marR="6350" marT="6350" marB="0"/>
                </a:tc>
              </a:tr>
              <a:tr h="274765">
                <a:tc>
                  <a:txBody>
                    <a:bodyPr/>
                    <a:lstStyle/>
                    <a:p>
                      <a:pPr algn="ctr" fontAlgn="t"/>
                      <a:r>
                        <a:rPr lang="en-US" sz="1800" b="1" u="none" strike="noStrike" dirty="0" smtClean="0">
                          <a:solidFill>
                            <a:schemeClr val="tx2"/>
                          </a:solidFill>
                          <a:effectLst/>
                        </a:rPr>
                        <a:t>37</a:t>
                      </a:r>
                      <a:endParaRPr lang="en-US" sz="1800" b="1" i="0" u="none" strike="noStrike" dirty="0">
                        <a:solidFill>
                          <a:schemeClr val="tx2"/>
                        </a:solidFill>
                        <a:effectLst/>
                        <a:latin typeface="SansSerif"/>
                      </a:endParaRPr>
                    </a:p>
                  </a:txBody>
                  <a:tcPr marL="6350" marR="6350" marT="6350" marB="0"/>
                </a:tc>
                <a:tc>
                  <a:txBody>
                    <a:bodyPr/>
                    <a:lstStyle/>
                    <a:p>
                      <a:pPr algn="l" fontAlgn="t"/>
                      <a:r>
                        <a:rPr lang="en-US" sz="1800" b="1" u="none" strike="noStrike" dirty="0">
                          <a:solidFill>
                            <a:schemeClr val="tx2"/>
                          </a:solidFill>
                          <a:effectLst/>
                        </a:rPr>
                        <a:t>  </a:t>
                      </a:r>
                      <a:r>
                        <a:rPr lang="en-US" sz="1800" b="1" u="none" strike="noStrike" dirty="0" smtClean="0">
                          <a:solidFill>
                            <a:schemeClr val="tx2"/>
                          </a:solidFill>
                          <a:effectLst/>
                        </a:rPr>
                        <a:t>Ector County</a:t>
                      </a:r>
                      <a:r>
                        <a:rPr lang="en-US" sz="1800" b="1" u="none" strike="noStrike" dirty="0">
                          <a:solidFill>
                            <a:schemeClr val="tx2"/>
                          </a:solidFill>
                          <a:effectLst/>
                        </a:rPr>
                        <a:t>, Texas</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smtClean="0">
                          <a:solidFill>
                            <a:schemeClr val="tx2"/>
                          </a:solidFill>
                          <a:effectLst/>
                        </a:rPr>
                        <a:t>149,522</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smtClean="0">
                          <a:solidFill>
                            <a:schemeClr val="tx2"/>
                          </a:solidFill>
                          <a:effectLst/>
                        </a:rPr>
                        <a:t>153,904</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smtClean="0">
                          <a:solidFill>
                            <a:schemeClr val="tx2"/>
                          </a:solidFill>
                          <a:effectLst/>
                        </a:rPr>
                        <a:t>4,382</a:t>
                      </a:r>
                      <a:endParaRPr lang="en-US" sz="1800" b="1" i="0" u="none" strike="noStrike" dirty="0">
                        <a:solidFill>
                          <a:schemeClr val="tx2"/>
                        </a:solidFill>
                        <a:effectLst/>
                        <a:latin typeface="SansSerif"/>
                      </a:endParaRPr>
                    </a:p>
                  </a:txBody>
                  <a:tcPr marL="6350" marR="6350" marT="6350" marB="0"/>
                </a:tc>
                <a:tc>
                  <a:txBody>
                    <a:bodyPr/>
                    <a:lstStyle/>
                    <a:p>
                      <a:pPr algn="r" fontAlgn="t"/>
                      <a:r>
                        <a:rPr lang="en-US" sz="1800" b="1" u="none" strike="noStrike" dirty="0">
                          <a:solidFill>
                            <a:schemeClr val="tx2"/>
                          </a:solidFill>
                          <a:effectLst/>
                        </a:rPr>
                        <a:t>2.9</a:t>
                      </a:r>
                      <a:endParaRPr lang="en-US" sz="1800" b="1" i="0" u="none" strike="noStrike" dirty="0">
                        <a:solidFill>
                          <a:schemeClr val="tx2"/>
                        </a:solidFill>
                        <a:effectLst/>
                        <a:latin typeface="SansSerif"/>
                      </a:endParaRPr>
                    </a:p>
                  </a:txBody>
                  <a:tcPr marL="6350" marR="6350" marT="6350" marB="0"/>
                </a:tc>
              </a:tr>
            </a:tbl>
          </a:graphicData>
        </a:graphic>
      </p:graphicFrame>
      <p:sp>
        <p:nvSpPr>
          <p:cNvPr id="5" name="TextBox 4"/>
          <p:cNvSpPr txBox="1"/>
          <p:nvPr/>
        </p:nvSpPr>
        <p:spPr>
          <a:xfrm>
            <a:off x="3394223" y="6096000"/>
            <a:ext cx="5468164" cy="307777"/>
          </a:xfrm>
          <a:prstGeom prst="rect">
            <a:avLst/>
          </a:prstGeom>
          <a:noFill/>
        </p:spPr>
        <p:txBody>
          <a:bodyPr wrap="none" rtlCol="0">
            <a:spAutoFit/>
          </a:bodyPr>
          <a:lstStyle/>
          <a:p>
            <a:r>
              <a:rPr lang="en-US" sz="1400" dirty="0" smtClean="0">
                <a:solidFill>
                  <a:schemeClr val="tx2"/>
                </a:solidFill>
              </a:rPr>
              <a:t>Counties in bold had growth associated with oil and gas extraction.</a:t>
            </a:r>
            <a:endParaRPr lang="en-US" sz="1400" dirty="0">
              <a:solidFill>
                <a:schemeClr val="tx2"/>
              </a:solidFill>
            </a:endParaRPr>
          </a:p>
        </p:txBody>
      </p:sp>
    </p:spTree>
    <p:extLst>
      <p:ext uri="{BB962C8B-B14F-4D97-AF65-F5344CB8AC3E}">
        <p14:creationId xmlns:p14="http://schemas.microsoft.com/office/powerpoint/2010/main" val="2326496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858000" cy="990600"/>
          </a:xfrm>
        </p:spPr>
        <p:txBody>
          <a:bodyPr>
            <a:noAutofit/>
          </a:bodyPr>
          <a:lstStyle/>
          <a:p>
            <a:r>
              <a:rPr lang="en-US" sz="2400" dirty="0" smtClean="0"/>
              <a:t>More than 1/4 of U.S. counties in the top 40 for numeric growth are in Texas, 2013-2014</a:t>
            </a:r>
            <a:endParaRPr lang="en-US" sz="2400" dirty="0"/>
          </a:p>
        </p:txBody>
      </p:sp>
      <p:graphicFrame>
        <p:nvGraphicFramePr>
          <p:cNvPr id="6" name="Table 5"/>
          <p:cNvGraphicFramePr>
            <a:graphicFrameLocks noGrp="1"/>
          </p:cNvGraphicFramePr>
          <p:nvPr>
            <p:extLst/>
          </p:nvPr>
        </p:nvGraphicFramePr>
        <p:xfrm>
          <a:off x="352015" y="1600200"/>
          <a:ext cx="8334785" cy="4791459"/>
        </p:xfrm>
        <a:graphic>
          <a:graphicData uri="http://schemas.openxmlformats.org/drawingml/2006/table">
            <a:tbl>
              <a:tblPr firstRow="1">
                <a:tableStyleId>{C083E6E3-FA7D-4D7B-A595-EF9225AFEA82}</a:tableStyleId>
              </a:tblPr>
              <a:tblGrid>
                <a:gridCol w="790985"/>
                <a:gridCol w="2563366"/>
                <a:gridCol w="1207566"/>
                <a:gridCol w="1207566"/>
                <a:gridCol w="1282651"/>
                <a:gridCol w="1282651"/>
              </a:tblGrid>
              <a:tr h="542812">
                <a:tc>
                  <a:txBody>
                    <a:bodyPr/>
                    <a:lstStyle/>
                    <a:p>
                      <a:pPr algn="ctr" fontAlgn="ctr"/>
                      <a:r>
                        <a:rPr lang="en-US" sz="1800" u="none" strike="noStrike" dirty="0" smtClean="0">
                          <a:solidFill>
                            <a:schemeClr val="tx2"/>
                          </a:solidFill>
                          <a:effectLst/>
                        </a:rPr>
                        <a:t>U.S.</a:t>
                      </a:r>
                    </a:p>
                    <a:p>
                      <a:pPr algn="ctr" fontAlgn="ctr"/>
                      <a:r>
                        <a:rPr lang="en-US" sz="1800" u="none" strike="noStrike" dirty="0" smtClean="0">
                          <a:solidFill>
                            <a:schemeClr val="tx2"/>
                          </a:solidFill>
                          <a:effectLst/>
                        </a:rPr>
                        <a:t>Rank</a:t>
                      </a:r>
                      <a:endParaRPr lang="en-US" sz="1800" b="1" i="0" u="none" strike="noStrike" dirty="0">
                        <a:solidFill>
                          <a:schemeClr val="tx2"/>
                        </a:solidFill>
                        <a:effectLst/>
                        <a:latin typeface="SansSerif"/>
                      </a:endParaRPr>
                    </a:p>
                  </a:txBody>
                  <a:tcPr marL="6350" marR="6350" marT="6350" marB="0" anchor="ctr"/>
                </a:tc>
                <a:tc>
                  <a:txBody>
                    <a:bodyPr/>
                    <a:lstStyle/>
                    <a:p>
                      <a:pPr algn="ctr" fontAlgn="ctr"/>
                      <a:r>
                        <a:rPr lang="en-US" sz="1800" u="none" strike="noStrike" dirty="0">
                          <a:solidFill>
                            <a:schemeClr val="tx2"/>
                          </a:solidFill>
                          <a:effectLst/>
                        </a:rPr>
                        <a:t>Geography</a:t>
                      </a:r>
                      <a:endParaRPr lang="en-US" sz="1800" b="1" i="0" u="none" strike="noStrike" dirty="0">
                        <a:solidFill>
                          <a:schemeClr val="tx2"/>
                        </a:solidFill>
                        <a:effectLst/>
                        <a:latin typeface="SansSerif"/>
                      </a:endParaRPr>
                    </a:p>
                  </a:txBody>
                  <a:tcPr marL="6350" marR="6350" marT="6350" marB="0" anchor="ctr"/>
                </a:tc>
                <a:tc gridSpan="2">
                  <a:txBody>
                    <a:bodyPr/>
                    <a:lstStyle/>
                    <a:p>
                      <a:pPr algn="ctr" fontAlgn="t"/>
                      <a:r>
                        <a:rPr lang="en-US" sz="1800" u="none" strike="noStrike" dirty="0">
                          <a:solidFill>
                            <a:schemeClr val="tx2"/>
                          </a:solidFill>
                          <a:effectLst/>
                        </a:rPr>
                        <a:t>Population </a:t>
                      </a:r>
                      <a:r>
                        <a:rPr lang="en-US" sz="1800" u="none" strike="noStrike" dirty="0" smtClean="0">
                          <a:solidFill>
                            <a:schemeClr val="tx2"/>
                          </a:solidFill>
                          <a:effectLst/>
                        </a:rPr>
                        <a:t>Estimate</a:t>
                      </a:r>
                      <a:endParaRPr lang="en-US" sz="1800" b="1" i="0" u="none" strike="noStrike" dirty="0">
                        <a:solidFill>
                          <a:schemeClr val="tx2"/>
                        </a:solidFill>
                        <a:effectLst/>
                        <a:latin typeface="SansSerif"/>
                      </a:endParaRPr>
                    </a:p>
                  </a:txBody>
                  <a:tcPr marL="6350" marR="6350" marT="6350" marB="0" anchor="ctr"/>
                </a:tc>
                <a:tc hMerge="1">
                  <a:txBody>
                    <a:bodyPr/>
                    <a:lstStyle/>
                    <a:p>
                      <a:endParaRPr lang="en-US"/>
                    </a:p>
                  </a:txBody>
                  <a:tcPr/>
                </a:tc>
                <a:tc gridSpan="2">
                  <a:txBody>
                    <a:bodyPr/>
                    <a:lstStyle/>
                    <a:p>
                      <a:pPr algn="ctr" fontAlgn="t"/>
                      <a:r>
                        <a:rPr lang="en-US" sz="1800" u="none" strike="noStrike" dirty="0">
                          <a:solidFill>
                            <a:schemeClr val="tx2"/>
                          </a:solidFill>
                          <a:effectLst/>
                        </a:rPr>
                        <a:t>Change, </a:t>
                      </a:r>
                      <a:r>
                        <a:rPr lang="en-US" sz="1800" u="none" strike="noStrike" dirty="0" smtClean="0">
                          <a:solidFill>
                            <a:schemeClr val="tx2"/>
                          </a:solidFill>
                          <a:effectLst/>
                        </a:rPr>
                        <a:t>2013 </a:t>
                      </a:r>
                      <a:r>
                        <a:rPr lang="en-US" sz="1800" u="none" strike="noStrike" dirty="0">
                          <a:solidFill>
                            <a:schemeClr val="tx2"/>
                          </a:solidFill>
                          <a:effectLst/>
                        </a:rPr>
                        <a:t>to </a:t>
                      </a:r>
                      <a:r>
                        <a:rPr lang="en-US" sz="1800" u="none" strike="noStrike" dirty="0" smtClean="0">
                          <a:solidFill>
                            <a:schemeClr val="tx2"/>
                          </a:solidFill>
                          <a:effectLst/>
                        </a:rPr>
                        <a:t>2014</a:t>
                      </a:r>
                      <a:endParaRPr lang="en-US" sz="1800" b="1" i="0" u="none" strike="noStrike" dirty="0">
                        <a:solidFill>
                          <a:schemeClr val="tx2"/>
                        </a:solidFill>
                        <a:effectLst/>
                        <a:latin typeface="SansSerif"/>
                      </a:endParaRPr>
                    </a:p>
                  </a:txBody>
                  <a:tcPr marL="6350" marR="6350" marT="6350" marB="0" anchor="ctr"/>
                </a:tc>
                <a:tc hMerge="1">
                  <a:txBody>
                    <a:bodyPr/>
                    <a:lstStyle/>
                    <a:p>
                      <a:pPr algn="ctr" fontAlgn="t"/>
                      <a:endParaRPr lang="en-US" sz="1800" b="1" i="0" u="none" strike="noStrike" dirty="0">
                        <a:solidFill>
                          <a:schemeClr val="tx2"/>
                        </a:solidFill>
                        <a:effectLst/>
                        <a:latin typeface="SansSerif"/>
                      </a:endParaRPr>
                    </a:p>
                  </a:txBody>
                  <a:tcPr marL="6350" marR="6350" marT="6350" marB="0" anchor="ctr"/>
                </a:tc>
              </a:tr>
              <a:tr h="274512">
                <a:tc>
                  <a:txBody>
                    <a:bodyPr/>
                    <a:lstStyle/>
                    <a:p>
                      <a:pPr algn="ctr" fontAlgn="b"/>
                      <a:endParaRPr lang="en-US" sz="1800" b="0" i="0" u="sng" strike="noStrike" dirty="0">
                        <a:solidFill>
                          <a:schemeClr val="tx2"/>
                        </a:solidFill>
                        <a:effectLst/>
                        <a:latin typeface="+mn-lt"/>
                      </a:endParaRPr>
                    </a:p>
                  </a:txBody>
                  <a:tcPr marL="6350" marR="6350" marT="635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sz="1800" b="0" u="sng" strike="noStrike" dirty="0" smtClean="0">
                        <a:solidFill>
                          <a:schemeClr val="tx2"/>
                        </a:solidFill>
                        <a:effectLst/>
                        <a:latin typeface="+mn-lt"/>
                      </a:endParaRPr>
                    </a:p>
                  </a:txBody>
                  <a:tcPr marL="6350" marR="6350" marT="6350" marB="0" anchor="ctr"/>
                </a:tc>
                <a:tc>
                  <a:txBody>
                    <a:bodyPr/>
                    <a:lstStyle/>
                    <a:p>
                      <a:pPr algn="r" fontAlgn="t"/>
                      <a:r>
                        <a:rPr lang="en-US" sz="1800" u="sng" strike="noStrike" dirty="0" smtClean="0">
                          <a:solidFill>
                            <a:schemeClr val="tx2"/>
                          </a:solidFill>
                          <a:effectLst/>
                        </a:rPr>
                        <a:t>2013</a:t>
                      </a:r>
                      <a:endParaRPr lang="en-US" sz="1800" b="0" i="0" u="sng" strike="noStrike" dirty="0">
                        <a:solidFill>
                          <a:schemeClr val="tx2"/>
                        </a:solidFill>
                        <a:effectLst/>
                        <a:latin typeface="+mn-lt"/>
                      </a:endParaRPr>
                    </a:p>
                  </a:txBody>
                  <a:tcPr marL="6350" marR="6350" marT="6350" marB="0" anchor="ctr"/>
                </a:tc>
                <a:tc>
                  <a:txBody>
                    <a:bodyPr/>
                    <a:lstStyle/>
                    <a:p>
                      <a:pPr algn="r" fontAlgn="t"/>
                      <a:r>
                        <a:rPr lang="en-US" sz="1800" u="sng" strike="noStrike" dirty="0" smtClean="0">
                          <a:solidFill>
                            <a:schemeClr val="tx2"/>
                          </a:solidFill>
                          <a:effectLst/>
                        </a:rPr>
                        <a:t>2014</a:t>
                      </a:r>
                      <a:endParaRPr lang="en-US" sz="1800" b="0" i="0" u="sng" strike="noStrike" dirty="0">
                        <a:solidFill>
                          <a:schemeClr val="tx2"/>
                        </a:solidFill>
                        <a:effectLst/>
                        <a:latin typeface="+mn-lt"/>
                      </a:endParaRPr>
                    </a:p>
                  </a:txBody>
                  <a:tcPr marL="6350" marR="6350" marT="6350" marB="0" anchor="ctr"/>
                </a:tc>
                <a:tc>
                  <a:txBody>
                    <a:bodyPr/>
                    <a:lstStyle/>
                    <a:p>
                      <a:pPr algn="r" fontAlgn="b"/>
                      <a:r>
                        <a:rPr lang="en-US" sz="1800" u="sng" strike="noStrike" dirty="0" smtClean="0">
                          <a:solidFill>
                            <a:schemeClr val="tx2"/>
                          </a:solidFill>
                          <a:effectLst/>
                        </a:rPr>
                        <a:t>Number</a:t>
                      </a:r>
                      <a:endParaRPr lang="en-US" sz="1800" b="0" i="0" u="sng" strike="noStrike" dirty="0">
                        <a:solidFill>
                          <a:schemeClr val="tx2"/>
                        </a:solidFill>
                        <a:effectLst/>
                        <a:latin typeface="+mn-lt"/>
                      </a:endParaRPr>
                    </a:p>
                  </a:txBody>
                  <a:tcPr marL="6350" marR="6350" marT="6350" marB="0" anchor="ctr"/>
                </a:tc>
                <a:tc>
                  <a:txBody>
                    <a:bodyPr/>
                    <a:lstStyle/>
                    <a:p>
                      <a:pPr algn="r" fontAlgn="b"/>
                      <a:r>
                        <a:rPr lang="en-US" sz="1800" u="sng" strike="noStrike" dirty="0" smtClean="0">
                          <a:solidFill>
                            <a:schemeClr val="tx2"/>
                          </a:solidFill>
                          <a:effectLst/>
                        </a:rPr>
                        <a:t>Percent</a:t>
                      </a:r>
                      <a:endParaRPr lang="en-US" sz="1800" b="0" i="0" u="sng" strike="noStrike" dirty="0">
                        <a:solidFill>
                          <a:schemeClr val="tx2"/>
                        </a:solidFill>
                        <a:effectLst/>
                        <a:latin typeface="+mn-lt"/>
                      </a:endParaRPr>
                    </a:p>
                  </a:txBody>
                  <a:tcPr marL="6350" marR="6350" marT="6350" marB="0" anchor="ctr"/>
                </a:tc>
              </a:tr>
              <a:tr h="326355">
                <a:tc>
                  <a:txBody>
                    <a:bodyPr/>
                    <a:lstStyle/>
                    <a:p>
                      <a:pPr algn="ctr" fontAlgn="b"/>
                      <a:r>
                        <a:rPr lang="en-US" sz="1800" u="none" strike="noStrike" dirty="0">
                          <a:solidFill>
                            <a:schemeClr val="tx2"/>
                          </a:solidFill>
                          <a:effectLst/>
                        </a:rPr>
                        <a:t>1</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a:solidFill>
                            <a:schemeClr val="tx2"/>
                          </a:solidFill>
                          <a:effectLst/>
                        </a:rPr>
                        <a:t>Harris 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4,352,752</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4,441,370</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a:t>
                      </a:r>
                      <a:r>
                        <a:rPr lang="en-US" sz="1800" u="none" strike="noStrike" dirty="0" smtClean="0">
                          <a:solidFill>
                            <a:schemeClr val="tx2"/>
                          </a:solidFill>
                          <a:effectLst/>
                        </a:rPr>
                        <a:t>88,618</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2.0</a:t>
                      </a:r>
                      <a:endParaRPr lang="en-US" sz="1800" b="0" i="0" u="none" strike="noStrike" dirty="0">
                        <a:solidFill>
                          <a:schemeClr val="tx2"/>
                        </a:solidFill>
                        <a:effectLst/>
                        <a:latin typeface="+mn-lt"/>
                      </a:endParaRPr>
                    </a:p>
                  </a:txBody>
                  <a:tcPr marL="6350" marR="6350" marT="6350" marB="0" anchor="ctr"/>
                </a:tc>
              </a:tr>
              <a:tr h="373506">
                <a:tc>
                  <a:txBody>
                    <a:bodyPr/>
                    <a:lstStyle/>
                    <a:p>
                      <a:pPr algn="ctr" fontAlgn="b"/>
                      <a:r>
                        <a:rPr lang="en-US" sz="1800" u="none" strike="noStrike" dirty="0">
                          <a:solidFill>
                            <a:schemeClr val="tx2"/>
                          </a:solidFill>
                          <a:effectLst/>
                        </a:rPr>
                        <a:t>6</a:t>
                      </a:r>
                      <a:endParaRPr lang="en-US" sz="1800" b="0"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a:solidFill>
                            <a:schemeClr val="tx2"/>
                          </a:solidFill>
                          <a:effectLst/>
                        </a:rPr>
                        <a:t>Bexar 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1,822,154</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1,855,866</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a:t>
                      </a:r>
                      <a:r>
                        <a:rPr lang="en-US" sz="1800" u="none" strike="noStrike" dirty="0" smtClean="0">
                          <a:solidFill>
                            <a:schemeClr val="tx2"/>
                          </a:solidFill>
                          <a:effectLst/>
                        </a:rPr>
                        <a:t>33,712</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1.9</a:t>
                      </a:r>
                    </a:p>
                  </a:txBody>
                  <a:tcPr marL="6350" marR="6350" marT="6350" marB="0" anchor="ctr"/>
                </a:tc>
              </a:tr>
              <a:tr h="373506">
                <a:tc>
                  <a:txBody>
                    <a:bodyPr/>
                    <a:lstStyle/>
                    <a:p>
                      <a:pPr algn="ctr" fontAlgn="b"/>
                      <a:r>
                        <a:rPr lang="en-US" sz="1800" u="none" strike="noStrike" dirty="0">
                          <a:solidFill>
                            <a:schemeClr val="tx2"/>
                          </a:solidFill>
                          <a:effectLst/>
                        </a:rPr>
                        <a:t>8</a:t>
                      </a:r>
                      <a:endParaRPr lang="en-US" sz="1800" b="0"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smtClean="0">
                          <a:solidFill>
                            <a:schemeClr val="tx2"/>
                          </a:solidFill>
                          <a:effectLst/>
                        </a:rPr>
                        <a:t>Dallas County</a:t>
                      </a:r>
                      <a:r>
                        <a:rPr lang="en-US" sz="1800" u="none" strike="noStrike" dirty="0">
                          <a:solidFill>
                            <a:schemeClr val="tx2"/>
                          </a:solidFill>
                          <a:effectLst/>
                        </a:rPr>
                        <a:t>,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2,486,083</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2,518,638</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a:t>
                      </a:r>
                      <a:r>
                        <a:rPr lang="en-US" sz="1800" u="none" strike="noStrike" dirty="0" smtClean="0">
                          <a:solidFill>
                            <a:schemeClr val="tx2"/>
                          </a:solidFill>
                          <a:effectLst/>
                        </a:rPr>
                        <a:t>32,555</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1.3</a:t>
                      </a:r>
                      <a:endParaRPr lang="en-US" sz="1800" b="0" i="0" u="none" strike="noStrike" dirty="0">
                        <a:solidFill>
                          <a:schemeClr val="tx2"/>
                        </a:solidFill>
                        <a:effectLst/>
                        <a:latin typeface="+mn-lt"/>
                      </a:endParaRPr>
                    </a:p>
                  </a:txBody>
                  <a:tcPr marL="6350" marR="6350" marT="6350" marB="0" anchor="ctr"/>
                </a:tc>
              </a:tr>
              <a:tr h="327110">
                <a:tc>
                  <a:txBody>
                    <a:bodyPr/>
                    <a:lstStyle/>
                    <a:p>
                      <a:pPr algn="ctr" fontAlgn="b"/>
                      <a:r>
                        <a:rPr lang="en-US" sz="1800" u="none" strike="noStrike" dirty="0" smtClean="0">
                          <a:solidFill>
                            <a:schemeClr val="tx2"/>
                          </a:solidFill>
                          <a:effectLst/>
                        </a:rPr>
                        <a:t>10</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smtClean="0">
                          <a:solidFill>
                            <a:schemeClr val="tx2"/>
                          </a:solidFill>
                          <a:effectLst/>
                        </a:rPr>
                        <a:t>Tarrant </a:t>
                      </a:r>
                      <a:r>
                        <a:rPr lang="en-US" sz="1800" u="none" strike="noStrike" dirty="0">
                          <a:solidFill>
                            <a:schemeClr val="tx2"/>
                          </a:solidFill>
                          <a:effectLst/>
                        </a:rPr>
                        <a:t>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1,913,943</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1,945,360</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a:t>
                      </a:r>
                      <a:r>
                        <a:rPr lang="en-US" sz="1800" u="none" strike="noStrike" dirty="0" smtClean="0">
                          <a:solidFill>
                            <a:schemeClr val="tx2"/>
                          </a:solidFill>
                          <a:effectLst/>
                        </a:rPr>
                        <a:t>31,417</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1.6</a:t>
                      </a:r>
                      <a:endParaRPr lang="en-US" sz="1800" b="0" i="0" u="none" strike="noStrike" dirty="0">
                        <a:solidFill>
                          <a:schemeClr val="tx2"/>
                        </a:solidFill>
                        <a:effectLst/>
                        <a:latin typeface="+mn-lt"/>
                      </a:endParaRPr>
                    </a:p>
                  </a:txBody>
                  <a:tcPr marL="6350" marR="6350" marT="6350" marB="0" anchor="ctr"/>
                </a:tc>
              </a:tr>
              <a:tr h="373506">
                <a:tc>
                  <a:txBody>
                    <a:bodyPr/>
                    <a:lstStyle/>
                    <a:p>
                      <a:pPr algn="ctr" fontAlgn="b"/>
                      <a:r>
                        <a:rPr lang="en-US" sz="1800" u="none" strike="noStrike" dirty="0" smtClean="0">
                          <a:solidFill>
                            <a:schemeClr val="tx2"/>
                          </a:solidFill>
                          <a:effectLst/>
                        </a:rPr>
                        <a:t>11</a:t>
                      </a:r>
                      <a:endParaRPr lang="en-US" sz="1800" b="0"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smtClean="0">
                          <a:solidFill>
                            <a:schemeClr val="tx2"/>
                          </a:solidFill>
                          <a:effectLst/>
                        </a:rPr>
                        <a:t>Fort Bend County</a:t>
                      </a:r>
                      <a:r>
                        <a:rPr lang="en-US" sz="1800" u="none" strike="noStrike" dirty="0">
                          <a:solidFill>
                            <a:schemeClr val="tx2"/>
                          </a:solidFill>
                          <a:effectLst/>
                        </a:rPr>
                        <a:t>,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654,561</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685,345</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a:t>
                      </a:r>
                      <a:r>
                        <a:rPr lang="en-US" sz="1800" u="none" strike="noStrike" dirty="0" smtClean="0">
                          <a:solidFill>
                            <a:schemeClr val="tx2"/>
                          </a:solidFill>
                          <a:effectLst/>
                        </a:rPr>
                        <a:t>30,784</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4.7</a:t>
                      </a:r>
                      <a:endParaRPr lang="en-US" sz="1800" b="0" i="0" u="none" strike="noStrike" dirty="0">
                        <a:solidFill>
                          <a:schemeClr val="tx2"/>
                        </a:solidFill>
                        <a:effectLst/>
                        <a:latin typeface="+mn-lt"/>
                      </a:endParaRPr>
                    </a:p>
                  </a:txBody>
                  <a:tcPr marL="6350" marR="6350" marT="6350" marB="0" anchor="ctr"/>
                </a:tc>
              </a:tr>
              <a:tr h="373506">
                <a:tc>
                  <a:txBody>
                    <a:bodyPr/>
                    <a:lstStyle/>
                    <a:p>
                      <a:pPr algn="ctr" fontAlgn="b"/>
                      <a:r>
                        <a:rPr lang="en-US" sz="1800" u="none" strike="noStrike" dirty="0" smtClean="0">
                          <a:solidFill>
                            <a:schemeClr val="tx2"/>
                          </a:solidFill>
                          <a:effectLst/>
                        </a:rPr>
                        <a:t>12</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a:solidFill>
                            <a:schemeClr val="tx2"/>
                          </a:solidFill>
                          <a:effectLst/>
                        </a:rPr>
                        <a:t>Travis 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1,122,748</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1,151,145</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a:t>
                      </a:r>
                      <a:r>
                        <a:rPr lang="en-US" sz="1800" u="none" strike="noStrike" dirty="0" smtClean="0">
                          <a:solidFill>
                            <a:schemeClr val="tx2"/>
                          </a:solidFill>
                          <a:effectLst/>
                        </a:rPr>
                        <a:t>28,397 </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2.5</a:t>
                      </a:r>
                      <a:endParaRPr lang="en-US" sz="1800" b="0" i="0" u="none" strike="noStrike" dirty="0">
                        <a:solidFill>
                          <a:schemeClr val="tx2"/>
                        </a:solidFill>
                        <a:effectLst/>
                        <a:latin typeface="+mn-lt"/>
                      </a:endParaRPr>
                    </a:p>
                  </a:txBody>
                  <a:tcPr marL="6350" marR="6350" marT="6350" marB="0" anchor="ctr"/>
                </a:tc>
              </a:tr>
              <a:tr h="373506">
                <a:tc>
                  <a:txBody>
                    <a:bodyPr/>
                    <a:lstStyle/>
                    <a:p>
                      <a:pPr algn="ctr" fontAlgn="b"/>
                      <a:r>
                        <a:rPr lang="en-US" sz="1800" b="0" i="0" u="none" strike="noStrike" dirty="0" smtClean="0">
                          <a:solidFill>
                            <a:schemeClr val="tx2"/>
                          </a:solidFill>
                          <a:effectLst/>
                          <a:latin typeface="+mn-lt"/>
                        </a:rPr>
                        <a:t>14</a:t>
                      </a:r>
                      <a:endParaRPr lang="en-US" sz="1800" b="0"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smtClean="0">
                          <a:solidFill>
                            <a:schemeClr val="tx2"/>
                          </a:solidFill>
                          <a:effectLst/>
                        </a:rPr>
                        <a:t>Collin County</a:t>
                      </a:r>
                      <a:r>
                        <a:rPr lang="en-US" sz="1800" u="none" strike="noStrike" dirty="0">
                          <a:solidFill>
                            <a:schemeClr val="tx2"/>
                          </a:solidFill>
                          <a:effectLst/>
                        </a:rPr>
                        <a:t>,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858,711</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885,241</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a:t>
                      </a:r>
                      <a:r>
                        <a:rPr lang="en-US" sz="1800" u="none" strike="noStrike" dirty="0" smtClean="0">
                          <a:solidFill>
                            <a:schemeClr val="tx2"/>
                          </a:solidFill>
                          <a:effectLst/>
                        </a:rPr>
                        <a:t>26,530</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3.1</a:t>
                      </a:r>
                      <a:endParaRPr lang="en-US" sz="1800" b="0" i="0" u="none" strike="noStrike" dirty="0">
                        <a:solidFill>
                          <a:schemeClr val="tx2"/>
                        </a:solidFill>
                        <a:effectLst/>
                        <a:latin typeface="+mn-lt"/>
                      </a:endParaRPr>
                    </a:p>
                  </a:txBody>
                  <a:tcPr marL="6350" marR="6350" marT="6350" marB="0" anchor="ctr"/>
                </a:tc>
              </a:tr>
              <a:tr h="403482">
                <a:tc>
                  <a:txBody>
                    <a:bodyPr/>
                    <a:lstStyle/>
                    <a:p>
                      <a:pPr algn="ctr" fontAlgn="b"/>
                      <a:r>
                        <a:rPr lang="en-US" sz="1800" u="none" strike="noStrike" dirty="0" smtClean="0">
                          <a:solidFill>
                            <a:schemeClr val="tx2"/>
                          </a:solidFill>
                          <a:effectLst/>
                        </a:rPr>
                        <a:t>16</a:t>
                      </a:r>
                      <a:endParaRPr lang="en-US" sz="1800" b="0"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smtClean="0">
                          <a:solidFill>
                            <a:schemeClr val="tx2"/>
                          </a:solidFill>
                          <a:effectLst/>
                        </a:rPr>
                        <a:t>Denton County</a:t>
                      </a:r>
                      <a:r>
                        <a:rPr lang="en-US" sz="1800" u="none" strike="noStrike" dirty="0">
                          <a:solidFill>
                            <a:schemeClr val="tx2"/>
                          </a:solidFill>
                          <a:effectLst/>
                        </a:rPr>
                        <a:t>,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729,152</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753,363</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a:t>
                      </a:r>
                      <a:r>
                        <a:rPr lang="en-US" sz="1800" u="none" strike="noStrike" dirty="0" smtClean="0">
                          <a:solidFill>
                            <a:schemeClr val="tx2"/>
                          </a:solidFill>
                          <a:effectLst/>
                        </a:rPr>
                        <a:t>24,211</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3.3</a:t>
                      </a:r>
                      <a:endParaRPr lang="en-US" sz="1800" b="0" i="0" u="none" strike="noStrike" dirty="0">
                        <a:solidFill>
                          <a:schemeClr val="tx2"/>
                        </a:solidFill>
                        <a:effectLst/>
                        <a:latin typeface="+mn-lt"/>
                      </a:endParaRPr>
                    </a:p>
                  </a:txBody>
                  <a:tcPr marL="6350" marR="6350" marT="6350" marB="0" anchor="ctr"/>
                </a:tc>
              </a:tr>
              <a:tr h="274996">
                <a:tc>
                  <a:txBody>
                    <a:bodyPr/>
                    <a:lstStyle/>
                    <a:p>
                      <a:pPr algn="ctr" fontAlgn="b"/>
                      <a:r>
                        <a:rPr lang="en-US" sz="1800" u="none" strike="noStrike" dirty="0" smtClean="0">
                          <a:solidFill>
                            <a:schemeClr val="tx2"/>
                          </a:solidFill>
                          <a:effectLst/>
                        </a:rPr>
                        <a:t>27</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smtClean="0">
                          <a:solidFill>
                            <a:schemeClr val="tx2"/>
                          </a:solidFill>
                          <a:effectLst/>
                        </a:rPr>
                        <a:t>Montgomery County</a:t>
                      </a:r>
                      <a:r>
                        <a:rPr lang="en-US" sz="1800" u="none" strike="noStrike" dirty="0">
                          <a:solidFill>
                            <a:schemeClr val="tx2"/>
                          </a:solidFill>
                          <a:effectLst/>
                        </a:rPr>
                        <a:t>,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499,818</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518,947</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a:solidFill>
                            <a:schemeClr val="tx2"/>
                          </a:solidFill>
                          <a:effectLst/>
                        </a:rPr>
                        <a:t>      </a:t>
                      </a:r>
                      <a:r>
                        <a:rPr lang="en-US" sz="1800" u="none" strike="noStrike" dirty="0" smtClean="0">
                          <a:solidFill>
                            <a:schemeClr val="tx2"/>
                          </a:solidFill>
                          <a:effectLst/>
                        </a:rPr>
                        <a:t>19,129</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3.8</a:t>
                      </a:r>
                      <a:endParaRPr lang="en-US" sz="1800" b="0" i="0" u="none" strike="noStrike" dirty="0">
                        <a:solidFill>
                          <a:schemeClr val="tx2"/>
                        </a:solidFill>
                        <a:effectLst/>
                        <a:latin typeface="+mn-lt"/>
                      </a:endParaRPr>
                    </a:p>
                  </a:txBody>
                  <a:tcPr marL="6350" marR="6350" marT="6350" marB="0" anchor="ctr"/>
                </a:tc>
              </a:tr>
              <a:tr h="375326">
                <a:tc>
                  <a:txBody>
                    <a:bodyPr/>
                    <a:lstStyle/>
                    <a:p>
                      <a:pPr algn="ctr" fontAlgn="b"/>
                      <a:r>
                        <a:rPr lang="en-US" sz="1800" u="none" strike="noStrike" dirty="0" smtClean="0">
                          <a:solidFill>
                            <a:schemeClr val="tx2"/>
                          </a:solidFill>
                          <a:effectLst/>
                        </a:rPr>
                        <a:t>31</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l" fontAlgn="t"/>
                      <a:r>
                        <a:rPr lang="en-US" sz="1800" u="none" strike="noStrike" dirty="0" smtClean="0">
                          <a:solidFill>
                            <a:schemeClr val="tx2"/>
                          </a:solidFill>
                          <a:effectLst/>
                        </a:rPr>
                        <a:t>Williamson </a:t>
                      </a:r>
                      <a:r>
                        <a:rPr lang="en-US" sz="1800" u="none" strike="noStrike" dirty="0">
                          <a:solidFill>
                            <a:schemeClr val="tx2"/>
                          </a:solidFill>
                          <a:effectLst/>
                        </a:rPr>
                        <a:t>County, Texas</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471,225</a:t>
                      </a:r>
                      <a:endParaRPr lang="en-US" sz="1800" b="1" i="0" u="none" strike="noStrike" dirty="0">
                        <a:solidFill>
                          <a:schemeClr val="tx2"/>
                        </a:solidFill>
                        <a:effectLst/>
                        <a:latin typeface="SansSerif"/>
                      </a:endParaRPr>
                    </a:p>
                  </a:txBody>
                  <a:tcPr marL="6350" marR="6350" marT="6350" marB="0" anchor="ctr"/>
                </a:tc>
                <a:tc>
                  <a:txBody>
                    <a:bodyPr/>
                    <a:lstStyle/>
                    <a:p>
                      <a:pPr algn="r" fontAlgn="t"/>
                      <a:r>
                        <a:rPr lang="en-US" sz="1800" u="none" strike="noStrike" dirty="0" smtClean="0">
                          <a:solidFill>
                            <a:schemeClr val="tx2"/>
                          </a:solidFill>
                          <a:effectLst/>
                        </a:rPr>
                        <a:t>489,250</a:t>
                      </a:r>
                      <a:endParaRPr lang="en-US" sz="1800" b="1" i="0" u="none" strike="noStrike" dirty="0">
                        <a:solidFill>
                          <a:schemeClr val="tx2"/>
                        </a:solidFill>
                        <a:effectLst/>
                        <a:latin typeface="SansSerif"/>
                      </a:endParaRPr>
                    </a:p>
                  </a:txBody>
                  <a:tcPr marL="6350" marR="6350" marT="6350" marB="0" anchor="ctr"/>
                </a:tc>
                <a:tc>
                  <a:txBody>
                    <a:bodyPr/>
                    <a:lstStyle/>
                    <a:p>
                      <a:pPr algn="r" fontAlgn="b"/>
                      <a:r>
                        <a:rPr lang="en-US" sz="1800" u="none" strike="noStrike" dirty="0" smtClean="0">
                          <a:solidFill>
                            <a:schemeClr val="tx2"/>
                          </a:solidFill>
                          <a:effectLst/>
                        </a:rPr>
                        <a:t>18,025</a:t>
                      </a:r>
                      <a:endParaRPr lang="en-US" sz="1800" b="1" i="0" u="none" strike="noStrike" dirty="0">
                        <a:solidFill>
                          <a:schemeClr val="tx2"/>
                        </a:solidFill>
                        <a:effectLst/>
                        <a:latin typeface="Arial" panose="020B0604020202020204" pitchFamily="34" charset="0"/>
                      </a:endParaRPr>
                    </a:p>
                  </a:txBody>
                  <a:tcPr marL="6350" marR="6350" marT="6350" marB="0" anchor="ctr"/>
                </a:tc>
                <a:tc>
                  <a:txBody>
                    <a:bodyPr/>
                    <a:lstStyle/>
                    <a:p>
                      <a:pPr algn="r" fontAlgn="b"/>
                      <a:r>
                        <a:rPr lang="en-US" sz="1800" b="0" i="0" u="none" strike="noStrike" dirty="0" smtClean="0">
                          <a:solidFill>
                            <a:schemeClr val="tx2"/>
                          </a:solidFill>
                          <a:effectLst/>
                          <a:latin typeface="+mn-lt"/>
                        </a:rPr>
                        <a:t>3.8</a:t>
                      </a:r>
                      <a:endParaRPr lang="en-US" sz="1800" b="0" i="0" u="none" strike="noStrike" dirty="0">
                        <a:solidFill>
                          <a:schemeClr val="tx2"/>
                        </a:solidFill>
                        <a:effectLst/>
                        <a:latin typeface="+mn-lt"/>
                      </a:endParaRPr>
                    </a:p>
                  </a:txBody>
                  <a:tcPr marL="6350" marR="6350" marT="6350" marB="0" anchor="ctr"/>
                </a:tc>
              </a:tr>
              <a:tr h="375326">
                <a:tc>
                  <a:txBody>
                    <a:bodyPr/>
                    <a:lstStyle/>
                    <a:p>
                      <a:pPr algn="ctr" fontAlgn="b"/>
                      <a:r>
                        <a:rPr lang="en-US" sz="1800" b="0" i="0" u="none" strike="noStrike" dirty="0" smtClean="0">
                          <a:solidFill>
                            <a:schemeClr val="tx2"/>
                          </a:solidFill>
                          <a:effectLst/>
                          <a:latin typeface="+mn-lt"/>
                        </a:rPr>
                        <a:t>39</a:t>
                      </a:r>
                      <a:endParaRPr lang="en-US" sz="1800" b="0" i="0" u="none" strike="noStrike" dirty="0">
                        <a:solidFill>
                          <a:schemeClr val="tx2"/>
                        </a:solidFill>
                        <a:effectLst/>
                        <a:latin typeface="+mn-lt"/>
                      </a:endParaRPr>
                    </a:p>
                  </a:txBody>
                  <a:tcPr marL="6350" marR="6350" marT="6350" marB="0" anchor="ctr"/>
                </a:tc>
                <a:tc>
                  <a:txBody>
                    <a:bodyPr/>
                    <a:lstStyle/>
                    <a:p>
                      <a:pPr algn="l" fontAlgn="t"/>
                      <a:r>
                        <a:rPr lang="en-US" sz="1800" b="0" i="0" u="none" strike="noStrike" dirty="0" smtClean="0">
                          <a:solidFill>
                            <a:schemeClr val="tx2"/>
                          </a:solidFill>
                          <a:effectLst/>
                          <a:latin typeface="+mn-lt"/>
                        </a:rPr>
                        <a:t>Hidalgo</a:t>
                      </a:r>
                      <a:r>
                        <a:rPr lang="en-US" sz="1800" b="0" i="0" u="none" strike="noStrike" baseline="0" dirty="0" smtClean="0">
                          <a:solidFill>
                            <a:schemeClr val="tx2"/>
                          </a:solidFill>
                          <a:effectLst/>
                          <a:latin typeface="+mn-lt"/>
                        </a:rPr>
                        <a:t> County</a:t>
                      </a:r>
                      <a:endParaRPr lang="en-US" sz="1800" b="0" i="0" u="none" strike="noStrike" dirty="0">
                        <a:solidFill>
                          <a:schemeClr val="tx2"/>
                        </a:solidFill>
                        <a:effectLst/>
                        <a:latin typeface="+mn-lt"/>
                      </a:endParaRPr>
                    </a:p>
                  </a:txBody>
                  <a:tcPr marL="6350" marR="6350" marT="6350" marB="0" anchor="ctr"/>
                </a:tc>
                <a:tc>
                  <a:txBody>
                    <a:bodyPr/>
                    <a:lstStyle/>
                    <a:p>
                      <a:pPr algn="r" fontAlgn="t"/>
                      <a:r>
                        <a:rPr lang="en-US" sz="1800" b="0" i="0" u="none" strike="noStrike" dirty="0" smtClean="0">
                          <a:solidFill>
                            <a:schemeClr val="tx2"/>
                          </a:solidFill>
                          <a:effectLst/>
                          <a:latin typeface="+mn-lt"/>
                        </a:rPr>
                        <a:t>818,942</a:t>
                      </a:r>
                      <a:endParaRPr lang="en-US" sz="1800" b="0" i="0" u="none" strike="noStrike" dirty="0">
                        <a:solidFill>
                          <a:schemeClr val="tx2"/>
                        </a:solidFill>
                        <a:effectLst/>
                        <a:latin typeface="+mn-lt"/>
                      </a:endParaRPr>
                    </a:p>
                  </a:txBody>
                  <a:tcPr marL="6350" marR="6350" marT="6350" marB="0" anchor="ctr"/>
                </a:tc>
                <a:tc>
                  <a:txBody>
                    <a:bodyPr/>
                    <a:lstStyle/>
                    <a:p>
                      <a:pPr algn="r" fontAlgn="t"/>
                      <a:r>
                        <a:rPr lang="en-US" sz="1800" b="0" i="0" u="none" strike="noStrike" dirty="0" smtClean="0">
                          <a:solidFill>
                            <a:schemeClr val="tx2"/>
                          </a:solidFill>
                          <a:effectLst/>
                          <a:latin typeface="+mn-lt"/>
                        </a:rPr>
                        <a:t>831,073</a:t>
                      </a:r>
                      <a:endParaRPr lang="en-US" sz="1800" b="0" i="0" u="none" strike="noStrike" dirty="0">
                        <a:solidFill>
                          <a:schemeClr val="tx2"/>
                        </a:solidFill>
                        <a:effectLst/>
                        <a:latin typeface="+mn-lt"/>
                      </a:endParaRPr>
                    </a:p>
                  </a:txBody>
                  <a:tcPr marL="6350" marR="6350" marT="6350" marB="0" anchor="ctr"/>
                </a:tc>
                <a:tc>
                  <a:txBody>
                    <a:bodyPr/>
                    <a:lstStyle/>
                    <a:p>
                      <a:pPr algn="r" fontAlgn="b"/>
                      <a:r>
                        <a:rPr lang="en-US" sz="1800" b="0" i="0" u="none" strike="noStrike" dirty="0" smtClean="0">
                          <a:solidFill>
                            <a:schemeClr val="tx2"/>
                          </a:solidFill>
                          <a:effectLst/>
                          <a:latin typeface="+mn-lt"/>
                        </a:rPr>
                        <a:t>12,060</a:t>
                      </a:r>
                      <a:endParaRPr lang="en-US" sz="1800" b="0" i="0" u="none" strike="noStrike" dirty="0">
                        <a:solidFill>
                          <a:schemeClr val="tx2"/>
                        </a:solidFill>
                        <a:effectLst/>
                        <a:latin typeface="+mn-lt"/>
                      </a:endParaRPr>
                    </a:p>
                  </a:txBody>
                  <a:tcPr marL="6350" marR="6350" marT="6350" marB="0" anchor="ctr"/>
                </a:tc>
                <a:tc>
                  <a:txBody>
                    <a:bodyPr/>
                    <a:lstStyle/>
                    <a:p>
                      <a:pPr algn="r" fontAlgn="b"/>
                      <a:r>
                        <a:rPr lang="en-US" sz="1800" b="0" i="0" u="none" strike="noStrike" dirty="0" smtClean="0">
                          <a:solidFill>
                            <a:schemeClr val="tx2"/>
                          </a:solidFill>
                          <a:effectLst/>
                          <a:latin typeface="+mn-lt"/>
                        </a:rPr>
                        <a:t>1.5</a:t>
                      </a:r>
                      <a:endParaRPr lang="en-US" sz="1800" b="0" i="0" u="none" strike="noStrike" dirty="0">
                        <a:solidFill>
                          <a:schemeClr val="tx2"/>
                        </a:solidFill>
                        <a:effectLst/>
                        <a:latin typeface="+mn-lt"/>
                      </a:endParaRPr>
                    </a:p>
                  </a:txBody>
                  <a:tcPr marL="6350" marR="6350" marT="6350" marB="0" anchor="ctr"/>
                </a:tc>
              </a:tr>
            </a:tbl>
          </a:graphicData>
        </a:graphic>
      </p:graphicFrame>
      <p:sp>
        <p:nvSpPr>
          <p:cNvPr id="5" name="TextBox 4"/>
          <p:cNvSpPr txBox="1"/>
          <p:nvPr/>
        </p:nvSpPr>
        <p:spPr>
          <a:xfrm>
            <a:off x="-7345" y="6509133"/>
            <a:ext cx="4067139" cy="276999"/>
          </a:xfrm>
          <a:prstGeom prst="rect">
            <a:avLst/>
          </a:prstGeom>
          <a:noFill/>
        </p:spPr>
        <p:txBody>
          <a:bodyPr wrap="none" rtlCol="0">
            <a:spAutoFit/>
          </a:bodyPr>
          <a:lstStyle/>
          <a:p>
            <a:r>
              <a:rPr lang="en-US" sz="1200" dirty="0" smtClean="0">
                <a:solidFill>
                  <a:srgbClr val="1B1E7A"/>
                </a:solidFill>
              </a:rPr>
              <a:t>Source: U.S. Census Bureau, 2014 Population Estimates</a:t>
            </a:r>
            <a:endParaRPr lang="en-US" sz="1200" dirty="0">
              <a:solidFill>
                <a:srgbClr val="1B1E7A"/>
              </a:solidFill>
            </a:endParaRPr>
          </a:p>
        </p:txBody>
      </p:sp>
      <p:sp>
        <p:nvSpPr>
          <p:cNvPr id="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6</a:t>
            </a:r>
            <a:endParaRPr lang="en-US" dirty="0"/>
          </a:p>
        </p:txBody>
      </p:sp>
    </p:spTree>
    <p:extLst>
      <p:ext uri="{BB962C8B-B14F-4D97-AF65-F5344CB8AC3E}">
        <p14:creationId xmlns:p14="http://schemas.microsoft.com/office/powerpoint/2010/main" val="240932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Tw Cen MT" panose="020B0602020104020603" pitchFamily="34" charset="0"/>
              </a:rPr>
              <a:t>Components of Population Change by Percent in Texas, </a:t>
            </a:r>
            <a:r>
              <a:rPr lang="en-US" sz="2800" dirty="0" smtClean="0">
                <a:latin typeface="Tw Cen MT" panose="020B0602020104020603" pitchFamily="34" charset="0"/>
              </a:rPr>
              <a:t>1950-2010</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9</a:t>
            </a:fld>
            <a:endParaRPr lang="en-US" dirty="0"/>
          </a:p>
        </p:txBody>
      </p:sp>
      <p:graphicFrame>
        <p:nvGraphicFramePr>
          <p:cNvPr id="5" name="Chart 4"/>
          <p:cNvGraphicFramePr/>
          <p:nvPr>
            <p:extLst>
              <p:ext uri="{D42A27DB-BD31-4B8C-83A1-F6EECF244321}">
                <p14:modId xmlns:p14="http://schemas.microsoft.com/office/powerpoint/2010/main" val="3392815189"/>
              </p:ext>
            </p:extLst>
          </p:nvPr>
        </p:nvGraphicFramePr>
        <p:xfrm>
          <a:off x="990600" y="1371600"/>
          <a:ext cx="7543800" cy="483235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4237151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B2CC5C5-12EA-43DF-BB61-1E515C1E7544}">
  <ds:schemaRefs>
    <ds:schemaRef ds:uri="ESRI.ArcGIS.Mapping.OfficeIntegration.PowerPointInfo"/>
  </ds:schemaRefs>
</ds:datastoreItem>
</file>

<file path=customXml/itemProps2.xml><?xml version="1.0" encoding="utf-8"?>
<ds:datastoreItem xmlns:ds="http://schemas.openxmlformats.org/officeDocument/2006/customXml" ds:itemID="{8C04F401-3304-4841-90D8-64E333614258}">
  <ds:schemaRefs>
    <ds:schemaRef ds:uri="ESRI.ArcGIS.Mapping.OfficeIntegration.PowerPointInfo"/>
  </ds:schemaRefs>
</ds:datastoreItem>
</file>

<file path=customXml/itemProps3.xml><?xml version="1.0" encoding="utf-8"?>
<ds:datastoreItem xmlns:ds="http://schemas.openxmlformats.org/officeDocument/2006/customXml" ds:itemID="{33BD7F36-9DC8-4F18-9BE1-DF2F91E5B37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18399</TotalTime>
  <Words>3721</Words>
  <Application>Microsoft Office PowerPoint</Application>
  <PresentationFormat>Letter Paper (8.5x11 in)</PresentationFormat>
  <Paragraphs>554</Paragraphs>
  <Slides>36</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ＭＳ Ｐゴシック</vt:lpstr>
      <vt:lpstr>Arial</vt:lpstr>
      <vt:lpstr>Arial Narrow</vt:lpstr>
      <vt:lpstr>Calibri</vt:lpstr>
      <vt:lpstr>SansSerif</vt:lpstr>
      <vt:lpstr>Times New Roman</vt:lpstr>
      <vt:lpstr>Tw Cen MT</vt:lpstr>
      <vt:lpstr>Custom Design</vt:lpstr>
      <vt:lpstr>PowerPoint Presentation</vt:lpstr>
      <vt:lpstr>PowerPoint Presentation</vt:lpstr>
      <vt:lpstr>Texas Population Growth 1950-2010</vt:lpstr>
      <vt:lpstr>Historic County Population, Texas</vt:lpstr>
      <vt:lpstr>Estimated Change of the Total Population by  County, Texas, 2010 to 2014</vt:lpstr>
      <vt:lpstr>Estimated Percent Change of the Total Population by County, Texas, 2010 to 2014</vt:lpstr>
      <vt:lpstr>30% of the top 40 fastest growing counties in the United States are in Texas, 2013 to 2014</vt:lpstr>
      <vt:lpstr>More than 1/4 of U.S. counties in the top 40 for numeric growth are in Texas, 2013-2014</vt:lpstr>
      <vt:lpstr>Components of Population Change by Percent in Texas, 1950-2010</vt:lpstr>
      <vt:lpstr>Estimated Number of Net Migrants by  County, Texas, 2013 to 2014</vt:lpstr>
      <vt:lpstr>Net Migration</vt:lpstr>
      <vt:lpstr>Number of Annual Immigrants Admitted to the United States, FY 1820-2012</vt:lpstr>
      <vt:lpstr>Number of Non-Citizen Immigrants by World Area of Birth in the Top 5 Immigration Receiving States, 2007-2011</vt:lpstr>
      <vt:lpstr>Shares of Recent Non-Citizen Immigrants to Texas from Mexico, India, China, and All Other Countries, 2005-2012</vt:lpstr>
      <vt:lpstr>Inflows to Texas from Top 10 Sending States, 2013</vt:lpstr>
      <vt:lpstr>PowerPoint Presentation</vt:lpstr>
      <vt:lpstr>PowerPoint Presentation</vt:lpstr>
      <vt:lpstr>Percent of the Population Born in Texas, Texas Counties, 2009-2013</vt:lpstr>
      <vt:lpstr>PowerPoint Presentation</vt:lpstr>
      <vt:lpstr>Texas White (non-Hispanic) and Hispanic Populations by Age, 2010</vt:lpstr>
      <vt:lpstr>Texas Population Pyramid by Race/Ethnicity, 2010</vt:lpstr>
      <vt:lpstr>Texas Population Pyramid by Race/Ethnicity, 2010</vt:lpstr>
      <vt:lpstr>Texas Population Pyramid by Race/Ethnicity, 2010</vt:lpstr>
      <vt:lpstr>Percent of Households with at Least One Person Over the Age of 64 Years, Texas Counties, 2008-2012</vt:lpstr>
      <vt:lpstr>Median Age, Texas Counties, 2009-2013</vt:lpstr>
      <vt:lpstr>PowerPoint Presentation</vt:lpstr>
      <vt:lpstr>Percentage of Families Whose Income in the Past 12 Months is Below the Poverty Level, Texas 2006-2012</vt:lpstr>
      <vt:lpstr>Projected Population Growth in Texas,  2010-2050</vt:lpstr>
      <vt:lpstr>Projected Racial and Ethnic Percent, Texas, 2010-2050</vt:lpstr>
      <vt:lpstr>Projected Population Change, Texas Counties, 2010-2050</vt:lpstr>
      <vt:lpstr>PowerPoint Presentation</vt:lpstr>
      <vt:lpstr>Percent of the Civilian Labor Force (ages 25-64) by Educational Attainment for 2011, 2030 Using Constant Rates, Texas</vt:lpstr>
      <vt:lpstr>Percent of the Civilian Labor Force (ages 25-64) by Educational Attainment for 2011, and 2030 Using Trended Rates, Texas</vt:lpstr>
      <vt:lpstr>Summary</vt:lpstr>
      <vt:lpstr>Demographics &amp; Destiny</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Alelhie Lila Valencia</cp:lastModifiedBy>
  <cp:revision>516</cp:revision>
  <cp:lastPrinted>2012-07-15T20:37:49Z</cp:lastPrinted>
  <dcterms:created xsi:type="dcterms:W3CDTF">2010-01-22T14:36:29Z</dcterms:created>
  <dcterms:modified xsi:type="dcterms:W3CDTF">2015-05-21T19:48:38Z</dcterms:modified>
</cp:coreProperties>
</file>