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18.xml" ContentType="application/vnd.openxmlformats-officedocument.drawingml.chart+xml"/>
  <Override PartName="/ppt/notesSlides/notesSlide23.xml" ContentType="application/vnd.openxmlformats-officedocument.presentationml.notesSlid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24.xml" ContentType="application/vnd.openxmlformats-officedocument.presentationml.notesSlid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4"/>
  </p:sldMasterIdLst>
  <p:notesMasterIdLst>
    <p:notesMasterId r:id="rId43"/>
  </p:notesMasterIdLst>
  <p:handoutMasterIdLst>
    <p:handoutMasterId r:id="rId44"/>
  </p:handoutMasterIdLst>
  <p:sldIdLst>
    <p:sldId id="256" r:id="rId5"/>
    <p:sldId id="752" r:id="rId6"/>
    <p:sldId id="734" r:id="rId7"/>
    <p:sldId id="768" r:id="rId8"/>
    <p:sldId id="787" r:id="rId9"/>
    <p:sldId id="775" r:id="rId10"/>
    <p:sldId id="776" r:id="rId11"/>
    <p:sldId id="798" r:id="rId12"/>
    <p:sldId id="801" r:id="rId13"/>
    <p:sldId id="784" r:id="rId14"/>
    <p:sldId id="785" r:id="rId15"/>
    <p:sldId id="772" r:id="rId16"/>
    <p:sldId id="773" r:id="rId17"/>
    <p:sldId id="539" r:id="rId18"/>
    <p:sldId id="617" r:id="rId19"/>
    <p:sldId id="806" r:id="rId20"/>
    <p:sldId id="805" r:id="rId21"/>
    <p:sldId id="804" r:id="rId22"/>
    <p:sldId id="607" r:id="rId23"/>
    <p:sldId id="608" r:id="rId24"/>
    <p:sldId id="682" r:id="rId25"/>
    <p:sldId id="777" r:id="rId26"/>
    <p:sldId id="778" r:id="rId27"/>
    <p:sldId id="790" r:id="rId28"/>
    <p:sldId id="791" r:id="rId29"/>
    <p:sldId id="797" r:id="rId30"/>
    <p:sldId id="807" r:id="rId31"/>
    <p:sldId id="743" r:id="rId32"/>
    <p:sldId id="692" r:id="rId33"/>
    <p:sldId id="808" r:id="rId34"/>
    <p:sldId id="795" r:id="rId35"/>
    <p:sldId id="762" r:id="rId36"/>
    <p:sldId id="809" r:id="rId37"/>
    <p:sldId id="810" r:id="rId38"/>
    <p:sldId id="811" r:id="rId39"/>
    <p:sldId id="812" r:id="rId40"/>
    <p:sldId id="699" r:id="rId41"/>
    <p:sldId id="352" r:id="rId42"/>
  </p:sldIdLst>
  <p:sldSz cx="9144000" cy="6858000" type="letter"/>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256"/>
            <p14:sldId id="752"/>
            <p14:sldId id="734"/>
            <p14:sldId id="768"/>
            <p14:sldId id="787"/>
            <p14:sldId id="775"/>
            <p14:sldId id="776"/>
            <p14:sldId id="798"/>
            <p14:sldId id="801"/>
            <p14:sldId id="784"/>
            <p14:sldId id="785"/>
            <p14:sldId id="772"/>
            <p14:sldId id="773"/>
            <p14:sldId id="539"/>
            <p14:sldId id="617"/>
            <p14:sldId id="806"/>
            <p14:sldId id="805"/>
            <p14:sldId id="804"/>
            <p14:sldId id="607"/>
            <p14:sldId id="608"/>
            <p14:sldId id="682"/>
            <p14:sldId id="777"/>
            <p14:sldId id="778"/>
            <p14:sldId id="790"/>
            <p14:sldId id="791"/>
            <p14:sldId id="797"/>
            <p14:sldId id="807"/>
            <p14:sldId id="743"/>
            <p14:sldId id="692"/>
            <p14:sldId id="808"/>
            <p14:sldId id="795"/>
            <p14:sldId id="762"/>
            <p14:sldId id="809"/>
            <p14:sldId id="810"/>
            <p14:sldId id="811"/>
            <p14:sldId id="812"/>
            <p14:sldId id="699"/>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4383D1"/>
    <a:srgbClr val="AF423F"/>
    <a:srgbClr val="D78F8D"/>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129" autoAdjust="0"/>
    <p:restoredTop sz="87260" autoAdjust="0"/>
  </p:normalViewPr>
  <p:slideViewPr>
    <p:cSldViewPr>
      <p:cViewPr varScale="1">
        <p:scale>
          <a:sx n="144" d="100"/>
          <a:sy n="144" d="100"/>
        </p:scale>
        <p:origin x="13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6266"/>
    </p:cViewPr>
  </p:sorterViewPr>
  <p:notesViewPr>
    <p:cSldViewPr>
      <p:cViewPr varScale="1">
        <p:scale>
          <a:sx n="79" d="100"/>
          <a:sy n="79" d="100"/>
        </p:scale>
        <p:origin x="-144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18.xml.rels><?xml version="1.0" encoding="UTF-8" standalone="yes"?>
<Relationships xmlns="http://schemas.openxmlformats.org/package/2006/relationships"><Relationship Id="rId1" Type="http://schemas.openxmlformats.org/officeDocument/2006/relationships/oleObject" Target="file:///\\idser-nas01\IDSER\Projects\SDC_Projections\2010\Education\NewEdProj.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3.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Q11\DATA1\DATA\PIO\USERS\ECLENNON\Other%20Projects%20-%20SLA\Transportation%20Forum%202015\BLS%20Job%20Data%20for%20pie%20chart.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89049285505981E-2"/>
          <c:y val="0.12281717725045477"/>
          <c:w val="0.9231195926898027"/>
          <c:h val="0.81066084720533504"/>
        </c:manualLayout>
      </c:layout>
      <c:barChart>
        <c:barDir val="col"/>
        <c:grouping val="clustered"/>
        <c:varyColors val="0"/>
        <c:ser>
          <c:idx val="1"/>
          <c:order val="0"/>
          <c:tx>
            <c:strRef>
              <c:f>Sheet1!$C$1</c:f>
              <c:strCache>
                <c:ptCount val="1"/>
                <c:pt idx="0">
                  <c:v>Numeric Change (Millions)</c:v>
                </c:pt>
              </c:strCache>
            </c:strRef>
          </c:tx>
          <c:spPr>
            <a:solidFill>
              <a:schemeClr val="accent2"/>
            </a:solidFill>
            <a:ln>
              <a:noFill/>
            </a:ln>
            <a:effectLst/>
          </c:spPr>
          <c:invertIfNegative val="0"/>
          <c:dLbls>
            <c:spPr>
              <a:noFill/>
              <a:ln>
                <a:noFill/>
              </a:ln>
              <a:effectLst/>
            </c:spPr>
            <c:txPr>
              <a:bodyPr rot="-528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1950</c:v>
                </c:pt>
                <c:pt idx="1">
                  <c:v>1960</c:v>
                </c:pt>
                <c:pt idx="2">
                  <c:v>1970</c:v>
                </c:pt>
                <c:pt idx="3">
                  <c:v>1980</c:v>
                </c:pt>
                <c:pt idx="4">
                  <c:v>1990</c:v>
                </c:pt>
                <c:pt idx="5">
                  <c:v>2000</c:v>
                </c:pt>
                <c:pt idx="6">
                  <c:v>2010</c:v>
                </c:pt>
                <c:pt idx="8">
                  <c:v>2012</c:v>
                </c:pt>
                <c:pt idx="9">
                  <c:v>2013</c:v>
                </c:pt>
                <c:pt idx="10">
                  <c:v>2014</c:v>
                </c:pt>
              </c:numCache>
            </c:numRef>
          </c:cat>
          <c:val>
            <c:numRef>
              <c:f>Sheet1!$C$2:$C$12</c:f>
              <c:numCache>
                <c:formatCode>0.00</c:formatCode>
                <c:ptCount val="11"/>
                <c:pt idx="1">
                  <c:v>1.8684829999999999</c:v>
                </c:pt>
                <c:pt idx="2">
                  <c:v>1.6170530000000001</c:v>
                </c:pt>
                <c:pt idx="3">
                  <c:v>3.0324610000000001</c:v>
                </c:pt>
                <c:pt idx="4">
                  <c:v>2.7573189999999999</c:v>
                </c:pt>
                <c:pt idx="5">
                  <c:v>3.86531</c:v>
                </c:pt>
                <c:pt idx="6">
                  <c:v>4.2937409999999998</c:v>
                </c:pt>
                <c:pt idx="8">
                  <c:v>0.91523500000000002</c:v>
                </c:pt>
                <c:pt idx="9">
                  <c:v>0.38739699999999999</c:v>
                </c:pt>
                <c:pt idx="10">
                  <c:v>0.44749499999999998</c:v>
                </c:pt>
              </c:numCache>
            </c:numRef>
          </c:val>
        </c:ser>
        <c:ser>
          <c:idx val="0"/>
          <c:order val="1"/>
          <c:tx>
            <c:strRef>
              <c:f>Sheet1!$B$1</c:f>
              <c:strCache>
                <c:ptCount val="1"/>
                <c:pt idx="0">
                  <c:v>Population (Millions)</c:v>
                </c:pt>
              </c:strCache>
            </c:strRef>
          </c:tx>
          <c:spPr>
            <a:solidFill>
              <a:schemeClr val="accent1"/>
            </a:solidFill>
            <a:ln>
              <a:noFill/>
            </a:ln>
            <a:effectLst/>
          </c:spPr>
          <c:invertIfNegative val="0"/>
          <c:dLbls>
            <c:spPr>
              <a:noFill/>
              <a:ln>
                <a:noFill/>
              </a:ln>
              <a:effectLst/>
            </c:spPr>
            <c:txPr>
              <a:bodyPr rot="-3360000" spcFirstLastPara="1" vertOverflow="ellipsis"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1950</c:v>
                </c:pt>
                <c:pt idx="1">
                  <c:v>1960</c:v>
                </c:pt>
                <c:pt idx="2">
                  <c:v>1970</c:v>
                </c:pt>
                <c:pt idx="3">
                  <c:v>1980</c:v>
                </c:pt>
                <c:pt idx="4">
                  <c:v>1990</c:v>
                </c:pt>
                <c:pt idx="5">
                  <c:v>2000</c:v>
                </c:pt>
                <c:pt idx="6">
                  <c:v>2010</c:v>
                </c:pt>
                <c:pt idx="8">
                  <c:v>2012</c:v>
                </c:pt>
                <c:pt idx="9">
                  <c:v>2013</c:v>
                </c:pt>
                <c:pt idx="10">
                  <c:v>2014</c:v>
                </c:pt>
              </c:numCache>
            </c:numRef>
          </c:cat>
          <c:val>
            <c:numRef>
              <c:f>Sheet1!$B$2:$B$12</c:f>
              <c:numCache>
                <c:formatCode>0.00</c:formatCode>
                <c:ptCount val="11"/>
                <c:pt idx="0">
                  <c:v>7.7111939999999999</c:v>
                </c:pt>
                <c:pt idx="1">
                  <c:v>9.5796770000000002</c:v>
                </c:pt>
                <c:pt idx="2">
                  <c:v>11.196730000000001</c:v>
                </c:pt>
                <c:pt idx="3">
                  <c:v>14.229191</c:v>
                </c:pt>
                <c:pt idx="4">
                  <c:v>16.986509999999999</c:v>
                </c:pt>
                <c:pt idx="5">
                  <c:v>20.85182</c:v>
                </c:pt>
                <c:pt idx="6">
                  <c:v>25.145561000000001</c:v>
                </c:pt>
                <c:pt idx="8">
                  <c:v>26.060796</c:v>
                </c:pt>
                <c:pt idx="9">
                  <c:v>26.448193</c:v>
                </c:pt>
                <c:pt idx="10">
                  <c:v>26.895688</c:v>
                </c:pt>
              </c:numCache>
            </c:numRef>
          </c:val>
        </c:ser>
        <c:dLbls>
          <c:showLegendKey val="0"/>
          <c:showVal val="0"/>
          <c:showCatName val="0"/>
          <c:showSerName val="0"/>
          <c:showPercent val="0"/>
          <c:showBubbleSize val="0"/>
        </c:dLbls>
        <c:gapWidth val="219"/>
        <c:overlap val="-27"/>
        <c:axId val="111690832"/>
        <c:axId val="11169122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Annual Percent Change</c:v>
                      </c:pt>
                    </c:strCache>
                  </c:strRef>
                </c:tx>
                <c:spPr>
                  <a:solidFill>
                    <a:schemeClr val="accent3"/>
                  </a:solidFill>
                  <a:ln>
                    <a:noFill/>
                  </a:ln>
                  <a:effectLst/>
                </c:spPr>
                <c:invertIfNegative val="0"/>
                <c:cat>
                  <c:numRef>
                    <c:extLst>
                      <c:ext uri="{02D57815-91ED-43cb-92C2-25804820EDAC}">
                        <c15:formulaRef>
                          <c15:sqref>Sheet1!$A$2:$A$12</c15:sqref>
                        </c15:formulaRef>
                      </c:ext>
                    </c:extLst>
                    <c:numCache>
                      <c:formatCode>General</c:formatCode>
                      <c:ptCount val="11"/>
                      <c:pt idx="0">
                        <c:v>1950</c:v>
                      </c:pt>
                      <c:pt idx="1">
                        <c:v>1960</c:v>
                      </c:pt>
                      <c:pt idx="2">
                        <c:v>1970</c:v>
                      </c:pt>
                      <c:pt idx="3">
                        <c:v>1980</c:v>
                      </c:pt>
                      <c:pt idx="4">
                        <c:v>1990</c:v>
                      </c:pt>
                      <c:pt idx="5">
                        <c:v>2000</c:v>
                      </c:pt>
                      <c:pt idx="6">
                        <c:v>2010</c:v>
                      </c:pt>
                      <c:pt idx="8">
                        <c:v>2012</c:v>
                      </c:pt>
                      <c:pt idx="9">
                        <c:v>2013</c:v>
                      </c:pt>
                      <c:pt idx="10">
                        <c:v>2014</c:v>
                      </c:pt>
                    </c:numCache>
                  </c:numRef>
                </c:cat>
                <c:val>
                  <c:numRef>
                    <c:extLst>
                      <c:ext uri="{02D57815-91ED-43cb-92C2-25804820EDAC}">
                        <c15:formulaRef>
                          <c15:sqref>Sheet1!$D$2:$D$12</c15:sqref>
                        </c15:formulaRef>
                      </c:ext>
                    </c:extLst>
                    <c:numCache>
                      <c:formatCode>General</c:formatCode>
                      <c:ptCount val="11"/>
                      <c:pt idx="0">
                        <c:v>0</c:v>
                      </c:pt>
                      <c:pt idx="1">
                        <c:v>2.4</c:v>
                      </c:pt>
                      <c:pt idx="2">
                        <c:v>1.7</c:v>
                      </c:pt>
                      <c:pt idx="3">
                        <c:v>2.7</c:v>
                      </c:pt>
                      <c:pt idx="4">
                        <c:v>2</c:v>
                      </c:pt>
                      <c:pt idx="5">
                        <c:v>2.2999999999999998</c:v>
                      </c:pt>
                      <c:pt idx="6">
                        <c:v>2.1</c:v>
                      </c:pt>
                      <c:pt idx="8">
                        <c:v>1.8</c:v>
                      </c:pt>
                      <c:pt idx="9">
                        <c:v>1.4</c:v>
                      </c:pt>
                      <c:pt idx="10">
                        <c:v>1.7</c:v>
                      </c:pt>
                    </c:numCache>
                  </c:numRef>
                </c:val>
              </c15:ser>
            </c15:filteredBarSeries>
          </c:ext>
        </c:extLst>
      </c:barChart>
      <c:catAx>
        <c:axId val="11169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91224"/>
        <c:crosses val="autoZero"/>
        <c:auto val="1"/>
        <c:lblAlgn val="ctr"/>
        <c:lblOffset val="100"/>
        <c:noMultiLvlLbl val="0"/>
      </c:catAx>
      <c:valAx>
        <c:axId val="1116912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90832"/>
        <c:crosses val="autoZero"/>
        <c:crossBetween val="between"/>
      </c:valAx>
      <c:spPr>
        <a:noFill/>
        <a:ln>
          <a:noFill/>
        </a:ln>
        <a:effectLst/>
      </c:spPr>
    </c:plotArea>
    <c:legend>
      <c:legendPos val="b"/>
      <c:layout>
        <c:manualLayout>
          <c:xMode val="edge"/>
          <c:yMode val="edge"/>
          <c:x val="0.17904721979197041"/>
          <c:y val="2.5565829857645771E-3"/>
          <c:w val="0.6352584572761738"/>
          <c:h val="7.10898432002205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dLbls>
          <c:showLegendKey val="0"/>
          <c:showVal val="0"/>
          <c:showCatName val="0"/>
          <c:showSerName val="0"/>
          <c:showPercent val="0"/>
          <c:showBubbleSize val="0"/>
        </c:dLbls>
        <c:gapWidth val="0"/>
        <c:overlap val="100"/>
        <c:axId val="382446680"/>
        <c:axId val="104546536"/>
      </c:barChart>
      <c:catAx>
        <c:axId val="382446680"/>
        <c:scaling>
          <c:orientation val="minMax"/>
        </c:scaling>
        <c:delete val="0"/>
        <c:axPos val="l"/>
        <c:numFmt formatCode="General" sourceLinked="0"/>
        <c:majorTickMark val="out"/>
        <c:minorTickMark val="none"/>
        <c:tickLblPos val="low"/>
        <c:txPr>
          <a:bodyPr/>
          <a:lstStyle/>
          <a:p>
            <a:pPr>
              <a:defRPr sz="1050" baseline="0"/>
            </a:pPr>
            <a:endParaRPr lang="en-US"/>
          </a:p>
        </c:txPr>
        <c:crossAx val="104546536"/>
        <c:crosses val="autoZero"/>
        <c:auto val="1"/>
        <c:lblAlgn val="ctr"/>
        <c:lblOffset val="100"/>
        <c:tickLblSkip val="5"/>
        <c:noMultiLvlLbl val="0"/>
      </c:catAx>
      <c:valAx>
        <c:axId val="104546536"/>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382446680"/>
        <c:crosses val="autoZero"/>
        <c:crossBetween val="between"/>
      </c:valAx>
    </c:plotArea>
    <c:legend>
      <c:legendPos val="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16908042744657"/>
          <c:y val="0.12202441304425987"/>
          <c:w val="0.81972300337457815"/>
          <c:h val="0.80611117103512742"/>
        </c:manualLayout>
      </c:layout>
      <c:barChart>
        <c:barDir val="bar"/>
        <c:grouping val="stacked"/>
        <c:varyColors val="0"/>
        <c:ser>
          <c:idx val="0"/>
          <c:order val="0"/>
          <c:tx>
            <c:strRef>
              <c:f>Sheet1!$B$1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1"/>
          <c:order val="1"/>
          <c:tx>
            <c:strRef>
              <c:f>Sheet1!$C$1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2"/>
          <c:order val="2"/>
          <c:tx>
            <c:strRef>
              <c:f>Sheet1!$D$1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3"/>
          <c:order val="3"/>
          <c:tx>
            <c:strRef>
              <c:f>Sheet1!$E$1</c:f>
              <c:strCache>
                <c:ptCount val="1"/>
                <c:pt idx="0">
                  <c:v>Male Other, Non Hispanic</c:v>
                </c:pt>
              </c:strCache>
            </c:strRef>
          </c:tx>
          <c:spPr>
            <a:solidFill>
              <a:schemeClr val="accent1">
                <a:lumMod val="20000"/>
                <a:lumOff val="80000"/>
              </a:schemeClr>
            </a:solid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4"/>
          <c:order val="4"/>
          <c:tx>
            <c:strRef>
              <c:f>Sheet1!$F$1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5"/>
          <c:order val="5"/>
          <c:tx>
            <c:strRef>
              <c:f>Sheet1!$G$1</c:f>
              <c:strCache>
                <c:ptCount val="1"/>
                <c:pt idx="0">
                  <c:v>Female Black, Non-Hispanic</c:v>
                </c:pt>
              </c:strCache>
            </c:strRef>
          </c:tx>
          <c:spPr>
            <a:solidFill>
              <a:schemeClr val="accent2">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6"/>
          <c:order val="6"/>
          <c:tx>
            <c:strRef>
              <c:f>Sheet1!$H$1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7"/>
          <c:order val="7"/>
          <c:tx>
            <c:strRef>
              <c:f>Sheet1!$I$1</c:f>
              <c:strCache>
                <c:ptCount val="1"/>
                <c:pt idx="0">
                  <c:v>Female Other, Non Hispanic</c:v>
                </c:pt>
              </c:strCache>
            </c:strRef>
          </c:tx>
          <c:spPr>
            <a:solidFill>
              <a:schemeClr val="accent2">
                <a:lumMod val="20000"/>
                <a:lumOff val="80000"/>
              </a:schemeClr>
            </a:solidFill>
          </c:spPr>
          <c:invertIfNegative val="0"/>
          <c:dPt>
            <c:idx val="24"/>
            <c:invertIfNegative val="0"/>
            <c:bubble3D val="0"/>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103695736"/>
        <c:axId val="381752640"/>
      </c:barChart>
      <c:catAx>
        <c:axId val="103695736"/>
        <c:scaling>
          <c:orientation val="minMax"/>
        </c:scaling>
        <c:delete val="0"/>
        <c:axPos val="l"/>
        <c:numFmt formatCode="General" sourceLinked="0"/>
        <c:majorTickMark val="out"/>
        <c:minorTickMark val="none"/>
        <c:tickLblPos val="low"/>
        <c:txPr>
          <a:bodyPr/>
          <a:lstStyle/>
          <a:p>
            <a:pPr>
              <a:defRPr sz="1050" baseline="0"/>
            </a:pPr>
            <a:endParaRPr lang="en-US"/>
          </a:p>
        </c:txPr>
        <c:crossAx val="381752640"/>
        <c:crosses val="autoZero"/>
        <c:auto val="1"/>
        <c:lblAlgn val="ctr"/>
        <c:lblOffset val="100"/>
        <c:tickLblSkip val="5"/>
        <c:noMultiLvlLbl val="0"/>
      </c:catAx>
      <c:valAx>
        <c:axId val="381752640"/>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103695736"/>
        <c:crosses val="autoZero"/>
        <c:crossBetween val="between"/>
      </c:valAx>
    </c:plotArea>
    <c:legend>
      <c:legendPos val="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2"/>
          <c:tx>
            <c:strRef>
              <c:f>Sheet1!$D$1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3"/>
          <c:tx>
            <c:strRef>
              <c:f>Sheet1!$E$1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4"/>
          <c:tx>
            <c:strRef>
              <c:f>Sheet1!$F$1</c:f>
              <c:strCache>
                <c:ptCount val="1"/>
                <c:pt idx="0">
                  <c:v>Male Other, Non Hispanic</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5"/>
          <c:order val="5"/>
          <c:tx>
            <c:strRef>
              <c:f>Sheet1!$G$1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6"/>
          <c:order val="6"/>
          <c:tx>
            <c:strRef>
              <c:f>Sheet1!$H$1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7"/>
          <c:tx>
            <c:strRef>
              <c:f>Sheet1!$I$1</c:f>
              <c:strCache>
                <c:ptCount val="1"/>
                <c:pt idx="0">
                  <c:v>Female Black, Non-Hispanic</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8"/>
          <c:tx>
            <c:strRef>
              <c:f>Sheet1!$J$1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9"/>
          <c:tx>
            <c:strRef>
              <c:f>Sheet1!$K$1</c:f>
              <c:strCache>
                <c:ptCount val="1"/>
                <c:pt idx="0">
                  <c:v>Female Other, Non Hispanic</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381755384"/>
        <c:axId val="381754992"/>
      </c:barChart>
      <c:catAx>
        <c:axId val="381755384"/>
        <c:scaling>
          <c:orientation val="minMax"/>
        </c:scaling>
        <c:delete val="0"/>
        <c:axPos val="l"/>
        <c:numFmt formatCode="General" sourceLinked="0"/>
        <c:majorTickMark val="out"/>
        <c:minorTickMark val="none"/>
        <c:tickLblPos val="low"/>
        <c:txPr>
          <a:bodyPr/>
          <a:lstStyle/>
          <a:p>
            <a:pPr>
              <a:defRPr sz="1050" baseline="0"/>
            </a:pPr>
            <a:endParaRPr lang="en-US"/>
          </a:p>
        </c:txPr>
        <c:crossAx val="381754992"/>
        <c:crosses val="autoZero"/>
        <c:auto val="1"/>
        <c:lblAlgn val="ctr"/>
        <c:lblOffset val="100"/>
        <c:tickLblSkip val="5"/>
        <c:noMultiLvlLbl val="0"/>
      </c:catAx>
      <c:valAx>
        <c:axId val="381754992"/>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381755384"/>
        <c:crosses val="autoZero"/>
        <c:crossBetween val="between"/>
      </c:valAx>
    </c:plotArea>
    <c:legend>
      <c:legendPos val="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Sheet!$B$3:$B$11</c:f>
              <c:numCache>
                <c:formatCode>#,##0</c:formatCode>
                <c:ptCount val="9"/>
                <c:pt idx="0">
                  <c:v>25145561</c:v>
                </c:pt>
                <c:pt idx="1">
                  <c:v>26230098</c:v>
                </c:pt>
                <c:pt idx="2">
                  <c:v>27238610</c:v>
                </c:pt>
                <c:pt idx="3">
                  <c:v>28165689</c:v>
                </c:pt>
                <c:pt idx="4">
                  <c:v>28994210</c:v>
                </c:pt>
                <c:pt idx="5">
                  <c:v>29705207</c:v>
                </c:pt>
                <c:pt idx="6">
                  <c:v>30305304</c:v>
                </c:pt>
                <c:pt idx="7">
                  <c:v>30808219</c:v>
                </c:pt>
                <c:pt idx="8">
                  <c:v>31246355</c:v>
                </c:pt>
              </c:numCache>
            </c:numRef>
          </c:val>
          <c:smooth val="0"/>
        </c:ser>
        <c:ser>
          <c:idx val="2"/>
          <c:order val="1"/>
          <c:tx>
            <c:strRef>
              <c:f>Sheet!$C$1</c:f>
              <c:strCache>
                <c:ptCount val="1"/>
                <c:pt idx="0">
                  <c:v>0.5 of 2000-2010 Migration</c:v>
                </c:pt>
              </c:strCache>
            </c:strRef>
          </c:tx>
          <c:spPr>
            <a:ln w="50800" cmpd="sng">
              <a:solidFill>
                <a:srgbClr val="99660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Sheet!$C$3:$C$11</c:f>
              <c:numCache>
                <c:formatCode>#,##0</c:formatCode>
                <c:ptCount val="9"/>
                <c:pt idx="0">
                  <c:v>25145561</c:v>
                </c:pt>
                <c:pt idx="1">
                  <c:v>26947116</c:v>
                </c:pt>
                <c:pt idx="2">
                  <c:v>28813282</c:v>
                </c:pt>
                <c:pt idx="3">
                  <c:v>30734321</c:v>
                </c:pt>
                <c:pt idx="4">
                  <c:v>32680217</c:v>
                </c:pt>
                <c:pt idx="5">
                  <c:v>34616890</c:v>
                </c:pt>
                <c:pt idx="6">
                  <c:v>36550595</c:v>
                </c:pt>
                <c:pt idx="7">
                  <c:v>38499538</c:v>
                </c:pt>
                <c:pt idx="8">
                  <c:v>40502749</c:v>
                </c:pt>
              </c:numCache>
            </c:numRef>
          </c:val>
          <c:smooth val="0"/>
        </c:ser>
        <c:ser>
          <c:idx val="3"/>
          <c:order val="2"/>
          <c:tx>
            <c:strRef>
              <c:f>Sheet!$D$1</c:f>
              <c:strCache>
                <c:ptCount val="1"/>
                <c:pt idx="0">
                  <c:v>2000-2010 Migration</c:v>
                </c:pt>
              </c:strCache>
            </c:strRef>
          </c:tx>
          <c:spPr>
            <a:ln w="57150" cmpd="dbl">
              <a:solidFill>
                <a:srgbClr val="00206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Sheet!$D$3:$D$11</c:f>
              <c:numCache>
                <c:formatCode>#,##0</c:formatCode>
                <c:ptCount val="9"/>
                <c:pt idx="0">
                  <c:v>25145561</c:v>
                </c:pt>
                <c:pt idx="1">
                  <c:v>27695284</c:v>
                </c:pt>
                <c:pt idx="2">
                  <c:v>30541978</c:v>
                </c:pt>
                <c:pt idx="3">
                  <c:v>33699307</c:v>
                </c:pt>
                <c:pt idx="4">
                  <c:v>37155084</c:v>
                </c:pt>
                <c:pt idx="5">
                  <c:v>40892255</c:v>
                </c:pt>
                <c:pt idx="6">
                  <c:v>44955896</c:v>
                </c:pt>
                <c:pt idx="7">
                  <c:v>49416165</c:v>
                </c:pt>
                <c:pt idx="8">
                  <c:v>54369297</c:v>
                </c:pt>
              </c:numCache>
            </c:numRef>
          </c:val>
          <c:smooth val="0"/>
        </c:ser>
        <c:dLbls>
          <c:showLegendKey val="0"/>
          <c:showVal val="0"/>
          <c:showCatName val="0"/>
          <c:showSerName val="0"/>
          <c:showPercent val="0"/>
          <c:showBubbleSize val="0"/>
        </c:dLbls>
        <c:smooth val="0"/>
        <c:axId val="574382304"/>
        <c:axId val="514787984"/>
        <c:extLst>
          <c:ext xmlns:c15="http://schemas.microsoft.com/office/drawing/2012/chart" uri="{02D57815-91ED-43cb-92C2-25804820EDAC}">
            <c15:filteredLineSeries>
              <c15:ser>
                <c:idx val="0"/>
                <c:order val="3"/>
                <c:tx>
                  <c:strRef>
                    <c:extLst>
                      <c:ext uri="{02D57815-91ED-43cb-92C2-25804820EDAC}">
                        <c15:formulaRef>
                          <c15:sqref>Sheet!$E$1</c15:sqref>
                        </c15:formulaRef>
                      </c:ext>
                    </c:extLst>
                    <c:strCache>
                      <c:ptCount val="1"/>
                      <c:pt idx="0">
                        <c:v>Female Zero Migration</c:v>
                      </c:pt>
                    </c:strCache>
                  </c:strRef>
                </c:tx>
                <c:marker>
                  <c:symbol val="none"/>
                </c:marker>
                <c:cat>
                  <c:numRef>
                    <c:extLst>
                      <c:ext uri="{02D57815-91ED-43cb-92C2-25804820EDAC}">
                        <c15:formulaRef>
                          <c15:sqref>Sheet!$A$3:$A$11</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uri="{02D57815-91ED-43cb-92C2-25804820EDAC}">
                        <c15:formulaRef>
                          <c15:sqref>Sheet!$E$3:$E$11</c15:sqref>
                        </c15:formulaRef>
                      </c:ext>
                    </c:extLst>
                    <c:numCache>
                      <c:formatCode>#,##0</c:formatCode>
                      <c:ptCount val="9"/>
                      <c:pt idx="0">
                        <c:v>12673281</c:v>
                      </c:pt>
                      <c:pt idx="1">
                        <c:v>13207386</c:v>
                      </c:pt>
                      <c:pt idx="2">
                        <c:v>13707769</c:v>
                      </c:pt>
                      <c:pt idx="3">
                        <c:v>14169451</c:v>
                      </c:pt>
                      <c:pt idx="4">
                        <c:v>14581026</c:v>
                      </c:pt>
                      <c:pt idx="5">
                        <c:v>14930154</c:v>
                      </c:pt>
                      <c:pt idx="6">
                        <c:v>15218828</c:v>
                      </c:pt>
                      <c:pt idx="7">
                        <c:v>15454349</c:v>
                      </c:pt>
                      <c:pt idx="8">
                        <c:v>15653371</c:v>
                      </c:pt>
                    </c:numCache>
                  </c:numRef>
                </c:val>
                <c:smooth val="0"/>
              </c15:ser>
            </c15:filteredLineSeries>
            <c15:filteredLineSeries>
              <c15:ser>
                <c:idx val="4"/>
                <c:order val="4"/>
                <c:tx>
                  <c:strRef>
                    <c:extLst>
                      <c:ext xmlns:c15="http://schemas.microsoft.com/office/drawing/2012/chart" uri="{02D57815-91ED-43cb-92C2-25804820EDAC}">
                        <c15:formulaRef>
                          <c15:sqref>Sheet!$F$1</c15:sqref>
                        </c15:formulaRef>
                      </c:ext>
                    </c:extLst>
                    <c:strCache>
                      <c:ptCount val="1"/>
                      <c:pt idx="0">
                        <c:v>Female 0.5 of 2000-2010 Migration</c:v>
                      </c:pt>
                    </c:strCache>
                  </c:strRef>
                </c:tx>
                <c:marker>
                  <c:symbol val="none"/>
                </c:marker>
                <c:cat>
                  <c:numRef>
                    <c:extLst>
                      <c:ext xmlns:c15="http://schemas.microsoft.com/office/drawing/2012/chart" uri="{02D57815-91ED-43cb-92C2-25804820EDAC}">
                        <c15:formulaRef>
                          <c15:sqref>Sheet!$A$3:$A$11</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xmlns:c15="http://schemas.microsoft.com/office/drawing/2012/chart" uri="{02D57815-91ED-43cb-92C2-25804820EDAC}">
                        <c15:formulaRef>
                          <c15:sqref>Sheet!$F$3:$F$11</c15:sqref>
                        </c15:formulaRef>
                      </c:ext>
                    </c:extLst>
                    <c:numCache>
                      <c:formatCode>#,##0</c:formatCode>
                      <c:ptCount val="9"/>
                      <c:pt idx="0">
                        <c:v>12673281</c:v>
                      </c:pt>
                      <c:pt idx="1">
                        <c:v>13558647</c:v>
                      </c:pt>
                      <c:pt idx="2">
                        <c:v>14479485</c:v>
                      </c:pt>
                      <c:pt idx="3">
                        <c:v>15428579</c:v>
                      </c:pt>
                      <c:pt idx="4">
                        <c:v>16388159</c:v>
                      </c:pt>
                      <c:pt idx="5">
                        <c:v>17338586</c:v>
                      </c:pt>
                      <c:pt idx="6">
                        <c:v>18280947</c:v>
                      </c:pt>
                      <c:pt idx="7">
                        <c:v>19223343</c:v>
                      </c:pt>
                      <c:pt idx="8">
                        <c:v>20185156</c:v>
                      </c:pt>
                    </c:numCache>
                  </c:numRef>
                </c:val>
                <c:smooth val="0"/>
              </c15:ser>
            </c15:filteredLineSeries>
            <c15:filteredLineSeries>
              <c15:ser>
                <c:idx val="5"/>
                <c:order val="5"/>
                <c:tx>
                  <c:strRef>
                    <c:extLst>
                      <c:ext xmlns:c15="http://schemas.microsoft.com/office/drawing/2012/chart" uri="{02D57815-91ED-43cb-92C2-25804820EDAC}">
                        <c15:formulaRef>
                          <c15:sqref>Sheet!$G$1</c15:sqref>
                        </c15:formulaRef>
                      </c:ext>
                    </c:extLst>
                    <c:strCache>
                      <c:ptCount val="1"/>
                      <c:pt idx="0">
                        <c:v>Female 2000-2010 Migration</c:v>
                      </c:pt>
                    </c:strCache>
                  </c:strRef>
                </c:tx>
                <c:marker>
                  <c:symbol val="none"/>
                </c:marker>
                <c:cat>
                  <c:numRef>
                    <c:extLst>
                      <c:ext xmlns:c15="http://schemas.microsoft.com/office/drawing/2012/chart" uri="{02D57815-91ED-43cb-92C2-25804820EDAC}">
                        <c15:formulaRef>
                          <c15:sqref>Sheet!$A$3:$A$11</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xmlns:c15="http://schemas.microsoft.com/office/drawing/2012/chart" uri="{02D57815-91ED-43cb-92C2-25804820EDAC}">
                        <c15:formulaRef>
                          <c15:sqref>Sheet!$G$3:$G$11</c15:sqref>
                        </c15:formulaRef>
                      </c:ext>
                    </c:extLst>
                    <c:numCache>
                      <c:formatCode>#,##0</c:formatCode>
                      <c:ptCount val="9"/>
                      <c:pt idx="0">
                        <c:v>12673281</c:v>
                      </c:pt>
                      <c:pt idx="1">
                        <c:v>13924631</c:v>
                      </c:pt>
                      <c:pt idx="2">
                        <c:v>15323480</c:v>
                      </c:pt>
                      <c:pt idx="3">
                        <c:v>16874470</c:v>
                      </c:pt>
                      <c:pt idx="4">
                        <c:v>18568903</c:v>
                      </c:pt>
                      <c:pt idx="5">
                        <c:v>20396866</c:v>
                      </c:pt>
                      <c:pt idx="6">
                        <c:v>22377055</c:v>
                      </c:pt>
                      <c:pt idx="7">
                        <c:v>24540221</c:v>
                      </c:pt>
                      <c:pt idx="8">
                        <c:v>26932998</c:v>
                      </c:pt>
                    </c:numCache>
                  </c:numRef>
                </c:val>
                <c:smooth val="0"/>
              </c15:ser>
            </c15:filteredLineSeries>
          </c:ext>
        </c:extLst>
      </c:lineChart>
      <c:catAx>
        <c:axId val="574382304"/>
        <c:scaling>
          <c:orientation val="minMax"/>
        </c:scaling>
        <c:delete val="0"/>
        <c:axPos val="b"/>
        <c:numFmt formatCode="General" sourceLinked="1"/>
        <c:majorTickMark val="out"/>
        <c:minorTickMark val="none"/>
        <c:tickLblPos val="nextTo"/>
        <c:txPr>
          <a:bodyPr rot="2700000"/>
          <a:lstStyle/>
          <a:p>
            <a:pPr>
              <a:defRPr/>
            </a:pPr>
            <a:endParaRPr lang="en-US"/>
          </a:p>
        </c:txPr>
        <c:crossAx val="514787984"/>
        <c:crosses val="autoZero"/>
        <c:auto val="1"/>
        <c:lblAlgn val="ctr"/>
        <c:lblOffset val="0"/>
        <c:noMultiLvlLbl val="0"/>
      </c:catAx>
      <c:valAx>
        <c:axId val="514787984"/>
        <c:scaling>
          <c:orientation val="minMax"/>
          <c:max val="55000000"/>
          <c:min val="0"/>
        </c:scaling>
        <c:delete val="0"/>
        <c:axPos val="l"/>
        <c:majorGridlines/>
        <c:numFmt formatCode="0" sourceLinked="0"/>
        <c:majorTickMark val="out"/>
        <c:minorTickMark val="none"/>
        <c:tickLblPos val="nextTo"/>
        <c:crossAx val="574382304"/>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3875692621755614"/>
          <c:y val="0"/>
          <c:w val="0.36992320404393897"/>
          <c:h val="0.2885228358526325"/>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0"/>
          <c:order val="3"/>
          <c:tx>
            <c:strRef>
              <c:f>Sheet!$E$1</c:f>
              <c:strCache>
                <c:ptCount val="1"/>
                <c:pt idx="0">
                  <c:v>Female Zero Migration</c:v>
                </c:pt>
              </c:strCache>
            </c:strRef>
          </c:tx>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Sheet!$E$3:$E$11</c:f>
              <c:numCache>
                <c:formatCode>#,##0</c:formatCode>
                <c:ptCount val="9"/>
                <c:pt idx="0">
                  <c:v>12673281</c:v>
                </c:pt>
                <c:pt idx="1">
                  <c:v>13207386</c:v>
                </c:pt>
                <c:pt idx="2">
                  <c:v>13707769</c:v>
                </c:pt>
                <c:pt idx="3">
                  <c:v>14169451</c:v>
                </c:pt>
                <c:pt idx="4">
                  <c:v>14581026</c:v>
                </c:pt>
                <c:pt idx="5">
                  <c:v>14930154</c:v>
                </c:pt>
                <c:pt idx="6">
                  <c:v>15218828</c:v>
                </c:pt>
                <c:pt idx="7">
                  <c:v>15454349</c:v>
                </c:pt>
                <c:pt idx="8">
                  <c:v>15653371</c:v>
                </c:pt>
              </c:numCache>
            </c:numRef>
          </c:val>
          <c:smooth val="0"/>
        </c:ser>
        <c:ser>
          <c:idx val="4"/>
          <c:order val="4"/>
          <c:tx>
            <c:strRef>
              <c:f>Sheet!$F$1</c:f>
              <c:strCache>
                <c:ptCount val="1"/>
                <c:pt idx="0">
                  <c:v>Female 0.5 of 2000-2010 Migration</c:v>
                </c:pt>
              </c:strCache>
            </c:strRef>
          </c:tx>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Sheet!$F$3:$F$11</c:f>
              <c:numCache>
                <c:formatCode>#,##0</c:formatCode>
                <c:ptCount val="9"/>
                <c:pt idx="0">
                  <c:v>12673281</c:v>
                </c:pt>
                <c:pt idx="1">
                  <c:v>13558647</c:v>
                </c:pt>
                <c:pt idx="2">
                  <c:v>14479485</c:v>
                </c:pt>
                <c:pt idx="3">
                  <c:v>15428579</c:v>
                </c:pt>
                <c:pt idx="4">
                  <c:v>16388159</c:v>
                </c:pt>
                <c:pt idx="5">
                  <c:v>17338586</c:v>
                </c:pt>
                <c:pt idx="6">
                  <c:v>18280947</c:v>
                </c:pt>
                <c:pt idx="7">
                  <c:v>19223343</c:v>
                </c:pt>
                <c:pt idx="8">
                  <c:v>20185156</c:v>
                </c:pt>
              </c:numCache>
            </c:numRef>
          </c:val>
          <c:smooth val="0"/>
        </c:ser>
        <c:ser>
          <c:idx val="5"/>
          <c:order val="5"/>
          <c:tx>
            <c:strRef>
              <c:f>Sheet!$G$1</c:f>
              <c:strCache>
                <c:ptCount val="1"/>
                <c:pt idx="0">
                  <c:v>Female 2000-2010 Migration</c:v>
                </c:pt>
              </c:strCache>
            </c:strRef>
          </c:tx>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Sheet!$G$3:$G$11</c:f>
              <c:numCache>
                <c:formatCode>#,##0</c:formatCode>
                <c:ptCount val="9"/>
                <c:pt idx="0">
                  <c:v>12673281</c:v>
                </c:pt>
                <c:pt idx="1">
                  <c:v>13924631</c:v>
                </c:pt>
                <c:pt idx="2">
                  <c:v>15323480</c:v>
                </c:pt>
                <c:pt idx="3">
                  <c:v>16874470</c:v>
                </c:pt>
                <c:pt idx="4">
                  <c:v>18568903</c:v>
                </c:pt>
                <c:pt idx="5">
                  <c:v>20396866</c:v>
                </c:pt>
                <c:pt idx="6">
                  <c:v>22377055</c:v>
                </c:pt>
                <c:pt idx="7">
                  <c:v>24540221</c:v>
                </c:pt>
                <c:pt idx="8">
                  <c:v>26932998</c:v>
                </c:pt>
              </c:numCache>
            </c:numRef>
          </c:val>
          <c:smooth val="0"/>
        </c:ser>
        <c:dLbls>
          <c:showLegendKey val="0"/>
          <c:showVal val="0"/>
          <c:showCatName val="0"/>
          <c:showSerName val="0"/>
          <c:showPercent val="0"/>
          <c:showBubbleSize val="0"/>
        </c:dLbls>
        <c:smooth val="0"/>
        <c:axId val="383162888"/>
        <c:axId val="383163280"/>
        <c:extLst>
          <c:ext xmlns:c15="http://schemas.microsoft.com/office/drawing/2012/chart" uri="{02D57815-91ED-43cb-92C2-25804820EDAC}">
            <c15:filteredLineSeries>
              <c15:ser>
                <c:idx val="1"/>
                <c:order val="0"/>
                <c:tx>
                  <c:strRef>
                    <c:extLst>
                      <c:ext uri="{02D57815-91ED-43cb-92C2-25804820EDAC}">
                        <c15:formulaRef>
                          <c15:sqref>Sheet!$B$1</c15:sqref>
                        </c15:formulaRef>
                      </c:ext>
                    </c:extLst>
                    <c:strCache>
                      <c:ptCount val="1"/>
                      <c:pt idx="0">
                        <c:v>Zero Migration</c:v>
                      </c:pt>
                    </c:strCache>
                  </c:strRef>
                </c:tx>
                <c:spPr>
                  <a:ln w="50800" cmpd="sng">
                    <a:solidFill>
                      <a:schemeClr val="accent1"/>
                    </a:solidFill>
                    <a:prstDash val="sysDash"/>
                  </a:ln>
                </c:spPr>
                <c:marker>
                  <c:symbol val="none"/>
                </c:marker>
                <c:cat>
                  <c:numRef>
                    <c:extLst>
                      <c:ext uri="{02D57815-91ED-43cb-92C2-25804820EDAC}">
                        <c15:formulaRef>
                          <c15:sqref>Sheet!$A$3:$A$11</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uri="{02D57815-91ED-43cb-92C2-25804820EDAC}">
                        <c15:formulaRef>
                          <c15:sqref>Sheet!$B$3:$B$11</c15:sqref>
                        </c15:formulaRef>
                      </c:ext>
                    </c:extLst>
                    <c:numCache>
                      <c:formatCode>#,##0</c:formatCode>
                      <c:ptCount val="9"/>
                      <c:pt idx="0">
                        <c:v>25145561</c:v>
                      </c:pt>
                      <c:pt idx="1">
                        <c:v>26230098</c:v>
                      </c:pt>
                      <c:pt idx="2">
                        <c:v>27238610</c:v>
                      </c:pt>
                      <c:pt idx="3">
                        <c:v>28165689</c:v>
                      </c:pt>
                      <c:pt idx="4">
                        <c:v>28994210</c:v>
                      </c:pt>
                      <c:pt idx="5">
                        <c:v>29705207</c:v>
                      </c:pt>
                      <c:pt idx="6">
                        <c:v>30305304</c:v>
                      </c:pt>
                      <c:pt idx="7">
                        <c:v>30808219</c:v>
                      </c:pt>
                      <c:pt idx="8">
                        <c:v>31246355</c:v>
                      </c:pt>
                    </c:numCache>
                  </c:numRef>
                </c:val>
                <c:smooth val="0"/>
              </c15:ser>
            </c15:filteredLineSeries>
            <c15:filteredLineSeries>
              <c15:ser>
                <c:idx val="2"/>
                <c:order val="1"/>
                <c:tx>
                  <c:strRef>
                    <c:extLst>
                      <c:ext xmlns:c15="http://schemas.microsoft.com/office/drawing/2012/chart" uri="{02D57815-91ED-43cb-92C2-25804820EDAC}">
                        <c15:formulaRef>
                          <c15:sqref>Sheet!$C$1</c15:sqref>
                        </c15:formulaRef>
                      </c:ext>
                    </c:extLst>
                    <c:strCache>
                      <c:ptCount val="1"/>
                      <c:pt idx="0">
                        <c:v>0.5 of 2000-2010 Migration</c:v>
                      </c:pt>
                    </c:strCache>
                  </c:strRef>
                </c:tx>
                <c:spPr>
                  <a:ln w="50800" cmpd="sng">
                    <a:solidFill>
                      <a:srgbClr val="996600"/>
                    </a:solidFill>
                  </a:ln>
                </c:spPr>
                <c:marker>
                  <c:symbol val="none"/>
                </c:marker>
                <c:cat>
                  <c:numRef>
                    <c:extLst>
                      <c:ext xmlns:c15="http://schemas.microsoft.com/office/drawing/2012/chart" uri="{02D57815-91ED-43cb-92C2-25804820EDAC}">
                        <c15:formulaRef>
                          <c15:sqref>Sheet!$A$3:$A$11</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xmlns:c15="http://schemas.microsoft.com/office/drawing/2012/chart" uri="{02D57815-91ED-43cb-92C2-25804820EDAC}">
                        <c15:formulaRef>
                          <c15:sqref>Sheet!$C$3:$C$11</c15:sqref>
                        </c15:formulaRef>
                      </c:ext>
                    </c:extLst>
                    <c:numCache>
                      <c:formatCode>#,##0</c:formatCode>
                      <c:ptCount val="9"/>
                      <c:pt idx="0">
                        <c:v>25145561</c:v>
                      </c:pt>
                      <c:pt idx="1">
                        <c:v>26947116</c:v>
                      </c:pt>
                      <c:pt idx="2">
                        <c:v>28813282</c:v>
                      </c:pt>
                      <c:pt idx="3">
                        <c:v>30734321</c:v>
                      </c:pt>
                      <c:pt idx="4">
                        <c:v>32680217</c:v>
                      </c:pt>
                      <c:pt idx="5">
                        <c:v>34616890</c:v>
                      </c:pt>
                      <c:pt idx="6">
                        <c:v>36550595</c:v>
                      </c:pt>
                      <c:pt idx="7">
                        <c:v>38499538</c:v>
                      </c:pt>
                      <c:pt idx="8">
                        <c:v>40502749</c:v>
                      </c:pt>
                    </c:numCache>
                  </c:numRef>
                </c:val>
                <c:smooth val="0"/>
              </c15:ser>
            </c15:filteredLineSeries>
            <c15:filteredLineSeries>
              <c15:ser>
                <c:idx val="3"/>
                <c:order val="2"/>
                <c:tx>
                  <c:strRef>
                    <c:extLst>
                      <c:ext xmlns:c15="http://schemas.microsoft.com/office/drawing/2012/chart" uri="{02D57815-91ED-43cb-92C2-25804820EDAC}">
                        <c15:formulaRef>
                          <c15:sqref>Sheet!$D$1</c15:sqref>
                        </c15:formulaRef>
                      </c:ext>
                    </c:extLst>
                    <c:strCache>
                      <c:ptCount val="1"/>
                      <c:pt idx="0">
                        <c:v>2000-2010 Migration</c:v>
                      </c:pt>
                    </c:strCache>
                  </c:strRef>
                </c:tx>
                <c:spPr>
                  <a:ln w="57150" cmpd="dbl">
                    <a:solidFill>
                      <a:srgbClr val="002060"/>
                    </a:solidFill>
                  </a:ln>
                </c:spPr>
                <c:marker>
                  <c:symbol val="none"/>
                </c:marker>
                <c:cat>
                  <c:numRef>
                    <c:extLst>
                      <c:ext xmlns:c15="http://schemas.microsoft.com/office/drawing/2012/chart" uri="{02D57815-91ED-43cb-92C2-25804820EDAC}">
                        <c15:formulaRef>
                          <c15:sqref>Sheet!$A$3:$A$11</c15:sqref>
                        </c15:formulaRef>
                      </c:ext>
                    </c:extLst>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extLst>
                      <c:ext xmlns:c15="http://schemas.microsoft.com/office/drawing/2012/chart" uri="{02D57815-91ED-43cb-92C2-25804820EDAC}">
                        <c15:formulaRef>
                          <c15:sqref>Sheet!$D$3:$D$11</c15:sqref>
                        </c15:formulaRef>
                      </c:ext>
                    </c:extLst>
                    <c:numCache>
                      <c:formatCode>#,##0</c:formatCode>
                      <c:ptCount val="9"/>
                      <c:pt idx="0">
                        <c:v>25145561</c:v>
                      </c:pt>
                      <c:pt idx="1">
                        <c:v>27695284</c:v>
                      </c:pt>
                      <c:pt idx="2">
                        <c:v>30541978</c:v>
                      </c:pt>
                      <c:pt idx="3">
                        <c:v>33699307</c:v>
                      </c:pt>
                      <c:pt idx="4">
                        <c:v>37155084</c:v>
                      </c:pt>
                      <c:pt idx="5">
                        <c:v>40892255</c:v>
                      </c:pt>
                      <c:pt idx="6">
                        <c:v>44955896</c:v>
                      </c:pt>
                      <c:pt idx="7">
                        <c:v>49416165</c:v>
                      </c:pt>
                      <c:pt idx="8">
                        <c:v>54369297</c:v>
                      </c:pt>
                    </c:numCache>
                  </c:numRef>
                </c:val>
                <c:smooth val="0"/>
              </c15:ser>
            </c15:filteredLineSeries>
          </c:ext>
        </c:extLst>
      </c:lineChart>
      <c:catAx>
        <c:axId val="383162888"/>
        <c:scaling>
          <c:orientation val="minMax"/>
        </c:scaling>
        <c:delete val="0"/>
        <c:axPos val="b"/>
        <c:numFmt formatCode="General" sourceLinked="1"/>
        <c:majorTickMark val="out"/>
        <c:minorTickMark val="none"/>
        <c:tickLblPos val="nextTo"/>
        <c:txPr>
          <a:bodyPr rot="2700000"/>
          <a:lstStyle/>
          <a:p>
            <a:pPr>
              <a:defRPr/>
            </a:pPr>
            <a:endParaRPr lang="en-US"/>
          </a:p>
        </c:txPr>
        <c:crossAx val="383163280"/>
        <c:crosses val="autoZero"/>
        <c:auto val="1"/>
        <c:lblAlgn val="ctr"/>
        <c:lblOffset val="0"/>
        <c:noMultiLvlLbl val="0"/>
      </c:catAx>
      <c:valAx>
        <c:axId val="383163280"/>
        <c:scaling>
          <c:orientation val="minMax"/>
          <c:max val="55000000"/>
          <c:min val="0"/>
        </c:scaling>
        <c:delete val="0"/>
        <c:axPos val="l"/>
        <c:majorGridlines/>
        <c:numFmt formatCode="0" sourceLinked="0"/>
        <c:majorTickMark val="out"/>
        <c:minorTickMark val="none"/>
        <c:tickLblPos val="nextTo"/>
        <c:crossAx val="383162888"/>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3875692621755614"/>
          <c:y val="0.1117884020045586"/>
          <c:w val="0.44351110625060758"/>
          <c:h val="0.24042167492575028"/>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38100"/>
          </c:spPr>
          <c:marker>
            <c:symbol val="diamond"/>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11457933</c:v>
                </c:pt>
                <c:pt idx="2">
                  <c:v>11517323</c:v>
                </c:pt>
                <c:pt idx="3">
                  <c:v>11575454</c:v>
                </c:pt>
                <c:pt idx="4">
                  <c:v>11632115</c:v>
                </c:pt>
                <c:pt idx="5">
                  <c:v>11687110</c:v>
                </c:pt>
                <c:pt idx="6">
                  <c:v>11740283</c:v>
                </c:pt>
                <c:pt idx="7">
                  <c:v>11791520</c:v>
                </c:pt>
                <c:pt idx="8">
                  <c:v>11840608</c:v>
                </c:pt>
                <c:pt idx="9">
                  <c:v>11887504</c:v>
                </c:pt>
                <c:pt idx="10">
                  <c:v>11931829</c:v>
                </c:pt>
                <c:pt idx="11">
                  <c:v>11973602</c:v>
                </c:pt>
                <c:pt idx="12">
                  <c:v>12012789</c:v>
                </c:pt>
                <c:pt idx="13">
                  <c:v>12049007</c:v>
                </c:pt>
                <c:pt idx="14">
                  <c:v>12082216</c:v>
                </c:pt>
                <c:pt idx="15">
                  <c:v>12112325</c:v>
                </c:pt>
                <c:pt idx="16">
                  <c:v>12139102</c:v>
                </c:pt>
                <c:pt idx="17">
                  <c:v>12162522</c:v>
                </c:pt>
                <c:pt idx="18">
                  <c:v>12182251</c:v>
                </c:pt>
                <c:pt idx="19">
                  <c:v>12198537</c:v>
                </c:pt>
                <c:pt idx="20">
                  <c:v>12211645</c:v>
                </c:pt>
                <c:pt idx="21">
                  <c:v>12222038</c:v>
                </c:pt>
                <c:pt idx="22">
                  <c:v>12228958</c:v>
                </c:pt>
                <c:pt idx="23">
                  <c:v>12232572</c:v>
                </c:pt>
                <c:pt idx="24">
                  <c:v>12233536</c:v>
                </c:pt>
                <c:pt idx="25">
                  <c:v>12232098</c:v>
                </c:pt>
                <c:pt idx="26">
                  <c:v>12228430</c:v>
                </c:pt>
                <c:pt idx="27">
                  <c:v>12222731</c:v>
                </c:pt>
                <c:pt idx="28">
                  <c:v>12215009</c:v>
                </c:pt>
                <c:pt idx="29">
                  <c:v>12205441</c:v>
                </c:pt>
                <c:pt idx="30">
                  <c:v>12194136</c:v>
                </c:pt>
                <c:pt idx="31">
                  <c:v>12181361</c:v>
                </c:pt>
                <c:pt idx="32">
                  <c:v>12166801</c:v>
                </c:pt>
                <c:pt idx="33">
                  <c:v>12150600</c:v>
                </c:pt>
                <c:pt idx="34">
                  <c:v>12133499</c:v>
                </c:pt>
                <c:pt idx="35">
                  <c:v>12115728</c:v>
                </c:pt>
                <c:pt idx="36">
                  <c:v>12097498</c:v>
                </c:pt>
                <c:pt idx="37">
                  <c:v>12079055</c:v>
                </c:pt>
                <c:pt idx="38">
                  <c:v>12060679</c:v>
                </c:pt>
                <c:pt idx="39">
                  <c:v>12042592</c:v>
                </c:pt>
                <c:pt idx="40">
                  <c:v>12024894</c:v>
                </c:pt>
              </c:numCache>
            </c:numRef>
          </c:val>
          <c:smooth val="0"/>
        </c:ser>
        <c:ser>
          <c:idx val="1"/>
          <c:order val="1"/>
          <c:tx>
            <c:strRef>
              <c:f>Sheet1!$C$1</c:f>
              <c:strCache>
                <c:ptCount val="1"/>
                <c:pt idx="0">
                  <c:v>NH-Black</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2944108</c:v>
                </c:pt>
                <c:pt idx="2">
                  <c:v>3002039</c:v>
                </c:pt>
                <c:pt idx="3">
                  <c:v>3060487</c:v>
                </c:pt>
                <c:pt idx="4">
                  <c:v>3119378</c:v>
                </c:pt>
                <c:pt idx="5">
                  <c:v>3178604</c:v>
                </c:pt>
                <c:pt idx="6">
                  <c:v>3238072</c:v>
                </c:pt>
                <c:pt idx="7">
                  <c:v>3297774</c:v>
                </c:pt>
                <c:pt idx="8">
                  <c:v>3357659</c:v>
                </c:pt>
                <c:pt idx="9">
                  <c:v>3417742</c:v>
                </c:pt>
                <c:pt idx="10">
                  <c:v>3477947</c:v>
                </c:pt>
                <c:pt idx="11">
                  <c:v>3538206</c:v>
                </c:pt>
                <c:pt idx="12">
                  <c:v>3598622</c:v>
                </c:pt>
                <c:pt idx="13">
                  <c:v>3659163</c:v>
                </c:pt>
                <c:pt idx="14">
                  <c:v>3719776</c:v>
                </c:pt>
                <c:pt idx="15">
                  <c:v>3780423</c:v>
                </c:pt>
                <c:pt idx="16">
                  <c:v>3840919</c:v>
                </c:pt>
                <c:pt idx="17">
                  <c:v>3901284</c:v>
                </c:pt>
                <c:pt idx="18">
                  <c:v>3961356</c:v>
                </c:pt>
                <c:pt idx="19">
                  <c:v>4021067</c:v>
                </c:pt>
                <c:pt idx="20">
                  <c:v>4080463</c:v>
                </c:pt>
                <c:pt idx="21">
                  <c:v>4139481</c:v>
                </c:pt>
                <c:pt idx="22">
                  <c:v>4198176</c:v>
                </c:pt>
                <c:pt idx="23">
                  <c:v>4256461</c:v>
                </c:pt>
                <c:pt idx="24">
                  <c:v>4314442</c:v>
                </c:pt>
                <c:pt idx="25">
                  <c:v>4371981</c:v>
                </c:pt>
                <c:pt idx="26">
                  <c:v>4429077</c:v>
                </c:pt>
                <c:pt idx="27">
                  <c:v>4485797</c:v>
                </c:pt>
                <c:pt idx="28">
                  <c:v>4542142</c:v>
                </c:pt>
                <c:pt idx="29">
                  <c:v>4598090</c:v>
                </c:pt>
                <c:pt idx="30">
                  <c:v>4653708</c:v>
                </c:pt>
                <c:pt idx="31">
                  <c:v>4708858</c:v>
                </c:pt>
                <c:pt idx="32">
                  <c:v>4763703</c:v>
                </c:pt>
                <c:pt idx="33">
                  <c:v>4818249</c:v>
                </c:pt>
                <c:pt idx="34">
                  <c:v>4872542</c:v>
                </c:pt>
                <c:pt idx="35">
                  <c:v>4926646</c:v>
                </c:pt>
                <c:pt idx="36">
                  <c:v>4980577</c:v>
                </c:pt>
                <c:pt idx="37">
                  <c:v>5034444</c:v>
                </c:pt>
                <c:pt idx="38">
                  <c:v>5088252</c:v>
                </c:pt>
                <c:pt idx="39">
                  <c:v>5142046</c:v>
                </c:pt>
                <c:pt idx="40">
                  <c:v>5195861</c:v>
                </c:pt>
              </c:numCache>
            </c:numRef>
          </c:val>
          <c:smooth val="0"/>
        </c:ser>
        <c:ser>
          <c:idx val="2"/>
          <c:order val="2"/>
          <c:tx>
            <c:strRef>
              <c:f>Sheet1!$D$1</c:f>
              <c:strCache>
                <c:ptCount val="1"/>
                <c:pt idx="0">
                  <c:v>Hispanic</c:v>
                </c:pt>
              </c:strCache>
            </c:strRef>
          </c:tx>
          <c:spPr>
            <a:ln w="38100"/>
          </c:spPr>
          <c:marker>
            <c:symbol val="triangle"/>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9772972</c:v>
                </c:pt>
                <c:pt idx="2">
                  <c:v>10094717</c:v>
                </c:pt>
                <c:pt idx="3">
                  <c:v>10426030</c:v>
                </c:pt>
                <c:pt idx="4">
                  <c:v>10767272</c:v>
                </c:pt>
                <c:pt idx="5">
                  <c:v>11118603</c:v>
                </c:pt>
                <c:pt idx="6">
                  <c:v>11480427</c:v>
                </c:pt>
                <c:pt idx="7">
                  <c:v>11853226</c:v>
                </c:pt>
                <c:pt idx="8">
                  <c:v>12237215</c:v>
                </c:pt>
                <c:pt idx="9">
                  <c:v>12632727</c:v>
                </c:pt>
                <c:pt idx="10">
                  <c:v>13039858</c:v>
                </c:pt>
                <c:pt idx="11">
                  <c:v>13458908</c:v>
                </c:pt>
                <c:pt idx="12">
                  <c:v>13890118</c:v>
                </c:pt>
                <c:pt idx="13">
                  <c:v>14333563</c:v>
                </c:pt>
                <c:pt idx="14">
                  <c:v>14789191</c:v>
                </c:pt>
                <c:pt idx="15">
                  <c:v>15256812</c:v>
                </c:pt>
                <c:pt idx="16">
                  <c:v>15736134</c:v>
                </c:pt>
                <c:pt idx="17">
                  <c:v>16226919</c:v>
                </c:pt>
                <c:pt idx="18">
                  <c:v>16728749</c:v>
                </c:pt>
                <c:pt idx="19">
                  <c:v>17241233</c:v>
                </c:pt>
                <c:pt idx="20">
                  <c:v>17764282</c:v>
                </c:pt>
                <c:pt idx="21">
                  <c:v>18297570</c:v>
                </c:pt>
                <c:pt idx="22">
                  <c:v>18841035</c:v>
                </c:pt>
                <c:pt idx="23">
                  <c:v>19394759</c:v>
                </c:pt>
                <c:pt idx="24">
                  <c:v>19958919</c:v>
                </c:pt>
                <c:pt idx="25">
                  <c:v>20533672</c:v>
                </c:pt>
                <c:pt idx="26">
                  <c:v>21119272</c:v>
                </c:pt>
                <c:pt idx="27">
                  <c:v>21716298</c:v>
                </c:pt>
                <c:pt idx="28">
                  <c:v>22325109</c:v>
                </c:pt>
                <c:pt idx="29">
                  <c:v>22946057</c:v>
                </c:pt>
                <c:pt idx="30">
                  <c:v>23579647</c:v>
                </c:pt>
                <c:pt idx="31">
                  <c:v>24226318</c:v>
                </c:pt>
                <c:pt idx="32">
                  <c:v>24886463</c:v>
                </c:pt>
                <c:pt idx="33">
                  <c:v>25560759</c:v>
                </c:pt>
                <c:pt idx="34">
                  <c:v>26249825</c:v>
                </c:pt>
                <c:pt idx="35">
                  <c:v>26954058</c:v>
                </c:pt>
                <c:pt idx="36">
                  <c:v>27673922</c:v>
                </c:pt>
                <c:pt idx="37">
                  <c:v>28409960</c:v>
                </c:pt>
                <c:pt idx="38">
                  <c:v>29162631</c:v>
                </c:pt>
                <c:pt idx="39">
                  <c:v>29932252</c:v>
                </c:pt>
                <c:pt idx="40">
                  <c:v>30719069</c:v>
                </c:pt>
              </c:numCache>
            </c:numRef>
          </c:val>
          <c:smooth val="0"/>
        </c:ser>
        <c:ser>
          <c:idx val="3"/>
          <c:order val="3"/>
          <c:tx>
            <c:strRef>
              <c:f>Sheet1!$E$1</c:f>
              <c:strCache>
                <c:ptCount val="1"/>
                <c:pt idx="0">
                  <c:v>NH-Other</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1465056</c:v>
                </c:pt>
                <c:pt idx="2">
                  <c:v>1532469</c:v>
                </c:pt>
                <c:pt idx="3">
                  <c:v>1602603</c:v>
                </c:pt>
                <c:pt idx="4">
                  <c:v>1675493</c:v>
                </c:pt>
                <c:pt idx="5">
                  <c:v>1751127</c:v>
                </c:pt>
                <c:pt idx="6">
                  <c:v>1829571</c:v>
                </c:pt>
                <c:pt idx="7">
                  <c:v>1910904</c:v>
                </c:pt>
                <c:pt idx="8">
                  <c:v>1995185</c:v>
                </c:pt>
                <c:pt idx="9">
                  <c:v>2082503</c:v>
                </c:pt>
                <c:pt idx="10">
                  <c:v>2172943</c:v>
                </c:pt>
                <c:pt idx="11">
                  <c:v>2266670</c:v>
                </c:pt>
                <c:pt idx="12">
                  <c:v>2363850</c:v>
                </c:pt>
                <c:pt idx="13">
                  <c:v>2464701</c:v>
                </c:pt>
                <c:pt idx="14">
                  <c:v>2569477</c:v>
                </c:pt>
                <c:pt idx="15">
                  <c:v>2678390</c:v>
                </c:pt>
                <c:pt idx="16">
                  <c:v>2791614</c:v>
                </c:pt>
                <c:pt idx="17">
                  <c:v>2909437</c:v>
                </c:pt>
                <c:pt idx="18">
                  <c:v>3032065</c:v>
                </c:pt>
                <c:pt idx="19">
                  <c:v>3159736</c:v>
                </c:pt>
                <c:pt idx="20">
                  <c:v>3292718</c:v>
                </c:pt>
                <c:pt idx="21">
                  <c:v>3431132</c:v>
                </c:pt>
                <c:pt idx="22">
                  <c:v>3575176</c:v>
                </c:pt>
                <c:pt idx="23">
                  <c:v>3725124</c:v>
                </c:pt>
                <c:pt idx="24">
                  <c:v>3881128</c:v>
                </c:pt>
                <c:pt idx="25">
                  <c:v>4043408</c:v>
                </c:pt>
                <c:pt idx="26">
                  <c:v>4212126</c:v>
                </c:pt>
                <c:pt idx="27">
                  <c:v>4387377</c:v>
                </c:pt>
                <c:pt idx="28">
                  <c:v>4569307</c:v>
                </c:pt>
                <c:pt idx="29">
                  <c:v>4757872</c:v>
                </c:pt>
                <c:pt idx="30">
                  <c:v>4953149</c:v>
                </c:pt>
                <c:pt idx="31">
                  <c:v>5155107</c:v>
                </c:pt>
                <c:pt idx="32">
                  <c:v>5363544</c:v>
                </c:pt>
                <c:pt idx="33">
                  <c:v>5578460</c:v>
                </c:pt>
                <c:pt idx="34">
                  <c:v>5799787</c:v>
                </c:pt>
                <c:pt idx="35">
                  <c:v>6027481</c:v>
                </c:pt>
                <c:pt idx="36">
                  <c:v>6261594</c:v>
                </c:pt>
                <c:pt idx="37">
                  <c:v>6502240</c:v>
                </c:pt>
                <c:pt idx="38">
                  <c:v>6749618</c:v>
                </c:pt>
                <c:pt idx="39">
                  <c:v>7003903</c:v>
                </c:pt>
                <c:pt idx="40">
                  <c:v>7265488</c:v>
                </c:pt>
              </c:numCache>
            </c:numRef>
          </c:val>
          <c:smooth val="0"/>
        </c:ser>
        <c:dLbls>
          <c:showLegendKey val="0"/>
          <c:showVal val="0"/>
          <c:showCatName val="0"/>
          <c:showSerName val="0"/>
          <c:showPercent val="0"/>
          <c:showBubbleSize val="0"/>
        </c:dLbls>
        <c:marker val="1"/>
        <c:smooth val="0"/>
        <c:axId val="381754208"/>
        <c:axId val="381753816"/>
      </c:lineChart>
      <c:catAx>
        <c:axId val="381754208"/>
        <c:scaling>
          <c:orientation val="minMax"/>
        </c:scaling>
        <c:delete val="0"/>
        <c:axPos val="b"/>
        <c:numFmt formatCode="General" sourceLinked="1"/>
        <c:majorTickMark val="out"/>
        <c:minorTickMark val="out"/>
        <c:tickLblPos val="nextTo"/>
        <c:txPr>
          <a:bodyPr rot="-2220000"/>
          <a:lstStyle/>
          <a:p>
            <a:pPr>
              <a:defRPr sz="1600"/>
            </a:pPr>
            <a:endParaRPr lang="en-US"/>
          </a:p>
        </c:txPr>
        <c:crossAx val="381753816"/>
        <c:crosses val="autoZero"/>
        <c:auto val="1"/>
        <c:lblAlgn val="ctr"/>
        <c:lblOffset val="100"/>
        <c:tickLblSkip val="5"/>
        <c:noMultiLvlLbl val="0"/>
      </c:catAx>
      <c:valAx>
        <c:axId val="381753816"/>
        <c:scaling>
          <c:orientation val="minMax"/>
        </c:scaling>
        <c:delete val="0"/>
        <c:axPos val="l"/>
        <c:majorGridlines/>
        <c:numFmt formatCode="#,##0" sourceLinked="1"/>
        <c:majorTickMark val="out"/>
        <c:minorTickMark val="none"/>
        <c:tickLblPos val="nextTo"/>
        <c:crossAx val="3817542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38100"/>
          </c:spPr>
          <c:marker>
            <c:symbol val="diamond"/>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5764699</c:v>
                </c:pt>
                <c:pt idx="1">
                  <c:v>5792012</c:v>
                </c:pt>
                <c:pt idx="2">
                  <c:v>5818957</c:v>
                </c:pt>
                <c:pt idx="3">
                  <c:v>5845524</c:v>
                </c:pt>
                <c:pt idx="4">
                  <c:v>5871575</c:v>
                </c:pt>
                <c:pt idx="5">
                  <c:v>5896976</c:v>
                </c:pt>
                <c:pt idx="6">
                  <c:v>5921603</c:v>
                </c:pt>
                <c:pt idx="7">
                  <c:v>5945430</c:v>
                </c:pt>
                <c:pt idx="8">
                  <c:v>5968293</c:v>
                </c:pt>
                <c:pt idx="9">
                  <c:v>5990160</c:v>
                </c:pt>
                <c:pt idx="10">
                  <c:v>6010817</c:v>
                </c:pt>
                <c:pt idx="11">
                  <c:v>6030268</c:v>
                </c:pt>
                <c:pt idx="12">
                  <c:v>6048517</c:v>
                </c:pt>
                <c:pt idx="13">
                  <c:v>6065310</c:v>
                </c:pt>
                <c:pt idx="14">
                  <c:v>6080630</c:v>
                </c:pt>
                <c:pt idx="15">
                  <c:v>6094406</c:v>
                </c:pt>
                <c:pt idx="16">
                  <c:v>6106513</c:v>
                </c:pt>
                <c:pt idx="17">
                  <c:v>6116922</c:v>
                </c:pt>
                <c:pt idx="18">
                  <c:v>6125444</c:v>
                </c:pt>
                <c:pt idx="19">
                  <c:v>6132144</c:v>
                </c:pt>
                <c:pt idx="20">
                  <c:v>6137122</c:v>
                </c:pt>
                <c:pt idx="21">
                  <c:v>6140722</c:v>
                </c:pt>
                <c:pt idx="22">
                  <c:v>6142498</c:v>
                </c:pt>
                <c:pt idx="23">
                  <c:v>6142434</c:v>
                </c:pt>
                <c:pt idx="24">
                  <c:v>6140905</c:v>
                </c:pt>
                <c:pt idx="25">
                  <c:v>6138017</c:v>
                </c:pt>
                <c:pt idx="26">
                  <c:v>6133889</c:v>
                </c:pt>
                <c:pt idx="27">
                  <c:v>6128595</c:v>
                </c:pt>
                <c:pt idx="28">
                  <c:v>6122196</c:v>
                </c:pt>
                <c:pt idx="29">
                  <c:v>6114695</c:v>
                </c:pt>
                <c:pt idx="30">
                  <c:v>6106192</c:v>
                </c:pt>
                <c:pt idx="31">
                  <c:v>6096830</c:v>
                </c:pt>
                <c:pt idx="32">
                  <c:v>6086422</c:v>
                </c:pt>
                <c:pt idx="33">
                  <c:v>6075056</c:v>
                </c:pt>
                <c:pt idx="34">
                  <c:v>6062937</c:v>
                </c:pt>
                <c:pt idx="35">
                  <c:v>6050077</c:v>
                </c:pt>
                <c:pt idx="36">
                  <c:v>6036759</c:v>
                </c:pt>
                <c:pt idx="37">
                  <c:v>6023292</c:v>
                </c:pt>
                <c:pt idx="38">
                  <c:v>6009841</c:v>
                </c:pt>
                <c:pt idx="39">
                  <c:v>5996461</c:v>
                </c:pt>
                <c:pt idx="40">
                  <c:v>5983318</c:v>
                </c:pt>
              </c:numCache>
            </c:numRef>
          </c:val>
          <c:smooth val="0"/>
        </c:ser>
        <c:ser>
          <c:idx val="1"/>
          <c:order val="1"/>
          <c:tx>
            <c:strRef>
              <c:f>Sheet1!$C$1</c:f>
              <c:strCache>
                <c:ptCount val="1"/>
                <c:pt idx="0">
                  <c:v>NH-Black</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1494415</c:v>
                </c:pt>
                <c:pt idx="1">
                  <c:v>1522288</c:v>
                </c:pt>
                <c:pt idx="2">
                  <c:v>1550595</c:v>
                </c:pt>
                <c:pt idx="3">
                  <c:v>1579245</c:v>
                </c:pt>
                <c:pt idx="4">
                  <c:v>1608163</c:v>
                </c:pt>
                <c:pt idx="5">
                  <c:v>1637303</c:v>
                </c:pt>
                <c:pt idx="6">
                  <c:v>1666601</c:v>
                </c:pt>
                <c:pt idx="7">
                  <c:v>1696061</c:v>
                </c:pt>
                <c:pt idx="8">
                  <c:v>1725655</c:v>
                </c:pt>
                <c:pt idx="9">
                  <c:v>1755341</c:v>
                </c:pt>
                <c:pt idx="10">
                  <c:v>1785096</c:v>
                </c:pt>
                <c:pt idx="11">
                  <c:v>1814905</c:v>
                </c:pt>
                <c:pt idx="12">
                  <c:v>1844762</c:v>
                </c:pt>
                <c:pt idx="13">
                  <c:v>1874652</c:v>
                </c:pt>
                <c:pt idx="14">
                  <c:v>1904549</c:v>
                </c:pt>
                <c:pt idx="15">
                  <c:v>1934381</c:v>
                </c:pt>
                <c:pt idx="16">
                  <c:v>1964109</c:v>
                </c:pt>
                <c:pt idx="17">
                  <c:v>1993693</c:v>
                </c:pt>
                <c:pt idx="18">
                  <c:v>2023054</c:v>
                </c:pt>
                <c:pt idx="19">
                  <c:v>2052133</c:v>
                </c:pt>
                <c:pt idx="20">
                  <c:v>2080886</c:v>
                </c:pt>
                <c:pt idx="21">
                  <c:v>2109368</c:v>
                </c:pt>
                <c:pt idx="22">
                  <c:v>2137535</c:v>
                </c:pt>
                <c:pt idx="23">
                  <c:v>2165326</c:v>
                </c:pt>
                <c:pt idx="24">
                  <c:v>2192793</c:v>
                </c:pt>
                <c:pt idx="25">
                  <c:v>2219918</c:v>
                </c:pt>
                <c:pt idx="26">
                  <c:v>2246653</c:v>
                </c:pt>
                <c:pt idx="27">
                  <c:v>2273052</c:v>
                </c:pt>
                <c:pt idx="28">
                  <c:v>2299099</c:v>
                </c:pt>
                <c:pt idx="29">
                  <c:v>2324817</c:v>
                </c:pt>
                <c:pt idx="30">
                  <c:v>2350174</c:v>
                </c:pt>
                <c:pt idx="31">
                  <c:v>2375188</c:v>
                </c:pt>
                <c:pt idx="32">
                  <c:v>2399854</c:v>
                </c:pt>
                <c:pt idx="33">
                  <c:v>2424213</c:v>
                </c:pt>
                <c:pt idx="34">
                  <c:v>2448298</c:v>
                </c:pt>
                <c:pt idx="35">
                  <c:v>2472120</c:v>
                </c:pt>
                <c:pt idx="36">
                  <c:v>2495728</c:v>
                </c:pt>
                <c:pt idx="37">
                  <c:v>2519113</c:v>
                </c:pt>
                <c:pt idx="38">
                  <c:v>2542364</c:v>
                </c:pt>
                <c:pt idx="39">
                  <c:v>2565455</c:v>
                </c:pt>
                <c:pt idx="40">
                  <c:v>2588390</c:v>
                </c:pt>
              </c:numCache>
            </c:numRef>
          </c:val>
          <c:smooth val="0"/>
        </c:ser>
        <c:ser>
          <c:idx val="2"/>
          <c:order val="2"/>
          <c:tx>
            <c:strRef>
              <c:f>Sheet1!$D$1</c:f>
              <c:strCache>
                <c:ptCount val="1"/>
                <c:pt idx="0">
                  <c:v>Hispanic</c:v>
                </c:pt>
              </c:strCache>
            </c:strRef>
          </c:tx>
          <c:spPr>
            <a:ln w="38100"/>
          </c:spPr>
          <c:marker>
            <c:symbol val="triangle"/>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4697168</c:v>
                </c:pt>
                <c:pt idx="1">
                  <c:v>4846571</c:v>
                </c:pt>
                <c:pt idx="2">
                  <c:v>5000619</c:v>
                </c:pt>
                <c:pt idx="3">
                  <c:v>5159195</c:v>
                </c:pt>
                <c:pt idx="4">
                  <c:v>5322471</c:v>
                </c:pt>
                <c:pt idx="5">
                  <c:v>5490473</c:v>
                </c:pt>
                <c:pt idx="6">
                  <c:v>5663402</c:v>
                </c:pt>
                <c:pt idx="7">
                  <c:v>5841497</c:v>
                </c:pt>
                <c:pt idx="8">
                  <c:v>6024830</c:v>
                </c:pt>
                <c:pt idx="9">
                  <c:v>6213644</c:v>
                </c:pt>
                <c:pt idx="10">
                  <c:v>6407956</c:v>
                </c:pt>
                <c:pt idx="11">
                  <c:v>6607792</c:v>
                </c:pt>
                <c:pt idx="12">
                  <c:v>6813245</c:v>
                </c:pt>
                <c:pt idx="13">
                  <c:v>7024268</c:v>
                </c:pt>
                <c:pt idx="14">
                  <c:v>7240865</c:v>
                </c:pt>
                <c:pt idx="15">
                  <c:v>7462970</c:v>
                </c:pt>
                <c:pt idx="16">
                  <c:v>7690429</c:v>
                </c:pt>
                <c:pt idx="17">
                  <c:v>7923093</c:v>
                </c:pt>
                <c:pt idx="18">
                  <c:v>8160759</c:v>
                </c:pt>
                <c:pt idx="19">
                  <c:v>8403159</c:v>
                </c:pt>
                <c:pt idx="20">
                  <c:v>8650153</c:v>
                </c:pt>
                <c:pt idx="21">
                  <c:v>8901653</c:v>
                </c:pt>
                <c:pt idx="22">
                  <c:v>9157607</c:v>
                </c:pt>
                <c:pt idx="23">
                  <c:v>9417980</c:v>
                </c:pt>
                <c:pt idx="24">
                  <c:v>9682763</c:v>
                </c:pt>
                <c:pt idx="25">
                  <c:v>9951975</c:v>
                </c:pt>
                <c:pt idx="26">
                  <c:v>10225656</c:v>
                </c:pt>
                <c:pt idx="27">
                  <c:v>10503965</c:v>
                </c:pt>
                <c:pt idx="28">
                  <c:v>10787012</c:v>
                </c:pt>
                <c:pt idx="29">
                  <c:v>11074867</c:v>
                </c:pt>
                <c:pt idx="30">
                  <c:v>11367723</c:v>
                </c:pt>
                <c:pt idx="31">
                  <c:v>11665692</c:v>
                </c:pt>
                <c:pt idx="32">
                  <c:v>11968964</c:v>
                </c:pt>
                <c:pt idx="33">
                  <c:v>12277788</c:v>
                </c:pt>
                <c:pt idx="34">
                  <c:v>12592429</c:v>
                </c:pt>
                <c:pt idx="35">
                  <c:v>12913073</c:v>
                </c:pt>
                <c:pt idx="36">
                  <c:v>13239918</c:v>
                </c:pt>
                <c:pt idx="37">
                  <c:v>13573246</c:v>
                </c:pt>
                <c:pt idx="38">
                  <c:v>13913156</c:v>
                </c:pt>
                <c:pt idx="39">
                  <c:v>14259866</c:v>
                </c:pt>
                <c:pt idx="40">
                  <c:v>14613403</c:v>
                </c:pt>
              </c:numCache>
            </c:numRef>
          </c:val>
          <c:smooth val="0"/>
        </c:ser>
        <c:ser>
          <c:idx val="3"/>
          <c:order val="3"/>
          <c:tx>
            <c:strRef>
              <c:f>Sheet1!$E$1</c:f>
              <c:strCache>
                <c:ptCount val="1"/>
                <c:pt idx="0">
                  <c:v>NH-Other</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716999</c:v>
                </c:pt>
                <c:pt idx="1">
                  <c:v>750654</c:v>
                </c:pt>
                <c:pt idx="2">
                  <c:v>785834</c:v>
                </c:pt>
                <c:pt idx="3">
                  <c:v>822422</c:v>
                </c:pt>
                <c:pt idx="4">
                  <c:v>860423</c:v>
                </c:pt>
                <c:pt idx="5">
                  <c:v>899879</c:v>
                </c:pt>
                <c:pt idx="6">
                  <c:v>940754</c:v>
                </c:pt>
                <c:pt idx="7">
                  <c:v>983134</c:v>
                </c:pt>
                <c:pt idx="8">
                  <c:v>1027026</c:v>
                </c:pt>
                <c:pt idx="9">
                  <c:v>1072485</c:v>
                </c:pt>
                <c:pt idx="10">
                  <c:v>1119611</c:v>
                </c:pt>
                <c:pt idx="11">
                  <c:v>1168467</c:v>
                </c:pt>
                <c:pt idx="12">
                  <c:v>1219110</c:v>
                </c:pt>
                <c:pt idx="13">
                  <c:v>1271637</c:v>
                </c:pt>
                <c:pt idx="14">
                  <c:v>1326109</c:v>
                </c:pt>
                <c:pt idx="15">
                  <c:v>1382713</c:v>
                </c:pt>
                <c:pt idx="16">
                  <c:v>1441471</c:v>
                </c:pt>
                <c:pt idx="17">
                  <c:v>1502548</c:v>
                </c:pt>
                <c:pt idx="18">
                  <c:v>1566058</c:v>
                </c:pt>
                <c:pt idx="19">
                  <c:v>1632089</c:v>
                </c:pt>
                <c:pt idx="20">
                  <c:v>1700742</c:v>
                </c:pt>
                <c:pt idx="21">
                  <c:v>1772104</c:v>
                </c:pt>
                <c:pt idx="22">
                  <c:v>1846311</c:v>
                </c:pt>
                <c:pt idx="23">
                  <c:v>1923451</c:v>
                </c:pt>
                <c:pt idx="24">
                  <c:v>2003621</c:v>
                </c:pt>
                <c:pt idx="25">
                  <c:v>2086956</c:v>
                </c:pt>
                <c:pt idx="26">
                  <c:v>2173479</c:v>
                </c:pt>
                <c:pt idx="27">
                  <c:v>2263290</c:v>
                </c:pt>
                <c:pt idx="28">
                  <c:v>2356428</c:v>
                </c:pt>
                <c:pt idx="29">
                  <c:v>2452991</c:v>
                </c:pt>
                <c:pt idx="30">
                  <c:v>2552966</c:v>
                </c:pt>
                <c:pt idx="31">
                  <c:v>2656401</c:v>
                </c:pt>
                <c:pt idx="32">
                  <c:v>2763306</c:v>
                </c:pt>
                <c:pt idx="33">
                  <c:v>2873679</c:v>
                </c:pt>
                <c:pt idx="34">
                  <c:v>2987523</c:v>
                </c:pt>
                <c:pt idx="35">
                  <c:v>3104951</c:v>
                </c:pt>
                <c:pt idx="36">
                  <c:v>3225954</c:v>
                </c:pt>
                <c:pt idx="37">
                  <c:v>3350641</c:v>
                </c:pt>
                <c:pt idx="38">
                  <c:v>3479135</c:v>
                </c:pt>
                <c:pt idx="39">
                  <c:v>3611497</c:v>
                </c:pt>
                <c:pt idx="40">
                  <c:v>3747887</c:v>
                </c:pt>
              </c:numCache>
            </c:numRef>
          </c:val>
          <c:smooth val="0"/>
        </c:ser>
        <c:dLbls>
          <c:showLegendKey val="0"/>
          <c:showVal val="0"/>
          <c:showCatName val="0"/>
          <c:showSerName val="0"/>
          <c:showPercent val="0"/>
          <c:showBubbleSize val="0"/>
        </c:dLbls>
        <c:marker val="1"/>
        <c:smooth val="0"/>
        <c:axId val="382810592"/>
        <c:axId val="382811376"/>
      </c:lineChart>
      <c:catAx>
        <c:axId val="382810592"/>
        <c:scaling>
          <c:orientation val="minMax"/>
        </c:scaling>
        <c:delete val="0"/>
        <c:axPos val="b"/>
        <c:numFmt formatCode="General" sourceLinked="1"/>
        <c:majorTickMark val="out"/>
        <c:minorTickMark val="out"/>
        <c:tickLblPos val="nextTo"/>
        <c:txPr>
          <a:bodyPr rot="-2220000"/>
          <a:lstStyle/>
          <a:p>
            <a:pPr>
              <a:defRPr sz="1600"/>
            </a:pPr>
            <a:endParaRPr lang="en-US"/>
          </a:p>
        </c:txPr>
        <c:crossAx val="382811376"/>
        <c:crosses val="autoZero"/>
        <c:auto val="1"/>
        <c:lblAlgn val="ctr"/>
        <c:lblOffset val="100"/>
        <c:tickLblSkip val="5"/>
        <c:noMultiLvlLbl val="0"/>
      </c:catAx>
      <c:valAx>
        <c:axId val="382811376"/>
        <c:scaling>
          <c:orientation val="minMax"/>
          <c:max val="35000000"/>
        </c:scaling>
        <c:delete val="0"/>
        <c:axPos val="l"/>
        <c:majorGridlines/>
        <c:numFmt formatCode="#,##0" sourceLinked="1"/>
        <c:majorTickMark val="out"/>
        <c:minorTickMark val="none"/>
        <c:tickLblPos val="nextTo"/>
        <c:crossAx val="3828105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533245844269469E-2"/>
          <c:y val="3.1722309705138993E-2"/>
          <c:w val="0.64559699134830373"/>
          <c:h val="0.88491951878528397"/>
        </c:manualLayout>
      </c:layout>
      <c:barChart>
        <c:barDir val="col"/>
        <c:grouping val="percentStacked"/>
        <c:varyColors val="0"/>
        <c:ser>
          <c:idx val="0"/>
          <c:order val="0"/>
          <c:tx>
            <c:strRef>
              <c:f>Sheet1!$A$2</c:f>
              <c:strCache>
                <c:ptCount val="1"/>
                <c:pt idx="0">
                  <c:v>Less than High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U.S. Females</c:v>
                </c:pt>
                <c:pt idx="1">
                  <c:v>Texas Females</c:v>
                </c:pt>
                <c:pt idx="2">
                  <c:v>U.S. Males</c:v>
                </c:pt>
                <c:pt idx="3">
                  <c:v>Texas Males</c:v>
                </c:pt>
              </c:strCache>
            </c:strRef>
          </c:cat>
          <c:val>
            <c:numRef>
              <c:f>Sheet1!$B$2:$E$2</c:f>
              <c:numCache>
                <c:formatCode>0.0%</c:formatCode>
                <c:ptCount val="4"/>
                <c:pt idx="0">
                  <c:v>0.12767252141791383</c:v>
                </c:pt>
                <c:pt idx="1">
                  <c:v>0.17660067094808377</c:v>
                </c:pt>
                <c:pt idx="2">
                  <c:v>0.14084759423555182</c:v>
                </c:pt>
                <c:pt idx="3">
                  <c:v>0.18560634806695955</c:v>
                </c:pt>
              </c:numCache>
            </c:numRef>
          </c:val>
        </c:ser>
        <c:ser>
          <c:idx val="1"/>
          <c:order val="1"/>
          <c:tx>
            <c:strRef>
              <c:f>Sheet1!$A$3</c:f>
              <c:strCache>
                <c:ptCount val="1"/>
                <c:pt idx="0">
                  <c:v>High school graduate (includes equivalency)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U.S. Females</c:v>
                </c:pt>
                <c:pt idx="1">
                  <c:v>Texas Females</c:v>
                </c:pt>
                <c:pt idx="2">
                  <c:v>U.S. Males</c:v>
                </c:pt>
                <c:pt idx="3">
                  <c:v>Texas Males</c:v>
                </c:pt>
              </c:strCache>
            </c:strRef>
          </c:cat>
          <c:val>
            <c:numRef>
              <c:f>Sheet1!$B$3:$E$3</c:f>
              <c:numCache>
                <c:formatCode>0.0%</c:formatCode>
                <c:ptCount val="4"/>
                <c:pt idx="0">
                  <c:v>0.27244487930945943</c:v>
                </c:pt>
                <c:pt idx="1">
                  <c:v>0.24822913692891371</c:v>
                </c:pt>
                <c:pt idx="2">
                  <c:v>0.28421688887561186</c:v>
                </c:pt>
                <c:pt idx="3">
                  <c:v>0.25668914616487148</c:v>
                </c:pt>
              </c:numCache>
            </c:numRef>
          </c:val>
        </c:ser>
        <c:ser>
          <c:idx val="2"/>
          <c:order val="2"/>
          <c:tx>
            <c:strRef>
              <c:f>Sheet1!$A$4</c:f>
              <c:strCache>
                <c:ptCount val="1"/>
                <c:pt idx="0">
                  <c:v>Some College/Associate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U.S. Females</c:v>
                </c:pt>
                <c:pt idx="1">
                  <c:v>Texas Females</c:v>
                </c:pt>
                <c:pt idx="2">
                  <c:v>U.S. Males</c:v>
                </c:pt>
                <c:pt idx="3">
                  <c:v>Texas Males</c:v>
                </c:pt>
              </c:strCache>
            </c:strRef>
          </c:cat>
          <c:val>
            <c:numRef>
              <c:f>Sheet1!$B$4:$E$4</c:f>
              <c:numCache>
                <c:formatCode>0.0%</c:formatCode>
                <c:ptCount val="4"/>
                <c:pt idx="0">
                  <c:v>0.3031925457592789</c:v>
                </c:pt>
                <c:pt idx="1">
                  <c:v>0.30125161629991132</c:v>
                </c:pt>
                <c:pt idx="2">
                  <c:v>0.27931361747305605</c:v>
                </c:pt>
                <c:pt idx="3">
                  <c:v>0.28071997533154996</c:v>
                </c:pt>
              </c:numCache>
            </c:numRef>
          </c:val>
        </c:ser>
        <c:ser>
          <c:idx val="3"/>
          <c:order val="3"/>
          <c:tx>
            <c:strRef>
              <c:f>Sheet1!$A$5</c:f>
              <c:strCache>
                <c:ptCount val="1"/>
                <c:pt idx="0">
                  <c:v>Bachelor's degree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U.S. Females</c:v>
                </c:pt>
                <c:pt idx="1">
                  <c:v>Texas Females</c:v>
                </c:pt>
                <c:pt idx="2">
                  <c:v>U.S. Males</c:v>
                </c:pt>
                <c:pt idx="3">
                  <c:v>Texas Males</c:v>
                </c:pt>
              </c:strCache>
            </c:strRef>
          </c:cat>
          <c:val>
            <c:numRef>
              <c:f>Sheet1!$B$5:$E$5</c:f>
              <c:numCache>
                <c:formatCode>0.0%</c:formatCode>
                <c:ptCount val="4"/>
                <c:pt idx="0">
                  <c:v>0.18601599202400676</c:v>
                </c:pt>
                <c:pt idx="1">
                  <c:v>0.1861560803484969</c:v>
                </c:pt>
                <c:pt idx="2">
                  <c:v>0.18256902208541645</c:v>
                </c:pt>
                <c:pt idx="3">
                  <c:v>0.17890148892594951</c:v>
                </c:pt>
              </c:numCache>
            </c:numRef>
          </c:val>
        </c:ser>
        <c:ser>
          <c:idx val="4"/>
          <c:order val="4"/>
          <c:tx>
            <c:strRef>
              <c:f>Sheet1!$A$6</c:f>
              <c:strCache>
                <c:ptCount val="1"/>
                <c:pt idx="0">
                  <c:v>Graduate Professional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U.S. Females</c:v>
                </c:pt>
                <c:pt idx="1">
                  <c:v>Texas Females</c:v>
                </c:pt>
                <c:pt idx="2">
                  <c:v>U.S. Males</c:v>
                </c:pt>
                <c:pt idx="3">
                  <c:v>Texas Males</c:v>
                </c:pt>
              </c:strCache>
            </c:strRef>
          </c:cat>
          <c:val>
            <c:numRef>
              <c:f>Sheet1!$B$6:$E$6</c:f>
              <c:numCache>
                <c:formatCode>0.0%</c:formatCode>
                <c:ptCount val="4"/>
                <c:pt idx="0">
                  <c:v>0.110674061489341</c:v>
                </c:pt>
                <c:pt idx="1">
                  <c:v>8.776249547459436E-2</c:v>
                </c:pt>
                <c:pt idx="2">
                  <c:v>0.11305287733036383</c:v>
                </c:pt>
                <c:pt idx="3">
                  <c:v>9.8083041510669516E-2</c:v>
                </c:pt>
              </c:numCache>
            </c:numRef>
          </c:val>
        </c:ser>
        <c:dLbls>
          <c:showLegendKey val="0"/>
          <c:showVal val="0"/>
          <c:showCatName val="0"/>
          <c:showSerName val="0"/>
          <c:showPercent val="0"/>
          <c:showBubbleSize val="0"/>
        </c:dLbls>
        <c:gapWidth val="219"/>
        <c:overlap val="100"/>
        <c:axId val="112829840"/>
        <c:axId val="112831016"/>
      </c:barChart>
      <c:catAx>
        <c:axId val="11282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831016"/>
        <c:crosses val="autoZero"/>
        <c:auto val="1"/>
        <c:lblAlgn val="ctr"/>
        <c:lblOffset val="100"/>
        <c:noMultiLvlLbl val="0"/>
      </c:catAx>
      <c:valAx>
        <c:axId val="112831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82984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TrdByRace!$C$2:$C$3</c:f>
              <c:strCache>
                <c:ptCount val="1"/>
                <c:pt idx="0">
                  <c:v>White</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TrdByRace!$C$4:$C$14</c:f>
              <c:numCache>
                <c:formatCode>0.0%</c:formatCode>
                <c:ptCount val="11"/>
                <c:pt idx="0">
                  <c:v>0.90227999999999997</c:v>
                </c:pt>
                <c:pt idx="1">
                  <c:v>0.90876999999999997</c:v>
                </c:pt>
                <c:pt idx="2">
                  <c:v>0.91225000000000001</c:v>
                </c:pt>
                <c:pt idx="3">
                  <c:v>0.91883000000000004</c:v>
                </c:pt>
                <c:pt idx="4">
                  <c:v>0.92029000000000005</c:v>
                </c:pt>
                <c:pt idx="5">
                  <c:v>0.91627000000000003</c:v>
                </c:pt>
                <c:pt idx="6">
                  <c:v>0.92374999999999996</c:v>
                </c:pt>
                <c:pt idx="7">
                  <c:v>0.92659000000000002</c:v>
                </c:pt>
                <c:pt idx="8">
                  <c:v>0.9284</c:v>
                </c:pt>
                <c:pt idx="9">
                  <c:v>0.92957000000000001</c:v>
                </c:pt>
                <c:pt idx="10">
                  <c:v>0.93433999999999995</c:v>
                </c:pt>
              </c:numCache>
            </c:numRef>
          </c:val>
          <c:smooth val="0"/>
        </c:ser>
        <c:ser>
          <c:idx val="1"/>
          <c:order val="1"/>
          <c:tx>
            <c:strRef>
              <c:f>TrdByRace!$D$2:$D$3</c:f>
              <c:strCache>
                <c:ptCount val="1"/>
                <c:pt idx="0">
                  <c:v>Black</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TrdByRace!$D$4:$D$14</c:f>
              <c:numCache>
                <c:formatCode>0.0%</c:formatCode>
                <c:ptCount val="11"/>
                <c:pt idx="0">
                  <c:v>0.82999000000000001</c:v>
                </c:pt>
                <c:pt idx="1">
                  <c:v>0.83711999999999998</c:v>
                </c:pt>
                <c:pt idx="2">
                  <c:v>0.85128000000000004</c:v>
                </c:pt>
                <c:pt idx="3">
                  <c:v>0.86446000000000001</c:v>
                </c:pt>
                <c:pt idx="4">
                  <c:v>0.86446000000000001</c:v>
                </c:pt>
                <c:pt idx="5">
                  <c:v>0.85029999999999994</c:v>
                </c:pt>
                <c:pt idx="6">
                  <c:v>0.85975999999999997</c:v>
                </c:pt>
                <c:pt idx="7">
                  <c:v>0.86302999999999996</c:v>
                </c:pt>
                <c:pt idx="8">
                  <c:v>0.86773999999999996</c:v>
                </c:pt>
                <c:pt idx="9">
                  <c:v>0.87955000000000005</c:v>
                </c:pt>
                <c:pt idx="10">
                  <c:v>0.87819999999999998</c:v>
                </c:pt>
              </c:numCache>
            </c:numRef>
          </c:val>
          <c:smooth val="0"/>
        </c:ser>
        <c:ser>
          <c:idx val="2"/>
          <c:order val="2"/>
          <c:tx>
            <c:strRef>
              <c:f>TrdByRace!$E$2:$E$3</c:f>
              <c:strCache>
                <c:ptCount val="1"/>
                <c:pt idx="0">
                  <c:v>Hispanic</c:v>
                </c:pt>
              </c:strCache>
            </c:strRef>
          </c:tx>
          <c:spPr>
            <a:ln w="44450"/>
          </c:spPr>
          <c:marker>
            <c:spPr>
              <a:solidFill>
                <a:schemeClr val="accent1"/>
              </a:solidFill>
            </c:spPr>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TrdByRace!$E$4:$E$14</c:f>
              <c:numCache>
                <c:formatCode>0.0%</c:formatCode>
                <c:ptCount val="11"/>
                <c:pt idx="0">
                  <c:v>0.55378000000000005</c:v>
                </c:pt>
                <c:pt idx="1">
                  <c:v>0.56647000000000003</c:v>
                </c:pt>
                <c:pt idx="2">
                  <c:v>0.57204999999999995</c:v>
                </c:pt>
                <c:pt idx="3">
                  <c:v>0.59536</c:v>
                </c:pt>
                <c:pt idx="4">
                  <c:v>0.59406999999999999</c:v>
                </c:pt>
                <c:pt idx="5">
                  <c:v>0.60751999999999995</c:v>
                </c:pt>
                <c:pt idx="6">
                  <c:v>0.61260000000000003</c:v>
                </c:pt>
                <c:pt idx="7">
                  <c:v>0.62102999999999997</c:v>
                </c:pt>
                <c:pt idx="8">
                  <c:v>0.62353999999999998</c:v>
                </c:pt>
                <c:pt idx="9">
                  <c:v>0.64314000000000004</c:v>
                </c:pt>
                <c:pt idx="10">
                  <c:v>0.65186999999999995</c:v>
                </c:pt>
              </c:numCache>
            </c:numRef>
          </c:val>
          <c:smooth val="0"/>
        </c:ser>
        <c:ser>
          <c:idx val="3"/>
          <c:order val="3"/>
          <c:tx>
            <c:strRef>
              <c:f>TrdByRace!$F$2:$F$3</c:f>
              <c:strCache>
                <c:ptCount val="1"/>
                <c:pt idx="0">
                  <c:v>Other</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TrdByRace!$F$4:$F$14</c:f>
              <c:numCache>
                <c:formatCode>0.0%</c:formatCode>
                <c:ptCount val="11"/>
                <c:pt idx="0">
                  <c:v>0.87197000000000002</c:v>
                </c:pt>
                <c:pt idx="1">
                  <c:v>0.86463999999999996</c:v>
                </c:pt>
                <c:pt idx="2">
                  <c:v>0.87626999999999999</c:v>
                </c:pt>
                <c:pt idx="3">
                  <c:v>0.87317</c:v>
                </c:pt>
                <c:pt idx="4">
                  <c:v>0.87885000000000002</c:v>
                </c:pt>
                <c:pt idx="5">
                  <c:v>0.88246999999999998</c:v>
                </c:pt>
                <c:pt idx="6">
                  <c:v>0.88599000000000006</c:v>
                </c:pt>
                <c:pt idx="7">
                  <c:v>0.89734999999999998</c:v>
                </c:pt>
                <c:pt idx="8">
                  <c:v>0.89063000000000003</c:v>
                </c:pt>
                <c:pt idx="9">
                  <c:v>0.88693</c:v>
                </c:pt>
                <c:pt idx="10">
                  <c:v>0.88839999999999997</c:v>
                </c:pt>
              </c:numCache>
            </c:numRef>
          </c:val>
          <c:smooth val="0"/>
        </c:ser>
        <c:dLbls>
          <c:showLegendKey val="0"/>
          <c:showVal val="0"/>
          <c:showCatName val="0"/>
          <c:showSerName val="0"/>
          <c:showPercent val="0"/>
          <c:showBubbleSize val="0"/>
        </c:dLbls>
        <c:smooth val="0"/>
        <c:axId val="380262832"/>
        <c:axId val="382777040"/>
      </c:lineChart>
      <c:catAx>
        <c:axId val="380262832"/>
        <c:scaling>
          <c:orientation val="minMax"/>
        </c:scaling>
        <c:delete val="0"/>
        <c:axPos val="b"/>
        <c:numFmt formatCode="General" sourceLinked="1"/>
        <c:majorTickMark val="out"/>
        <c:minorTickMark val="none"/>
        <c:tickLblPos val="nextTo"/>
        <c:crossAx val="382777040"/>
        <c:crosses val="autoZero"/>
        <c:auto val="1"/>
        <c:lblAlgn val="ctr"/>
        <c:lblOffset val="100"/>
        <c:noMultiLvlLbl val="0"/>
      </c:catAx>
      <c:valAx>
        <c:axId val="382777040"/>
        <c:scaling>
          <c:orientation val="minMax"/>
          <c:min val="0.5"/>
        </c:scaling>
        <c:delete val="0"/>
        <c:axPos val="l"/>
        <c:majorGridlines/>
        <c:numFmt formatCode="0%" sourceLinked="0"/>
        <c:majorTickMark val="out"/>
        <c:minorTickMark val="none"/>
        <c:tickLblPos val="nextTo"/>
        <c:crossAx val="380262832"/>
        <c:crosses val="autoZero"/>
        <c:crossBetween val="between"/>
      </c:valAx>
    </c:plotArea>
    <c:legend>
      <c:legendPos val="r"/>
      <c:layout>
        <c:manualLayout>
          <c:xMode val="edge"/>
          <c:yMode val="edge"/>
          <c:x val="0.86290802996462346"/>
          <c:y val="0.33049539625130381"/>
          <c:w val="0.12732992063018256"/>
          <c:h val="0.2762962011934579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1"/>
          <c:order val="1"/>
          <c:tx>
            <c:strRef>
              <c:f>Sheet1!$A$28</c:f>
              <c:strCache>
                <c:ptCount val="1"/>
                <c:pt idx="0">
                  <c:v>2030 Constant 2011 %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Sheet1!$B$28:$F$28</c:f>
              <c:numCache>
                <c:formatCode>0.0%</c:formatCode>
                <c:ptCount val="5"/>
                <c:pt idx="0">
                  <c:v>0.18139</c:v>
                </c:pt>
                <c:pt idx="1">
                  <c:v>0.24013000000000001</c:v>
                </c:pt>
                <c:pt idx="2">
                  <c:v>0.29900399999999999</c:v>
                </c:pt>
                <c:pt idx="3">
                  <c:v>0.18656</c:v>
                </c:pt>
                <c:pt idx="4">
                  <c:v>9.2917E-2</c:v>
                </c:pt>
              </c:numCache>
            </c:numRef>
          </c:val>
        </c:ser>
        <c:dLbls>
          <c:showLegendKey val="0"/>
          <c:showVal val="0"/>
          <c:showCatName val="0"/>
          <c:showSerName val="0"/>
          <c:showPercent val="0"/>
          <c:showBubbleSize val="0"/>
        </c:dLbls>
        <c:gapWidth val="219"/>
        <c:overlap val="-27"/>
        <c:axId val="380263224"/>
        <c:axId val="544167944"/>
      </c:barChart>
      <c:catAx>
        <c:axId val="38026322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Educational Attainment</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44167944"/>
        <c:crosses val="autoZero"/>
        <c:auto val="1"/>
        <c:lblAlgn val="ctr"/>
        <c:lblOffset val="100"/>
        <c:noMultiLvlLbl val="0"/>
      </c:catAx>
      <c:valAx>
        <c:axId val="544167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Percent of the Civilian Labor Force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80263224"/>
        <c:crosses val="autoZero"/>
        <c:crossBetween val="between"/>
      </c:valAx>
      <c:spPr>
        <a:noFill/>
        <a:ln>
          <a:noFill/>
        </a:ln>
        <a:effectLst/>
      </c:spPr>
    </c:plotArea>
    <c:legend>
      <c:legendPos val="r"/>
      <c:layout>
        <c:manualLayout>
          <c:xMode val="edge"/>
          <c:yMode val="edge"/>
          <c:x val="0.69051554335524579"/>
          <c:y val="3.2835605631832995E-3"/>
          <c:w val="0.28344060776806568"/>
          <c:h val="0.29832675208090681"/>
        </c:manualLayout>
      </c:layout>
      <c:overlay val="1"/>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3978322154175"/>
          <c:y val="4.8558505670505923E-2"/>
          <c:w val="0.853049601438709"/>
          <c:h val="0.88491951878528397"/>
        </c:manualLayout>
      </c:layout>
      <c:areaChart>
        <c:grouping val="standard"/>
        <c:varyColors val="0"/>
        <c:ser>
          <c:idx val="0"/>
          <c:order val="0"/>
          <c:tx>
            <c:strRef>
              <c:f>Sheet1!$B$1</c:f>
              <c:strCache>
                <c:ptCount val="1"/>
                <c:pt idx="0">
                  <c:v>Population</c:v>
                </c:pt>
              </c:strCache>
            </c:strRef>
          </c:tx>
          <c:spPr>
            <a:solidFill>
              <a:schemeClr val="accent1"/>
            </a:solidFill>
            <a:ln>
              <a:noFill/>
            </a:ln>
            <a:effectLst/>
          </c:spPr>
          <c:cat>
            <c:numRef>
              <c:f>Sheet1!$A$2:$A$8</c:f>
              <c:numCache>
                <c:formatCode>General</c:formatCode>
                <c:ptCount val="7"/>
                <c:pt idx="0">
                  <c:v>1950</c:v>
                </c:pt>
                <c:pt idx="1">
                  <c:v>1960</c:v>
                </c:pt>
                <c:pt idx="2">
                  <c:v>1970</c:v>
                </c:pt>
                <c:pt idx="3">
                  <c:v>1980</c:v>
                </c:pt>
                <c:pt idx="4">
                  <c:v>1990</c:v>
                </c:pt>
                <c:pt idx="5">
                  <c:v>2000</c:v>
                </c:pt>
                <c:pt idx="6">
                  <c:v>2010</c:v>
                </c:pt>
              </c:numCache>
            </c:numRef>
          </c:cat>
          <c:val>
            <c:numRef>
              <c:f>Sheet1!$B$2:$B$8</c:f>
              <c:numCache>
                <c:formatCode>#,##0</c:formatCode>
                <c:ptCount val="7"/>
                <c:pt idx="0">
                  <c:v>7711194</c:v>
                </c:pt>
                <c:pt idx="1">
                  <c:v>9579677</c:v>
                </c:pt>
                <c:pt idx="2">
                  <c:v>11196730</c:v>
                </c:pt>
                <c:pt idx="3">
                  <c:v>14229191</c:v>
                </c:pt>
                <c:pt idx="4">
                  <c:v>16986510</c:v>
                </c:pt>
                <c:pt idx="5">
                  <c:v>20851820</c:v>
                </c:pt>
                <c:pt idx="6">
                  <c:v>25145561</c:v>
                </c:pt>
              </c:numCache>
            </c:numRef>
          </c:val>
        </c:ser>
        <c:dLbls>
          <c:showLegendKey val="0"/>
          <c:showVal val="0"/>
          <c:showCatName val="0"/>
          <c:showSerName val="0"/>
          <c:showPercent val="0"/>
          <c:showBubbleSize val="0"/>
        </c:dLbls>
        <c:axId val="111690048"/>
        <c:axId val="103693776"/>
      </c:areaChart>
      <c:catAx>
        <c:axId val="11169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95000"/>
                    <a:lumOff val="5000"/>
                  </a:schemeClr>
                </a:solidFill>
                <a:latin typeface="+mj-lt"/>
                <a:ea typeface="+mn-ea"/>
                <a:cs typeface="+mn-cs"/>
              </a:defRPr>
            </a:pPr>
            <a:endParaRPr lang="en-US"/>
          </a:p>
        </c:txPr>
        <c:crossAx val="103693776"/>
        <c:crosses val="autoZero"/>
        <c:auto val="1"/>
        <c:lblAlgn val="ctr"/>
        <c:lblOffset val="100"/>
        <c:noMultiLvlLbl val="0"/>
      </c:catAx>
      <c:valAx>
        <c:axId val="103693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j-lt"/>
                <a:ea typeface="+mn-ea"/>
                <a:cs typeface="+mn-cs"/>
              </a:defRPr>
            </a:pPr>
            <a:endParaRPr lang="en-US"/>
          </a:p>
        </c:txPr>
        <c:crossAx val="111690048"/>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2"/>
          <c:order val="1"/>
          <c:tx>
            <c:strRef>
              <c:f>Sheet1!$A$29</c:f>
              <c:strCache>
                <c:ptCount val="1"/>
                <c:pt idx="0">
                  <c:v>2030 Trended (2001-2011 Trend)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Sheet1!$B$29:$F$29</c:f>
              <c:numCache>
                <c:formatCode>0.0%</c:formatCode>
                <c:ptCount val="5"/>
                <c:pt idx="0">
                  <c:v>0.11380999999999999</c:v>
                </c:pt>
                <c:pt idx="1">
                  <c:v>0.20374</c:v>
                </c:pt>
                <c:pt idx="2">
                  <c:v>0.34288399999999997</c:v>
                </c:pt>
                <c:pt idx="3">
                  <c:v>0.22126999999999999</c:v>
                </c:pt>
                <c:pt idx="4">
                  <c:v>0.11829200000000001</c:v>
                </c:pt>
              </c:numCache>
            </c:numRef>
          </c:val>
        </c:ser>
        <c:dLbls>
          <c:showLegendKey val="0"/>
          <c:showVal val="0"/>
          <c:showCatName val="0"/>
          <c:showSerName val="0"/>
          <c:showPercent val="0"/>
          <c:showBubbleSize val="0"/>
        </c:dLbls>
        <c:gapWidth val="219"/>
        <c:overlap val="-27"/>
        <c:axId val="377809864"/>
        <c:axId val="377810256"/>
      </c:barChart>
      <c:catAx>
        <c:axId val="37780986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Educational Attainment</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77810256"/>
        <c:crosses val="autoZero"/>
        <c:auto val="1"/>
        <c:lblAlgn val="ctr"/>
        <c:lblOffset val="100"/>
        <c:noMultiLvlLbl val="0"/>
      </c:catAx>
      <c:valAx>
        <c:axId val="377810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Percent of the Civilian Labor Force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77809864"/>
        <c:crosses val="autoZero"/>
        <c:crossBetween val="between"/>
      </c:valAx>
      <c:spPr>
        <a:noFill/>
        <a:ln>
          <a:noFill/>
        </a:ln>
        <a:effectLst/>
      </c:spPr>
    </c:plotArea>
    <c:legend>
      <c:legendPos val="r"/>
      <c:layout>
        <c:manualLayout>
          <c:xMode val="edge"/>
          <c:yMode val="edge"/>
          <c:x val="0.62476630788123966"/>
          <c:y val="3.2835605631832995E-3"/>
          <c:w val="0.37518372703412073"/>
          <c:h val="0.29832675208090681"/>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tx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ser>
        <c:ser>
          <c:idx val="1"/>
          <c:order val="1"/>
          <c:tx>
            <c:strRef>
              <c:f>Sheet1!$C$1</c:f>
              <c:strCache>
                <c:ptCount val="1"/>
                <c:pt idx="0">
                  <c:v>Migration</c:v>
                </c:pt>
              </c:strCache>
            </c:strRef>
          </c:tx>
          <c:spPr>
            <a:solidFill>
              <a:schemeClr val="accent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ser>
        <c:dLbls>
          <c:showLegendKey val="0"/>
          <c:showVal val="0"/>
          <c:showCatName val="0"/>
          <c:showSerName val="0"/>
          <c:showPercent val="0"/>
          <c:showBubbleSize val="0"/>
        </c:dLbls>
        <c:gapWidth val="80"/>
        <c:overlap val="100"/>
        <c:axId val="111549136"/>
        <c:axId val="111525856"/>
      </c:barChart>
      <c:catAx>
        <c:axId val="111549136"/>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111525856"/>
        <c:crosses val="autoZero"/>
        <c:auto val="1"/>
        <c:lblAlgn val="ctr"/>
        <c:lblOffset val="100"/>
        <c:noMultiLvlLbl val="0"/>
      </c:catAx>
      <c:valAx>
        <c:axId val="111525856"/>
        <c:scaling>
          <c:orientation val="minMax"/>
        </c:scaling>
        <c:delete val="1"/>
        <c:axPos val="l"/>
        <c:numFmt formatCode="0.0%" sourceLinked="1"/>
        <c:majorTickMark val="out"/>
        <c:minorTickMark val="none"/>
        <c:tickLblPos val="nextTo"/>
        <c:crossAx val="111549136"/>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ln w="19050">
                <a:solidFill>
                  <a:srgbClr val="FFFFFF"/>
                </a:solidFill>
              </a:ln>
            </c:spPr>
          </c:dPt>
          <c:cat>
            <c:strRef>
              <c:f>Sheet1!$A$2:$A$46</c:f>
              <c:strCache>
                <c:ptCount val="45"/>
                <c:pt idx="0">
                  <c:v>Texas</c:v>
                </c:pt>
                <c:pt idx="1">
                  <c:v>California</c:v>
                </c:pt>
                <c:pt idx="2">
                  <c:v>New York</c:v>
                </c:pt>
                <c:pt idx="3">
                  <c:v>North Carolina</c:v>
                </c:pt>
                <c:pt idx="4">
                  <c:v>Washington</c:v>
                </c:pt>
                <c:pt idx="5">
                  <c:v>Florida</c:v>
                </c:pt>
                <c:pt idx="6">
                  <c:v>Colorado</c:v>
                </c:pt>
                <c:pt idx="7">
                  <c:v>Utah</c:v>
                </c:pt>
                <c:pt idx="8">
                  <c:v>Massachusetts</c:v>
                </c:pt>
                <c:pt idx="9">
                  <c:v>Georgia</c:v>
                </c:pt>
                <c:pt idx="10">
                  <c:v>Oklahoma</c:v>
                </c:pt>
                <c:pt idx="11">
                  <c:v>Arizona</c:v>
                </c:pt>
                <c:pt idx="12">
                  <c:v>Virginia</c:v>
                </c:pt>
                <c:pt idx="13">
                  <c:v>Minnesota</c:v>
                </c:pt>
                <c:pt idx="14">
                  <c:v>North Dakota</c:v>
                </c:pt>
                <c:pt idx="15">
                  <c:v>Pennsylvania</c:v>
                </c:pt>
                <c:pt idx="16">
                  <c:v>South Carolina</c:v>
                </c:pt>
                <c:pt idx="17">
                  <c:v>Oregon</c:v>
                </c:pt>
                <c:pt idx="18">
                  <c:v>Tennessee</c:v>
                </c:pt>
                <c:pt idx="19">
                  <c:v>Iowa</c:v>
                </c:pt>
                <c:pt idx="20">
                  <c:v>Maryland</c:v>
                </c:pt>
                <c:pt idx="21">
                  <c:v>D.C.</c:v>
                </c:pt>
                <c:pt idx="22">
                  <c:v>Missouri</c:v>
                </c:pt>
                <c:pt idx="23">
                  <c:v>Wisconsin</c:v>
                </c:pt>
                <c:pt idx="24">
                  <c:v>Indiana</c:v>
                </c:pt>
                <c:pt idx="25">
                  <c:v>Kentucky</c:v>
                </c:pt>
                <c:pt idx="26">
                  <c:v>Nebraska</c:v>
                </c:pt>
                <c:pt idx="27">
                  <c:v>Louisiana</c:v>
                </c:pt>
                <c:pt idx="28">
                  <c:v>Kansas</c:v>
                </c:pt>
                <c:pt idx="29">
                  <c:v>Idahi</c:v>
                </c:pt>
                <c:pt idx="30">
                  <c:v>Montana</c:v>
                </c:pt>
                <c:pt idx="31">
                  <c:v>Hawaii</c:v>
                </c:pt>
                <c:pt idx="32">
                  <c:v>Wyoming</c:v>
                </c:pt>
                <c:pt idx="33">
                  <c:v>Arkansas</c:v>
                </c:pt>
                <c:pt idx="34">
                  <c:v>South Dakota</c:v>
                </c:pt>
                <c:pt idx="35">
                  <c:v>Nevada</c:v>
                </c:pt>
                <c:pt idx="36">
                  <c:v>West Virginia</c:v>
                </c:pt>
                <c:pt idx="37">
                  <c:v>Alaska</c:v>
                </c:pt>
                <c:pt idx="38">
                  <c:v>Connecticut</c:v>
                </c:pt>
                <c:pt idx="39">
                  <c:v>Alabama</c:v>
                </c:pt>
                <c:pt idx="40">
                  <c:v>New Mexico</c:v>
                </c:pt>
                <c:pt idx="41">
                  <c:v>Illinois</c:v>
                </c:pt>
                <c:pt idx="42">
                  <c:v>Delaware</c:v>
                </c:pt>
                <c:pt idx="43">
                  <c:v>New Hampshire</c:v>
                </c:pt>
                <c:pt idx="44">
                  <c:v>Vermont</c:v>
                </c:pt>
              </c:strCache>
            </c:strRef>
          </c:cat>
          <c:val>
            <c:numRef>
              <c:f>Sheet1!$B$2:$B$46</c:f>
              <c:numCache>
                <c:formatCode>0.0</c:formatCode>
                <c:ptCount val="45"/>
                <c:pt idx="0">
                  <c:v>2175.3000000000011</c:v>
                </c:pt>
                <c:pt idx="1">
                  <c:v>809.5</c:v>
                </c:pt>
                <c:pt idx="2">
                  <c:v>554.19999999999891</c:v>
                </c:pt>
                <c:pt idx="3">
                  <c:v>338.49999999999955</c:v>
                </c:pt>
                <c:pt idx="4">
                  <c:v>322.20000000000027</c:v>
                </c:pt>
                <c:pt idx="5">
                  <c:v>297.80000000000018</c:v>
                </c:pt>
                <c:pt idx="6">
                  <c:v>262.30000000000018</c:v>
                </c:pt>
                <c:pt idx="7">
                  <c:v>227.10000000000014</c:v>
                </c:pt>
                <c:pt idx="8">
                  <c:v>226.40000000000009</c:v>
                </c:pt>
                <c:pt idx="9">
                  <c:v>205</c:v>
                </c:pt>
                <c:pt idx="10">
                  <c:v>177.40000000000009</c:v>
                </c:pt>
                <c:pt idx="11">
                  <c:v>169.90000000000009</c:v>
                </c:pt>
                <c:pt idx="12">
                  <c:v>159.30000000000018</c:v>
                </c:pt>
                <c:pt idx="13">
                  <c:v>157.69999999999982</c:v>
                </c:pt>
                <c:pt idx="14">
                  <c:v>132.5</c:v>
                </c:pt>
                <c:pt idx="15">
                  <c:v>124.19999999999982</c:v>
                </c:pt>
                <c:pt idx="16">
                  <c:v>119.90000000000009</c:v>
                </c:pt>
                <c:pt idx="17">
                  <c:v>116.20000000000005</c:v>
                </c:pt>
                <c:pt idx="18">
                  <c:v>105</c:v>
                </c:pt>
                <c:pt idx="19">
                  <c:v>94.200000000000045</c:v>
                </c:pt>
                <c:pt idx="20">
                  <c:v>85.599999999999909</c:v>
                </c:pt>
                <c:pt idx="21">
                  <c:v>82.299999999999955</c:v>
                </c:pt>
                <c:pt idx="22">
                  <c:v>81.800000000000182</c:v>
                </c:pt>
                <c:pt idx="23">
                  <c:v>75</c:v>
                </c:pt>
                <c:pt idx="24">
                  <c:v>70.400000000000091</c:v>
                </c:pt>
                <c:pt idx="25">
                  <c:v>69.399999999999864</c:v>
                </c:pt>
                <c:pt idx="26">
                  <c:v>63.399999999999977</c:v>
                </c:pt>
                <c:pt idx="27">
                  <c:v>61.400000000000091</c:v>
                </c:pt>
                <c:pt idx="28">
                  <c:v>59.400000000000091</c:v>
                </c:pt>
                <c:pt idx="29">
                  <c:v>53.399999999999977</c:v>
                </c:pt>
                <c:pt idx="30">
                  <c:v>41.800000000000011</c:v>
                </c:pt>
                <c:pt idx="31">
                  <c:v>39.100000000000023</c:v>
                </c:pt>
                <c:pt idx="32">
                  <c:v>37.699999999999989</c:v>
                </c:pt>
                <c:pt idx="33">
                  <c:v>35.900000000000091</c:v>
                </c:pt>
                <c:pt idx="34">
                  <c:v>35.200000000000045</c:v>
                </c:pt>
                <c:pt idx="35">
                  <c:v>35</c:v>
                </c:pt>
                <c:pt idx="36">
                  <c:v>33</c:v>
                </c:pt>
                <c:pt idx="37">
                  <c:v>32.099999999999966</c:v>
                </c:pt>
                <c:pt idx="38">
                  <c:v>30.599999999999909</c:v>
                </c:pt>
                <c:pt idx="39">
                  <c:v>29.599999999999909</c:v>
                </c:pt>
                <c:pt idx="40">
                  <c:v>27.399999999999977</c:v>
                </c:pt>
                <c:pt idx="41">
                  <c:v>24.899999999999636</c:v>
                </c:pt>
                <c:pt idx="42">
                  <c:v>18.199999999999989</c:v>
                </c:pt>
                <c:pt idx="43">
                  <c:v>18</c:v>
                </c:pt>
                <c:pt idx="44">
                  <c:v>7.3999999999999773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363636363636382"/>
          <c:y val="0"/>
        </c:manualLayout>
      </c:layout>
      <c:overlay val="1"/>
    </c:title>
    <c:autoTitleDeleted val="0"/>
    <c:plotArea>
      <c:layout>
        <c:manualLayout>
          <c:layoutTarget val="inner"/>
          <c:xMode val="edge"/>
          <c:yMode val="edge"/>
          <c:x val="0.23937654248442841"/>
          <c:y val="0.12213964325887849"/>
          <c:w val="0.62430305082832382"/>
          <c:h val="0.75402836009135221"/>
        </c:manualLayout>
      </c:layout>
      <c:pieChart>
        <c:varyColors val="1"/>
        <c:ser>
          <c:idx val="0"/>
          <c:order val="0"/>
          <c:tx>
            <c:strRef>
              <c:f>Sheet1!$B$1</c:f>
              <c:strCache>
                <c:ptCount val="1"/>
                <c:pt idx="0">
                  <c:v>2000</c:v>
                </c:pt>
              </c:strCache>
            </c:strRef>
          </c:tx>
          <c:dLbls>
            <c:dLbl>
              <c:idx val="0"/>
              <c:spPr/>
              <c:txPr>
                <a:bodyPr/>
                <a:lstStyle/>
                <a:p>
                  <a:pPr>
                    <a:defRPr sz="2000" baseline="0">
                      <a:solidFill>
                        <a:schemeClr val="bg1"/>
                      </a:solidFill>
                    </a:defRPr>
                  </a:pPr>
                  <a:endParaRPr lang="en-US"/>
                </a:p>
              </c:txPr>
              <c:dLblPos val="bestFit"/>
              <c:showLegendKey val="0"/>
              <c:showVal val="0"/>
              <c:showCatName val="1"/>
              <c:showSerName val="0"/>
              <c:showPercent val="1"/>
              <c:showBubbleSize val="0"/>
            </c:dLbl>
            <c:dLbl>
              <c:idx val="1"/>
              <c:layout>
                <c:manualLayout>
                  <c:x val="-3.308653582481294E-2"/>
                  <c:y val="0"/>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2.8388373095154178E-2"/>
                  <c:y val="5.307890085167930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00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Sheet1!$A$2:$A$5</c:f>
              <c:strCache>
                <c:ptCount val="4"/>
                <c:pt idx="0">
                  <c:v>NH White</c:v>
                </c:pt>
                <c:pt idx="1">
                  <c:v>NH Black</c:v>
                </c:pt>
                <c:pt idx="2">
                  <c:v>NH Other</c:v>
                </c:pt>
                <c:pt idx="3">
                  <c:v>Hispanic or Latino</c:v>
                </c:pt>
              </c:strCache>
            </c:strRef>
          </c:cat>
          <c:val>
            <c:numRef>
              <c:f>Sheet1!$B$2:$B$5</c:f>
              <c:numCache>
                <c:formatCode>General</c:formatCode>
                <c:ptCount val="4"/>
                <c:pt idx="0">
                  <c:v>11134851</c:v>
                </c:pt>
                <c:pt idx="1">
                  <c:v>2434566</c:v>
                </c:pt>
                <c:pt idx="2">
                  <c:v>790346</c:v>
                </c:pt>
                <c:pt idx="3">
                  <c:v>6703952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4148695698751942"/>
          <c:y val="0.12869172035313767"/>
          <c:w val="0.73743424929026657"/>
          <c:h val="0.65698687664042155"/>
        </c:manualLayout>
      </c:layout>
      <c:pieChart>
        <c:varyColors val="1"/>
        <c:ser>
          <c:idx val="0"/>
          <c:order val="0"/>
          <c:tx>
            <c:strRef>
              <c:f>Sheet1!$B$1</c:f>
              <c:strCache>
                <c:ptCount val="1"/>
                <c:pt idx="0">
                  <c:v>2010</c:v>
                </c:pt>
              </c:strCache>
            </c:strRef>
          </c:tx>
          <c:dLbls>
            <c:dLbl>
              <c:idx val="0"/>
              <c:spPr/>
              <c:txPr>
                <a:bodyPr/>
                <a:lstStyle/>
                <a:p>
                  <a:pPr>
                    <a:defRPr baseline="0">
                      <a:solidFill>
                        <a:schemeClr val="bg1"/>
                      </a:solidFill>
                    </a:defRPr>
                  </a:pPr>
                  <a:endParaRPr lang="en-US"/>
                </a:p>
              </c:txPr>
              <c:dLblPos val="bestFit"/>
              <c:showLegendKey val="0"/>
              <c:showVal val="0"/>
              <c:showCatName val="1"/>
              <c:showSerName val="0"/>
              <c:showPercent val="1"/>
              <c:showBubbleSize val="0"/>
            </c:dLbl>
            <c:dLbl>
              <c:idx val="1"/>
              <c:layout>
                <c:manualLayout>
                  <c:x val="0.14821172353455819"/>
                  <c:y val="3.5607253638749738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4.2642169728783885E-3"/>
                  <c:y val="-1.018086375566690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1.3828193350831151E-2"/>
                  <c:y val="-2.1332378907182058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NH White</c:v>
                </c:pt>
                <c:pt idx="1">
                  <c:v>NH Black</c:v>
                </c:pt>
                <c:pt idx="2">
                  <c:v>NH Other</c:v>
                </c:pt>
                <c:pt idx="3">
                  <c:v>Hispanic or Latino</c:v>
                </c:pt>
              </c:strCache>
            </c:strRef>
          </c:cat>
          <c:val>
            <c:numRef>
              <c:f>Sheet1!$B$2:$B$5</c:f>
              <c:numCache>
                <c:formatCode>#,##0</c:formatCode>
                <c:ptCount val="4"/>
                <c:pt idx="0">
                  <c:v>11397345</c:v>
                </c:pt>
                <c:pt idx="1">
                  <c:v>2886825</c:v>
                </c:pt>
                <c:pt idx="2">
                  <c:v>1400470</c:v>
                </c:pt>
                <c:pt idx="3">
                  <c:v>9460921</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chemeClr val="accent2"/>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General</c:formatCode>
                <c:ptCount val="103"/>
                <c:pt idx="0">
                  <c:v>118888</c:v>
                </c:pt>
                <c:pt idx="1">
                  <c:v>120211</c:v>
                </c:pt>
                <c:pt idx="2">
                  <c:v>122905</c:v>
                </c:pt>
                <c:pt idx="3">
                  <c:v>124127</c:v>
                </c:pt>
                <c:pt idx="4">
                  <c:v>124347</c:v>
                </c:pt>
                <c:pt idx="5">
                  <c:v>125551</c:v>
                </c:pt>
                <c:pt idx="6">
                  <c:v>127061</c:v>
                </c:pt>
                <c:pt idx="7">
                  <c:v>127822</c:v>
                </c:pt>
                <c:pt idx="8">
                  <c:v>128080</c:v>
                </c:pt>
                <c:pt idx="9">
                  <c:v>131492</c:v>
                </c:pt>
                <c:pt idx="10">
                  <c:v>132888</c:v>
                </c:pt>
                <c:pt idx="11">
                  <c:v>131988</c:v>
                </c:pt>
                <c:pt idx="12">
                  <c:v>131368</c:v>
                </c:pt>
                <c:pt idx="13">
                  <c:v>133105</c:v>
                </c:pt>
                <c:pt idx="14">
                  <c:v>133412</c:v>
                </c:pt>
                <c:pt idx="15">
                  <c:v>134187</c:v>
                </c:pt>
                <c:pt idx="16">
                  <c:v>136676</c:v>
                </c:pt>
                <c:pt idx="17">
                  <c:v>138553</c:v>
                </c:pt>
                <c:pt idx="18">
                  <c:v>140517</c:v>
                </c:pt>
                <c:pt idx="19">
                  <c:v>141283</c:v>
                </c:pt>
                <c:pt idx="20">
                  <c:v>140814</c:v>
                </c:pt>
                <c:pt idx="21">
                  <c:v>139215</c:v>
                </c:pt>
                <c:pt idx="22">
                  <c:v>140396</c:v>
                </c:pt>
                <c:pt idx="23">
                  <c:v>144111</c:v>
                </c:pt>
                <c:pt idx="24">
                  <c:v>148137</c:v>
                </c:pt>
                <c:pt idx="25">
                  <c:v>150642</c:v>
                </c:pt>
                <c:pt idx="26">
                  <c:v>146805</c:v>
                </c:pt>
                <c:pt idx="27">
                  <c:v>150703</c:v>
                </c:pt>
                <c:pt idx="28">
                  <c:v>149192</c:v>
                </c:pt>
                <c:pt idx="29">
                  <c:v>149781</c:v>
                </c:pt>
                <c:pt idx="30">
                  <c:v>148953</c:v>
                </c:pt>
                <c:pt idx="31">
                  <c:v>139257</c:v>
                </c:pt>
                <c:pt idx="32">
                  <c:v>138974</c:v>
                </c:pt>
                <c:pt idx="33">
                  <c:v>135618</c:v>
                </c:pt>
                <c:pt idx="34">
                  <c:v>134268</c:v>
                </c:pt>
                <c:pt idx="35">
                  <c:v>138340</c:v>
                </c:pt>
                <c:pt idx="36">
                  <c:v>134348</c:v>
                </c:pt>
                <c:pt idx="37">
                  <c:v>139689</c:v>
                </c:pt>
                <c:pt idx="38">
                  <c:v>151122</c:v>
                </c:pt>
                <c:pt idx="39">
                  <c:v>163370</c:v>
                </c:pt>
                <c:pt idx="40">
                  <c:v>161793</c:v>
                </c:pt>
                <c:pt idx="41">
                  <c:v>152302</c:v>
                </c:pt>
                <c:pt idx="42">
                  <c:v>147826</c:v>
                </c:pt>
                <c:pt idx="43">
                  <c:v>148987</c:v>
                </c:pt>
                <c:pt idx="44">
                  <c:v>152269</c:v>
                </c:pt>
                <c:pt idx="45">
                  <c:v>168090</c:v>
                </c:pt>
                <c:pt idx="46">
                  <c:v>175089</c:v>
                </c:pt>
                <c:pt idx="47">
                  <c:v>180229</c:v>
                </c:pt>
                <c:pt idx="48">
                  <c:v>182656</c:v>
                </c:pt>
                <c:pt idx="49">
                  <c:v>186835</c:v>
                </c:pt>
                <c:pt idx="50">
                  <c:v>190419</c:v>
                </c:pt>
                <c:pt idx="51">
                  <c:v>184391</c:v>
                </c:pt>
                <c:pt idx="52">
                  <c:v>188003</c:v>
                </c:pt>
                <c:pt idx="53">
                  <c:v>183375</c:v>
                </c:pt>
                <c:pt idx="54">
                  <c:v>179392</c:v>
                </c:pt>
                <c:pt idx="55">
                  <c:v>179832</c:v>
                </c:pt>
                <c:pt idx="56">
                  <c:v>172073</c:v>
                </c:pt>
                <c:pt idx="57">
                  <c:v>168757</c:v>
                </c:pt>
                <c:pt idx="58">
                  <c:v>162035</c:v>
                </c:pt>
                <c:pt idx="59">
                  <c:v>152870</c:v>
                </c:pt>
                <c:pt idx="60">
                  <c:v>153745</c:v>
                </c:pt>
                <c:pt idx="61">
                  <c:v>149888</c:v>
                </c:pt>
                <c:pt idx="62">
                  <c:v>156636</c:v>
                </c:pt>
                <c:pt idx="63">
                  <c:v>156443</c:v>
                </c:pt>
                <c:pt idx="64">
                  <c:v>115149</c:v>
                </c:pt>
                <c:pt idx="65">
                  <c:v>119733</c:v>
                </c:pt>
                <c:pt idx="66">
                  <c:v>120421</c:v>
                </c:pt>
                <c:pt idx="67">
                  <c:v>115972</c:v>
                </c:pt>
                <c:pt idx="68">
                  <c:v>103429</c:v>
                </c:pt>
                <c:pt idx="69">
                  <c:v>96608</c:v>
                </c:pt>
                <c:pt idx="70">
                  <c:v>89567</c:v>
                </c:pt>
                <c:pt idx="71">
                  <c:v>85998</c:v>
                </c:pt>
                <c:pt idx="72">
                  <c:v>82180</c:v>
                </c:pt>
                <c:pt idx="73">
                  <c:v>76158</c:v>
                </c:pt>
                <c:pt idx="74">
                  <c:v>74802</c:v>
                </c:pt>
                <c:pt idx="75">
                  <c:v>72907</c:v>
                </c:pt>
                <c:pt idx="76">
                  <c:v>66067</c:v>
                </c:pt>
                <c:pt idx="77">
                  <c:v>64277</c:v>
                </c:pt>
                <c:pt idx="78">
                  <c:v>61765</c:v>
                </c:pt>
                <c:pt idx="79">
                  <c:v>60050</c:v>
                </c:pt>
                <c:pt idx="80">
                  <c:v>57112</c:v>
                </c:pt>
                <c:pt idx="81">
                  <c:v>52163</c:v>
                </c:pt>
                <c:pt idx="82">
                  <c:v>48157</c:v>
                </c:pt>
                <c:pt idx="83">
                  <c:v>45236</c:v>
                </c:pt>
                <c:pt idx="84">
                  <c:v>41791</c:v>
                </c:pt>
                <c:pt idx="85">
                  <c:v>38518</c:v>
                </c:pt>
                <c:pt idx="86">
                  <c:v>34023</c:v>
                </c:pt>
                <c:pt idx="87">
                  <c:v>29630</c:v>
                </c:pt>
                <c:pt idx="88">
                  <c:v>26890</c:v>
                </c:pt>
                <c:pt idx="89">
                  <c:v>22219</c:v>
                </c:pt>
                <c:pt idx="90">
                  <c:v>17795</c:v>
                </c:pt>
                <c:pt idx="91">
                  <c:v>13747</c:v>
                </c:pt>
                <c:pt idx="92">
                  <c:v>11182</c:v>
                </c:pt>
                <c:pt idx="93">
                  <c:v>8682</c:v>
                </c:pt>
                <c:pt idx="94">
                  <c:v>6595</c:v>
                </c:pt>
                <c:pt idx="95">
                  <c:v>5105</c:v>
                </c:pt>
                <c:pt idx="96">
                  <c:v>3764</c:v>
                </c:pt>
                <c:pt idx="97">
                  <c:v>2646</c:v>
                </c:pt>
                <c:pt idx="98">
                  <c:v>1734</c:v>
                </c:pt>
                <c:pt idx="99">
                  <c:v>1249</c:v>
                </c:pt>
                <c:pt idx="100">
                  <c:v>1781</c:v>
                </c:pt>
                <c:pt idx="101">
                  <c:v>100</c:v>
                </c:pt>
                <c:pt idx="102">
                  <c:v>12</c:v>
                </c:pt>
              </c:numCache>
            </c:numRef>
          </c:val>
        </c:ser>
        <c:ser>
          <c:idx val="1"/>
          <c:order val="1"/>
          <c:tx>
            <c:strRef>
              <c:f>Sheet1!$C$1</c:f>
              <c:strCache>
                <c:ptCount val="1"/>
                <c:pt idx="0">
                  <c:v>Hispanic</c:v>
                </c:pt>
              </c:strCache>
            </c:strRef>
          </c:tx>
          <c:spPr>
            <a:solidFill>
              <a:srgbClr val="0000FF"/>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General</c:formatCode>
                <c:ptCount val="103"/>
                <c:pt idx="0">
                  <c:v>194215</c:v>
                </c:pt>
                <c:pt idx="1">
                  <c:v>193805</c:v>
                </c:pt>
                <c:pt idx="2">
                  <c:v>197746</c:v>
                </c:pt>
                <c:pt idx="3">
                  <c:v>197114</c:v>
                </c:pt>
                <c:pt idx="4">
                  <c:v>193791</c:v>
                </c:pt>
                <c:pt idx="5">
                  <c:v>193356</c:v>
                </c:pt>
                <c:pt idx="6">
                  <c:v>190348</c:v>
                </c:pt>
                <c:pt idx="7">
                  <c:v>188121</c:v>
                </c:pt>
                <c:pt idx="8">
                  <c:v>186922</c:v>
                </c:pt>
                <c:pt idx="9">
                  <c:v>188375</c:v>
                </c:pt>
                <c:pt idx="10">
                  <c:v>185587</c:v>
                </c:pt>
                <c:pt idx="11">
                  <c:v>178941</c:v>
                </c:pt>
                <c:pt idx="12">
                  <c:v>175314</c:v>
                </c:pt>
                <c:pt idx="13">
                  <c:v>172295</c:v>
                </c:pt>
                <c:pt idx="14">
                  <c:v>171245</c:v>
                </c:pt>
                <c:pt idx="15">
                  <c:v>169963</c:v>
                </c:pt>
                <c:pt idx="16">
                  <c:v>170199</c:v>
                </c:pt>
                <c:pt idx="17">
                  <c:v>170440</c:v>
                </c:pt>
                <c:pt idx="18">
                  <c:v>169848</c:v>
                </c:pt>
                <c:pt idx="19">
                  <c:v>165243</c:v>
                </c:pt>
                <c:pt idx="20">
                  <c:v>160475</c:v>
                </c:pt>
                <c:pt idx="21">
                  <c:v>154073</c:v>
                </c:pt>
                <c:pt idx="22">
                  <c:v>154045</c:v>
                </c:pt>
                <c:pt idx="23">
                  <c:v>154085</c:v>
                </c:pt>
                <c:pt idx="24">
                  <c:v>154599</c:v>
                </c:pt>
                <c:pt idx="25">
                  <c:v>154438</c:v>
                </c:pt>
                <c:pt idx="26">
                  <c:v>151923</c:v>
                </c:pt>
                <c:pt idx="27">
                  <c:v>156567</c:v>
                </c:pt>
                <c:pt idx="28">
                  <c:v>155081</c:v>
                </c:pt>
                <c:pt idx="29">
                  <c:v>155992</c:v>
                </c:pt>
                <c:pt idx="30">
                  <c:v>156464</c:v>
                </c:pt>
                <c:pt idx="31">
                  <c:v>144392</c:v>
                </c:pt>
                <c:pt idx="32">
                  <c:v>146904</c:v>
                </c:pt>
                <c:pt idx="33">
                  <c:v>146019</c:v>
                </c:pt>
                <c:pt idx="34">
                  <c:v>146704</c:v>
                </c:pt>
                <c:pt idx="35">
                  <c:v>147599</c:v>
                </c:pt>
                <c:pt idx="36">
                  <c:v>141230</c:v>
                </c:pt>
                <c:pt idx="37">
                  <c:v>141529</c:v>
                </c:pt>
                <c:pt idx="38">
                  <c:v>139892</c:v>
                </c:pt>
                <c:pt idx="39">
                  <c:v>136984</c:v>
                </c:pt>
                <c:pt idx="40">
                  <c:v>135979</c:v>
                </c:pt>
                <c:pt idx="41">
                  <c:v>125527</c:v>
                </c:pt>
                <c:pt idx="42">
                  <c:v>123218</c:v>
                </c:pt>
                <c:pt idx="43">
                  <c:v>119104</c:v>
                </c:pt>
                <c:pt idx="44">
                  <c:v>118889</c:v>
                </c:pt>
                <c:pt idx="45">
                  <c:v>119897</c:v>
                </c:pt>
                <c:pt idx="46">
                  <c:v>113986</c:v>
                </c:pt>
                <c:pt idx="47">
                  <c:v>111969</c:v>
                </c:pt>
                <c:pt idx="48">
                  <c:v>106989</c:v>
                </c:pt>
                <c:pt idx="49">
                  <c:v>105191</c:v>
                </c:pt>
                <c:pt idx="50">
                  <c:v>103613</c:v>
                </c:pt>
                <c:pt idx="51">
                  <c:v>94716</c:v>
                </c:pt>
                <c:pt idx="52">
                  <c:v>92888</c:v>
                </c:pt>
                <c:pt idx="53">
                  <c:v>88489</c:v>
                </c:pt>
                <c:pt idx="54">
                  <c:v>85250</c:v>
                </c:pt>
                <c:pt idx="55">
                  <c:v>81345</c:v>
                </c:pt>
                <c:pt idx="56">
                  <c:v>74954</c:v>
                </c:pt>
                <c:pt idx="57">
                  <c:v>71352</c:v>
                </c:pt>
                <c:pt idx="58">
                  <c:v>65668</c:v>
                </c:pt>
                <c:pt idx="59">
                  <c:v>64721</c:v>
                </c:pt>
                <c:pt idx="60">
                  <c:v>61961</c:v>
                </c:pt>
                <c:pt idx="61">
                  <c:v>57571</c:v>
                </c:pt>
                <c:pt idx="62">
                  <c:v>55391</c:v>
                </c:pt>
                <c:pt idx="63">
                  <c:v>51929</c:v>
                </c:pt>
                <c:pt idx="64">
                  <c:v>45540</c:v>
                </c:pt>
                <c:pt idx="65">
                  <c:v>43511</c:v>
                </c:pt>
                <c:pt idx="66">
                  <c:v>39640</c:v>
                </c:pt>
                <c:pt idx="67">
                  <c:v>36669</c:v>
                </c:pt>
                <c:pt idx="68">
                  <c:v>33088</c:v>
                </c:pt>
                <c:pt idx="69">
                  <c:v>31490</c:v>
                </c:pt>
                <c:pt idx="70">
                  <c:v>29911</c:v>
                </c:pt>
                <c:pt idx="71">
                  <c:v>27454</c:v>
                </c:pt>
                <c:pt idx="72">
                  <c:v>26773</c:v>
                </c:pt>
                <c:pt idx="73">
                  <c:v>24936</c:v>
                </c:pt>
                <c:pt idx="74">
                  <c:v>24103</c:v>
                </c:pt>
                <c:pt idx="75">
                  <c:v>23076</c:v>
                </c:pt>
                <c:pt idx="76">
                  <c:v>20431</c:v>
                </c:pt>
                <c:pt idx="77">
                  <c:v>18663</c:v>
                </c:pt>
                <c:pt idx="78">
                  <c:v>18300</c:v>
                </c:pt>
                <c:pt idx="79">
                  <c:v>17213</c:v>
                </c:pt>
                <c:pt idx="80">
                  <c:v>16671</c:v>
                </c:pt>
                <c:pt idx="81">
                  <c:v>14433</c:v>
                </c:pt>
                <c:pt idx="82">
                  <c:v>13452</c:v>
                </c:pt>
                <c:pt idx="83">
                  <c:v>12136</c:v>
                </c:pt>
                <c:pt idx="84">
                  <c:v>10785</c:v>
                </c:pt>
                <c:pt idx="85">
                  <c:v>9714</c:v>
                </c:pt>
                <c:pt idx="86">
                  <c:v>8108</c:v>
                </c:pt>
                <c:pt idx="87">
                  <c:v>6994</c:v>
                </c:pt>
                <c:pt idx="88">
                  <c:v>5940</c:v>
                </c:pt>
                <c:pt idx="89">
                  <c:v>4612</c:v>
                </c:pt>
                <c:pt idx="90">
                  <c:v>3860</c:v>
                </c:pt>
                <c:pt idx="91">
                  <c:v>2512</c:v>
                </c:pt>
                <c:pt idx="92">
                  <c:v>2059</c:v>
                </c:pt>
                <c:pt idx="93">
                  <c:v>1547</c:v>
                </c:pt>
                <c:pt idx="94">
                  <c:v>1298</c:v>
                </c:pt>
                <c:pt idx="95">
                  <c:v>1010</c:v>
                </c:pt>
                <c:pt idx="96">
                  <c:v>792</c:v>
                </c:pt>
                <c:pt idx="97">
                  <c:v>537</c:v>
                </c:pt>
                <c:pt idx="98">
                  <c:v>393</c:v>
                </c:pt>
                <c:pt idx="99">
                  <c:v>302</c:v>
                </c:pt>
                <c:pt idx="100">
                  <c:v>461</c:v>
                </c:pt>
                <c:pt idx="101">
                  <c:v>34</c:v>
                </c:pt>
                <c:pt idx="102">
                  <c:v>13</c:v>
                </c:pt>
              </c:numCache>
            </c:numRef>
          </c:val>
        </c:ser>
        <c:dLbls>
          <c:showLegendKey val="0"/>
          <c:showVal val="0"/>
          <c:showCatName val="0"/>
          <c:showSerName val="0"/>
          <c:showPercent val="0"/>
          <c:showBubbleSize val="0"/>
        </c:dLbls>
        <c:gapWidth val="0"/>
        <c:axId val="382443152"/>
        <c:axId val="382443544"/>
      </c:barChart>
      <c:catAx>
        <c:axId val="382443152"/>
        <c:scaling>
          <c:orientation val="minMax"/>
        </c:scaling>
        <c:delete val="0"/>
        <c:axPos val="b"/>
        <c:title>
          <c:tx>
            <c:rich>
              <a:bodyPr/>
              <a:lstStyle/>
              <a:p>
                <a:pPr>
                  <a:defRPr/>
                </a:pPr>
                <a:r>
                  <a:rPr lang="en-US"/>
                  <a:t>Age</a:t>
                </a:r>
              </a:p>
            </c:rich>
          </c:tx>
          <c:layout/>
          <c:overlay val="0"/>
        </c:title>
        <c:numFmt formatCode="General" sourceLinked="0"/>
        <c:majorTickMark val="out"/>
        <c:minorTickMark val="none"/>
        <c:tickLblPos val="nextTo"/>
        <c:crossAx val="382443544"/>
        <c:crosses val="autoZero"/>
        <c:auto val="1"/>
        <c:lblAlgn val="ctr"/>
        <c:lblOffset val="100"/>
        <c:noMultiLvlLbl val="0"/>
      </c:catAx>
      <c:valAx>
        <c:axId val="382443544"/>
        <c:scaling>
          <c:orientation val="minMax"/>
        </c:scaling>
        <c:delete val="0"/>
        <c:axPos val="l"/>
        <c:majorGridlines/>
        <c:title>
          <c:tx>
            <c:rich>
              <a:bodyPr rot="-5400000" vert="horz"/>
              <a:lstStyle/>
              <a:p>
                <a:pPr>
                  <a:defRPr/>
                </a:pPr>
                <a:r>
                  <a:rPr lang="en-US"/>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382443152"/>
        <c:crosses val="autoZero"/>
        <c:crossBetween val="between"/>
      </c:valAx>
    </c:plotArea>
    <c:legend>
      <c:legendPos val="r"/>
      <c:layout>
        <c:manualLayout>
          <c:xMode val="edge"/>
          <c:yMode val="edge"/>
          <c:x val="0.69340624088655589"/>
          <c:y val="0.16676892851311423"/>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1"/>
          <c:order val="1"/>
          <c:tx>
            <c:strRef>
              <c:f>Sheet1!$C$1</c:f>
              <c:strCache>
                <c:ptCount val="1"/>
                <c:pt idx="0">
                  <c:v>NH White Female 2014</c:v>
                </c:pt>
              </c:strCache>
            </c:strRef>
          </c:tx>
          <c:spPr>
            <a:solidFill>
              <a:schemeClr val="accent2"/>
            </a:solidFill>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f>Sheet1!$C$2:$C$87</c:f>
              <c:numCache>
                <c:formatCode>General</c:formatCode>
                <c:ptCount val="86"/>
                <c:pt idx="0">
                  <c:v>58100</c:v>
                </c:pt>
                <c:pt idx="1">
                  <c:v>58679</c:v>
                </c:pt>
                <c:pt idx="2">
                  <c:v>60549</c:v>
                </c:pt>
                <c:pt idx="3">
                  <c:v>61144</c:v>
                </c:pt>
                <c:pt idx="4">
                  <c:v>60356</c:v>
                </c:pt>
                <c:pt idx="5">
                  <c:v>60623</c:v>
                </c:pt>
                <c:pt idx="6">
                  <c:v>62215</c:v>
                </c:pt>
                <c:pt idx="7">
                  <c:v>62493</c:v>
                </c:pt>
                <c:pt idx="8">
                  <c:v>62511</c:v>
                </c:pt>
                <c:pt idx="9">
                  <c:v>63459</c:v>
                </c:pt>
                <c:pt idx="10">
                  <c:v>64180</c:v>
                </c:pt>
                <c:pt idx="11">
                  <c:v>64097</c:v>
                </c:pt>
                <c:pt idx="12">
                  <c:v>63653</c:v>
                </c:pt>
                <c:pt idx="13">
                  <c:v>65167</c:v>
                </c:pt>
                <c:pt idx="14">
                  <c:v>66291</c:v>
                </c:pt>
                <c:pt idx="15">
                  <c:v>65567</c:v>
                </c:pt>
                <c:pt idx="16">
                  <c:v>65090</c:v>
                </c:pt>
                <c:pt idx="17">
                  <c:v>66069</c:v>
                </c:pt>
                <c:pt idx="18">
                  <c:v>62389</c:v>
                </c:pt>
                <c:pt idx="19">
                  <c:v>61788</c:v>
                </c:pt>
                <c:pt idx="20">
                  <c:v>63862</c:v>
                </c:pt>
                <c:pt idx="21">
                  <c:v>66043</c:v>
                </c:pt>
                <c:pt idx="22">
                  <c:v>72430</c:v>
                </c:pt>
                <c:pt idx="23">
                  <c:v>77323</c:v>
                </c:pt>
                <c:pt idx="24">
                  <c:v>78601</c:v>
                </c:pt>
                <c:pt idx="25">
                  <c:v>76906</c:v>
                </c:pt>
                <c:pt idx="26">
                  <c:v>75428</c:v>
                </c:pt>
                <c:pt idx="27">
                  <c:v>75907</c:v>
                </c:pt>
                <c:pt idx="28">
                  <c:v>77583</c:v>
                </c:pt>
                <c:pt idx="29">
                  <c:v>78487</c:v>
                </c:pt>
                <c:pt idx="30">
                  <c:v>76142</c:v>
                </c:pt>
                <c:pt idx="31">
                  <c:v>77464</c:v>
                </c:pt>
                <c:pt idx="32">
                  <c:v>77323</c:v>
                </c:pt>
                <c:pt idx="33">
                  <c:v>76838</c:v>
                </c:pt>
                <c:pt idx="34">
                  <c:v>76456</c:v>
                </c:pt>
                <c:pt idx="35">
                  <c:v>72130</c:v>
                </c:pt>
                <c:pt idx="36">
                  <c:v>70904</c:v>
                </c:pt>
                <c:pt idx="37">
                  <c:v>70040</c:v>
                </c:pt>
                <c:pt idx="38">
                  <c:v>67963</c:v>
                </c:pt>
                <c:pt idx="39">
                  <c:v>70061</c:v>
                </c:pt>
                <c:pt idx="40">
                  <c:v>69021</c:v>
                </c:pt>
                <c:pt idx="41">
                  <c:v>70018</c:v>
                </c:pt>
                <c:pt idx="42">
                  <c:v>75084</c:v>
                </c:pt>
                <c:pt idx="43">
                  <c:v>81426</c:v>
                </c:pt>
                <c:pt idx="44">
                  <c:v>82137</c:v>
                </c:pt>
                <c:pt idx="45">
                  <c:v>77378</c:v>
                </c:pt>
                <c:pt idx="46">
                  <c:v>74333</c:v>
                </c:pt>
                <c:pt idx="47">
                  <c:v>74380</c:v>
                </c:pt>
                <c:pt idx="48">
                  <c:v>75879</c:v>
                </c:pt>
                <c:pt idx="49">
                  <c:v>82569</c:v>
                </c:pt>
                <c:pt idx="50">
                  <c:v>87341</c:v>
                </c:pt>
                <c:pt idx="51">
                  <c:v>90227</c:v>
                </c:pt>
                <c:pt idx="52">
                  <c:v>91126</c:v>
                </c:pt>
                <c:pt idx="53">
                  <c:v>93557</c:v>
                </c:pt>
                <c:pt idx="54">
                  <c:v>94038</c:v>
                </c:pt>
                <c:pt idx="55">
                  <c:v>92068</c:v>
                </c:pt>
                <c:pt idx="56">
                  <c:v>92835</c:v>
                </c:pt>
                <c:pt idx="57">
                  <c:v>92515</c:v>
                </c:pt>
                <c:pt idx="58">
                  <c:v>89291</c:v>
                </c:pt>
                <c:pt idx="59">
                  <c:v>89339</c:v>
                </c:pt>
                <c:pt idx="60">
                  <c:v>87425</c:v>
                </c:pt>
                <c:pt idx="61">
                  <c:v>84115</c:v>
                </c:pt>
                <c:pt idx="62">
                  <c:v>80824</c:v>
                </c:pt>
                <c:pt idx="63">
                  <c:v>77743</c:v>
                </c:pt>
                <c:pt idx="64">
                  <c:v>76042</c:v>
                </c:pt>
                <c:pt idx="65">
                  <c:v>75054</c:v>
                </c:pt>
                <c:pt idx="66">
                  <c:v>75609</c:v>
                </c:pt>
                <c:pt idx="67">
                  <c:v>80880</c:v>
                </c:pt>
                <c:pt idx="68">
                  <c:v>57519</c:v>
                </c:pt>
                <c:pt idx="69">
                  <c:v>58623</c:v>
                </c:pt>
                <c:pt idx="70">
                  <c:v>58620</c:v>
                </c:pt>
                <c:pt idx="71">
                  <c:v>58686</c:v>
                </c:pt>
                <c:pt idx="72">
                  <c:v>50847</c:v>
                </c:pt>
                <c:pt idx="73">
                  <c:v>47723</c:v>
                </c:pt>
                <c:pt idx="74">
                  <c:v>44617</c:v>
                </c:pt>
                <c:pt idx="75">
                  <c:v>41858</c:v>
                </c:pt>
                <c:pt idx="76">
                  <c:v>40521</c:v>
                </c:pt>
                <c:pt idx="77">
                  <c:v>37180</c:v>
                </c:pt>
                <c:pt idx="78">
                  <c:v>35930</c:v>
                </c:pt>
                <c:pt idx="79">
                  <c:v>35239</c:v>
                </c:pt>
                <c:pt idx="80">
                  <c:v>32005</c:v>
                </c:pt>
                <c:pt idx="81">
                  <c:v>30689</c:v>
                </c:pt>
                <c:pt idx="82">
                  <c:v>29168</c:v>
                </c:pt>
                <c:pt idx="83">
                  <c:v>27612</c:v>
                </c:pt>
                <c:pt idx="84">
                  <c:v>26739</c:v>
                </c:pt>
                <c:pt idx="85">
                  <c:v>165786</c:v>
                </c:pt>
              </c:numCache>
            </c:numRef>
          </c:val>
        </c:ser>
        <c:ser>
          <c:idx val="9"/>
          <c:order val="9"/>
          <c:tx>
            <c:strRef>
              <c:f>Sheet1!$K$1</c:f>
              <c:strCache>
                <c:ptCount val="1"/>
                <c:pt idx="0">
                  <c:v>Hispanic Female 2014</c:v>
                </c:pt>
              </c:strCache>
            </c:strRef>
          </c:tx>
          <c:spPr>
            <a:solidFill>
              <a:schemeClr val="tx2">
                <a:lumMod val="60000"/>
                <a:lumOff val="40000"/>
              </a:schemeClr>
            </a:solidFill>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f>Sheet1!$K$2:$K$87</c:f>
              <c:numCache>
                <c:formatCode>General</c:formatCode>
                <c:ptCount val="86"/>
                <c:pt idx="0">
                  <c:v>96480</c:v>
                </c:pt>
                <c:pt idx="1">
                  <c:v>97075</c:v>
                </c:pt>
                <c:pt idx="2">
                  <c:v>94455</c:v>
                </c:pt>
                <c:pt idx="3">
                  <c:v>97281</c:v>
                </c:pt>
                <c:pt idx="4">
                  <c:v>98530</c:v>
                </c:pt>
                <c:pt idx="5">
                  <c:v>97476</c:v>
                </c:pt>
                <c:pt idx="6">
                  <c:v>99601</c:v>
                </c:pt>
                <c:pt idx="7">
                  <c:v>99384</c:v>
                </c:pt>
                <c:pt idx="8">
                  <c:v>98028</c:v>
                </c:pt>
                <c:pt idx="9">
                  <c:v>97244</c:v>
                </c:pt>
                <c:pt idx="10">
                  <c:v>96594</c:v>
                </c:pt>
                <c:pt idx="11">
                  <c:v>95174</c:v>
                </c:pt>
                <c:pt idx="12">
                  <c:v>94118</c:v>
                </c:pt>
                <c:pt idx="13">
                  <c:v>94765</c:v>
                </c:pt>
                <c:pt idx="14">
                  <c:v>94029</c:v>
                </c:pt>
                <c:pt idx="15">
                  <c:v>90261</c:v>
                </c:pt>
                <c:pt idx="16">
                  <c:v>88093</c:v>
                </c:pt>
                <c:pt idx="17">
                  <c:v>86761</c:v>
                </c:pt>
                <c:pt idx="18">
                  <c:v>84288</c:v>
                </c:pt>
                <c:pt idx="19">
                  <c:v>84287</c:v>
                </c:pt>
                <c:pt idx="20">
                  <c:v>84024</c:v>
                </c:pt>
                <c:pt idx="21">
                  <c:v>83904</c:v>
                </c:pt>
                <c:pt idx="22">
                  <c:v>86158</c:v>
                </c:pt>
                <c:pt idx="23">
                  <c:v>84747</c:v>
                </c:pt>
                <c:pt idx="24">
                  <c:v>82429</c:v>
                </c:pt>
                <c:pt idx="25">
                  <c:v>78148</c:v>
                </c:pt>
                <c:pt idx="26">
                  <c:v>77128</c:v>
                </c:pt>
                <c:pt idx="27">
                  <c:v>76496</c:v>
                </c:pt>
                <c:pt idx="28">
                  <c:v>77071</c:v>
                </c:pt>
                <c:pt idx="29">
                  <c:v>77351</c:v>
                </c:pt>
                <c:pt idx="30">
                  <c:v>76097</c:v>
                </c:pt>
                <c:pt idx="31">
                  <c:v>77963</c:v>
                </c:pt>
                <c:pt idx="32">
                  <c:v>78460</c:v>
                </c:pt>
                <c:pt idx="33">
                  <c:v>78471</c:v>
                </c:pt>
                <c:pt idx="34">
                  <c:v>79375</c:v>
                </c:pt>
                <c:pt idx="35">
                  <c:v>74086</c:v>
                </c:pt>
                <c:pt idx="36">
                  <c:v>73878</c:v>
                </c:pt>
                <c:pt idx="37">
                  <c:v>74525</c:v>
                </c:pt>
                <c:pt idx="38">
                  <c:v>74495</c:v>
                </c:pt>
                <c:pt idx="39">
                  <c:v>74952</c:v>
                </c:pt>
                <c:pt idx="40">
                  <c:v>73108</c:v>
                </c:pt>
                <c:pt idx="41">
                  <c:v>72536</c:v>
                </c:pt>
                <c:pt idx="42">
                  <c:v>72219</c:v>
                </c:pt>
                <c:pt idx="43">
                  <c:v>70880</c:v>
                </c:pt>
                <c:pt idx="44">
                  <c:v>68983</c:v>
                </c:pt>
                <c:pt idx="45">
                  <c:v>64540</c:v>
                </c:pt>
                <c:pt idx="46">
                  <c:v>62851</c:v>
                </c:pt>
                <c:pt idx="47">
                  <c:v>60280</c:v>
                </c:pt>
                <c:pt idx="48">
                  <c:v>59324</c:v>
                </c:pt>
                <c:pt idx="49">
                  <c:v>59850</c:v>
                </c:pt>
                <c:pt idx="50">
                  <c:v>57800</c:v>
                </c:pt>
                <c:pt idx="51">
                  <c:v>56031</c:v>
                </c:pt>
                <c:pt idx="52">
                  <c:v>54338</c:v>
                </c:pt>
                <c:pt idx="53">
                  <c:v>52719</c:v>
                </c:pt>
                <c:pt idx="54">
                  <c:v>52295</c:v>
                </c:pt>
                <c:pt idx="55">
                  <c:v>48569</c:v>
                </c:pt>
                <c:pt idx="56">
                  <c:v>46502</c:v>
                </c:pt>
                <c:pt idx="57">
                  <c:v>45396</c:v>
                </c:pt>
                <c:pt idx="58">
                  <c:v>43294</c:v>
                </c:pt>
                <c:pt idx="59">
                  <c:v>41991</c:v>
                </c:pt>
                <c:pt idx="60">
                  <c:v>39063</c:v>
                </c:pt>
                <c:pt idx="61">
                  <c:v>36862</c:v>
                </c:pt>
                <c:pt idx="62">
                  <c:v>34142</c:v>
                </c:pt>
                <c:pt idx="63">
                  <c:v>33295</c:v>
                </c:pt>
                <c:pt idx="64">
                  <c:v>32460</c:v>
                </c:pt>
                <c:pt idx="65">
                  <c:v>30031</c:v>
                </c:pt>
                <c:pt idx="66">
                  <c:v>28883</c:v>
                </c:pt>
                <c:pt idx="67">
                  <c:v>27529</c:v>
                </c:pt>
                <c:pt idx="68">
                  <c:v>24023</c:v>
                </c:pt>
                <c:pt idx="69">
                  <c:v>22651</c:v>
                </c:pt>
                <c:pt idx="70">
                  <c:v>20932</c:v>
                </c:pt>
                <c:pt idx="71">
                  <c:v>19615</c:v>
                </c:pt>
                <c:pt idx="72">
                  <c:v>17600</c:v>
                </c:pt>
                <c:pt idx="73">
                  <c:v>16614</c:v>
                </c:pt>
                <c:pt idx="74">
                  <c:v>15813</c:v>
                </c:pt>
                <c:pt idx="75">
                  <c:v>14615</c:v>
                </c:pt>
                <c:pt idx="76">
                  <c:v>14079</c:v>
                </c:pt>
                <c:pt idx="77">
                  <c:v>13122</c:v>
                </c:pt>
                <c:pt idx="78">
                  <c:v>12686</c:v>
                </c:pt>
                <c:pt idx="79">
                  <c:v>12057</c:v>
                </c:pt>
                <c:pt idx="80">
                  <c:v>10651</c:v>
                </c:pt>
                <c:pt idx="81">
                  <c:v>9746</c:v>
                </c:pt>
                <c:pt idx="82">
                  <c:v>9262</c:v>
                </c:pt>
                <c:pt idx="83">
                  <c:v>8678</c:v>
                </c:pt>
                <c:pt idx="84">
                  <c:v>8407</c:v>
                </c:pt>
                <c:pt idx="85">
                  <c:v>44736</c:v>
                </c:pt>
              </c:numCache>
            </c:numRef>
          </c:val>
        </c:ser>
        <c:dLbls>
          <c:showLegendKey val="0"/>
          <c:showVal val="0"/>
          <c:showCatName val="0"/>
          <c:showSerName val="0"/>
          <c:showPercent val="0"/>
          <c:showBubbleSize val="0"/>
        </c:dLbls>
        <c:gapWidth val="0"/>
        <c:axId val="111692008"/>
        <c:axId val="11169240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Census NH White</c:v>
                      </c:pt>
                    </c:strCache>
                  </c:strRef>
                </c:tx>
                <c:spPr>
                  <a:solidFill>
                    <a:schemeClr val="accent2"/>
                  </a:solidFill>
                </c:spPr>
                <c:invertIfNegative val="0"/>
                <c:cat>
                  <c:strRef>
                    <c:extLst>
                      <c:ext uri="{02D57815-91ED-43cb-92C2-25804820EDAC}">
                        <c15:formulaRef>
                          <c15:sqref>Sheet1!$A$2:$A$87</c15:sqref>
                        </c15:formulaRef>
                      </c:ext>
                    </c:extLst>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extLst>
                      <c:ext uri="{02D57815-91ED-43cb-92C2-25804820EDAC}">
                        <c15:formulaRef>
                          <c15:sqref>Sheet1!$B$2:$B$87</c15:sqref>
                        </c15:formulaRef>
                      </c:ext>
                    </c:extLst>
                    <c:numCache>
                      <c:formatCode>General</c:formatCode>
                      <c:ptCount val="86"/>
                      <c:pt idx="0">
                        <c:v>58036</c:v>
                      </c:pt>
                      <c:pt idx="1">
                        <c:v>59083</c:v>
                      </c:pt>
                      <c:pt idx="2">
                        <c:v>60256</c:v>
                      </c:pt>
                      <c:pt idx="3">
                        <c:v>60780</c:v>
                      </c:pt>
                      <c:pt idx="4">
                        <c:v>60589</c:v>
                      </c:pt>
                      <c:pt idx="5">
                        <c:v>61544</c:v>
                      </c:pt>
                      <c:pt idx="6">
                        <c:v>62235</c:v>
                      </c:pt>
                      <c:pt idx="7">
                        <c:v>62620</c:v>
                      </c:pt>
                      <c:pt idx="8">
                        <c:v>62631</c:v>
                      </c:pt>
                      <c:pt idx="9">
                        <c:v>64167</c:v>
                      </c:pt>
                      <c:pt idx="10">
                        <c:v>64822</c:v>
                      </c:pt>
                      <c:pt idx="11">
                        <c:v>64511</c:v>
                      </c:pt>
                      <c:pt idx="12">
                        <c:v>63858</c:v>
                      </c:pt>
                      <c:pt idx="13">
                        <c:v>65120</c:v>
                      </c:pt>
                      <c:pt idx="14">
                        <c:v>65215</c:v>
                      </c:pt>
                      <c:pt idx="15">
                        <c:v>65532</c:v>
                      </c:pt>
                      <c:pt idx="16">
                        <c:v>66737</c:v>
                      </c:pt>
                      <c:pt idx="17">
                        <c:v>67331</c:v>
                      </c:pt>
                      <c:pt idx="18">
                        <c:v>68136</c:v>
                      </c:pt>
                      <c:pt idx="19">
                        <c:v>68963</c:v>
                      </c:pt>
                      <c:pt idx="20">
                        <c:v>69086</c:v>
                      </c:pt>
                      <c:pt idx="21">
                        <c:v>68651</c:v>
                      </c:pt>
                      <c:pt idx="22">
                        <c:v>69397</c:v>
                      </c:pt>
                      <c:pt idx="23">
                        <c:v>71619</c:v>
                      </c:pt>
                      <c:pt idx="24">
                        <c:v>73821</c:v>
                      </c:pt>
                      <c:pt idx="25">
                        <c:v>74705</c:v>
                      </c:pt>
                      <c:pt idx="26">
                        <c:v>72952</c:v>
                      </c:pt>
                      <c:pt idx="27">
                        <c:v>74831</c:v>
                      </c:pt>
                      <c:pt idx="28">
                        <c:v>74484</c:v>
                      </c:pt>
                      <c:pt idx="29">
                        <c:v>74316</c:v>
                      </c:pt>
                      <c:pt idx="30">
                        <c:v>73868</c:v>
                      </c:pt>
                      <c:pt idx="31">
                        <c:v>69036</c:v>
                      </c:pt>
                      <c:pt idx="32">
                        <c:v>69498</c:v>
                      </c:pt>
                      <c:pt idx="33">
                        <c:v>67512</c:v>
                      </c:pt>
                      <c:pt idx="34">
                        <c:v>66677</c:v>
                      </c:pt>
                      <c:pt idx="35">
                        <c:v>68911</c:v>
                      </c:pt>
                      <c:pt idx="36">
                        <c:v>67252</c:v>
                      </c:pt>
                      <c:pt idx="37">
                        <c:v>69356</c:v>
                      </c:pt>
                      <c:pt idx="38">
                        <c:v>75236</c:v>
                      </c:pt>
                      <c:pt idx="39">
                        <c:v>81328</c:v>
                      </c:pt>
                      <c:pt idx="40">
                        <c:v>80501</c:v>
                      </c:pt>
                      <c:pt idx="41">
                        <c:v>75862</c:v>
                      </c:pt>
                      <c:pt idx="42">
                        <c:v>73198</c:v>
                      </c:pt>
                      <c:pt idx="43">
                        <c:v>74009</c:v>
                      </c:pt>
                      <c:pt idx="44">
                        <c:v>76258</c:v>
                      </c:pt>
                      <c:pt idx="45">
                        <c:v>84230</c:v>
                      </c:pt>
                      <c:pt idx="46">
                        <c:v>87942</c:v>
                      </c:pt>
                      <c:pt idx="47">
                        <c:v>90662</c:v>
                      </c:pt>
                      <c:pt idx="48">
                        <c:v>91924</c:v>
                      </c:pt>
                      <c:pt idx="49">
                        <c:v>94015</c:v>
                      </c:pt>
                      <c:pt idx="50">
                        <c:v>95401</c:v>
                      </c:pt>
                      <c:pt idx="51">
                        <c:v>92577</c:v>
                      </c:pt>
                      <c:pt idx="52">
                        <c:v>94463</c:v>
                      </c:pt>
                      <c:pt idx="53">
                        <c:v>92597</c:v>
                      </c:pt>
                      <c:pt idx="54">
                        <c:v>90865</c:v>
                      </c:pt>
                      <c:pt idx="55">
                        <c:v>90951</c:v>
                      </c:pt>
                      <c:pt idx="56">
                        <c:v>87875</c:v>
                      </c:pt>
                      <c:pt idx="57">
                        <c:v>85764</c:v>
                      </c:pt>
                      <c:pt idx="58">
                        <c:v>82638</c:v>
                      </c:pt>
                      <c:pt idx="59">
                        <c:v>78169</c:v>
                      </c:pt>
                      <c:pt idx="60">
                        <c:v>78541</c:v>
                      </c:pt>
                      <c:pt idx="61">
                        <c:v>76814</c:v>
                      </c:pt>
                      <c:pt idx="62">
                        <c:v>80015</c:v>
                      </c:pt>
                      <c:pt idx="63">
                        <c:v>79804</c:v>
                      </c:pt>
                      <c:pt idx="64">
                        <c:v>58791</c:v>
                      </c:pt>
                      <c:pt idx="65">
                        <c:v>61908</c:v>
                      </c:pt>
                      <c:pt idx="66">
                        <c:v>62221</c:v>
                      </c:pt>
                      <c:pt idx="67">
                        <c:v>59969</c:v>
                      </c:pt>
                      <c:pt idx="68">
                        <c:v>53552</c:v>
                      </c:pt>
                      <c:pt idx="69">
                        <c:v>50671</c:v>
                      </c:pt>
                      <c:pt idx="70">
                        <c:v>47145</c:v>
                      </c:pt>
                      <c:pt idx="71">
                        <c:v>45344</c:v>
                      </c:pt>
                      <c:pt idx="72">
                        <c:v>43741</c:v>
                      </c:pt>
                      <c:pt idx="73">
                        <c:v>40668</c:v>
                      </c:pt>
                      <c:pt idx="74">
                        <c:v>40372</c:v>
                      </c:pt>
                      <c:pt idx="75">
                        <c:v>39692</c:v>
                      </c:pt>
                      <c:pt idx="76">
                        <c:v>36270</c:v>
                      </c:pt>
                      <c:pt idx="77">
                        <c:v>35629</c:v>
                      </c:pt>
                      <c:pt idx="78">
                        <c:v>34388</c:v>
                      </c:pt>
                      <c:pt idx="79">
                        <c:v>33858</c:v>
                      </c:pt>
                      <c:pt idx="80">
                        <c:v>32836</c:v>
                      </c:pt>
                      <c:pt idx="81">
                        <c:v>30302</c:v>
                      </c:pt>
                      <c:pt idx="82">
                        <c:v>28565</c:v>
                      </c:pt>
                      <c:pt idx="83">
                        <c:v>27290</c:v>
                      </c:pt>
                      <c:pt idx="84">
                        <c:v>25745</c:v>
                      </c:pt>
                      <c:pt idx="85">
                        <c:v>151436</c:v>
                      </c:pt>
                    </c:numCache>
                  </c:numRef>
                </c:val>
              </c15:ser>
            </c15:filteredBarSeries>
            <c15:filteredBarSeries>
              <c15:ser>
                <c:idx val="2"/>
                <c:order val="2"/>
                <c:tx>
                  <c:strRef>
                    <c:extLst>
                      <c:ext xmlns:c15="http://schemas.microsoft.com/office/drawing/2012/chart" uri="{02D57815-91ED-43cb-92C2-25804820EDAC}">
                        <c15:formulaRef>
                          <c15:sqref>Sheet1!$D$1</c15:sqref>
                        </c15:formulaRef>
                      </c:ext>
                    </c:extLst>
                    <c:strCache>
                      <c:ptCount val="1"/>
                      <c:pt idx="0">
                        <c:v>Census NH Black</c:v>
                      </c:pt>
                    </c:strCache>
                  </c:strRef>
                </c:tx>
                <c:invertIfNegative val="0"/>
                <c:cat>
                  <c:strRef>
                    <c:extLst>
                      <c:ext xmlns:c15="http://schemas.microsoft.com/office/drawing/2012/chart" uri="{02D57815-91ED-43cb-92C2-25804820EDAC}">
                        <c15:formulaRef>
                          <c15:sqref>Sheet1!$A$2:$A$87</c15:sqref>
                        </c15:formulaRef>
                      </c:ext>
                    </c:extLst>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extLst>
                      <c:ext xmlns:c15="http://schemas.microsoft.com/office/drawing/2012/chart" uri="{02D57815-91ED-43cb-92C2-25804820EDAC}">
                        <c15:formulaRef>
                          <c15:sqref>Sheet1!$D$2:$D$87</c15:sqref>
                        </c15:formulaRef>
                      </c:ext>
                    </c:extLst>
                    <c:numCache>
                      <c:formatCode>General</c:formatCode>
                      <c:ptCount val="86"/>
                      <c:pt idx="0">
                        <c:v>20952</c:v>
                      </c:pt>
                      <c:pt idx="1">
                        <c:v>21223</c:v>
                      </c:pt>
                      <c:pt idx="2">
                        <c:v>21722</c:v>
                      </c:pt>
                      <c:pt idx="3">
                        <c:v>21729</c:v>
                      </c:pt>
                      <c:pt idx="4">
                        <c:v>21984</c:v>
                      </c:pt>
                      <c:pt idx="5">
                        <c:v>21745</c:v>
                      </c:pt>
                      <c:pt idx="6">
                        <c:v>21726</c:v>
                      </c:pt>
                      <c:pt idx="7">
                        <c:v>21614</c:v>
                      </c:pt>
                      <c:pt idx="8">
                        <c:v>21829</c:v>
                      </c:pt>
                      <c:pt idx="9">
                        <c:v>22127</c:v>
                      </c:pt>
                      <c:pt idx="10">
                        <c:v>22754</c:v>
                      </c:pt>
                      <c:pt idx="11">
                        <c:v>22069</c:v>
                      </c:pt>
                      <c:pt idx="12">
                        <c:v>22219</c:v>
                      </c:pt>
                      <c:pt idx="13">
                        <c:v>22422</c:v>
                      </c:pt>
                      <c:pt idx="14">
                        <c:v>22184</c:v>
                      </c:pt>
                      <c:pt idx="15">
                        <c:v>23209</c:v>
                      </c:pt>
                      <c:pt idx="16">
                        <c:v>23764</c:v>
                      </c:pt>
                      <c:pt idx="17">
                        <c:v>24586</c:v>
                      </c:pt>
                      <c:pt idx="18">
                        <c:v>24328</c:v>
                      </c:pt>
                      <c:pt idx="19">
                        <c:v>24711</c:v>
                      </c:pt>
                      <c:pt idx="20">
                        <c:v>23987</c:v>
                      </c:pt>
                      <c:pt idx="21">
                        <c:v>22745</c:v>
                      </c:pt>
                      <c:pt idx="22">
                        <c:v>22273</c:v>
                      </c:pt>
                      <c:pt idx="23">
                        <c:v>22072</c:v>
                      </c:pt>
                      <c:pt idx="24">
                        <c:v>22333</c:v>
                      </c:pt>
                      <c:pt idx="25">
                        <c:v>22048</c:v>
                      </c:pt>
                      <c:pt idx="26">
                        <c:v>21981</c:v>
                      </c:pt>
                      <c:pt idx="27">
                        <c:v>22600</c:v>
                      </c:pt>
                      <c:pt idx="28">
                        <c:v>22455</c:v>
                      </c:pt>
                      <c:pt idx="29">
                        <c:v>23286</c:v>
                      </c:pt>
                      <c:pt idx="30">
                        <c:v>23819</c:v>
                      </c:pt>
                      <c:pt idx="31">
                        <c:v>22210</c:v>
                      </c:pt>
                      <c:pt idx="32">
                        <c:v>21608</c:v>
                      </c:pt>
                      <c:pt idx="33">
                        <c:v>21222</c:v>
                      </c:pt>
                      <c:pt idx="34">
                        <c:v>21232</c:v>
                      </c:pt>
                      <c:pt idx="35">
                        <c:v>21083</c:v>
                      </c:pt>
                      <c:pt idx="36">
                        <c:v>21215</c:v>
                      </c:pt>
                      <c:pt idx="37">
                        <c:v>22167</c:v>
                      </c:pt>
                      <c:pt idx="38">
                        <c:v>22490</c:v>
                      </c:pt>
                      <c:pt idx="39">
                        <c:v>23535</c:v>
                      </c:pt>
                      <c:pt idx="40">
                        <c:v>22437</c:v>
                      </c:pt>
                      <c:pt idx="41">
                        <c:v>20590</c:v>
                      </c:pt>
                      <c:pt idx="42">
                        <c:v>21037</c:v>
                      </c:pt>
                      <c:pt idx="43">
                        <c:v>21007</c:v>
                      </c:pt>
                      <c:pt idx="44">
                        <c:v>21930</c:v>
                      </c:pt>
                      <c:pt idx="45">
                        <c:v>23296</c:v>
                      </c:pt>
                      <c:pt idx="46">
                        <c:v>22516</c:v>
                      </c:pt>
                      <c:pt idx="47">
                        <c:v>22453</c:v>
                      </c:pt>
                      <c:pt idx="48">
                        <c:v>22239</c:v>
                      </c:pt>
                      <c:pt idx="49">
                        <c:v>22535</c:v>
                      </c:pt>
                      <c:pt idx="50">
                        <c:v>22132</c:v>
                      </c:pt>
                      <c:pt idx="51">
                        <c:v>21548</c:v>
                      </c:pt>
                      <c:pt idx="52">
                        <c:v>21084</c:v>
                      </c:pt>
                      <c:pt idx="53">
                        <c:v>20577</c:v>
                      </c:pt>
                      <c:pt idx="54">
                        <c:v>19818</c:v>
                      </c:pt>
                      <c:pt idx="55">
                        <c:v>19247</c:v>
                      </c:pt>
                      <c:pt idx="56">
                        <c:v>17591</c:v>
                      </c:pt>
                      <c:pt idx="57">
                        <c:v>16890</c:v>
                      </c:pt>
                      <c:pt idx="58">
                        <c:v>16213</c:v>
                      </c:pt>
                      <c:pt idx="59">
                        <c:v>15735</c:v>
                      </c:pt>
                      <c:pt idx="60">
                        <c:v>14826</c:v>
                      </c:pt>
                      <c:pt idx="61">
                        <c:v>13897</c:v>
                      </c:pt>
                      <c:pt idx="62">
                        <c:v>12900</c:v>
                      </c:pt>
                      <c:pt idx="63">
                        <c:v>11664</c:v>
                      </c:pt>
                      <c:pt idx="64">
                        <c:v>9816</c:v>
                      </c:pt>
                      <c:pt idx="65">
                        <c:v>9859</c:v>
                      </c:pt>
                      <c:pt idx="66">
                        <c:v>9086</c:v>
                      </c:pt>
                      <c:pt idx="67">
                        <c:v>8629</c:v>
                      </c:pt>
                      <c:pt idx="68">
                        <c:v>7876</c:v>
                      </c:pt>
                      <c:pt idx="69">
                        <c:v>7638</c:v>
                      </c:pt>
                      <c:pt idx="70">
                        <c:v>7038</c:v>
                      </c:pt>
                      <c:pt idx="71">
                        <c:v>6216</c:v>
                      </c:pt>
                      <c:pt idx="72">
                        <c:v>6155</c:v>
                      </c:pt>
                      <c:pt idx="73">
                        <c:v>5920</c:v>
                      </c:pt>
                      <c:pt idx="74">
                        <c:v>5635</c:v>
                      </c:pt>
                      <c:pt idx="75">
                        <c:v>5544</c:v>
                      </c:pt>
                      <c:pt idx="76">
                        <c:v>5045</c:v>
                      </c:pt>
                      <c:pt idx="77">
                        <c:v>4985</c:v>
                      </c:pt>
                      <c:pt idx="78">
                        <c:v>4311</c:v>
                      </c:pt>
                      <c:pt idx="79">
                        <c:v>4148</c:v>
                      </c:pt>
                      <c:pt idx="80">
                        <c:v>4133</c:v>
                      </c:pt>
                      <c:pt idx="81">
                        <c:v>3700</c:v>
                      </c:pt>
                      <c:pt idx="82">
                        <c:v>3336</c:v>
                      </c:pt>
                      <c:pt idx="83">
                        <c:v>3069</c:v>
                      </c:pt>
                      <c:pt idx="84">
                        <c:v>2936</c:v>
                      </c:pt>
                      <c:pt idx="85">
                        <c:v>16609</c:v>
                      </c:pt>
                    </c:numCache>
                  </c:numRef>
                </c:val>
              </c15:ser>
            </c15:filteredBarSeries>
            <c15:filteredBarSeries>
              <c15:ser>
                <c:idx val="3"/>
                <c:order val="3"/>
                <c:tx>
                  <c:strRef>
                    <c:extLst>
                      <c:ext xmlns:c15="http://schemas.microsoft.com/office/drawing/2012/chart" uri="{02D57815-91ED-43cb-92C2-25804820EDAC}">
                        <c15:formulaRef>
                          <c15:sqref>Sheet1!$E$1</c15:sqref>
                        </c15:formulaRef>
                      </c:ext>
                    </c:extLst>
                    <c:strCache>
                      <c:ptCount val="1"/>
                      <c:pt idx="0">
                        <c:v>Estimate 2014 NH Black</c:v>
                      </c:pt>
                    </c:strCache>
                  </c:strRef>
                </c:tx>
                <c:invertIfNegative val="0"/>
                <c:cat>
                  <c:strRef>
                    <c:extLst>
                      <c:ext xmlns:c15="http://schemas.microsoft.com/office/drawing/2012/chart" uri="{02D57815-91ED-43cb-92C2-25804820EDAC}">
                        <c15:formulaRef>
                          <c15:sqref>Sheet1!$A$2:$A$87</c15:sqref>
                        </c15:formulaRef>
                      </c:ext>
                    </c:extLst>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extLst>
                      <c:ext xmlns:c15="http://schemas.microsoft.com/office/drawing/2012/chart" uri="{02D57815-91ED-43cb-92C2-25804820EDAC}">
                        <c15:formulaRef>
                          <c15:sqref>Sheet1!$E$2:$E$87</c15:sqref>
                        </c15:formulaRef>
                      </c:ext>
                    </c:extLst>
                    <c:numCache>
                      <c:formatCode>General</c:formatCode>
                      <c:ptCount val="86"/>
                      <c:pt idx="0">
                        <c:v>22305</c:v>
                      </c:pt>
                      <c:pt idx="1">
                        <c:v>21650</c:v>
                      </c:pt>
                      <c:pt idx="2">
                        <c:v>20730</c:v>
                      </c:pt>
                      <c:pt idx="3">
                        <c:v>21178</c:v>
                      </c:pt>
                      <c:pt idx="4">
                        <c:v>22030</c:v>
                      </c:pt>
                      <c:pt idx="5">
                        <c:v>22414</c:v>
                      </c:pt>
                      <c:pt idx="6">
                        <c:v>23212</c:v>
                      </c:pt>
                      <c:pt idx="7">
                        <c:v>23115</c:v>
                      </c:pt>
                      <c:pt idx="8">
                        <c:v>23299</c:v>
                      </c:pt>
                      <c:pt idx="9">
                        <c:v>23300</c:v>
                      </c:pt>
                      <c:pt idx="10">
                        <c:v>23087</c:v>
                      </c:pt>
                      <c:pt idx="11">
                        <c:v>22967</c:v>
                      </c:pt>
                      <c:pt idx="12">
                        <c:v>23140</c:v>
                      </c:pt>
                      <c:pt idx="13">
                        <c:v>23463</c:v>
                      </c:pt>
                      <c:pt idx="14">
                        <c:v>24114</c:v>
                      </c:pt>
                      <c:pt idx="15">
                        <c:v>23478</c:v>
                      </c:pt>
                      <c:pt idx="16">
                        <c:v>23299</c:v>
                      </c:pt>
                      <c:pt idx="17">
                        <c:v>23690</c:v>
                      </c:pt>
                      <c:pt idx="18">
                        <c:v>22949</c:v>
                      </c:pt>
                      <c:pt idx="19">
                        <c:v>24161</c:v>
                      </c:pt>
                      <c:pt idx="20">
                        <c:v>24925</c:v>
                      </c:pt>
                      <c:pt idx="21">
                        <c:v>25693</c:v>
                      </c:pt>
                      <c:pt idx="22">
                        <c:v>26624</c:v>
                      </c:pt>
                      <c:pt idx="23">
                        <c:v>27135</c:v>
                      </c:pt>
                      <c:pt idx="24">
                        <c:v>27035</c:v>
                      </c:pt>
                      <c:pt idx="25">
                        <c:v>26031</c:v>
                      </c:pt>
                      <c:pt idx="26">
                        <c:v>25171</c:v>
                      </c:pt>
                      <c:pt idx="27">
                        <c:v>24735</c:v>
                      </c:pt>
                      <c:pt idx="28">
                        <c:v>24730</c:v>
                      </c:pt>
                      <c:pt idx="29">
                        <c:v>24586</c:v>
                      </c:pt>
                      <c:pt idx="30">
                        <c:v>24077</c:v>
                      </c:pt>
                      <c:pt idx="31">
                        <c:v>24526</c:v>
                      </c:pt>
                      <c:pt idx="32">
                        <c:v>24509</c:v>
                      </c:pt>
                      <c:pt idx="33">
                        <c:v>24885</c:v>
                      </c:pt>
                      <c:pt idx="34">
                        <c:v>25581</c:v>
                      </c:pt>
                      <c:pt idx="35">
                        <c:v>24090</c:v>
                      </c:pt>
                      <c:pt idx="36">
                        <c:v>22914</c:v>
                      </c:pt>
                      <c:pt idx="37">
                        <c:v>22932</c:v>
                      </c:pt>
                      <c:pt idx="38">
                        <c:v>22168</c:v>
                      </c:pt>
                      <c:pt idx="39">
                        <c:v>22441</c:v>
                      </c:pt>
                      <c:pt idx="40">
                        <c:v>22229</c:v>
                      </c:pt>
                      <c:pt idx="41">
                        <c:v>22902</c:v>
                      </c:pt>
                      <c:pt idx="42">
                        <c:v>23506</c:v>
                      </c:pt>
                      <c:pt idx="43">
                        <c:v>24273</c:v>
                      </c:pt>
                      <c:pt idx="44">
                        <c:v>23548</c:v>
                      </c:pt>
                      <c:pt idx="45">
                        <c:v>21410</c:v>
                      </c:pt>
                      <c:pt idx="46">
                        <c:v>21473</c:v>
                      </c:pt>
                      <c:pt idx="47">
                        <c:v>21380</c:v>
                      </c:pt>
                      <c:pt idx="48">
                        <c:v>22029</c:v>
                      </c:pt>
                      <c:pt idx="49">
                        <c:v>23293</c:v>
                      </c:pt>
                      <c:pt idx="50">
                        <c:v>22878</c:v>
                      </c:pt>
                      <c:pt idx="51">
                        <c:v>22620</c:v>
                      </c:pt>
                      <c:pt idx="52">
                        <c:v>22366</c:v>
                      </c:pt>
                      <c:pt idx="53">
                        <c:v>22506</c:v>
                      </c:pt>
                      <c:pt idx="54">
                        <c:v>22348</c:v>
                      </c:pt>
                      <c:pt idx="55">
                        <c:v>21594</c:v>
                      </c:pt>
                      <c:pt idx="56">
                        <c:v>20926</c:v>
                      </c:pt>
                      <c:pt idx="57">
                        <c:v>20616</c:v>
                      </c:pt>
                      <c:pt idx="58">
                        <c:v>19707</c:v>
                      </c:pt>
                      <c:pt idx="59">
                        <c:v>19100</c:v>
                      </c:pt>
                      <c:pt idx="60">
                        <c:v>17764</c:v>
                      </c:pt>
                      <c:pt idx="61">
                        <c:v>16599</c:v>
                      </c:pt>
                      <c:pt idx="62">
                        <c:v>15885</c:v>
                      </c:pt>
                      <c:pt idx="63">
                        <c:v>15610</c:v>
                      </c:pt>
                      <c:pt idx="64">
                        <c:v>14642</c:v>
                      </c:pt>
                      <c:pt idx="65">
                        <c:v>13670</c:v>
                      </c:pt>
                      <c:pt idx="66">
                        <c:v>12623</c:v>
                      </c:pt>
                      <c:pt idx="67">
                        <c:v>11743</c:v>
                      </c:pt>
                      <c:pt idx="68">
                        <c:v>9508</c:v>
                      </c:pt>
                      <c:pt idx="69">
                        <c:v>9493</c:v>
                      </c:pt>
                      <c:pt idx="70">
                        <c:v>8697</c:v>
                      </c:pt>
                      <c:pt idx="71">
                        <c:v>8270</c:v>
                      </c:pt>
                      <c:pt idx="72">
                        <c:v>7357</c:v>
                      </c:pt>
                      <c:pt idx="73">
                        <c:v>7229</c:v>
                      </c:pt>
                      <c:pt idx="74">
                        <c:v>6625</c:v>
                      </c:pt>
                      <c:pt idx="75">
                        <c:v>5777</c:v>
                      </c:pt>
                      <c:pt idx="76">
                        <c:v>5589</c:v>
                      </c:pt>
                      <c:pt idx="77">
                        <c:v>5348</c:v>
                      </c:pt>
                      <c:pt idx="78">
                        <c:v>5048</c:v>
                      </c:pt>
                      <c:pt idx="79">
                        <c:v>4931</c:v>
                      </c:pt>
                      <c:pt idx="80">
                        <c:v>4375</c:v>
                      </c:pt>
                      <c:pt idx="81">
                        <c:v>4141</c:v>
                      </c:pt>
                      <c:pt idx="82">
                        <c:v>3685</c:v>
                      </c:pt>
                      <c:pt idx="83">
                        <c:v>3292</c:v>
                      </c:pt>
                      <c:pt idx="84">
                        <c:v>3196</c:v>
                      </c:pt>
                      <c:pt idx="85">
                        <c:v>19383</c:v>
                      </c:pt>
                    </c:numCache>
                  </c:numRef>
                </c:val>
              </c15:ser>
            </c15:filteredBarSeries>
            <c15:filteredBarSeries>
              <c15:ser>
                <c:idx val="4"/>
                <c:order val="4"/>
                <c:tx>
                  <c:strRef>
                    <c:extLst>
                      <c:ext xmlns:c15="http://schemas.microsoft.com/office/drawing/2012/chart" uri="{02D57815-91ED-43cb-92C2-25804820EDAC}">
                        <c15:formulaRef>
                          <c15:sqref>Sheet1!$F$1</c15:sqref>
                        </c15:formulaRef>
                      </c:ext>
                    </c:extLst>
                    <c:strCache>
                      <c:ptCount val="1"/>
                      <c:pt idx="0">
                        <c:v>Census NH Asian</c:v>
                      </c:pt>
                    </c:strCache>
                  </c:strRef>
                </c:tx>
                <c:invertIfNegative val="0"/>
                <c:cat>
                  <c:strRef>
                    <c:extLst>
                      <c:ext xmlns:c15="http://schemas.microsoft.com/office/drawing/2012/chart" uri="{02D57815-91ED-43cb-92C2-25804820EDAC}">
                        <c15:formulaRef>
                          <c15:sqref>Sheet1!$A$2:$A$87</c15:sqref>
                        </c15:formulaRef>
                      </c:ext>
                    </c:extLst>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extLst>
                      <c:ext xmlns:c15="http://schemas.microsoft.com/office/drawing/2012/chart" uri="{02D57815-91ED-43cb-92C2-25804820EDAC}">
                        <c15:formulaRef>
                          <c15:sqref>Sheet1!$F$2:$F$87</c15:sqref>
                        </c15:formulaRef>
                      </c:ext>
                    </c:extLst>
                    <c:numCache>
                      <c:formatCode>General</c:formatCode>
                      <c:ptCount val="86"/>
                      <c:pt idx="0">
                        <c:v>6251</c:v>
                      </c:pt>
                      <c:pt idx="1">
                        <c:v>6281</c:v>
                      </c:pt>
                      <c:pt idx="2">
                        <c:v>6724</c:v>
                      </c:pt>
                      <c:pt idx="3">
                        <c:v>6654</c:v>
                      </c:pt>
                      <c:pt idx="4">
                        <c:v>6805</c:v>
                      </c:pt>
                      <c:pt idx="5">
                        <c:v>6891</c:v>
                      </c:pt>
                      <c:pt idx="6">
                        <c:v>7103</c:v>
                      </c:pt>
                      <c:pt idx="7">
                        <c:v>6910</c:v>
                      </c:pt>
                      <c:pt idx="8">
                        <c:v>6578</c:v>
                      </c:pt>
                      <c:pt idx="9">
                        <c:v>6905</c:v>
                      </c:pt>
                      <c:pt idx="10">
                        <c:v>6465</c:v>
                      </c:pt>
                      <c:pt idx="11">
                        <c:v>6049</c:v>
                      </c:pt>
                      <c:pt idx="12">
                        <c:v>6182</c:v>
                      </c:pt>
                      <c:pt idx="13">
                        <c:v>6222</c:v>
                      </c:pt>
                      <c:pt idx="14">
                        <c:v>5946</c:v>
                      </c:pt>
                      <c:pt idx="15">
                        <c:v>5804</c:v>
                      </c:pt>
                      <c:pt idx="16">
                        <c:v>5946</c:v>
                      </c:pt>
                      <c:pt idx="17">
                        <c:v>5790</c:v>
                      </c:pt>
                      <c:pt idx="18">
                        <c:v>5791</c:v>
                      </c:pt>
                      <c:pt idx="19">
                        <c:v>5768</c:v>
                      </c:pt>
                      <c:pt idx="20">
                        <c:v>6116</c:v>
                      </c:pt>
                      <c:pt idx="21">
                        <c:v>6425</c:v>
                      </c:pt>
                      <c:pt idx="22">
                        <c:v>6544</c:v>
                      </c:pt>
                      <c:pt idx="23">
                        <c:v>6864</c:v>
                      </c:pt>
                      <c:pt idx="24">
                        <c:v>7538</c:v>
                      </c:pt>
                      <c:pt idx="25">
                        <c:v>7762</c:v>
                      </c:pt>
                      <c:pt idx="26">
                        <c:v>8577</c:v>
                      </c:pt>
                      <c:pt idx="27">
                        <c:v>8846</c:v>
                      </c:pt>
                      <c:pt idx="28">
                        <c:v>8982</c:v>
                      </c:pt>
                      <c:pt idx="29">
                        <c:v>9017</c:v>
                      </c:pt>
                      <c:pt idx="30">
                        <c:v>9109</c:v>
                      </c:pt>
                      <c:pt idx="31">
                        <c:v>8958</c:v>
                      </c:pt>
                      <c:pt idx="32">
                        <c:v>8848</c:v>
                      </c:pt>
                      <c:pt idx="33">
                        <c:v>8983</c:v>
                      </c:pt>
                      <c:pt idx="34">
                        <c:v>9558</c:v>
                      </c:pt>
                      <c:pt idx="35">
                        <c:v>9741</c:v>
                      </c:pt>
                      <c:pt idx="36">
                        <c:v>9778</c:v>
                      </c:pt>
                      <c:pt idx="37">
                        <c:v>9910</c:v>
                      </c:pt>
                      <c:pt idx="38">
                        <c:v>9838</c:v>
                      </c:pt>
                      <c:pt idx="39">
                        <c:v>9617</c:v>
                      </c:pt>
                      <c:pt idx="40">
                        <c:v>9497</c:v>
                      </c:pt>
                      <c:pt idx="41">
                        <c:v>8766</c:v>
                      </c:pt>
                      <c:pt idx="42">
                        <c:v>8041</c:v>
                      </c:pt>
                      <c:pt idx="43">
                        <c:v>7517</c:v>
                      </c:pt>
                      <c:pt idx="44">
                        <c:v>7511</c:v>
                      </c:pt>
                      <c:pt idx="45">
                        <c:v>7495</c:v>
                      </c:pt>
                      <c:pt idx="46">
                        <c:v>7529</c:v>
                      </c:pt>
                      <c:pt idx="47">
                        <c:v>7388</c:v>
                      </c:pt>
                      <c:pt idx="48">
                        <c:v>6511</c:v>
                      </c:pt>
                      <c:pt idx="49">
                        <c:v>6804</c:v>
                      </c:pt>
                      <c:pt idx="50">
                        <c:v>6800</c:v>
                      </c:pt>
                      <c:pt idx="51">
                        <c:v>6483</c:v>
                      </c:pt>
                      <c:pt idx="52">
                        <c:v>6333</c:v>
                      </c:pt>
                      <c:pt idx="53">
                        <c:v>6360</c:v>
                      </c:pt>
                      <c:pt idx="54">
                        <c:v>6176</c:v>
                      </c:pt>
                      <c:pt idx="55">
                        <c:v>5967</c:v>
                      </c:pt>
                      <c:pt idx="56">
                        <c:v>5582</c:v>
                      </c:pt>
                      <c:pt idx="57">
                        <c:v>5728</c:v>
                      </c:pt>
                      <c:pt idx="58">
                        <c:v>5218</c:v>
                      </c:pt>
                      <c:pt idx="59">
                        <c:v>5354</c:v>
                      </c:pt>
                      <c:pt idx="60">
                        <c:v>5305</c:v>
                      </c:pt>
                      <c:pt idx="61">
                        <c:v>4730</c:v>
                      </c:pt>
                      <c:pt idx="62">
                        <c:v>4470</c:v>
                      </c:pt>
                      <c:pt idx="63">
                        <c:v>4039</c:v>
                      </c:pt>
                      <c:pt idx="64">
                        <c:v>3422</c:v>
                      </c:pt>
                      <c:pt idx="65">
                        <c:v>3388</c:v>
                      </c:pt>
                      <c:pt idx="66">
                        <c:v>2992</c:v>
                      </c:pt>
                      <c:pt idx="67">
                        <c:v>2819</c:v>
                      </c:pt>
                      <c:pt idx="68">
                        <c:v>2584</c:v>
                      </c:pt>
                      <c:pt idx="69">
                        <c:v>2372</c:v>
                      </c:pt>
                      <c:pt idx="70">
                        <c:v>2235</c:v>
                      </c:pt>
                      <c:pt idx="71">
                        <c:v>2034</c:v>
                      </c:pt>
                      <c:pt idx="72">
                        <c:v>1865</c:v>
                      </c:pt>
                      <c:pt idx="73">
                        <c:v>1785</c:v>
                      </c:pt>
                      <c:pt idx="74">
                        <c:v>1682</c:v>
                      </c:pt>
                      <c:pt idx="75">
                        <c:v>1373</c:v>
                      </c:pt>
                      <c:pt idx="76">
                        <c:v>1334</c:v>
                      </c:pt>
                      <c:pt idx="77">
                        <c:v>1265</c:v>
                      </c:pt>
                      <c:pt idx="78">
                        <c:v>1075</c:v>
                      </c:pt>
                      <c:pt idx="79">
                        <c:v>1130</c:v>
                      </c:pt>
                      <c:pt idx="80">
                        <c:v>998</c:v>
                      </c:pt>
                      <c:pt idx="81">
                        <c:v>764</c:v>
                      </c:pt>
                      <c:pt idx="82">
                        <c:v>722</c:v>
                      </c:pt>
                      <c:pt idx="83">
                        <c:v>701</c:v>
                      </c:pt>
                      <c:pt idx="84">
                        <c:v>591</c:v>
                      </c:pt>
                      <c:pt idx="85">
                        <c:v>2582</c:v>
                      </c:pt>
                    </c:numCache>
                  </c:numRef>
                </c:val>
              </c15:ser>
            </c15:filteredBarSeries>
            <c15:filteredBarSeries>
              <c15:ser>
                <c:idx val="5"/>
                <c:order val="5"/>
                <c:tx>
                  <c:strRef>
                    <c:extLst>
                      <c:ext xmlns:c15="http://schemas.microsoft.com/office/drawing/2012/chart" uri="{02D57815-91ED-43cb-92C2-25804820EDAC}">
                        <c15:formulaRef>
                          <c15:sqref>Sheet1!$G$1</c15:sqref>
                        </c15:formulaRef>
                      </c:ext>
                    </c:extLst>
                    <c:strCache>
                      <c:ptCount val="1"/>
                      <c:pt idx="0">
                        <c:v>Estimate 2014 NH Asian</c:v>
                      </c:pt>
                    </c:strCache>
                  </c:strRef>
                </c:tx>
                <c:invertIfNegative val="0"/>
                <c:cat>
                  <c:strRef>
                    <c:extLst>
                      <c:ext xmlns:c15="http://schemas.microsoft.com/office/drawing/2012/chart" uri="{02D57815-91ED-43cb-92C2-25804820EDAC}">
                        <c15:formulaRef>
                          <c15:sqref>Sheet1!$A$2:$A$87</c15:sqref>
                        </c15:formulaRef>
                      </c:ext>
                    </c:extLst>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extLst>
                      <c:ext xmlns:c15="http://schemas.microsoft.com/office/drawing/2012/chart" uri="{02D57815-91ED-43cb-92C2-25804820EDAC}">
                        <c15:formulaRef>
                          <c15:sqref>Sheet1!$G$2:$G$87</c15:sqref>
                        </c15:formulaRef>
                      </c:ext>
                    </c:extLst>
                    <c:numCache>
                      <c:formatCode>General</c:formatCode>
                      <c:ptCount val="86"/>
                      <c:pt idx="0">
                        <c:v>6685</c:v>
                      </c:pt>
                      <c:pt idx="1">
                        <c:v>7072</c:v>
                      </c:pt>
                      <c:pt idx="2">
                        <c:v>7354</c:v>
                      </c:pt>
                      <c:pt idx="3">
                        <c:v>7393</c:v>
                      </c:pt>
                      <c:pt idx="4">
                        <c:v>7854</c:v>
                      </c:pt>
                      <c:pt idx="5">
                        <c:v>7784</c:v>
                      </c:pt>
                      <c:pt idx="6">
                        <c:v>7937</c:v>
                      </c:pt>
                      <c:pt idx="7">
                        <c:v>7754</c:v>
                      </c:pt>
                      <c:pt idx="8">
                        <c:v>7910</c:v>
                      </c:pt>
                      <c:pt idx="9">
                        <c:v>7853</c:v>
                      </c:pt>
                      <c:pt idx="10">
                        <c:v>8062</c:v>
                      </c:pt>
                      <c:pt idx="11">
                        <c:v>7940</c:v>
                      </c:pt>
                      <c:pt idx="12">
                        <c:v>7574</c:v>
                      </c:pt>
                      <c:pt idx="13">
                        <c:v>7605</c:v>
                      </c:pt>
                      <c:pt idx="14">
                        <c:v>7286</c:v>
                      </c:pt>
                      <c:pt idx="15">
                        <c:v>6906</c:v>
                      </c:pt>
                      <c:pt idx="16">
                        <c:v>7090</c:v>
                      </c:pt>
                      <c:pt idx="17">
                        <c:v>7247</c:v>
                      </c:pt>
                      <c:pt idx="18">
                        <c:v>6447</c:v>
                      </c:pt>
                      <c:pt idx="19">
                        <c:v>6081</c:v>
                      </c:pt>
                      <c:pt idx="20">
                        <c:v>6371</c:v>
                      </c:pt>
                      <c:pt idx="21">
                        <c:v>6506</c:v>
                      </c:pt>
                      <c:pt idx="22">
                        <c:v>7421</c:v>
                      </c:pt>
                      <c:pt idx="23">
                        <c:v>8356</c:v>
                      </c:pt>
                      <c:pt idx="24">
                        <c:v>9292</c:v>
                      </c:pt>
                      <c:pt idx="25">
                        <c:v>9906</c:v>
                      </c:pt>
                      <c:pt idx="26">
                        <c:v>10054</c:v>
                      </c:pt>
                      <c:pt idx="27">
                        <c:v>10138</c:v>
                      </c:pt>
                      <c:pt idx="28">
                        <c:v>10532</c:v>
                      </c:pt>
                      <c:pt idx="29">
                        <c:v>10738</c:v>
                      </c:pt>
                      <c:pt idx="30">
                        <c:v>11117</c:v>
                      </c:pt>
                      <c:pt idx="31">
                        <c:v>11338</c:v>
                      </c:pt>
                      <c:pt idx="32">
                        <c:v>11431</c:v>
                      </c:pt>
                      <c:pt idx="33">
                        <c:v>11378</c:v>
                      </c:pt>
                      <c:pt idx="34">
                        <c:v>11342</c:v>
                      </c:pt>
                      <c:pt idx="35">
                        <c:v>11001</c:v>
                      </c:pt>
                      <c:pt idx="36">
                        <c:v>10729</c:v>
                      </c:pt>
                      <c:pt idx="37">
                        <c:v>10619</c:v>
                      </c:pt>
                      <c:pt idx="38">
                        <c:v>11034</c:v>
                      </c:pt>
                      <c:pt idx="39">
                        <c:v>11257</c:v>
                      </c:pt>
                      <c:pt idx="40">
                        <c:v>11240</c:v>
                      </c:pt>
                      <c:pt idx="41">
                        <c:v>11244</c:v>
                      </c:pt>
                      <c:pt idx="42">
                        <c:v>11023</c:v>
                      </c:pt>
                      <c:pt idx="43">
                        <c:v>10576</c:v>
                      </c:pt>
                      <c:pt idx="44">
                        <c:v>10537</c:v>
                      </c:pt>
                      <c:pt idx="45">
                        <c:v>9735</c:v>
                      </c:pt>
                      <c:pt idx="46">
                        <c:v>9138</c:v>
                      </c:pt>
                      <c:pt idx="47">
                        <c:v>8412</c:v>
                      </c:pt>
                      <c:pt idx="48">
                        <c:v>8202</c:v>
                      </c:pt>
                      <c:pt idx="49">
                        <c:v>8235</c:v>
                      </c:pt>
                      <c:pt idx="50">
                        <c:v>8190</c:v>
                      </c:pt>
                      <c:pt idx="51">
                        <c:v>8042</c:v>
                      </c:pt>
                      <c:pt idx="52">
                        <c:v>7270</c:v>
                      </c:pt>
                      <c:pt idx="53">
                        <c:v>7231</c:v>
                      </c:pt>
                      <c:pt idx="54">
                        <c:v>7551</c:v>
                      </c:pt>
                      <c:pt idx="55">
                        <c:v>6990</c:v>
                      </c:pt>
                      <c:pt idx="56">
                        <c:v>6921</c:v>
                      </c:pt>
                      <c:pt idx="57">
                        <c:v>6832</c:v>
                      </c:pt>
                      <c:pt idx="58">
                        <c:v>6696</c:v>
                      </c:pt>
                      <c:pt idx="59">
                        <c:v>6451</c:v>
                      </c:pt>
                      <c:pt idx="60">
                        <c:v>6099</c:v>
                      </c:pt>
                      <c:pt idx="61">
                        <c:v>6077</c:v>
                      </c:pt>
                      <c:pt idx="62">
                        <c:v>5860</c:v>
                      </c:pt>
                      <c:pt idx="63">
                        <c:v>5749</c:v>
                      </c:pt>
                      <c:pt idx="64">
                        <c:v>5809</c:v>
                      </c:pt>
                      <c:pt idx="65">
                        <c:v>5272</c:v>
                      </c:pt>
                      <c:pt idx="66">
                        <c:v>4835</c:v>
                      </c:pt>
                      <c:pt idx="67">
                        <c:v>4379</c:v>
                      </c:pt>
                      <c:pt idx="68">
                        <c:v>3752</c:v>
                      </c:pt>
                      <c:pt idx="69">
                        <c:v>3667</c:v>
                      </c:pt>
                      <c:pt idx="70">
                        <c:v>3331</c:v>
                      </c:pt>
                      <c:pt idx="71">
                        <c:v>3129</c:v>
                      </c:pt>
                      <c:pt idx="72">
                        <c:v>2917</c:v>
                      </c:pt>
                      <c:pt idx="73">
                        <c:v>2597</c:v>
                      </c:pt>
                      <c:pt idx="74">
                        <c:v>2415</c:v>
                      </c:pt>
                      <c:pt idx="75">
                        <c:v>2171</c:v>
                      </c:pt>
                      <c:pt idx="76">
                        <c:v>1917</c:v>
                      </c:pt>
                      <c:pt idx="77">
                        <c:v>1783</c:v>
                      </c:pt>
                      <c:pt idx="78">
                        <c:v>1664</c:v>
                      </c:pt>
                      <c:pt idx="79">
                        <c:v>1391</c:v>
                      </c:pt>
                      <c:pt idx="80">
                        <c:v>1299</c:v>
                      </c:pt>
                      <c:pt idx="81">
                        <c:v>1221</c:v>
                      </c:pt>
                      <c:pt idx="82">
                        <c:v>1105</c:v>
                      </c:pt>
                      <c:pt idx="83">
                        <c:v>1023</c:v>
                      </c:pt>
                      <c:pt idx="84">
                        <c:v>943</c:v>
                      </c:pt>
                      <c:pt idx="85">
                        <c:v>4317</c:v>
                      </c:pt>
                    </c:numCache>
                  </c:numRef>
                </c:val>
              </c15:ser>
            </c15:filteredBarSeries>
            <c15:filteredBarSeries>
              <c15:ser>
                <c:idx val="6"/>
                <c:order val="6"/>
                <c:tx>
                  <c:strRef>
                    <c:extLst>
                      <c:ext xmlns:c15="http://schemas.microsoft.com/office/drawing/2012/chart" uri="{02D57815-91ED-43cb-92C2-25804820EDAC}">
                        <c15:formulaRef>
                          <c15:sqref>Sheet1!$H$1</c15:sqref>
                        </c15:formulaRef>
                      </c:ext>
                    </c:extLst>
                    <c:strCache>
                      <c:ptCount val="1"/>
                      <c:pt idx="0">
                        <c:v>Census NH Other</c:v>
                      </c:pt>
                    </c:strCache>
                  </c:strRef>
                </c:tx>
                <c:invertIfNegative val="0"/>
                <c:cat>
                  <c:strRef>
                    <c:extLst>
                      <c:ext xmlns:c15="http://schemas.microsoft.com/office/drawing/2012/chart" uri="{02D57815-91ED-43cb-92C2-25804820EDAC}">
                        <c15:formulaRef>
                          <c15:sqref>Sheet1!$A$2:$A$87</c15:sqref>
                        </c15:formulaRef>
                      </c:ext>
                    </c:extLst>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extLst>
                      <c:ext xmlns:c15="http://schemas.microsoft.com/office/drawing/2012/chart" uri="{02D57815-91ED-43cb-92C2-25804820EDAC}">
                        <c15:formulaRef>
                          <c15:sqref>Sheet1!$H$2:$H$87</c15:sqref>
                        </c15:formulaRef>
                      </c:ext>
                    </c:extLst>
                    <c:numCache>
                      <c:formatCode>General</c:formatCode>
                      <c:ptCount val="86"/>
                      <c:pt idx="0">
                        <c:v>5392</c:v>
                      </c:pt>
                      <c:pt idx="1">
                        <c:v>5295</c:v>
                      </c:pt>
                      <c:pt idx="2">
                        <c:v>5248</c:v>
                      </c:pt>
                      <c:pt idx="3">
                        <c:v>4976</c:v>
                      </c:pt>
                      <c:pt idx="4">
                        <c:v>4930</c:v>
                      </c:pt>
                      <c:pt idx="5">
                        <c:v>4963</c:v>
                      </c:pt>
                      <c:pt idx="6">
                        <c:v>4687</c:v>
                      </c:pt>
                      <c:pt idx="7">
                        <c:v>4630</c:v>
                      </c:pt>
                      <c:pt idx="8">
                        <c:v>4349</c:v>
                      </c:pt>
                      <c:pt idx="9">
                        <c:v>4392</c:v>
                      </c:pt>
                      <c:pt idx="10">
                        <c:v>4302</c:v>
                      </c:pt>
                      <c:pt idx="11">
                        <c:v>4234</c:v>
                      </c:pt>
                      <c:pt idx="12">
                        <c:v>4137</c:v>
                      </c:pt>
                      <c:pt idx="13">
                        <c:v>4028</c:v>
                      </c:pt>
                      <c:pt idx="14">
                        <c:v>3981</c:v>
                      </c:pt>
                      <c:pt idx="15">
                        <c:v>3785</c:v>
                      </c:pt>
                      <c:pt idx="16">
                        <c:v>3713</c:v>
                      </c:pt>
                      <c:pt idx="17">
                        <c:v>3603</c:v>
                      </c:pt>
                      <c:pt idx="18">
                        <c:v>3557</c:v>
                      </c:pt>
                      <c:pt idx="19">
                        <c:v>3513</c:v>
                      </c:pt>
                      <c:pt idx="20">
                        <c:v>3303</c:v>
                      </c:pt>
                      <c:pt idx="21">
                        <c:v>3086</c:v>
                      </c:pt>
                      <c:pt idx="22">
                        <c:v>3124</c:v>
                      </c:pt>
                      <c:pt idx="23">
                        <c:v>3165</c:v>
                      </c:pt>
                      <c:pt idx="24">
                        <c:v>2878</c:v>
                      </c:pt>
                      <c:pt idx="25">
                        <c:v>2961</c:v>
                      </c:pt>
                      <c:pt idx="26">
                        <c:v>2782</c:v>
                      </c:pt>
                      <c:pt idx="27">
                        <c:v>2928</c:v>
                      </c:pt>
                      <c:pt idx="28">
                        <c:v>2896</c:v>
                      </c:pt>
                      <c:pt idx="29">
                        <c:v>2759</c:v>
                      </c:pt>
                      <c:pt idx="30">
                        <c:v>2824</c:v>
                      </c:pt>
                      <c:pt idx="31">
                        <c:v>2619</c:v>
                      </c:pt>
                      <c:pt idx="32">
                        <c:v>2534</c:v>
                      </c:pt>
                      <c:pt idx="33">
                        <c:v>2438</c:v>
                      </c:pt>
                      <c:pt idx="34">
                        <c:v>2398</c:v>
                      </c:pt>
                      <c:pt idx="35">
                        <c:v>2466</c:v>
                      </c:pt>
                      <c:pt idx="36">
                        <c:v>2366</c:v>
                      </c:pt>
                      <c:pt idx="37">
                        <c:v>2386</c:v>
                      </c:pt>
                      <c:pt idx="38">
                        <c:v>2377</c:v>
                      </c:pt>
                      <c:pt idx="39">
                        <c:v>2522</c:v>
                      </c:pt>
                      <c:pt idx="40">
                        <c:v>2394</c:v>
                      </c:pt>
                      <c:pt idx="41">
                        <c:v>2101</c:v>
                      </c:pt>
                      <c:pt idx="42">
                        <c:v>2138</c:v>
                      </c:pt>
                      <c:pt idx="43">
                        <c:v>2017</c:v>
                      </c:pt>
                      <c:pt idx="44">
                        <c:v>2021</c:v>
                      </c:pt>
                      <c:pt idx="45">
                        <c:v>2208</c:v>
                      </c:pt>
                      <c:pt idx="46">
                        <c:v>2155</c:v>
                      </c:pt>
                      <c:pt idx="47">
                        <c:v>2308</c:v>
                      </c:pt>
                      <c:pt idx="48">
                        <c:v>2310</c:v>
                      </c:pt>
                      <c:pt idx="49">
                        <c:v>2290</c:v>
                      </c:pt>
                      <c:pt idx="50">
                        <c:v>2102</c:v>
                      </c:pt>
                      <c:pt idx="51">
                        <c:v>2048</c:v>
                      </c:pt>
                      <c:pt idx="52">
                        <c:v>2076</c:v>
                      </c:pt>
                      <c:pt idx="53">
                        <c:v>2107</c:v>
                      </c:pt>
                      <c:pt idx="54">
                        <c:v>1901</c:v>
                      </c:pt>
                      <c:pt idx="55">
                        <c:v>1889</c:v>
                      </c:pt>
                      <c:pt idx="56">
                        <c:v>1691</c:v>
                      </c:pt>
                      <c:pt idx="57">
                        <c:v>1678</c:v>
                      </c:pt>
                      <c:pt idx="58">
                        <c:v>1547</c:v>
                      </c:pt>
                      <c:pt idx="59">
                        <c:v>1482</c:v>
                      </c:pt>
                      <c:pt idx="60">
                        <c:v>1422</c:v>
                      </c:pt>
                      <c:pt idx="61">
                        <c:v>1394</c:v>
                      </c:pt>
                      <c:pt idx="62">
                        <c:v>1323</c:v>
                      </c:pt>
                      <c:pt idx="63">
                        <c:v>1371</c:v>
                      </c:pt>
                      <c:pt idx="64">
                        <c:v>977</c:v>
                      </c:pt>
                      <c:pt idx="65">
                        <c:v>1016</c:v>
                      </c:pt>
                      <c:pt idx="66">
                        <c:v>922</c:v>
                      </c:pt>
                      <c:pt idx="67">
                        <c:v>891</c:v>
                      </c:pt>
                      <c:pt idx="68">
                        <c:v>768</c:v>
                      </c:pt>
                      <c:pt idx="69">
                        <c:v>731</c:v>
                      </c:pt>
                      <c:pt idx="70">
                        <c:v>680</c:v>
                      </c:pt>
                      <c:pt idx="71">
                        <c:v>625</c:v>
                      </c:pt>
                      <c:pt idx="72">
                        <c:v>571</c:v>
                      </c:pt>
                      <c:pt idx="73">
                        <c:v>521</c:v>
                      </c:pt>
                      <c:pt idx="74">
                        <c:v>528</c:v>
                      </c:pt>
                      <c:pt idx="75">
                        <c:v>483</c:v>
                      </c:pt>
                      <c:pt idx="76">
                        <c:v>388</c:v>
                      </c:pt>
                      <c:pt idx="77">
                        <c:v>425</c:v>
                      </c:pt>
                      <c:pt idx="78">
                        <c:v>400</c:v>
                      </c:pt>
                      <c:pt idx="79">
                        <c:v>368</c:v>
                      </c:pt>
                      <c:pt idx="80">
                        <c:v>364</c:v>
                      </c:pt>
                      <c:pt idx="81">
                        <c:v>294</c:v>
                      </c:pt>
                      <c:pt idx="82">
                        <c:v>299</c:v>
                      </c:pt>
                      <c:pt idx="83">
                        <c:v>271</c:v>
                      </c:pt>
                      <c:pt idx="84">
                        <c:v>249</c:v>
                      </c:pt>
                      <c:pt idx="85">
                        <c:v>1175</c:v>
                      </c:pt>
                    </c:numCache>
                  </c:numRef>
                </c:val>
              </c15:ser>
            </c15:filteredBarSeries>
            <c15:filteredBarSeries>
              <c15:ser>
                <c:idx val="7"/>
                <c:order val="7"/>
                <c:tx>
                  <c:strRef>
                    <c:extLst>
                      <c:ext xmlns:c15="http://schemas.microsoft.com/office/drawing/2012/chart" uri="{02D57815-91ED-43cb-92C2-25804820EDAC}">
                        <c15:formulaRef>
                          <c15:sqref>Sheet1!$I$1</c15:sqref>
                        </c15:formulaRef>
                      </c:ext>
                    </c:extLst>
                    <c:strCache>
                      <c:ptCount val="1"/>
                      <c:pt idx="0">
                        <c:v>Estimate 2014 NH Other</c:v>
                      </c:pt>
                    </c:strCache>
                  </c:strRef>
                </c:tx>
                <c:invertIfNegative val="0"/>
                <c:cat>
                  <c:strRef>
                    <c:extLst>
                      <c:ext xmlns:c15="http://schemas.microsoft.com/office/drawing/2012/chart" uri="{02D57815-91ED-43cb-92C2-25804820EDAC}">
                        <c15:formulaRef>
                          <c15:sqref>Sheet1!$A$2:$A$87</c15:sqref>
                        </c15:formulaRef>
                      </c:ext>
                    </c:extLst>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extLst>
                      <c:ext xmlns:c15="http://schemas.microsoft.com/office/drawing/2012/chart" uri="{02D57815-91ED-43cb-92C2-25804820EDAC}">
                        <c15:formulaRef>
                          <c15:sqref>Sheet1!$I$2:$I$87</c15:sqref>
                        </c15:formulaRef>
                      </c:ext>
                    </c:extLst>
                    <c:numCache>
                      <c:formatCode>General</c:formatCode>
                      <c:ptCount val="86"/>
                      <c:pt idx="0">
                        <c:v>6100</c:v>
                      </c:pt>
                      <c:pt idx="1">
                        <c:v>6201</c:v>
                      </c:pt>
                      <c:pt idx="2">
                        <c:v>6328</c:v>
                      </c:pt>
                      <c:pt idx="3">
                        <c:v>6468</c:v>
                      </c:pt>
                      <c:pt idx="4">
                        <c:v>6073</c:v>
                      </c:pt>
                      <c:pt idx="5">
                        <c:v>5799</c:v>
                      </c:pt>
                      <c:pt idx="6">
                        <c:v>5848</c:v>
                      </c:pt>
                      <c:pt idx="7">
                        <c:v>5391</c:v>
                      </c:pt>
                      <c:pt idx="8">
                        <c:v>5278</c:v>
                      </c:pt>
                      <c:pt idx="9">
                        <c:v>5281</c:v>
                      </c:pt>
                      <c:pt idx="10">
                        <c:v>5136</c:v>
                      </c:pt>
                      <c:pt idx="11">
                        <c:v>4893</c:v>
                      </c:pt>
                      <c:pt idx="12">
                        <c:v>4634</c:v>
                      </c:pt>
                      <c:pt idx="13">
                        <c:v>4608</c:v>
                      </c:pt>
                      <c:pt idx="14">
                        <c:v>4616</c:v>
                      </c:pt>
                      <c:pt idx="15">
                        <c:v>4470</c:v>
                      </c:pt>
                      <c:pt idx="16">
                        <c:v>4334</c:v>
                      </c:pt>
                      <c:pt idx="17">
                        <c:v>4260</c:v>
                      </c:pt>
                      <c:pt idx="18">
                        <c:v>4091</c:v>
                      </c:pt>
                      <c:pt idx="19">
                        <c:v>3972</c:v>
                      </c:pt>
                      <c:pt idx="20">
                        <c:v>3950</c:v>
                      </c:pt>
                      <c:pt idx="21">
                        <c:v>3741</c:v>
                      </c:pt>
                      <c:pt idx="22">
                        <c:v>3890</c:v>
                      </c:pt>
                      <c:pt idx="23">
                        <c:v>3997</c:v>
                      </c:pt>
                      <c:pt idx="24">
                        <c:v>3908</c:v>
                      </c:pt>
                      <c:pt idx="25">
                        <c:v>3656</c:v>
                      </c:pt>
                      <c:pt idx="26">
                        <c:v>3584</c:v>
                      </c:pt>
                      <c:pt idx="27">
                        <c:v>3584</c:v>
                      </c:pt>
                      <c:pt idx="28">
                        <c:v>3290</c:v>
                      </c:pt>
                      <c:pt idx="29">
                        <c:v>3265</c:v>
                      </c:pt>
                      <c:pt idx="30">
                        <c:v>3023</c:v>
                      </c:pt>
                      <c:pt idx="31">
                        <c:v>3156</c:v>
                      </c:pt>
                      <c:pt idx="32">
                        <c:v>3129</c:v>
                      </c:pt>
                      <c:pt idx="33">
                        <c:v>3008</c:v>
                      </c:pt>
                      <c:pt idx="34">
                        <c:v>3052</c:v>
                      </c:pt>
                      <c:pt idx="35">
                        <c:v>2844</c:v>
                      </c:pt>
                      <c:pt idx="36">
                        <c:v>2760</c:v>
                      </c:pt>
                      <c:pt idx="37">
                        <c:v>2605</c:v>
                      </c:pt>
                      <c:pt idx="38">
                        <c:v>2518</c:v>
                      </c:pt>
                      <c:pt idx="39">
                        <c:v>2586</c:v>
                      </c:pt>
                      <c:pt idx="40">
                        <c:v>2484</c:v>
                      </c:pt>
                      <c:pt idx="41">
                        <c:v>2484</c:v>
                      </c:pt>
                      <c:pt idx="42">
                        <c:v>2548</c:v>
                      </c:pt>
                      <c:pt idx="43">
                        <c:v>2563</c:v>
                      </c:pt>
                      <c:pt idx="44">
                        <c:v>2504</c:v>
                      </c:pt>
                      <c:pt idx="45">
                        <c:v>2241</c:v>
                      </c:pt>
                      <c:pt idx="46">
                        <c:v>2243</c:v>
                      </c:pt>
                      <c:pt idx="47">
                        <c:v>2107</c:v>
                      </c:pt>
                      <c:pt idx="48">
                        <c:v>2075</c:v>
                      </c:pt>
                      <c:pt idx="49">
                        <c:v>2283</c:v>
                      </c:pt>
                      <c:pt idx="50">
                        <c:v>2268</c:v>
                      </c:pt>
                      <c:pt idx="51">
                        <c:v>2321</c:v>
                      </c:pt>
                      <c:pt idx="52">
                        <c:v>2363</c:v>
                      </c:pt>
                      <c:pt idx="53">
                        <c:v>2353</c:v>
                      </c:pt>
                      <c:pt idx="54">
                        <c:v>2206</c:v>
                      </c:pt>
                      <c:pt idx="55">
                        <c:v>2115</c:v>
                      </c:pt>
                      <c:pt idx="56">
                        <c:v>2075</c:v>
                      </c:pt>
                      <c:pt idx="57">
                        <c:v>2109</c:v>
                      </c:pt>
                      <c:pt idx="58">
                        <c:v>1979</c:v>
                      </c:pt>
                      <c:pt idx="59">
                        <c:v>1934</c:v>
                      </c:pt>
                      <c:pt idx="60">
                        <c:v>1751</c:v>
                      </c:pt>
                      <c:pt idx="61">
                        <c:v>1663</c:v>
                      </c:pt>
                      <c:pt idx="62">
                        <c:v>1542</c:v>
                      </c:pt>
                      <c:pt idx="63">
                        <c:v>1464</c:v>
                      </c:pt>
                      <c:pt idx="64">
                        <c:v>1432</c:v>
                      </c:pt>
                      <c:pt idx="65">
                        <c:v>1448</c:v>
                      </c:pt>
                      <c:pt idx="66">
                        <c:v>1327</c:v>
                      </c:pt>
                      <c:pt idx="67">
                        <c:v>1407</c:v>
                      </c:pt>
                      <c:pt idx="68">
                        <c:v>1014</c:v>
                      </c:pt>
                      <c:pt idx="69">
                        <c:v>983</c:v>
                      </c:pt>
                      <c:pt idx="70">
                        <c:v>907</c:v>
                      </c:pt>
                      <c:pt idx="71">
                        <c:v>893</c:v>
                      </c:pt>
                      <c:pt idx="72">
                        <c:v>756</c:v>
                      </c:pt>
                      <c:pt idx="73">
                        <c:v>742</c:v>
                      </c:pt>
                      <c:pt idx="74">
                        <c:v>652</c:v>
                      </c:pt>
                      <c:pt idx="75">
                        <c:v>620</c:v>
                      </c:pt>
                      <c:pt idx="76">
                        <c:v>553</c:v>
                      </c:pt>
                      <c:pt idx="77">
                        <c:v>499</c:v>
                      </c:pt>
                      <c:pt idx="78">
                        <c:v>511</c:v>
                      </c:pt>
                      <c:pt idx="79">
                        <c:v>487</c:v>
                      </c:pt>
                      <c:pt idx="80">
                        <c:v>375</c:v>
                      </c:pt>
                      <c:pt idx="81">
                        <c:v>383</c:v>
                      </c:pt>
                      <c:pt idx="82">
                        <c:v>364</c:v>
                      </c:pt>
                      <c:pt idx="83">
                        <c:v>323</c:v>
                      </c:pt>
                      <c:pt idx="84">
                        <c:v>320</c:v>
                      </c:pt>
                      <c:pt idx="85">
                        <c:v>1722</c:v>
                      </c:pt>
                    </c:numCache>
                  </c:numRef>
                </c:val>
              </c15:ser>
            </c15:filteredBarSeries>
            <c15:filteredBarSeries>
              <c15:ser>
                <c:idx val="8"/>
                <c:order val="8"/>
                <c:tx>
                  <c:strRef>
                    <c:extLst>
                      <c:ext xmlns:c15="http://schemas.microsoft.com/office/drawing/2012/chart" uri="{02D57815-91ED-43cb-92C2-25804820EDAC}">
                        <c15:formulaRef>
                          <c15:sqref>Sheet1!$J$1</c15:sqref>
                        </c15:formulaRef>
                      </c:ext>
                    </c:extLst>
                    <c:strCache>
                      <c:ptCount val="1"/>
                      <c:pt idx="0">
                        <c:v>Census Hispanic</c:v>
                      </c:pt>
                    </c:strCache>
                  </c:strRef>
                </c:tx>
                <c:invertIfNegative val="0"/>
                <c:cat>
                  <c:strRef>
                    <c:extLst>
                      <c:ext xmlns:c15="http://schemas.microsoft.com/office/drawing/2012/chart" uri="{02D57815-91ED-43cb-92C2-25804820EDAC}">
                        <c15:formulaRef>
                          <c15:sqref>Sheet1!$A$2:$A$87</c15:sqref>
                        </c15:formulaRef>
                      </c:ext>
                    </c:extLst>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extLst>
                      <c:ext xmlns:c15="http://schemas.microsoft.com/office/drawing/2012/chart" uri="{02D57815-91ED-43cb-92C2-25804820EDAC}">
                        <c15:formulaRef>
                          <c15:sqref>Sheet1!$J$2:$J$87</c15:sqref>
                        </c15:formulaRef>
                      </c:ext>
                    </c:extLst>
                    <c:numCache>
                      <c:formatCode>General</c:formatCode>
                      <c:ptCount val="86"/>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32406</c:v>
                      </c:pt>
                    </c:numCache>
                  </c:numRef>
                </c:val>
              </c15:ser>
            </c15:filteredBarSeries>
          </c:ext>
        </c:extLst>
      </c:barChart>
      <c:catAx>
        <c:axId val="111692008"/>
        <c:scaling>
          <c:orientation val="minMax"/>
        </c:scaling>
        <c:delete val="0"/>
        <c:axPos val="b"/>
        <c:title>
          <c:tx>
            <c:rich>
              <a:bodyPr/>
              <a:lstStyle/>
              <a:p>
                <a:pPr>
                  <a:defRPr/>
                </a:pPr>
                <a:r>
                  <a:rPr lang="en-US"/>
                  <a:t>Age</a:t>
                </a:r>
              </a:p>
            </c:rich>
          </c:tx>
          <c:layout/>
          <c:overlay val="0"/>
        </c:title>
        <c:numFmt formatCode="General" sourceLinked="0"/>
        <c:majorTickMark val="out"/>
        <c:minorTickMark val="none"/>
        <c:tickLblPos val="nextTo"/>
        <c:crossAx val="111692400"/>
        <c:crosses val="autoZero"/>
        <c:auto val="1"/>
        <c:lblAlgn val="ctr"/>
        <c:lblOffset val="100"/>
        <c:noMultiLvlLbl val="0"/>
      </c:catAx>
      <c:valAx>
        <c:axId val="111692400"/>
        <c:scaling>
          <c:orientation val="minMax"/>
          <c:max val="120000"/>
        </c:scaling>
        <c:delete val="0"/>
        <c:axPos val="l"/>
        <c:majorGridlines/>
        <c:title>
          <c:tx>
            <c:rich>
              <a:bodyPr rot="-5400000" vert="horz"/>
              <a:lstStyle/>
              <a:p>
                <a:pPr>
                  <a:defRPr/>
                </a:pPr>
                <a:r>
                  <a:rPr lang="en-US"/>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111692008"/>
        <c:crosses val="autoZero"/>
        <c:crossBetween val="between"/>
      </c:valAx>
    </c:plotArea>
    <c:legend>
      <c:legendPos val="r"/>
      <c:layout>
        <c:manualLayout>
          <c:xMode val="edge"/>
          <c:yMode val="edge"/>
          <c:x val="0.62843453890297607"/>
          <c:y val="6.2083058491163197E-3"/>
          <c:w val="0.2922073935673295"/>
          <c:h val="0.2007670630079730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3"/>
          <c:order val="3"/>
          <c:tx>
            <c:strRef>
              <c:f>Sheet1!$E$1</c:f>
              <c:strCache>
                <c:ptCount val="1"/>
                <c:pt idx="0">
                  <c:v>Estimate 2014 NH Black</c:v>
                </c:pt>
              </c:strCache>
            </c:strRef>
          </c:tx>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f>Sheet1!$E$2:$E$87</c:f>
              <c:numCache>
                <c:formatCode>General</c:formatCode>
                <c:ptCount val="86"/>
                <c:pt idx="0">
                  <c:v>22305</c:v>
                </c:pt>
                <c:pt idx="1">
                  <c:v>21650</c:v>
                </c:pt>
                <c:pt idx="2">
                  <c:v>20730</c:v>
                </c:pt>
                <c:pt idx="3">
                  <c:v>21178</c:v>
                </c:pt>
                <c:pt idx="4">
                  <c:v>22030</c:v>
                </c:pt>
                <c:pt idx="5">
                  <c:v>22414</c:v>
                </c:pt>
                <c:pt idx="6">
                  <c:v>23212</c:v>
                </c:pt>
                <c:pt idx="7">
                  <c:v>23115</c:v>
                </c:pt>
                <c:pt idx="8">
                  <c:v>23299</c:v>
                </c:pt>
                <c:pt idx="9">
                  <c:v>23300</c:v>
                </c:pt>
                <c:pt idx="10">
                  <c:v>23087</c:v>
                </c:pt>
                <c:pt idx="11">
                  <c:v>22967</c:v>
                </c:pt>
                <c:pt idx="12">
                  <c:v>23140</c:v>
                </c:pt>
                <c:pt idx="13">
                  <c:v>23463</c:v>
                </c:pt>
                <c:pt idx="14">
                  <c:v>24114</c:v>
                </c:pt>
                <c:pt idx="15">
                  <c:v>23478</c:v>
                </c:pt>
                <c:pt idx="16">
                  <c:v>23299</c:v>
                </c:pt>
                <c:pt idx="17">
                  <c:v>23690</c:v>
                </c:pt>
                <c:pt idx="18">
                  <c:v>22949</c:v>
                </c:pt>
                <c:pt idx="19">
                  <c:v>24161</c:v>
                </c:pt>
                <c:pt idx="20">
                  <c:v>24925</c:v>
                </c:pt>
                <c:pt idx="21">
                  <c:v>25693</c:v>
                </c:pt>
                <c:pt idx="22">
                  <c:v>26624</c:v>
                </c:pt>
                <c:pt idx="23">
                  <c:v>27135</c:v>
                </c:pt>
                <c:pt idx="24">
                  <c:v>27035</c:v>
                </c:pt>
                <c:pt idx="25">
                  <c:v>26031</c:v>
                </c:pt>
                <c:pt idx="26">
                  <c:v>25171</c:v>
                </c:pt>
                <c:pt idx="27">
                  <c:v>24735</c:v>
                </c:pt>
                <c:pt idx="28">
                  <c:v>24730</c:v>
                </c:pt>
                <c:pt idx="29">
                  <c:v>24586</c:v>
                </c:pt>
                <c:pt idx="30">
                  <c:v>24077</c:v>
                </c:pt>
                <c:pt idx="31">
                  <c:v>24526</c:v>
                </c:pt>
                <c:pt idx="32">
                  <c:v>24509</c:v>
                </c:pt>
                <c:pt idx="33">
                  <c:v>24885</c:v>
                </c:pt>
                <c:pt idx="34">
                  <c:v>25581</c:v>
                </c:pt>
                <c:pt idx="35">
                  <c:v>24090</c:v>
                </c:pt>
                <c:pt idx="36">
                  <c:v>22914</c:v>
                </c:pt>
                <c:pt idx="37">
                  <c:v>22932</c:v>
                </c:pt>
                <c:pt idx="38">
                  <c:v>22168</c:v>
                </c:pt>
                <c:pt idx="39">
                  <c:v>22441</c:v>
                </c:pt>
                <c:pt idx="40">
                  <c:v>22229</c:v>
                </c:pt>
                <c:pt idx="41">
                  <c:v>22902</c:v>
                </c:pt>
                <c:pt idx="42">
                  <c:v>23506</c:v>
                </c:pt>
                <c:pt idx="43">
                  <c:v>24273</c:v>
                </c:pt>
                <c:pt idx="44">
                  <c:v>23548</c:v>
                </c:pt>
                <c:pt idx="45">
                  <c:v>21410</c:v>
                </c:pt>
                <c:pt idx="46">
                  <c:v>21473</c:v>
                </c:pt>
                <c:pt idx="47">
                  <c:v>21380</c:v>
                </c:pt>
                <c:pt idx="48">
                  <c:v>22029</c:v>
                </c:pt>
                <c:pt idx="49">
                  <c:v>23293</c:v>
                </c:pt>
                <c:pt idx="50">
                  <c:v>22878</c:v>
                </c:pt>
                <c:pt idx="51">
                  <c:v>22620</c:v>
                </c:pt>
                <c:pt idx="52">
                  <c:v>22366</c:v>
                </c:pt>
                <c:pt idx="53">
                  <c:v>22506</c:v>
                </c:pt>
                <c:pt idx="54">
                  <c:v>22348</c:v>
                </c:pt>
                <c:pt idx="55">
                  <c:v>21594</c:v>
                </c:pt>
                <c:pt idx="56">
                  <c:v>20926</c:v>
                </c:pt>
                <c:pt idx="57">
                  <c:v>20616</c:v>
                </c:pt>
                <c:pt idx="58">
                  <c:v>19707</c:v>
                </c:pt>
                <c:pt idx="59">
                  <c:v>19100</c:v>
                </c:pt>
                <c:pt idx="60">
                  <c:v>17764</c:v>
                </c:pt>
                <c:pt idx="61">
                  <c:v>16599</c:v>
                </c:pt>
                <c:pt idx="62">
                  <c:v>15885</c:v>
                </c:pt>
                <c:pt idx="63">
                  <c:v>15610</c:v>
                </c:pt>
                <c:pt idx="64">
                  <c:v>14642</c:v>
                </c:pt>
                <c:pt idx="65">
                  <c:v>13670</c:v>
                </c:pt>
                <c:pt idx="66">
                  <c:v>12623</c:v>
                </c:pt>
                <c:pt idx="67">
                  <c:v>11743</c:v>
                </c:pt>
                <c:pt idx="68">
                  <c:v>9508</c:v>
                </c:pt>
                <c:pt idx="69">
                  <c:v>9493</c:v>
                </c:pt>
                <c:pt idx="70">
                  <c:v>8697</c:v>
                </c:pt>
                <c:pt idx="71">
                  <c:v>8270</c:v>
                </c:pt>
                <c:pt idx="72">
                  <c:v>7357</c:v>
                </c:pt>
                <c:pt idx="73">
                  <c:v>7229</c:v>
                </c:pt>
                <c:pt idx="74">
                  <c:v>6625</c:v>
                </c:pt>
                <c:pt idx="75">
                  <c:v>5777</c:v>
                </c:pt>
                <c:pt idx="76">
                  <c:v>5589</c:v>
                </c:pt>
                <c:pt idx="77">
                  <c:v>5348</c:v>
                </c:pt>
                <c:pt idx="78">
                  <c:v>5048</c:v>
                </c:pt>
                <c:pt idx="79">
                  <c:v>4931</c:v>
                </c:pt>
                <c:pt idx="80">
                  <c:v>4375</c:v>
                </c:pt>
                <c:pt idx="81">
                  <c:v>4141</c:v>
                </c:pt>
                <c:pt idx="82">
                  <c:v>3685</c:v>
                </c:pt>
                <c:pt idx="83">
                  <c:v>3292</c:v>
                </c:pt>
                <c:pt idx="84">
                  <c:v>3196</c:v>
                </c:pt>
                <c:pt idx="85">
                  <c:v>19383</c:v>
                </c:pt>
              </c:numCache>
            </c:numRef>
          </c:val>
        </c:ser>
        <c:ser>
          <c:idx val="5"/>
          <c:order val="5"/>
          <c:tx>
            <c:strRef>
              <c:f>Sheet1!$G$1</c:f>
              <c:strCache>
                <c:ptCount val="1"/>
                <c:pt idx="0">
                  <c:v>Estimate 2014 NH Asian</c:v>
                </c:pt>
              </c:strCache>
            </c:strRef>
          </c:tx>
          <c:spPr>
            <a:solidFill>
              <a:schemeClr val="accent5">
                <a:lumMod val="75000"/>
              </a:schemeClr>
            </a:solidFill>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f>Sheet1!$G$2:$G$87</c:f>
              <c:numCache>
                <c:formatCode>General</c:formatCode>
                <c:ptCount val="86"/>
                <c:pt idx="0">
                  <c:v>6685</c:v>
                </c:pt>
                <c:pt idx="1">
                  <c:v>7072</c:v>
                </c:pt>
                <c:pt idx="2">
                  <c:v>7354</c:v>
                </c:pt>
                <c:pt idx="3">
                  <c:v>7393</c:v>
                </c:pt>
                <c:pt idx="4">
                  <c:v>7854</c:v>
                </c:pt>
                <c:pt idx="5">
                  <c:v>7784</c:v>
                </c:pt>
                <c:pt idx="6">
                  <c:v>7937</c:v>
                </c:pt>
                <c:pt idx="7">
                  <c:v>7754</c:v>
                </c:pt>
                <c:pt idx="8">
                  <c:v>7910</c:v>
                </c:pt>
                <c:pt idx="9">
                  <c:v>7853</c:v>
                </c:pt>
                <c:pt idx="10">
                  <c:v>8062</c:v>
                </c:pt>
                <c:pt idx="11">
                  <c:v>7940</c:v>
                </c:pt>
                <c:pt idx="12">
                  <c:v>7574</c:v>
                </c:pt>
                <c:pt idx="13">
                  <c:v>7605</c:v>
                </c:pt>
                <c:pt idx="14">
                  <c:v>7286</c:v>
                </c:pt>
                <c:pt idx="15">
                  <c:v>6906</c:v>
                </c:pt>
                <c:pt idx="16">
                  <c:v>7090</c:v>
                </c:pt>
                <c:pt idx="17">
                  <c:v>7247</c:v>
                </c:pt>
                <c:pt idx="18">
                  <c:v>6447</c:v>
                </c:pt>
                <c:pt idx="19">
                  <c:v>6081</c:v>
                </c:pt>
                <c:pt idx="20">
                  <c:v>6371</c:v>
                </c:pt>
                <c:pt idx="21">
                  <c:v>6506</c:v>
                </c:pt>
                <c:pt idx="22">
                  <c:v>7421</c:v>
                </c:pt>
                <c:pt idx="23">
                  <c:v>8356</c:v>
                </c:pt>
                <c:pt idx="24">
                  <c:v>9292</c:v>
                </c:pt>
                <c:pt idx="25">
                  <c:v>9906</c:v>
                </c:pt>
                <c:pt idx="26">
                  <c:v>10054</c:v>
                </c:pt>
                <c:pt idx="27">
                  <c:v>10138</c:v>
                </c:pt>
                <c:pt idx="28">
                  <c:v>10532</c:v>
                </c:pt>
                <c:pt idx="29">
                  <c:v>10738</c:v>
                </c:pt>
                <c:pt idx="30">
                  <c:v>11117</c:v>
                </c:pt>
                <c:pt idx="31">
                  <c:v>11338</c:v>
                </c:pt>
                <c:pt idx="32">
                  <c:v>11431</c:v>
                </c:pt>
                <c:pt idx="33">
                  <c:v>11378</c:v>
                </c:pt>
                <c:pt idx="34">
                  <c:v>11342</c:v>
                </c:pt>
                <c:pt idx="35">
                  <c:v>11001</c:v>
                </c:pt>
                <c:pt idx="36">
                  <c:v>10729</c:v>
                </c:pt>
                <c:pt idx="37">
                  <c:v>10619</c:v>
                </c:pt>
                <c:pt idx="38">
                  <c:v>11034</c:v>
                </c:pt>
                <c:pt idx="39">
                  <c:v>11257</c:v>
                </c:pt>
                <c:pt idx="40">
                  <c:v>11240</c:v>
                </c:pt>
                <c:pt idx="41">
                  <c:v>11244</c:v>
                </c:pt>
                <c:pt idx="42">
                  <c:v>11023</c:v>
                </c:pt>
                <c:pt idx="43">
                  <c:v>10576</c:v>
                </c:pt>
                <c:pt idx="44">
                  <c:v>10537</c:v>
                </c:pt>
                <c:pt idx="45">
                  <c:v>9735</c:v>
                </c:pt>
                <c:pt idx="46">
                  <c:v>9138</c:v>
                </c:pt>
                <c:pt idx="47">
                  <c:v>8412</c:v>
                </c:pt>
                <c:pt idx="48">
                  <c:v>8202</c:v>
                </c:pt>
                <c:pt idx="49">
                  <c:v>8235</c:v>
                </c:pt>
                <c:pt idx="50">
                  <c:v>8190</c:v>
                </c:pt>
                <c:pt idx="51">
                  <c:v>8042</c:v>
                </c:pt>
                <c:pt idx="52">
                  <c:v>7270</c:v>
                </c:pt>
                <c:pt idx="53">
                  <c:v>7231</c:v>
                </c:pt>
                <c:pt idx="54">
                  <c:v>7551</c:v>
                </c:pt>
                <c:pt idx="55">
                  <c:v>6990</c:v>
                </c:pt>
                <c:pt idx="56">
                  <c:v>6921</c:v>
                </c:pt>
                <c:pt idx="57">
                  <c:v>6832</c:v>
                </c:pt>
                <c:pt idx="58">
                  <c:v>6696</c:v>
                </c:pt>
                <c:pt idx="59">
                  <c:v>6451</c:v>
                </c:pt>
                <c:pt idx="60">
                  <c:v>6099</c:v>
                </c:pt>
                <c:pt idx="61">
                  <c:v>6077</c:v>
                </c:pt>
                <c:pt idx="62">
                  <c:v>5860</c:v>
                </c:pt>
                <c:pt idx="63">
                  <c:v>5749</c:v>
                </c:pt>
                <c:pt idx="64">
                  <c:v>5809</c:v>
                </c:pt>
                <c:pt idx="65">
                  <c:v>5272</c:v>
                </c:pt>
                <c:pt idx="66">
                  <c:v>4835</c:v>
                </c:pt>
                <c:pt idx="67">
                  <c:v>4379</c:v>
                </c:pt>
                <c:pt idx="68">
                  <c:v>3752</c:v>
                </c:pt>
                <c:pt idx="69">
                  <c:v>3667</c:v>
                </c:pt>
                <c:pt idx="70">
                  <c:v>3331</c:v>
                </c:pt>
                <c:pt idx="71">
                  <c:v>3129</c:v>
                </c:pt>
                <c:pt idx="72">
                  <c:v>2917</c:v>
                </c:pt>
                <c:pt idx="73">
                  <c:v>2597</c:v>
                </c:pt>
                <c:pt idx="74">
                  <c:v>2415</c:v>
                </c:pt>
                <c:pt idx="75">
                  <c:v>2171</c:v>
                </c:pt>
                <c:pt idx="76">
                  <c:v>1917</c:v>
                </c:pt>
                <c:pt idx="77">
                  <c:v>1783</c:v>
                </c:pt>
                <c:pt idx="78">
                  <c:v>1664</c:v>
                </c:pt>
                <c:pt idx="79">
                  <c:v>1391</c:v>
                </c:pt>
                <c:pt idx="80">
                  <c:v>1299</c:v>
                </c:pt>
                <c:pt idx="81">
                  <c:v>1221</c:v>
                </c:pt>
                <c:pt idx="82">
                  <c:v>1105</c:v>
                </c:pt>
                <c:pt idx="83">
                  <c:v>1023</c:v>
                </c:pt>
                <c:pt idx="84">
                  <c:v>943</c:v>
                </c:pt>
                <c:pt idx="85">
                  <c:v>4317</c:v>
                </c:pt>
              </c:numCache>
            </c:numRef>
          </c:val>
        </c:ser>
        <c:ser>
          <c:idx val="7"/>
          <c:order val="7"/>
          <c:tx>
            <c:strRef>
              <c:f>Sheet1!$I$1</c:f>
              <c:strCache>
                <c:ptCount val="1"/>
                <c:pt idx="0">
                  <c:v>Estimate 2014 NH Other</c:v>
                </c:pt>
              </c:strCache>
            </c:strRef>
          </c:tx>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f>Sheet1!$I$2:$I$87</c:f>
              <c:numCache>
                <c:formatCode>General</c:formatCode>
                <c:ptCount val="86"/>
                <c:pt idx="0">
                  <c:v>6100</c:v>
                </c:pt>
                <c:pt idx="1">
                  <c:v>6201</c:v>
                </c:pt>
                <c:pt idx="2">
                  <c:v>6328</c:v>
                </c:pt>
                <c:pt idx="3">
                  <c:v>6468</c:v>
                </c:pt>
                <c:pt idx="4">
                  <c:v>6073</c:v>
                </c:pt>
                <c:pt idx="5">
                  <c:v>5799</c:v>
                </c:pt>
                <c:pt idx="6">
                  <c:v>5848</c:v>
                </c:pt>
                <c:pt idx="7">
                  <c:v>5391</c:v>
                </c:pt>
                <c:pt idx="8">
                  <c:v>5278</c:v>
                </c:pt>
                <c:pt idx="9">
                  <c:v>5281</c:v>
                </c:pt>
                <c:pt idx="10">
                  <c:v>5136</c:v>
                </c:pt>
                <c:pt idx="11">
                  <c:v>4893</c:v>
                </c:pt>
                <c:pt idx="12">
                  <c:v>4634</c:v>
                </c:pt>
                <c:pt idx="13">
                  <c:v>4608</c:v>
                </c:pt>
                <c:pt idx="14">
                  <c:v>4616</c:v>
                </c:pt>
                <c:pt idx="15">
                  <c:v>4470</c:v>
                </c:pt>
                <c:pt idx="16">
                  <c:v>4334</c:v>
                </c:pt>
                <c:pt idx="17">
                  <c:v>4260</c:v>
                </c:pt>
                <c:pt idx="18">
                  <c:v>4091</c:v>
                </c:pt>
                <c:pt idx="19">
                  <c:v>3972</c:v>
                </c:pt>
                <c:pt idx="20">
                  <c:v>3950</c:v>
                </c:pt>
                <c:pt idx="21">
                  <c:v>3741</c:v>
                </c:pt>
                <c:pt idx="22">
                  <c:v>3890</c:v>
                </c:pt>
                <c:pt idx="23">
                  <c:v>3997</c:v>
                </c:pt>
                <c:pt idx="24">
                  <c:v>3908</c:v>
                </c:pt>
                <c:pt idx="25">
                  <c:v>3656</c:v>
                </c:pt>
                <c:pt idx="26">
                  <c:v>3584</c:v>
                </c:pt>
                <c:pt idx="27">
                  <c:v>3584</c:v>
                </c:pt>
                <c:pt idx="28">
                  <c:v>3290</c:v>
                </c:pt>
                <c:pt idx="29">
                  <c:v>3265</c:v>
                </c:pt>
                <c:pt idx="30">
                  <c:v>3023</c:v>
                </c:pt>
                <c:pt idx="31">
                  <c:v>3156</c:v>
                </c:pt>
                <c:pt idx="32">
                  <c:v>3129</c:v>
                </c:pt>
                <c:pt idx="33">
                  <c:v>3008</c:v>
                </c:pt>
                <c:pt idx="34">
                  <c:v>3052</c:v>
                </c:pt>
                <c:pt idx="35">
                  <c:v>2844</c:v>
                </c:pt>
                <c:pt idx="36">
                  <c:v>2760</c:v>
                </c:pt>
                <c:pt idx="37">
                  <c:v>2605</c:v>
                </c:pt>
                <c:pt idx="38">
                  <c:v>2518</c:v>
                </c:pt>
                <c:pt idx="39">
                  <c:v>2586</c:v>
                </c:pt>
                <c:pt idx="40">
                  <c:v>2484</c:v>
                </c:pt>
                <c:pt idx="41">
                  <c:v>2484</c:v>
                </c:pt>
                <c:pt idx="42">
                  <c:v>2548</c:v>
                </c:pt>
                <c:pt idx="43">
                  <c:v>2563</c:v>
                </c:pt>
                <c:pt idx="44">
                  <c:v>2504</c:v>
                </c:pt>
                <c:pt idx="45">
                  <c:v>2241</c:v>
                </c:pt>
                <c:pt idx="46">
                  <c:v>2243</c:v>
                </c:pt>
                <c:pt idx="47">
                  <c:v>2107</c:v>
                </c:pt>
                <c:pt idx="48">
                  <c:v>2075</c:v>
                </c:pt>
                <c:pt idx="49">
                  <c:v>2283</c:v>
                </c:pt>
                <c:pt idx="50">
                  <c:v>2268</c:v>
                </c:pt>
                <c:pt idx="51">
                  <c:v>2321</c:v>
                </c:pt>
                <c:pt idx="52">
                  <c:v>2363</c:v>
                </c:pt>
                <c:pt idx="53">
                  <c:v>2353</c:v>
                </c:pt>
                <c:pt idx="54">
                  <c:v>2206</c:v>
                </c:pt>
                <c:pt idx="55">
                  <c:v>2115</c:v>
                </c:pt>
                <c:pt idx="56">
                  <c:v>2075</c:v>
                </c:pt>
                <c:pt idx="57">
                  <c:v>2109</c:v>
                </c:pt>
                <c:pt idx="58">
                  <c:v>1979</c:v>
                </c:pt>
                <c:pt idx="59">
                  <c:v>1934</c:v>
                </c:pt>
                <c:pt idx="60">
                  <c:v>1751</c:v>
                </c:pt>
                <c:pt idx="61">
                  <c:v>1663</c:v>
                </c:pt>
                <c:pt idx="62">
                  <c:v>1542</c:v>
                </c:pt>
                <c:pt idx="63">
                  <c:v>1464</c:v>
                </c:pt>
                <c:pt idx="64">
                  <c:v>1432</c:v>
                </c:pt>
                <c:pt idx="65">
                  <c:v>1448</c:v>
                </c:pt>
                <c:pt idx="66">
                  <c:v>1327</c:v>
                </c:pt>
                <c:pt idx="67">
                  <c:v>1407</c:v>
                </c:pt>
                <c:pt idx="68">
                  <c:v>1014</c:v>
                </c:pt>
                <c:pt idx="69">
                  <c:v>983</c:v>
                </c:pt>
                <c:pt idx="70">
                  <c:v>907</c:v>
                </c:pt>
                <c:pt idx="71">
                  <c:v>893</c:v>
                </c:pt>
                <c:pt idx="72">
                  <c:v>756</c:v>
                </c:pt>
                <c:pt idx="73">
                  <c:v>742</c:v>
                </c:pt>
                <c:pt idx="74">
                  <c:v>652</c:v>
                </c:pt>
                <c:pt idx="75">
                  <c:v>620</c:v>
                </c:pt>
                <c:pt idx="76">
                  <c:v>553</c:v>
                </c:pt>
                <c:pt idx="77">
                  <c:v>499</c:v>
                </c:pt>
                <c:pt idx="78">
                  <c:v>511</c:v>
                </c:pt>
                <c:pt idx="79">
                  <c:v>487</c:v>
                </c:pt>
                <c:pt idx="80">
                  <c:v>375</c:v>
                </c:pt>
                <c:pt idx="81">
                  <c:v>383</c:v>
                </c:pt>
                <c:pt idx="82">
                  <c:v>364</c:v>
                </c:pt>
                <c:pt idx="83">
                  <c:v>323</c:v>
                </c:pt>
                <c:pt idx="84">
                  <c:v>320</c:v>
                </c:pt>
                <c:pt idx="85">
                  <c:v>1722</c:v>
                </c:pt>
              </c:numCache>
            </c:numRef>
          </c:val>
        </c:ser>
        <c:dLbls>
          <c:showLegendKey val="0"/>
          <c:showVal val="0"/>
          <c:showCatName val="0"/>
          <c:showSerName val="0"/>
          <c:showPercent val="0"/>
          <c:showBubbleSize val="0"/>
        </c:dLbls>
        <c:gapWidth val="0"/>
        <c:axId val="112252192"/>
        <c:axId val="11225258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Census NH White</c:v>
                      </c:pt>
                    </c:strCache>
                  </c:strRef>
                </c:tx>
                <c:spPr>
                  <a:solidFill>
                    <a:schemeClr val="accent2"/>
                  </a:solidFill>
                </c:spPr>
                <c:invertIfNegative val="0"/>
                <c:cat>
                  <c:strRef>
                    <c:extLst>
                      <c:ext uri="{02D57815-91ED-43cb-92C2-25804820EDAC}">
                        <c15:formulaRef>
                          <c15:sqref>Sheet1!$A$2:$A$87</c15:sqref>
                        </c15:formulaRef>
                      </c:ext>
                    </c:extLst>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extLst>
                      <c:ext uri="{02D57815-91ED-43cb-92C2-25804820EDAC}">
                        <c15:formulaRef>
                          <c15:sqref>Sheet1!$B$2:$B$87</c15:sqref>
                        </c15:formulaRef>
                      </c:ext>
                    </c:extLst>
                    <c:numCache>
                      <c:formatCode>General</c:formatCode>
                      <c:ptCount val="86"/>
                      <c:pt idx="0">
                        <c:v>58036</c:v>
                      </c:pt>
                      <c:pt idx="1">
                        <c:v>59083</c:v>
                      </c:pt>
                      <c:pt idx="2">
                        <c:v>60256</c:v>
                      </c:pt>
                      <c:pt idx="3">
                        <c:v>60780</c:v>
                      </c:pt>
                      <c:pt idx="4">
                        <c:v>60589</c:v>
                      </c:pt>
                      <c:pt idx="5">
                        <c:v>61544</c:v>
                      </c:pt>
                      <c:pt idx="6">
                        <c:v>62235</c:v>
                      </c:pt>
                      <c:pt idx="7">
                        <c:v>62620</c:v>
                      </c:pt>
                      <c:pt idx="8">
                        <c:v>62631</c:v>
                      </c:pt>
                      <c:pt idx="9">
                        <c:v>64167</c:v>
                      </c:pt>
                      <c:pt idx="10">
                        <c:v>64822</c:v>
                      </c:pt>
                      <c:pt idx="11">
                        <c:v>64511</c:v>
                      </c:pt>
                      <c:pt idx="12">
                        <c:v>63858</c:v>
                      </c:pt>
                      <c:pt idx="13">
                        <c:v>65120</c:v>
                      </c:pt>
                      <c:pt idx="14">
                        <c:v>65215</c:v>
                      </c:pt>
                      <c:pt idx="15">
                        <c:v>65532</c:v>
                      </c:pt>
                      <c:pt idx="16">
                        <c:v>66737</c:v>
                      </c:pt>
                      <c:pt idx="17">
                        <c:v>67331</c:v>
                      </c:pt>
                      <c:pt idx="18">
                        <c:v>68136</c:v>
                      </c:pt>
                      <c:pt idx="19">
                        <c:v>68963</c:v>
                      </c:pt>
                      <c:pt idx="20">
                        <c:v>69086</c:v>
                      </c:pt>
                      <c:pt idx="21">
                        <c:v>68651</c:v>
                      </c:pt>
                      <c:pt idx="22">
                        <c:v>69397</c:v>
                      </c:pt>
                      <c:pt idx="23">
                        <c:v>71619</c:v>
                      </c:pt>
                      <c:pt idx="24">
                        <c:v>73821</c:v>
                      </c:pt>
                      <c:pt idx="25">
                        <c:v>74705</c:v>
                      </c:pt>
                      <c:pt idx="26">
                        <c:v>72952</c:v>
                      </c:pt>
                      <c:pt idx="27">
                        <c:v>74831</c:v>
                      </c:pt>
                      <c:pt idx="28">
                        <c:v>74484</c:v>
                      </c:pt>
                      <c:pt idx="29">
                        <c:v>74316</c:v>
                      </c:pt>
                      <c:pt idx="30">
                        <c:v>73868</c:v>
                      </c:pt>
                      <c:pt idx="31">
                        <c:v>69036</c:v>
                      </c:pt>
                      <c:pt idx="32">
                        <c:v>69498</c:v>
                      </c:pt>
                      <c:pt idx="33">
                        <c:v>67512</c:v>
                      </c:pt>
                      <c:pt idx="34">
                        <c:v>66677</c:v>
                      </c:pt>
                      <c:pt idx="35">
                        <c:v>68911</c:v>
                      </c:pt>
                      <c:pt idx="36">
                        <c:v>67252</c:v>
                      </c:pt>
                      <c:pt idx="37">
                        <c:v>69356</c:v>
                      </c:pt>
                      <c:pt idx="38">
                        <c:v>75236</c:v>
                      </c:pt>
                      <c:pt idx="39">
                        <c:v>81328</c:v>
                      </c:pt>
                      <c:pt idx="40">
                        <c:v>80501</c:v>
                      </c:pt>
                      <c:pt idx="41">
                        <c:v>75862</c:v>
                      </c:pt>
                      <c:pt idx="42">
                        <c:v>73198</c:v>
                      </c:pt>
                      <c:pt idx="43">
                        <c:v>74009</c:v>
                      </c:pt>
                      <c:pt idx="44">
                        <c:v>76258</c:v>
                      </c:pt>
                      <c:pt idx="45">
                        <c:v>84230</c:v>
                      </c:pt>
                      <c:pt idx="46">
                        <c:v>87942</c:v>
                      </c:pt>
                      <c:pt idx="47">
                        <c:v>90662</c:v>
                      </c:pt>
                      <c:pt idx="48">
                        <c:v>91924</c:v>
                      </c:pt>
                      <c:pt idx="49">
                        <c:v>94015</c:v>
                      </c:pt>
                      <c:pt idx="50">
                        <c:v>95401</c:v>
                      </c:pt>
                      <c:pt idx="51">
                        <c:v>92577</c:v>
                      </c:pt>
                      <c:pt idx="52">
                        <c:v>94463</c:v>
                      </c:pt>
                      <c:pt idx="53">
                        <c:v>92597</c:v>
                      </c:pt>
                      <c:pt idx="54">
                        <c:v>90865</c:v>
                      </c:pt>
                      <c:pt idx="55">
                        <c:v>90951</c:v>
                      </c:pt>
                      <c:pt idx="56">
                        <c:v>87875</c:v>
                      </c:pt>
                      <c:pt idx="57">
                        <c:v>85764</c:v>
                      </c:pt>
                      <c:pt idx="58">
                        <c:v>82638</c:v>
                      </c:pt>
                      <c:pt idx="59">
                        <c:v>78169</c:v>
                      </c:pt>
                      <c:pt idx="60">
                        <c:v>78541</c:v>
                      </c:pt>
                      <c:pt idx="61">
                        <c:v>76814</c:v>
                      </c:pt>
                      <c:pt idx="62">
                        <c:v>80015</c:v>
                      </c:pt>
                      <c:pt idx="63">
                        <c:v>79804</c:v>
                      </c:pt>
                      <c:pt idx="64">
                        <c:v>58791</c:v>
                      </c:pt>
                      <c:pt idx="65">
                        <c:v>61908</c:v>
                      </c:pt>
                      <c:pt idx="66">
                        <c:v>62221</c:v>
                      </c:pt>
                      <c:pt idx="67">
                        <c:v>59969</c:v>
                      </c:pt>
                      <c:pt idx="68">
                        <c:v>53552</c:v>
                      </c:pt>
                      <c:pt idx="69">
                        <c:v>50671</c:v>
                      </c:pt>
                      <c:pt idx="70">
                        <c:v>47145</c:v>
                      </c:pt>
                      <c:pt idx="71">
                        <c:v>45344</c:v>
                      </c:pt>
                      <c:pt idx="72">
                        <c:v>43741</c:v>
                      </c:pt>
                      <c:pt idx="73">
                        <c:v>40668</c:v>
                      </c:pt>
                      <c:pt idx="74">
                        <c:v>40372</c:v>
                      </c:pt>
                      <c:pt idx="75">
                        <c:v>39692</c:v>
                      </c:pt>
                      <c:pt idx="76">
                        <c:v>36270</c:v>
                      </c:pt>
                      <c:pt idx="77">
                        <c:v>35629</c:v>
                      </c:pt>
                      <c:pt idx="78">
                        <c:v>34388</c:v>
                      </c:pt>
                      <c:pt idx="79">
                        <c:v>33858</c:v>
                      </c:pt>
                      <c:pt idx="80">
                        <c:v>32836</c:v>
                      </c:pt>
                      <c:pt idx="81">
                        <c:v>30302</c:v>
                      </c:pt>
                      <c:pt idx="82">
                        <c:v>28565</c:v>
                      </c:pt>
                      <c:pt idx="83">
                        <c:v>27290</c:v>
                      </c:pt>
                      <c:pt idx="84">
                        <c:v>25745</c:v>
                      </c:pt>
                      <c:pt idx="85">
                        <c:v>151436</c:v>
                      </c:pt>
                    </c:numCache>
                  </c:numRef>
                </c:val>
              </c15:ser>
            </c15:filteredBarSeries>
            <c15:filteredBarSeries>
              <c15:ser>
                <c:idx val="1"/>
                <c:order val="1"/>
                <c:tx>
                  <c:strRef>
                    <c:extLst>
                      <c:ext xmlns:c15="http://schemas.microsoft.com/office/drawing/2012/chart" uri="{02D57815-91ED-43cb-92C2-25804820EDAC}">
                        <c15:formulaRef>
                          <c15:sqref>Sheet1!$C$1</c15:sqref>
                        </c15:formulaRef>
                      </c:ext>
                    </c:extLst>
                    <c:strCache>
                      <c:ptCount val="1"/>
                      <c:pt idx="0">
                        <c:v>Estimate 2014 NH White</c:v>
                      </c:pt>
                    </c:strCache>
                  </c:strRef>
                </c:tx>
                <c:spPr>
                  <a:solidFill>
                    <a:srgbClr val="0000FF"/>
                  </a:solidFill>
                </c:spPr>
                <c:invertIfNegative val="0"/>
                <c:cat>
                  <c:strRef>
                    <c:extLst>
                      <c:ext xmlns:c15="http://schemas.microsoft.com/office/drawing/2012/chart" uri="{02D57815-91ED-43cb-92C2-25804820EDAC}">
                        <c15:formulaRef>
                          <c15:sqref>Sheet1!$A$2:$A$87</c15:sqref>
                        </c15:formulaRef>
                      </c:ext>
                    </c:extLst>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extLst>
                      <c:ext xmlns:c15="http://schemas.microsoft.com/office/drawing/2012/chart" uri="{02D57815-91ED-43cb-92C2-25804820EDAC}">
                        <c15:formulaRef>
                          <c15:sqref>Sheet1!$C$2:$C$87</c15:sqref>
                        </c15:formulaRef>
                      </c:ext>
                    </c:extLst>
                    <c:numCache>
                      <c:formatCode>General</c:formatCode>
                      <c:ptCount val="86"/>
                      <c:pt idx="0">
                        <c:v>58100</c:v>
                      </c:pt>
                      <c:pt idx="1">
                        <c:v>58679</c:v>
                      </c:pt>
                      <c:pt idx="2">
                        <c:v>60549</c:v>
                      </c:pt>
                      <c:pt idx="3">
                        <c:v>61144</c:v>
                      </c:pt>
                      <c:pt idx="4">
                        <c:v>60356</c:v>
                      </c:pt>
                      <c:pt idx="5">
                        <c:v>60623</c:v>
                      </c:pt>
                      <c:pt idx="6">
                        <c:v>62215</c:v>
                      </c:pt>
                      <c:pt idx="7">
                        <c:v>62493</c:v>
                      </c:pt>
                      <c:pt idx="8">
                        <c:v>62511</c:v>
                      </c:pt>
                      <c:pt idx="9">
                        <c:v>63459</c:v>
                      </c:pt>
                      <c:pt idx="10">
                        <c:v>64180</c:v>
                      </c:pt>
                      <c:pt idx="11">
                        <c:v>64097</c:v>
                      </c:pt>
                      <c:pt idx="12">
                        <c:v>63653</c:v>
                      </c:pt>
                      <c:pt idx="13">
                        <c:v>65167</c:v>
                      </c:pt>
                      <c:pt idx="14">
                        <c:v>66291</c:v>
                      </c:pt>
                      <c:pt idx="15">
                        <c:v>65567</c:v>
                      </c:pt>
                      <c:pt idx="16">
                        <c:v>65090</c:v>
                      </c:pt>
                      <c:pt idx="17">
                        <c:v>66069</c:v>
                      </c:pt>
                      <c:pt idx="18">
                        <c:v>62389</c:v>
                      </c:pt>
                      <c:pt idx="19">
                        <c:v>61788</c:v>
                      </c:pt>
                      <c:pt idx="20">
                        <c:v>63862</c:v>
                      </c:pt>
                      <c:pt idx="21">
                        <c:v>66043</c:v>
                      </c:pt>
                      <c:pt idx="22">
                        <c:v>72430</c:v>
                      </c:pt>
                      <c:pt idx="23">
                        <c:v>77323</c:v>
                      </c:pt>
                      <c:pt idx="24">
                        <c:v>78601</c:v>
                      </c:pt>
                      <c:pt idx="25">
                        <c:v>76906</c:v>
                      </c:pt>
                      <c:pt idx="26">
                        <c:v>75428</c:v>
                      </c:pt>
                      <c:pt idx="27">
                        <c:v>75907</c:v>
                      </c:pt>
                      <c:pt idx="28">
                        <c:v>77583</c:v>
                      </c:pt>
                      <c:pt idx="29">
                        <c:v>78487</c:v>
                      </c:pt>
                      <c:pt idx="30">
                        <c:v>76142</c:v>
                      </c:pt>
                      <c:pt idx="31">
                        <c:v>77464</c:v>
                      </c:pt>
                      <c:pt idx="32">
                        <c:v>77323</c:v>
                      </c:pt>
                      <c:pt idx="33">
                        <c:v>76838</c:v>
                      </c:pt>
                      <c:pt idx="34">
                        <c:v>76456</c:v>
                      </c:pt>
                      <c:pt idx="35">
                        <c:v>72130</c:v>
                      </c:pt>
                      <c:pt idx="36">
                        <c:v>70904</c:v>
                      </c:pt>
                      <c:pt idx="37">
                        <c:v>70040</c:v>
                      </c:pt>
                      <c:pt idx="38">
                        <c:v>67963</c:v>
                      </c:pt>
                      <c:pt idx="39">
                        <c:v>70061</c:v>
                      </c:pt>
                      <c:pt idx="40">
                        <c:v>69021</c:v>
                      </c:pt>
                      <c:pt idx="41">
                        <c:v>70018</c:v>
                      </c:pt>
                      <c:pt idx="42">
                        <c:v>75084</c:v>
                      </c:pt>
                      <c:pt idx="43">
                        <c:v>81426</c:v>
                      </c:pt>
                      <c:pt idx="44">
                        <c:v>82137</c:v>
                      </c:pt>
                      <c:pt idx="45">
                        <c:v>77378</c:v>
                      </c:pt>
                      <c:pt idx="46">
                        <c:v>74333</c:v>
                      </c:pt>
                      <c:pt idx="47">
                        <c:v>74380</c:v>
                      </c:pt>
                      <c:pt idx="48">
                        <c:v>75879</c:v>
                      </c:pt>
                      <c:pt idx="49">
                        <c:v>82569</c:v>
                      </c:pt>
                      <c:pt idx="50">
                        <c:v>87341</c:v>
                      </c:pt>
                      <c:pt idx="51">
                        <c:v>90227</c:v>
                      </c:pt>
                      <c:pt idx="52">
                        <c:v>91126</c:v>
                      </c:pt>
                      <c:pt idx="53">
                        <c:v>93557</c:v>
                      </c:pt>
                      <c:pt idx="54">
                        <c:v>94038</c:v>
                      </c:pt>
                      <c:pt idx="55">
                        <c:v>92068</c:v>
                      </c:pt>
                      <c:pt idx="56">
                        <c:v>92835</c:v>
                      </c:pt>
                      <c:pt idx="57">
                        <c:v>92515</c:v>
                      </c:pt>
                      <c:pt idx="58">
                        <c:v>89291</c:v>
                      </c:pt>
                      <c:pt idx="59">
                        <c:v>89339</c:v>
                      </c:pt>
                      <c:pt idx="60">
                        <c:v>87425</c:v>
                      </c:pt>
                      <c:pt idx="61">
                        <c:v>84115</c:v>
                      </c:pt>
                      <c:pt idx="62">
                        <c:v>80824</c:v>
                      </c:pt>
                      <c:pt idx="63">
                        <c:v>77743</c:v>
                      </c:pt>
                      <c:pt idx="64">
                        <c:v>76042</c:v>
                      </c:pt>
                      <c:pt idx="65">
                        <c:v>75054</c:v>
                      </c:pt>
                      <c:pt idx="66">
                        <c:v>75609</c:v>
                      </c:pt>
                      <c:pt idx="67">
                        <c:v>80880</c:v>
                      </c:pt>
                      <c:pt idx="68">
                        <c:v>57519</c:v>
                      </c:pt>
                      <c:pt idx="69">
                        <c:v>58623</c:v>
                      </c:pt>
                      <c:pt idx="70">
                        <c:v>58620</c:v>
                      </c:pt>
                      <c:pt idx="71">
                        <c:v>58686</c:v>
                      </c:pt>
                      <c:pt idx="72">
                        <c:v>50847</c:v>
                      </c:pt>
                      <c:pt idx="73">
                        <c:v>47723</c:v>
                      </c:pt>
                      <c:pt idx="74">
                        <c:v>44617</c:v>
                      </c:pt>
                      <c:pt idx="75">
                        <c:v>41858</c:v>
                      </c:pt>
                      <c:pt idx="76">
                        <c:v>40521</c:v>
                      </c:pt>
                      <c:pt idx="77">
                        <c:v>37180</c:v>
                      </c:pt>
                      <c:pt idx="78">
                        <c:v>35930</c:v>
                      </c:pt>
                      <c:pt idx="79">
                        <c:v>35239</c:v>
                      </c:pt>
                      <c:pt idx="80">
                        <c:v>32005</c:v>
                      </c:pt>
                      <c:pt idx="81">
                        <c:v>30689</c:v>
                      </c:pt>
                      <c:pt idx="82">
                        <c:v>29168</c:v>
                      </c:pt>
                      <c:pt idx="83">
                        <c:v>27612</c:v>
                      </c:pt>
                      <c:pt idx="84">
                        <c:v>26739</c:v>
                      </c:pt>
                      <c:pt idx="85">
                        <c:v>165786</c:v>
                      </c:pt>
                    </c:numCache>
                  </c:numRef>
                </c:val>
              </c15:ser>
            </c15:filteredBarSeries>
            <c15:filteredBarSeries>
              <c15:ser>
                <c:idx val="2"/>
                <c:order val="2"/>
                <c:tx>
                  <c:strRef>
                    <c:extLst>
                      <c:ext xmlns:c15="http://schemas.microsoft.com/office/drawing/2012/chart" uri="{02D57815-91ED-43cb-92C2-25804820EDAC}">
                        <c15:formulaRef>
                          <c15:sqref>Sheet1!$D$1</c15:sqref>
                        </c15:formulaRef>
                      </c:ext>
                    </c:extLst>
                    <c:strCache>
                      <c:ptCount val="1"/>
                      <c:pt idx="0">
                        <c:v>Census NH Black</c:v>
                      </c:pt>
                    </c:strCache>
                  </c:strRef>
                </c:tx>
                <c:invertIfNegative val="0"/>
                <c:cat>
                  <c:strRef>
                    <c:extLst>
                      <c:ext xmlns:c15="http://schemas.microsoft.com/office/drawing/2012/chart" uri="{02D57815-91ED-43cb-92C2-25804820EDAC}">
                        <c15:formulaRef>
                          <c15:sqref>Sheet1!$A$2:$A$87</c15:sqref>
                        </c15:formulaRef>
                      </c:ext>
                    </c:extLst>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extLst>
                      <c:ext xmlns:c15="http://schemas.microsoft.com/office/drawing/2012/chart" uri="{02D57815-91ED-43cb-92C2-25804820EDAC}">
                        <c15:formulaRef>
                          <c15:sqref>Sheet1!$D$2:$D$87</c15:sqref>
                        </c15:formulaRef>
                      </c:ext>
                    </c:extLst>
                    <c:numCache>
                      <c:formatCode>General</c:formatCode>
                      <c:ptCount val="86"/>
                      <c:pt idx="0">
                        <c:v>20952</c:v>
                      </c:pt>
                      <c:pt idx="1">
                        <c:v>21223</c:v>
                      </c:pt>
                      <c:pt idx="2">
                        <c:v>21722</c:v>
                      </c:pt>
                      <c:pt idx="3">
                        <c:v>21729</c:v>
                      </c:pt>
                      <c:pt idx="4">
                        <c:v>21984</c:v>
                      </c:pt>
                      <c:pt idx="5">
                        <c:v>21745</c:v>
                      </c:pt>
                      <c:pt idx="6">
                        <c:v>21726</c:v>
                      </c:pt>
                      <c:pt idx="7">
                        <c:v>21614</c:v>
                      </c:pt>
                      <c:pt idx="8">
                        <c:v>21829</c:v>
                      </c:pt>
                      <c:pt idx="9">
                        <c:v>22127</c:v>
                      </c:pt>
                      <c:pt idx="10">
                        <c:v>22754</c:v>
                      </c:pt>
                      <c:pt idx="11">
                        <c:v>22069</c:v>
                      </c:pt>
                      <c:pt idx="12">
                        <c:v>22219</c:v>
                      </c:pt>
                      <c:pt idx="13">
                        <c:v>22422</c:v>
                      </c:pt>
                      <c:pt idx="14">
                        <c:v>22184</c:v>
                      </c:pt>
                      <c:pt idx="15">
                        <c:v>23209</c:v>
                      </c:pt>
                      <c:pt idx="16">
                        <c:v>23764</c:v>
                      </c:pt>
                      <c:pt idx="17">
                        <c:v>24586</c:v>
                      </c:pt>
                      <c:pt idx="18">
                        <c:v>24328</c:v>
                      </c:pt>
                      <c:pt idx="19">
                        <c:v>24711</c:v>
                      </c:pt>
                      <c:pt idx="20">
                        <c:v>23987</c:v>
                      </c:pt>
                      <c:pt idx="21">
                        <c:v>22745</c:v>
                      </c:pt>
                      <c:pt idx="22">
                        <c:v>22273</c:v>
                      </c:pt>
                      <c:pt idx="23">
                        <c:v>22072</c:v>
                      </c:pt>
                      <c:pt idx="24">
                        <c:v>22333</c:v>
                      </c:pt>
                      <c:pt idx="25">
                        <c:v>22048</c:v>
                      </c:pt>
                      <c:pt idx="26">
                        <c:v>21981</c:v>
                      </c:pt>
                      <c:pt idx="27">
                        <c:v>22600</c:v>
                      </c:pt>
                      <c:pt idx="28">
                        <c:v>22455</c:v>
                      </c:pt>
                      <c:pt idx="29">
                        <c:v>23286</c:v>
                      </c:pt>
                      <c:pt idx="30">
                        <c:v>23819</c:v>
                      </c:pt>
                      <c:pt idx="31">
                        <c:v>22210</c:v>
                      </c:pt>
                      <c:pt idx="32">
                        <c:v>21608</c:v>
                      </c:pt>
                      <c:pt idx="33">
                        <c:v>21222</c:v>
                      </c:pt>
                      <c:pt idx="34">
                        <c:v>21232</c:v>
                      </c:pt>
                      <c:pt idx="35">
                        <c:v>21083</c:v>
                      </c:pt>
                      <c:pt idx="36">
                        <c:v>21215</c:v>
                      </c:pt>
                      <c:pt idx="37">
                        <c:v>22167</c:v>
                      </c:pt>
                      <c:pt idx="38">
                        <c:v>22490</c:v>
                      </c:pt>
                      <c:pt idx="39">
                        <c:v>23535</c:v>
                      </c:pt>
                      <c:pt idx="40">
                        <c:v>22437</c:v>
                      </c:pt>
                      <c:pt idx="41">
                        <c:v>20590</c:v>
                      </c:pt>
                      <c:pt idx="42">
                        <c:v>21037</c:v>
                      </c:pt>
                      <c:pt idx="43">
                        <c:v>21007</c:v>
                      </c:pt>
                      <c:pt idx="44">
                        <c:v>21930</c:v>
                      </c:pt>
                      <c:pt idx="45">
                        <c:v>23296</c:v>
                      </c:pt>
                      <c:pt idx="46">
                        <c:v>22516</c:v>
                      </c:pt>
                      <c:pt idx="47">
                        <c:v>22453</c:v>
                      </c:pt>
                      <c:pt idx="48">
                        <c:v>22239</c:v>
                      </c:pt>
                      <c:pt idx="49">
                        <c:v>22535</c:v>
                      </c:pt>
                      <c:pt idx="50">
                        <c:v>22132</c:v>
                      </c:pt>
                      <c:pt idx="51">
                        <c:v>21548</c:v>
                      </c:pt>
                      <c:pt idx="52">
                        <c:v>21084</c:v>
                      </c:pt>
                      <c:pt idx="53">
                        <c:v>20577</c:v>
                      </c:pt>
                      <c:pt idx="54">
                        <c:v>19818</c:v>
                      </c:pt>
                      <c:pt idx="55">
                        <c:v>19247</c:v>
                      </c:pt>
                      <c:pt idx="56">
                        <c:v>17591</c:v>
                      </c:pt>
                      <c:pt idx="57">
                        <c:v>16890</c:v>
                      </c:pt>
                      <c:pt idx="58">
                        <c:v>16213</c:v>
                      </c:pt>
                      <c:pt idx="59">
                        <c:v>15735</c:v>
                      </c:pt>
                      <c:pt idx="60">
                        <c:v>14826</c:v>
                      </c:pt>
                      <c:pt idx="61">
                        <c:v>13897</c:v>
                      </c:pt>
                      <c:pt idx="62">
                        <c:v>12900</c:v>
                      </c:pt>
                      <c:pt idx="63">
                        <c:v>11664</c:v>
                      </c:pt>
                      <c:pt idx="64">
                        <c:v>9816</c:v>
                      </c:pt>
                      <c:pt idx="65">
                        <c:v>9859</c:v>
                      </c:pt>
                      <c:pt idx="66">
                        <c:v>9086</c:v>
                      </c:pt>
                      <c:pt idx="67">
                        <c:v>8629</c:v>
                      </c:pt>
                      <c:pt idx="68">
                        <c:v>7876</c:v>
                      </c:pt>
                      <c:pt idx="69">
                        <c:v>7638</c:v>
                      </c:pt>
                      <c:pt idx="70">
                        <c:v>7038</c:v>
                      </c:pt>
                      <c:pt idx="71">
                        <c:v>6216</c:v>
                      </c:pt>
                      <c:pt idx="72">
                        <c:v>6155</c:v>
                      </c:pt>
                      <c:pt idx="73">
                        <c:v>5920</c:v>
                      </c:pt>
                      <c:pt idx="74">
                        <c:v>5635</c:v>
                      </c:pt>
                      <c:pt idx="75">
                        <c:v>5544</c:v>
                      </c:pt>
                      <c:pt idx="76">
                        <c:v>5045</c:v>
                      </c:pt>
                      <c:pt idx="77">
                        <c:v>4985</c:v>
                      </c:pt>
                      <c:pt idx="78">
                        <c:v>4311</c:v>
                      </c:pt>
                      <c:pt idx="79">
                        <c:v>4148</c:v>
                      </c:pt>
                      <c:pt idx="80">
                        <c:v>4133</c:v>
                      </c:pt>
                      <c:pt idx="81">
                        <c:v>3700</c:v>
                      </c:pt>
                      <c:pt idx="82">
                        <c:v>3336</c:v>
                      </c:pt>
                      <c:pt idx="83">
                        <c:v>3069</c:v>
                      </c:pt>
                      <c:pt idx="84">
                        <c:v>2936</c:v>
                      </c:pt>
                      <c:pt idx="85">
                        <c:v>16609</c:v>
                      </c:pt>
                    </c:numCache>
                  </c:numRef>
                </c:val>
              </c15:ser>
            </c15:filteredBarSeries>
            <c15:filteredBarSeries>
              <c15:ser>
                <c:idx val="4"/>
                <c:order val="4"/>
                <c:tx>
                  <c:strRef>
                    <c:extLst>
                      <c:ext xmlns:c15="http://schemas.microsoft.com/office/drawing/2012/chart" uri="{02D57815-91ED-43cb-92C2-25804820EDAC}">
                        <c15:formulaRef>
                          <c15:sqref>Sheet1!$F$1</c15:sqref>
                        </c15:formulaRef>
                      </c:ext>
                    </c:extLst>
                    <c:strCache>
                      <c:ptCount val="1"/>
                      <c:pt idx="0">
                        <c:v>Census NH Asian</c:v>
                      </c:pt>
                    </c:strCache>
                  </c:strRef>
                </c:tx>
                <c:invertIfNegative val="0"/>
                <c:cat>
                  <c:strRef>
                    <c:extLst>
                      <c:ext xmlns:c15="http://schemas.microsoft.com/office/drawing/2012/chart" uri="{02D57815-91ED-43cb-92C2-25804820EDAC}">
                        <c15:formulaRef>
                          <c15:sqref>Sheet1!$A$2:$A$87</c15:sqref>
                        </c15:formulaRef>
                      </c:ext>
                    </c:extLst>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extLst>
                      <c:ext xmlns:c15="http://schemas.microsoft.com/office/drawing/2012/chart" uri="{02D57815-91ED-43cb-92C2-25804820EDAC}">
                        <c15:formulaRef>
                          <c15:sqref>Sheet1!$F$2:$F$87</c15:sqref>
                        </c15:formulaRef>
                      </c:ext>
                    </c:extLst>
                    <c:numCache>
                      <c:formatCode>General</c:formatCode>
                      <c:ptCount val="86"/>
                      <c:pt idx="0">
                        <c:v>6251</c:v>
                      </c:pt>
                      <c:pt idx="1">
                        <c:v>6281</c:v>
                      </c:pt>
                      <c:pt idx="2">
                        <c:v>6724</c:v>
                      </c:pt>
                      <c:pt idx="3">
                        <c:v>6654</c:v>
                      </c:pt>
                      <c:pt idx="4">
                        <c:v>6805</c:v>
                      </c:pt>
                      <c:pt idx="5">
                        <c:v>6891</c:v>
                      </c:pt>
                      <c:pt idx="6">
                        <c:v>7103</c:v>
                      </c:pt>
                      <c:pt idx="7">
                        <c:v>6910</c:v>
                      </c:pt>
                      <c:pt idx="8">
                        <c:v>6578</c:v>
                      </c:pt>
                      <c:pt idx="9">
                        <c:v>6905</c:v>
                      </c:pt>
                      <c:pt idx="10">
                        <c:v>6465</c:v>
                      </c:pt>
                      <c:pt idx="11">
                        <c:v>6049</c:v>
                      </c:pt>
                      <c:pt idx="12">
                        <c:v>6182</c:v>
                      </c:pt>
                      <c:pt idx="13">
                        <c:v>6222</c:v>
                      </c:pt>
                      <c:pt idx="14">
                        <c:v>5946</c:v>
                      </c:pt>
                      <c:pt idx="15">
                        <c:v>5804</c:v>
                      </c:pt>
                      <c:pt idx="16">
                        <c:v>5946</c:v>
                      </c:pt>
                      <c:pt idx="17">
                        <c:v>5790</c:v>
                      </c:pt>
                      <c:pt idx="18">
                        <c:v>5791</c:v>
                      </c:pt>
                      <c:pt idx="19">
                        <c:v>5768</c:v>
                      </c:pt>
                      <c:pt idx="20">
                        <c:v>6116</c:v>
                      </c:pt>
                      <c:pt idx="21">
                        <c:v>6425</c:v>
                      </c:pt>
                      <c:pt idx="22">
                        <c:v>6544</c:v>
                      </c:pt>
                      <c:pt idx="23">
                        <c:v>6864</c:v>
                      </c:pt>
                      <c:pt idx="24">
                        <c:v>7538</c:v>
                      </c:pt>
                      <c:pt idx="25">
                        <c:v>7762</c:v>
                      </c:pt>
                      <c:pt idx="26">
                        <c:v>8577</c:v>
                      </c:pt>
                      <c:pt idx="27">
                        <c:v>8846</c:v>
                      </c:pt>
                      <c:pt idx="28">
                        <c:v>8982</c:v>
                      </c:pt>
                      <c:pt idx="29">
                        <c:v>9017</c:v>
                      </c:pt>
                      <c:pt idx="30">
                        <c:v>9109</c:v>
                      </c:pt>
                      <c:pt idx="31">
                        <c:v>8958</c:v>
                      </c:pt>
                      <c:pt idx="32">
                        <c:v>8848</c:v>
                      </c:pt>
                      <c:pt idx="33">
                        <c:v>8983</c:v>
                      </c:pt>
                      <c:pt idx="34">
                        <c:v>9558</c:v>
                      </c:pt>
                      <c:pt idx="35">
                        <c:v>9741</c:v>
                      </c:pt>
                      <c:pt idx="36">
                        <c:v>9778</c:v>
                      </c:pt>
                      <c:pt idx="37">
                        <c:v>9910</c:v>
                      </c:pt>
                      <c:pt idx="38">
                        <c:v>9838</c:v>
                      </c:pt>
                      <c:pt idx="39">
                        <c:v>9617</c:v>
                      </c:pt>
                      <c:pt idx="40">
                        <c:v>9497</c:v>
                      </c:pt>
                      <c:pt idx="41">
                        <c:v>8766</c:v>
                      </c:pt>
                      <c:pt idx="42">
                        <c:v>8041</c:v>
                      </c:pt>
                      <c:pt idx="43">
                        <c:v>7517</c:v>
                      </c:pt>
                      <c:pt idx="44">
                        <c:v>7511</c:v>
                      </c:pt>
                      <c:pt idx="45">
                        <c:v>7495</c:v>
                      </c:pt>
                      <c:pt idx="46">
                        <c:v>7529</c:v>
                      </c:pt>
                      <c:pt idx="47">
                        <c:v>7388</c:v>
                      </c:pt>
                      <c:pt idx="48">
                        <c:v>6511</c:v>
                      </c:pt>
                      <c:pt idx="49">
                        <c:v>6804</c:v>
                      </c:pt>
                      <c:pt idx="50">
                        <c:v>6800</c:v>
                      </c:pt>
                      <c:pt idx="51">
                        <c:v>6483</c:v>
                      </c:pt>
                      <c:pt idx="52">
                        <c:v>6333</c:v>
                      </c:pt>
                      <c:pt idx="53">
                        <c:v>6360</c:v>
                      </c:pt>
                      <c:pt idx="54">
                        <c:v>6176</c:v>
                      </c:pt>
                      <c:pt idx="55">
                        <c:v>5967</c:v>
                      </c:pt>
                      <c:pt idx="56">
                        <c:v>5582</c:v>
                      </c:pt>
                      <c:pt idx="57">
                        <c:v>5728</c:v>
                      </c:pt>
                      <c:pt idx="58">
                        <c:v>5218</c:v>
                      </c:pt>
                      <c:pt idx="59">
                        <c:v>5354</c:v>
                      </c:pt>
                      <c:pt idx="60">
                        <c:v>5305</c:v>
                      </c:pt>
                      <c:pt idx="61">
                        <c:v>4730</c:v>
                      </c:pt>
                      <c:pt idx="62">
                        <c:v>4470</c:v>
                      </c:pt>
                      <c:pt idx="63">
                        <c:v>4039</c:v>
                      </c:pt>
                      <c:pt idx="64">
                        <c:v>3422</c:v>
                      </c:pt>
                      <c:pt idx="65">
                        <c:v>3388</c:v>
                      </c:pt>
                      <c:pt idx="66">
                        <c:v>2992</c:v>
                      </c:pt>
                      <c:pt idx="67">
                        <c:v>2819</c:v>
                      </c:pt>
                      <c:pt idx="68">
                        <c:v>2584</c:v>
                      </c:pt>
                      <c:pt idx="69">
                        <c:v>2372</c:v>
                      </c:pt>
                      <c:pt idx="70">
                        <c:v>2235</c:v>
                      </c:pt>
                      <c:pt idx="71">
                        <c:v>2034</c:v>
                      </c:pt>
                      <c:pt idx="72">
                        <c:v>1865</c:v>
                      </c:pt>
                      <c:pt idx="73">
                        <c:v>1785</c:v>
                      </c:pt>
                      <c:pt idx="74">
                        <c:v>1682</c:v>
                      </c:pt>
                      <c:pt idx="75">
                        <c:v>1373</c:v>
                      </c:pt>
                      <c:pt idx="76">
                        <c:v>1334</c:v>
                      </c:pt>
                      <c:pt idx="77">
                        <c:v>1265</c:v>
                      </c:pt>
                      <c:pt idx="78">
                        <c:v>1075</c:v>
                      </c:pt>
                      <c:pt idx="79">
                        <c:v>1130</c:v>
                      </c:pt>
                      <c:pt idx="80">
                        <c:v>998</c:v>
                      </c:pt>
                      <c:pt idx="81">
                        <c:v>764</c:v>
                      </c:pt>
                      <c:pt idx="82">
                        <c:v>722</c:v>
                      </c:pt>
                      <c:pt idx="83">
                        <c:v>701</c:v>
                      </c:pt>
                      <c:pt idx="84">
                        <c:v>591</c:v>
                      </c:pt>
                      <c:pt idx="85">
                        <c:v>2582</c:v>
                      </c:pt>
                    </c:numCache>
                  </c:numRef>
                </c:val>
              </c15:ser>
            </c15:filteredBarSeries>
            <c15:filteredBarSeries>
              <c15:ser>
                <c:idx val="6"/>
                <c:order val="6"/>
                <c:tx>
                  <c:strRef>
                    <c:extLst>
                      <c:ext xmlns:c15="http://schemas.microsoft.com/office/drawing/2012/chart" uri="{02D57815-91ED-43cb-92C2-25804820EDAC}">
                        <c15:formulaRef>
                          <c15:sqref>Sheet1!$H$1</c15:sqref>
                        </c15:formulaRef>
                      </c:ext>
                    </c:extLst>
                    <c:strCache>
                      <c:ptCount val="1"/>
                      <c:pt idx="0">
                        <c:v>Census NH Other</c:v>
                      </c:pt>
                    </c:strCache>
                  </c:strRef>
                </c:tx>
                <c:invertIfNegative val="0"/>
                <c:cat>
                  <c:strRef>
                    <c:extLst>
                      <c:ext xmlns:c15="http://schemas.microsoft.com/office/drawing/2012/chart" uri="{02D57815-91ED-43cb-92C2-25804820EDAC}">
                        <c15:formulaRef>
                          <c15:sqref>Sheet1!$A$2:$A$87</c15:sqref>
                        </c15:formulaRef>
                      </c:ext>
                    </c:extLst>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extLst>
                      <c:ext xmlns:c15="http://schemas.microsoft.com/office/drawing/2012/chart" uri="{02D57815-91ED-43cb-92C2-25804820EDAC}">
                        <c15:formulaRef>
                          <c15:sqref>Sheet1!$H$2:$H$87</c15:sqref>
                        </c15:formulaRef>
                      </c:ext>
                    </c:extLst>
                    <c:numCache>
                      <c:formatCode>General</c:formatCode>
                      <c:ptCount val="86"/>
                      <c:pt idx="0">
                        <c:v>5392</c:v>
                      </c:pt>
                      <c:pt idx="1">
                        <c:v>5295</c:v>
                      </c:pt>
                      <c:pt idx="2">
                        <c:v>5248</c:v>
                      </c:pt>
                      <c:pt idx="3">
                        <c:v>4976</c:v>
                      </c:pt>
                      <c:pt idx="4">
                        <c:v>4930</c:v>
                      </c:pt>
                      <c:pt idx="5">
                        <c:v>4963</c:v>
                      </c:pt>
                      <c:pt idx="6">
                        <c:v>4687</c:v>
                      </c:pt>
                      <c:pt idx="7">
                        <c:v>4630</c:v>
                      </c:pt>
                      <c:pt idx="8">
                        <c:v>4349</c:v>
                      </c:pt>
                      <c:pt idx="9">
                        <c:v>4392</c:v>
                      </c:pt>
                      <c:pt idx="10">
                        <c:v>4302</c:v>
                      </c:pt>
                      <c:pt idx="11">
                        <c:v>4234</c:v>
                      </c:pt>
                      <c:pt idx="12">
                        <c:v>4137</c:v>
                      </c:pt>
                      <c:pt idx="13">
                        <c:v>4028</c:v>
                      </c:pt>
                      <c:pt idx="14">
                        <c:v>3981</c:v>
                      </c:pt>
                      <c:pt idx="15">
                        <c:v>3785</c:v>
                      </c:pt>
                      <c:pt idx="16">
                        <c:v>3713</c:v>
                      </c:pt>
                      <c:pt idx="17">
                        <c:v>3603</c:v>
                      </c:pt>
                      <c:pt idx="18">
                        <c:v>3557</c:v>
                      </c:pt>
                      <c:pt idx="19">
                        <c:v>3513</c:v>
                      </c:pt>
                      <c:pt idx="20">
                        <c:v>3303</c:v>
                      </c:pt>
                      <c:pt idx="21">
                        <c:v>3086</c:v>
                      </c:pt>
                      <c:pt idx="22">
                        <c:v>3124</c:v>
                      </c:pt>
                      <c:pt idx="23">
                        <c:v>3165</c:v>
                      </c:pt>
                      <c:pt idx="24">
                        <c:v>2878</c:v>
                      </c:pt>
                      <c:pt idx="25">
                        <c:v>2961</c:v>
                      </c:pt>
                      <c:pt idx="26">
                        <c:v>2782</c:v>
                      </c:pt>
                      <c:pt idx="27">
                        <c:v>2928</c:v>
                      </c:pt>
                      <c:pt idx="28">
                        <c:v>2896</c:v>
                      </c:pt>
                      <c:pt idx="29">
                        <c:v>2759</c:v>
                      </c:pt>
                      <c:pt idx="30">
                        <c:v>2824</c:v>
                      </c:pt>
                      <c:pt idx="31">
                        <c:v>2619</c:v>
                      </c:pt>
                      <c:pt idx="32">
                        <c:v>2534</c:v>
                      </c:pt>
                      <c:pt idx="33">
                        <c:v>2438</c:v>
                      </c:pt>
                      <c:pt idx="34">
                        <c:v>2398</c:v>
                      </c:pt>
                      <c:pt idx="35">
                        <c:v>2466</c:v>
                      </c:pt>
                      <c:pt idx="36">
                        <c:v>2366</c:v>
                      </c:pt>
                      <c:pt idx="37">
                        <c:v>2386</c:v>
                      </c:pt>
                      <c:pt idx="38">
                        <c:v>2377</c:v>
                      </c:pt>
                      <c:pt idx="39">
                        <c:v>2522</c:v>
                      </c:pt>
                      <c:pt idx="40">
                        <c:v>2394</c:v>
                      </c:pt>
                      <c:pt idx="41">
                        <c:v>2101</c:v>
                      </c:pt>
                      <c:pt idx="42">
                        <c:v>2138</c:v>
                      </c:pt>
                      <c:pt idx="43">
                        <c:v>2017</c:v>
                      </c:pt>
                      <c:pt idx="44">
                        <c:v>2021</c:v>
                      </c:pt>
                      <c:pt idx="45">
                        <c:v>2208</c:v>
                      </c:pt>
                      <c:pt idx="46">
                        <c:v>2155</c:v>
                      </c:pt>
                      <c:pt idx="47">
                        <c:v>2308</c:v>
                      </c:pt>
                      <c:pt idx="48">
                        <c:v>2310</c:v>
                      </c:pt>
                      <c:pt idx="49">
                        <c:v>2290</c:v>
                      </c:pt>
                      <c:pt idx="50">
                        <c:v>2102</c:v>
                      </c:pt>
                      <c:pt idx="51">
                        <c:v>2048</c:v>
                      </c:pt>
                      <c:pt idx="52">
                        <c:v>2076</c:v>
                      </c:pt>
                      <c:pt idx="53">
                        <c:v>2107</c:v>
                      </c:pt>
                      <c:pt idx="54">
                        <c:v>1901</c:v>
                      </c:pt>
                      <c:pt idx="55">
                        <c:v>1889</c:v>
                      </c:pt>
                      <c:pt idx="56">
                        <c:v>1691</c:v>
                      </c:pt>
                      <c:pt idx="57">
                        <c:v>1678</c:v>
                      </c:pt>
                      <c:pt idx="58">
                        <c:v>1547</c:v>
                      </c:pt>
                      <c:pt idx="59">
                        <c:v>1482</c:v>
                      </c:pt>
                      <c:pt idx="60">
                        <c:v>1422</c:v>
                      </c:pt>
                      <c:pt idx="61">
                        <c:v>1394</c:v>
                      </c:pt>
                      <c:pt idx="62">
                        <c:v>1323</c:v>
                      </c:pt>
                      <c:pt idx="63">
                        <c:v>1371</c:v>
                      </c:pt>
                      <c:pt idx="64">
                        <c:v>977</c:v>
                      </c:pt>
                      <c:pt idx="65">
                        <c:v>1016</c:v>
                      </c:pt>
                      <c:pt idx="66">
                        <c:v>922</c:v>
                      </c:pt>
                      <c:pt idx="67">
                        <c:v>891</c:v>
                      </c:pt>
                      <c:pt idx="68">
                        <c:v>768</c:v>
                      </c:pt>
                      <c:pt idx="69">
                        <c:v>731</c:v>
                      </c:pt>
                      <c:pt idx="70">
                        <c:v>680</c:v>
                      </c:pt>
                      <c:pt idx="71">
                        <c:v>625</c:v>
                      </c:pt>
                      <c:pt idx="72">
                        <c:v>571</c:v>
                      </c:pt>
                      <c:pt idx="73">
                        <c:v>521</c:v>
                      </c:pt>
                      <c:pt idx="74">
                        <c:v>528</c:v>
                      </c:pt>
                      <c:pt idx="75">
                        <c:v>483</c:v>
                      </c:pt>
                      <c:pt idx="76">
                        <c:v>388</c:v>
                      </c:pt>
                      <c:pt idx="77">
                        <c:v>425</c:v>
                      </c:pt>
                      <c:pt idx="78">
                        <c:v>400</c:v>
                      </c:pt>
                      <c:pt idx="79">
                        <c:v>368</c:v>
                      </c:pt>
                      <c:pt idx="80">
                        <c:v>364</c:v>
                      </c:pt>
                      <c:pt idx="81">
                        <c:v>294</c:v>
                      </c:pt>
                      <c:pt idx="82">
                        <c:v>299</c:v>
                      </c:pt>
                      <c:pt idx="83">
                        <c:v>271</c:v>
                      </c:pt>
                      <c:pt idx="84">
                        <c:v>249</c:v>
                      </c:pt>
                      <c:pt idx="85">
                        <c:v>1175</c:v>
                      </c:pt>
                    </c:numCache>
                  </c:numRef>
                </c:val>
              </c15:ser>
            </c15:filteredBarSeries>
            <c15:filteredBarSeries>
              <c15:ser>
                <c:idx val="8"/>
                <c:order val="8"/>
                <c:tx>
                  <c:strRef>
                    <c:extLst>
                      <c:ext xmlns:c15="http://schemas.microsoft.com/office/drawing/2012/chart" uri="{02D57815-91ED-43cb-92C2-25804820EDAC}">
                        <c15:formulaRef>
                          <c15:sqref>Sheet1!$J$1</c15:sqref>
                        </c15:formulaRef>
                      </c:ext>
                    </c:extLst>
                    <c:strCache>
                      <c:ptCount val="1"/>
                      <c:pt idx="0">
                        <c:v>Census Hispanic</c:v>
                      </c:pt>
                    </c:strCache>
                  </c:strRef>
                </c:tx>
                <c:invertIfNegative val="0"/>
                <c:cat>
                  <c:strRef>
                    <c:extLst>
                      <c:ext xmlns:c15="http://schemas.microsoft.com/office/drawing/2012/chart" uri="{02D57815-91ED-43cb-92C2-25804820EDAC}">
                        <c15:formulaRef>
                          <c15:sqref>Sheet1!$A$2:$A$87</c15:sqref>
                        </c15:formulaRef>
                      </c:ext>
                    </c:extLst>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extLst>
                      <c:ext xmlns:c15="http://schemas.microsoft.com/office/drawing/2012/chart" uri="{02D57815-91ED-43cb-92C2-25804820EDAC}">
                        <c15:formulaRef>
                          <c15:sqref>Sheet1!$J$2:$J$87</c15:sqref>
                        </c15:formulaRef>
                      </c:ext>
                    </c:extLst>
                    <c:numCache>
                      <c:formatCode>General</c:formatCode>
                      <c:ptCount val="86"/>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32406</c:v>
                      </c:pt>
                    </c:numCache>
                  </c:numRef>
                </c:val>
              </c15:ser>
            </c15:filteredBarSeries>
            <c15:filteredBarSeries>
              <c15:ser>
                <c:idx val="9"/>
                <c:order val="9"/>
                <c:tx>
                  <c:strRef>
                    <c:extLst>
                      <c:ext xmlns:c15="http://schemas.microsoft.com/office/drawing/2012/chart" uri="{02D57815-91ED-43cb-92C2-25804820EDAC}">
                        <c15:formulaRef>
                          <c15:sqref>Sheet1!$K$1</c15:sqref>
                        </c15:formulaRef>
                      </c:ext>
                    </c:extLst>
                    <c:strCache>
                      <c:ptCount val="1"/>
                      <c:pt idx="0">
                        <c:v>Estimate 2014 Hispanic</c:v>
                      </c:pt>
                    </c:strCache>
                  </c:strRef>
                </c:tx>
                <c:invertIfNegative val="0"/>
                <c:cat>
                  <c:strRef>
                    <c:extLst>
                      <c:ext xmlns:c15="http://schemas.microsoft.com/office/drawing/2012/chart" uri="{02D57815-91ED-43cb-92C2-25804820EDAC}">
                        <c15:formulaRef>
                          <c15:sqref>Sheet1!$A$2:$A$87</c15:sqref>
                        </c15:formulaRef>
                      </c:ext>
                    </c:extLst>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 and Older</c:v>
                      </c:pt>
                    </c:strCache>
                  </c:strRef>
                </c:cat>
                <c:val>
                  <c:numRef>
                    <c:extLst>
                      <c:ext xmlns:c15="http://schemas.microsoft.com/office/drawing/2012/chart" uri="{02D57815-91ED-43cb-92C2-25804820EDAC}">
                        <c15:formulaRef>
                          <c15:sqref>Sheet1!$K$2:$K$87</c15:sqref>
                        </c15:formulaRef>
                      </c:ext>
                    </c:extLst>
                    <c:numCache>
                      <c:formatCode>General</c:formatCode>
                      <c:ptCount val="86"/>
                      <c:pt idx="0">
                        <c:v>96480</c:v>
                      </c:pt>
                      <c:pt idx="1">
                        <c:v>97075</c:v>
                      </c:pt>
                      <c:pt idx="2">
                        <c:v>94455</c:v>
                      </c:pt>
                      <c:pt idx="3">
                        <c:v>97281</c:v>
                      </c:pt>
                      <c:pt idx="4">
                        <c:v>98530</c:v>
                      </c:pt>
                      <c:pt idx="5">
                        <c:v>97476</c:v>
                      </c:pt>
                      <c:pt idx="6">
                        <c:v>99601</c:v>
                      </c:pt>
                      <c:pt idx="7">
                        <c:v>99384</c:v>
                      </c:pt>
                      <c:pt idx="8">
                        <c:v>98028</c:v>
                      </c:pt>
                      <c:pt idx="9">
                        <c:v>97244</c:v>
                      </c:pt>
                      <c:pt idx="10">
                        <c:v>96594</c:v>
                      </c:pt>
                      <c:pt idx="11">
                        <c:v>95174</c:v>
                      </c:pt>
                      <c:pt idx="12">
                        <c:v>94118</c:v>
                      </c:pt>
                      <c:pt idx="13">
                        <c:v>94765</c:v>
                      </c:pt>
                      <c:pt idx="14">
                        <c:v>94029</c:v>
                      </c:pt>
                      <c:pt idx="15">
                        <c:v>90261</c:v>
                      </c:pt>
                      <c:pt idx="16">
                        <c:v>88093</c:v>
                      </c:pt>
                      <c:pt idx="17">
                        <c:v>86761</c:v>
                      </c:pt>
                      <c:pt idx="18">
                        <c:v>84288</c:v>
                      </c:pt>
                      <c:pt idx="19">
                        <c:v>84287</c:v>
                      </c:pt>
                      <c:pt idx="20">
                        <c:v>84024</c:v>
                      </c:pt>
                      <c:pt idx="21">
                        <c:v>83904</c:v>
                      </c:pt>
                      <c:pt idx="22">
                        <c:v>86158</c:v>
                      </c:pt>
                      <c:pt idx="23">
                        <c:v>84747</c:v>
                      </c:pt>
                      <c:pt idx="24">
                        <c:v>82429</c:v>
                      </c:pt>
                      <c:pt idx="25">
                        <c:v>78148</c:v>
                      </c:pt>
                      <c:pt idx="26">
                        <c:v>77128</c:v>
                      </c:pt>
                      <c:pt idx="27">
                        <c:v>76496</c:v>
                      </c:pt>
                      <c:pt idx="28">
                        <c:v>77071</c:v>
                      </c:pt>
                      <c:pt idx="29">
                        <c:v>77351</c:v>
                      </c:pt>
                      <c:pt idx="30">
                        <c:v>76097</c:v>
                      </c:pt>
                      <c:pt idx="31">
                        <c:v>77963</c:v>
                      </c:pt>
                      <c:pt idx="32">
                        <c:v>78460</c:v>
                      </c:pt>
                      <c:pt idx="33">
                        <c:v>78471</c:v>
                      </c:pt>
                      <c:pt idx="34">
                        <c:v>79375</c:v>
                      </c:pt>
                      <c:pt idx="35">
                        <c:v>74086</c:v>
                      </c:pt>
                      <c:pt idx="36">
                        <c:v>73878</c:v>
                      </c:pt>
                      <c:pt idx="37">
                        <c:v>74525</c:v>
                      </c:pt>
                      <c:pt idx="38">
                        <c:v>74495</c:v>
                      </c:pt>
                      <c:pt idx="39">
                        <c:v>74952</c:v>
                      </c:pt>
                      <c:pt idx="40">
                        <c:v>73108</c:v>
                      </c:pt>
                      <c:pt idx="41">
                        <c:v>72536</c:v>
                      </c:pt>
                      <c:pt idx="42">
                        <c:v>72219</c:v>
                      </c:pt>
                      <c:pt idx="43">
                        <c:v>70880</c:v>
                      </c:pt>
                      <c:pt idx="44">
                        <c:v>68983</c:v>
                      </c:pt>
                      <c:pt idx="45">
                        <c:v>64540</c:v>
                      </c:pt>
                      <c:pt idx="46">
                        <c:v>62851</c:v>
                      </c:pt>
                      <c:pt idx="47">
                        <c:v>60280</c:v>
                      </c:pt>
                      <c:pt idx="48">
                        <c:v>59324</c:v>
                      </c:pt>
                      <c:pt idx="49">
                        <c:v>59850</c:v>
                      </c:pt>
                      <c:pt idx="50">
                        <c:v>57800</c:v>
                      </c:pt>
                      <c:pt idx="51">
                        <c:v>56031</c:v>
                      </c:pt>
                      <c:pt idx="52">
                        <c:v>54338</c:v>
                      </c:pt>
                      <c:pt idx="53">
                        <c:v>52719</c:v>
                      </c:pt>
                      <c:pt idx="54">
                        <c:v>52295</c:v>
                      </c:pt>
                      <c:pt idx="55">
                        <c:v>48569</c:v>
                      </c:pt>
                      <c:pt idx="56">
                        <c:v>46502</c:v>
                      </c:pt>
                      <c:pt idx="57">
                        <c:v>45396</c:v>
                      </c:pt>
                      <c:pt idx="58">
                        <c:v>43294</c:v>
                      </c:pt>
                      <c:pt idx="59">
                        <c:v>41991</c:v>
                      </c:pt>
                      <c:pt idx="60">
                        <c:v>39063</c:v>
                      </c:pt>
                      <c:pt idx="61">
                        <c:v>36862</c:v>
                      </c:pt>
                      <c:pt idx="62">
                        <c:v>34142</c:v>
                      </c:pt>
                      <c:pt idx="63">
                        <c:v>33295</c:v>
                      </c:pt>
                      <c:pt idx="64">
                        <c:v>32460</c:v>
                      </c:pt>
                      <c:pt idx="65">
                        <c:v>30031</c:v>
                      </c:pt>
                      <c:pt idx="66">
                        <c:v>28883</c:v>
                      </c:pt>
                      <c:pt idx="67">
                        <c:v>27529</c:v>
                      </c:pt>
                      <c:pt idx="68">
                        <c:v>24023</c:v>
                      </c:pt>
                      <c:pt idx="69">
                        <c:v>22651</c:v>
                      </c:pt>
                      <c:pt idx="70">
                        <c:v>20932</c:v>
                      </c:pt>
                      <c:pt idx="71">
                        <c:v>19615</c:v>
                      </c:pt>
                      <c:pt idx="72">
                        <c:v>17600</c:v>
                      </c:pt>
                      <c:pt idx="73">
                        <c:v>16614</c:v>
                      </c:pt>
                      <c:pt idx="74">
                        <c:v>15813</c:v>
                      </c:pt>
                      <c:pt idx="75">
                        <c:v>14615</c:v>
                      </c:pt>
                      <c:pt idx="76">
                        <c:v>14079</c:v>
                      </c:pt>
                      <c:pt idx="77">
                        <c:v>13122</c:v>
                      </c:pt>
                      <c:pt idx="78">
                        <c:v>12686</c:v>
                      </c:pt>
                      <c:pt idx="79">
                        <c:v>12057</c:v>
                      </c:pt>
                      <c:pt idx="80">
                        <c:v>10651</c:v>
                      </c:pt>
                      <c:pt idx="81">
                        <c:v>9746</c:v>
                      </c:pt>
                      <c:pt idx="82">
                        <c:v>9262</c:v>
                      </c:pt>
                      <c:pt idx="83">
                        <c:v>8678</c:v>
                      </c:pt>
                      <c:pt idx="84">
                        <c:v>8407</c:v>
                      </c:pt>
                      <c:pt idx="85">
                        <c:v>44736</c:v>
                      </c:pt>
                    </c:numCache>
                  </c:numRef>
                </c:val>
              </c15:ser>
            </c15:filteredBarSeries>
          </c:ext>
        </c:extLst>
      </c:barChart>
      <c:catAx>
        <c:axId val="112252192"/>
        <c:scaling>
          <c:orientation val="minMax"/>
        </c:scaling>
        <c:delete val="0"/>
        <c:axPos val="b"/>
        <c:title>
          <c:tx>
            <c:rich>
              <a:bodyPr/>
              <a:lstStyle/>
              <a:p>
                <a:pPr>
                  <a:defRPr/>
                </a:pPr>
                <a:r>
                  <a:rPr lang="en-US"/>
                  <a:t>Age</a:t>
                </a:r>
              </a:p>
            </c:rich>
          </c:tx>
          <c:layout/>
          <c:overlay val="0"/>
        </c:title>
        <c:numFmt formatCode="General" sourceLinked="0"/>
        <c:majorTickMark val="out"/>
        <c:minorTickMark val="none"/>
        <c:tickLblPos val="nextTo"/>
        <c:crossAx val="112252584"/>
        <c:crosses val="autoZero"/>
        <c:auto val="1"/>
        <c:lblAlgn val="ctr"/>
        <c:lblOffset val="100"/>
        <c:noMultiLvlLbl val="0"/>
      </c:catAx>
      <c:valAx>
        <c:axId val="112252584"/>
        <c:scaling>
          <c:orientation val="minMax"/>
          <c:max val="120000"/>
        </c:scaling>
        <c:delete val="0"/>
        <c:axPos val="l"/>
        <c:majorGridlines/>
        <c:title>
          <c:tx>
            <c:rich>
              <a:bodyPr rot="-5400000" vert="horz"/>
              <a:lstStyle/>
              <a:p>
                <a:pPr>
                  <a:defRPr/>
                </a:pPr>
                <a:r>
                  <a:rPr lang="en-US"/>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112252192"/>
        <c:crosses val="autoZero"/>
        <c:crossBetween val="between"/>
      </c:valAx>
    </c:plotArea>
    <c:legend>
      <c:legendPos val="r"/>
      <c:layout>
        <c:manualLayout>
          <c:xMode val="edge"/>
          <c:yMode val="edge"/>
          <c:x val="0.65950798523065979"/>
          <c:y val="0.27890659005133889"/>
          <c:w val="0.28804072690066285"/>
          <c:h val="0.212209193237307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0.18519</cdr:x>
      <cdr:y>0.26938</cdr:y>
    </cdr:from>
    <cdr:to>
      <cdr:x>0.23148</cdr:x>
      <cdr:y>0.33672</cdr:y>
    </cdr:to>
    <cdr:sp macro="" textlink="">
      <cdr:nvSpPr>
        <cdr:cNvPr id="2" name="TextBox 1"/>
        <cdr:cNvSpPr txBox="1"/>
      </cdr:nvSpPr>
      <cdr:spPr>
        <a:xfrm xmlns:a="http://schemas.openxmlformats.org/drawingml/2006/main">
          <a:off x="1524000" y="1219200"/>
          <a:ext cx="3810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60.0%</a:t>
          </a:r>
          <a:endParaRPr lang="en-US" sz="1100" dirty="0"/>
        </a:p>
      </cdr:txBody>
    </cdr:sp>
  </cdr:relSizeAnchor>
  <cdr:relSizeAnchor xmlns:cdr="http://schemas.openxmlformats.org/drawingml/2006/chartDrawing">
    <cdr:from>
      <cdr:x>0.19444</cdr:x>
      <cdr:y>0.70712</cdr:y>
    </cdr:from>
    <cdr:to>
      <cdr:x>0.24074</cdr:x>
      <cdr:y>0.77447</cdr:y>
    </cdr:to>
    <cdr:sp macro="" textlink="">
      <cdr:nvSpPr>
        <cdr:cNvPr id="3" name="TextBox 1"/>
        <cdr:cNvSpPr txBox="1"/>
      </cdr:nvSpPr>
      <cdr:spPr>
        <a:xfrm xmlns:a="http://schemas.openxmlformats.org/drawingml/2006/main">
          <a:off x="1600200" y="3200400"/>
          <a:ext cx="3810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4</a:t>
          </a:r>
          <a:r>
            <a:rPr lang="en-US" sz="1100" dirty="0" smtClean="0"/>
            <a:t>0.0%</a:t>
          </a:r>
          <a:endParaRPr lang="en-US" sz="1100" dirty="0"/>
        </a:p>
      </cdr:txBody>
    </cdr:sp>
  </cdr:relSizeAnchor>
  <cdr:relSizeAnchor xmlns:cdr="http://schemas.openxmlformats.org/drawingml/2006/chartDrawing">
    <cdr:from>
      <cdr:x>0.35648</cdr:x>
      <cdr:y>0.25254</cdr:y>
    </cdr:from>
    <cdr:to>
      <cdr:x>0.40278</cdr:x>
      <cdr:y>0.31989</cdr:y>
    </cdr:to>
    <cdr:sp macro="" textlink="">
      <cdr:nvSpPr>
        <cdr:cNvPr id="4" name="TextBox 1"/>
        <cdr:cNvSpPr txBox="1"/>
      </cdr:nvSpPr>
      <cdr:spPr>
        <a:xfrm xmlns:a="http://schemas.openxmlformats.org/drawingml/2006/main">
          <a:off x="2933700" y="1143000"/>
          <a:ext cx="3810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57.5%</a:t>
          </a:r>
          <a:endParaRPr lang="en-US" sz="1100" dirty="0"/>
        </a:p>
      </cdr:txBody>
    </cdr:sp>
  </cdr:relSizeAnchor>
  <cdr:relSizeAnchor xmlns:cdr="http://schemas.openxmlformats.org/drawingml/2006/chartDrawing">
    <cdr:from>
      <cdr:x>0.37037</cdr:x>
      <cdr:y>0.69028</cdr:y>
    </cdr:from>
    <cdr:to>
      <cdr:x>0.41667</cdr:x>
      <cdr:y>0.75763</cdr:y>
    </cdr:to>
    <cdr:sp macro="" textlink="">
      <cdr:nvSpPr>
        <cdr:cNvPr id="5" name="TextBox 1"/>
        <cdr:cNvSpPr txBox="1"/>
      </cdr:nvSpPr>
      <cdr:spPr>
        <a:xfrm xmlns:a="http://schemas.openxmlformats.org/drawingml/2006/main">
          <a:off x="3048000" y="3124200"/>
          <a:ext cx="3810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42.5</a:t>
          </a:r>
          <a:r>
            <a:rPr lang="en-US" sz="1100" dirty="0" smtClean="0"/>
            <a:t>%</a:t>
          </a:r>
          <a:endParaRPr lang="en-US" sz="1100" dirty="0"/>
        </a:p>
      </cdr:txBody>
    </cdr:sp>
  </cdr:relSizeAnchor>
  <cdr:relSizeAnchor xmlns:cdr="http://schemas.openxmlformats.org/drawingml/2006/chartDrawing">
    <cdr:from>
      <cdr:x>0.67593</cdr:x>
      <cdr:y>0.69028</cdr:y>
    </cdr:from>
    <cdr:to>
      <cdr:x>0.72222</cdr:x>
      <cdr:y>0.75763</cdr:y>
    </cdr:to>
    <cdr:sp macro="" textlink="">
      <cdr:nvSpPr>
        <cdr:cNvPr id="6" name="TextBox 1"/>
        <cdr:cNvSpPr txBox="1"/>
      </cdr:nvSpPr>
      <cdr:spPr>
        <a:xfrm xmlns:a="http://schemas.openxmlformats.org/drawingml/2006/main">
          <a:off x="5562600" y="3124200"/>
          <a:ext cx="3810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44.2%</a:t>
          </a:r>
          <a:endParaRPr lang="en-US" sz="1100" dirty="0"/>
        </a:p>
      </cdr:txBody>
    </cdr:sp>
  </cdr:relSizeAnchor>
  <cdr:relSizeAnchor xmlns:cdr="http://schemas.openxmlformats.org/drawingml/2006/chartDrawing">
    <cdr:from>
      <cdr:x>0.50926</cdr:x>
      <cdr:y>0.23571</cdr:y>
    </cdr:from>
    <cdr:to>
      <cdr:x>0.55556</cdr:x>
      <cdr:y>0.30305</cdr:y>
    </cdr:to>
    <cdr:sp macro="" textlink="">
      <cdr:nvSpPr>
        <cdr:cNvPr id="7" name="TextBox 1"/>
        <cdr:cNvSpPr txBox="1"/>
      </cdr:nvSpPr>
      <cdr:spPr>
        <a:xfrm xmlns:a="http://schemas.openxmlformats.org/drawingml/2006/main">
          <a:off x="4191000" y="1066800"/>
          <a:ext cx="3810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57.5%</a:t>
          </a:r>
          <a:endParaRPr lang="en-US" sz="1100" dirty="0"/>
        </a:p>
      </cdr:txBody>
    </cdr:sp>
  </cdr:relSizeAnchor>
  <cdr:relSizeAnchor xmlns:cdr="http://schemas.openxmlformats.org/drawingml/2006/chartDrawing">
    <cdr:from>
      <cdr:x>0.51852</cdr:x>
      <cdr:y>0.69028</cdr:y>
    </cdr:from>
    <cdr:to>
      <cdr:x>0.56481</cdr:x>
      <cdr:y>0.75763</cdr:y>
    </cdr:to>
    <cdr:sp macro="" textlink="">
      <cdr:nvSpPr>
        <cdr:cNvPr id="8" name="TextBox 1"/>
        <cdr:cNvSpPr txBox="1"/>
      </cdr:nvSpPr>
      <cdr:spPr>
        <a:xfrm xmlns:a="http://schemas.openxmlformats.org/drawingml/2006/main">
          <a:off x="4267200" y="3124200"/>
          <a:ext cx="3810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42.5</a:t>
          </a:r>
          <a:r>
            <a:rPr lang="en-US" sz="1100" dirty="0" smtClean="0"/>
            <a:t>%</a:t>
          </a:r>
          <a:endParaRPr lang="en-US" sz="1100" dirty="0"/>
        </a:p>
      </cdr:txBody>
    </cdr:sp>
  </cdr:relSizeAnchor>
  <cdr:relSizeAnchor xmlns:cdr="http://schemas.openxmlformats.org/drawingml/2006/chartDrawing">
    <cdr:from>
      <cdr:x>0.18519</cdr:x>
      <cdr:y>0.03367</cdr:y>
    </cdr:from>
    <cdr:to>
      <cdr:x>0.19444</cdr:x>
      <cdr:y>0.55559</cdr:y>
    </cdr:to>
    <cdr:sp macro="" textlink="">
      <cdr:nvSpPr>
        <cdr:cNvPr id="9" name="Right Brace 8"/>
        <cdr:cNvSpPr/>
      </cdr:nvSpPr>
      <cdr:spPr>
        <a:xfrm xmlns:a="http://schemas.openxmlformats.org/drawingml/2006/main">
          <a:off x="1524000" y="152400"/>
          <a:ext cx="76200" cy="2362200"/>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0.66667</cdr:x>
      <cdr:y>0.02525</cdr:y>
    </cdr:from>
    <cdr:to>
      <cdr:x>0.67653</cdr:x>
      <cdr:y>0.5135</cdr:y>
    </cdr:to>
    <cdr:sp macro="" textlink="">
      <cdr:nvSpPr>
        <cdr:cNvPr id="10" name="Right Brace 9"/>
        <cdr:cNvSpPr/>
      </cdr:nvSpPr>
      <cdr:spPr>
        <a:xfrm xmlns:a="http://schemas.openxmlformats.org/drawingml/2006/main">
          <a:off x="5486400" y="114300"/>
          <a:ext cx="81170" cy="2209800"/>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0.50926</cdr:x>
      <cdr:y>0.01684</cdr:y>
    </cdr:from>
    <cdr:to>
      <cdr:x>0.51852</cdr:x>
      <cdr:y>0.52192</cdr:y>
    </cdr:to>
    <cdr:sp macro="" textlink="">
      <cdr:nvSpPr>
        <cdr:cNvPr id="11" name="Right Brace 10"/>
        <cdr:cNvSpPr/>
      </cdr:nvSpPr>
      <cdr:spPr>
        <a:xfrm xmlns:a="http://schemas.openxmlformats.org/drawingml/2006/main">
          <a:off x="4191000" y="76200"/>
          <a:ext cx="76200" cy="2286000"/>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0.34259</cdr:x>
      <cdr:y>0.03367</cdr:y>
    </cdr:from>
    <cdr:to>
      <cdr:x>0.35185</cdr:x>
      <cdr:y>0.53034</cdr:y>
    </cdr:to>
    <cdr:sp macro="" textlink="">
      <cdr:nvSpPr>
        <cdr:cNvPr id="12" name="Right Brace 11"/>
        <cdr:cNvSpPr/>
      </cdr:nvSpPr>
      <cdr:spPr>
        <a:xfrm xmlns:a="http://schemas.openxmlformats.org/drawingml/2006/main">
          <a:off x="2819400" y="152400"/>
          <a:ext cx="76200" cy="2247900"/>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0.18519</cdr:x>
      <cdr:y>0.56594</cdr:y>
    </cdr:from>
    <cdr:to>
      <cdr:x>0.19074</cdr:x>
      <cdr:y>0.90267</cdr:y>
    </cdr:to>
    <cdr:sp macro="" textlink="">
      <cdr:nvSpPr>
        <cdr:cNvPr id="13" name="Right Brace 12"/>
        <cdr:cNvSpPr/>
      </cdr:nvSpPr>
      <cdr:spPr>
        <a:xfrm xmlns:a="http://schemas.openxmlformats.org/drawingml/2006/main">
          <a:off x="1524000" y="2561433"/>
          <a:ext cx="45719" cy="1524000"/>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0.34259</cdr:x>
      <cdr:y>0.56521</cdr:y>
    </cdr:from>
    <cdr:to>
      <cdr:x>0.34815</cdr:x>
      <cdr:y>0.90193</cdr:y>
    </cdr:to>
    <cdr:sp macro="" textlink="">
      <cdr:nvSpPr>
        <cdr:cNvPr id="14" name="Right Brace 13"/>
        <cdr:cNvSpPr/>
      </cdr:nvSpPr>
      <cdr:spPr>
        <a:xfrm xmlns:a="http://schemas.openxmlformats.org/drawingml/2006/main">
          <a:off x="2819400" y="2558120"/>
          <a:ext cx="45719" cy="1524000"/>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0.50926</cdr:x>
      <cdr:y>0.56594</cdr:y>
    </cdr:from>
    <cdr:to>
      <cdr:x>0.51481</cdr:x>
      <cdr:y>0.90267</cdr:y>
    </cdr:to>
    <cdr:sp macro="" textlink="">
      <cdr:nvSpPr>
        <cdr:cNvPr id="15" name="Right Brace 14"/>
        <cdr:cNvSpPr/>
      </cdr:nvSpPr>
      <cdr:spPr>
        <a:xfrm xmlns:a="http://schemas.openxmlformats.org/drawingml/2006/main">
          <a:off x="4191000" y="2561433"/>
          <a:ext cx="45719" cy="1524000"/>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0.66667</cdr:x>
      <cdr:y>0.53876</cdr:y>
    </cdr:from>
    <cdr:to>
      <cdr:x>0.67262</cdr:x>
      <cdr:y>0.90779</cdr:y>
    </cdr:to>
    <cdr:sp macro="" textlink="">
      <cdr:nvSpPr>
        <cdr:cNvPr id="16" name="Right Brace 15"/>
        <cdr:cNvSpPr/>
      </cdr:nvSpPr>
      <cdr:spPr>
        <a:xfrm xmlns:a="http://schemas.openxmlformats.org/drawingml/2006/main">
          <a:off x="5486401" y="2438400"/>
          <a:ext cx="49032" cy="1670224"/>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0.21397</cdr:x>
      <cdr:y>0.49202</cdr:y>
    </cdr:from>
    <cdr:to>
      <cdr:x>0.22315</cdr:x>
      <cdr:y>0.55863</cdr:y>
    </cdr:to>
    <cdr:sp macro="" textlink="">
      <cdr:nvSpPr>
        <cdr:cNvPr id="2" name="Up Arrow 1"/>
        <cdr:cNvSpPr/>
      </cdr:nvSpPr>
      <cdr:spPr>
        <a:xfrm xmlns:a="http://schemas.openxmlformats.org/drawingml/2006/main">
          <a:off x="1777196" y="2251552"/>
          <a:ext cx="76248"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0.38828</cdr:x>
      <cdr:y>0.36647</cdr:y>
    </cdr:from>
    <cdr:to>
      <cdr:x>0.39745</cdr:x>
      <cdr:y>0.43308</cdr:y>
    </cdr:to>
    <cdr:sp macro="" textlink="">
      <cdr:nvSpPr>
        <cdr:cNvPr id="4" name="Up Arrow 3"/>
        <cdr:cNvSpPr/>
      </cdr:nvSpPr>
      <cdr:spPr>
        <a:xfrm xmlns:a="http://schemas.openxmlformats.org/drawingml/2006/main">
          <a:off x="3224996" y="1677037"/>
          <a:ext cx="76164"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0.57177</cdr:x>
      <cdr:y>0.29986</cdr:y>
    </cdr:from>
    <cdr:to>
      <cdr:x>0.58095</cdr:x>
      <cdr:y>0.36647</cdr:y>
    </cdr:to>
    <cdr:sp macro="" textlink="">
      <cdr:nvSpPr>
        <cdr:cNvPr id="9" name="Up Arrow 8"/>
        <cdr:cNvSpPr/>
      </cdr:nvSpPr>
      <cdr:spPr>
        <a:xfrm xmlns:a="http://schemas.openxmlformats.org/drawingml/2006/main" rot="10800000">
          <a:off x="4748996" y="1372221"/>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0.74367</cdr:x>
      <cdr:y>0.48754</cdr:y>
    </cdr:from>
    <cdr:to>
      <cdr:x>0.75285</cdr:x>
      <cdr:y>0.55415</cdr:y>
    </cdr:to>
    <cdr:sp macro="" textlink="">
      <cdr:nvSpPr>
        <cdr:cNvPr id="10" name="Up Arrow 9"/>
        <cdr:cNvSpPr/>
      </cdr:nvSpPr>
      <cdr:spPr>
        <a:xfrm xmlns:a="http://schemas.openxmlformats.org/drawingml/2006/main" rot="10800000">
          <a:off x="6176779" y="2231056"/>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0.91919</cdr:x>
      <cdr:y>0.65059</cdr:y>
    </cdr:from>
    <cdr:to>
      <cdr:x>0.92836</cdr:x>
      <cdr:y>0.7172</cdr:y>
    </cdr:to>
    <cdr:sp macro="" textlink="">
      <cdr:nvSpPr>
        <cdr:cNvPr id="11" name="Up Arrow 10"/>
        <cdr:cNvSpPr/>
      </cdr:nvSpPr>
      <cdr:spPr>
        <a:xfrm xmlns:a="http://schemas.openxmlformats.org/drawingml/2006/main" rot="10800000">
          <a:off x="7634646" y="29771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0.21397</cdr:x>
      <cdr:y>0.61728</cdr:y>
    </cdr:from>
    <cdr:to>
      <cdr:x>0.22314</cdr:x>
      <cdr:y>0.68388</cdr:y>
    </cdr:to>
    <cdr:sp macro="" textlink="">
      <cdr:nvSpPr>
        <cdr:cNvPr id="3" name="Up Arrow 2"/>
        <cdr:cNvSpPr/>
      </cdr:nvSpPr>
      <cdr:spPr>
        <a:xfrm xmlns:a="http://schemas.openxmlformats.org/drawingml/2006/main" rot="10800000">
          <a:off x="1777196" y="28247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0.39746</cdr:x>
      <cdr:y>0.48317</cdr:y>
    </cdr:from>
    <cdr:to>
      <cdr:x>0.40663</cdr:x>
      <cdr:y>0.54977</cdr:y>
    </cdr:to>
    <cdr:sp macro="" textlink="">
      <cdr:nvSpPr>
        <cdr:cNvPr id="5" name="Up Arrow 4"/>
        <cdr:cNvSpPr/>
      </cdr:nvSpPr>
      <cdr:spPr>
        <a:xfrm xmlns:a="http://schemas.openxmlformats.org/drawingml/2006/main" rot="10800000">
          <a:off x="3301196" y="22110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0.56259</cdr:x>
      <cdr:y>0.20099</cdr:y>
    </cdr:from>
    <cdr:to>
      <cdr:x>0.57176</cdr:x>
      <cdr:y>0.2676</cdr:y>
    </cdr:to>
    <cdr:sp macro="" textlink="">
      <cdr:nvSpPr>
        <cdr:cNvPr id="6" name="Up Arrow 5"/>
        <cdr:cNvSpPr/>
      </cdr:nvSpPr>
      <cdr:spPr>
        <a:xfrm xmlns:a="http://schemas.openxmlformats.org/drawingml/2006/main">
          <a:off x="4672796" y="9197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0.74608</cdr:x>
      <cdr:y>0.4292</cdr:y>
    </cdr:from>
    <cdr:to>
      <cdr:x>0.75525</cdr:x>
      <cdr:y>0.4958</cdr:y>
    </cdr:to>
    <cdr:sp macro="" textlink="">
      <cdr:nvSpPr>
        <cdr:cNvPr id="7" name="Up Arrow 6"/>
        <cdr:cNvSpPr/>
      </cdr:nvSpPr>
      <cdr:spPr>
        <a:xfrm xmlns:a="http://schemas.openxmlformats.org/drawingml/2006/main">
          <a:off x="6196832" y="1964054"/>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0.92039</cdr:x>
      <cdr:y>0.61728</cdr:y>
    </cdr:from>
    <cdr:to>
      <cdr:x>0.92957</cdr:x>
      <cdr:y>0.68388</cdr:y>
    </cdr:to>
    <cdr:sp macro="" textlink="">
      <cdr:nvSpPr>
        <cdr:cNvPr id="8" name="Up Arrow 7"/>
        <cdr:cNvSpPr/>
      </cdr:nvSpPr>
      <cdr:spPr>
        <a:xfrm xmlns:a="http://schemas.openxmlformats.org/drawingml/2006/main">
          <a:off x="7644549" y="2824767"/>
          <a:ext cx="76247"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5265743" y="0"/>
            <a:ext cx="4029075" cy="350838"/>
          </a:xfrm>
          <a:prstGeom prst="rect">
            <a:avLst/>
          </a:prstGeom>
        </p:spPr>
        <p:txBody>
          <a:bodyPr vert="horz" lIns="91413" tIns="45706" rIns="91413" bIns="45706" rtlCol="0"/>
          <a:lstStyle>
            <a:lvl1pPr algn="r">
              <a:defRPr sz="1200"/>
            </a:lvl1pPr>
          </a:lstStyle>
          <a:p>
            <a:fld id="{6F86D4F7-26D3-47E1-8796-8EA85FE6EA14}" type="datetimeFigureOut">
              <a:rPr lang="en-US" smtClean="0"/>
              <a:pPr/>
              <a:t>9/16/2015</a:t>
            </a:fld>
            <a:endParaRPr lang="en-US" dirty="0"/>
          </a:p>
        </p:txBody>
      </p:sp>
      <p:sp>
        <p:nvSpPr>
          <p:cNvPr id="4" name="Footer Placeholder 3"/>
          <p:cNvSpPr>
            <a:spLocks noGrp="1"/>
          </p:cNvSpPr>
          <p:nvPr>
            <p:ph type="ftr" sz="quarter" idx="2"/>
          </p:nvPr>
        </p:nvSpPr>
        <p:spPr>
          <a:xfrm>
            <a:off x="2" y="6657975"/>
            <a:ext cx="4029075" cy="350838"/>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43" y="6657975"/>
            <a:ext cx="4029075" cy="350838"/>
          </a:xfrm>
          <a:prstGeom prst="rect">
            <a:avLst/>
          </a:prstGeom>
        </p:spPr>
        <p:txBody>
          <a:bodyPr vert="horz" lIns="91413" tIns="45706" rIns="91413" bIns="45706"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5267961"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0013" y="152400"/>
            <a:ext cx="6716712"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62000" y="5562600"/>
            <a:ext cx="8001000" cy="114300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68655FB-92C5-4911-BAAF-537F2EC37D5C}" type="slidenum">
              <a:rPr lang="en-US"/>
              <a:pPr/>
              <a:t>1</a:t>
            </a:fld>
            <a:endParaRPr lang="en-US" dirty="0"/>
          </a:p>
        </p:txBody>
      </p:sp>
      <p:sp>
        <p:nvSpPr>
          <p:cNvPr id="5123" name="Rectangle 2"/>
          <p:cNvSpPr>
            <a:spLocks noGrp="1" noRot="1" noChangeAspect="1" noChangeArrowheads="1" noTextEdit="1"/>
          </p:cNvSpPr>
          <p:nvPr>
            <p:ph type="sldImg"/>
          </p:nvPr>
        </p:nvSpPr>
        <p:spPr>
          <a:xfrm>
            <a:off x="1524000" y="533400"/>
            <a:ext cx="6056313" cy="4541838"/>
          </a:xfrm>
          <a:ln/>
        </p:spPr>
      </p:sp>
      <p:sp>
        <p:nvSpPr>
          <p:cNvPr id="5124" name="Rectangle 3"/>
          <p:cNvSpPr>
            <a:spLocks noGrp="1" noChangeArrowheads="1"/>
          </p:cNvSpPr>
          <p:nvPr>
            <p:ph type="body" idx="1"/>
          </p:nvPr>
        </p:nvSpPr>
        <p:spPr>
          <a:xfrm>
            <a:off x="762000" y="5257800"/>
            <a:ext cx="8001000" cy="1143000"/>
          </a:xfrm>
          <a:noFill/>
          <a:ln/>
        </p:spPr>
        <p:txBody>
          <a:bodyPr/>
          <a:lstStyle/>
          <a:p>
            <a:pPr defTabSz="914132" eaLnBrk="1" hangingPunct="1">
              <a:defRPr/>
            </a:pPr>
            <a:r>
              <a:rPr lang="en-US" dirty="0" smtClean="0"/>
              <a:t>Lloyd Potter is the Texas</a:t>
            </a:r>
            <a:r>
              <a:rPr lang="en-US" baseline="0" dirty="0" smtClean="0"/>
              <a:t> State Demographer and the </a:t>
            </a:r>
            <a:r>
              <a:rPr lang="en-US" dirty="0" smtClean="0"/>
              <a:t>Director of the Texas State Data Center based at the University of Texas at San Antonio.  </a:t>
            </a:r>
          </a:p>
        </p:txBody>
      </p:sp>
    </p:spTree>
    <p:extLst>
      <p:ext uri="{BB962C8B-B14F-4D97-AF65-F5344CB8AC3E}">
        <p14:creationId xmlns:p14="http://schemas.microsoft.com/office/powerpoint/2010/main" val="3061174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a:t>
            </a:r>
            <a:r>
              <a:rPr lang="en-US" baseline="0" dirty="0" smtClean="0"/>
              <a:t> last decade, Texas created almost 30% of the jobs in the United States. That’s quite amazing. If we were a country, we’d be something like the 14</a:t>
            </a:r>
            <a:r>
              <a:rPr lang="en-US" baseline="30000" dirty="0" smtClean="0"/>
              <a:t>th</a:t>
            </a:r>
            <a:r>
              <a:rPr lang="en-US" baseline="0" dirty="0" smtClean="0"/>
              <a:t> or 15</a:t>
            </a:r>
            <a:r>
              <a:rPr lang="en-US" baseline="30000" dirty="0" smtClean="0"/>
              <a:t>th</a:t>
            </a:r>
            <a:r>
              <a:rPr lang="en-US" baseline="0" dirty="0" smtClean="0"/>
              <a:t> largest economy.  By many measures Texas has been performing very well. One of the critical questions we have an obligation to continually ask is “what might happen to slow us down or set us back?”  Can we keep on the roll we’ve been on?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13</a:t>
            </a:fld>
            <a:endParaRPr lang="en-US"/>
          </a:p>
        </p:txBody>
      </p:sp>
    </p:spTree>
    <p:extLst>
      <p:ext uri="{BB962C8B-B14F-4D97-AF65-F5344CB8AC3E}">
        <p14:creationId xmlns:p14="http://schemas.microsoft.com/office/powerpoint/2010/main" val="324519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47800" y="552450"/>
            <a:ext cx="6629400" cy="49720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14</a:t>
            </a:fld>
            <a:endParaRPr lang="en-US" dirty="0"/>
          </a:p>
        </p:txBody>
      </p:sp>
    </p:spTree>
    <p:extLst>
      <p:ext uri="{BB962C8B-B14F-4D97-AF65-F5344CB8AC3E}">
        <p14:creationId xmlns:p14="http://schemas.microsoft.com/office/powerpoint/2010/main" val="280335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1203361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17</a:t>
            </a:fld>
            <a:endParaRPr lang="en-US" dirty="0"/>
          </a:p>
        </p:txBody>
      </p:sp>
    </p:spTree>
    <p:extLst>
      <p:ext uri="{BB962C8B-B14F-4D97-AF65-F5344CB8AC3E}">
        <p14:creationId xmlns:p14="http://schemas.microsoft.com/office/powerpoint/2010/main" val="1431694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2613126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a:t>
            </a:r>
            <a:r>
              <a:rPr lang="en-US" baseline="0" dirty="0" smtClean="0"/>
              <a:t> and </a:t>
            </a:r>
            <a:r>
              <a:rPr lang="en-US" dirty="0" smtClean="0"/>
              <a:t>sex</a:t>
            </a:r>
            <a:r>
              <a:rPr lang="en-US" baseline="0" dirty="0" smtClean="0"/>
              <a:t> composition of the Texas non-Hispanic white population. Blue represents males, red females, rows are single years of age.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52864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and sex</a:t>
            </a:r>
            <a:r>
              <a:rPr lang="en-US" baseline="0" dirty="0" smtClean="0"/>
              <a:t> composition of the minority population in Texas.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3397868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21</a:t>
            </a:fld>
            <a:endParaRPr lang="en-US" dirty="0"/>
          </a:p>
        </p:txBody>
      </p:sp>
    </p:spTree>
    <p:extLst>
      <p:ext uri="{BB962C8B-B14F-4D97-AF65-F5344CB8AC3E}">
        <p14:creationId xmlns:p14="http://schemas.microsoft.com/office/powerpoint/2010/main" val="3177504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158750"/>
            <a:ext cx="6829425" cy="5122863"/>
          </a:xfrm>
        </p:spPr>
      </p:sp>
      <p:sp>
        <p:nvSpPr>
          <p:cNvPr id="3" name="Notes Placeholder 2"/>
          <p:cNvSpPr>
            <a:spLocks noGrp="1"/>
          </p:cNvSpPr>
          <p:nvPr>
            <p:ph type="body" idx="1"/>
          </p:nvPr>
        </p:nvSpPr>
        <p:spPr/>
        <p:txBody>
          <a:bodyPr/>
          <a:lstStyle/>
          <a:p>
            <a:r>
              <a:rPr lang="en-US" sz="900" dirty="0"/>
              <a:t>The projected population of Texas is produced using three different migration scenarios. The blue line represents the assumption that there is no in or out migration for Texas. The result is a population that is growing only from natural increase (births-deaths). Under this unlikely scenario, Texas will maintain a health pace of population growth. The other two scenarios assume that 1) the migration rate will be the same as we observed between 2000 and 2010 and 2) the migration rate will be half of what we observed between 2000 and 2010. Under the first assumption Texas will add another 5 million persons this decade, another 7 million the following, 8 or 9 million between 2030 and 2040 and almost 10 million between 2040 and 2050. The half migration scenario also projects significant growth but more modest than the assumption of full migration.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27</a:t>
            </a:fld>
            <a:endParaRPr lang="en-US" dirty="0"/>
          </a:p>
        </p:txBody>
      </p:sp>
    </p:spTree>
    <p:extLst>
      <p:ext uri="{BB962C8B-B14F-4D97-AF65-F5344CB8AC3E}">
        <p14:creationId xmlns:p14="http://schemas.microsoft.com/office/powerpoint/2010/main" val="3665662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158750"/>
            <a:ext cx="6829425" cy="5122863"/>
          </a:xfrm>
        </p:spPr>
      </p:sp>
      <p:sp>
        <p:nvSpPr>
          <p:cNvPr id="3" name="Notes Placeholder 2"/>
          <p:cNvSpPr>
            <a:spLocks noGrp="1"/>
          </p:cNvSpPr>
          <p:nvPr>
            <p:ph type="body" idx="1"/>
          </p:nvPr>
        </p:nvSpPr>
        <p:spPr/>
        <p:txBody>
          <a:bodyPr/>
          <a:lstStyle/>
          <a:p>
            <a:r>
              <a:rPr lang="en-US" sz="900" dirty="0"/>
              <a:t>The projected population of Texas is produced using three different migration scenarios. The blue line represents the assumption that there is no in or out migration for Texas. The result is a population that is growing only from natural increase (births-deaths). Under this unlikely scenario, Texas will maintain a health pace of population growth. The other two scenarios assume that 1) the migration rate will be the same as we observed between 2000 and 2010 and 2) the migration rate will be half of what we observed between 2000 and 2010. Under the first assumption Texas will add another 5 million persons this decade, another 7 million the following, 8 or 9 million between 2030 and 2040 and almost 10 million between 2040 and 2050. The half migration scenario also projects significant growth but more modest than the assumption of full migration.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28</a:t>
            </a:fld>
            <a:endParaRPr lang="en-US" dirty="0"/>
          </a:p>
        </p:txBody>
      </p:sp>
    </p:spTree>
    <p:extLst>
      <p:ext uri="{BB962C8B-B14F-4D97-AF65-F5344CB8AC3E}">
        <p14:creationId xmlns:p14="http://schemas.microsoft.com/office/powerpoint/2010/main" val="352605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a:t>
            </a:fld>
            <a:endParaRPr lang="en-US" dirty="0"/>
          </a:p>
        </p:txBody>
      </p:sp>
    </p:spTree>
    <p:extLst>
      <p:ext uri="{BB962C8B-B14F-4D97-AF65-F5344CB8AC3E}">
        <p14:creationId xmlns:p14="http://schemas.microsoft.com/office/powerpoint/2010/main" val="2167555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projected population of Texas by race/ethnicity suggests that the Hispanic population will be a major driver in the population growth of the state. The non-Hispanic white population will grow very slowly and then start to decline as the Baby-Boom generation ages into high mortality years. The non-Hispanic other group is largely composed of persons of Asian descent and this group is projected to exceed the non-Hispanic black population by 2038. This graph assumes migration patterns observed between 2000 and 2010.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29</a:t>
            </a:fld>
            <a:endParaRPr lang="en-US" dirty="0"/>
          </a:p>
        </p:txBody>
      </p:sp>
    </p:spTree>
    <p:extLst>
      <p:ext uri="{BB962C8B-B14F-4D97-AF65-F5344CB8AC3E}">
        <p14:creationId xmlns:p14="http://schemas.microsoft.com/office/powerpoint/2010/main" val="4085994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projected population of Texas by race/ethnicity suggests that the Hispanic population will be a major driver in the population growth of the state. The non-Hispanic white population will grow very slowly and then start to decline as the Baby-Boom generation ages into high mortality years. The non-Hispanic other group is largely composed of persons of Asian descent and this group is projected to exceed the non-Hispanic black population by 2038. This graph assumes migration patterns observed between 2000 and 2010.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30</a:t>
            </a:fld>
            <a:endParaRPr lang="en-US" dirty="0"/>
          </a:p>
        </p:txBody>
      </p:sp>
    </p:spTree>
    <p:extLst>
      <p:ext uri="{BB962C8B-B14F-4D97-AF65-F5344CB8AC3E}">
        <p14:creationId xmlns:p14="http://schemas.microsoft.com/office/powerpoint/2010/main" val="444172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73063"/>
            <a:ext cx="7315200" cy="5486400"/>
          </a:xfrm>
        </p:spPr>
      </p:sp>
      <p:sp>
        <p:nvSpPr>
          <p:cNvPr id="3" name="Notes Placeholder 2"/>
          <p:cNvSpPr>
            <a:spLocks noGrp="1"/>
          </p:cNvSpPr>
          <p:nvPr>
            <p:ph type="body" idx="1"/>
          </p:nvPr>
        </p:nvSpPr>
        <p:spPr/>
        <p:txBody>
          <a:bodyPr/>
          <a:lstStyle/>
          <a:p>
            <a:endParaRPr lang="en-US" sz="1000" dirty="0"/>
          </a:p>
          <a:p>
            <a:endParaRPr lang="en-US" sz="1000" dirty="0"/>
          </a:p>
          <a:p>
            <a:r>
              <a:rPr lang="en-US" sz="1000" dirty="0"/>
              <a:t>Educational attainment by race/ethnicity in Texas suggests that adults of Hispanic descent are much less likely to have completed high school compared to other race/ethnic groups. Over time, the percent of persons of Hispanic descent who have completed high school has been increasing more rapidly than for other groups but even at this pace of change it will take numerous decades for Hispanics to achieve parity with non-Hispanics in the percent with a high school degree or greater.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3281182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lnSpcReduction="10000"/>
          </a:bodyPr>
          <a:lstStyle/>
          <a:p>
            <a:r>
              <a:rPr lang="en-US" baseline="0" dirty="0" smtClean="0"/>
              <a:t>The first assumption (represented by the red columns) is that educational attainment by race/ethnicity and sex would remain the same as it was in 2011. Thus the changes we see in educational attainment in this projection are due only to changes in the racial/ethnic composition of the population (driven by increasing Hispanic population and a leveling of growth among the non-Hispanic white population). Under this scenario, we would see increases of the percent of the labor force with lower levels of education and declines in the percent of the labor force with higher levels. </a:t>
            </a:r>
          </a:p>
          <a:p>
            <a:endParaRPr lang="en-US" baseline="0" dirty="0" smtClean="0"/>
          </a:p>
        </p:txBody>
      </p:sp>
      <p:sp>
        <p:nvSpPr>
          <p:cNvPr id="4" name="Slide Number Placeholder 3"/>
          <p:cNvSpPr>
            <a:spLocks noGrp="1"/>
          </p:cNvSpPr>
          <p:nvPr>
            <p:ph type="sldNum" sz="quarter" idx="10"/>
          </p:nvPr>
        </p:nvSpPr>
        <p:spPr/>
        <p:txBody>
          <a:bodyPr/>
          <a:lstStyle/>
          <a:p>
            <a:fld id="{76F32840-EA76-4A40-B83F-F31ACE11B3A9}" type="slidenum">
              <a:rPr lang="en-US" smtClean="0"/>
              <a:pPr/>
              <a:t>35</a:t>
            </a:fld>
            <a:endParaRPr lang="en-US" dirty="0"/>
          </a:p>
        </p:txBody>
      </p:sp>
    </p:spTree>
    <p:extLst>
      <p:ext uri="{BB962C8B-B14F-4D97-AF65-F5344CB8AC3E}">
        <p14:creationId xmlns:p14="http://schemas.microsoft.com/office/powerpoint/2010/main" val="3224615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baseline="0" dirty="0" smtClean="0"/>
              <a:t>Under the second assumption (green columns) the trends observed in improving educational attainment are projected forward and applied to the projected population by race/ethnicity and sex. Thus the generally positive trends we have noted in improving educational attainment are assumed to continue into the future. The result of this projection suggests that we will see declines in the percent of the labor force with lower levels of education and increases in the percent of the labor force with higher levels of education.</a:t>
            </a:r>
          </a:p>
          <a:p>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36</a:t>
            </a:fld>
            <a:endParaRPr lang="en-US" dirty="0"/>
          </a:p>
        </p:txBody>
      </p:sp>
    </p:spTree>
    <p:extLst>
      <p:ext uri="{BB962C8B-B14F-4D97-AF65-F5344CB8AC3E}">
        <p14:creationId xmlns:p14="http://schemas.microsoft.com/office/powerpoint/2010/main" val="1299093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is growing</a:t>
            </a:r>
            <a:r>
              <a:rPr lang="en-US" baseline="0" dirty="0" smtClean="0"/>
              <a:t> – with more people being added than in any other state we added 4 additional seats to our representation in the U.S. Congress.</a:t>
            </a:r>
          </a:p>
          <a:p>
            <a:endParaRPr lang="en-US" baseline="0" dirty="0" smtClean="0"/>
          </a:p>
          <a:p>
            <a:r>
              <a:rPr lang="en-US" baseline="0" dirty="0" smtClean="0"/>
              <a:t>Texas is becoming more urban. Many rural counties are losing population.  Urbanized metropolitan areas have been growing dramatically over the decade.</a:t>
            </a:r>
          </a:p>
          <a:p>
            <a:endParaRPr lang="en-US" baseline="0" dirty="0" smtClean="0"/>
          </a:p>
          <a:p>
            <a:r>
              <a:rPr lang="en-US" baseline="0" dirty="0" smtClean="0"/>
              <a:t>Texas is becoming more diverse – much of our growth is attributable to growth of the Hispanic population. </a:t>
            </a:r>
          </a:p>
          <a:p>
            <a:endParaRPr lang="en-US" baseline="0" dirty="0" smtClean="0"/>
          </a:p>
          <a:p>
            <a:r>
              <a:rPr lang="en-US" baseline="0" dirty="0" smtClean="0"/>
              <a:t>Educational attainment of the labor force is an important aspect in the economic well being of the </a:t>
            </a:r>
            <a:r>
              <a:rPr lang="en-US" baseline="0" dirty="0" err="1" smtClean="0"/>
              <a:t>Staet</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37</a:t>
            </a:fld>
            <a:endParaRPr lang="en-US" dirty="0"/>
          </a:p>
        </p:txBody>
      </p:sp>
    </p:spTree>
    <p:extLst>
      <p:ext uri="{BB962C8B-B14F-4D97-AF65-F5344CB8AC3E}">
        <p14:creationId xmlns:p14="http://schemas.microsoft.com/office/powerpoint/2010/main" val="2172084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0788" y="228600"/>
            <a:ext cx="6894512" cy="5170488"/>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38</a:t>
            </a:fld>
            <a:endParaRPr lang="en-US" dirty="0" smtClean="0"/>
          </a:p>
        </p:txBody>
      </p:sp>
    </p:spTree>
    <p:extLst>
      <p:ext uri="{BB962C8B-B14F-4D97-AF65-F5344CB8AC3E}">
        <p14:creationId xmlns:p14="http://schemas.microsoft.com/office/powerpoint/2010/main" val="127167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2014 we estimate that Texas had just under 27 million residents,</a:t>
            </a:r>
            <a:r>
              <a:rPr lang="en-US" baseline="0" dirty="0" smtClean="0"/>
              <a:t> while in the 2010 Census we had just over 25 million residents. </a:t>
            </a:r>
            <a:endParaRPr lang="en-US" dirty="0" smtClean="0"/>
          </a:p>
          <a:p>
            <a:r>
              <a:rPr lang="en-US" dirty="0" smtClean="0"/>
              <a:t>Population</a:t>
            </a:r>
            <a:r>
              <a:rPr lang="en-US" baseline="0" dirty="0" smtClean="0"/>
              <a:t> growth in Texas has been geometric or compounding in nature. Over the past two decades there have been three 20 year periods where the numeric growth has increased. We have no indication that the population growth in Texas will slow dramatically in coming years.</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3</a:t>
            </a:fld>
            <a:endParaRPr lang="en-US"/>
          </a:p>
        </p:txBody>
      </p:sp>
    </p:spTree>
    <p:extLst>
      <p:ext uri="{BB962C8B-B14F-4D97-AF65-F5344CB8AC3E}">
        <p14:creationId xmlns:p14="http://schemas.microsoft.com/office/powerpoint/2010/main" val="59827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a couple of very</a:t>
            </a:r>
            <a:r>
              <a:rPr lang="en-US" baseline="0" dirty="0" smtClean="0"/>
              <a:t> basic element of population change to think about how growing population may impact our transportation system. Population changes from two factors, one is natural increase which is simply births minus deaths over time. Essentially population added from natural increase are babies who are unlikely to be driving their own vehicle on our roads before age 16.  Combine this with the fact that as people die, there are fewer drivers on the road. So the effect of population growth from natural increase on our transportation infrastructure is both lightening, from people dying, and delayed until babies reach the age where they can drive. The second way population changes is from net-migration, which is simply in-minus out migrants. In Texas, the balance has been for us to have more in than out migrants. Migrants, are usually adults who are drivers (though yes, some do have non-driving children) and the may be compounded by the fact that many of the in-migrants may also take a job that requires them to drive.  Essentially, migrants immediately contribute to adding stress to the transportation infrastructure.</a:t>
            </a:r>
          </a:p>
          <a:p>
            <a:endParaRPr lang="en-US" baseline="0" dirty="0" smtClean="0"/>
          </a:p>
          <a:p>
            <a:r>
              <a:rPr lang="en-US" baseline="0" dirty="0" smtClean="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p>
          <a:p>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4</a:t>
            </a:fld>
            <a:endParaRPr lang="en-US"/>
          </a:p>
        </p:txBody>
      </p:sp>
    </p:spTree>
    <p:extLst>
      <p:ext uri="{BB962C8B-B14F-4D97-AF65-F5344CB8AC3E}">
        <p14:creationId xmlns:p14="http://schemas.microsoft.com/office/powerpoint/2010/main" val="1276686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158750"/>
            <a:ext cx="7631113" cy="5724525"/>
          </a:xfrm>
        </p:spPr>
      </p:sp>
      <p:sp>
        <p:nvSpPr>
          <p:cNvPr id="3" name="Notes Placeholder 2"/>
          <p:cNvSpPr>
            <a:spLocks noGrp="1"/>
          </p:cNvSpPr>
          <p:nvPr>
            <p:ph type="body" idx="1"/>
          </p:nvPr>
        </p:nvSpPr>
        <p:spPr/>
        <p:txBody>
          <a:bodyPr/>
          <a:lstStyle/>
          <a:p>
            <a:pPr defTabSz="948090">
              <a:defRPr/>
            </a:pPr>
            <a:endParaRPr lang="en-US" sz="900" dirty="0"/>
          </a:p>
          <a:p>
            <a:pPr defTabSz="94809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48090">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1769348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498475"/>
            <a:ext cx="7862888" cy="5897563"/>
          </a:xfrm>
        </p:spPr>
      </p:sp>
      <p:sp>
        <p:nvSpPr>
          <p:cNvPr id="3" name="Notes Placeholder 2"/>
          <p:cNvSpPr>
            <a:spLocks noGrp="1"/>
          </p:cNvSpPr>
          <p:nvPr>
            <p:ph type="body" idx="1"/>
          </p:nvPr>
        </p:nvSpPr>
        <p:spPr>
          <a:xfrm>
            <a:off x="568951" y="6222761"/>
            <a:ext cx="8971613" cy="1894485"/>
          </a:xfrm>
          <a:prstGeom prst="rect">
            <a:avLst/>
          </a:prstGeom>
        </p:spPr>
        <p:txBody>
          <a:bodyPr/>
          <a:lstStyle/>
          <a:p>
            <a:pPr defTabSz="983454">
              <a:defRPr/>
            </a:pPr>
            <a:endParaRPr lang="en-US" dirty="0" smtClean="0"/>
          </a:p>
          <a:p>
            <a:pPr defTabSz="983454">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 Overall, </a:t>
            </a:r>
            <a:r>
              <a:rPr lang="en-US" dirty="0" smtClean="0"/>
              <a:t>155</a:t>
            </a:r>
            <a:r>
              <a:rPr lang="en-US" baseline="0" dirty="0" smtClean="0"/>
              <a:t> </a:t>
            </a:r>
            <a:r>
              <a:rPr lang="en-US" dirty="0" smtClean="0"/>
              <a:t>counties</a:t>
            </a:r>
            <a:r>
              <a:rPr lang="en-US" baseline="0" dirty="0" smtClean="0"/>
              <a:t> gained population while 99 (39%) lost population over the decade.</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3204228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331788"/>
            <a:ext cx="7864475" cy="5899150"/>
          </a:xfrm>
        </p:spPr>
      </p:sp>
      <p:sp>
        <p:nvSpPr>
          <p:cNvPr id="3" name="Notes Placeholder 2"/>
          <p:cNvSpPr>
            <a:spLocks noGrp="1"/>
          </p:cNvSpPr>
          <p:nvPr>
            <p:ph type="body" idx="1"/>
          </p:nvPr>
        </p:nvSpPr>
        <p:spPr>
          <a:xfrm>
            <a:off x="568951" y="6056819"/>
            <a:ext cx="8971613" cy="1894485"/>
          </a:xfrm>
          <a:prstGeom prst="rect">
            <a:avLst/>
          </a:prstGeom>
        </p:spPr>
        <p:txBody>
          <a:bodyPr/>
          <a:lstStyle/>
          <a:p>
            <a:pPr defTabSz="983454">
              <a:defRPr/>
            </a:pPr>
            <a:endParaRPr lang="en-US" dirty="0" smtClean="0"/>
          </a:p>
          <a:p>
            <a:pPr defTabSz="983454">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urban and suburban population triangle counties. Notably counties in the Eagle Ford Shale area (south east of San Antonio) and the Cline Shale area (Midland and Odessa area), have been growing quickly. </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373997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414338"/>
            <a:ext cx="7862887" cy="5899150"/>
          </a:xfrm>
        </p:spPr>
      </p:sp>
      <p:sp>
        <p:nvSpPr>
          <p:cNvPr id="3" name="Notes Placeholder 2"/>
          <p:cNvSpPr>
            <a:spLocks noGrp="1"/>
          </p:cNvSpPr>
          <p:nvPr>
            <p:ph type="body" idx="1"/>
          </p:nvPr>
        </p:nvSpPr>
        <p:spPr>
          <a:xfrm>
            <a:off x="650230" y="6139791"/>
            <a:ext cx="8971613" cy="1894485"/>
          </a:xfrm>
          <a:prstGeom prst="rect">
            <a:avLst/>
          </a:prstGeom>
        </p:spPr>
        <p:txBody>
          <a:bodyPr/>
          <a:lstStyle/>
          <a:p>
            <a:pPr defTabSz="983454">
              <a:defRPr/>
            </a:pPr>
            <a:endParaRPr lang="en-US" dirty="0" smtClean="0"/>
          </a:p>
          <a:p>
            <a:pPr defTabSz="983454">
              <a:defRPr/>
            </a:pPr>
            <a:r>
              <a:rPr lang="en-US" dirty="0" smtClean="0"/>
              <a:t>The estimated number of net migrants was greatest in the points of the Texas population triangle and surrounding</a:t>
            </a:r>
            <a:r>
              <a:rPr lang="en-US" baseline="0" dirty="0" smtClean="0"/>
              <a:t> counties. Population change in suburban counties with high migration is largely driven by migration. Population change in the urban core counties of the population triangle is more driven by natural increase than by net migration. Net in-migration to urban core counties at the points of the population triangle  is dominated by international in-migration.</a:t>
            </a: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451416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are so many people moving to Texas? It’s the economy. Texas has consistently out-performed the rest of the country in job creation for well over a decade. Even through the recession and certainly coming out of the recession.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12</a:t>
            </a:fld>
            <a:endParaRPr lang="en-US"/>
          </a:p>
        </p:txBody>
      </p:sp>
    </p:spTree>
    <p:extLst>
      <p:ext uri="{BB962C8B-B14F-4D97-AF65-F5344CB8AC3E}">
        <p14:creationId xmlns:p14="http://schemas.microsoft.com/office/powerpoint/2010/main" val="1917285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pPr/>
              <a:t>9/16/2015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pPr/>
              <a:t>9/16/2015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pPr/>
              <a:t>9/16/2015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80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pPr/>
              <a:t>9/16/2015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pPr/>
              <a:t>9/16/2015</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pPr/>
              <a:t>9/16/2015</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pPr/>
              <a:t>9/16/2015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pPr/>
              <a:t>9/16/2015</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pPr/>
              <a:t>9/16/2015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pPr/>
              <a:t>9/16/2015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pPr/>
              <a:t>9/16/2015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7"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BAC6E-DB71-4523-8116-03E5C4C47792}" type="datetime1">
              <a:rPr lang="en-US" smtClean="0"/>
              <a:pPr/>
              <a:t>9/16/2015</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4" r:id="rId13"/>
    <p:sldLayoutId id="2147483675" r:id="rId14"/>
    <p:sldLayoutId id="2147483676" r:id="rId15"/>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2.png"/><Relationship Id="rId7" Type="http://schemas.openxmlformats.org/officeDocument/2006/relationships/image" Target="../media/image34.png"/><Relationship Id="rId12" Type="http://schemas.microsoft.com/office/2007/relationships/hdphoto" Target="../media/hdphoto5.wdp"/><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36.png"/><Relationship Id="rId5" Type="http://schemas.openxmlformats.org/officeDocument/2006/relationships/image" Target="../media/image3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hyperlink" Target="mailto:Lloyd.Potter@osd.state.tx.us"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3657600" y="533402"/>
            <a:ext cx="5105400" cy="461665"/>
          </a:xfrm>
          <a:prstGeom prst="rect">
            <a:avLst/>
          </a:prstGeom>
          <a:noFill/>
          <a:ln w="9525">
            <a:noFill/>
            <a:miter lim="800000"/>
            <a:headEnd/>
            <a:tailEnd/>
          </a:ln>
        </p:spPr>
        <p:txBody>
          <a:bodyPr>
            <a:spAutoFit/>
          </a:bodyPr>
          <a:lstStyle/>
          <a:p>
            <a:pPr>
              <a:spcBef>
                <a:spcPct val="50000"/>
              </a:spcBef>
            </a:pPr>
            <a:endParaRPr lang="en-US" dirty="0"/>
          </a:p>
        </p:txBody>
      </p:sp>
      <p:sp>
        <p:nvSpPr>
          <p:cNvPr id="1028" name="Text Box 9"/>
          <p:cNvSpPr txBox="1">
            <a:spLocks noChangeArrowheads="1"/>
          </p:cNvSpPr>
          <p:nvPr/>
        </p:nvSpPr>
        <p:spPr bwMode="auto">
          <a:xfrm>
            <a:off x="457200" y="287180"/>
            <a:ext cx="5061535" cy="954107"/>
          </a:xfrm>
          <a:prstGeom prst="rect">
            <a:avLst/>
          </a:prstGeom>
          <a:noFill/>
          <a:ln w="9525">
            <a:noFill/>
            <a:miter lim="800000"/>
            <a:headEnd/>
            <a:tailEnd/>
          </a:ln>
        </p:spPr>
        <p:txBody>
          <a:bodyPr wrap="square">
            <a:spAutoFit/>
          </a:bodyPr>
          <a:lstStyle/>
          <a:p>
            <a:pPr algn="ctr">
              <a:spcBef>
                <a:spcPct val="50000"/>
              </a:spcBef>
            </a:pPr>
            <a:r>
              <a:rPr lang="en-US" sz="2800" dirty="0" smtClean="0">
                <a:solidFill>
                  <a:schemeClr val="bg1"/>
                </a:solidFill>
              </a:rPr>
              <a:t>What Texas will look like into 2020 and beyond</a:t>
            </a:r>
            <a:endParaRPr lang="en-US" sz="2800" dirty="0">
              <a:solidFill>
                <a:schemeClr val="bg1"/>
              </a:solidFill>
            </a:endParaRPr>
          </a:p>
        </p:txBody>
      </p:sp>
      <p:sp>
        <p:nvSpPr>
          <p:cNvPr id="5" name="Rectangle 4"/>
          <p:cNvSpPr/>
          <p:nvPr/>
        </p:nvSpPr>
        <p:spPr>
          <a:xfrm>
            <a:off x="6511159" y="2945249"/>
            <a:ext cx="2667000" cy="1323439"/>
          </a:xfrm>
          <a:prstGeom prst="rect">
            <a:avLst/>
          </a:prstGeom>
        </p:spPr>
        <p:txBody>
          <a:bodyPr wrap="square">
            <a:spAutoFit/>
          </a:bodyPr>
          <a:lstStyle/>
          <a:p>
            <a:pPr algn="ctr"/>
            <a:r>
              <a:rPr lang="en-US" sz="2000" dirty="0" smtClean="0">
                <a:solidFill>
                  <a:srgbClr val="1B1E7A"/>
                </a:solidFill>
              </a:rPr>
              <a:t>Annie’s List</a:t>
            </a:r>
          </a:p>
          <a:p>
            <a:pPr algn="ctr"/>
            <a:endParaRPr lang="en-US" sz="2000" dirty="0">
              <a:solidFill>
                <a:srgbClr val="1B1E7A"/>
              </a:solidFill>
            </a:endParaRPr>
          </a:p>
          <a:p>
            <a:pPr algn="ctr"/>
            <a:r>
              <a:rPr lang="en-US" sz="2000" dirty="0" smtClean="0">
                <a:solidFill>
                  <a:srgbClr val="1B1E7A"/>
                </a:solidFill>
              </a:rPr>
              <a:t>September 17, 2015</a:t>
            </a:r>
          </a:p>
          <a:p>
            <a:pPr algn="ctr"/>
            <a:r>
              <a:rPr lang="en-US" sz="2000" dirty="0" smtClean="0">
                <a:solidFill>
                  <a:srgbClr val="1B1E7A"/>
                </a:solidFill>
              </a:rPr>
              <a:t>Austin, Texas</a:t>
            </a:r>
          </a:p>
        </p:txBody>
      </p:sp>
      <p:sp>
        <p:nvSpPr>
          <p:cNvPr id="6" name="TextBox 5"/>
          <p:cNvSpPr txBox="1"/>
          <p:nvPr/>
        </p:nvSpPr>
        <p:spPr>
          <a:xfrm>
            <a:off x="4800604" y="2286002"/>
            <a:ext cx="184731" cy="461665"/>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9346" y="6586742"/>
            <a:ext cx="253670" cy="253670"/>
          </a:xfrm>
          <a:prstGeom prst="rect">
            <a:avLst/>
          </a:prstGeom>
        </p:spPr>
      </p:pic>
      <p:sp>
        <p:nvSpPr>
          <p:cNvPr id="8" name="TextBox 7"/>
          <p:cNvSpPr txBox="1"/>
          <p:nvPr/>
        </p:nvSpPr>
        <p:spPr>
          <a:xfrm>
            <a:off x="6773016" y="6544300"/>
            <a:ext cx="2101537" cy="338554"/>
          </a:xfrm>
          <a:prstGeom prst="rect">
            <a:avLst/>
          </a:prstGeom>
          <a:noFill/>
        </p:spPr>
        <p:txBody>
          <a:bodyPr wrap="none" rtlCol="0">
            <a:spAutoFit/>
          </a:bodyPr>
          <a:lstStyle/>
          <a:p>
            <a:r>
              <a:rPr lang="en-US" sz="1600" dirty="0" smtClean="0">
                <a:solidFill>
                  <a:schemeClr val="tx2"/>
                </a:solidFill>
              </a:rPr>
              <a:t>@</a:t>
            </a:r>
            <a:r>
              <a:rPr lang="en-US" sz="1600" dirty="0" err="1" smtClean="0">
                <a:solidFill>
                  <a:schemeClr val="tx2"/>
                </a:solidFill>
              </a:rPr>
              <a:t>TexasDemography</a:t>
            </a:r>
            <a:endParaRPr lang="en-US" sz="16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33400" y="1295400"/>
          <a:ext cx="7924800" cy="4758111"/>
        </p:xfrm>
        <a:graphic>
          <a:graphicData uri="http://schemas.openxmlformats.org/drawingml/2006/table">
            <a:tbl>
              <a:tblPr firstRow="1" firstCol="1" bandRow="1">
                <a:tableStyleId>{5C22544A-7EE6-4342-B048-85BDC9FD1C3A}</a:tableStyleId>
              </a:tblPr>
              <a:tblGrid>
                <a:gridCol w="1905000"/>
                <a:gridCol w="1143000"/>
                <a:gridCol w="1321240"/>
                <a:gridCol w="1284577"/>
                <a:gridCol w="968293"/>
                <a:gridCol w="1302690"/>
              </a:tblGrid>
              <a:tr h="846516">
                <a:tc>
                  <a:txBody>
                    <a:bodyPr/>
                    <a:lstStyle/>
                    <a:p>
                      <a:pPr>
                        <a:lnSpc>
                          <a:spcPct val="107000"/>
                        </a:lnSpc>
                      </a:pPr>
                      <a:endParaRPr lang="en-US" sz="1600"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dirty="0">
                          <a:effectLst/>
                        </a:rPr>
                        <a:t>U.S. Rank </a:t>
                      </a:r>
                      <a:r>
                        <a:rPr lang="en-US" sz="1600" dirty="0" smtClean="0">
                          <a:effectLst/>
                        </a:rPr>
                        <a:t>Population </a:t>
                      </a:r>
                      <a:r>
                        <a:rPr lang="en-US" sz="1600" dirty="0">
                          <a:effectLst/>
                        </a:rPr>
                        <a:t>Change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smtClean="0">
                          <a:effectLst/>
                        </a:rPr>
                        <a:t>Population </a:t>
                      </a:r>
                      <a:r>
                        <a:rPr lang="en-US" sz="1600" dirty="0">
                          <a:effectLst/>
                        </a:rPr>
                        <a:t>Change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smtClean="0">
                          <a:effectLst/>
                        </a:rPr>
                        <a:t>Percent of Change from Natural </a:t>
                      </a:r>
                      <a:r>
                        <a:rPr lang="en-US" sz="1600" dirty="0">
                          <a:effectLst/>
                        </a:rPr>
                        <a:t>Increase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Change</a:t>
                      </a:r>
                      <a:r>
                        <a:rPr lang="en-US" sz="1600" baseline="0" dirty="0" smtClean="0">
                          <a:effectLst/>
                        </a:rPr>
                        <a:t> </a:t>
                      </a:r>
                      <a:r>
                        <a:rPr lang="en-US" sz="1600" dirty="0" smtClean="0">
                          <a:effectLst/>
                        </a:rPr>
                        <a:t>from </a:t>
                      </a:r>
                      <a:r>
                        <a:rPr lang="en-US" sz="1600" dirty="0">
                          <a:effectLst/>
                        </a:rPr>
                        <a:t>Migration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a:effectLst/>
                        </a:rPr>
                        <a:t>Percent of </a:t>
                      </a:r>
                      <a:r>
                        <a:rPr lang="en-US" sz="1600" dirty="0" smtClean="0">
                          <a:effectLst/>
                        </a:rPr>
                        <a:t>Migration </a:t>
                      </a:r>
                      <a:r>
                        <a:rPr lang="en-US" sz="1600" dirty="0">
                          <a:effectLst/>
                        </a:rPr>
                        <a:t>that is international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Harris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88,618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48.6%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51.4%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54.0%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b="1" dirty="0">
                          <a:solidFill>
                            <a:schemeClr val="bg1"/>
                          </a:solidFill>
                          <a:effectLst/>
                        </a:rPr>
                        <a:t>Bexar </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accent1"/>
                    </a:solidFill>
                  </a:tcPr>
                </a:tc>
                <a:tc>
                  <a:txBody>
                    <a:bodyPr/>
                    <a:lstStyle/>
                    <a:p>
                      <a:pPr marL="0" marR="0" algn="r">
                        <a:lnSpc>
                          <a:spcPct val="107000"/>
                        </a:lnSpc>
                        <a:spcBef>
                          <a:spcPts val="0"/>
                        </a:spcBef>
                        <a:spcAft>
                          <a:spcPts val="0"/>
                        </a:spcAft>
                      </a:pPr>
                      <a:r>
                        <a:rPr lang="en-US" sz="1600" b="0" dirty="0">
                          <a:solidFill>
                            <a:schemeClr val="tx2"/>
                          </a:solidFill>
                          <a:effectLst/>
                        </a:rPr>
                        <a:t>6</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gn="r">
                        <a:lnSpc>
                          <a:spcPct val="107000"/>
                        </a:lnSpc>
                        <a:spcBef>
                          <a:spcPts val="0"/>
                        </a:spcBef>
                        <a:spcAft>
                          <a:spcPts val="0"/>
                        </a:spcAft>
                      </a:pPr>
                      <a:r>
                        <a:rPr lang="en-US" sz="1600" b="0" dirty="0">
                          <a:solidFill>
                            <a:schemeClr val="tx2"/>
                          </a:solidFill>
                          <a:effectLst/>
                        </a:rPr>
                        <a:t>         </a:t>
                      </a:r>
                      <a:r>
                        <a:rPr lang="en-US" sz="1600" b="0" dirty="0" smtClean="0">
                          <a:solidFill>
                            <a:schemeClr val="tx2"/>
                          </a:solidFill>
                          <a:effectLst/>
                        </a:rPr>
                        <a:t> </a:t>
                      </a:r>
                      <a:r>
                        <a:rPr lang="en-US" sz="1600" b="0" dirty="0">
                          <a:solidFill>
                            <a:schemeClr val="tx2"/>
                          </a:solidFill>
                          <a:effectLst/>
                        </a:rPr>
                        <a:t>33,712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gn="r">
                        <a:lnSpc>
                          <a:spcPct val="107000"/>
                        </a:lnSpc>
                        <a:spcBef>
                          <a:spcPts val="0"/>
                        </a:spcBef>
                        <a:spcAft>
                          <a:spcPts val="0"/>
                        </a:spcAft>
                      </a:pPr>
                      <a:r>
                        <a:rPr lang="en-US" sz="1600" b="0" dirty="0" smtClean="0">
                          <a:solidFill>
                            <a:schemeClr val="tx2"/>
                          </a:solidFill>
                          <a:effectLst/>
                        </a:rPr>
                        <a:t>42.8%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gn="r">
                        <a:lnSpc>
                          <a:spcPct val="107000"/>
                        </a:lnSpc>
                        <a:spcBef>
                          <a:spcPts val="0"/>
                        </a:spcBef>
                        <a:spcAft>
                          <a:spcPts val="0"/>
                        </a:spcAft>
                      </a:pPr>
                      <a:r>
                        <a:rPr lang="en-US" sz="1600" b="0" dirty="0" smtClean="0">
                          <a:solidFill>
                            <a:schemeClr val="tx2"/>
                          </a:solidFill>
                          <a:effectLst/>
                        </a:rPr>
                        <a:t>57.2%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gn="r">
                        <a:lnSpc>
                          <a:spcPct val="107000"/>
                        </a:lnSpc>
                        <a:spcBef>
                          <a:spcPts val="0"/>
                        </a:spcBef>
                        <a:spcAft>
                          <a:spcPts val="0"/>
                        </a:spcAft>
                      </a:pPr>
                      <a:r>
                        <a:rPr lang="en-US" sz="1600" b="0" dirty="0" smtClean="0">
                          <a:solidFill>
                            <a:schemeClr val="tx2"/>
                          </a:solidFill>
                          <a:effectLst/>
                        </a:rPr>
                        <a:t>23.2%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r>
              <a:tr h="335680">
                <a:tc>
                  <a:txBody>
                    <a:bodyPr/>
                    <a:lstStyle/>
                    <a:p>
                      <a:pPr marL="0" marR="0" algn="ctr">
                        <a:lnSpc>
                          <a:spcPct val="107000"/>
                        </a:lnSpc>
                        <a:spcBef>
                          <a:spcPts val="0"/>
                        </a:spcBef>
                        <a:spcAft>
                          <a:spcPts val="0"/>
                        </a:spcAft>
                      </a:pPr>
                      <a:r>
                        <a:rPr lang="en-US" sz="1600" b="1" dirty="0">
                          <a:effectLst/>
                        </a:rPr>
                        <a:t>Dallas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a:solidFill>
                            <a:schemeClr val="tx2"/>
                          </a:solidFill>
                          <a:effectLst/>
                        </a:rPr>
                        <a:t>8</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32,555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69.6%</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30.4%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116.3%*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b="1" dirty="0">
                          <a:effectLst/>
                        </a:rPr>
                        <a:t>Tarrant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a:solidFill>
                            <a:schemeClr val="tx2"/>
                          </a:solidFill>
                          <a:effectLst/>
                        </a:rPr>
                        <a:t>10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31,417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50.8%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49.2%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38.5%</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Fort Bend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a:solidFill>
                            <a:schemeClr val="tx2"/>
                          </a:solidFill>
                          <a:effectLst/>
                        </a:rPr>
                        <a:t>11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30,784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19.4%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80.6%</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17.3%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Travis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a:solidFill>
                            <a:schemeClr val="tx2"/>
                          </a:solidFill>
                          <a:effectLst/>
                        </a:rPr>
                        <a:t>12</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28,397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38.2%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61.8%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29.7%</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b="1" dirty="0">
                          <a:effectLst/>
                        </a:rPr>
                        <a:t>Collin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a:solidFill>
                            <a:schemeClr val="tx2"/>
                          </a:solidFill>
                          <a:effectLst/>
                        </a:rPr>
                        <a:t>14</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26,530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26.1%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73.8%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20.1%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b="1" dirty="0">
                          <a:effectLst/>
                        </a:rPr>
                        <a:t>Denton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a:solidFill>
                            <a:schemeClr val="tx2"/>
                          </a:solidFill>
                          <a:effectLst/>
                        </a:rPr>
                        <a:t>16</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24,211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27.2%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72.8%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14.0%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Montgomery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a:solidFill>
                            <a:schemeClr val="tx2"/>
                          </a:solidFill>
                          <a:effectLst/>
                        </a:rPr>
                        <a:t>27</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a:solidFill>
                            <a:schemeClr val="tx2"/>
                          </a:solidFill>
                          <a:effectLst/>
                        </a:rPr>
                        <a:t>             19,129 </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17.9%</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82.1%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10.4%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Williamson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a:solidFill>
                            <a:schemeClr val="tx2"/>
                          </a:solidFill>
                          <a:effectLst/>
                        </a:rPr>
                        <a:t>31</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a:solidFill>
                            <a:schemeClr val="tx2"/>
                          </a:solidFill>
                          <a:effectLst/>
                        </a:rPr>
                        <a:t>             18,025 </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23.2%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76.8%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7.8%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178237">
                <a:tc gridSpan="6">
                  <a:txBody>
                    <a:bodyPr/>
                    <a:lstStyle/>
                    <a:p>
                      <a:pPr marL="0" marR="0">
                        <a:lnSpc>
                          <a:spcPct val="107000"/>
                        </a:lnSpc>
                        <a:spcBef>
                          <a:spcPts val="0"/>
                        </a:spcBef>
                        <a:spcAft>
                          <a:spcPts val="0"/>
                        </a:spcAft>
                      </a:pPr>
                      <a:r>
                        <a:rPr lang="en-US" sz="1100" dirty="0">
                          <a:effectLst/>
                        </a:rPr>
                        <a:t>*Dallas had net out domestic migration over this period.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8237">
                <a:tc gridSpan="6">
                  <a:txBody>
                    <a:bodyPr/>
                    <a:lstStyle/>
                    <a:p>
                      <a:pPr marL="0" marR="0">
                        <a:lnSpc>
                          <a:spcPct val="107000"/>
                        </a:lnSpc>
                        <a:spcBef>
                          <a:spcPts val="0"/>
                        </a:spcBef>
                        <a:spcAft>
                          <a:spcPts val="0"/>
                        </a:spcAft>
                      </a:pPr>
                      <a:r>
                        <a:rPr lang="en-US" sz="1050" dirty="0">
                          <a:effectLst/>
                        </a:rPr>
                        <a:t>Source: U.S. Census  Bureau, 2014 Vintage Population Estimates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2743200" y="76200"/>
            <a:ext cx="4572000" cy="830997"/>
          </a:xfrm>
          <a:prstGeom prst="rect">
            <a:avLst/>
          </a:prstGeom>
        </p:spPr>
        <p:txBody>
          <a:bodyPr>
            <a:spAutoFit/>
          </a:bodyPr>
          <a:lstStyle/>
          <a:p>
            <a:r>
              <a:rPr lang="en-US" dirty="0" smtClean="0">
                <a:solidFill>
                  <a:schemeClr val="tx2"/>
                </a:solidFill>
              </a:rPr>
              <a:t>Top Counties for Numeric Growth in </a:t>
            </a:r>
            <a:r>
              <a:rPr lang="en-US" dirty="0">
                <a:solidFill>
                  <a:schemeClr val="tx2"/>
                </a:solidFill>
              </a:rPr>
              <a:t>Texas, </a:t>
            </a:r>
            <a:r>
              <a:rPr lang="en-US" dirty="0" smtClean="0">
                <a:solidFill>
                  <a:schemeClr val="tx2"/>
                </a:solidFill>
              </a:rPr>
              <a:t>2013-2014</a:t>
            </a:r>
            <a:endParaRPr lang="en-US" dirty="0">
              <a:solidFill>
                <a:schemeClr val="tx2"/>
              </a:solidFill>
            </a:endParaRPr>
          </a:p>
        </p:txBody>
      </p:sp>
    </p:spTree>
    <p:extLst>
      <p:ext uri="{BB962C8B-B14F-4D97-AF65-F5344CB8AC3E}">
        <p14:creationId xmlns:p14="http://schemas.microsoft.com/office/powerpoint/2010/main" val="3785557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76200"/>
            <a:ext cx="4572000" cy="830997"/>
          </a:xfrm>
          <a:prstGeom prst="rect">
            <a:avLst/>
          </a:prstGeom>
        </p:spPr>
        <p:txBody>
          <a:bodyPr>
            <a:spAutoFit/>
          </a:bodyPr>
          <a:lstStyle/>
          <a:p>
            <a:r>
              <a:rPr lang="en-US" dirty="0" smtClean="0">
                <a:solidFill>
                  <a:schemeClr val="tx2"/>
                </a:solidFill>
              </a:rPr>
              <a:t>Top Counties for Percent Growth* in </a:t>
            </a:r>
            <a:r>
              <a:rPr lang="en-US" dirty="0">
                <a:solidFill>
                  <a:schemeClr val="tx2"/>
                </a:solidFill>
              </a:rPr>
              <a:t>Texas, </a:t>
            </a:r>
            <a:r>
              <a:rPr lang="en-US" dirty="0" smtClean="0">
                <a:solidFill>
                  <a:schemeClr val="tx2"/>
                </a:solidFill>
              </a:rPr>
              <a:t>2013-2014</a:t>
            </a:r>
            <a:endParaRPr lang="en-US" dirty="0">
              <a:solidFill>
                <a:schemeClr val="tx2"/>
              </a:solidFill>
            </a:endParaRPr>
          </a:p>
        </p:txBody>
      </p:sp>
      <p:graphicFrame>
        <p:nvGraphicFramePr>
          <p:cNvPr id="4" name="Table 3"/>
          <p:cNvGraphicFramePr>
            <a:graphicFrameLocks noGrp="1"/>
          </p:cNvGraphicFramePr>
          <p:nvPr>
            <p:extLst/>
          </p:nvPr>
        </p:nvGraphicFramePr>
        <p:xfrm>
          <a:off x="1600200" y="1219200"/>
          <a:ext cx="6153468" cy="5153920"/>
        </p:xfrm>
        <a:graphic>
          <a:graphicData uri="http://schemas.openxmlformats.org/drawingml/2006/table">
            <a:tbl>
              <a:tblPr firstRow="1" firstCol="1" bandRow="1">
                <a:tableStyleId>{5C22544A-7EE6-4342-B048-85BDC9FD1C3A}</a:tableStyleId>
              </a:tblPr>
              <a:tblGrid>
                <a:gridCol w="1981200"/>
                <a:gridCol w="609600"/>
                <a:gridCol w="1066800"/>
                <a:gridCol w="1066800"/>
                <a:gridCol w="1429068"/>
              </a:tblGrid>
              <a:tr h="963267">
                <a:tc>
                  <a:txBody>
                    <a:bodyPr/>
                    <a:lstStyle/>
                    <a:p>
                      <a:pPr>
                        <a:lnSpc>
                          <a:spcPct val="107000"/>
                        </a:lnSpc>
                      </a:pPr>
                      <a:endParaRPr lang="en-US" sz="160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U.S. Rank</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2013-2014 Percent </a:t>
                      </a:r>
                      <a:r>
                        <a:rPr lang="en-US" sz="1600" dirty="0" smtClean="0">
                          <a:effectLst/>
                        </a:rPr>
                        <a:t>Population </a:t>
                      </a:r>
                      <a:r>
                        <a:rPr lang="en-US" sz="1600" dirty="0">
                          <a:effectLst/>
                        </a:rPr>
                        <a:t>Change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Change</a:t>
                      </a:r>
                      <a:r>
                        <a:rPr lang="en-US" sz="1600" baseline="0" dirty="0" smtClean="0">
                          <a:effectLst/>
                        </a:rPr>
                        <a:t> </a:t>
                      </a:r>
                      <a:r>
                        <a:rPr lang="en-US" sz="1600" dirty="0" smtClean="0">
                          <a:effectLst/>
                        </a:rPr>
                        <a:t>from </a:t>
                      </a:r>
                      <a:r>
                        <a:rPr lang="en-US" sz="1600" dirty="0">
                          <a:effectLst/>
                        </a:rPr>
                        <a:t>Migration</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of </a:t>
                      </a:r>
                      <a:r>
                        <a:rPr lang="en-US" sz="1600" dirty="0" smtClean="0">
                          <a:effectLst/>
                        </a:rPr>
                        <a:t>Migration </a:t>
                      </a:r>
                      <a:r>
                        <a:rPr lang="en-US" sz="1600" dirty="0">
                          <a:effectLst/>
                        </a:rPr>
                        <a:t>that is </a:t>
                      </a:r>
                      <a:r>
                        <a:rPr lang="en-US" sz="1600" dirty="0" smtClean="0">
                          <a:effectLst/>
                        </a:rPr>
                        <a:t>International</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Hays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4.8%</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83.89</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2.62%</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Fort Bend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80.6</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17.27%</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Comal </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9</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4.0%</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90.1%</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3.04%</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Andrews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62.8</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3.57%</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Montgomery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82.1%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10.39%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Williamson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76.8%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7.84%</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Kendall </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15</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3.8%</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98.0%</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5.02%</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Ward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21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1.49%</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1" dirty="0">
                          <a:effectLst/>
                        </a:rPr>
                        <a:t>Denton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effectLst/>
                        </a:rPr>
                        <a:t>23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effectLst/>
                        </a:rPr>
                        <a:t>3.3%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72.8%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14.2</a:t>
                      </a:r>
                      <a:r>
                        <a:rPr lang="en-US" sz="1600" b="0" dirty="0">
                          <a:effectLst/>
                        </a:rPr>
                        <a:t>%</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1" dirty="0">
                          <a:effectLst/>
                        </a:rPr>
                        <a:t>Collin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effectLst/>
                        </a:rPr>
                        <a:t>31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effectLst/>
                        </a:rPr>
                        <a:t>3.1%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73.9%</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20.1%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Aransas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effectLst/>
                        </a:rPr>
                        <a:t>32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effectLst/>
                        </a:rPr>
                        <a:t>3.1%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110.8</a:t>
                      </a:r>
                      <a:r>
                        <a:rPr lang="en-US" sz="1600" b="0" dirty="0">
                          <a:effectLst/>
                        </a:rPr>
                        <a:t>%</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4.3%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b="1" dirty="0">
                          <a:effectLst/>
                        </a:rPr>
                        <a:t>Rockwall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effectLst/>
                        </a:rPr>
                        <a:t>35</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effectLst/>
                        </a:rPr>
                        <a:t>3.0%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78.3%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7.8%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Waller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effectLst/>
                        </a:rPr>
                        <a:t>36</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a:effectLst/>
                        </a:rPr>
                        <a:t>2.9%</a:t>
                      </a:r>
                      <a:endParaRPr lang="en-US" sz="16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77.2%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effectLst/>
                        </a:rPr>
                        <a:t>5.3%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Ector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2.9%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59.9%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Guadalupe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78.6%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4.9%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gridSpan="5">
                  <a:txBody>
                    <a:bodyPr/>
                    <a:lstStyle/>
                    <a:p>
                      <a:pPr marL="0" marR="0">
                        <a:lnSpc>
                          <a:spcPct val="107000"/>
                        </a:lnSpc>
                        <a:spcBef>
                          <a:spcPts val="0"/>
                        </a:spcBef>
                        <a:spcAft>
                          <a:spcPts val="0"/>
                        </a:spcAft>
                      </a:pPr>
                      <a:r>
                        <a:rPr lang="en-US" sz="800" dirty="0">
                          <a:effectLst/>
                        </a:rPr>
                        <a:t>Source: U.S. Census  Bureau, 2014 Vintage Population Estimates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609600" y="6477000"/>
            <a:ext cx="4572000" cy="264368"/>
          </a:xfrm>
          <a:prstGeom prst="rect">
            <a:avLst/>
          </a:prstGeom>
        </p:spPr>
        <p:txBody>
          <a:bodyPr>
            <a:spAutoFit/>
          </a:bodyPr>
          <a:lstStyle/>
          <a:p>
            <a:pPr marL="0" marR="0">
              <a:lnSpc>
                <a:spcPct val="107000"/>
              </a:lnSpc>
              <a:spcBef>
                <a:spcPts val="0"/>
              </a:spcBef>
              <a:spcAft>
                <a:spcPts val="0"/>
              </a:spcAft>
            </a:pPr>
            <a:r>
              <a:rPr lang="en-US" sz="1100" dirty="0" smtClean="0">
                <a:solidFill>
                  <a:schemeClr val="bg1">
                    <a:lumMod val="75000"/>
                  </a:schemeClr>
                </a:solidFill>
              </a:rPr>
              <a:t>*Among Counties with 10,000 or more population in 2013</a:t>
            </a:r>
            <a:endParaRPr lang="en-US"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425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32701" y="-90374"/>
            <a:ext cx="6747987" cy="1453495"/>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sz="4000" dirty="0">
                <a:solidFill>
                  <a:schemeClr val="tx2"/>
                </a:solidFill>
                <a:effectLst/>
              </a:rPr>
              <a:t>Texas Leads U.S. Job Growth, 2004-2014</a:t>
            </a:r>
          </a:p>
        </p:txBody>
      </p:sp>
      <p:grpSp>
        <p:nvGrpSpPr>
          <p:cNvPr id="3" name="Group 2"/>
          <p:cNvGrpSpPr/>
          <p:nvPr/>
        </p:nvGrpSpPr>
        <p:grpSpPr>
          <a:xfrm>
            <a:off x="271662" y="1859115"/>
            <a:ext cx="8633796" cy="3746877"/>
            <a:chOff x="271662" y="1001864"/>
            <a:chExt cx="8633796" cy="3746877"/>
          </a:xfrm>
          <a:effectLst>
            <a:outerShdw blurRad="50800" dist="38100" dir="2700000" algn="tl" rotWithShape="0">
              <a:prstClr val="black">
                <a:alpha val="40000"/>
              </a:prstClr>
            </a:outerShdw>
          </a:effectLst>
        </p:grpSpPr>
        <p:pic>
          <p:nvPicPr>
            <p:cNvPr id="3074" name="Picture 2" descr="U:\Other Projects - SLA\Transportation Forum 2015\Job_Map-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6286" y="1001864"/>
              <a:ext cx="6385505" cy="37468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8752" y="4118128"/>
              <a:ext cx="946204" cy="492443"/>
            </a:xfrm>
            <a:prstGeom prst="rect">
              <a:avLst/>
            </a:prstGeom>
            <a:noFill/>
          </p:spPr>
          <p:txBody>
            <a:bodyPr wrap="square" rtlCol="0">
              <a:spAutoFit/>
            </a:bodyPr>
            <a:lstStyle/>
            <a:p>
              <a:pPr algn="r"/>
              <a:r>
                <a:rPr lang="en-US" sz="1400" b="1" dirty="0">
                  <a:latin typeface="+mj-lt"/>
                </a:rPr>
                <a:t>Texas</a:t>
              </a:r>
            </a:p>
            <a:p>
              <a:pPr algn="r"/>
              <a:r>
                <a:rPr lang="en-US" sz="1200" dirty="0">
                  <a:latin typeface="+mj-lt"/>
                </a:rPr>
                <a:t>2,180,000</a:t>
              </a:r>
            </a:p>
          </p:txBody>
        </p:sp>
        <p:cxnSp>
          <p:nvCxnSpPr>
            <p:cNvPr id="6" name="Straight Connector 5"/>
            <p:cNvCxnSpPr/>
            <p:nvPr/>
          </p:nvCxnSpPr>
          <p:spPr>
            <a:xfrm flipH="1">
              <a:off x="3387250" y="4303821"/>
              <a:ext cx="89896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1662" y="2816825"/>
              <a:ext cx="946204" cy="492443"/>
            </a:xfrm>
            <a:prstGeom prst="rect">
              <a:avLst/>
            </a:prstGeom>
            <a:noFill/>
          </p:spPr>
          <p:txBody>
            <a:bodyPr wrap="square" rtlCol="0">
              <a:spAutoFit/>
            </a:bodyPr>
            <a:lstStyle/>
            <a:p>
              <a:pPr algn="r"/>
              <a:r>
                <a:rPr lang="en-US" sz="1400" b="1" dirty="0">
                  <a:latin typeface="+mj-lt"/>
                </a:rPr>
                <a:t>California</a:t>
              </a:r>
            </a:p>
            <a:p>
              <a:pPr algn="r"/>
              <a:r>
                <a:rPr lang="en-US" sz="1200" dirty="0">
                  <a:latin typeface="+mj-lt"/>
                </a:rPr>
                <a:t>810,000</a:t>
              </a:r>
            </a:p>
          </p:txBody>
        </p:sp>
        <p:cxnSp>
          <p:nvCxnSpPr>
            <p:cNvPr id="10" name="Straight Connector 9"/>
            <p:cNvCxnSpPr/>
            <p:nvPr/>
          </p:nvCxnSpPr>
          <p:spPr>
            <a:xfrm flipH="1">
              <a:off x="1170162" y="2994567"/>
              <a:ext cx="658638"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29898" y="2974203"/>
              <a:ext cx="850790" cy="707886"/>
            </a:xfrm>
            <a:prstGeom prst="rect">
              <a:avLst/>
            </a:prstGeom>
            <a:noFill/>
          </p:spPr>
          <p:txBody>
            <a:bodyPr wrap="square" rtlCol="0">
              <a:spAutoFit/>
            </a:bodyPr>
            <a:lstStyle/>
            <a:p>
              <a:r>
                <a:rPr lang="en-US" sz="1400" b="1" dirty="0">
                  <a:latin typeface="+mj-lt"/>
                </a:rPr>
                <a:t>North Carolina</a:t>
              </a:r>
            </a:p>
            <a:p>
              <a:r>
                <a:rPr lang="en-US" sz="1200" dirty="0">
                  <a:latin typeface="+mj-lt"/>
                </a:rPr>
                <a:t>340,000</a:t>
              </a:r>
            </a:p>
          </p:txBody>
        </p:sp>
        <p:cxnSp>
          <p:nvCxnSpPr>
            <p:cNvPr id="14" name="Straight Connector 13"/>
            <p:cNvCxnSpPr/>
            <p:nvPr/>
          </p:nvCxnSpPr>
          <p:spPr>
            <a:xfrm flipH="1">
              <a:off x="6885830" y="3143994"/>
              <a:ext cx="691763"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959252" y="1822586"/>
              <a:ext cx="946206" cy="492443"/>
            </a:xfrm>
            <a:prstGeom prst="rect">
              <a:avLst/>
            </a:prstGeom>
            <a:noFill/>
          </p:spPr>
          <p:txBody>
            <a:bodyPr wrap="square" rtlCol="0">
              <a:spAutoFit/>
            </a:bodyPr>
            <a:lstStyle/>
            <a:p>
              <a:r>
                <a:rPr lang="en-US" sz="1400" b="1" dirty="0">
                  <a:latin typeface="+mj-lt"/>
                </a:rPr>
                <a:t>New York</a:t>
              </a:r>
            </a:p>
            <a:p>
              <a:r>
                <a:rPr lang="en-US" sz="1200" dirty="0">
                  <a:latin typeface="+mj-lt"/>
                </a:rPr>
                <a:t>550,000</a:t>
              </a:r>
            </a:p>
          </p:txBody>
        </p:sp>
        <p:cxnSp>
          <p:nvCxnSpPr>
            <p:cNvPr id="17" name="Straight Connector 16"/>
            <p:cNvCxnSpPr/>
            <p:nvPr/>
          </p:nvCxnSpPr>
          <p:spPr>
            <a:xfrm flipH="1">
              <a:off x="7092564" y="1993851"/>
              <a:ext cx="914401"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6006" y="1211987"/>
              <a:ext cx="1088654" cy="492443"/>
            </a:xfrm>
            <a:prstGeom prst="rect">
              <a:avLst/>
            </a:prstGeom>
            <a:noFill/>
          </p:spPr>
          <p:txBody>
            <a:bodyPr wrap="square" rtlCol="0">
              <a:spAutoFit/>
            </a:bodyPr>
            <a:lstStyle/>
            <a:p>
              <a:pPr algn="r"/>
              <a:r>
                <a:rPr lang="en-US" sz="1400" b="1" dirty="0">
                  <a:latin typeface="+mj-lt"/>
                </a:rPr>
                <a:t>Washington</a:t>
              </a:r>
            </a:p>
            <a:p>
              <a:pPr algn="r"/>
              <a:r>
                <a:rPr lang="en-US" sz="1200" dirty="0">
                  <a:latin typeface="+mj-lt"/>
                </a:rPr>
                <a:t>320,000</a:t>
              </a:r>
            </a:p>
          </p:txBody>
        </p:sp>
        <p:cxnSp>
          <p:nvCxnSpPr>
            <p:cNvPr id="23" name="Straight Connector 22"/>
            <p:cNvCxnSpPr/>
            <p:nvPr/>
          </p:nvCxnSpPr>
          <p:spPr>
            <a:xfrm flipH="1">
              <a:off x="1367624" y="1389729"/>
              <a:ext cx="721579"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8102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56413" y="536897"/>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a:solidFill>
                  <a:schemeClr val="tx2"/>
                </a:solidFill>
                <a:effectLst/>
              </a:rPr>
              <a:t>Texas Leads U.S. Job Growth, 2004-2014</a:t>
            </a:r>
          </a:p>
        </p:txBody>
      </p:sp>
      <p:graphicFrame>
        <p:nvGraphicFramePr>
          <p:cNvPr id="3" name="Chart 2"/>
          <p:cNvGraphicFramePr>
            <a:graphicFrameLocks/>
          </p:cNvGraphicFramePr>
          <p:nvPr>
            <p:extLst/>
          </p:nvPr>
        </p:nvGraphicFramePr>
        <p:xfrm>
          <a:off x="2951670" y="1735119"/>
          <a:ext cx="3821050" cy="3802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549994" y="2644135"/>
            <a:ext cx="542999" cy="307777"/>
          </a:xfrm>
          <a:prstGeom prst="rect">
            <a:avLst/>
          </a:prstGeom>
          <a:noFill/>
        </p:spPr>
        <p:txBody>
          <a:bodyPr wrap="square" rtlCol="0">
            <a:spAutoFit/>
          </a:bodyPr>
          <a:lstStyle/>
          <a:p>
            <a:pPr algn="ctr"/>
            <a:r>
              <a:rPr lang="en-US" sz="1400" dirty="0">
                <a:solidFill>
                  <a:schemeClr val="bg1"/>
                </a:solidFill>
                <a:latin typeface="+mj-lt"/>
              </a:rPr>
              <a:t>29%</a:t>
            </a:r>
          </a:p>
        </p:txBody>
      </p:sp>
      <p:sp>
        <p:nvSpPr>
          <p:cNvPr id="5" name="TextBox 4"/>
          <p:cNvSpPr txBox="1"/>
          <p:nvPr/>
        </p:nvSpPr>
        <p:spPr>
          <a:xfrm>
            <a:off x="5726245" y="4044730"/>
            <a:ext cx="595024" cy="307777"/>
          </a:xfrm>
          <a:prstGeom prst="rect">
            <a:avLst/>
          </a:prstGeom>
          <a:noFill/>
        </p:spPr>
        <p:txBody>
          <a:bodyPr wrap="square" rtlCol="0">
            <a:spAutoFit/>
          </a:bodyPr>
          <a:lstStyle/>
          <a:p>
            <a:pPr algn="ctr"/>
            <a:r>
              <a:rPr lang="en-US" sz="1400" dirty="0">
                <a:solidFill>
                  <a:schemeClr val="bg1"/>
                </a:solidFill>
                <a:latin typeface="+mj-lt"/>
              </a:rPr>
              <a:t>11%</a:t>
            </a:r>
          </a:p>
        </p:txBody>
      </p:sp>
      <p:sp>
        <p:nvSpPr>
          <p:cNvPr id="7" name="TextBox 6"/>
          <p:cNvSpPr txBox="1"/>
          <p:nvPr/>
        </p:nvSpPr>
        <p:spPr>
          <a:xfrm>
            <a:off x="5390970" y="4634451"/>
            <a:ext cx="409491" cy="307777"/>
          </a:xfrm>
          <a:prstGeom prst="rect">
            <a:avLst/>
          </a:prstGeom>
          <a:noFill/>
        </p:spPr>
        <p:txBody>
          <a:bodyPr wrap="square" rtlCol="0">
            <a:spAutoFit/>
          </a:bodyPr>
          <a:lstStyle/>
          <a:p>
            <a:pPr algn="ctr"/>
            <a:r>
              <a:rPr lang="en-US" sz="1400" dirty="0">
                <a:solidFill>
                  <a:schemeClr val="bg1"/>
                </a:solidFill>
                <a:latin typeface="+mj-lt"/>
              </a:rPr>
              <a:t>7%</a:t>
            </a:r>
          </a:p>
        </p:txBody>
      </p:sp>
      <p:sp>
        <p:nvSpPr>
          <p:cNvPr id="8" name="TextBox 7"/>
          <p:cNvSpPr txBox="1"/>
          <p:nvPr/>
        </p:nvSpPr>
        <p:spPr>
          <a:xfrm>
            <a:off x="4926458" y="4830914"/>
            <a:ext cx="441297" cy="307777"/>
          </a:xfrm>
          <a:prstGeom prst="rect">
            <a:avLst/>
          </a:prstGeom>
          <a:noFill/>
        </p:spPr>
        <p:txBody>
          <a:bodyPr wrap="square" rtlCol="0">
            <a:spAutoFit/>
          </a:bodyPr>
          <a:lstStyle/>
          <a:p>
            <a:pPr algn="ctr"/>
            <a:r>
              <a:rPr lang="en-US" sz="1400" dirty="0">
                <a:solidFill>
                  <a:schemeClr val="bg1"/>
                </a:solidFill>
                <a:latin typeface="+mj-lt"/>
              </a:rPr>
              <a:t>4%</a:t>
            </a:r>
          </a:p>
        </p:txBody>
      </p:sp>
      <p:sp>
        <p:nvSpPr>
          <p:cNvPr id="10" name="TextBox 9"/>
          <p:cNvSpPr txBox="1"/>
          <p:nvPr/>
        </p:nvSpPr>
        <p:spPr>
          <a:xfrm>
            <a:off x="6310166" y="2432773"/>
            <a:ext cx="671082" cy="307777"/>
          </a:xfrm>
          <a:prstGeom prst="rect">
            <a:avLst/>
          </a:prstGeom>
          <a:noFill/>
        </p:spPr>
        <p:txBody>
          <a:bodyPr wrap="square" rtlCol="0">
            <a:spAutoFit/>
          </a:bodyPr>
          <a:lstStyle/>
          <a:p>
            <a:r>
              <a:rPr lang="en-US" sz="1400" b="1" dirty="0">
                <a:latin typeface="+mj-lt"/>
              </a:rPr>
              <a:t>Texas</a:t>
            </a:r>
          </a:p>
        </p:txBody>
      </p:sp>
      <p:sp>
        <p:nvSpPr>
          <p:cNvPr id="11" name="TextBox 10"/>
          <p:cNvSpPr txBox="1"/>
          <p:nvPr/>
        </p:nvSpPr>
        <p:spPr>
          <a:xfrm>
            <a:off x="6431675" y="4303560"/>
            <a:ext cx="1081377" cy="307777"/>
          </a:xfrm>
          <a:prstGeom prst="rect">
            <a:avLst/>
          </a:prstGeom>
          <a:noFill/>
        </p:spPr>
        <p:txBody>
          <a:bodyPr wrap="square" rtlCol="0">
            <a:spAutoFit/>
          </a:bodyPr>
          <a:lstStyle/>
          <a:p>
            <a:r>
              <a:rPr lang="en-US" sz="1400" b="1" dirty="0">
                <a:latin typeface="+mj-lt"/>
              </a:rPr>
              <a:t>California</a:t>
            </a:r>
            <a:endParaRPr lang="en-US" sz="1600" b="1" dirty="0">
              <a:latin typeface="+mj-lt"/>
            </a:endParaRPr>
          </a:p>
        </p:txBody>
      </p:sp>
      <p:sp>
        <p:nvSpPr>
          <p:cNvPr id="12" name="TextBox 11"/>
          <p:cNvSpPr txBox="1"/>
          <p:nvPr/>
        </p:nvSpPr>
        <p:spPr>
          <a:xfrm>
            <a:off x="5899871" y="5126227"/>
            <a:ext cx="1081377" cy="276999"/>
          </a:xfrm>
          <a:prstGeom prst="rect">
            <a:avLst/>
          </a:prstGeom>
          <a:noFill/>
        </p:spPr>
        <p:txBody>
          <a:bodyPr wrap="square" rtlCol="0">
            <a:spAutoFit/>
          </a:bodyPr>
          <a:lstStyle/>
          <a:p>
            <a:r>
              <a:rPr lang="en-US" sz="1200" b="1" dirty="0">
                <a:latin typeface="+mj-lt"/>
              </a:rPr>
              <a:t>New York</a:t>
            </a:r>
          </a:p>
        </p:txBody>
      </p:sp>
      <p:cxnSp>
        <p:nvCxnSpPr>
          <p:cNvPr id="16" name="Straight Connector 15"/>
          <p:cNvCxnSpPr/>
          <p:nvPr/>
        </p:nvCxnSpPr>
        <p:spPr>
          <a:xfrm flipH="1" flipV="1">
            <a:off x="5832480" y="4977854"/>
            <a:ext cx="165100" cy="1512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31640" y="5380980"/>
            <a:ext cx="1273283" cy="276999"/>
          </a:xfrm>
          <a:prstGeom prst="rect">
            <a:avLst/>
          </a:prstGeom>
          <a:noFill/>
        </p:spPr>
        <p:txBody>
          <a:bodyPr wrap="square" rtlCol="0">
            <a:spAutoFit/>
          </a:bodyPr>
          <a:lstStyle/>
          <a:p>
            <a:r>
              <a:rPr lang="en-US" sz="1200" b="1" dirty="0">
                <a:latin typeface="+mj-lt"/>
              </a:rPr>
              <a:t>North Carolina</a:t>
            </a:r>
          </a:p>
        </p:txBody>
      </p:sp>
      <p:cxnSp>
        <p:nvCxnSpPr>
          <p:cNvPr id="31" name="Straight Connector 30"/>
          <p:cNvCxnSpPr/>
          <p:nvPr/>
        </p:nvCxnSpPr>
        <p:spPr>
          <a:xfrm flipH="1">
            <a:off x="5338600" y="5425473"/>
            <a:ext cx="624016" cy="5832"/>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257264" y="5236430"/>
            <a:ext cx="82550" cy="19487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997581" y="5129054"/>
            <a:ext cx="421719"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578495" y="5619120"/>
            <a:ext cx="1066401" cy="276999"/>
          </a:xfrm>
          <a:prstGeom prst="rect">
            <a:avLst/>
          </a:prstGeom>
          <a:noFill/>
        </p:spPr>
        <p:txBody>
          <a:bodyPr wrap="square" rtlCol="0">
            <a:spAutoFit/>
          </a:bodyPr>
          <a:lstStyle/>
          <a:p>
            <a:r>
              <a:rPr lang="en-US" sz="1200" b="1" dirty="0">
                <a:latin typeface="+mj-lt"/>
              </a:rPr>
              <a:t>Washington</a:t>
            </a:r>
          </a:p>
        </p:txBody>
      </p:sp>
      <p:cxnSp>
        <p:nvCxnSpPr>
          <p:cNvPr id="57" name="Straight Connector 56"/>
          <p:cNvCxnSpPr/>
          <p:nvPr/>
        </p:nvCxnSpPr>
        <p:spPr>
          <a:xfrm flipH="1">
            <a:off x="4816112" y="5648847"/>
            <a:ext cx="690807"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815226" y="5271420"/>
            <a:ext cx="30413" cy="3774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556364" y="4866501"/>
            <a:ext cx="441297" cy="307777"/>
          </a:xfrm>
          <a:prstGeom prst="rect">
            <a:avLst/>
          </a:prstGeom>
          <a:noFill/>
        </p:spPr>
        <p:txBody>
          <a:bodyPr wrap="square" rtlCol="0">
            <a:spAutoFit/>
          </a:bodyPr>
          <a:lstStyle/>
          <a:p>
            <a:pPr algn="ctr"/>
            <a:r>
              <a:rPr lang="en-US" sz="1400" dirty="0">
                <a:solidFill>
                  <a:schemeClr val="bg1"/>
                </a:solidFill>
                <a:latin typeface="+mj-lt"/>
              </a:rPr>
              <a:t>4%</a:t>
            </a:r>
          </a:p>
        </p:txBody>
      </p:sp>
      <p:sp>
        <p:nvSpPr>
          <p:cNvPr id="68" name="Title 1"/>
          <p:cNvSpPr txBox="1">
            <a:spLocks/>
          </p:cNvSpPr>
          <p:nvPr/>
        </p:nvSpPr>
        <p:spPr>
          <a:xfrm>
            <a:off x="466476" y="1954530"/>
            <a:ext cx="2562972" cy="1343772"/>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2000" dirty="0">
                <a:solidFill>
                  <a:schemeClr val="tx2"/>
                </a:solidFill>
                <a:effectLst/>
              </a:rPr>
              <a:t>Percentage of Total U.S. Job Gains Attributable to each State</a:t>
            </a:r>
          </a:p>
        </p:txBody>
      </p:sp>
      <p:grpSp>
        <p:nvGrpSpPr>
          <p:cNvPr id="77" name="Group 76"/>
          <p:cNvGrpSpPr/>
          <p:nvPr/>
        </p:nvGrpSpPr>
        <p:grpSpPr>
          <a:xfrm rot="21137393">
            <a:off x="3188350" y="4499950"/>
            <a:ext cx="1099486" cy="1003202"/>
            <a:chOff x="3013544" y="3514477"/>
            <a:chExt cx="1099486" cy="1003202"/>
          </a:xfrm>
        </p:grpSpPr>
        <p:sp>
          <p:nvSpPr>
            <p:cNvPr id="71" name="TextBox 70"/>
            <p:cNvSpPr txBox="1"/>
            <p:nvPr/>
          </p:nvSpPr>
          <p:spPr>
            <a:xfrm rot="2056066">
              <a:off x="3317078" y="4240680"/>
              <a:ext cx="795952" cy="276999"/>
            </a:xfrm>
            <a:prstGeom prst="rect">
              <a:avLst/>
            </a:prstGeom>
            <a:noFill/>
          </p:spPr>
          <p:txBody>
            <a:bodyPr wrap="square" rtlCol="0">
              <a:spAutoFit/>
            </a:bodyPr>
            <a:lstStyle/>
            <a:p>
              <a:r>
                <a:rPr lang="en-US" sz="1200" dirty="0">
                  <a:latin typeface="+mj-lt"/>
                </a:rPr>
                <a:t>All Others</a:t>
              </a:r>
            </a:p>
          </p:txBody>
        </p:sp>
        <p:sp>
          <p:nvSpPr>
            <p:cNvPr id="76" name="Freeform 75"/>
            <p:cNvSpPr/>
            <p:nvPr/>
          </p:nvSpPr>
          <p:spPr>
            <a:xfrm>
              <a:off x="3013544" y="3514477"/>
              <a:ext cx="397566" cy="652006"/>
            </a:xfrm>
            <a:custGeom>
              <a:avLst/>
              <a:gdLst>
                <a:gd name="connsiteX0" fmla="*/ 397566 w 397566"/>
                <a:gd name="connsiteY0" fmla="*/ 652006 h 652006"/>
                <a:gd name="connsiteX1" fmla="*/ 286247 w 397566"/>
                <a:gd name="connsiteY1" fmla="*/ 524786 h 652006"/>
                <a:gd name="connsiteX2" fmla="*/ 198783 w 397566"/>
                <a:gd name="connsiteY2" fmla="*/ 389613 h 652006"/>
                <a:gd name="connsiteX3" fmla="*/ 111319 w 397566"/>
                <a:gd name="connsiteY3" fmla="*/ 246490 h 652006"/>
                <a:gd name="connsiteX4" fmla="*/ 47708 w 397566"/>
                <a:gd name="connsiteY4" fmla="*/ 119269 h 652006"/>
                <a:gd name="connsiteX5" fmla="*/ 0 w 397566"/>
                <a:gd name="connsiteY5" fmla="*/ 0 h 6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566" h="652006">
                  <a:moveTo>
                    <a:pt x="397566" y="652006"/>
                  </a:moveTo>
                  <a:cubicBezTo>
                    <a:pt x="358471" y="610262"/>
                    <a:pt x="319377" y="568518"/>
                    <a:pt x="286247" y="524786"/>
                  </a:cubicBezTo>
                  <a:cubicBezTo>
                    <a:pt x="253117" y="481054"/>
                    <a:pt x="227938" y="435996"/>
                    <a:pt x="198783" y="389613"/>
                  </a:cubicBezTo>
                  <a:cubicBezTo>
                    <a:pt x="169628" y="343230"/>
                    <a:pt x="136498" y="291547"/>
                    <a:pt x="111319" y="246490"/>
                  </a:cubicBezTo>
                  <a:cubicBezTo>
                    <a:pt x="86140" y="201433"/>
                    <a:pt x="66261" y="160351"/>
                    <a:pt x="47708" y="119269"/>
                  </a:cubicBezTo>
                  <a:cubicBezTo>
                    <a:pt x="29155" y="78187"/>
                    <a:pt x="14577" y="39093"/>
                    <a:pt x="0" y="0"/>
                  </a:cubicBezTo>
                </a:path>
              </a:pathLst>
            </a:custGeom>
            <a:noFill/>
            <a:ln w="9525">
              <a:solidFill>
                <a:srgbClr val="FFFFFF"/>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3872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304800"/>
            <a:ext cx="7391400" cy="990600"/>
          </a:xfrm>
          <a:prstGeom prst="rect">
            <a:avLst/>
          </a:prstGeom>
        </p:spPr>
        <p:txBody>
          <a:bodyPr/>
          <a:lstStyle/>
          <a:p>
            <a:pPr lvl="0" algn="ctr" eaLnBrk="1" hangingPunct="1">
              <a:defRPr/>
            </a:pPr>
            <a:r>
              <a:rPr lang="en-US" kern="0" dirty="0" smtClean="0">
                <a:solidFill>
                  <a:srgbClr val="1B1E7A"/>
                </a:solidFill>
                <a:latin typeface="+mj-lt"/>
                <a:ea typeface="+mj-ea"/>
                <a:cs typeface="+mj-cs"/>
              </a:rPr>
              <a:t>Texas Racial and Ethnic Composition, </a:t>
            </a:r>
          </a:p>
          <a:p>
            <a:pPr lvl="0" algn="ctr" eaLnBrk="1" hangingPunct="1">
              <a:defRPr/>
            </a:pPr>
            <a:r>
              <a:rPr lang="en-US" kern="0" dirty="0" smtClean="0">
                <a:solidFill>
                  <a:srgbClr val="1B1E7A"/>
                </a:solidFill>
                <a:latin typeface="+mj-lt"/>
                <a:ea typeface="+mj-ea"/>
                <a:cs typeface="+mj-cs"/>
              </a:rPr>
              <a:t>2000 and 2010</a:t>
            </a:r>
            <a:endParaRPr kumimoji="0" lang="en-US" i="0" u="none" strike="noStrike" kern="0" cap="none" spc="0" normalizeH="0" baseline="0" noProof="0" dirty="0" smtClean="0">
              <a:ln>
                <a:noFill/>
              </a:ln>
              <a:solidFill>
                <a:srgbClr val="1B1E7A"/>
              </a:solidFill>
              <a:effectLst/>
              <a:uLnTx/>
              <a:uFillTx/>
              <a:latin typeface="+mj-lt"/>
              <a:ea typeface="+mj-ea"/>
              <a:cs typeface="+mj-cs"/>
            </a:endParaRPr>
          </a:p>
        </p:txBody>
      </p:sp>
      <p:graphicFrame>
        <p:nvGraphicFramePr>
          <p:cNvPr id="6" name="Chart 5"/>
          <p:cNvGraphicFramePr/>
          <p:nvPr/>
        </p:nvGraphicFramePr>
        <p:xfrm>
          <a:off x="228600" y="1524000"/>
          <a:ext cx="51054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4013963873"/>
              </p:ext>
            </p:extLst>
          </p:nvPr>
        </p:nvGraphicFramePr>
        <p:xfrm>
          <a:off x="4343400" y="1447800"/>
          <a:ext cx="4572000"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0" y="6472535"/>
            <a:ext cx="8001000" cy="461665"/>
          </a:xfrm>
          <a:prstGeom prst="rect">
            <a:avLst/>
          </a:prstGeom>
        </p:spPr>
        <p:txBody>
          <a:bodyPr wrap="square">
            <a:spAutoFit/>
          </a:bodyPr>
          <a:lstStyle/>
          <a:p>
            <a:r>
              <a:rPr lang="en-US" sz="1200" dirty="0" smtClean="0">
                <a:solidFill>
                  <a:schemeClr val="tx1">
                    <a:lumMod val="50000"/>
                    <a:lumOff val="50000"/>
                  </a:schemeClr>
                </a:solidFill>
              </a:rPr>
              <a:t>Source: U.S. Census Bureau. 2000 and 2010 Census count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009221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3200" dirty="0" smtClean="0"/>
              <a:t>Texas White (non-Hispanic) and Hispanic Populations by Age,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541572"/>
              </p:ext>
            </p:extLst>
          </p:nvPr>
        </p:nvGraphicFramePr>
        <p:xfrm>
          <a:off x="0" y="1570922"/>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15</a:t>
            </a:fld>
            <a:endParaRPr lang="en-US" dirty="0"/>
          </a:p>
        </p:txBody>
      </p:sp>
      <p:sp>
        <p:nvSpPr>
          <p:cNvPr id="6" name="TextBox 5"/>
          <p:cNvSpPr txBox="1"/>
          <p:nvPr/>
        </p:nvSpPr>
        <p:spPr>
          <a:xfrm>
            <a:off x="533400" y="6554085"/>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4209435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7467600" cy="1171768"/>
          </a:xfrm>
        </p:spPr>
        <p:txBody>
          <a:bodyPr>
            <a:noAutofit/>
          </a:bodyPr>
          <a:lstStyle/>
          <a:p>
            <a:r>
              <a:rPr lang="en-US" sz="3600" dirty="0" smtClean="0"/>
              <a:t>Percent of the Texas Female Population by Race/Ethnicity, 2010 and 2014</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23894501"/>
              </p:ext>
            </p:extLst>
          </p:nvPr>
        </p:nvGraphicFramePr>
        <p:xfrm>
          <a:off x="1143000" y="1828800"/>
          <a:ext cx="6080760" cy="3907155"/>
        </p:xfrm>
        <a:graphic>
          <a:graphicData uri="http://schemas.openxmlformats.org/drawingml/2006/table">
            <a:tbl>
              <a:tblPr firstRow="1" bandRow="1">
                <a:tableStyleId>{5C22544A-7EE6-4342-B048-85BDC9FD1C3A}</a:tableStyleId>
              </a:tblPr>
              <a:tblGrid>
                <a:gridCol w="2026920"/>
                <a:gridCol w="2026920"/>
                <a:gridCol w="2026920"/>
              </a:tblGrid>
              <a:tr h="548640">
                <a:tc>
                  <a:txBody>
                    <a:bodyPr/>
                    <a:lstStyle/>
                    <a:p>
                      <a:pPr algn="l" fontAlgn="b"/>
                      <a:endParaRPr lang="en-US" sz="36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3600" b="0" i="0" u="none" strike="noStrike" dirty="0">
                          <a:solidFill>
                            <a:schemeClr val="bg1"/>
                          </a:solidFill>
                          <a:effectLst/>
                          <a:latin typeface="Calibri" panose="020F0502020204030204" pitchFamily="34" charset="0"/>
                        </a:rPr>
                        <a:t>2010</a:t>
                      </a:r>
                    </a:p>
                  </a:txBody>
                  <a:tcPr marL="9525" marR="9525" marT="9525" marB="0" anchor="b"/>
                </a:tc>
                <a:tc>
                  <a:txBody>
                    <a:bodyPr/>
                    <a:lstStyle/>
                    <a:p>
                      <a:pPr algn="r" fontAlgn="b"/>
                      <a:r>
                        <a:rPr lang="en-US" sz="3600" b="0" i="0" u="none" strike="noStrike" dirty="0">
                          <a:solidFill>
                            <a:schemeClr val="bg1"/>
                          </a:solidFill>
                          <a:effectLst/>
                          <a:latin typeface="Calibri" panose="020F0502020204030204" pitchFamily="34" charset="0"/>
                        </a:rPr>
                        <a:t>2014</a:t>
                      </a:r>
                    </a:p>
                  </a:txBody>
                  <a:tcPr marL="9525" marR="9525" marT="9525" marB="0" anchor="b"/>
                </a:tc>
              </a:tr>
              <a:tr h="548640">
                <a:tc>
                  <a:txBody>
                    <a:bodyPr/>
                    <a:lstStyle/>
                    <a:p>
                      <a:pPr algn="l" fontAlgn="b"/>
                      <a:r>
                        <a:rPr lang="en-US" sz="3600" b="0" i="0" u="none" strike="noStrike" dirty="0">
                          <a:solidFill>
                            <a:schemeClr val="tx2"/>
                          </a:solidFill>
                          <a:effectLst/>
                          <a:latin typeface="Calibri" panose="020F0502020204030204" pitchFamily="34" charset="0"/>
                        </a:rPr>
                        <a:t>NH White</a:t>
                      </a:r>
                    </a:p>
                  </a:txBody>
                  <a:tcPr marL="9525" marR="9525" marT="9525" marB="0" anchor="b"/>
                </a:tc>
                <a:tc>
                  <a:txBody>
                    <a:bodyPr/>
                    <a:lstStyle/>
                    <a:p>
                      <a:pPr algn="r" fontAlgn="b"/>
                      <a:r>
                        <a:rPr lang="en-US" sz="3600" b="0" i="0" u="none" strike="noStrike">
                          <a:solidFill>
                            <a:schemeClr val="tx2"/>
                          </a:solidFill>
                          <a:effectLst/>
                          <a:latin typeface="Calibri" panose="020F0502020204030204" pitchFamily="34" charset="0"/>
                        </a:rPr>
                        <a:t>45.6%</a:t>
                      </a:r>
                    </a:p>
                  </a:txBody>
                  <a:tcPr marL="9525" marR="9525" marT="9525" marB="0" anchor="b"/>
                </a:tc>
                <a:tc>
                  <a:txBody>
                    <a:bodyPr/>
                    <a:lstStyle/>
                    <a:p>
                      <a:pPr algn="r" fontAlgn="b"/>
                      <a:r>
                        <a:rPr lang="en-US" sz="3600" b="0" i="0" u="none" strike="noStrike">
                          <a:solidFill>
                            <a:schemeClr val="tx2"/>
                          </a:solidFill>
                          <a:effectLst/>
                          <a:latin typeface="Calibri" panose="020F0502020204030204" pitchFamily="34" charset="0"/>
                        </a:rPr>
                        <a:t>43.6%</a:t>
                      </a:r>
                    </a:p>
                  </a:txBody>
                  <a:tcPr marL="9525" marR="9525" marT="9525" marB="0" anchor="b"/>
                </a:tc>
              </a:tr>
              <a:tr h="548640">
                <a:tc>
                  <a:txBody>
                    <a:bodyPr/>
                    <a:lstStyle/>
                    <a:p>
                      <a:pPr algn="l" fontAlgn="b"/>
                      <a:r>
                        <a:rPr lang="en-US" sz="3600" b="0" i="0" u="none" strike="noStrike" dirty="0">
                          <a:solidFill>
                            <a:schemeClr val="tx2"/>
                          </a:solidFill>
                          <a:effectLst/>
                          <a:latin typeface="Calibri" panose="020F0502020204030204" pitchFamily="34" charset="0"/>
                        </a:rPr>
                        <a:t>NH Black</a:t>
                      </a:r>
                    </a:p>
                  </a:txBody>
                  <a:tcPr marL="9525" marR="9525" marT="9525" marB="0" anchor="b"/>
                </a:tc>
                <a:tc>
                  <a:txBody>
                    <a:bodyPr/>
                    <a:lstStyle/>
                    <a:p>
                      <a:pPr algn="r" fontAlgn="b"/>
                      <a:r>
                        <a:rPr lang="en-US" sz="3600" b="0" i="0" u="none" strike="noStrike">
                          <a:solidFill>
                            <a:schemeClr val="tx2"/>
                          </a:solidFill>
                          <a:effectLst/>
                          <a:latin typeface="Calibri" panose="020F0502020204030204" pitchFamily="34" charset="0"/>
                        </a:rPr>
                        <a:t>11.8%</a:t>
                      </a:r>
                    </a:p>
                  </a:txBody>
                  <a:tcPr marL="9525" marR="9525" marT="9525" marB="0" anchor="b"/>
                </a:tc>
                <a:tc>
                  <a:txBody>
                    <a:bodyPr/>
                    <a:lstStyle/>
                    <a:p>
                      <a:pPr algn="r" fontAlgn="b"/>
                      <a:r>
                        <a:rPr lang="en-US" sz="3600" b="0" i="0" u="none" strike="noStrike">
                          <a:solidFill>
                            <a:schemeClr val="tx2"/>
                          </a:solidFill>
                          <a:effectLst/>
                          <a:latin typeface="Calibri" panose="020F0502020204030204" pitchFamily="34" charset="0"/>
                        </a:rPr>
                        <a:t>12.0%</a:t>
                      </a:r>
                    </a:p>
                  </a:txBody>
                  <a:tcPr marL="9525" marR="9525" marT="9525" marB="0" anchor="b"/>
                </a:tc>
              </a:tr>
              <a:tr h="548640">
                <a:tc>
                  <a:txBody>
                    <a:bodyPr/>
                    <a:lstStyle/>
                    <a:p>
                      <a:pPr algn="l" fontAlgn="b"/>
                      <a:r>
                        <a:rPr lang="en-US" sz="3600" b="0" i="0" u="none" strike="noStrike" dirty="0">
                          <a:solidFill>
                            <a:schemeClr val="tx2"/>
                          </a:solidFill>
                          <a:effectLst/>
                          <a:latin typeface="Calibri" panose="020F0502020204030204" pitchFamily="34" charset="0"/>
                        </a:rPr>
                        <a:t>NH Asian</a:t>
                      </a:r>
                    </a:p>
                  </a:txBody>
                  <a:tcPr marL="9525" marR="9525" marT="9525" marB="0" anchor="b"/>
                </a:tc>
                <a:tc>
                  <a:txBody>
                    <a:bodyPr/>
                    <a:lstStyle/>
                    <a:p>
                      <a:pPr algn="r" fontAlgn="b"/>
                      <a:r>
                        <a:rPr lang="en-US" sz="3600" b="0" i="0" u="none" strike="noStrike" dirty="0">
                          <a:solidFill>
                            <a:schemeClr val="tx2"/>
                          </a:solidFill>
                          <a:effectLst/>
                          <a:latin typeface="Calibri" panose="020F0502020204030204" pitchFamily="34" charset="0"/>
                        </a:rPr>
                        <a:t>3.9%</a:t>
                      </a:r>
                    </a:p>
                  </a:txBody>
                  <a:tcPr marL="9525" marR="9525" marT="9525" marB="0" anchor="b"/>
                </a:tc>
                <a:tc>
                  <a:txBody>
                    <a:bodyPr/>
                    <a:lstStyle/>
                    <a:p>
                      <a:pPr algn="r" fontAlgn="b"/>
                      <a:r>
                        <a:rPr lang="en-US" sz="3600" b="0" i="0" u="none" strike="noStrike">
                          <a:solidFill>
                            <a:schemeClr val="tx2"/>
                          </a:solidFill>
                          <a:effectLst/>
                          <a:latin typeface="Calibri" panose="020F0502020204030204" pitchFamily="34" charset="0"/>
                        </a:rPr>
                        <a:t>4.4%</a:t>
                      </a:r>
                    </a:p>
                  </a:txBody>
                  <a:tcPr marL="9525" marR="9525" marT="9525" marB="0" anchor="b"/>
                </a:tc>
              </a:tr>
              <a:tr h="548640">
                <a:tc>
                  <a:txBody>
                    <a:bodyPr/>
                    <a:lstStyle/>
                    <a:p>
                      <a:pPr algn="l" fontAlgn="b"/>
                      <a:r>
                        <a:rPr lang="en-US" sz="3600" b="0" i="0" u="none" strike="noStrike">
                          <a:solidFill>
                            <a:schemeClr val="tx2"/>
                          </a:solidFill>
                          <a:effectLst/>
                          <a:latin typeface="Calibri" panose="020F0502020204030204" pitchFamily="34" charset="0"/>
                        </a:rPr>
                        <a:t>NH Other</a:t>
                      </a:r>
                    </a:p>
                  </a:txBody>
                  <a:tcPr marL="9525" marR="9525" marT="9525" marB="0" anchor="b"/>
                </a:tc>
                <a:tc>
                  <a:txBody>
                    <a:bodyPr/>
                    <a:lstStyle/>
                    <a:p>
                      <a:pPr algn="r" fontAlgn="b"/>
                      <a:r>
                        <a:rPr lang="en-US" sz="3600" b="0" i="0" u="none" strike="noStrike" dirty="0">
                          <a:solidFill>
                            <a:schemeClr val="tx2"/>
                          </a:solidFill>
                          <a:effectLst/>
                          <a:latin typeface="Calibri" panose="020F0502020204030204" pitchFamily="34" charset="0"/>
                        </a:rPr>
                        <a:t>1.6%</a:t>
                      </a:r>
                    </a:p>
                  </a:txBody>
                  <a:tcPr marL="9525" marR="9525" marT="9525" marB="0" anchor="b"/>
                </a:tc>
                <a:tc>
                  <a:txBody>
                    <a:bodyPr/>
                    <a:lstStyle/>
                    <a:p>
                      <a:pPr algn="r" fontAlgn="b"/>
                      <a:r>
                        <a:rPr lang="en-US" sz="3600" b="0" i="0" u="none" strike="noStrike" dirty="0">
                          <a:solidFill>
                            <a:schemeClr val="tx2"/>
                          </a:solidFill>
                          <a:effectLst/>
                          <a:latin typeface="Calibri" panose="020F0502020204030204" pitchFamily="34" charset="0"/>
                        </a:rPr>
                        <a:t>1.8%</a:t>
                      </a:r>
                    </a:p>
                  </a:txBody>
                  <a:tcPr marL="9525" marR="9525" marT="9525" marB="0" anchor="b"/>
                </a:tc>
              </a:tr>
              <a:tr h="548640">
                <a:tc>
                  <a:txBody>
                    <a:bodyPr/>
                    <a:lstStyle/>
                    <a:p>
                      <a:pPr algn="l" fontAlgn="b"/>
                      <a:r>
                        <a:rPr lang="en-US" sz="3600" b="0" i="0" u="none" strike="noStrike" dirty="0">
                          <a:solidFill>
                            <a:schemeClr val="tx2"/>
                          </a:solidFill>
                          <a:effectLst/>
                          <a:latin typeface="Calibri" panose="020F0502020204030204" pitchFamily="34" charset="0"/>
                        </a:rPr>
                        <a:t>Hispanic</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3600" b="0" i="0" u="none" strike="noStrike" dirty="0">
                          <a:solidFill>
                            <a:schemeClr val="tx2"/>
                          </a:solidFill>
                          <a:effectLst/>
                          <a:latin typeface="Calibri" panose="020F0502020204030204" pitchFamily="34" charset="0"/>
                        </a:rPr>
                        <a:t>37.1%</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3600" b="0" i="0" u="none" strike="noStrike" dirty="0">
                          <a:solidFill>
                            <a:schemeClr val="tx2"/>
                          </a:solidFill>
                          <a:effectLst/>
                          <a:latin typeface="Calibri" panose="020F0502020204030204" pitchFamily="34" charset="0"/>
                        </a:rPr>
                        <a:t>38.1%</a:t>
                      </a:r>
                    </a:p>
                  </a:txBody>
                  <a:tcPr marL="9525" marR="9525" marT="9525" marB="0" anchor="b">
                    <a:lnB w="12700" cap="flat" cmpd="sng" algn="ctr">
                      <a:solidFill>
                        <a:schemeClr val="tx1"/>
                      </a:solidFill>
                      <a:prstDash val="solid"/>
                      <a:round/>
                      <a:headEnd type="none" w="med" len="med"/>
                      <a:tailEnd type="none" w="med" len="med"/>
                    </a:lnB>
                  </a:tcPr>
                </a:tc>
              </a:tr>
              <a:tr h="548640">
                <a:tc>
                  <a:txBody>
                    <a:bodyPr/>
                    <a:lstStyle/>
                    <a:p>
                      <a:pPr algn="l" fontAlgn="b"/>
                      <a:r>
                        <a:rPr lang="en-US" sz="3600" b="0" i="0" u="none" strike="noStrike" dirty="0" smtClean="0">
                          <a:solidFill>
                            <a:schemeClr val="tx2"/>
                          </a:solidFill>
                          <a:effectLst/>
                          <a:latin typeface="Calibri" panose="020F0502020204030204" pitchFamily="34" charset="0"/>
                        </a:rPr>
                        <a:t>Total</a:t>
                      </a:r>
                      <a:endParaRPr lang="en-US" sz="3600" b="0" i="0" u="none" strike="noStrike" dirty="0">
                        <a:solidFill>
                          <a:schemeClr val="tx2"/>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n-US" sz="3600" b="0" i="0" u="none" strike="noStrike" dirty="0" smtClean="0">
                          <a:solidFill>
                            <a:schemeClr val="tx2"/>
                          </a:solidFill>
                          <a:effectLst/>
                          <a:latin typeface="Calibri" panose="020F0502020204030204" pitchFamily="34" charset="0"/>
                        </a:rPr>
                        <a:t>100%</a:t>
                      </a:r>
                      <a:endParaRPr lang="en-US" sz="3600" b="0" i="0" u="none" strike="noStrike" dirty="0">
                        <a:solidFill>
                          <a:schemeClr val="tx2"/>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n-US" sz="3600" b="0" i="0" u="none" strike="noStrike" dirty="0" smtClean="0">
                          <a:solidFill>
                            <a:schemeClr val="tx2"/>
                          </a:solidFill>
                          <a:effectLst/>
                          <a:latin typeface="Calibri" panose="020F0502020204030204" pitchFamily="34" charset="0"/>
                        </a:rPr>
                        <a:t>100%</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16</a:t>
            </a:fld>
            <a:endParaRPr lang="en-US" dirty="0"/>
          </a:p>
        </p:txBody>
      </p:sp>
      <p:sp>
        <p:nvSpPr>
          <p:cNvPr id="6" name="TextBox 5"/>
          <p:cNvSpPr txBox="1"/>
          <p:nvPr/>
        </p:nvSpPr>
        <p:spPr>
          <a:xfrm>
            <a:off x="533400" y="6554085"/>
            <a:ext cx="4562467"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a:t>
            </a:r>
            <a:r>
              <a:rPr lang="en-US" sz="800" dirty="0" smtClean="0">
                <a:solidFill>
                  <a:schemeClr val="tx1">
                    <a:lumMod val="50000"/>
                    <a:lumOff val="50000"/>
                  </a:schemeClr>
                </a:solidFill>
              </a:rPr>
              <a:t>Bureau, 2010 Decennial Census and Population Estimates, 2014 Vintage.</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50114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98210259"/>
              </p:ext>
            </p:extLst>
          </p:nvPr>
        </p:nvGraphicFramePr>
        <p:xfrm>
          <a:off x="17060" y="1786366"/>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17</a:t>
            </a:fld>
            <a:endParaRPr lang="en-US" dirty="0"/>
          </a:p>
        </p:txBody>
      </p:sp>
      <p:sp>
        <p:nvSpPr>
          <p:cNvPr id="6" name="TextBox 5"/>
          <p:cNvSpPr txBox="1"/>
          <p:nvPr/>
        </p:nvSpPr>
        <p:spPr>
          <a:xfrm>
            <a:off x="533400" y="6554085"/>
            <a:ext cx="3235181"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a:t>
            </a:r>
            <a:r>
              <a:rPr lang="en-US" sz="800" dirty="0" smtClean="0">
                <a:solidFill>
                  <a:schemeClr val="tx1">
                    <a:lumMod val="50000"/>
                    <a:lumOff val="50000"/>
                  </a:schemeClr>
                </a:solidFill>
              </a:rPr>
              <a:t>Bureau, Population Estimates, 2014 Vintage.</a:t>
            </a:r>
            <a:endParaRPr lang="en-US" sz="800" dirty="0">
              <a:solidFill>
                <a:schemeClr val="tx1">
                  <a:lumMod val="50000"/>
                  <a:lumOff val="50000"/>
                </a:schemeClr>
              </a:solidFill>
            </a:endParaRPr>
          </a:p>
        </p:txBody>
      </p:sp>
      <p:sp>
        <p:nvSpPr>
          <p:cNvPr id="8" name="Title 1"/>
          <p:cNvSpPr>
            <a:spLocks noGrp="1"/>
          </p:cNvSpPr>
          <p:nvPr>
            <p:ph type="title"/>
          </p:nvPr>
        </p:nvSpPr>
        <p:spPr/>
        <p:txBody>
          <a:bodyPr>
            <a:noAutofit/>
          </a:bodyPr>
          <a:lstStyle/>
          <a:p>
            <a:r>
              <a:rPr lang="en-US" sz="3200" dirty="0" smtClean="0"/>
              <a:t>Texas Female Population by Race/Ethnicity and Age, 2014</a:t>
            </a:r>
            <a:endParaRPr lang="en-US" sz="3200" dirty="0"/>
          </a:p>
        </p:txBody>
      </p:sp>
    </p:spTree>
    <p:extLst>
      <p:ext uri="{BB962C8B-B14F-4D97-AF65-F5344CB8AC3E}">
        <p14:creationId xmlns:p14="http://schemas.microsoft.com/office/powerpoint/2010/main" val="2853142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3200" dirty="0" smtClean="0"/>
              <a:t>Texas Female Population by Race/Ethnicity and Age, 2014</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4719967"/>
              </p:ext>
            </p:extLst>
          </p:nvPr>
        </p:nvGraphicFramePr>
        <p:xfrm>
          <a:off x="0" y="1570922"/>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18</a:t>
            </a:fld>
            <a:endParaRPr lang="en-US" dirty="0"/>
          </a:p>
        </p:txBody>
      </p:sp>
      <p:sp>
        <p:nvSpPr>
          <p:cNvPr id="6" name="TextBox 5"/>
          <p:cNvSpPr txBox="1"/>
          <p:nvPr/>
        </p:nvSpPr>
        <p:spPr>
          <a:xfrm>
            <a:off x="533400" y="6554085"/>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1206510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46088350"/>
              </p:ext>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19</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837119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914400" y="1524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a:t>
            </a:fld>
            <a:endParaRPr lang="en-US" dirty="0"/>
          </a:p>
        </p:txBody>
      </p:sp>
      <p:sp>
        <p:nvSpPr>
          <p:cNvPr id="8" name="Rectangle 7"/>
          <p:cNvSpPr/>
          <p:nvPr/>
        </p:nvSpPr>
        <p:spPr>
          <a:xfrm>
            <a:off x="76200" y="6356352"/>
            <a:ext cx="9144000" cy="246221"/>
          </a:xfrm>
          <a:prstGeom prst="rect">
            <a:avLst/>
          </a:prstGeom>
        </p:spPr>
        <p:txBody>
          <a:bodyPr wrap="square">
            <a:spAutoFit/>
          </a:bodyPr>
          <a:lstStyle/>
          <a:p>
            <a:pPr marL="0" indent="0">
              <a:buFont typeface="Arial" charset="0"/>
              <a:buNone/>
            </a:pPr>
            <a:r>
              <a:rPr lang="en-US" sz="1000" dirty="0" smtClean="0">
                <a:solidFill>
                  <a:schemeClr val="bg1">
                    <a:lumMod val="50000"/>
                  </a:schemeClr>
                </a:solidFill>
                <a:latin typeface="Arial" pitchFamily="34" charset="0"/>
                <a:cs typeface="Arial" pitchFamily="34" charset="0"/>
              </a:rPr>
              <a:t>All </a:t>
            </a:r>
            <a:r>
              <a:rPr lang="en-US" sz="1000" dirty="0">
                <a:solidFill>
                  <a:schemeClr val="bg1">
                    <a:lumMod val="50000"/>
                  </a:schemeClr>
                </a:solidFill>
                <a:latin typeface="Arial" pitchFamily="34" charset="0"/>
                <a:cs typeface="Arial" pitchFamily="34" charset="0"/>
              </a:rPr>
              <a:t>values for the decennial dates are for April 1</a:t>
            </a:r>
            <a:r>
              <a:rPr lang="en-US" sz="1000" baseline="30000" dirty="0">
                <a:solidFill>
                  <a:schemeClr val="bg1">
                    <a:lumMod val="50000"/>
                  </a:schemeClr>
                </a:solidFill>
                <a:latin typeface="Arial" pitchFamily="34" charset="0"/>
                <a:cs typeface="Arial" pitchFamily="34" charset="0"/>
              </a:rPr>
              <a:t>st</a:t>
            </a:r>
            <a:r>
              <a:rPr lang="en-US" sz="1000" dirty="0">
                <a:solidFill>
                  <a:schemeClr val="bg1">
                    <a:lumMod val="50000"/>
                  </a:schemeClr>
                </a:solidFill>
                <a:latin typeface="Arial" pitchFamily="34" charset="0"/>
                <a:cs typeface="Arial" pitchFamily="34" charset="0"/>
              </a:rPr>
              <a:t> of the indicated census year.  Values for 2012-2014 are for July 1 as estimated by the U.S. Census Bureau. </a:t>
            </a:r>
          </a:p>
        </p:txBody>
      </p:sp>
      <p:sp>
        <p:nvSpPr>
          <p:cNvPr id="9" name="Rectangle 2"/>
          <p:cNvSpPr txBox="1">
            <a:spLocks noGrp="1" noChangeArrowheads="1"/>
          </p:cNvSpPr>
          <p:nvPr>
            <p:ph type="title"/>
          </p:nvPr>
        </p:nvSpPr>
        <p:spPr>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smtClean="0">
                <a:ln>
                  <a:noFill/>
                </a:ln>
                <a:solidFill>
                  <a:srgbClr val="1B1E7A"/>
                </a:solidFill>
                <a:effectLst/>
                <a:uLnTx/>
                <a:uFillTx/>
                <a:latin typeface="+mj-lt"/>
                <a:ea typeface="+mj-ea"/>
                <a:cs typeface="+mj-cs"/>
              </a:rPr>
              <a:t>Total Population and Components of Population Change in Texas, 1950-2014</a:t>
            </a:r>
          </a:p>
        </p:txBody>
      </p:sp>
      <p:sp>
        <p:nvSpPr>
          <p:cNvPr id="11" name="Rectangle 10"/>
          <p:cNvSpPr/>
          <p:nvPr/>
        </p:nvSpPr>
        <p:spPr>
          <a:xfrm>
            <a:off x="0" y="6538914"/>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U.S. Census Bureau, Census Counts and Population Estimates</a:t>
            </a:r>
          </a:p>
        </p:txBody>
      </p:sp>
    </p:spTree>
    <p:extLst>
      <p:ext uri="{BB962C8B-B14F-4D97-AF65-F5344CB8AC3E}">
        <p14:creationId xmlns:p14="http://schemas.microsoft.com/office/powerpoint/2010/main" val="3683554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18808815"/>
              </p:ext>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20</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41455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21</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333924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6858000" cy="990600"/>
          </a:xfrm>
        </p:spPr>
        <p:txBody>
          <a:bodyPr>
            <a:noAutofit/>
          </a:bodyPr>
          <a:lstStyle/>
          <a:p>
            <a:r>
              <a:rPr lang="en-US" sz="2800" dirty="0" smtClean="0"/>
              <a:t>Percent  of the Population that is of Hispanic Descent,  Texas Counties, 2009-2013</a:t>
            </a:r>
            <a:endParaRPr lang="en-US" sz="2800" dirty="0"/>
          </a:p>
        </p:txBody>
      </p:sp>
      <p:pic>
        <p:nvPicPr>
          <p:cNvPr id="5" name="Content Placeholder 4"/>
          <p:cNvPicPr>
            <a:picLocks noGrp="1" noChangeAspect="1"/>
          </p:cNvPicPr>
          <p:nvPr>
            <p:ph idx="1"/>
          </p:nvPr>
        </p:nvPicPr>
        <p:blipFill rotWithShape="1">
          <a:blip r:embed="rId2"/>
          <a:srcRect l="2035" t="20203" r="4320" b="20870"/>
          <a:stretch/>
        </p:blipFill>
        <p:spPr>
          <a:xfrm>
            <a:off x="1143000" y="1074160"/>
            <a:ext cx="6699068" cy="5718717"/>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22</a:t>
            </a:fld>
            <a:endParaRPr lang="en-US" dirty="0"/>
          </a:p>
        </p:txBody>
      </p:sp>
      <p:pic>
        <p:nvPicPr>
          <p:cNvPr id="6" name="Picture 5"/>
          <p:cNvPicPr>
            <a:picLocks noChangeAspect="1"/>
          </p:cNvPicPr>
          <p:nvPr/>
        </p:nvPicPr>
        <p:blipFill rotWithShape="1">
          <a:blip r:embed="rId3"/>
          <a:srcRect t="25899" r="17387"/>
          <a:stretch/>
        </p:blipFill>
        <p:spPr>
          <a:xfrm>
            <a:off x="685800" y="1447800"/>
            <a:ext cx="1823838" cy="1612900"/>
          </a:xfrm>
          <a:prstGeom prst="rect">
            <a:avLst/>
          </a:prstGeom>
        </p:spPr>
      </p:pic>
      <p:sp>
        <p:nvSpPr>
          <p:cNvPr id="7" name="Rectangle 6"/>
          <p:cNvSpPr/>
          <p:nvPr/>
        </p:nvSpPr>
        <p:spPr>
          <a:xfrm>
            <a:off x="228600" y="6541719"/>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284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6858000" cy="990600"/>
          </a:xfrm>
        </p:spPr>
        <p:txBody>
          <a:bodyPr>
            <a:noAutofit/>
          </a:bodyPr>
          <a:lstStyle/>
          <a:p>
            <a:r>
              <a:rPr lang="en-US" sz="2800" dirty="0" smtClean="0"/>
              <a:t>Percent of the Population that is Non-Hispanic Black, Texas Counties, 2009-2013</a:t>
            </a:r>
            <a:endParaRPr lang="en-US" sz="2800" dirty="0"/>
          </a:p>
        </p:txBody>
      </p:sp>
      <p:pic>
        <p:nvPicPr>
          <p:cNvPr id="5" name="Content Placeholder 4"/>
          <p:cNvPicPr>
            <a:picLocks noGrp="1" noChangeAspect="1"/>
          </p:cNvPicPr>
          <p:nvPr>
            <p:ph idx="1"/>
          </p:nvPr>
        </p:nvPicPr>
        <p:blipFill rotWithShape="1">
          <a:blip r:embed="rId2"/>
          <a:srcRect l="2036" t="21887" r="2036" b="19186"/>
          <a:stretch/>
        </p:blipFill>
        <p:spPr>
          <a:xfrm>
            <a:off x="1828800" y="1336673"/>
            <a:ext cx="6602732" cy="5502277"/>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23</a:t>
            </a:fld>
            <a:endParaRPr lang="en-US" dirty="0"/>
          </a:p>
        </p:txBody>
      </p:sp>
      <p:pic>
        <p:nvPicPr>
          <p:cNvPr id="3" name="Picture 2"/>
          <p:cNvPicPr>
            <a:picLocks noChangeAspect="1"/>
          </p:cNvPicPr>
          <p:nvPr/>
        </p:nvPicPr>
        <p:blipFill rotWithShape="1">
          <a:blip r:embed="rId3"/>
          <a:srcRect t="26091" r="20135"/>
          <a:stretch/>
        </p:blipFill>
        <p:spPr>
          <a:xfrm>
            <a:off x="1219200" y="1711477"/>
            <a:ext cx="1807425" cy="1641023"/>
          </a:xfrm>
          <a:prstGeom prst="rect">
            <a:avLst/>
          </a:prstGeom>
        </p:spPr>
      </p:pic>
      <p:sp>
        <p:nvSpPr>
          <p:cNvPr id="6" name="Rectangle 5"/>
          <p:cNvSpPr/>
          <p:nvPr/>
        </p:nvSpPr>
        <p:spPr>
          <a:xfrm>
            <a:off x="228600" y="6477000"/>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07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565" t="19270" r="3750" b="17664"/>
          <a:stretch/>
        </p:blipFill>
        <p:spPr>
          <a:xfrm>
            <a:off x="1714500" y="1219200"/>
            <a:ext cx="6629400" cy="6119447"/>
          </a:xfrm>
          <a:prstGeom prst="rect">
            <a:avLst/>
          </a:prstGeom>
        </p:spPr>
      </p:pic>
      <p:sp>
        <p:nvSpPr>
          <p:cNvPr id="2" name="Title 1"/>
          <p:cNvSpPr>
            <a:spLocks noGrp="1"/>
          </p:cNvSpPr>
          <p:nvPr>
            <p:ph type="title"/>
          </p:nvPr>
        </p:nvSpPr>
        <p:spPr/>
        <p:txBody>
          <a:bodyPr>
            <a:noAutofit/>
          </a:bodyPr>
          <a:lstStyle/>
          <a:p>
            <a:r>
              <a:rPr lang="en-US" sz="2400" dirty="0" smtClean="0"/>
              <a:t>Percent of the Population Born in Texas, Texas Counties, 2009-2013</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24</a:t>
            </a:fld>
            <a:endParaRPr lang="en-US" dirty="0"/>
          </a:p>
        </p:txBody>
      </p:sp>
      <p:sp>
        <p:nvSpPr>
          <p:cNvPr id="7" name="Rectangle 6"/>
          <p:cNvSpPr/>
          <p:nvPr/>
        </p:nvSpPr>
        <p:spPr>
          <a:xfrm>
            <a:off x="228600" y="6541719"/>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rotWithShape="1">
          <a:blip r:embed="rId3"/>
          <a:srcRect t="42271"/>
          <a:stretch/>
        </p:blipFill>
        <p:spPr>
          <a:xfrm>
            <a:off x="623191" y="1981200"/>
            <a:ext cx="2310289" cy="1693354"/>
          </a:xfrm>
          <a:prstGeom prst="rect">
            <a:avLst/>
          </a:prstGeom>
        </p:spPr>
      </p:pic>
    </p:spTree>
    <p:extLst>
      <p:ext uri="{BB962C8B-B14F-4D97-AF65-F5344CB8AC3E}">
        <p14:creationId xmlns:p14="http://schemas.microsoft.com/office/powerpoint/2010/main" val="3365633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Median Age, Texas Counties, 2009-2013</a:t>
            </a:r>
            <a:endParaRPr lang="en-US" sz="3200" dirty="0"/>
          </a:p>
        </p:txBody>
      </p:sp>
      <p:pic>
        <p:nvPicPr>
          <p:cNvPr id="5" name="Content Placeholder 4"/>
          <p:cNvPicPr>
            <a:picLocks noGrp="1" noChangeAspect="1"/>
          </p:cNvPicPr>
          <p:nvPr>
            <p:ph idx="1"/>
          </p:nvPr>
        </p:nvPicPr>
        <p:blipFill rotWithShape="1">
          <a:blip r:embed="rId2"/>
          <a:srcRect l="2035" t="20203" r="4320" b="20870"/>
          <a:stretch/>
        </p:blipFill>
        <p:spPr>
          <a:xfrm>
            <a:off x="1524000" y="1295400"/>
            <a:ext cx="6605451" cy="5638800"/>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25</a:t>
            </a:fld>
            <a:endParaRPr lang="en-US" dirty="0"/>
          </a:p>
        </p:txBody>
      </p:sp>
      <p:pic>
        <p:nvPicPr>
          <p:cNvPr id="6" name="Picture 5"/>
          <p:cNvPicPr>
            <a:picLocks noChangeAspect="1"/>
          </p:cNvPicPr>
          <p:nvPr/>
        </p:nvPicPr>
        <p:blipFill rotWithShape="1">
          <a:blip r:embed="rId3"/>
          <a:srcRect l="-7442" t="30216" r="44675" b="-1"/>
          <a:stretch/>
        </p:blipFill>
        <p:spPr>
          <a:xfrm>
            <a:off x="914400" y="1753578"/>
            <a:ext cx="1447800" cy="1587010"/>
          </a:xfrm>
          <a:prstGeom prst="rect">
            <a:avLst/>
          </a:prstGeom>
        </p:spPr>
      </p:pic>
      <p:sp>
        <p:nvSpPr>
          <p:cNvPr id="7" name="Rectangle 6"/>
          <p:cNvSpPr/>
          <p:nvPr/>
        </p:nvSpPr>
        <p:spPr>
          <a:xfrm>
            <a:off x="228600" y="6541719"/>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3335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Percent of households with income of $150,000 or more, counties, Texas, 2009-2013</a:t>
            </a:r>
            <a:endParaRPr lang="en-US" sz="2800" dirty="0"/>
          </a:p>
        </p:txBody>
      </p:sp>
      <p:pic>
        <p:nvPicPr>
          <p:cNvPr id="6" name="Content Placeholder 5"/>
          <p:cNvPicPr>
            <a:picLocks noGrp="1" noChangeAspect="1"/>
          </p:cNvPicPr>
          <p:nvPr>
            <p:ph idx="1"/>
          </p:nvPr>
        </p:nvPicPr>
        <p:blipFill rotWithShape="1">
          <a:blip r:embed="rId2"/>
          <a:srcRect l="2036" t="18520" r="2036" b="17503"/>
          <a:stretch/>
        </p:blipFill>
        <p:spPr>
          <a:xfrm>
            <a:off x="2047874" y="1058181"/>
            <a:ext cx="6410326" cy="5799819"/>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26</a:t>
            </a:fld>
            <a:endParaRPr lang="en-US" dirty="0"/>
          </a:p>
        </p:txBody>
      </p:sp>
      <p:pic>
        <p:nvPicPr>
          <p:cNvPr id="7" name="Picture 6"/>
          <p:cNvPicPr>
            <a:picLocks noChangeAspect="1"/>
          </p:cNvPicPr>
          <p:nvPr/>
        </p:nvPicPr>
        <p:blipFill rotWithShape="1">
          <a:blip r:embed="rId3"/>
          <a:srcRect t="43576"/>
          <a:stretch/>
        </p:blipFill>
        <p:spPr>
          <a:xfrm>
            <a:off x="1567070" y="1752600"/>
            <a:ext cx="1790480" cy="1282700"/>
          </a:xfrm>
          <a:prstGeom prst="rect">
            <a:avLst/>
          </a:prstGeom>
        </p:spPr>
      </p:pic>
      <p:sp>
        <p:nvSpPr>
          <p:cNvPr id="8" name="Rectangle 7"/>
          <p:cNvSpPr/>
          <p:nvPr/>
        </p:nvSpPr>
        <p:spPr>
          <a:xfrm>
            <a:off x="0" y="6581983"/>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2677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836682736"/>
              </p:ext>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Population Growth in Texas, </a:t>
            </a:r>
            <a:br>
              <a:rPr lang="en-US" sz="2800" kern="0" dirty="0" smtClean="0">
                <a:latin typeface="+mj-lt"/>
                <a:ea typeface="+mj-ea"/>
                <a:cs typeface="+mj-cs"/>
              </a:rPr>
            </a:br>
            <a:r>
              <a:rPr lang="en-US" sz="2800" kern="0" dirty="0" smtClean="0">
                <a:latin typeface="+mj-lt"/>
                <a:ea typeface="+mj-ea"/>
                <a:cs typeface="+mj-cs"/>
              </a:rPr>
              <a:t>2010-2050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27</a:t>
            </a:fld>
            <a:endParaRPr lang="en-US" dirty="0"/>
          </a:p>
        </p:txBody>
      </p:sp>
      <p:cxnSp>
        <p:nvCxnSpPr>
          <p:cNvPr id="8" name="Straight Connector 7"/>
          <p:cNvCxnSpPr/>
          <p:nvPr/>
        </p:nvCxnSpPr>
        <p:spPr>
          <a:xfrm flipV="1">
            <a:off x="3048000" y="3352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a:t>
            </a:r>
          </a:p>
        </p:txBody>
      </p:sp>
      <p:cxnSp>
        <p:nvCxnSpPr>
          <p:cNvPr id="11" name="Straight Connector 10"/>
          <p:cNvCxnSpPr/>
          <p:nvPr/>
        </p:nvCxnSpPr>
        <p:spPr>
          <a:xfrm flipV="1">
            <a:off x="4648200" y="2895600"/>
            <a:ext cx="0" cy="251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8400" y="2362200"/>
            <a:ext cx="0" cy="304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573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629499423"/>
              </p:ext>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a:t>
            </a:r>
            <a:r>
              <a:rPr lang="en-US" sz="2800" kern="0" dirty="0" smtClean="0">
                <a:latin typeface="+mj-lt"/>
                <a:ea typeface="+mj-ea"/>
                <a:cs typeface="+mj-cs"/>
              </a:rPr>
              <a:t>Female Population </a:t>
            </a:r>
            <a:r>
              <a:rPr lang="en-US" sz="2800" kern="0" dirty="0" smtClean="0">
                <a:latin typeface="+mj-lt"/>
                <a:ea typeface="+mj-ea"/>
                <a:cs typeface="+mj-cs"/>
              </a:rPr>
              <a:t>Growth in Texas, </a:t>
            </a:r>
            <a:r>
              <a:rPr lang="en-US" sz="2800" kern="0" dirty="0" smtClean="0">
                <a:latin typeface="+mj-lt"/>
                <a:ea typeface="+mj-ea"/>
                <a:cs typeface="+mj-cs"/>
              </a:rPr>
              <a:t>2010-2050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28</a:t>
            </a:fld>
            <a:endParaRPr lang="en-US" dirty="0"/>
          </a:p>
        </p:txBody>
      </p:sp>
      <p:cxnSp>
        <p:nvCxnSpPr>
          <p:cNvPr id="8" name="Straight Connector 7"/>
          <p:cNvCxnSpPr/>
          <p:nvPr/>
        </p:nvCxnSpPr>
        <p:spPr>
          <a:xfrm flipV="1">
            <a:off x="3048000" y="4343400"/>
            <a:ext cx="0" cy="10668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a:t>
            </a:r>
          </a:p>
        </p:txBody>
      </p:sp>
      <p:cxnSp>
        <p:nvCxnSpPr>
          <p:cNvPr id="11" name="Straight Connector 10"/>
          <p:cNvCxnSpPr/>
          <p:nvPr/>
        </p:nvCxnSpPr>
        <p:spPr>
          <a:xfrm flipV="1">
            <a:off x="4648200" y="4114800"/>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8400" y="3886200"/>
            <a:ext cx="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194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162800" cy="990600"/>
          </a:xfrm>
        </p:spPr>
        <p:txBody>
          <a:bodyPr>
            <a:noAutofit/>
          </a:bodyPr>
          <a:lstStyle/>
          <a:p>
            <a:r>
              <a:rPr lang="en-US" sz="3200" kern="0" dirty="0"/>
              <a:t>Projected </a:t>
            </a:r>
            <a:r>
              <a:rPr lang="en-US" sz="3200" kern="0" dirty="0" smtClean="0"/>
              <a:t>Population by Race/</a:t>
            </a:r>
            <a:r>
              <a:rPr lang="en-US" sz="3200" kern="0" dirty="0" err="1" smtClean="0"/>
              <a:t>Ethncity</a:t>
            </a:r>
            <a:r>
              <a:rPr lang="en-US" sz="3200" kern="0" dirty="0" smtClean="0"/>
              <a:t>, </a:t>
            </a:r>
            <a:r>
              <a:rPr lang="en-US" sz="3200" kern="0" dirty="0"/>
              <a:t>Texas, </a:t>
            </a:r>
            <a:r>
              <a:rPr lang="en-US" sz="3200" kern="0" dirty="0" smtClean="0"/>
              <a:t>2010-2050</a:t>
            </a:r>
            <a:endParaRPr lang="en-US" sz="3200" dirty="0"/>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29</a:t>
            </a:fld>
            <a:endParaRPr lang="en-US" dirty="0"/>
          </a:p>
        </p:txBody>
      </p:sp>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2012 Population Projections , 2000-2010 Migration Scenario</a:t>
            </a:r>
          </a:p>
        </p:txBody>
      </p:sp>
    </p:spTree>
    <p:extLst>
      <p:ext uri="{BB962C8B-B14F-4D97-AF65-F5344CB8AC3E}">
        <p14:creationId xmlns:p14="http://schemas.microsoft.com/office/powerpoint/2010/main" val="199050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682" y="304800"/>
            <a:ext cx="6858000" cy="609600"/>
          </a:xfrm>
        </p:spPr>
        <p:txBody>
          <a:bodyPr>
            <a:noAutofit/>
          </a:bodyPr>
          <a:lstStyle/>
          <a:p>
            <a:r>
              <a:rPr lang="en-US" sz="2800" dirty="0" smtClean="0"/>
              <a:t>Population Growth, Texas, 1950-2010</a:t>
            </a:r>
            <a:endParaRPr lang="en-US" sz="2800" dirty="0"/>
          </a:p>
        </p:txBody>
      </p:sp>
      <p:graphicFrame>
        <p:nvGraphicFramePr>
          <p:cNvPr id="3" name="Content Placeholder 6"/>
          <p:cNvGraphicFramePr>
            <a:graphicFrameLocks/>
          </p:cNvGraphicFramePr>
          <p:nvPr>
            <p:extLst/>
          </p:nvPr>
        </p:nvGraphicFramePr>
        <p:xfrm>
          <a:off x="381000" y="2062041"/>
          <a:ext cx="8229600" cy="3505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V="1">
            <a:off x="1354853" y="4214785"/>
            <a:ext cx="1151156" cy="165481"/>
          </a:xfrm>
          <a:prstGeom prst="line">
            <a:avLst/>
          </a:prstGeom>
          <a:ln w="5715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759131" y="3762544"/>
            <a:ext cx="1107869" cy="265379"/>
          </a:xfrm>
          <a:prstGeom prst="line">
            <a:avLst/>
          </a:prstGeom>
          <a:ln w="57150">
            <a:solidFill>
              <a:srgbClr val="FF9933"/>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528476" y="4026310"/>
            <a:ext cx="1229008" cy="177258"/>
          </a:xfrm>
          <a:prstGeom prst="line">
            <a:avLst/>
          </a:prstGeom>
          <a:ln w="5715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040376" y="3099219"/>
            <a:ext cx="1081040" cy="352448"/>
          </a:xfrm>
          <a:prstGeom prst="line">
            <a:avLst/>
          </a:prstGeom>
          <a:ln w="57150">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925841" y="3472840"/>
            <a:ext cx="1118156" cy="262539"/>
          </a:xfrm>
          <a:prstGeom prst="line">
            <a:avLst/>
          </a:prstGeom>
          <a:ln w="57150">
            <a:solidFill>
              <a:srgbClr val="FF9933"/>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105534" y="2599168"/>
            <a:ext cx="1405451" cy="508008"/>
          </a:xfrm>
          <a:prstGeom prst="line">
            <a:avLst/>
          </a:prstGeom>
          <a:ln w="57150">
            <a:solidFill>
              <a:schemeClr val="accent3">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789004" y="3865000"/>
            <a:ext cx="1123916" cy="161906"/>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51682" y="3696330"/>
            <a:ext cx="1123916" cy="161940"/>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121685" y="3527660"/>
            <a:ext cx="1031333" cy="161940"/>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177625" y="3347135"/>
            <a:ext cx="1308753" cy="180526"/>
          </a:xfrm>
          <a:prstGeom prst="line">
            <a:avLst/>
          </a:prstGeom>
          <a:ln w="28575">
            <a:solidFill>
              <a:srgbClr val="C0000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094773" y="3238537"/>
            <a:ext cx="1058244" cy="217199"/>
          </a:xfrm>
          <a:prstGeom prst="line">
            <a:avLst/>
          </a:prstGeom>
          <a:ln w="28575">
            <a:solidFill>
              <a:srgbClr val="FF9933"/>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133257" y="2971679"/>
            <a:ext cx="1353121" cy="270596"/>
          </a:xfrm>
          <a:prstGeom prst="line">
            <a:avLst/>
          </a:prstGeom>
          <a:ln w="28575">
            <a:solidFill>
              <a:srgbClr val="FF9933"/>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6538914"/>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U.S. Census Bureau, </a:t>
            </a:r>
            <a:r>
              <a:rPr lang="en-US" sz="1000" dirty="0" smtClean="0">
                <a:solidFill>
                  <a:schemeClr val="bg1">
                    <a:lumMod val="50000"/>
                  </a:schemeClr>
                </a:solidFill>
                <a:latin typeface="Arial" pitchFamily="34" charset="0"/>
                <a:cs typeface="Arial" pitchFamily="34" charset="0"/>
              </a:rPr>
              <a:t>Decennial Censuses</a:t>
            </a:r>
            <a:endParaRPr lang="en-US" sz="10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00471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1500"/>
                            </p:stCondLst>
                            <p:childTnLst>
                              <p:par>
                                <p:cTn id="26" presetID="22" presetClass="entr" presetSubtype="8" fill="hold" nodeType="afterEffect">
                                  <p:stCondLst>
                                    <p:cond delay="25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25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nodeType="withEffect">
                                  <p:stCondLst>
                                    <p:cond delay="75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4000"/>
                            </p:stCondLst>
                            <p:childTnLst>
                              <p:par>
                                <p:cTn id="41" presetID="22" presetClass="entr" presetSubtype="8" fill="hold" nodeType="afterEffect">
                                  <p:stCondLst>
                                    <p:cond delay="50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162800" cy="990600"/>
          </a:xfrm>
        </p:spPr>
        <p:txBody>
          <a:bodyPr>
            <a:noAutofit/>
          </a:bodyPr>
          <a:lstStyle/>
          <a:p>
            <a:r>
              <a:rPr lang="en-US" sz="3200" kern="0" dirty="0" smtClean="0"/>
              <a:t>Projected Female Population by Race/</a:t>
            </a:r>
            <a:r>
              <a:rPr lang="en-US" sz="3200" kern="0" dirty="0" smtClean="0"/>
              <a:t>Ethnicity, </a:t>
            </a:r>
            <a:r>
              <a:rPr lang="en-US" sz="3200" kern="0" dirty="0" smtClean="0"/>
              <a:t>Texas</a:t>
            </a:r>
            <a:r>
              <a:rPr lang="en-US" sz="3200" kern="0" dirty="0"/>
              <a:t>, </a:t>
            </a:r>
            <a:r>
              <a:rPr lang="en-US" sz="3200" kern="0" dirty="0" smtClean="0"/>
              <a:t>2010-2050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200531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30</a:t>
            </a:fld>
            <a:endParaRPr lang="en-US" dirty="0"/>
          </a:p>
        </p:txBody>
      </p:sp>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2012 Population Projections , 2000-2010 Migration Scenario</a:t>
            </a:r>
          </a:p>
        </p:txBody>
      </p:sp>
    </p:spTree>
    <p:extLst>
      <p:ext uri="{BB962C8B-B14F-4D97-AF65-F5344CB8AC3E}">
        <p14:creationId xmlns:p14="http://schemas.microsoft.com/office/powerpoint/2010/main" val="814384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5915"/>
            <a:ext cx="7239000" cy="990600"/>
          </a:xfrm>
        </p:spPr>
        <p:txBody>
          <a:bodyPr>
            <a:noAutofit/>
          </a:bodyPr>
          <a:lstStyle/>
          <a:p>
            <a:r>
              <a:rPr lang="en-US" sz="2400" dirty="0"/>
              <a:t>Percent of the adult (25 and older) population </a:t>
            </a:r>
            <a:r>
              <a:rPr lang="en-US" sz="2400" dirty="0" smtClean="0"/>
              <a:t>bachelor’s degree and greater, counties, </a:t>
            </a:r>
            <a:r>
              <a:rPr lang="en-US" sz="2400" dirty="0"/>
              <a:t>Texas, 2009-2013</a:t>
            </a:r>
          </a:p>
        </p:txBody>
      </p:sp>
      <p:sp>
        <p:nvSpPr>
          <p:cNvPr id="4" name="Slide Number Placeholder 3"/>
          <p:cNvSpPr>
            <a:spLocks noGrp="1"/>
          </p:cNvSpPr>
          <p:nvPr>
            <p:ph type="sldNum" sz="quarter" idx="12"/>
          </p:nvPr>
        </p:nvSpPr>
        <p:spPr/>
        <p:txBody>
          <a:bodyPr/>
          <a:lstStyle/>
          <a:p>
            <a:fld id="{2BC1FA3B-F0C1-4F58-90BE-DCC7501F4B28}" type="slidenum">
              <a:rPr lang="en-US" smtClean="0"/>
              <a:pPr/>
              <a:t>31</a:t>
            </a:fld>
            <a:endParaRPr lang="en-US" dirty="0"/>
          </a:p>
        </p:txBody>
      </p:sp>
      <p:sp>
        <p:nvSpPr>
          <p:cNvPr id="8" name="Rectangle 7"/>
          <p:cNvSpPr/>
          <p:nvPr/>
        </p:nvSpPr>
        <p:spPr>
          <a:xfrm>
            <a:off x="0" y="6581983"/>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rotWithShape="1">
          <a:blip r:embed="rId2"/>
          <a:srcRect l="3064" t="19384" r="3064" b="22806"/>
          <a:stretch/>
        </p:blipFill>
        <p:spPr>
          <a:xfrm>
            <a:off x="1829955" y="1295400"/>
            <a:ext cx="6475845" cy="5410200"/>
          </a:xfrm>
          <a:prstGeom prst="rect">
            <a:avLst/>
          </a:prstGeom>
        </p:spPr>
      </p:pic>
      <p:pic>
        <p:nvPicPr>
          <p:cNvPr id="6" name="Picture 5"/>
          <p:cNvPicPr>
            <a:picLocks noChangeAspect="1"/>
          </p:cNvPicPr>
          <p:nvPr/>
        </p:nvPicPr>
        <p:blipFill rotWithShape="1">
          <a:blip r:embed="rId3"/>
          <a:srcRect t="44028"/>
          <a:stretch/>
        </p:blipFill>
        <p:spPr>
          <a:xfrm>
            <a:off x="912832" y="1676401"/>
            <a:ext cx="2326603" cy="1653414"/>
          </a:xfrm>
          <a:prstGeom prst="rect">
            <a:avLst/>
          </a:prstGeom>
        </p:spPr>
      </p:pic>
    </p:spTree>
    <p:extLst>
      <p:ext uri="{BB962C8B-B14F-4D97-AF65-F5344CB8AC3E}">
        <p14:creationId xmlns:p14="http://schemas.microsoft.com/office/powerpoint/2010/main" val="3675817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Percent of the adult (25 and older) population with bachelor’s degree or higher, Census Tracts, Texas, 2009-2013</a:t>
            </a:r>
            <a:endParaRPr lang="en-US" sz="2000" dirty="0"/>
          </a:p>
        </p:txBody>
      </p:sp>
      <p:pic>
        <p:nvPicPr>
          <p:cNvPr id="5" name="Content Placeholder 4"/>
          <p:cNvPicPr>
            <a:picLocks noGrp="1" noChangeAspect="1"/>
          </p:cNvPicPr>
          <p:nvPr>
            <p:ph idx="1"/>
          </p:nvPr>
        </p:nvPicPr>
        <p:blipFill rotWithShape="1">
          <a:blip r:embed="rId2"/>
          <a:srcRect t="12989" r="14944" b="5718"/>
          <a:stretch/>
        </p:blipFill>
        <p:spPr>
          <a:xfrm>
            <a:off x="2590800" y="1162442"/>
            <a:ext cx="4253561" cy="5290424"/>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32</a:t>
            </a:fld>
            <a:endParaRPr lang="en-US" dirty="0"/>
          </a:p>
        </p:txBody>
      </p:sp>
      <p:pic>
        <p:nvPicPr>
          <p:cNvPr id="6" name="Picture 5"/>
          <p:cNvPicPr>
            <a:picLocks noChangeAspect="1"/>
          </p:cNvPicPr>
          <p:nvPr/>
        </p:nvPicPr>
        <p:blipFill rotWithShape="1">
          <a:blip r:embed="rId3"/>
          <a:srcRect l="-4256" t="45652" r="4256"/>
          <a:stretch/>
        </p:blipFill>
        <p:spPr>
          <a:xfrm>
            <a:off x="76200" y="2743200"/>
            <a:ext cx="2133600" cy="1513377"/>
          </a:xfrm>
          <a:prstGeom prst="rect">
            <a:avLst/>
          </a:prstGeom>
        </p:spPr>
      </p:pic>
      <p:sp>
        <p:nvSpPr>
          <p:cNvPr id="7" name="TextBox 6"/>
          <p:cNvSpPr txBox="1"/>
          <p:nvPr/>
        </p:nvSpPr>
        <p:spPr>
          <a:xfrm>
            <a:off x="0" y="6538914"/>
            <a:ext cx="6934200" cy="246221"/>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5-Year Sample 2009-2013.</a:t>
            </a:r>
            <a:endParaRPr lang="en-US" sz="1000" dirty="0">
              <a:solidFill>
                <a:schemeClr val="bg1">
                  <a:lumMod val="50000"/>
                </a:schemeClr>
              </a:solidFill>
            </a:endParaRPr>
          </a:p>
        </p:txBody>
      </p:sp>
    </p:spTree>
    <p:extLst>
      <p:ext uri="{BB962C8B-B14F-4D97-AF65-F5344CB8AC3E}">
        <p14:creationId xmlns:p14="http://schemas.microsoft.com/office/powerpoint/2010/main" val="1511576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58000" cy="990600"/>
          </a:xfrm>
        </p:spPr>
        <p:txBody>
          <a:bodyPr>
            <a:noAutofit/>
          </a:bodyPr>
          <a:lstStyle/>
          <a:p>
            <a:r>
              <a:rPr lang="en-US" sz="2400" dirty="0" smtClean="0"/>
              <a:t>Educational attainment of males and females aged 25 years and older, U.S. and Texas, 2013</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3407864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33</a:t>
            </a:fld>
            <a:endParaRPr lang="en-US" dirty="0"/>
          </a:p>
        </p:txBody>
      </p:sp>
      <p:sp>
        <p:nvSpPr>
          <p:cNvPr id="9" name="TextBox 1"/>
          <p:cNvSpPr txBox="1"/>
          <p:nvPr/>
        </p:nvSpPr>
        <p:spPr>
          <a:xfrm>
            <a:off x="5943600" y="2667000"/>
            <a:ext cx="38100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55.8%</a:t>
            </a:r>
            <a:endParaRPr lang="en-US" sz="1100" dirty="0"/>
          </a:p>
        </p:txBody>
      </p:sp>
      <p:sp>
        <p:nvSpPr>
          <p:cNvPr id="10" name="TextBox 9"/>
          <p:cNvSpPr txBox="1"/>
          <p:nvPr/>
        </p:nvSpPr>
        <p:spPr>
          <a:xfrm>
            <a:off x="0" y="6538914"/>
            <a:ext cx="6934200" cy="246221"/>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a:t>
            </a:r>
            <a:r>
              <a:rPr lang="en-US" sz="1000" dirty="0" smtClean="0">
                <a:solidFill>
                  <a:schemeClr val="bg1">
                    <a:lumMod val="50000"/>
                  </a:schemeClr>
                </a:solidFill>
              </a:rPr>
              <a:t>1-Year </a:t>
            </a:r>
            <a:r>
              <a:rPr lang="en-US" sz="1000" dirty="0" smtClean="0">
                <a:solidFill>
                  <a:schemeClr val="bg1">
                    <a:lumMod val="50000"/>
                  </a:schemeClr>
                </a:solidFill>
              </a:rPr>
              <a:t>Sample </a:t>
            </a:r>
            <a:r>
              <a:rPr lang="en-US" sz="1000" dirty="0" smtClean="0">
                <a:solidFill>
                  <a:schemeClr val="bg1">
                    <a:lumMod val="50000"/>
                  </a:schemeClr>
                </a:solidFill>
              </a:rPr>
              <a:t>2013</a:t>
            </a:r>
            <a:r>
              <a:rPr lang="en-US" sz="1000" dirty="0" smtClean="0">
                <a:solidFill>
                  <a:schemeClr val="bg1">
                    <a:lumMod val="50000"/>
                  </a:schemeClr>
                </a:solidFill>
              </a:rPr>
              <a:t>.</a:t>
            </a:r>
            <a:endParaRPr lang="en-US" sz="1000" dirty="0">
              <a:solidFill>
                <a:schemeClr val="bg1">
                  <a:lumMod val="50000"/>
                </a:schemeClr>
              </a:solidFill>
            </a:endParaRPr>
          </a:p>
        </p:txBody>
      </p:sp>
    </p:spTree>
    <p:extLst>
      <p:ext uri="{BB962C8B-B14F-4D97-AF65-F5344CB8AC3E}">
        <p14:creationId xmlns:p14="http://schemas.microsoft.com/office/powerpoint/2010/main" val="1029432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315200" cy="990600"/>
          </a:xfrm>
        </p:spPr>
        <p:txBody>
          <a:bodyPr>
            <a:noAutofit/>
          </a:bodyPr>
          <a:lstStyle/>
          <a:p>
            <a:r>
              <a:rPr lang="en-US" sz="2400" dirty="0" smtClean="0"/>
              <a:t>Trends in Educational Attainment of Persons in the Labor Force (25-64 Years of Age) in Texas by Race/Ethnicity – High School Graduates and Above</a:t>
            </a:r>
            <a:endParaRPr lang="en-US" sz="2400" dirty="0"/>
          </a:p>
        </p:txBody>
      </p:sp>
      <p:sp>
        <p:nvSpPr>
          <p:cNvPr id="3" name="TextBox 2"/>
          <p:cNvSpPr txBox="1"/>
          <p:nvPr/>
        </p:nvSpPr>
        <p:spPr>
          <a:xfrm>
            <a:off x="2971800" y="2362200"/>
            <a:ext cx="3657600" cy="369332"/>
          </a:xfrm>
          <a:prstGeom prst="rect">
            <a:avLst/>
          </a:prstGeom>
          <a:noFill/>
        </p:spPr>
        <p:txBody>
          <a:bodyPr wrap="square" rtlCol="0">
            <a:spAutoFit/>
          </a:bodyPr>
          <a:lstStyle/>
          <a:p>
            <a:endParaRPr lang="en-US" dirty="0"/>
          </a:p>
        </p:txBody>
      </p:sp>
      <p:graphicFrame>
        <p:nvGraphicFramePr>
          <p:cNvPr id="5" name="Chart 4"/>
          <p:cNvGraphicFramePr>
            <a:graphicFrameLocks/>
          </p:cNvGraphicFramePr>
          <p:nvPr>
            <p:extLst/>
          </p:nvPr>
        </p:nvGraphicFramePr>
        <p:xfrm>
          <a:off x="728662" y="1362074"/>
          <a:ext cx="8034338" cy="46577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Public Use Micro Sample, 2001-2011</a:t>
            </a:r>
            <a:endParaRPr lang="en-US" sz="1000" dirty="0">
              <a:solidFill>
                <a:schemeClr val="bg1">
                  <a:lumMod val="50000"/>
                </a:schemeClr>
              </a:solidFill>
            </a:endParaRPr>
          </a:p>
        </p:txBody>
      </p:sp>
    </p:spTree>
    <p:extLst>
      <p:ext uri="{BB962C8B-B14F-4D97-AF65-F5344CB8AC3E}">
        <p14:creationId xmlns:p14="http://schemas.microsoft.com/office/powerpoint/2010/main" val="896576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2030 Using Constant Rates</a:t>
            </a:r>
            <a:r>
              <a:rPr lang="en-US" sz="2400" dirty="0" smtClean="0"/>
              <a:t>, </a:t>
            </a:r>
            <a:r>
              <a:rPr lang="en-US" sz="2400" dirty="0"/>
              <a:t>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35</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1573795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a:t>
            </a:r>
            <a:r>
              <a:rPr lang="en-US" sz="2400" dirty="0" smtClean="0"/>
              <a:t>and 2030 </a:t>
            </a:r>
            <a:r>
              <a:rPr lang="en-US" sz="2400" dirty="0"/>
              <a:t>Using Trended Rates, 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36</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41884242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lanetware.com/i/photo/farmers-field-surrounded-by-wind-turbines-in-white-deer-texas-tx460.jpg"/>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4343400" y="3633127"/>
            <a:ext cx="4818800" cy="3190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54306" name="Picture 2" descr="http://static.howstuffworks.com/gif/ranch-hand-2.jpg"/>
          <p:cNvPicPr>
            <a:picLocks noChangeAspect="1" noChangeArrowheads="1"/>
          </p:cNvPicPr>
          <p:nvPr/>
        </p:nvPicPr>
        <p:blipFill>
          <a:blip r:embed="rId5">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8200" y="1171515"/>
            <a:ext cx="3429000" cy="24616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ruminationsbook.speirpublishing.net/images/Cattle.jpg"/>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l="18750" t="20675" b="5000"/>
          <a:stretch/>
        </p:blipFill>
        <p:spPr bwMode="auto">
          <a:xfrm>
            <a:off x="0" y="3459892"/>
            <a:ext cx="4953000" cy="33981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www.txfb.org/TxAgTalks/image.axd?picture=2010%2F8%2F080810WaterRights.jpg"/>
          <p:cNvPicPr>
            <a:picLocks noChangeAspect="1" noChangeArrowheads="1"/>
          </p:cNvPicPr>
          <p:nvPr/>
        </p:nvPicPr>
        <p:blipFill>
          <a:blip r:embed="rId9">
            <a:extLst>
              <a:ext uri="{BEBA8EAE-BF5A-486C-A8C5-ECC9F3942E4B}">
                <a14:imgProps xmlns:a14="http://schemas.microsoft.com/office/drawing/2010/main">
                  <a14:imgLayer r:embed="rId10">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2819400" y="1189037"/>
            <a:ext cx="3711422" cy="2478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Demographics and Destiny</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37</a:t>
            </a:fld>
            <a:endParaRPr lang="en-US" dirty="0"/>
          </a:p>
        </p:txBody>
      </p:sp>
      <p:pic>
        <p:nvPicPr>
          <p:cNvPr id="9" name="Picture 12" descr="http://www.beavercreeklonghorns.com/images/sunset.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artisticTexturizer/>
                    </a14:imgEffect>
                  </a14:imgLayer>
                </a14:imgProps>
              </a:ext>
              <a:ext uri="{28A0092B-C50C-407E-A947-70E740481C1C}">
                <a14:useLocalDpi xmlns:a14="http://schemas.microsoft.com/office/drawing/2010/main" val="0"/>
              </a:ext>
            </a:extLst>
          </a:blip>
          <a:srcRect l="9798" t="7253" r="3464" b="15090"/>
          <a:stretch/>
        </p:blipFill>
        <p:spPr bwMode="auto">
          <a:xfrm>
            <a:off x="5968176" y="1191918"/>
            <a:ext cx="3352520" cy="248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0929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1"/>
          </p:nvPr>
        </p:nvSpPr>
        <p:spPr>
          <a:xfrm>
            <a:off x="1066800" y="1676401"/>
            <a:ext cx="82296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a:buNone/>
            </a:pPr>
            <a:r>
              <a:rPr lang="en-US" dirty="0" smtClean="0"/>
              <a:t>Office: (512) 463-8390 or (210) 458-6530</a:t>
            </a:r>
          </a:p>
          <a:p>
            <a:pPr lvl="1" eaLnBrk="1" hangingPunct="1">
              <a:buNone/>
            </a:pPr>
            <a:r>
              <a:rPr lang="en-US" dirty="0" smtClean="0"/>
              <a:t>Email: </a:t>
            </a:r>
            <a:r>
              <a:rPr lang="en-US" dirty="0" smtClean="0">
                <a:hlinkClick r:id="rId3"/>
              </a:rPr>
              <a:t>Lloyd.Potter@osd.state.tx.us</a:t>
            </a:r>
            <a:endParaRPr lang="en-US" dirty="0" smtClean="0"/>
          </a:p>
          <a:p>
            <a:pPr lvl="1">
              <a:buNone/>
            </a:pPr>
            <a:r>
              <a:rPr lang="en-US" dirty="0" smtClean="0"/>
              <a:t>Internet: http://</a:t>
            </a:r>
            <a:r>
              <a:rPr lang="en-US" dirty="0" smtClean="0"/>
              <a:t>osd.texas.gov</a:t>
            </a:r>
            <a:endParaRPr lang="en-US" dirty="0" smtClean="0"/>
          </a:p>
          <a:p>
            <a:pPr lvl="1">
              <a:buNone/>
            </a:pPr>
            <a:endParaRPr lang="en-US" dirty="0" smtClean="0"/>
          </a:p>
          <a:p>
            <a:pPr eaLnBrk="1" hangingPunct="1">
              <a:buNone/>
            </a:pPr>
            <a:endParaRPr lang="en-US" dirty="0" smtClean="0"/>
          </a:p>
        </p:txBody>
      </p:sp>
      <p:sp>
        <p:nvSpPr>
          <p:cNvPr id="5" name="Slide Number Placeholder 3"/>
          <p:cNvSpPr txBox="1">
            <a:spLocks/>
          </p:cNvSpPr>
          <p:nvPr/>
        </p:nvSpPr>
        <p:spPr>
          <a:xfrm>
            <a:off x="8763000" y="6629400"/>
            <a:ext cx="381000" cy="228600"/>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9" name="Rectangle 8"/>
          <p:cNvSpPr/>
          <p:nvPr/>
        </p:nvSpPr>
        <p:spPr>
          <a:xfrm>
            <a:off x="1295400" y="1905002"/>
            <a:ext cx="6120330"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 M.P.H.</a:t>
            </a:r>
          </a:p>
        </p:txBody>
      </p:sp>
      <p:sp>
        <p:nvSpPr>
          <p:cNvPr id="6" name="Slide Number Placeholder 5"/>
          <p:cNvSpPr>
            <a:spLocks noGrp="1"/>
          </p:cNvSpPr>
          <p:nvPr>
            <p:ph type="sldNum" sz="quarter" idx="12"/>
          </p:nvPr>
        </p:nvSpPr>
        <p:spPr/>
        <p:txBody>
          <a:bodyPr/>
          <a:lstStyle/>
          <a:p>
            <a:fld id="{2BC1FA3B-F0C1-4F58-90BE-DCC7501F4B28}" type="slidenum">
              <a:rPr lang="en-US" smtClean="0"/>
              <a:pPr/>
              <a:t>38</a:t>
            </a:fld>
            <a:endParaRPr lang="en-US" dirty="0"/>
          </a:p>
        </p:txBody>
      </p:sp>
      <p:grpSp>
        <p:nvGrpSpPr>
          <p:cNvPr id="2" name="Group 1"/>
          <p:cNvGrpSpPr/>
          <p:nvPr/>
        </p:nvGrpSpPr>
        <p:grpSpPr>
          <a:xfrm>
            <a:off x="1580322" y="4876800"/>
            <a:ext cx="2844471" cy="448512"/>
            <a:chOff x="1580322" y="4876800"/>
            <a:chExt cx="2844471" cy="448512"/>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0322" y="4957453"/>
              <a:ext cx="367859" cy="367859"/>
            </a:xfrm>
            <a:prstGeom prst="rect">
              <a:avLst/>
            </a:prstGeom>
          </p:spPr>
        </p:pic>
        <p:sp>
          <p:nvSpPr>
            <p:cNvPr id="10" name="TextBox 9"/>
            <p:cNvSpPr txBox="1"/>
            <p:nvPr/>
          </p:nvSpPr>
          <p:spPr>
            <a:xfrm>
              <a:off x="1833993" y="4876800"/>
              <a:ext cx="2590800" cy="400110"/>
            </a:xfrm>
            <a:prstGeom prst="rect">
              <a:avLst/>
            </a:prstGeom>
            <a:noFill/>
          </p:spPr>
          <p:txBody>
            <a:bodyPr wrap="square" rtlCol="0">
              <a:spAutoFit/>
            </a:bodyPr>
            <a:lstStyle/>
            <a:p>
              <a:r>
                <a:rPr lang="en-US" sz="2000" dirty="0" smtClean="0">
                  <a:solidFill>
                    <a:schemeClr val="tx2"/>
                  </a:solidFill>
                </a:rPr>
                <a:t>@</a:t>
              </a:r>
              <a:r>
                <a:rPr lang="en-US" sz="2000" dirty="0" err="1" smtClean="0">
                  <a:solidFill>
                    <a:schemeClr val="tx2"/>
                  </a:solidFill>
                </a:rPr>
                <a:t>TexasDemography</a:t>
              </a:r>
              <a:endParaRPr lang="en-US" sz="2000" dirty="0">
                <a:solidFill>
                  <a:schemeClr val="tx2"/>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800" smtClean="0">
                <a:latin typeface="Tw Cen MT" panose="020B0602020104020603" pitchFamily="34" charset="0"/>
              </a:rPr>
              <a:t>Components of Population Change by Percent in Texas, 1950-2010</a:t>
            </a:r>
            <a:endParaRPr lang="en-US" sz="2800" dirty="0"/>
          </a:p>
        </p:txBody>
      </p:sp>
      <p:sp>
        <p:nvSpPr>
          <p:cNvPr id="6" name="Rectangle 5"/>
          <p:cNvSpPr/>
          <p:nvPr/>
        </p:nvSpPr>
        <p:spPr>
          <a:xfrm>
            <a:off x="76200" y="6431192"/>
            <a:ext cx="4572000" cy="215444"/>
          </a:xfrm>
          <a:prstGeom prst="rect">
            <a:avLst/>
          </a:prstGeom>
        </p:spPr>
        <p:txBody>
          <a:bodyPr>
            <a:spAutoFit/>
          </a:bodyPr>
          <a:lstStyle/>
          <a:p>
            <a:pPr marL="914400" indent="-914400"/>
            <a:r>
              <a:rPr lang="en-US" sz="800" dirty="0">
                <a:solidFill>
                  <a:schemeClr val="bg1">
                    <a:lumMod val="50000"/>
                  </a:schemeClr>
                </a:solidFill>
                <a:latin typeface="Arial" pitchFamily="34" charset="0"/>
                <a:cs typeface="Arial" pitchFamily="34" charset="0"/>
              </a:rPr>
              <a:t>Source: U.S. Census Bureau, </a:t>
            </a:r>
            <a:r>
              <a:rPr lang="en-US" sz="800" dirty="0" smtClean="0">
                <a:solidFill>
                  <a:schemeClr val="bg1">
                    <a:lumMod val="50000"/>
                  </a:schemeClr>
                </a:solidFill>
                <a:latin typeface="Arial" pitchFamily="34" charset="0"/>
                <a:cs typeface="Arial" pitchFamily="34" charset="0"/>
              </a:rPr>
              <a:t>Population </a:t>
            </a:r>
            <a:r>
              <a:rPr lang="en-US" sz="800" dirty="0">
                <a:solidFill>
                  <a:schemeClr val="bg1">
                    <a:lumMod val="50000"/>
                  </a:schemeClr>
                </a:solidFill>
                <a:latin typeface="Arial" pitchFamily="34" charset="0"/>
                <a:cs typeface="Arial" pitchFamily="34" charset="0"/>
              </a:rPr>
              <a:t>Estimates</a:t>
            </a:r>
          </a:p>
        </p:txBody>
      </p:sp>
    </p:spTree>
    <p:extLst>
      <p:ext uri="{BB962C8B-B14F-4D97-AF65-F5344CB8AC3E}">
        <p14:creationId xmlns:p14="http://schemas.microsoft.com/office/powerpoint/2010/main" val="411473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30" t="18520" r="7198" b="28233"/>
          <a:stretch/>
        </p:blipFill>
        <p:spPr>
          <a:xfrm>
            <a:off x="1447800" y="1143000"/>
            <a:ext cx="6840815" cy="5425473"/>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800" dirty="0" smtClean="0"/>
              <a:t>Total Estimated Population by County, Texas, 2014</a:t>
            </a:r>
            <a:endParaRPr lang="en-US" sz="2800" dirty="0"/>
          </a:p>
        </p:txBody>
      </p:sp>
      <p:sp>
        <p:nvSpPr>
          <p:cNvPr id="15" name="TextBox 14"/>
          <p:cNvSpPr txBox="1"/>
          <p:nvPr/>
        </p:nvSpPr>
        <p:spPr>
          <a:xfrm>
            <a:off x="2" y="6510040"/>
            <a:ext cx="3943708"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2014 Vintage Population Estimates</a:t>
            </a:r>
            <a:endParaRPr lang="en-US" sz="1000" dirty="0">
              <a:solidFill>
                <a:schemeClr val="tx1">
                  <a:lumMod val="50000"/>
                  <a:lumOff val="50000"/>
                </a:schemeClr>
              </a:solidFill>
            </a:endParaRPr>
          </a:p>
        </p:txBody>
      </p:sp>
      <p:sp>
        <p:nvSpPr>
          <p:cNvPr id="5" name="Isosceles Triangle 4"/>
          <p:cNvSpPr/>
          <p:nvPr/>
        </p:nvSpPr>
        <p:spPr>
          <a:xfrm rot="21366823">
            <a:off x="5398490" y="2901586"/>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5162774" y="2362200"/>
            <a:ext cx="1020216" cy="329529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27919"/>
          <a:stretch/>
        </p:blipFill>
        <p:spPr>
          <a:xfrm>
            <a:off x="533400" y="1605294"/>
            <a:ext cx="2123934" cy="1263286"/>
          </a:xfrm>
          <a:prstGeom prst="rect">
            <a:avLst/>
          </a:prstGeom>
        </p:spPr>
      </p:pic>
    </p:spTree>
    <p:extLst>
      <p:ext uri="{BB962C8B-B14F-4D97-AF65-F5344CB8AC3E}">
        <p14:creationId xmlns:p14="http://schemas.microsoft.com/office/powerpoint/2010/main" val="285496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800" dirty="0" smtClean="0"/>
              <a:t>Estimated Population Change, Texas Counties, 2010 to 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6</a:t>
            </a:fld>
            <a:endParaRPr lang="en-US" dirty="0"/>
          </a:p>
        </p:txBody>
      </p:sp>
      <p:sp>
        <p:nvSpPr>
          <p:cNvPr id="15" name="TextBox 14"/>
          <p:cNvSpPr txBox="1"/>
          <p:nvPr/>
        </p:nvSpPr>
        <p:spPr>
          <a:xfrm>
            <a:off x="3" y="6501769"/>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2014 Vintage. </a:t>
            </a:r>
            <a:endParaRPr lang="en-US" sz="900" dirty="0">
              <a:solidFill>
                <a:schemeClr val="tx1">
                  <a:lumMod val="50000"/>
                  <a:lumOff val="50000"/>
                </a:schemeClr>
              </a:solidFill>
            </a:endParaRPr>
          </a:p>
        </p:txBody>
      </p:sp>
      <p:sp>
        <p:nvSpPr>
          <p:cNvPr id="3" name="TextBox 2"/>
          <p:cNvSpPr txBox="1"/>
          <p:nvPr/>
        </p:nvSpPr>
        <p:spPr>
          <a:xfrm>
            <a:off x="5649246" y="1447800"/>
            <a:ext cx="1981200" cy="830997"/>
          </a:xfrm>
          <a:prstGeom prst="rect">
            <a:avLst/>
          </a:prstGeom>
          <a:noFill/>
        </p:spPr>
        <p:txBody>
          <a:bodyPr wrap="square" rtlCol="0">
            <a:spAutoFit/>
          </a:bodyPr>
          <a:lstStyle/>
          <a:p>
            <a:r>
              <a:rPr lang="en-US" sz="1600" dirty="0" smtClean="0">
                <a:solidFill>
                  <a:srgbClr val="191C6F"/>
                </a:solidFill>
              </a:rPr>
              <a:t>102 counties lost population over the four year period.</a:t>
            </a:r>
            <a:endParaRPr lang="en-US" sz="1600" dirty="0">
              <a:solidFill>
                <a:srgbClr val="191C6F"/>
              </a:solidFill>
            </a:endParaRPr>
          </a:p>
        </p:txBody>
      </p:sp>
      <p:pic>
        <p:nvPicPr>
          <p:cNvPr id="5" name="Picture 4"/>
          <p:cNvPicPr>
            <a:picLocks noChangeAspect="1"/>
          </p:cNvPicPr>
          <p:nvPr/>
        </p:nvPicPr>
        <p:blipFill rotWithShape="1">
          <a:blip r:embed="rId3"/>
          <a:srcRect l="1443" t="17246" r="7485" b="27383"/>
          <a:stretch/>
        </p:blipFill>
        <p:spPr>
          <a:xfrm>
            <a:off x="1709616" y="1066800"/>
            <a:ext cx="6839263" cy="5715001"/>
          </a:xfrm>
          <a:prstGeom prst="rect">
            <a:avLst/>
          </a:prstGeom>
        </p:spPr>
      </p:pic>
      <p:pic>
        <p:nvPicPr>
          <p:cNvPr id="9" name="Picture 8"/>
          <p:cNvPicPr>
            <a:picLocks noChangeAspect="1"/>
          </p:cNvPicPr>
          <p:nvPr/>
        </p:nvPicPr>
        <p:blipFill rotWithShape="1">
          <a:blip r:embed="rId4"/>
          <a:srcRect t="64057" r="5673"/>
          <a:stretch/>
        </p:blipFill>
        <p:spPr>
          <a:xfrm>
            <a:off x="914400" y="1266236"/>
            <a:ext cx="2491535" cy="1892300"/>
          </a:xfrm>
          <a:prstGeom prst="rect">
            <a:avLst/>
          </a:prstGeom>
        </p:spPr>
      </p:pic>
      <p:sp>
        <p:nvSpPr>
          <p:cNvPr id="7" name="Rectangle 6"/>
          <p:cNvSpPr/>
          <p:nvPr/>
        </p:nvSpPr>
        <p:spPr>
          <a:xfrm>
            <a:off x="76200" y="5332218"/>
            <a:ext cx="5573046" cy="1169551"/>
          </a:xfrm>
          <a:prstGeom prst="rect">
            <a:avLst/>
          </a:prstGeom>
        </p:spPr>
        <p:txBody>
          <a:bodyPr wrap="square">
            <a:spAutoFit/>
          </a:bodyPr>
          <a:lstStyle/>
          <a:p>
            <a:r>
              <a:rPr lang="en-US" sz="1400" dirty="0">
                <a:solidFill>
                  <a:schemeClr val="tx2"/>
                </a:solidFill>
              </a:rPr>
              <a:t>95 </a:t>
            </a:r>
            <a:r>
              <a:rPr lang="en-US" sz="1400" dirty="0" smtClean="0">
                <a:solidFill>
                  <a:schemeClr val="tx2"/>
                </a:solidFill>
              </a:rPr>
              <a:t>counties lost population between  2013-14</a:t>
            </a:r>
            <a:endParaRPr lang="en-US" sz="1400" dirty="0">
              <a:solidFill>
                <a:schemeClr val="tx2"/>
              </a:solidFill>
            </a:endParaRPr>
          </a:p>
          <a:p>
            <a:r>
              <a:rPr lang="en-US" sz="1400" dirty="0">
                <a:solidFill>
                  <a:schemeClr val="tx2"/>
                </a:solidFill>
              </a:rPr>
              <a:t>Of </a:t>
            </a:r>
            <a:r>
              <a:rPr lang="en-US" sz="1400" dirty="0" smtClean="0">
                <a:solidFill>
                  <a:schemeClr val="tx2"/>
                </a:solidFill>
              </a:rPr>
              <a:t>these:</a:t>
            </a:r>
          </a:p>
          <a:p>
            <a:r>
              <a:rPr lang="en-US" sz="1400" dirty="0">
                <a:solidFill>
                  <a:schemeClr val="tx2"/>
                </a:solidFill>
              </a:rPr>
              <a:t>	</a:t>
            </a:r>
            <a:r>
              <a:rPr lang="en-US" sz="1400" dirty="0" smtClean="0">
                <a:solidFill>
                  <a:schemeClr val="tx2"/>
                </a:solidFill>
              </a:rPr>
              <a:t>36 </a:t>
            </a:r>
            <a:r>
              <a:rPr lang="en-US" sz="1400" dirty="0">
                <a:solidFill>
                  <a:schemeClr val="tx2"/>
                </a:solidFill>
              </a:rPr>
              <a:t>(38%) had </a:t>
            </a:r>
            <a:r>
              <a:rPr lang="en-US" sz="1400" dirty="0" smtClean="0">
                <a:solidFill>
                  <a:schemeClr val="tx2"/>
                </a:solidFill>
              </a:rPr>
              <a:t>natural decline</a:t>
            </a:r>
            <a:endParaRPr lang="en-US" sz="1400" dirty="0">
              <a:solidFill>
                <a:schemeClr val="tx2"/>
              </a:solidFill>
            </a:endParaRPr>
          </a:p>
          <a:p>
            <a:r>
              <a:rPr lang="en-US" sz="1400" dirty="0" smtClean="0">
                <a:solidFill>
                  <a:schemeClr val="tx2"/>
                </a:solidFill>
              </a:rPr>
              <a:t>	89 </a:t>
            </a:r>
            <a:r>
              <a:rPr lang="en-US" sz="1400" dirty="0">
                <a:solidFill>
                  <a:schemeClr val="tx2"/>
                </a:solidFill>
              </a:rPr>
              <a:t>(94%) had </a:t>
            </a:r>
            <a:r>
              <a:rPr lang="en-US" sz="1400" dirty="0" smtClean="0">
                <a:solidFill>
                  <a:schemeClr val="tx2"/>
                </a:solidFill>
              </a:rPr>
              <a:t>net out migration</a:t>
            </a:r>
          </a:p>
          <a:p>
            <a:r>
              <a:rPr lang="en-US" sz="1400" dirty="0" smtClean="0">
                <a:solidFill>
                  <a:schemeClr val="tx2"/>
                </a:solidFill>
              </a:rPr>
              <a:t>	30 </a:t>
            </a:r>
            <a:r>
              <a:rPr lang="en-US" sz="1400" dirty="0">
                <a:solidFill>
                  <a:schemeClr val="tx2"/>
                </a:solidFill>
              </a:rPr>
              <a:t>(32%) had </a:t>
            </a:r>
            <a:r>
              <a:rPr lang="en-US" sz="1400" dirty="0" smtClean="0">
                <a:solidFill>
                  <a:schemeClr val="tx2"/>
                </a:solidFill>
              </a:rPr>
              <a:t>both natural decline and net out migration</a:t>
            </a:r>
            <a:endParaRPr lang="en-US" sz="1400" dirty="0">
              <a:solidFill>
                <a:schemeClr val="tx2"/>
              </a:solidFill>
            </a:endParaRPr>
          </a:p>
        </p:txBody>
      </p:sp>
    </p:spTree>
    <p:extLst>
      <p:ext uri="{BB962C8B-B14F-4D97-AF65-F5344CB8AC3E}">
        <p14:creationId xmlns:p14="http://schemas.microsoft.com/office/powerpoint/2010/main" val="2298939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36347"/>
            <a:ext cx="7539616" cy="990600"/>
          </a:xfrm>
        </p:spPr>
        <p:txBody>
          <a:bodyPr>
            <a:noAutofit/>
          </a:bodyPr>
          <a:lstStyle/>
          <a:p>
            <a:r>
              <a:rPr lang="en-US" sz="2800" dirty="0" smtClean="0"/>
              <a:t>Estimated Percent Change of the Total Population by County, Texas, 2010 to 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7</a:t>
            </a:fld>
            <a:endParaRPr lang="en-US" dirty="0"/>
          </a:p>
        </p:txBody>
      </p:sp>
      <p:sp>
        <p:nvSpPr>
          <p:cNvPr id="15" name="TextBox 14"/>
          <p:cNvSpPr txBox="1"/>
          <p:nvPr/>
        </p:nvSpPr>
        <p:spPr>
          <a:xfrm>
            <a:off x="0" y="6538914"/>
            <a:ext cx="4014240"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Population Estimates, 2014 Vintage. </a:t>
            </a:r>
            <a:endParaRPr lang="en-US" sz="1000" dirty="0">
              <a:solidFill>
                <a:schemeClr val="tx1">
                  <a:lumMod val="50000"/>
                  <a:lumOff val="50000"/>
                </a:schemeClr>
              </a:solidFill>
            </a:endParaRPr>
          </a:p>
        </p:txBody>
      </p:sp>
      <p:pic>
        <p:nvPicPr>
          <p:cNvPr id="7" name="Picture 6"/>
          <p:cNvPicPr>
            <a:picLocks noChangeAspect="1"/>
          </p:cNvPicPr>
          <p:nvPr/>
        </p:nvPicPr>
        <p:blipFill rotWithShape="1">
          <a:blip r:embed="rId3"/>
          <a:srcRect l="-3708" t="12811" r="3708" b="48755"/>
          <a:stretch/>
        </p:blipFill>
        <p:spPr>
          <a:xfrm>
            <a:off x="990600" y="1623440"/>
            <a:ext cx="2257497" cy="1729360"/>
          </a:xfrm>
          <a:prstGeom prst="rect">
            <a:avLst/>
          </a:prstGeom>
        </p:spPr>
      </p:pic>
      <p:pic>
        <p:nvPicPr>
          <p:cNvPr id="8" name="Picture 7"/>
          <p:cNvPicPr>
            <a:picLocks noChangeAspect="1"/>
          </p:cNvPicPr>
          <p:nvPr/>
        </p:nvPicPr>
        <p:blipFill rotWithShape="1">
          <a:blip r:embed="rId4"/>
          <a:srcRect l="2495" t="18155" r="10176" b="28290"/>
          <a:stretch/>
        </p:blipFill>
        <p:spPr>
          <a:xfrm>
            <a:off x="1752600" y="1447799"/>
            <a:ext cx="6418883" cy="5410201"/>
          </a:xfrm>
          <a:prstGeom prst="rect">
            <a:avLst/>
          </a:prstGeom>
        </p:spPr>
      </p:pic>
    </p:spTree>
    <p:extLst>
      <p:ext uri="{BB962C8B-B14F-4D97-AF65-F5344CB8AC3E}">
        <p14:creationId xmlns:p14="http://schemas.microsoft.com/office/powerpoint/2010/main" val="1782945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539616" cy="990600"/>
          </a:xfrm>
        </p:spPr>
        <p:txBody>
          <a:bodyPr>
            <a:noAutofit/>
          </a:bodyPr>
          <a:lstStyle/>
          <a:p>
            <a:r>
              <a:rPr lang="en-US" sz="2800" dirty="0" smtClean="0"/>
              <a:t>Estimated Number of Net Migrants by </a:t>
            </a:r>
            <a:br>
              <a:rPr lang="en-US" sz="2800" dirty="0" smtClean="0"/>
            </a:br>
            <a:r>
              <a:rPr lang="en-US" sz="2800" dirty="0" smtClean="0"/>
              <a:t>County, Texas, 2013 to 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8</a:t>
            </a:fld>
            <a:endParaRPr lang="en-US" dirty="0"/>
          </a:p>
        </p:txBody>
      </p:sp>
      <p:sp>
        <p:nvSpPr>
          <p:cNvPr id="15" name="TextBox 14"/>
          <p:cNvSpPr txBox="1"/>
          <p:nvPr/>
        </p:nvSpPr>
        <p:spPr>
          <a:xfrm>
            <a:off x="3" y="6550968"/>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2014 Vintage. </a:t>
            </a:r>
            <a:endParaRPr lang="en-US" sz="900" dirty="0">
              <a:solidFill>
                <a:schemeClr val="tx1">
                  <a:lumMod val="50000"/>
                  <a:lumOff val="50000"/>
                </a:schemeClr>
              </a:solidFill>
            </a:endParaRPr>
          </a:p>
        </p:txBody>
      </p:sp>
      <p:pic>
        <p:nvPicPr>
          <p:cNvPr id="3" name="Picture 2"/>
          <p:cNvPicPr>
            <a:picLocks noChangeAspect="1"/>
          </p:cNvPicPr>
          <p:nvPr/>
        </p:nvPicPr>
        <p:blipFill rotWithShape="1">
          <a:blip r:embed="rId3"/>
          <a:srcRect l="2170" t="18548" r="8851" b="28554"/>
          <a:stretch/>
        </p:blipFill>
        <p:spPr>
          <a:xfrm>
            <a:off x="1874519" y="1180248"/>
            <a:ext cx="6781801" cy="5541229"/>
          </a:xfrm>
          <a:prstGeom prst="rect">
            <a:avLst/>
          </a:prstGeom>
        </p:spPr>
      </p:pic>
      <p:pic>
        <p:nvPicPr>
          <p:cNvPr id="6" name="Picture 5"/>
          <p:cNvPicPr>
            <a:picLocks noChangeAspect="1"/>
          </p:cNvPicPr>
          <p:nvPr/>
        </p:nvPicPr>
        <p:blipFill rotWithShape="1">
          <a:blip r:embed="rId4"/>
          <a:srcRect t="22785"/>
          <a:stretch/>
        </p:blipFill>
        <p:spPr>
          <a:xfrm>
            <a:off x="1143000" y="1516909"/>
            <a:ext cx="1790480" cy="1549400"/>
          </a:xfrm>
          <a:prstGeom prst="rect">
            <a:avLst/>
          </a:prstGeom>
        </p:spPr>
      </p:pic>
    </p:spTree>
    <p:extLst>
      <p:ext uri="{BB962C8B-B14F-4D97-AF65-F5344CB8AC3E}">
        <p14:creationId xmlns:p14="http://schemas.microsoft.com/office/powerpoint/2010/main" val="1230822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Annual Shares of Recent Non-Citizen Immigrants to Texas by World Area of Birth, 2005-2013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84488"/>
            <a:ext cx="7937501" cy="5006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96185967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0" ma:contentTypeDescription="Create a new document." ma:contentTypeScope="" ma:versionID="4e3f5fc684d5389b1ede4e436d85ba1b">
  <xsd:schema xmlns:xsd="http://www.w3.org/2001/XMLSchema" xmlns:xs="http://www.w3.org/2001/XMLSchema" xmlns:p="http://schemas.microsoft.com/office/2006/metadata/properties" targetNamespace="http://schemas.microsoft.com/office/2006/metadata/properties" ma:root="true" ma:fieldsID="7ba2d133991974d76e777eae1aa1de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327827-ADB5-4A53-A1D5-C733F4954327}">
  <ds:schemaRefs>
    <ds:schemaRef ds:uri="http://schemas.microsoft.com/office/2006/documentManagement/types"/>
    <ds:schemaRef ds:uri="http://schemas.microsoft.com/office/infopath/2007/PartnerControls"/>
    <ds:schemaRef ds:uri="http://www.w3.org/XML/1998/namespace"/>
    <ds:schemaRef ds:uri="http://purl.org/dc/elements/1.1/"/>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AC40382-C1AA-459A-ADD3-F5514567A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A2D153-A545-4A3E-B636-BC684C0075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16998</TotalTime>
  <Words>3414</Words>
  <Application>Microsoft Office PowerPoint</Application>
  <PresentationFormat>Letter Paper (8.5x11 in)</PresentationFormat>
  <Paragraphs>416</Paragraphs>
  <Slides>38</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ＭＳ Ｐゴシック</vt:lpstr>
      <vt:lpstr>Arial</vt:lpstr>
      <vt:lpstr>Calibri</vt:lpstr>
      <vt:lpstr>Times New Roman</vt:lpstr>
      <vt:lpstr>Tw Cen MT</vt:lpstr>
      <vt:lpstr>Custom Design</vt:lpstr>
      <vt:lpstr>PowerPoint Presentation</vt:lpstr>
      <vt:lpstr>Total Population and Components of Population Change in Texas, 1950-2014</vt:lpstr>
      <vt:lpstr>Population Growth, Texas, 1950-2010</vt:lpstr>
      <vt:lpstr>PowerPoint Presentation</vt:lpstr>
      <vt:lpstr>Total Estimated Population by County, Texas, 2014</vt:lpstr>
      <vt:lpstr>Estimated Population Change, Texas Counties, 2010 to 2014</vt:lpstr>
      <vt:lpstr>Estimated Percent Change of the Total Population by County, Texas, 2010 to 2014</vt:lpstr>
      <vt:lpstr>Estimated Number of Net Migrants by  County, Texas, 2013 to 2014</vt:lpstr>
      <vt:lpstr>Annual Shares of Recent Non-Citizen Immigrants to Texas by World Area of Birth, 2005-2013 </vt:lpstr>
      <vt:lpstr>PowerPoint Presentation</vt:lpstr>
      <vt:lpstr>PowerPoint Presentation</vt:lpstr>
      <vt:lpstr>PowerPoint Presentation</vt:lpstr>
      <vt:lpstr>PowerPoint Presentation</vt:lpstr>
      <vt:lpstr>PowerPoint Presentation</vt:lpstr>
      <vt:lpstr>Texas White (non-Hispanic) and Hispanic Populations by Age, 2010</vt:lpstr>
      <vt:lpstr>Percent of the Texas Female Population by Race/Ethnicity, 2010 and 2014</vt:lpstr>
      <vt:lpstr>Texas Female Population by Race/Ethnicity and Age, 2014</vt:lpstr>
      <vt:lpstr>Texas Female Population by Race/Ethnicity and Age, 2014</vt:lpstr>
      <vt:lpstr>Texas Population Pyramid by Race/Ethnicity, 2010</vt:lpstr>
      <vt:lpstr>Texas Population Pyramid by Race/Ethnicity, 2010</vt:lpstr>
      <vt:lpstr>Texas Population Pyramid by Race/Ethnicity, 2010</vt:lpstr>
      <vt:lpstr>Percent  of the Population that is of Hispanic Descent,  Texas Counties, 2009-2013</vt:lpstr>
      <vt:lpstr>Percent of the Population that is Non-Hispanic Black, Texas Counties, 2009-2013</vt:lpstr>
      <vt:lpstr>Percent of the Population Born in Texas, Texas Counties, 2009-2013</vt:lpstr>
      <vt:lpstr>Median Age, Texas Counties, 2009-2013</vt:lpstr>
      <vt:lpstr>Percent of households with income of $150,000 or more, counties, Texas, 2009-2013</vt:lpstr>
      <vt:lpstr>Projected Population Growth in Texas,  2010-2050</vt:lpstr>
      <vt:lpstr>Projected Female Population Growth in Texas, 2010-2050</vt:lpstr>
      <vt:lpstr>Projected Population by Race/Ethncity, Texas, 2010-2050</vt:lpstr>
      <vt:lpstr>Projected Female Population by Race/Ethnicity, Texas, 2010-2050</vt:lpstr>
      <vt:lpstr>Percent of the adult (25 and older) population bachelor’s degree and greater, counties, Texas, 2009-2013</vt:lpstr>
      <vt:lpstr>Percent of the adult (25 and older) population with bachelor’s degree or higher, Census Tracts, Texas, 2009-2013</vt:lpstr>
      <vt:lpstr>Educational attainment of males and females aged 25 years and older, U.S. and Texas, 2013</vt:lpstr>
      <vt:lpstr>Trends in Educational Attainment of Persons in the Labor Force (25-64 Years of Age) in Texas by Race/Ethnicity – High School Graduates and Above</vt:lpstr>
      <vt:lpstr>Percent of the Civilian Labor Force (ages 25-64) by Educational Attainment for 2011, 2030 Using Constant Rates, Texas</vt:lpstr>
      <vt:lpstr>Percent of the Civilian Labor Force (ages 25-64) by Educational Attainment for 2011, and 2030 Using Trended Rates, Texas</vt:lpstr>
      <vt:lpstr>Demographics and Destiny</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Lloyd Potter</cp:lastModifiedBy>
  <cp:revision>444</cp:revision>
  <cp:lastPrinted>2012-07-15T20:37:49Z</cp:lastPrinted>
  <dcterms:created xsi:type="dcterms:W3CDTF">2010-01-22T14:36:29Z</dcterms:created>
  <dcterms:modified xsi:type="dcterms:W3CDTF">2015-09-16T21:10:11Z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y fmtid="{D5CDD505-2E9C-101B-9397-08002B2CF9AE}" pid="3" name="IsMyDocuments">
    <vt:bool>true</vt:bool>
  </property>
</Properties>
</file>