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charts/chart16.xml" ContentType="application/vnd.openxmlformats-officedocument.drawingml.chart+xml"/>
  <Override PartName="/ppt/notesSlides/notesSlide23.xml" ContentType="application/vnd.openxmlformats-officedocument.presentationml.notesSlide+xml"/>
  <Override PartName="/ppt/charts/chart17.xml" ContentType="application/vnd.openxmlformats-officedocument.drawingml.chart+xml"/>
  <Override PartName="/ppt/notesSlides/notesSlide24.xml" ContentType="application/vnd.openxmlformats-officedocument.presentationml.notesSlid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7"/>
  </p:sldMasterIdLst>
  <p:notesMasterIdLst>
    <p:notesMasterId r:id="rId58"/>
  </p:notesMasterIdLst>
  <p:handoutMasterIdLst>
    <p:handoutMasterId r:id="rId59"/>
  </p:handoutMasterIdLst>
  <p:sldIdLst>
    <p:sldId id="257" r:id="rId8"/>
    <p:sldId id="346" r:id="rId9"/>
    <p:sldId id="347" r:id="rId10"/>
    <p:sldId id="348" r:id="rId11"/>
    <p:sldId id="350" r:id="rId12"/>
    <p:sldId id="351" r:id="rId13"/>
    <p:sldId id="352" r:id="rId14"/>
    <p:sldId id="353" r:id="rId15"/>
    <p:sldId id="354" r:id="rId16"/>
    <p:sldId id="357" r:id="rId17"/>
    <p:sldId id="358" r:id="rId18"/>
    <p:sldId id="355" r:id="rId19"/>
    <p:sldId id="356" r:id="rId20"/>
    <p:sldId id="344" r:id="rId21"/>
    <p:sldId id="345" r:id="rId22"/>
    <p:sldId id="359" r:id="rId23"/>
    <p:sldId id="360" r:id="rId24"/>
    <p:sldId id="361" r:id="rId25"/>
    <p:sldId id="362" r:id="rId26"/>
    <p:sldId id="363" r:id="rId27"/>
    <p:sldId id="364" r:id="rId28"/>
    <p:sldId id="365" r:id="rId29"/>
    <p:sldId id="366" r:id="rId30"/>
    <p:sldId id="340" r:id="rId31"/>
    <p:sldId id="367" r:id="rId32"/>
    <p:sldId id="368" r:id="rId33"/>
    <p:sldId id="373" r:id="rId34"/>
    <p:sldId id="311" r:id="rId35"/>
    <p:sldId id="319" r:id="rId36"/>
    <p:sldId id="324" r:id="rId37"/>
    <p:sldId id="375" r:id="rId38"/>
    <p:sldId id="316" r:id="rId39"/>
    <p:sldId id="317" r:id="rId40"/>
    <p:sldId id="335" r:id="rId41"/>
    <p:sldId id="336" r:id="rId42"/>
    <p:sldId id="337" r:id="rId43"/>
    <p:sldId id="343" r:id="rId44"/>
    <p:sldId id="338" r:id="rId45"/>
    <p:sldId id="320" r:id="rId46"/>
    <p:sldId id="323" r:id="rId47"/>
    <p:sldId id="321" r:id="rId48"/>
    <p:sldId id="374" r:id="rId49"/>
    <p:sldId id="369" r:id="rId50"/>
    <p:sldId id="370" r:id="rId51"/>
    <p:sldId id="371" r:id="rId52"/>
    <p:sldId id="372" r:id="rId53"/>
    <p:sldId id="376" r:id="rId54"/>
    <p:sldId id="378" r:id="rId55"/>
    <p:sldId id="377" r:id="rId56"/>
    <p:sldId id="300" r:id="rId57"/>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7"/>
            <p14:sldId id="346"/>
            <p14:sldId id="347"/>
            <p14:sldId id="348"/>
            <p14:sldId id="350"/>
            <p14:sldId id="351"/>
            <p14:sldId id="352"/>
            <p14:sldId id="353"/>
            <p14:sldId id="354"/>
            <p14:sldId id="357"/>
            <p14:sldId id="358"/>
            <p14:sldId id="355"/>
            <p14:sldId id="356"/>
            <p14:sldId id="344"/>
            <p14:sldId id="345"/>
            <p14:sldId id="359"/>
            <p14:sldId id="360"/>
            <p14:sldId id="361"/>
            <p14:sldId id="362"/>
            <p14:sldId id="363"/>
            <p14:sldId id="364"/>
            <p14:sldId id="365"/>
            <p14:sldId id="366"/>
            <p14:sldId id="340"/>
            <p14:sldId id="367"/>
            <p14:sldId id="368"/>
            <p14:sldId id="373"/>
            <p14:sldId id="311"/>
            <p14:sldId id="319"/>
            <p14:sldId id="324"/>
            <p14:sldId id="375"/>
            <p14:sldId id="316"/>
            <p14:sldId id="317"/>
            <p14:sldId id="335"/>
            <p14:sldId id="336"/>
            <p14:sldId id="337"/>
            <p14:sldId id="343"/>
            <p14:sldId id="338"/>
            <p14:sldId id="320"/>
            <p14:sldId id="323"/>
            <p14:sldId id="321"/>
            <p14:sldId id="374"/>
            <p14:sldId id="369"/>
            <p14:sldId id="370"/>
            <p14:sldId id="371"/>
            <p14:sldId id="372"/>
            <p14:sldId id="376"/>
            <p14:sldId id="378"/>
            <p14:sldId id="377"/>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191C6F"/>
    <a:srgbClr val="DC3B2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598" autoAdjust="0"/>
  </p:normalViewPr>
  <p:slideViewPr>
    <p:cSldViewPr>
      <p:cViewPr varScale="1">
        <p:scale>
          <a:sx n="72" d="100"/>
          <a:sy n="72" d="100"/>
        </p:scale>
        <p:origin x="110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Sheet1!$C$2:$C$12</c:f>
              <c:numCache>
                <c:formatCode>0.00</c:formatCode>
                <c:ptCount val="11"/>
                <c:pt idx="1">
                  <c:v>1.8684829999999999</c:v>
                </c:pt>
                <c:pt idx="2">
                  <c:v>1.6170530000000001</c:v>
                </c:pt>
                <c:pt idx="3">
                  <c:v>3.0324610000000001</c:v>
                </c:pt>
                <c:pt idx="4">
                  <c:v>2.7573189999999999</c:v>
                </c:pt>
                <c:pt idx="5">
                  <c:v>3.86531</c:v>
                </c:pt>
                <c:pt idx="6">
                  <c:v>4.2937409999999998</c:v>
                </c:pt>
                <c:pt idx="8">
                  <c:v>0.91523500000000002</c:v>
                </c:pt>
                <c:pt idx="9">
                  <c:v>0.38739699999999999</c:v>
                </c:pt>
                <c:pt idx="10">
                  <c:v>0.44749499999999998</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Sheet1!$B$2:$B$12</c:f>
              <c:numCache>
                <c:formatCode>0.00</c:formatCode>
                <c:ptCount val="11"/>
                <c:pt idx="0">
                  <c:v>7.7111939999999999</c:v>
                </c:pt>
                <c:pt idx="1">
                  <c:v>9.5796770000000002</c:v>
                </c:pt>
                <c:pt idx="2">
                  <c:v>11.196730000000001</c:v>
                </c:pt>
                <c:pt idx="3">
                  <c:v>14.229191</c:v>
                </c:pt>
                <c:pt idx="4">
                  <c:v>16.986509999999999</c:v>
                </c:pt>
                <c:pt idx="5">
                  <c:v>20.85182</c:v>
                </c:pt>
                <c:pt idx="6">
                  <c:v>25.145561000000001</c:v>
                </c:pt>
                <c:pt idx="8">
                  <c:v>26.060796</c:v>
                </c:pt>
                <c:pt idx="9">
                  <c:v>26.448193</c:v>
                </c:pt>
                <c:pt idx="10">
                  <c:v>26.895688</c:v>
                </c:pt>
              </c:numCache>
            </c:numRef>
          </c:val>
        </c:ser>
        <c:dLbls>
          <c:showLegendKey val="0"/>
          <c:showVal val="0"/>
          <c:showCatName val="0"/>
          <c:showSerName val="0"/>
          <c:showPercent val="0"/>
          <c:showBubbleSize val="0"/>
        </c:dLbls>
        <c:gapWidth val="219"/>
        <c:overlap val="-27"/>
        <c:axId val="388272192"/>
        <c:axId val="388272584"/>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Sheet1!$A$2:$A$12</c15:sqref>
                        </c15:formulaRef>
                      </c:ext>
                    </c:extLst>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extLst>
                      <c:ext uri="{02D57815-91ED-43cb-92C2-25804820EDAC}">
                        <c15:formulaRef>
                          <c15:sqref>Sheet1!$D$2:$D$12</c15:sqref>
                        </c15:formulaRef>
                      </c:ext>
                    </c:extLst>
                    <c:numCache>
                      <c:formatCode>General</c:formatCode>
                      <c:ptCount val="11"/>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38827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8272584"/>
        <c:crosses val="autoZero"/>
        <c:auto val="1"/>
        <c:lblAlgn val="ctr"/>
        <c:lblOffset val="100"/>
        <c:noMultiLvlLbl val="0"/>
      </c:catAx>
      <c:valAx>
        <c:axId val="388272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8272192"/>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631697888"/>
        <c:axId val="631696712"/>
      </c:barChart>
      <c:catAx>
        <c:axId val="631697888"/>
        <c:scaling>
          <c:orientation val="minMax"/>
        </c:scaling>
        <c:delete val="0"/>
        <c:axPos val="l"/>
        <c:numFmt formatCode="General" sourceLinked="0"/>
        <c:majorTickMark val="out"/>
        <c:minorTickMark val="none"/>
        <c:tickLblPos val="low"/>
        <c:txPr>
          <a:bodyPr/>
          <a:lstStyle/>
          <a:p>
            <a:pPr>
              <a:defRPr sz="1050" baseline="0"/>
            </a:pPr>
            <a:endParaRPr lang="en-US"/>
          </a:p>
        </c:txPr>
        <c:crossAx val="631696712"/>
        <c:crosses val="autoZero"/>
        <c:auto val="1"/>
        <c:lblAlgn val="ctr"/>
        <c:lblOffset val="100"/>
        <c:tickLblSkip val="5"/>
        <c:noMultiLvlLbl val="0"/>
      </c:catAx>
      <c:valAx>
        <c:axId val="631696712"/>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63169788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631701024"/>
        <c:axId val="631702200"/>
      </c:barChart>
      <c:catAx>
        <c:axId val="63170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1702200"/>
        <c:crosses val="autoZero"/>
        <c:auto val="1"/>
        <c:lblAlgn val="ctr"/>
        <c:lblOffset val="100"/>
        <c:noMultiLvlLbl val="0"/>
      </c:catAx>
      <c:valAx>
        <c:axId val="6317022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1701024"/>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386584344"/>
        <c:axId val="386585912"/>
      </c:lineChart>
      <c:catAx>
        <c:axId val="38658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6585912"/>
        <c:crosses val="autoZero"/>
        <c:auto val="1"/>
        <c:lblAlgn val="ctr"/>
        <c:lblOffset val="100"/>
        <c:noMultiLvlLbl val="0"/>
      </c:catAx>
      <c:valAx>
        <c:axId val="386585912"/>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6584344"/>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Sheet1!$E$2:$E$6</c:f>
              <c:numCache>
                <c:formatCode>General</c:formatCode>
                <c:ptCount val="5"/>
                <c:pt idx="0" formatCode="#,##0">
                  <c:v>1714773</c:v>
                </c:pt>
                <c:pt idx="1">
                  <c:v>1755526</c:v>
                </c:pt>
                <c:pt idx="2">
                  <c:v>1788858</c:v>
                </c:pt>
                <c:pt idx="3">
                  <c:v>1822154</c:v>
                </c:pt>
                <c:pt idx="4">
                  <c:v>1855866</c:v>
                </c:pt>
              </c:numCache>
            </c:numRef>
          </c:val>
          <c:smooth val="0"/>
        </c:ser>
        <c:dLbls>
          <c:showLegendKey val="0"/>
          <c:showVal val="0"/>
          <c:showCatName val="0"/>
          <c:showSerName val="0"/>
          <c:showPercent val="0"/>
          <c:showBubbleSize val="0"/>
        </c:dLbls>
        <c:smooth val="0"/>
        <c:axId val="630749992"/>
        <c:axId val="630746072"/>
      </c:lineChart>
      <c:catAx>
        <c:axId val="63074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746072"/>
        <c:crosses val="autoZero"/>
        <c:auto val="1"/>
        <c:lblAlgn val="ctr"/>
        <c:lblOffset val="100"/>
        <c:noMultiLvlLbl val="0"/>
      </c:catAx>
      <c:valAx>
        <c:axId val="630746072"/>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749992"/>
        <c:crosses val="autoZero"/>
        <c:crossBetween val="between"/>
      </c:valAx>
      <c:spPr>
        <a:noFill/>
        <a:ln>
          <a:noFill/>
        </a:ln>
        <a:effectLst/>
      </c:spPr>
    </c:plotArea>
    <c:legend>
      <c:legendPos val="r"/>
      <c:layout>
        <c:manualLayout>
          <c:xMode val="edge"/>
          <c:yMode val="edge"/>
          <c:x val="0.15322128003230365"/>
          <c:y val="9.9498980774611306E-2"/>
          <c:w val="0.39664142943670505"/>
          <c:h val="0.2310146288820496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631701416"/>
        <c:axId val="631697104"/>
      </c:lineChart>
      <c:catAx>
        <c:axId val="63170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1697104"/>
        <c:crosses val="autoZero"/>
        <c:auto val="1"/>
        <c:lblAlgn val="ctr"/>
        <c:lblOffset val="100"/>
        <c:noMultiLvlLbl val="0"/>
      </c:catAx>
      <c:valAx>
        <c:axId val="631697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1701416"/>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208541648"/>
        <c:axId val="630748424"/>
      </c:lineChart>
      <c:catAx>
        <c:axId val="208541648"/>
        <c:scaling>
          <c:orientation val="minMax"/>
        </c:scaling>
        <c:delete val="0"/>
        <c:axPos val="b"/>
        <c:numFmt formatCode="General" sourceLinked="1"/>
        <c:majorTickMark val="out"/>
        <c:minorTickMark val="none"/>
        <c:tickLblPos val="nextTo"/>
        <c:txPr>
          <a:bodyPr rot="2700000"/>
          <a:lstStyle/>
          <a:p>
            <a:pPr>
              <a:defRPr/>
            </a:pPr>
            <a:endParaRPr lang="en-US"/>
          </a:p>
        </c:txPr>
        <c:crossAx val="630748424"/>
        <c:crosses val="autoZero"/>
        <c:auto val="1"/>
        <c:lblAlgn val="ctr"/>
        <c:lblOffset val="0"/>
        <c:noMultiLvlLbl val="0"/>
      </c:catAx>
      <c:valAx>
        <c:axId val="630748424"/>
        <c:scaling>
          <c:orientation val="minMax"/>
          <c:max val="55000000"/>
          <c:min val="20000000"/>
        </c:scaling>
        <c:delete val="0"/>
        <c:axPos val="l"/>
        <c:majorGridlines/>
        <c:numFmt formatCode="0" sourceLinked="0"/>
        <c:majorTickMark val="out"/>
        <c:minorTickMark val="none"/>
        <c:tickLblPos val="nextTo"/>
        <c:crossAx val="208541648"/>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xmlns:c16r2="http://schemas.microsoft.com/office/drawing/2015/06/chart">
            <c:ext xmlns:c16="http://schemas.microsoft.com/office/drawing/2014/chart" uri="{C3380CC4-5D6E-409C-BE32-E72D297353CC}">
              <c16:uniqueId val="{00000000-9F99-472E-A933-46F8A76C3DF0}"/>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xmlns:c16r2="http://schemas.microsoft.com/office/drawing/2015/06/chart">
            <c:ext xmlns:c16="http://schemas.microsoft.com/office/drawing/2014/chart" uri="{C3380CC4-5D6E-409C-BE32-E72D297353CC}">
              <c16:uniqueId val="{00000001-9F99-472E-A933-46F8A76C3DF0}"/>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xmlns:c16r2="http://schemas.microsoft.com/office/drawing/2015/06/chart">
            <c:ext xmlns:c16="http://schemas.microsoft.com/office/drawing/2014/chart" uri="{C3380CC4-5D6E-409C-BE32-E72D297353CC}">
              <c16:uniqueId val="{00000002-9F99-472E-A933-46F8A76C3DF0}"/>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xmlns:c16r2="http://schemas.microsoft.com/office/drawing/2015/06/chart">
            <c:ext xmlns:c16="http://schemas.microsoft.com/office/drawing/2014/chart" uri="{C3380CC4-5D6E-409C-BE32-E72D297353CC}">
              <c16:uniqueId val="{00000003-9F99-472E-A933-46F8A76C3DF0}"/>
            </c:ext>
          </c:extLst>
        </c:ser>
        <c:dLbls>
          <c:showLegendKey val="0"/>
          <c:showVal val="0"/>
          <c:showCatName val="0"/>
          <c:showSerName val="0"/>
          <c:showPercent val="0"/>
          <c:showBubbleSize val="0"/>
        </c:dLbls>
        <c:marker val="1"/>
        <c:smooth val="0"/>
        <c:axId val="634808104"/>
        <c:axId val="634808496"/>
      </c:lineChart>
      <c:catAx>
        <c:axId val="634808104"/>
        <c:scaling>
          <c:orientation val="minMax"/>
        </c:scaling>
        <c:delete val="0"/>
        <c:axPos val="b"/>
        <c:numFmt formatCode="General" sourceLinked="1"/>
        <c:majorTickMark val="out"/>
        <c:minorTickMark val="out"/>
        <c:tickLblPos val="nextTo"/>
        <c:txPr>
          <a:bodyPr rot="-2220000"/>
          <a:lstStyle/>
          <a:p>
            <a:pPr>
              <a:defRPr sz="1600"/>
            </a:pPr>
            <a:endParaRPr lang="en-US"/>
          </a:p>
        </c:txPr>
        <c:crossAx val="634808496"/>
        <c:crosses val="autoZero"/>
        <c:auto val="1"/>
        <c:lblAlgn val="ctr"/>
        <c:lblOffset val="100"/>
        <c:tickLblSkip val="5"/>
        <c:noMultiLvlLbl val="0"/>
      </c:catAx>
      <c:valAx>
        <c:axId val="634808496"/>
        <c:scaling>
          <c:orientation val="minMax"/>
        </c:scaling>
        <c:delete val="0"/>
        <c:axPos val="l"/>
        <c:majorGridlines/>
        <c:numFmt formatCode="#,##0" sourceLinked="1"/>
        <c:majorTickMark val="out"/>
        <c:minorTickMark val="none"/>
        <c:tickLblPos val="nextTo"/>
        <c:crossAx val="63480810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C2B0-42F1-A181-7820F867DDC6}"/>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C2B0-42F1-A181-7820F867DDC6}"/>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C2B0-42F1-A181-7820F867DDC6}"/>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C2B0-42F1-A181-7820F867DDC6}"/>
            </c:ext>
          </c:extLst>
        </c:ser>
        <c:dLbls>
          <c:showLegendKey val="0"/>
          <c:showVal val="0"/>
          <c:showCatName val="0"/>
          <c:showSerName val="0"/>
          <c:showPercent val="0"/>
          <c:showBubbleSize val="0"/>
        </c:dLbls>
        <c:smooth val="0"/>
        <c:axId val="203974992"/>
        <c:axId val="208540864"/>
      </c:lineChart>
      <c:catAx>
        <c:axId val="203974992"/>
        <c:scaling>
          <c:orientation val="minMax"/>
        </c:scaling>
        <c:delete val="0"/>
        <c:axPos val="b"/>
        <c:numFmt formatCode="General" sourceLinked="1"/>
        <c:majorTickMark val="out"/>
        <c:minorTickMark val="none"/>
        <c:tickLblPos val="nextTo"/>
        <c:crossAx val="208540864"/>
        <c:crosses val="autoZero"/>
        <c:auto val="1"/>
        <c:lblAlgn val="ctr"/>
        <c:lblOffset val="100"/>
        <c:noMultiLvlLbl val="0"/>
      </c:catAx>
      <c:valAx>
        <c:axId val="208540864"/>
        <c:scaling>
          <c:orientation val="minMax"/>
          <c:min val="0.5"/>
        </c:scaling>
        <c:delete val="0"/>
        <c:axPos val="l"/>
        <c:majorGridlines/>
        <c:numFmt formatCode="0%" sourceLinked="0"/>
        <c:majorTickMark val="out"/>
        <c:minorTickMark val="none"/>
        <c:tickLblPos val="nextTo"/>
        <c:crossAx val="203974992"/>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1A4-41CB-BE32-6A965FBC083D}"/>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1A4-41CB-BE32-6A965FBC083D}"/>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1A4-41CB-BE32-6A965FBC083D}"/>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1A4-41CB-BE32-6A965FBC083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01A4-41CB-BE32-6A965FBC083D}"/>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01A4-41CB-BE32-6A965FBC083D}"/>
            </c:ext>
          </c:extLst>
        </c:ser>
        <c:dLbls>
          <c:showLegendKey val="0"/>
          <c:showVal val="0"/>
          <c:showCatName val="0"/>
          <c:showSerName val="0"/>
          <c:showPercent val="0"/>
          <c:showBubbleSize val="0"/>
        </c:dLbls>
        <c:gapWidth val="219"/>
        <c:overlap val="-27"/>
        <c:axId val="388278856"/>
        <c:axId val="388277288"/>
      </c:barChart>
      <c:catAx>
        <c:axId val="3882788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277288"/>
        <c:crosses val="autoZero"/>
        <c:auto val="1"/>
        <c:lblAlgn val="ctr"/>
        <c:lblOffset val="100"/>
        <c:noMultiLvlLbl val="0"/>
      </c:catAx>
      <c:valAx>
        <c:axId val="388277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278856"/>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CA9-4C2D-891B-F59418772B22}"/>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CA9-4C2D-891B-F59418772B22}"/>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CA9-4C2D-891B-F59418772B22}"/>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CA9-4C2D-891B-F59418772B2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3CA9-4C2D-891B-F59418772B22}"/>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3CA9-4C2D-891B-F59418772B22}"/>
            </c:ext>
          </c:extLst>
        </c:ser>
        <c:dLbls>
          <c:showLegendKey val="0"/>
          <c:showVal val="0"/>
          <c:showCatName val="0"/>
          <c:showSerName val="0"/>
          <c:showPercent val="0"/>
          <c:showBubbleSize val="0"/>
        </c:dLbls>
        <c:gapWidth val="219"/>
        <c:overlap val="-27"/>
        <c:axId val="388278072"/>
        <c:axId val="388279640"/>
      </c:barChart>
      <c:catAx>
        <c:axId val="3882780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279640"/>
        <c:crosses val="autoZero"/>
        <c:auto val="1"/>
        <c:lblAlgn val="ctr"/>
        <c:lblOffset val="100"/>
        <c:noMultiLvlLbl val="0"/>
      </c:catAx>
      <c:valAx>
        <c:axId val="388279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278072"/>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388274936"/>
        <c:axId val="388273368"/>
      </c:areaChart>
      <c:catAx>
        <c:axId val="388274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388273368"/>
        <c:crosses val="autoZero"/>
        <c:auto val="1"/>
        <c:lblAlgn val="ctr"/>
        <c:lblOffset val="100"/>
        <c:noMultiLvlLbl val="0"/>
      </c:catAx>
      <c:valAx>
        <c:axId val="388273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388274936"/>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81165688"/>
        <c:axId val="381168824"/>
      </c:barChart>
      <c:catAx>
        <c:axId val="381165688"/>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381168824"/>
        <c:crosses val="autoZero"/>
        <c:auto val="1"/>
        <c:lblAlgn val="ctr"/>
        <c:lblOffset val="100"/>
        <c:noMultiLvlLbl val="0"/>
      </c:catAx>
      <c:valAx>
        <c:axId val="381168824"/>
        <c:scaling>
          <c:orientation val="minMax"/>
        </c:scaling>
        <c:delete val="1"/>
        <c:axPos val="l"/>
        <c:numFmt formatCode="0.0%" sourceLinked="1"/>
        <c:majorTickMark val="out"/>
        <c:minorTickMark val="none"/>
        <c:tickLblPos val="nextTo"/>
        <c:crossAx val="381165688"/>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0114707883738"/>
          <c:y val="0.15076813486986085"/>
          <c:w val="0.83188113638572958"/>
          <c:h val="0.72528741397134711"/>
        </c:manualLayout>
      </c:layout>
      <c:barChart>
        <c:barDir val="bar"/>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Sheet1!$B$2:$B$6</c:f>
              <c:numCache>
                <c:formatCode>_(* #,##0_);_(* \(#,##0\);_(* "-"??_);_(@_)</c:formatCode>
                <c:ptCount val="5"/>
                <c:pt idx="0">
                  <c:v>816022</c:v>
                </c:pt>
                <c:pt idx="1">
                  <c:v>1200648</c:v>
                </c:pt>
                <c:pt idx="2">
                  <c:v>745879</c:v>
                </c:pt>
                <c:pt idx="3">
                  <c:v>2102421</c:v>
                </c:pt>
                <c:pt idx="4">
                  <c:v>1333994</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Sheet1!$C$2:$C$6</c:f>
              <c:numCache>
                <c:formatCode>_(* #,##0_);_(* \(#,##0\);_(* "-"??_);_(@_)</c:formatCode>
                <c:ptCount val="5"/>
                <c:pt idx="0">
                  <c:v>839714</c:v>
                </c:pt>
                <c:pt idx="1">
                  <c:v>1219399</c:v>
                </c:pt>
                <c:pt idx="2">
                  <c:v>761895</c:v>
                </c:pt>
                <c:pt idx="3">
                  <c:v>2129784</c:v>
                </c:pt>
                <c:pt idx="4">
                  <c:v>1359174</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Sheet1!$D$2:$D$6</c:f>
              <c:numCache>
                <c:formatCode>_(* #,##0_);_(* \(#,##0\);_(* "-"??_);_(@_)</c:formatCode>
                <c:ptCount val="5"/>
                <c:pt idx="0">
                  <c:v>865571</c:v>
                </c:pt>
                <c:pt idx="1">
                  <c:v>1243243</c:v>
                </c:pt>
                <c:pt idx="2">
                  <c:v>778728</c:v>
                </c:pt>
                <c:pt idx="3">
                  <c:v>2164834</c:v>
                </c:pt>
                <c:pt idx="4">
                  <c:v>1385553</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Sheet1!$E$2:$E$6</c:f>
              <c:numCache>
                <c:formatCode>_(* #,##0_);_(* \(#,##0\);_(* "-"??_);_(@_)</c:formatCode>
                <c:ptCount val="5"/>
                <c:pt idx="0">
                  <c:v>887124</c:v>
                </c:pt>
                <c:pt idx="1">
                  <c:v>1260725</c:v>
                </c:pt>
                <c:pt idx="2">
                  <c:v>794055</c:v>
                </c:pt>
                <c:pt idx="3">
                  <c:v>2203806</c:v>
                </c:pt>
                <c:pt idx="4">
                  <c:v>1411766</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Sheet1!$F$2:$F$6</c:f>
              <c:numCache>
                <c:formatCode>_(* #,##0_);_(* \(#,##0\);_(* "-"??_);_(@_)</c:formatCode>
                <c:ptCount val="5"/>
                <c:pt idx="0">
                  <c:v>912791</c:v>
                </c:pt>
                <c:pt idx="1">
                  <c:v>1281047</c:v>
                </c:pt>
                <c:pt idx="2">
                  <c:v>812238</c:v>
                </c:pt>
                <c:pt idx="3">
                  <c:v>2239558</c:v>
                </c:pt>
                <c:pt idx="4">
                  <c:v>1436697</c:v>
                </c:pt>
              </c:numCache>
            </c:numRef>
          </c:val>
        </c:ser>
        <c:dLbls>
          <c:showLegendKey val="0"/>
          <c:showVal val="0"/>
          <c:showCatName val="0"/>
          <c:showSerName val="0"/>
          <c:showPercent val="0"/>
          <c:showBubbleSize val="0"/>
        </c:dLbls>
        <c:gapWidth val="219"/>
        <c:axId val="630749208"/>
        <c:axId val="630749600"/>
      </c:barChart>
      <c:catAx>
        <c:axId val="630749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30749600"/>
        <c:crosses val="autoZero"/>
        <c:auto val="1"/>
        <c:lblAlgn val="ctr"/>
        <c:lblOffset val="100"/>
        <c:noMultiLvlLbl val="0"/>
      </c:catAx>
      <c:valAx>
        <c:axId val="630749600"/>
        <c:scaling>
          <c:orientation val="minMax"/>
          <c:max val="22500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749208"/>
        <c:crosses val="autoZero"/>
        <c:crossBetween val="between"/>
        <c:majorUnit val="250000"/>
      </c:valAx>
      <c:spPr>
        <a:noFill/>
        <a:ln>
          <a:noFill/>
        </a:ln>
        <a:effectLst/>
      </c:spPr>
    </c:plotArea>
    <c:legend>
      <c:legendPos val="r"/>
      <c:layout>
        <c:manualLayout>
          <c:xMode val="edge"/>
          <c:yMode val="edge"/>
          <c:x val="0.63980059784193655"/>
          <c:y val="0.45427613968563157"/>
          <c:w val="9.6107465733449984E-2"/>
          <c:h val="0.3894099443588027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630753128"/>
        <c:axId val="630745680"/>
      </c:barChart>
      <c:catAx>
        <c:axId val="630753128"/>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630745680"/>
        <c:crosses val="autoZero"/>
        <c:auto val="1"/>
        <c:lblAlgn val="ctr"/>
        <c:lblOffset val="100"/>
        <c:noMultiLvlLbl val="0"/>
      </c:catAx>
      <c:valAx>
        <c:axId val="630745680"/>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630753128"/>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630747640"/>
        <c:axId val="630750384"/>
      </c:barChart>
      <c:catAx>
        <c:axId val="630747640"/>
        <c:scaling>
          <c:orientation val="minMax"/>
        </c:scaling>
        <c:delete val="0"/>
        <c:axPos val="l"/>
        <c:numFmt formatCode="General" sourceLinked="0"/>
        <c:majorTickMark val="out"/>
        <c:minorTickMark val="none"/>
        <c:tickLblPos val="low"/>
        <c:txPr>
          <a:bodyPr/>
          <a:lstStyle/>
          <a:p>
            <a:pPr>
              <a:defRPr sz="1050" baseline="0"/>
            </a:pPr>
            <a:endParaRPr lang="en-US"/>
          </a:p>
        </c:txPr>
        <c:crossAx val="630750384"/>
        <c:crosses val="autoZero"/>
        <c:auto val="1"/>
        <c:lblAlgn val="ctr"/>
        <c:lblOffset val="100"/>
        <c:tickLblSkip val="5"/>
        <c:noMultiLvlLbl val="0"/>
      </c:catAx>
      <c:valAx>
        <c:axId val="63075038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63074764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86583168"/>
        <c:axId val="386586304"/>
      </c:barChart>
      <c:catAx>
        <c:axId val="386583168"/>
        <c:scaling>
          <c:orientation val="minMax"/>
        </c:scaling>
        <c:delete val="0"/>
        <c:axPos val="l"/>
        <c:numFmt formatCode="General" sourceLinked="0"/>
        <c:majorTickMark val="out"/>
        <c:minorTickMark val="none"/>
        <c:tickLblPos val="low"/>
        <c:txPr>
          <a:bodyPr/>
          <a:lstStyle/>
          <a:p>
            <a:pPr>
              <a:defRPr sz="1050" baseline="0"/>
            </a:pPr>
            <a:endParaRPr lang="en-US"/>
          </a:p>
        </c:txPr>
        <c:crossAx val="386586304"/>
        <c:crosses val="autoZero"/>
        <c:auto val="1"/>
        <c:lblAlgn val="ctr"/>
        <c:lblOffset val="100"/>
        <c:tickLblSkip val="5"/>
        <c:noMultiLvlLbl val="0"/>
      </c:catAx>
      <c:valAx>
        <c:axId val="38658630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8658316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767" tIns="47383" rIns="94767" bIns="47383"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438395" y="0"/>
            <a:ext cx="4161176" cy="366092"/>
          </a:xfrm>
          <a:prstGeom prst="rect">
            <a:avLst/>
          </a:prstGeom>
        </p:spPr>
        <p:txBody>
          <a:bodyPr vert="horz" lIns="94767" tIns="47383" rIns="94767" bIns="47383" rtlCol="0"/>
          <a:lstStyle>
            <a:lvl1pPr algn="r">
              <a:defRPr sz="1200"/>
            </a:lvl1pPr>
          </a:lstStyle>
          <a:p>
            <a:fld id="{6F86D4F7-26D3-47E1-8796-8EA85FE6EA14}" type="datetimeFigureOut">
              <a:rPr lang="en-US" smtClean="0"/>
              <a:pPr/>
              <a:t>10/7/2015</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767" tIns="47383" rIns="94767" bIns="473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5" y="6947452"/>
            <a:ext cx="4161176" cy="366092"/>
          </a:xfrm>
          <a:prstGeom prst="rect">
            <a:avLst/>
          </a:prstGeom>
        </p:spPr>
        <p:txBody>
          <a:bodyPr vert="horz" lIns="94767" tIns="47383" rIns="94767" bIns="47383"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6363"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69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60500" y="576263"/>
            <a:ext cx="6916738" cy="51879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Tree>
    <p:extLst>
      <p:ext uri="{BB962C8B-B14F-4D97-AF65-F5344CB8AC3E}">
        <p14:creationId xmlns:p14="http://schemas.microsoft.com/office/powerpoint/2010/main" val="295934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Tree>
    <p:extLst>
      <p:ext uri="{BB962C8B-B14F-4D97-AF65-F5344CB8AC3E}">
        <p14:creationId xmlns:p14="http://schemas.microsoft.com/office/powerpoint/2010/main" val="128205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Tree>
    <p:extLst>
      <p:ext uri="{BB962C8B-B14F-4D97-AF65-F5344CB8AC3E}">
        <p14:creationId xmlns:p14="http://schemas.microsoft.com/office/powerpoint/2010/main" val="411752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Tree>
    <p:extLst>
      <p:ext uri="{BB962C8B-B14F-4D97-AF65-F5344CB8AC3E}">
        <p14:creationId xmlns:p14="http://schemas.microsoft.com/office/powerpoint/2010/main" val="138079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Tree>
    <p:extLst>
      <p:ext uri="{BB962C8B-B14F-4D97-AF65-F5344CB8AC3E}">
        <p14:creationId xmlns:p14="http://schemas.microsoft.com/office/powerpoint/2010/main" val="281301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149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Tree>
    <p:extLst>
      <p:ext uri="{BB962C8B-B14F-4D97-AF65-F5344CB8AC3E}">
        <p14:creationId xmlns:p14="http://schemas.microsoft.com/office/powerpoint/2010/main" val="233708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4947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678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61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8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45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Tree>
    <p:extLst>
      <p:ext uri="{BB962C8B-B14F-4D97-AF65-F5344CB8AC3E}">
        <p14:creationId xmlns:p14="http://schemas.microsoft.com/office/powerpoint/2010/main" val="2565334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Tree>
    <p:extLst>
      <p:ext uri="{BB962C8B-B14F-4D97-AF65-F5344CB8AC3E}">
        <p14:creationId xmlns:p14="http://schemas.microsoft.com/office/powerpoint/2010/main" val="580574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Tree>
    <p:extLst>
      <p:ext uri="{BB962C8B-B14F-4D97-AF65-F5344CB8AC3E}">
        <p14:creationId xmlns:p14="http://schemas.microsoft.com/office/powerpoint/2010/main" val="82809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Tree>
    <p:extLst>
      <p:ext uri="{BB962C8B-B14F-4D97-AF65-F5344CB8AC3E}">
        <p14:creationId xmlns:p14="http://schemas.microsoft.com/office/powerpoint/2010/main" val="168429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Tree>
    <p:extLst>
      <p:ext uri="{BB962C8B-B14F-4D97-AF65-F5344CB8AC3E}">
        <p14:creationId xmlns:p14="http://schemas.microsoft.com/office/powerpoint/2010/main" val="1461017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49238"/>
            <a:ext cx="7505700" cy="562927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Tree>
    <p:extLst>
      <p:ext uri="{BB962C8B-B14F-4D97-AF65-F5344CB8AC3E}">
        <p14:creationId xmlns:p14="http://schemas.microsoft.com/office/powerpoint/2010/main" val="284713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Tree>
    <p:extLst>
      <p:ext uri="{BB962C8B-B14F-4D97-AF65-F5344CB8AC3E}">
        <p14:creationId xmlns:p14="http://schemas.microsoft.com/office/powerpoint/2010/main" val="29644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202043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24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Tree>
    <p:extLst>
      <p:ext uri="{BB962C8B-B14F-4D97-AF65-F5344CB8AC3E}">
        <p14:creationId xmlns:p14="http://schemas.microsoft.com/office/powerpoint/2010/main" val="263524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Tree>
    <p:extLst>
      <p:ext uri="{BB962C8B-B14F-4D97-AF65-F5344CB8AC3E}">
        <p14:creationId xmlns:p14="http://schemas.microsoft.com/office/powerpoint/2010/main" val="144223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431800"/>
            <a:ext cx="8205788" cy="6156325"/>
          </a:xfrm>
        </p:spPr>
      </p:sp>
      <p:sp>
        <p:nvSpPr>
          <p:cNvPr id="3" name="Notes Placeholder 2"/>
          <p:cNvSpPr>
            <a:spLocks noGrp="1"/>
          </p:cNvSpPr>
          <p:nvPr>
            <p:ph type="body" idx="1"/>
          </p:nvPr>
        </p:nvSpPr>
        <p:spPr>
          <a:xfrm>
            <a:off x="671550" y="6406739"/>
            <a:ext cx="9265764" cy="1976854"/>
          </a:xfrm>
          <a:prstGeom prst="rect">
            <a:avLst/>
          </a:prstGeom>
        </p:spPr>
        <p:txBody>
          <a:bodyPr/>
          <a:lstStyle/>
          <a:p>
            <a:pPr defTabSz="1020137">
              <a:defRPr/>
            </a:pPr>
            <a:endParaRPr lang="en-US" dirty="0" smtClean="0"/>
          </a:p>
          <a:p>
            <a:pPr defTabSz="1020137">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Tree>
    <p:extLst>
      <p:ext uri="{BB962C8B-B14F-4D97-AF65-F5344CB8AC3E}">
        <p14:creationId xmlns:p14="http://schemas.microsoft.com/office/powerpoint/2010/main" val="51143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7461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D3FD751-E54A-4C11-9C2C-9E035371EE29}" type="datetime1">
              <a:rPr lang="en-US" smtClean="0"/>
              <a:t>10/7/2015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C0912-C149-4609-A07D-980710FA571D}" type="datetime1">
              <a:rPr lang="en-US" smtClean="0"/>
              <a:t>10/7/2015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551A989-5CBB-413C-9909-8F78E22DEF9B}" type="datetime1">
              <a:rPr lang="en-US" smtClean="0"/>
              <a:t>10/7/2015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8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931252-E293-48C1-9CE8-2E11CDBEA31A}" type="datetime1">
              <a:rPr lang="en-US" smtClean="0"/>
              <a:t>10/7/2015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C1924C-D5C5-4A9B-A546-146933D5EC59}" type="datetime1">
              <a:rPr lang="en-US" smtClean="0"/>
              <a:t>10/7/2015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A97BF-D437-423B-8D6C-86DC9BD9A08B}" type="datetime1">
              <a:rPr lang="en-US" smtClean="0"/>
              <a:t>10/7/2015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0F00D-17BC-4E7C-AE38-A9A9FD6F9E41}" type="datetime1">
              <a:rPr lang="en-US" smtClean="0"/>
              <a:t>10/7/2015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2"/>
            <a:ext cx="2133600" cy="365125"/>
          </a:xfrm>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390FE-604A-4FBA-B044-F42648324EE5}" type="datetime1">
              <a:rPr lang="en-US" smtClean="0"/>
              <a:t>10/7/2015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
        <p:nvSpPr>
          <p:cNvPr id="9" name="Slide Number Placeholder 4"/>
          <p:cNvSpPr txBox="1">
            <a:spLocks/>
          </p:cNvSpPr>
          <p:nvPr userDrawn="1"/>
        </p:nvSpPr>
        <p:spPr>
          <a:xfrm>
            <a:off x="6845461" y="6278564"/>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523AE86-9F1A-435B-99C2-B71F9BBE20C1}" type="datetime1">
              <a:rPr lang="en-US" smtClean="0"/>
              <a:t>10/7/2015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BCD234-D054-4097-AA40-BE799AEE422C}" type="datetime1">
              <a:rPr lang="en-US" smtClean="0"/>
              <a:t>10/7/2015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6AB8-FADA-4B80-BBD6-E7ED9DDDD5A9}" type="datetime1">
              <a:rPr lang="en-US" smtClean="0"/>
              <a:t>10/7/2015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5.xml"/><Relationship Id="rId5" Type="http://schemas.openxmlformats.org/officeDocument/2006/relationships/image" Target="../media/image34.emf"/><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5.xml"/><Relationship Id="rId5" Type="http://schemas.openxmlformats.org/officeDocument/2006/relationships/image" Target="../media/image37.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4.emf"/><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5.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5.xml"/><Relationship Id="rId5" Type="http://schemas.openxmlformats.org/officeDocument/2006/relationships/image" Target="../media/image34.emf"/><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4.emf"/><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34.emf"/><Relationship Id="rId1" Type="http://schemas.openxmlformats.org/officeDocument/2006/relationships/slideLayout" Target="../slideLayouts/slideLayout15.xml"/><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53.emf"/><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6.emf"/></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hyperlink" Target="mailto:Lloyd.Potter@UTSA.edu"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osd.texas.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6172200" cy="1447800"/>
          </a:xfrm>
        </p:spPr>
        <p:txBody>
          <a:bodyPr>
            <a:normAutofit fontScale="90000"/>
          </a:bodyPr>
          <a:lstStyle/>
          <a:p>
            <a:r>
              <a:rPr lang="en-US" dirty="0" smtClean="0"/>
              <a:t>Demographic Characteristics and Trends in Texas and the San Antonio Area</a:t>
            </a:r>
            <a:endParaRPr lang="en-US" sz="3600" dirty="0"/>
          </a:p>
        </p:txBody>
      </p:sp>
      <p:sp>
        <p:nvSpPr>
          <p:cNvPr id="4" name="Subtitle 3"/>
          <p:cNvSpPr>
            <a:spLocks noGrp="1"/>
          </p:cNvSpPr>
          <p:nvPr>
            <p:ph type="subTitle" idx="1"/>
          </p:nvPr>
        </p:nvSpPr>
        <p:spPr>
          <a:xfrm>
            <a:off x="6400800" y="3276600"/>
            <a:ext cx="2895600" cy="1981200"/>
          </a:xfrm>
        </p:spPr>
        <p:txBody>
          <a:bodyPr>
            <a:normAutofit/>
          </a:bodyPr>
          <a:lstStyle/>
          <a:p>
            <a:r>
              <a:rPr lang="en-US" sz="2400" dirty="0" smtClean="0"/>
              <a:t>Master’s Leadership Program</a:t>
            </a:r>
          </a:p>
          <a:p>
            <a:r>
              <a:rPr lang="en-US" sz="2400" dirty="0" smtClean="0"/>
              <a:t>San Antonio, Texas</a:t>
            </a:r>
          </a:p>
          <a:p>
            <a:r>
              <a:rPr lang="en-US" sz="2400" dirty="0" smtClean="0"/>
              <a:t>October 7, 2015</a:t>
            </a:r>
            <a:endParaRPr lang="en-US" sz="24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7" name="TextBox 6"/>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extLst>
      <p:ext uri="{BB962C8B-B14F-4D97-AF65-F5344CB8AC3E}">
        <p14:creationId xmlns:p14="http://schemas.microsoft.com/office/powerpoint/2010/main" val="324168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10</a:t>
            </a:fld>
            <a:endParaRPr lang="en-US" dirty="0"/>
          </a:p>
        </p:txBody>
      </p:sp>
    </p:spTree>
    <p:extLst>
      <p:ext uri="{BB962C8B-B14F-4D97-AF65-F5344CB8AC3E}">
        <p14:creationId xmlns:p14="http://schemas.microsoft.com/office/powerpoint/2010/main" val="144056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990600" y="1173836"/>
            <a:ext cx="7086600" cy="5547641"/>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Tree>
    <p:extLst>
      <p:ext uri="{BB962C8B-B14F-4D97-AF65-F5344CB8AC3E}">
        <p14:creationId xmlns:p14="http://schemas.microsoft.com/office/powerpoint/2010/main" val="3260317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7268260"/>
              </p:ext>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Harris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88,618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1" dirty="0">
                          <a:solidFill>
                            <a:schemeClr val="tx2"/>
                          </a:solidFill>
                          <a:effectLst/>
                        </a:rPr>
                        <a:t>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a:solidFill>
                            <a:schemeClr val="tx2"/>
                          </a:solidFill>
                          <a:effectLst/>
                        </a:rPr>
                        <a:t>         </a:t>
                      </a:r>
                      <a:r>
                        <a:rPr lang="en-US" sz="1600" b="1" dirty="0" smtClean="0">
                          <a:solidFill>
                            <a:schemeClr val="tx2"/>
                          </a:solidFill>
                          <a:effectLst/>
                        </a:rPr>
                        <a:t> </a:t>
                      </a:r>
                      <a:r>
                        <a:rPr lang="en-US" sz="1600" b="1" dirty="0">
                          <a:solidFill>
                            <a:schemeClr val="tx2"/>
                          </a:solidFill>
                          <a:effectLst/>
                        </a:rPr>
                        <a:t>33,712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42.8%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57.2%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23.2%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30,784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19.4%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80.6%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27</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19,129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1271010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91525310"/>
              </p:ext>
            </p:extLst>
          </p:nvPr>
        </p:nvGraphicFramePr>
        <p:xfrm>
          <a:off x="1600200" y="1219200"/>
          <a:ext cx="6153468" cy="5107436"/>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Hays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83.9%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2.62%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80.6</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17.3%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3.0%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Andrews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3.6%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10.5%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Williamson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5.0%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Ward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Aransas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Rockwall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Waller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Ector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Guadalupe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78.6%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4.9%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823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Estimated Population and Population Change, San Antonio and Select Texas Cities, 2010-2014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78340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52400" y="6400800"/>
            <a:ext cx="4572000" cy="261610"/>
          </a:xfrm>
          <a:prstGeom prst="rect">
            <a:avLst/>
          </a:prstGeom>
        </p:spPr>
        <p:txBody>
          <a:bodyPr wrap="square">
            <a:spAutoFit/>
          </a:bodyPr>
          <a:lstStyle/>
          <a:p>
            <a:r>
              <a:rPr lang="fr-FR" sz="1100" dirty="0">
                <a:solidFill>
                  <a:schemeClr val="bg1">
                    <a:lumMod val="50000"/>
                  </a:schemeClr>
                </a:solidFill>
              </a:rPr>
              <a:t>Source: </a:t>
            </a:r>
            <a:r>
              <a:rPr lang="fr-FR" sz="1100" dirty="0" smtClean="0">
                <a:solidFill>
                  <a:schemeClr val="bg1">
                    <a:lumMod val="50000"/>
                  </a:schemeClr>
                </a:solidFill>
              </a:rPr>
              <a:t>U.S</a:t>
            </a:r>
            <a:r>
              <a:rPr lang="fr-FR" sz="1100" dirty="0">
                <a:solidFill>
                  <a:schemeClr val="bg1">
                    <a:lumMod val="50000"/>
                  </a:schemeClr>
                </a:solidFill>
              </a:rPr>
              <a:t>. Census  Bureau, </a:t>
            </a:r>
            <a:r>
              <a:rPr lang="fr-FR" sz="1100" dirty="0" smtClean="0">
                <a:solidFill>
                  <a:schemeClr val="bg1">
                    <a:lumMod val="50000"/>
                  </a:schemeClr>
                </a:solidFill>
              </a:rPr>
              <a:t>2014 </a:t>
            </a:r>
            <a:r>
              <a:rPr lang="fr-FR" sz="1100" dirty="0">
                <a:solidFill>
                  <a:schemeClr val="bg1">
                    <a:lumMod val="50000"/>
                  </a:schemeClr>
                </a:solidFill>
              </a:rPr>
              <a:t>Vintage Population </a:t>
            </a:r>
            <a:r>
              <a:rPr lang="fr-FR" sz="1100" dirty="0" smtClean="0">
                <a:solidFill>
                  <a:schemeClr val="bg1">
                    <a:lumMod val="50000"/>
                  </a:schemeClr>
                </a:solidFill>
              </a:rPr>
              <a:t>Estimâtes</a:t>
            </a:r>
            <a:endParaRPr lang="fr-FR" sz="1100" dirty="0">
              <a:solidFill>
                <a:schemeClr val="bg1">
                  <a:lumMod val="50000"/>
                </a:schemeClr>
              </a:solidFill>
            </a:endParaRPr>
          </a:p>
        </p:txBody>
      </p:sp>
    </p:spTree>
    <p:extLst>
      <p:ext uri="{BB962C8B-B14F-4D97-AF65-F5344CB8AC3E}">
        <p14:creationId xmlns:p14="http://schemas.microsoft.com/office/powerpoint/2010/main" val="72421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898"/>
            <a:ext cx="6858000" cy="990600"/>
          </a:xfrm>
        </p:spPr>
        <p:txBody>
          <a:bodyPr>
            <a:noAutofit/>
          </a:bodyPr>
          <a:lstStyle/>
          <a:p>
            <a:r>
              <a:rPr lang="en-US" sz="2400" dirty="0" smtClean="0"/>
              <a:t>Estimated Population </a:t>
            </a:r>
            <a:r>
              <a:rPr lang="en-US" sz="2400" dirty="0"/>
              <a:t>and Population Change, San Antonio and </a:t>
            </a:r>
            <a:r>
              <a:rPr lang="en-US" sz="2400" dirty="0" smtClean="0"/>
              <a:t>Select Texas Cities, </a:t>
            </a:r>
            <a:r>
              <a:rPr lang="en-US" sz="2400" dirty="0"/>
              <a:t>2010-2014</a:t>
            </a:r>
          </a:p>
        </p:txBody>
      </p:sp>
      <p:graphicFrame>
        <p:nvGraphicFramePr>
          <p:cNvPr id="5" name="Table 4"/>
          <p:cNvGraphicFramePr>
            <a:graphicFrameLocks noGrp="1"/>
          </p:cNvGraphicFramePr>
          <p:nvPr>
            <p:extLst>
              <p:ext uri="{D42A27DB-BD31-4B8C-83A1-F6EECF244321}">
                <p14:modId xmlns:p14="http://schemas.microsoft.com/office/powerpoint/2010/main" val="2634835947"/>
              </p:ext>
            </p:extLst>
          </p:nvPr>
        </p:nvGraphicFramePr>
        <p:xfrm>
          <a:off x="2819400" y="1219200"/>
          <a:ext cx="3124201" cy="5464711"/>
        </p:xfrm>
        <a:graphic>
          <a:graphicData uri="http://schemas.openxmlformats.org/drawingml/2006/table">
            <a:tbl>
              <a:tblPr firstRow="1" firstCol="1">
                <a:tableStyleId>{3C2FFA5D-87B4-456A-9821-1D502468CF0F}</a:tableStyleId>
              </a:tblPr>
              <a:tblGrid>
                <a:gridCol w="1066801"/>
                <a:gridCol w="1219200"/>
                <a:gridCol w="838200"/>
              </a:tblGrid>
              <a:tr h="248058">
                <a:tc>
                  <a:txBody>
                    <a:bodyPr/>
                    <a:lstStyle/>
                    <a:p>
                      <a:pPr algn="l" fontAlgn="b"/>
                      <a:r>
                        <a:rPr lang="en-US" sz="1000" b="1" i="0" u="none" strike="noStrike" dirty="0" smtClean="0">
                          <a:solidFill>
                            <a:schemeClr val="tx2"/>
                          </a:solidFill>
                          <a:effectLst/>
                          <a:latin typeface="Calibri" panose="020F0502020204030204" pitchFamily="34" charset="0"/>
                        </a:rPr>
                        <a:t>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2014 </a:t>
                      </a:r>
                      <a:r>
                        <a:rPr lang="en-US" sz="1000" u="none" strike="noStrike" dirty="0" smtClean="0">
                          <a:effectLst/>
                        </a:rPr>
                        <a:t>Estimate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Percent Change 2010-2014</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r>
                        <a:rPr lang="en-US" sz="1000" u="none" strike="noStrike" dirty="0">
                          <a:solidFill>
                            <a:schemeClr val="tx2"/>
                          </a:solidFill>
                          <a:effectLst/>
                        </a:rPr>
                        <a:t>San Antonio</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1,436,697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8.2%</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endParaRPr lang="en-US" sz="1000" u="none" strike="noStrike" dirty="0" smtClean="0">
                        <a:solidFill>
                          <a:schemeClr val="tx2"/>
                        </a:solidFill>
                        <a:effectLst/>
                      </a:endParaRPr>
                    </a:p>
                    <a:p>
                      <a:pPr algn="l" fontAlgn="b"/>
                      <a:r>
                        <a:rPr lang="en-US" sz="1000" u="none" strike="noStrike" dirty="0" smtClean="0">
                          <a:solidFill>
                            <a:schemeClr val="tx2"/>
                          </a:solidFill>
                          <a:effectLst/>
                        </a:rPr>
                        <a:t>Austin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912,791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15.5%</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Dallas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1,281,047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26779">
                <a:tc>
                  <a:txBody>
                    <a:bodyPr/>
                    <a:lstStyle/>
                    <a:p>
                      <a:pPr algn="l" fontAlgn="b"/>
                      <a:r>
                        <a:rPr lang="en-US" sz="1000" u="none" strike="noStrike" dirty="0">
                          <a:solidFill>
                            <a:schemeClr val="tx2"/>
                          </a:solidFill>
                          <a:effectLst/>
                        </a:rPr>
                        <a:t>Fort Worth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812,238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9.6%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a:solidFill>
                            <a:schemeClr val="tx2"/>
                          </a:solidFill>
                          <a:effectLst/>
                        </a:rPr>
                        <a:t>Houston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2,239,558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6.7%</a:t>
                      </a:r>
                      <a:endParaRPr lang="en-US" sz="1000" b="1" i="0" u="none" strike="noStrike" dirty="0">
                        <a:solidFill>
                          <a:schemeClr val="tx2"/>
                        </a:solidFill>
                        <a:effectLst/>
                        <a:latin typeface="Calibri" panose="020F0502020204030204" pitchFamily="34" charset="0"/>
                      </a:endParaRPr>
                    </a:p>
                  </a:txBody>
                  <a:tcPr marL="6253" marR="6253" marT="6253" marB="0" anchor="b"/>
                </a:tc>
              </a:tr>
              <a:tr h="120570">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Alamo </a:t>
                      </a:r>
                      <a:r>
                        <a:rPr lang="en-US" sz="1000" u="none" strike="noStrike" dirty="0" smtClean="0">
                          <a:solidFill>
                            <a:schemeClr val="tx2"/>
                          </a:solidFill>
                          <a:effectLst/>
                        </a:rPr>
                        <a:t>Heights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7,806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11.0%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Boerne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12,835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22.6%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Castle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4,362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China </a:t>
                      </a:r>
                      <a:r>
                        <a:rPr lang="en-US" sz="1000" u="none" strike="noStrike" dirty="0" smtClean="0">
                          <a:solidFill>
                            <a:schemeClr val="tx2"/>
                          </a:solidFill>
                          <a:effectLst/>
                        </a:rPr>
                        <a:t>Grove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1,273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Fair Oaks </a:t>
                      </a:r>
                      <a:r>
                        <a:rPr lang="en-US" sz="1000" u="none" strike="noStrike" dirty="0" smtClean="0">
                          <a:solidFill>
                            <a:schemeClr val="tx2"/>
                          </a:solidFill>
                          <a:effectLst/>
                        </a:rPr>
                        <a:t>Ranch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6,914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Helotes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8,364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13.9%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Hollywood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3,258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Leon </a:t>
                      </a:r>
                      <a:r>
                        <a:rPr lang="en-US" sz="1000" u="none" strike="noStrike" dirty="0" smtClean="0">
                          <a:solidFill>
                            <a:schemeClr val="tx2"/>
                          </a:solidFill>
                          <a:effectLst/>
                        </a:rPr>
                        <a:t>Valley</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11,015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Live </a:t>
                      </a:r>
                      <a:r>
                        <a:rPr lang="en-US" sz="1000" u="none" strike="noStrike" dirty="0" smtClean="0">
                          <a:solidFill>
                            <a:schemeClr val="tx2"/>
                          </a:solidFill>
                          <a:effectLst/>
                        </a:rPr>
                        <a:t>Oak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15,116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Olmos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2,361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Schertz</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36,896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17.3%</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Seguin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27,041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Selma</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8,483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53.1%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Shavano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3,416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12.6%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Terrell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5,214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err="1" smtClean="0">
                          <a:solidFill>
                            <a:schemeClr val="tx2"/>
                          </a:solidFill>
                          <a:effectLst/>
                        </a:rPr>
                        <a:t>Windcrest</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5,717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Bulverde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4,847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4.7%</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Castroville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2,909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Floresville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7,149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New </a:t>
                      </a:r>
                      <a:r>
                        <a:rPr lang="en-US" sz="1000" u="none" strike="noStrike" dirty="0" smtClean="0">
                          <a:solidFill>
                            <a:schemeClr val="tx2"/>
                          </a:solidFill>
                          <a:effectLst/>
                        </a:rPr>
                        <a:t>Braunfels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66,394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Pleasanton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9,638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Poth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2,103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10.2%</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San </a:t>
                      </a:r>
                      <a:r>
                        <a:rPr lang="en-US" sz="1000" u="none" strike="noStrike" dirty="0" smtClean="0">
                          <a:solidFill>
                            <a:schemeClr val="tx2"/>
                          </a:solidFill>
                          <a:effectLst/>
                        </a:rPr>
                        <a:t>Marcos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58,892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31.2%</a:t>
                      </a:r>
                      <a:endParaRPr lang="en-US" sz="1000" b="1" i="0" u="none" strike="noStrike" dirty="0">
                        <a:solidFill>
                          <a:schemeClr val="tx2"/>
                        </a:solidFill>
                        <a:effectLst/>
                        <a:latin typeface="Calibri" panose="020F0502020204030204" pitchFamily="34" charset="0"/>
                      </a:endParaRPr>
                    </a:p>
                  </a:txBody>
                  <a:tcPr marL="6253" marR="6253" marT="6253" marB="0" anchor="b"/>
                </a:tc>
              </a:tr>
            </a:tbl>
          </a:graphicData>
        </a:graphic>
      </p:graphicFrame>
      <p:sp>
        <p:nvSpPr>
          <p:cNvPr id="6" name="Rectangle 5"/>
          <p:cNvSpPr/>
          <p:nvPr/>
        </p:nvSpPr>
        <p:spPr>
          <a:xfrm>
            <a:off x="152400" y="6313275"/>
            <a:ext cx="2514600" cy="430887"/>
          </a:xfrm>
          <a:prstGeom prst="rect">
            <a:avLst/>
          </a:prstGeom>
        </p:spPr>
        <p:txBody>
          <a:bodyPr wrap="square">
            <a:spAutoFit/>
          </a:bodyPr>
          <a:lstStyle/>
          <a:p>
            <a:r>
              <a:rPr lang="fr-FR" sz="1100" dirty="0">
                <a:solidFill>
                  <a:schemeClr val="bg1">
                    <a:lumMod val="50000"/>
                  </a:schemeClr>
                </a:solidFill>
              </a:rPr>
              <a:t>Source: </a:t>
            </a:r>
            <a:r>
              <a:rPr lang="fr-FR" sz="1100" dirty="0" smtClean="0">
                <a:solidFill>
                  <a:schemeClr val="bg1">
                    <a:lumMod val="50000"/>
                  </a:schemeClr>
                </a:solidFill>
              </a:rPr>
              <a:t>U.S</a:t>
            </a:r>
            <a:r>
              <a:rPr lang="fr-FR" sz="1100" dirty="0">
                <a:solidFill>
                  <a:schemeClr val="bg1">
                    <a:lumMod val="50000"/>
                  </a:schemeClr>
                </a:solidFill>
              </a:rPr>
              <a:t>. Census  Bureau, </a:t>
            </a:r>
            <a:r>
              <a:rPr lang="fr-FR" sz="1100" dirty="0" smtClean="0">
                <a:solidFill>
                  <a:schemeClr val="bg1">
                    <a:lumMod val="50000"/>
                  </a:schemeClr>
                </a:solidFill>
              </a:rPr>
              <a:t>2014 </a:t>
            </a:r>
            <a:r>
              <a:rPr lang="fr-FR" sz="1100" dirty="0">
                <a:solidFill>
                  <a:schemeClr val="bg1">
                    <a:lumMod val="50000"/>
                  </a:schemeClr>
                </a:solidFill>
              </a:rPr>
              <a:t>Vintage Population </a:t>
            </a:r>
            <a:r>
              <a:rPr lang="fr-FR" sz="1100" dirty="0" smtClean="0">
                <a:solidFill>
                  <a:schemeClr val="bg1">
                    <a:lumMod val="50000"/>
                  </a:schemeClr>
                </a:solidFill>
              </a:rPr>
              <a:t>Estimâtes</a:t>
            </a:r>
            <a:endParaRPr lang="fr-FR" sz="1100" dirty="0">
              <a:solidFill>
                <a:schemeClr val="bg1">
                  <a:lumMod val="50000"/>
                </a:schemeClr>
              </a:solidFill>
            </a:endParaRPr>
          </a:p>
        </p:txBody>
      </p:sp>
    </p:spTree>
    <p:extLst>
      <p:ext uri="{BB962C8B-B14F-4D97-AF65-F5344CB8AC3E}">
        <p14:creationId xmlns:p14="http://schemas.microsoft.com/office/powerpoint/2010/main" val="306494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015912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958547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604263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723808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121586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20</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706107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Percent  of the Population that is of Hispanic Descent,  Texas Counties, 2009-2013</a:t>
            </a:r>
            <a:endParaRPr lang="en-US" sz="2800" dirty="0"/>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21</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78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that is Non-Hispanic Black, Texas Counties, 2009-2013</a:t>
            </a:r>
            <a:endParaRPr lang="en-US" sz="2800" dirty="0"/>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22</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03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65" t="19270" r="3750" b="17664"/>
          <a:stretch/>
        </p:blipFill>
        <p:spPr>
          <a:xfrm>
            <a:off x="1714500" y="1219200"/>
            <a:ext cx="6629400" cy="6119447"/>
          </a:xfrm>
          <a:prstGeom prst="rect">
            <a:avLst/>
          </a:prstGeom>
        </p:spPr>
      </p:pic>
      <p:sp>
        <p:nvSpPr>
          <p:cNvPr id="2" name="Title 1"/>
          <p:cNvSpPr>
            <a:spLocks noGrp="1"/>
          </p:cNvSpPr>
          <p:nvPr>
            <p:ph type="title"/>
          </p:nvPr>
        </p:nvSpPr>
        <p:spPr/>
        <p:txBody>
          <a:bodyPr>
            <a:noAutofit/>
          </a:bodyPr>
          <a:lstStyle/>
          <a:p>
            <a:r>
              <a:rPr lang="en-US" sz="2400" dirty="0" smtClean="0"/>
              <a:t>Percent of the Population Born in Texas, Texas Counties,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2271"/>
          <a:stretch/>
        </p:blipFill>
        <p:spPr>
          <a:xfrm>
            <a:off x="623191" y="1981200"/>
            <a:ext cx="2310289" cy="1693354"/>
          </a:xfrm>
          <a:prstGeom prst="rect">
            <a:avLst/>
          </a:prstGeom>
        </p:spPr>
      </p:pic>
    </p:spTree>
    <p:extLst>
      <p:ext uri="{BB962C8B-B14F-4D97-AF65-F5344CB8AC3E}">
        <p14:creationId xmlns:p14="http://schemas.microsoft.com/office/powerpoint/2010/main" val="50027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ext uri="{D42A27DB-BD31-4B8C-83A1-F6EECF244321}">
                <p14:modId xmlns:p14="http://schemas.microsoft.com/office/powerpoint/2010/main" val="648092125"/>
              </p:ext>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6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5077417"/>
              </p:ext>
            </p:extLst>
          </p:nvPr>
        </p:nvGraphicFramePr>
        <p:xfrm>
          <a:off x="609600" y="2057400"/>
          <a:ext cx="7848600" cy="2975262"/>
        </p:xfrm>
        <a:graphic>
          <a:graphicData uri="http://schemas.openxmlformats.org/drawingml/2006/table">
            <a:tbl>
              <a:tblPr firstRow="1">
                <a:tableStyleId>{3C2FFA5D-87B4-456A-9821-1D502468CF0F}</a:tableStyleId>
              </a:tblPr>
              <a:tblGrid>
                <a:gridCol w="4781973"/>
                <a:gridCol w="1695027"/>
                <a:gridCol w="1371600"/>
              </a:tblGrid>
              <a:tr h="675967">
                <a:tc>
                  <a:txBody>
                    <a:bodyPr/>
                    <a:lstStyle/>
                    <a:p>
                      <a:pPr algn="ctr" fontAlgn="b"/>
                      <a:r>
                        <a:rPr lang="en-US" sz="1800" b="0" i="0" u="none" strike="noStrike" dirty="0" smtClean="0">
                          <a:solidFill>
                            <a:schemeClr val="bg1"/>
                          </a:solidFill>
                          <a:effectLst/>
                          <a:latin typeface="Arial" panose="020B0604020202020204" pitchFamily="34" charset="0"/>
                        </a:rPr>
                        <a:t>Characteristic</a:t>
                      </a:r>
                      <a:endParaRPr lang="en-US" sz="1800" b="0" i="0" u="none" strike="noStrike" dirty="0">
                        <a:solidFill>
                          <a:schemeClr val="bg1"/>
                        </a:solidFill>
                        <a:effectLst/>
                        <a:latin typeface="Arial" panose="020B0604020202020204" pitchFamily="34" charset="0"/>
                      </a:endParaRPr>
                    </a:p>
                  </a:txBody>
                  <a:tcPr marL="9525" marR="9525" marT="9525" marB="0" anchor="b"/>
                </a:tc>
                <a:tc>
                  <a:txBody>
                    <a:bodyPr/>
                    <a:lstStyle/>
                    <a:p>
                      <a:pPr algn="ctr" fontAlgn="b"/>
                      <a:r>
                        <a:rPr lang="en-US" sz="1800" b="0" i="0" u="none" strike="noStrike" dirty="0" smtClean="0">
                          <a:solidFill>
                            <a:schemeClr val="bg1"/>
                          </a:solidFill>
                          <a:effectLst/>
                          <a:latin typeface="Arial" panose="020B0604020202020204" pitchFamily="34" charset="0"/>
                        </a:rPr>
                        <a:t>San Antonio</a:t>
                      </a:r>
                      <a:endParaRPr lang="en-US" sz="1800" b="0" i="0" u="none" strike="noStrike" dirty="0">
                        <a:solidFill>
                          <a:schemeClr val="bg1"/>
                        </a:solidFill>
                        <a:effectLst/>
                        <a:latin typeface="Arial" panose="020B0604020202020204" pitchFamily="34" charset="0"/>
                      </a:endParaRPr>
                    </a:p>
                  </a:txBody>
                  <a:tcPr marL="9525" marR="9525" marT="9525" marB="0" anchor="b"/>
                </a:tc>
                <a:tc>
                  <a:txBody>
                    <a:bodyPr/>
                    <a:lstStyle/>
                    <a:p>
                      <a:pPr algn="ctr" fontAlgn="b"/>
                      <a:r>
                        <a:rPr lang="en-US" sz="1800" b="0" i="0" u="none" strike="noStrike" dirty="0" smtClean="0">
                          <a:solidFill>
                            <a:schemeClr val="bg1"/>
                          </a:solidFill>
                          <a:effectLst/>
                          <a:latin typeface="Arial" panose="020B0604020202020204" pitchFamily="34" charset="0"/>
                        </a:rPr>
                        <a:t>Texas</a:t>
                      </a:r>
                      <a:endParaRPr lang="en-US" sz="1800" b="0" i="0" u="none" strike="noStrike" dirty="0">
                        <a:solidFill>
                          <a:schemeClr val="bg1"/>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Homeownership </a:t>
                      </a:r>
                      <a:r>
                        <a:rPr lang="en-US" sz="1800" u="none" strike="noStrike" dirty="0" smtClean="0">
                          <a:solidFill>
                            <a:srgbClr val="1B1E7A"/>
                          </a:solidFill>
                          <a:effectLst/>
                        </a:rPr>
                        <a:t>rate</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55.7%</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63.3%</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smtClean="0">
                          <a:solidFill>
                            <a:srgbClr val="1B1E7A"/>
                          </a:solidFill>
                          <a:effectLst/>
                        </a:rPr>
                        <a:t>Percent Housing </a:t>
                      </a:r>
                      <a:r>
                        <a:rPr lang="en-US" sz="1800" u="none" strike="noStrike" dirty="0">
                          <a:solidFill>
                            <a:srgbClr val="1B1E7A"/>
                          </a:solidFill>
                          <a:effectLst/>
                        </a:rPr>
                        <a:t>units in multi-unit structures, </a:t>
                      </a:r>
                      <a:r>
                        <a:rPr lang="en-US" sz="1800" u="none" strike="noStrike" dirty="0" smtClean="0">
                          <a:solidFill>
                            <a:srgbClr val="1B1E7A"/>
                          </a:solidFill>
                          <a:effectLst/>
                        </a:rPr>
                        <a:t>percent</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31.6%</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24.2%</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Median value of owner-occupied housing </a:t>
                      </a:r>
                      <a:r>
                        <a:rPr lang="en-US" sz="1800" u="none" strike="noStrike" dirty="0" smtClean="0">
                          <a:solidFill>
                            <a:srgbClr val="1B1E7A"/>
                          </a:solidFill>
                          <a:effectLst/>
                        </a:rPr>
                        <a:t>units</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$113,800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$128,900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Per capita money income in past 12 </a:t>
                      </a:r>
                      <a:r>
                        <a:rPr lang="en-US" sz="1800" u="none" strike="noStrike" dirty="0" smtClean="0">
                          <a:solidFill>
                            <a:srgbClr val="1B1E7A"/>
                          </a:solidFill>
                          <a:effectLst/>
                        </a:rPr>
                        <a:t>months</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$22,619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$26,019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Median household </a:t>
                      </a:r>
                      <a:r>
                        <a:rPr lang="en-US" sz="1800" u="none" strike="noStrike" dirty="0" smtClean="0">
                          <a:solidFill>
                            <a:srgbClr val="1B1E7A"/>
                          </a:solidFill>
                          <a:effectLst/>
                        </a:rPr>
                        <a:t>income</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$45,722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$51,900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Persons below poverty </a:t>
                      </a:r>
                      <a:r>
                        <a:rPr lang="en-US" sz="1800" u="none" strike="noStrike" dirty="0" smtClean="0">
                          <a:solidFill>
                            <a:srgbClr val="1B1E7A"/>
                          </a:solidFill>
                          <a:effectLst/>
                        </a:rPr>
                        <a:t>level</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19.9%</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17.6%</a:t>
                      </a:r>
                      <a:endParaRPr lang="en-US" sz="1800" b="0" i="0" u="none" strike="noStrike" dirty="0">
                        <a:solidFill>
                          <a:srgbClr val="1B1E7A"/>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042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2244928"/>
              </p:ext>
            </p:extLst>
          </p:nvPr>
        </p:nvGraphicFramePr>
        <p:xfrm>
          <a:off x="381000" y="2057400"/>
          <a:ext cx="8382000" cy="3712845"/>
        </p:xfrm>
        <a:graphic>
          <a:graphicData uri="http://schemas.openxmlformats.org/drawingml/2006/table">
            <a:tbl>
              <a:tblPr firstRow="1">
                <a:tableStyleId>{3C2FFA5D-87B4-456A-9821-1D502468CF0F}</a:tableStyleId>
              </a:tblPr>
              <a:tblGrid>
                <a:gridCol w="6144474"/>
                <a:gridCol w="1061455"/>
                <a:gridCol w="1176071"/>
              </a:tblGrid>
              <a:tr h="594360">
                <a:tc>
                  <a:txBody>
                    <a:bodyPr/>
                    <a:lstStyle/>
                    <a:p>
                      <a:pPr algn="ctr" fontAlgn="b"/>
                      <a:r>
                        <a:rPr lang="en-US" sz="2400" u="none" strike="noStrike" dirty="0" smtClean="0">
                          <a:effectLst/>
                        </a:rPr>
                        <a:t>Characteristic</a:t>
                      </a:r>
                      <a:endParaRPr lang="en-US" sz="2400" b="0" i="0" u="none" strike="noStrike" dirty="0">
                        <a:effectLst/>
                        <a:latin typeface="Arial" panose="020B0604020202020204" pitchFamily="34" charset="0"/>
                      </a:endParaRPr>
                    </a:p>
                  </a:txBody>
                  <a:tcPr marL="9525" marR="9525" marT="9525" marB="0" anchor="b"/>
                </a:tc>
                <a:tc>
                  <a:txBody>
                    <a:bodyPr/>
                    <a:lstStyle/>
                    <a:p>
                      <a:pPr algn="ctr" fontAlgn="b"/>
                      <a:r>
                        <a:rPr lang="en-US" sz="2400" u="none" strike="noStrike" dirty="0" smtClean="0">
                          <a:effectLst/>
                        </a:rPr>
                        <a:t>San Antonio</a:t>
                      </a:r>
                      <a:endParaRPr lang="en-US" sz="2400" b="0" i="0" u="none" strike="noStrike" dirty="0">
                        <a:effectLst/>
                        <a:latin typeface="Arial" panose="020B0604020202020204" pitchFamily="34" charset="0"/>
                      </a:endParaRPr>
                    </a:p>
                  </a:txBody>
                  <a:tcPr marL="9525" marR="9525" marT="9525" marB="0" anchor="b"/>
                </a:tc>
                <a:tc>
                  <a:txBody>
                    <a:bodyPr/>
                    <a:lstStyle/>
                    <a:p>
                      <a:pPr algn="ctr" fontAlgn="b"/>
                      <a:r>
                        <a:rPr lang="en-US" sz="2400" u="none" strike="noStrike" dirty="0" smtClean="0">
                          <a:effectLst/>
                        </a:rPr>
                        <a:t>Texas</a:t>
                      </a:r>
                      <a:endParaRPr lang="en-US" sz="2400" b="0" i="0" u="none" strike="noStrike" dirty="0">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Living in same house 1 year &amp; </a:t>
                      </a:r>
                      <a:r>
                        <a:rPr lang="en-US" sz="2400" u="none" strike="noStrike" dirty="0" smtClean="0">
                          <a:solidFill>
                            <a:schemeClr val="tx2"/>
                          </a:solidFill>
                          <a:effectLst/>
                        </a:rPr>
                        <a:t>over</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80.6%</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82.8%</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Foreign born </a:t>
                      </a:r>
                      <a:r>
                        <a:rPr lang="en-US" sz="2400" u="none" strike="noStrike" dirty="0" smtClean="0">
                          <a:solidFill>
                            <a:schemeClr val="tx2"/>
                          </a:solidFill>
                          <a:effectLst/>
                        </a:rPr>
                        <a:t>persons</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14.0%</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16.3%</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Language other than English spoken at </a:t>
                      </a:r>
                      <a:r>
                        <a:rPr lang="en-US" sz="2400" u="none" strike="noStrike" dirty="0" smtClean="0">
                          <a:solidFill>
                            <a:schemeClr val="tx2"/>
                          </a:solidFill>
                          <a:effectLst/>
                        </a:rPr>
                        <a:t>home</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45.4%</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34.7%</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High school graduate or higher, </a:t>
                      </a:r>
                      <a:r>
                        <a:rPr lang="en-US" sz="2400" u="none" strike="noStrike" dirty="0" smtClean="0">
                          <a:solidFill>
                            <a:schemeClr val="tx2"/>
                          </a:solidFill>
                          <a:effectLst/>
                        </a:rPr>
                        <a:t>persons </a:t>
                      </a:r>
                      <a:r>
                        <a:rPr lang="en-US" sz="2400" u="none" strike="noStrike" dirty="0">
                          <a:solidFill>
                            <a:schemeClr val="tx2"/>
                          </a:solidFill>
                          <a:effectLst/>
                        </a:rPr>
                        <a:t>age 25</a:t>
                      </a:r>
                      <a:r>
                        <a:rPr lang="en-US" sz="2400" u="none" strike="noStrike" dirty="0" smtClean="0">
                          <a:solidFill>
                            <a:schemeClr val="tx2"/>
                          </a:solidFill>
                          <a:effectLst/>
                        </a:rPr>
                        <a:t>+</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80.7%</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81.2%</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Bachelor's degree or higher</a:t>
                      </a:r>
                      <a:r>
                        <a:rPr lang="en-US" sz="2400" u="none" strike="noStrike" dirty="0" smtClean="0">
                          <a:solidFill>
                            <a:schemeClr val="tx2"/>
                          </a:solidFill>
                          <a:effectLst/>
                        </a:rPr>
                        <a:t>, persons </a:t>
                      </a:r>
                      <a:r>
                        <a:rPr lang="en-US" sz="2400" u="none" strike="noStrike" dirty="0">
                          <a:solidFill>
                            <a:schemeClr val="tx2"/>
                          </a:solidFill>
                          <a:effectLst/>
                        </a:rPr>
                        <a:t>age 25</a:t>
                      </a:r>
                      <a:r>
                        <a:rPr lang="en-US" sz="2400" u="none" strike="noStrike" dirty="0" smtClean="0">
                          <a:solidFill>
                            <a:schemeClr val="tx2"/>
                          </a:solidFill>
                          <a:effectLst/>
                        </a:rPr>
                        <a:t>+</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24.6%</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26.7%</a:t>
                      </a:r>
                      <a:endParaRPr lang="en-US" sz="2400" b="0" i="0" u="none" strike="noStrike" dirty="0">
                        <a:solidFill>
                          <a:schemeClr val="tx2"/>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9235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78108"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2961511"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5843140" y="1857329"/>
            <a:ext cx="2238008" cy="1902349"/>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1706082" y="4279545"/>
            <a:ext cx="2232494" cy="1897662"/>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4816817" y="4232852"/>
            <a:ext cx="2360690" cy="2006631"/>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63336"/>
            <a:ext cx="1579660" cy="1330079"/>
            <a:chOff x="1575021" y="3446524"/>
            <a:chExt cx="1579660" cy="1330079"/>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5536"/>
              <a:chOff x="2016319" y="3451067"/>
              <a:chExt cx="1138362" cy="1325536"/>
            </a:xfrm>
          </p:grpSpPr>
          <p:sp>
            <p:nvSpPr>
              <p:cNvPr id="24" name="TextBox 23"/>
              <p:cNvSpPr txBox="1"/>
              <p:nvPr/>
            </p:nvSpPr>
            <p:spPr>
              <a:xfrm>
                <a:off x="2017643" y="3451067"/>
                <a:ext cx="1001865" cy="276999"/>
              </a:xfrm>
              <a:prstGeom prst="rect">
                <a:avLst/>
              </a:prstGeom>
              <a:noFill/>
            </p:spPr>
            <p:txBody>
              <a:bodyPr wrap="square" rtlCol="0">
                <a:spAutoFit/>
              </a:bodyPr>
              <a:lstStyle/>
              <a:p>
                <a:r>
                  <a:rPr lang="en-US" sz="1200" b="1" dirty="0">
                    <a:solidFill>
                      <a:schemeClr val="tx2"/>
                    </a:solidFill>
                    <a:latin typeface="+mj-lt"/>
                  </a:rPr>
                  <a:t>0 – 10</a:t>
                </a:r>
              </a:p>
            </p:txBody>
          </p:sp>
          <p:sp>
            <p:nvSpPr>
              <p:cNvPr id="25" name="TextBox 24"/>
              <p:cNvSpPr txBox="1"/>
              <p:nvPr/>
            </p:nvSpPr>
            <p:spPr>
              <a:xfrm>
                <a:off x="2016319" y="3720115"/>
                <a:ext cx="979336" cy="276999"/>
              </a:xfrm>
              <a:prstGeom prst="rect">
                <a:avLst/>
              </a:prstGeom>
              <a:noFill/>
            </p:spPr>
            <p:txBody>
              <a:bodyPr wrap="square" rtlCol="0">
                <a:spAutoFit/>
              </a:bodyPr>
              <a:lstStyle/>
              <a:p>
                <a:r>
                  <a:rPr lang="en-US" sz="1200" b="1" dirty="0">
                    <a:solidFill>
                      <a:schemeClr val="tx2"/>
                    </a:solidFill>
                    <a:latin typeface="+mj-lt"/>
                  </a:rPr>
                  <a:t>11 – 50</a:t>
                </a:r>
              </a:p>
            </p:txBody>
          </p:sp>
          <p:sp>
            <p:nvSpPr>
              <p:cNvPr id="26" name="TextBox 25"/>
              <p:cNvSpPr txBox="1"/>
              <p:nvPr/>
            </p:nvSpPr>
            <p:spPr>
              <a:xfrm>
                <a:off x="2016319" y="3989163"/>
                <a:ext cx="979336" cy="276999"/>
              </a:xfrm>
              <a:prstGeom prst="rect">
                <a:avLst/>
              </a:prstGeom>
              <a:noFill/>
            </p:spPr>
            <p:txBody>
              <a:bodyPr wrap="square" rtlCol="0">
                <a:spAutoFit/>
              </a:bodyPr>
              <a:lstStyle/>
              <a:p>
                <a:r>
                  <a:rPr lang="en-US" sz="1200" b="1" dirty="0">
                    <a:solidFill>
                      <a:schemeClr val="tx2"/>
                    </a:solidFill>
                    <a:latin typeface="+mj-lt"/>
                  </a:rPr>
                  <a:t>51 – 500 </a:t>
                </a:r>
              </a:p>
            </p:txBody>
          </p:sp>
          <p:sp>
            <p:nvSpPr>
              <p:cNvPr id="27" name="TextBox 26"/>
              <p:cNvSpPr txBox="1"/>
              <p:nvPr/>
            </p:nvSpPr>
            <p:spPr>
              <a:xfrm>
                <a:off x="2016319" y="4247933"/>
                <a:ext cx="1066800" cy="276999"/>
              </a:xfrm>
              <a:prstGeom prst="rect">
                <a:avLst/>
              </a:prstGeom>
              <a:noFill/>
            </p:spPr>
            <p:txBody>
              <a:bodyPr wrap="square" rtlCol="0">
                <a:spAutoFit/>
              </a:bodyPr>
              <a:lstStyle/>
              <a:p>
                <a:r>
                  <a:rPr lang="en-US" sz="1200" b="1" dirty="0">
                    <a:solidFill>
                      <a:schemeClr val="tx2"/>
                    </a:solidFill>
                    <a:latin typeface="+mj-lt"/>
                  </a:rPr>
                  <a:t>501 – 4,000</a:t>
                </a:r>
              </a:p>
            </p:txBody>
          </p:sp>
          <p:sp>
            <p:nvSpPr>
              <p:cNvPr id="28" name="TextBox 27"/>
              <p:cNvSpPr txBox="1"/>
              <p:nvPr/>
            </p:nvSpPr>
            <p:spPr>
              <a:xfrm>
                <a:off x="2016319" y="4499604"/>
                <a:ext cx="1138362" cy="276999"/>
              </a:xfrm>
              <a:prstGeom prst="rect">
                <a:avLst/>
              </a:prstGeom>
              <a:noFill/>
            </p:spPr>
            <p:txBody>
              <a:bodyPr wrap="square" rtlCol="0">
                <a:spAutoFit/>
              </a:bodyPr>
              <a:lstStyle/>
              <a:p>
                <a:r>
                  <a:rPr lang="en-US" sz="1200" b="1" dirty="0">
                    <a:solidFill>
                      <a:schemeClr val="tx2"/>
                    </a:solidFill>
                    <a:latin typeface="+mj-lt"/>
                  </a:rPr>
                  <a:t>4,001 – 56,000</a:t>
                </a:r>
              </a:p>
            </p:txBody>
          </p:sp>
        </p:grpSp>
      </p:grpSp>
      <p:sp>
        <p:nvSpPr>
          <p:cNvPr id="29" name="TextBox 28"/>
          <p:cNvSpPr txBox="1"/>
          <p:nvPr/>
        </p:nvSpPr>
        <p:spPr>
          <a:xfrm>
            <a:off x="858079" y="1412730"/>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65114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277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32" name="TextBox 31"/>
          <p:cNvSpPr txBox="1"/>
          <p:nvPr/>
        </p:nvSpPr>
        <p:spPr>
          <a:xfrm>
            <a:off x="2392958" y="3847351"/>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5567791" y="3815128"/>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tx2"/>
                </a:solidFill>
                <a:effectLst/>
              </a:rPr>
              <a:t>Density by Census Tract</a:t>
            </a:r>
            <a:r>
              <a:rPr lang="en-US" sz="2800" dirty="0" smtClean="0">
                <a:solidFill>
                  <a:schemeClr val="tx2"/>
                </a:solidFill>
                <a:effectLst/>
              </a:rPr>
              <a:t>, Austin/San Antonio Corridor, </a:t>
            </a:r>
            <a:r>
              <a:rPr lang="en-US" sz="2800" dirty="0">
                <a:solidFill>
                  <a:schemeClr val="tx2"/>
                </a:solidFill>
                <a:effectLst/>
              </a:rPr>
              <a:t>1970-2010</a:t>
            </a:r>
          </a:p>
        </p:txBody>
      </p:sp>
      <p:sp>
        <p:nvSpPr>
          <p:cNvPr id="7" name="TextBox 6"/>
          <p:cNvSpPr txBox="1"/>
          <p:nvPr/>
        </p:nvSpPr>
        <p:spPr>
          <a:xfrm>
            <a:off x="-28937" y="6555899"/>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Tree>
    <p:extLst>
      <p:ext uri="{BB962C8B-B14F-4D97-AF65-F5344CB8AC3E}">
        <p14:creationId xmlns:p14="http://schemas.microsoft.com/office/powerpoint/2010/main" val="19372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3855" t="31401" r="4567" b="12760"/>
          <a:stretch/>
        </p:blipFill>
        <p:spPr>
          <a:xfrm>
            <a:off x="360968" y="1378316"/>
            <a:ext cx="3124541" cy="2618468"/>
          </a:xfrm>
          <a:prstGeom prst="rect">
            <a:avLst/>
          </a:prstGeom>
        </p:spPr>
      </p:pic>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76400" y="76200"/>
            <a:ext cx="7162800" cy="830997"/>
          </a:xfrm>
          <a:prstGeom prst="rect">
            <a:avLst/>
          </a:prstGeom>
        </p:spPr>
        <p:txBody>
          <a:bodyPr wrap="square">
            <a:spAutoFit/>
          </a:bodyPr>
          <a:lstStyle/>
          <a:p>
            <a:pPr algn="ctr"/>
            <a:r>
              <a:rPr lang="en-US" dirty="0" smtClean="0">
                <a:solidFill>
                  <a:schemeClr val="tx2"/>
                </a:solidFill>
              </a:rPr>
              <a:t>Percent of the Population that was Born in Texas, Census Tracts, San Antonio, Texas, 2009-2013</a:t>
            </a:r>
            <a:endParaRPr lang="en-US" dirty="0">
              <a:solidFill>
                <a:schemeClr val="tx2"/>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r="28191"/>
          <a:stretch/>
        </p:blipFill>
        <p:spPr>
          <a:xfrm>
            <a:off x="784663" y="4343400"/>
            <a:ext cx="2145449" cy="1727200"/>
          </a:xfrm>
          <a:prstGeom prst="rect">
            <a:avLst/>
          </a:prstGeom>
        </p:spPr>
      </p:pic>
      <p:sp>
        <p:nvSpPr>
          <p:cNvPr id="10" name="Rectangle 9"/>
          <p:cNvSpPr/>
          <p:nvPr/>
        </p:nvSpPr>
        <p:spPr>
          <a:xfrm>
            <a:off x="2057400" y="2896735"/>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3048" b="17281"/>
          <a:stretch/>
        </p:blipFill>
        <p:spPr>
          <a:xfrm>
            <a:off x="3581400" y="1249263"/>
            <a:ext cx="5440251" cy="5209296"/>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962148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that is of Hispanic descent, Census Tracts, San Antonio, Texas, 2009-2013</a:t>
            </a:r>
            <a:endParaRPr lang="en-US" dirty="0">
              <a:solidFill>
                <a:schemeClr val="tx2"/>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1132413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8608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tx2"/>
                </a:solidFill>
              </a:rPr>
              <a:t>Percent of population speaking a language other than English at home and speak English less than very well</a:t>
            </a:r>
            <a:r>
              <a:rPr lang="en-US" sz="2000" dirty="0">
                <a:solidFill>
                  <a:schemeClr val="tx2"/>
                </a:solidFill>
              </a:rPr>
              <a:t>, Census Tracts, San Antonio, Texas</a:t>
            </a:r>
            <a:r>
              <a:rPr lang="en-US" sz="2000" dirty="0" smtClean="0">
                <a:solidFill>
                  <a:schemeClr val="tx2"/>
                </a:solidFill>
              </a:rPr>
              <a:t>, 2009-2013</a:t>
            </a:r>
            <a:endParaRPr lang="en-US" sz="2000" dirty="0">
              <a:solidFill>
                <a:schemeClr val="tx2"/>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1978223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4912" y="1219200"/>
            <a:ext cx="6872288" cy="5463073"/>
            <a:chOff x="-400685" y="647114"/>
            <a:chExt cx="5932805" cy="5178337"/>
          </a:xfrm>
        </p:grpSpPr>
        <p:sp>
          <p:nvSpPr>
            <p:cNvPr id="3" name="Text Box 2"/>
            <p:cNvSpPr txBox="1">
              <a:spLocks noChangeArrowheads="1"/>
            </p:cNvSpPr>
            <p:nvPr/>
          </p:nvSpPr>
          <p:spPr bwMode="auto">
            <a:xfrm>
              <a:off x="-310197" y="5217290"/>
              <a:ext cx="5751830" cy="60816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Education Agency, Student Reports, 2014-2015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800" dirty="0">
                  <a:effectLst/>
                  <a:latin typeface="Arial" panose="020B0604020202020204" pitchFamily="34" charset="0"/>
                  <a:ea typeface="Arial" panose="020B0604020202020204" pitchFamily="34" charset="0"/>
                  <a:cs typeface="Times New Roman" panose="02020603050405020304" pitchFamily="18" charset="0"/>
                </a:rPr>
                <a:t>Note: Tan areas were not included in this analysis.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8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3" descr="Y:\Projects\COSA_CNA\GIS\PNG\COSA_CNA_PctBilingual.png"/>
            <p:cNvPicPr>
              <a:picLocks noChangeAspect="1"/>
            </p:cNvPicPr>
            <p:nvPr/>
          </p:nvPicPr>
          <p:blipFill rotWithShape="1">
            <a:blip r:embed="rId2" cstate="print">
              <a:extLst>
                <a:ext uri="{28A0092B-C50C-407E-A947-70E740481C1C}">
                  <a14:useLocalDpi xmlns:a14="http://schemas.microsoft.com/office/drawing/2010/main" val="0"/>
                </a:ext>
              </a:extLst>
            </a:blip>
            <a:srcRect t="2235" b="2758"/>
            <a:stretch/>
          </p:blipFill>
          <p:spPr bwMode="auto">
            <a:xfrm>
              <a:off x="-400685" y="647114"/>
              <a:ext cx="5932805" cy="4570176"/>
            </a:xfrm>
            <a:prstGeom prst="rect">
              <a:avLst/>
            </a:prstGeom>
            <a:noFill/>
            <a:ln>
              <a:noFill/>
            </a:ln>
          </p:spPr>
        </p:pic>
      </p:grpSp>
      <p:sp>
        <p:nvSpPr>
          <p:cNvPr id="5" name="Title 4"/>
          <p:cNvSpPr>
            <a:spLocks noGrp="1"/>
          </p:cNvSpPr>
          <p:nvPr>
            <p:ph type="title"/>
          </p:nvPr>
        </p:nvSpPr>
        <p:spPr>
          <a:xfrm>
            <a:off x="1752600" y="220133"/>
            <a:ext cx="6858000" cy="990600"/>
          </a:xfrm>
        </p:spPr>
        <p:txBody>
          <a:bodyPr>
            <a:noAutofit/>
          </a:bodyPr>
          <a:lstStyle/>
          <a:p>
            <a:r>
              <a:rPr lang="en-US" sz="2000" dirty="0"/>
              <a:t>Percent of Students Participating in Bilingual or ESL Programs by School District, </a:t>
            </a:r>
            <a:r>
              <a:rPr lang="en-US" sz="2000" dirty="0" smtClean="0"/>
              <a:t>Bexar </a:t>
            </a:r>
            <a:r>
              <a:rPr lang="en-US" sz="2000" dirty="0"/>
              <a:t>County, 2014-2015</a:t>
            </a:r>
            <a:br>
              <a:rPr lang="en-US" sz="2000" dirty="0"/>
            </a:br>
            <a:endParaRPr lang="en-US" sz="2000" dirty="0"/>
          </a:p>
        </p:txBody>
      </p:sp>
    </p:spTree>
    <p:extLst>
      <p:ext uri="{BB962C8B-B14F-4D97-AF65-F5344CB8AC3E}">
        <p14:creationId xmlns:p14="http://schemas.microsoft.com/office/powerpoint/2010/main" val="943166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tx2"/>
                </a:solidFill>
              </a:rPr>
              <a:t>Percent of population 25 years and older without a high school degree, Census Tracts, </a:t>
            </a:r>
            <a:r>
              <a:rPr lang="en-US" dirty="0">
                <a:solidFill>
                  <a:schemeClr val="tx2"/>
                </a:solidFill>
              </a:rPr>
              <a:t>Texas </a:t>
            </a:r>
            <a:r>
              <a:rPr lang="en-US" dirty="0" smtClean="0">
                <a:solidFill>
                  <a:schemeClr val="tx2"/>
                </a:solidFill>
              </a:rPr>
              <a:t>2009-2013</a:t>
            </a:r>
            <a:endParaRPr lang="en-US" dirty="0">
              <a:solidFill>
                <a:schemeClr val="tx2"/>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922662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tx2"/>
                </a:solidFill>
              </a:rPr>
              <a:t>Percent of population earning $75,000 per year or more, Census Tracts, San Antonio, Texas, 2009-2013</a:t>
            </a:r>
            <a:endParaRPr lang="en-US" sz="2000"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164141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living below poverty,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3650628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After 1999,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1038560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Before1960,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1698687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1458" t="2145" r="1250" b="2349"/>
          <a:stretch/>
        </p:blipFill>
        <p:spPr bwMode="auto">
          <a:xfrm>
            <a:off x="32173" y="1524000"/>
            <a:ext cx="8896350" cy="5088255"/>
          </a:xfrm>
          <a:prstGeom prst="rect">
            <a:avLst/>
          </a:prstGeom>
          <a:ln>
            <a:solidFill>
              <a:sysClr val="windowText" lastClr="000000"/>
            </a:solidFill>
          </a:ln>
          <a:effectLst>
            <a:softEdge rad="112500"/>
          </a:effectLst>
          <a:extLst>
            <a:ext uri="{53640926-AAD7-44D8-BBD7-CCE9431645EC}">
              <a14:shadowObscured xmlns:a14="http://schemas.microsoft.com/office/drawing/2010/main"/>
            </a:ext>
          </a:extLst>
        </p:spPr>
      </p:pic>
      <p:sp>
        <p:nvSpPr>
          <p:cNvPr id="9" name="Rectangle 8"/>
          <p:cNvSpPr/>
          <p:nvPr/>
        </p:nvSpPr>
        <p:spPr>
          <a:xfrm>
            <a:off x="1752600" y="304800"/>
            <a:ext cx="7254452" cy="830997"/>
          </a:xfrm>
          <a:prstGeom prst="rect">
            <a:avLst/>
          </a:prstGeom>
        </p:spPr>
        <p:txBody>
          <a:bodyPr wrap="square">
            <a:spAutoFit/>
          </a:bodyPr>
          <a:lstStyle/>
          <a:p>
            <a:pPr marL="0" marR="0">
              <a:spcBef>
                <a:spcPts val="0"/>
              </a:spcBef>
              <a:spcAft>
                <a:spcPts val="0"/>
              </a:spcAft>
            </a:pPr>
            <a:r>
              <a:rPr lang="en-US" b="1" dirty="0" smtClean="0">
                <a:solidFill>
                  <a:srgbClr val="191C6F"/>
                </a:solidFill>
                <a:latin typeface="Arial" panose="020B0604020202020204" pitchFamily="34" charset="0"/>
                <a:ea typeface="Calibri" panose="020F0502020204030204" pitchFamily="34" charset="0"/>
                <a:cs typeface="Arial" panose="020B0604020202020204" pitchFamily="34" charset="0"/>
              </a:rPr>
              <a:t>Maps </a:t>
            </a:r>
            <a:r>
              <a:rPr lang="en-US" b="1" dirty="0">
                <a:solidFill>
                  <a:srgbClr val="191C6F"/>
                </a:solidFill>
                <a:latin typeface="Arial" panose="020B0604020202020204" pitchFamily="34" charset="0"/>
                <a:ea typeface="Calibri" panose="020F0502020204030204" pitchFamily="34" charset="0"/>
                <a:cs typeface="Arial" panose="020B0604020202020204" pitchFamily="34" charset="0"/>
              </a:rPr>
              <a:t>of Housing Stock, Proportions Year Built in Bexar County at the Census Block Level</a:t>
            </a:r>
            <a:endParaRPr lang="en-US" b="1" dirty="0">
              <a:solidFill>
                <a:srgbClr val="191C6F"/>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0" y="6553200"/>
            <a:ext cx="4572000" cy="261610"/>
          </a:xfrm>
          <a:prstGeom prst="rect">
            <a:avLst/>
          </a:prstGeom>
        </p:spPr>
        <p:txBody>
          <a:bodyPr>
            <a:spAutoFit/>
          </a:bodyPr>
          <a:lstStyle/>
          <a:p>
            <a:pPr marL="0" marR="0">
              <a:spcBef>
                <a:spcPts val="0"/>
              </a:spcBef>
              <a:spcAft>
                <a:spcPts val="0"/>
              </a:spcAft>
            </a:pPr>
            <a:r>
              <a:rPr lang="en-US" sz="11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Source: Bexar County Appraisal District</a:t>
            </a:r>
            <a:endParaRPr lang="en-US" sz="1100" dirty="0">
              <a:solidFill>
                <a:schemeClr val="bg1">
                  <a:lumMod val="50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990600" y="1293167"/>
            <a:ext cx="1143000" cy="461665"/>
          </a:xfrm>
          <a:prstGeom prst="rect">
            <a:avLst/>
          </a:prstGeom>
          <a:noFill/>
        </p:spPr>
        <p:txBody>
          <a:bodyPr wrap="square" rtlCol="0">
            <a:spAutoFit/>
          </a:bodyPr>
          <a:lstStyle/>
          <a:p>
            <a:r>
              <a:rPr lang="en-US" dirty="0" smtClean="0">
                <a:solidFill>
                  <a:srgbClr val="1B1E7A"/>
                </a:solidFill>
              </a:rPr>
              <a:t>&lt;1960</a:t>
            </a:r>
            <a:endParaRPr lang="en-US" dirty="0">
              <a:solidFill>
                <a:srgbClr val="1B1E7A"/>
              </a:solidFill>
            </a:endParaRPr>
          </a:p>
        </p:txBody>
      </p:sp>
      <p:sp>
        <p:nvSpPr>
          <p:cNvPr id="12" name="TextBox 11"/>
          <p:cNvSpPr txBox="1"/>
          <p:nvPr/>
        </p:nvSpPr>
        <p:spPr>
          <a:xfrm>
            <a:off x="3908848" y="1293166"/>
            <a:ext cx="1143000" cy="461665"/>
          </a:xfrm>
          <a:prstGeom prst="rect">
            <a:avLst/>
          </a:prstGeom>
          <a:noFill/>
        </p:spPr>
        <p:txBody>
          <a:bodyPr wrap="square" rtlCol="0">
            <a:spAutoFit/>
          </a:bodyPr>
          <a:lstStyle/>
          <a:p>
            <a:r>
              <a:rPr lang="en-US" dirty="0" smtClean="0">
                <a:solidFill>
                  <a:srgbClr val="1B1E7A"/>
                </a:solidFill>
              </a:rPr>
              <a:t>1960s</a:t>
            </a:r>
            <a:endParaRPr lang="en-US" dirty="0">
              <a:solidFill>
                <a:srgbClr val="1B1E7A"/>
              </a:solidFill>
            </a:endParaRPr>
          </a:p>
        </p:txBody>
      </p:sp>
      <p:sp>
        <p:nvSpPr>
          <p:cNvPr id="13" name="TextBox 12"/>
          <p:cNvSpPr txBox="1"/>
          <p:nvPr/>
        </p:nvSpPr>
        <p:spPr>
          <a:xfrm>
            <a:off x="6786032" y="1293165"/>
            <a:ext cx="1143000" cy="461665"/>
          </a:xfrm>
          <a:prstGeom prst="rect">
            <a:avLst/>
          </a:prstGeom>
          <a:noFill/>
        </p:spPr>
        <p:txBody>
          <a:bodyPr wrap="square" rtlCol="0">
            <a:spAutoFit/>
          </a:bodyPr>
          <a:lstStyle/>
          <a:p>
            <a:r>
              <a:rPr lang="en-US" dirty="0" smtClean="0">
                <a:solidFill>
                  <a:srgbClr val="1B1E7A"/>
                </a:solidFill>
              </a:rPr>
              <a:t>1970s</a:t>
            </a:r>
            <a:endParaRPr lang="en-US" dirty="0">
              <a:solidFill>
                <a:srgbClr val="1B1E7A"/>
              </a:solidFill>
            </a:endParaRPr>
          </a:p>
        </p:txBody>
      </p:sp>
      <p:sp>
        <p:nvSpPr>
          <p:cNvPr id="14" name="TextBox 13"/>
          <p:cNvSpPr txBox="1"/>
          <p:nvPr/>
        </p:nvSpPr>
        <p:spPr>
          <a:xfrm>
            <a:off x="1143000" y="3837294"/>
            <a:ext cx="1143000" cy="461665"/>
          </a:xfrm>
          <a:prstGeom prst="rect">
            <a:avLst/>
          </a:prstGeom>
          <a:noFill/>
        </p:spPr>
        <p:txBody>
          <a:bodyPr wrap="square" rtlCol="0">
            <a:spAutoFit/>
          </a:bodyPr>
          <a:lstStyle/>
          <a:p>
            <a:r>
              <a:rPr lang="en-US" dirty="0" smtClean="0">
                <a:solidFill>
                  <a:srgbClr val="1B1E7A"/>
                </a:solidFill>
              </a:rPr>
              <a:t>1980s</a:t>
            </a:r>
            <a:endParaRPr lang="en-US" dirty="0">
              <a:solidFill>
                <a:srgbClr val="1B1E7A"/>
              </a:solidFill>
            </a:endParaRPr>
          </a:p>
        </p:txBody>
      </p:sp>
      <p:sp>
        <p:nvSpPr>
          <p:cNvPr id="15" name="TextBox 14"/>
          <p:cNvSpPr txBox="1"/>
          <p:nvPr/>
        </p:nvSpPr>
        <p:spPr>
          <a:xfrm>
            <a:off x="4038600" y="3841632"/>
            <a:ext cx="1143000" cy="461665"/>
          </a:xfrm>
          <a:prstGeom prst="rect">
            <a:avLst/>
          </a:prstGeom>
          <a:noFill/>
        </p:spPr>
        <p:txBody>
          <a:bodyPr wrap="square" rtlCol="0">
            <a:spAutoFit/>
          </a:bodyPr>
          <a:lstStyle/>
          <a:p>
            <a:r>
              <a:rPr lang="en-US" dirty="0" smtClean="0">
                <a:solidFill>
                  <a:srgbClr val="1B1E7A"/>
                </a:solidFill>
              </a:rPr>
              <a:t>1990s</a:t>
            </a:r>
            <a:endParaRPr lang="en-US" dirty="0">
              <a:solidFill>
                <a:srgbClr val="1B1E7A"/>
              </a:solidFill>
            </a:endParaRPr>
          </a:p>
        </p:txBody>
      </p:sp>
      <p:sp>
        <p:nvSpPr>
          <p:cNvPr id="16" name="TextBox 15"/>
          <p:cNvSpPr txBox="1"/>
          <p:nvPr/>
        </p:nvSpPr>
        <p:spPr>
          <a:xfrm>
            <a:off x="6919595" y="3837293"/>
            <a:ext cx="1143000" cy="461665"/>
          </a:xfrm>
          <a:prstGeom prst="rect">
            <a:avLst/>
          </a:prstGeom>
          <a:noFill/>
        </p:spPr>
        <p:txBody>
          <a:bodyPr wrap="square" rtlCol="0">
            <a:spAutoFit/>
          </a:bodyPr>
          <a:lstStyle/>
          <a:p>
            <a:r>
              <a:rPr lang="en-US" dirty="0" smtClean="0">
                <a:solidFill>
                  <a:srgbClr val="1B1E7A"/>
                </a:solidFill>
              </a:rPr>
              <a:t>2000 +</a:t>
            </a:r>
            <a:endParaRPr lang="en-US" dirty="0">
              <a:solidFill>
                <a:srgbClr val="1B1E7A"/>
              </a:solidFill>
            </a:endParaRPr>
          </a:p>
        </p:txBody>
      </p:sp>
    </p:spTree>
    <p:extLst>
      <p:ext uri="{BB962C8B-B14F-4D97-AF65-F5344CB8AC3E}">
        <p14:creationId xmlns:p14="http://schemas.microsoft.com/office/powerpoint/2010/main" val="4292374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tx2"/>
                </a:solidFill>
              </a:rPr>
              <a:t>Percent of Housing Units Valued at $300,000 or More, Census Tracts</a:t>
            </a:r>
            <a:r>
              <a:rPr lang="en-US" sz="2000" dirty="0">
                <a:solidFill>
                  <a:schemeClr val="tx2"/>
                </a:solidFill>
              </a:rPr>
              <a:t>, San </a:t>
            </a:r>
            <a:r>
              <a:rPr lang="en-US" sz="2000" dirty="0" smtClean="0">
                <a:solidFill>
                  <a:schemeClr val="tx2"/>
                </a:solidFill>
              </a:rPr>
              <a:t>Antonio, Texas, 2009-2013</a:t>
            </a:r>
            <a:endParaRPr lang="en-US" sz="2000"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16" b="19214"/>
          <a:stretch/>
        </p:blipFill>
        <p:spPr>
          <a:xfrm>
            <a:off x="3276600" y="1251559"/>
            <a:ext cx="5752431" cy="531058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27682" b="9040"/>
          <a:stretch/>
        </p:blipFill>
        <p:spPr>
          <a:xfrm>
            <a:off x="421683" y="2362200"/>
            <a:ext cx="2661834" cy="2362200"/>
          </a:xfrm>
          <a:prstGeom prst="rect">
            <a:avLst/>
          </a:prstGeom>
        </p:spPr>
      </p:pic>
    </p:spTree>
    <p:extLst>
      <p:ext uri="{BB962C8B-B14F-4D97-AF65-F5344CB8AC3E}">
        <p14:creationId xmlns:p14="http://schemas.microsoft.com/office/powerpoint/2010/main" val="1260388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4191578944"/>
              </p:ext>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Population Growth in Bexar County, Texas,  2010-2050</a:t>
            </a:r>
            <a:endParaRPr lang="en-US" sz="2800" kern="0" dirty="0"/>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407070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01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595419202"/>
              </p:ext>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and Estimated Population in Bexar County, Texas,  2010-2015</a:t>
            </a:r>
            <a:endParaRPr lang="en-US" sz="2800" kern="0" dirty="0"/>
          </a:p>
        </p:txBody>
      </p:sp>
    </p:spTree>
    <p:extLst>
      <p:ext uri="{BB962C8B-B14F-4D97-AF65-F5344CB8AC3E}">
        <p14:creationId xmlns:p14="http://schemas.microsoft.com/office/powerpoint/2010/main" val="3231691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100062066"/>
              </p:ext>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t>Projected Racial and Ethnic Percent, </a:t>
            </a:r>
            <a:r>
              <a:rPr lang="en-US" sz="2800" kern="0" dirty="0" smtClean="0"/>
              <a:t>Bexar County, Texas</a:t>
            </a:r>
            <a:r>
              <a:rPr lang="en-US" sz="2800" kern="0" dirty="0"/>
              <a:t>, 2010-2050</a:t>
            </a:r>
          </a:p>
        </p:txBody>
      </p:sp>
    </p:spTree>
    <p:extLst>
      <p:ext uri="{BB962C8B-B14F-4D97-AF65-F5344CB8AC3E}">
        <p14:creationId xmlns:p14="http://schemas.microsoft.com/office/powerpoint/2010/main" val="1980230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5343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43</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841866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2882901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45</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9410170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285328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Unhealthy Weight for Some Bexar County School Districts, 2013-14</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3616772"/>
              </p:ext>
            </p:extLst>
          </p:nvPr>
        </p:nvGraphicFramePr>
        <p:xfrm>
          <a:off x="685800" y="1371600"/>
          <a:ext cx="7086600" cy="5071381"/>
        </p:xfrm>
        <a:graphic>
          <a:graphicData uri="http://schemas.openxmlformats.org/drawingml/2006/table">
            <a:tbl>
              <a:tblPr firstRow="1" firstCol="1" bandRow="1" bandCol="1">
                <a:tableStyleId>{5C22544A-7EE6-4342-B048-85BDC9FD1C3A}</a:tableStyleId>
              </a:tblPr>
              <a:tblGrid>
                <a:gridCol w="2822856"/>
                <a:gridCol w="1608110"/>
                <a:gridCol w="1415761"/>
                <a:gridCol w="1239873"/>
              </a:tblGrid>
              <a:tr h="856358">
                <a:tc>
                  <a:txBody>
                    <a:bodyPr/>
                    <a:lstStyle/>
                    <a:p>
                      <a:pPr marL="0" marR="0">
                        <a:lnSpc>
                          <a:spcPct val="150000"/>
                        </a:lnSpc>
                        <a:spcBef>
                          <a:spcPts val="0"/>
                        </a:spcBef>
                        <a:spcAft>
                          <a:spcPts val="0"/>
                        </a:spcAft>
                      </a:pPr>
                      <a:r>
                        <a:rPr lang="en-US" sz="1600" dirty="0">
                          <a:effectLst/>
                        </a:rPr>
                        <a:t>District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Total Students Tested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Total at Unhealthy Weight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Percent at Unhealthy Weight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r>
              <a:tr h="285453">
                <a:tc>
                  <a:txBody>
                    <a:bodyPr/>
                    <a:lstStyle/>
                    <a:p>
                      <a:pPr marL="0" marR="0">
                        <a:lnSpc>
                          <a:spcPct val="150000"/>
                        </a:lnSpc>
                        <a:spcBef>
                          <a:spcPts val="0"/>
                        </a:spcBef>
                        <a:spcAft>
                          <a:spcPts val="0"/>
                        </a:spcAft>
                      </a:pPr>
                      <a:r>
                        <a:rPr lang="en-US" sz="1600" dirty="0">
                          <a:effectLst/>
                        </a:rPr>
                        <a:t>Edgewood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9,820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5,608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57.2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Judson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45,375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21,407</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47.2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North East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79,976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31,580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39.5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San Antonio</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46,552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25,154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a:effectLst/>
                        </a:rPr>
                        <a:t>South San Antonio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5,261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2,830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53.8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Somerset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1,981</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1,059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53.5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TOTAL FOR BEXAR COUNTY</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247,062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87,638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35.5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1453214">
                <a:tc gridSpan="4">
                  <a:txBody>
                    <a:bodyPr/>
                    <a:lstStyle/>
                    <a:p>
                      <a:pPr marL="0" marR="0">
                        <a:spcBef>
                          <a:spcPts val="0"/>
                        </a:spcBef>
                        <a:spcAft>
                          <a:spcPts val="0"/>
                        </a:spcAft>
                      </a:pPr>
                      <a:r>
                        <a:rPr lang="en-US" sz="600" dirty="0">
                          <a:effectLst/>
                        </a:rPr>
                        <a:t>In 2013-2014 school year: a Healthy Weight equals BMIs ranging from 13.8 to 24.9 in boys and from 13.5-24.9 in girls (across age and from the low to the high end of the Healthy Fitness Zone).</a:t>
                      </a:r>
                      <a:endParaRPr lang="en-US" sz="800" dirty="0">
                        <a:effectLst/>
                      </a:endParaRPr>
                    </a:p>
                    <a:p>
                      <a:pPr marL="0" marR="0">
                        <a:spcBef>
                          <a:spcPts val="0"/>
                        </a:spcBef>
                        <a:spcAft>
                          <a:spcPts val="0"/>
                        </a:spcAft>
                      </a:pPr>
                      <a:r>
                        <a:rPr lang="en-US" sz="600" dirty="0">
                          <a:effectLst/>
                        </a:rPr>
                        <a:t>FITNESSGRAM includes data for students enrolled in kindergarten through college, but is limited by the grades serviced in each district, respectively. </a:t>
                      </a:r>
                      <a:endParaRPr lang="en-US" sz="800" dirty="0">
                        <a:effectLst/>
                      </a:endParaRPr>
                    </a:p>
                    <a:p>
                      <a:pPr marL="0" marR="0">
                        <a:spcBef>
                          <a:spcPts val="0"/>
                        </a:spcBef>
                        <a:spcAft>
                          <a:spcPts val="0"/>
                        </a:spcAft>
                      </a:pPr>
                      <a:r>
                        <a:rPr lang="en-US" sz="600" dirty="0">
                          <a:effectLst/>
                        </a:rPr>
                        <a:t>FERPA masked scores, which occur when there are fewer than 5 students in any category, have not been counted in these calculations.  </a:t>
                      </a:r>
                      <a:endParaRPr lang="en-US" sz="800" dirty="0">
                        <a:effectLst/>
                      </a:endParaRPr>
                    </a:p>
                    <a:p>
                      <a:pPr marL="0" marR="0">
                        <a:spcBef>
                          <a:spcPts val="0"/>
                        </a:spcBef>
                        <a:spcAft>
                          <a:spcPts val="0"/>
                        </a:spcAft>
                      </a:pPr>
                      <a:r>
                        <a:rPr lang="en-US" sz="600" dirty="0">
                          <a:effectLst/>
                        </a:rPr>
                        <a:t>Bexar County total </a:t>
                      </a:r>
                      <a:r>
                        <a:rPr lang="en-US" sz="600" dirty="0" err="1">
                          <a:effectLst/>
                        </a:rPr>
                        <a:t>Fitnessgram</a:t>
                      </a:r>
                      <a:r>
                        <a:rPr lang="en-US" sz="600" dirty="0">
                          <a:effectLst/>
                        </a:rPr>
                        <a:t> scores contain only the districts listed in the table.</a:t>
                      </a:r>
                      <a:endParaRPr lang="en-US" sz="800" dirty="0">
                        <a:effectLst/>
                      </a:endParaRPr>
                    </a:p>
                    <a:p>
                      <a:pPr marL="0" marR="0">
                        <a:spcBef>
                          <a:spcPts val="0"/>
                        </a:spcBef>
                        <a:spcAft>
                          <a:spcPts val="0"/>
                        </a:spcAft>
                      </a:pPr>
                      <a:r>
                        <a:rPr lang="en-US" sz="600" dirty="0" err="1">
                          <a:effectLst/>
                        </a:rPr>
                        <a:t>Fitnessgram</a:t>
                      </a:r>
                      <a:r>
                        <a:rPr lang="en-US" sz="600" dirty="0">
                          <a:effectLst/>
                        </a:rPr>
                        <a:t> suggests that their scores not be compared across years, because of differences in methodology. </a:t>
                      </a:r>
                      <a:endParaRPr lang="en-US" sz="800" dirty="0">
                        <a:effectLst/>
                      </a:endParaRPr>
                    </a:p>
                    <a:p>
                      <a:pPr marL="0" marR="0">
                        <a:spcBef>
                          <a:spcPts val="0"/>
                        </a:spcBef>
                        <a:spcAft>
                          <a:spcPts val="0"/>
                        </a:spcAft>
                      </a:pPr>
                      <a:r>
                        <a:rPr lang="en-US" sz="600" dirty="0">
                          <a:effectLst/>
                        </a:rPr>
                        <a:t> </a:t>
                      </a:r>
                      <a:endParaRPr lang="en-US" sz="800" dirty="0">
                        <a:effectLst/>
                      </a:endParaRPr>
                    </a:p>
                    <a:p>
                      <a:pPr marL="0" marR="0">
                        <a:lnSpc>
                          <a:spcPct val="150000"/>
                        </a:lnSpc>
                        <a:spcBef>
                          <a:spcPts val="0"/>
                        </a:spcBef>
                        <a:spcAft>
                          <a:spcPts val="0"/>
                        </a:spcAft>
                      </a:pPr>
                      <a:r>
                        <a:rPr lang="en-US" sz="600" dirty="0">
                          <a:effectLst/>
                        </a:rPr>
                        <a:t>Source: </a:t>
                      </a:r>
                      <a:r>
                        <a:rPr lang="en-US" sz="600" dirty="0" err="1">
                          <a:effectLst/>
                        </a:rPr>
                        <a:t>Fitnessgram</a:t>
                      </a:r>
                      <a:r>
                        <a:rPr lang="en-US" sz="600" dirty="0">
                          <a:effectLst/>
                        </a:rPr>
                        <a:t> for Bexar County and Selected Bexar County ISDs, 2013-2014.</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
          </p:nvPr>
        </p:nvSpPr>
        <p:spPr/>
        <p:txBody>
          <a:bodyPr/>
          <a:lstStyle/>
          <a:p>
            <a:fld id="{8B3852E5-8866-4F33-9228-8F4A347B1537}" type="slidenum">
              <a:rPr lang="en-US" smtClean="0"/>
              <a:pPr/>
              <a:t>47</a:t>
            </a:fld>
            <a:endParaRPr lang="en-US" dirty="0"/>
          </a:p>
        </p:txBody>
      </p:sp>
    </p:spTree>
    <p:extLst>
      <p:ext uri="{BB962C8B-B14F-4D97-AF65-F5344CB8AC3E}">
        <p14:creationId xmlns:p14="http://schemas.microsoft.com/office/powerpoint/2010/main" val="1299920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Juvenile Probation by Zip Code, Bexar County, </a:t>
            </a:r>
            <a:r>
              <a:rPr lang="en-US" sz="3600" dirty="0" smtClean="0"/>
              <a:t>Texas, 2014</a:t>
            </a:r>
            <a:endParaRPr lang="en-US" sz="3600" dirty="0"/>
          </a:p>
        </p:txBody>
      </p:sp>
      <p:pic>
        <p:nvPicPr>
          <p:cNvPr id="5" name="Content Placeholder 4"/>
          <p:cNvPicPr>
            <a:picLocks noGrp="1" noChangeAspect="1"/>
          </p:cNvPicPr>
          <p:nvPr>
            <p:ph idx="1"/>
          </p:nvPr>
        </p:nvPicPr>
        <p:blipFill>
          <a:blip r:embed="rId2"/>
          <a:stretch>
            <a:fillRect/>
          </a:stretch>
        </p:blipFill>
        <p:spPr>
          <a:xfrm>
            <a:off x="1600200" y="1369601"/>
            <a:ext cx="6360160" cy="4836349"/>
          </a:xfrm>
          <a:prstGeom prst="rect">
            <a:avLst/>
          </a:prstGeom>
        </p:spPr>
      </p:pic>
      <p:sp>
        <p:nvSpPr>
          <p:cNvPr id="4" name="Slide Number Placeholder 3"/>
          <p:cNvSpPr>
            <a:spLocks noGrp="1"/>
          </p:cNvSpPr>
          <p:nvPr>
            <p:ph type="sldNum" sz="quarter" idx="4"/>
          </p:nvPr>
        </p:nvSpPr>
        <p:spPr/>
        <p:txBody>
          <a:bodyPr/>
          <a:lstStyle/>
          <a:p>
            <a:fld id="{8B3852E5-8866-4F33-9228-8F4A347B1537}" type="slidenum">
              <a:rPr lang="en-US" smtClean="0"/>
              <a:pPr/>
              <a:t>48</a:t>
            </a:fld>
            <a:endParaRPr lang="en-US" dirty="0"/>
          </a:p>
        </p:txBody>
      </p:sp>
      <p:sp>
        <p:nvSpPr>
          <p:cNvPr id="6" name="Rectangle 5"/>
          <p:cNvSpPr/>
          <p:nvPr/>
        </p:nvSpPr>
        <p:spPr>
          <a:xfrm>
            <a:off x="76200" y="6096000"/>
            <a:ext cx="4572000" cy="646331"/>
          </a:xfrm>
          <a:prstGeom prst="rect">
            <a:avLst/>
          </a:prstGeom>
        </p:spPr>
        <p:txBody>
          <a:bodyPr>
            <a:spAutoFit/>
          </a:bodyPr>
          <a:lstStyle/>
          <a:p>
            <a:pPr marL="0" marR="0">
              <a:lnSpc>
                <a:spcPct val="150000"/>
              </a:lnSpc>
              <a:spcBef>
                <a:spcPts val="0"/>
              </a:spcBef>
              <a:spcAft>
                <a:spcPts val="0"/>
              </a:spcAft>
            </a:pPr>
            <a:r>
              <a:rPr lang="en-US" sz="12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Source: Bexar County Juvenile Probation, 2015</a:t>
            </a:r>
            <a:endParaRPr lang="en-US" sz="2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12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Note: No data was reported for white areas on the map.</a:t>
            </a:r>
            <a:endParaRPr lang="en-US" sz="2000" dirty="0">
              <a:solidFill>
                <a:schemeClr val="bg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858000" y="4766850"/>
            <a:ext cx="934318" cy="1329150"/>
          </a:xfrm>
          <a:prstGeom prst="rect">
            <a:avLst/>
          </a:prstGeom>
        </p:spPr>
      </p:pic>
    </p:spTree>
    <p:extLst>
      <p:ext uri="{BB962C8B-B14F-4D97-AF65-F5344CB8AC3E}">
        <p14:creationId xmlns:p14="http://schemas.microsoft.com/office/powerpoint/2010/main" val="1397592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Total Births by ZIP Code area, Bexar County, Texas, 2014</a:t>
            </a:r>
            <a:endParaRPr lang="en-US" sz="32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49</a:t>
            </a:fld>
            <a:endParaRPr lang="en-US" dirty="0"/>
          </a:p>
        </p:txBody>
      </p:sp>
      <p:pic>
        <p:nvPicPr>
          <p:cNvPr id="11" name="Content Placeholder 10"/>
          <p:cNvPicPr>
            <a:picLocks noGrp="1" noChangeAspect="1"/>
          </p:cNvPicPr>
          <p:nvPr>
            <p:ph idx="1"/>
          </p:nvPr>
        </p:nvPicPr>
        <p:blipFill>
          <a:blip r:embed="rId2"/>
          <a:stretch>
            <a:fillRect/>
          </a:stretch>
        </p:blipFill>
        <p:spPr>
          <a:xfrm>
            <a:off x="1143000" y="1236670"/>
            <a:ext cx="6709789" cy="5102212"/>
          </a:xfrm>
          <a:prstGeom prst="rect">
            <a:avLst/>
          </a:prstGeom>
        </p:spPr>
      </p:pic>
      <p:pic>
        <p:nvPicPr>
          <p:cNvPr id="12" name="Picture 11"/>
          <p:cNvPicPr>
            <a:picLocks noChangeAspect="1"/>
          </p:cNvPicPr>
          <p:nvPr/>
        </p:nvPicPr>
        <p:blipFill>
          <a:blip r:embed="rId3"/>
          <a:stretch>
            <a:fillRect/>
          </a:stretch>
        </p:blipFill>
        <p:spPr>
          <a:xfrm>
            <a:off x="6591691" y="4859330"/>
            <a:ext cx="1217071" cy="1479552"/>
          </a:xfrm>
          <a:prstGeom prst="rect">
            <a:avLst/>
          </a:prstGeom>
        </p:spPr>
      </p:pic>
      <p:sp>
        <p:nvSpPr>
          <p:cNvPr id="13" name="Rectangle 12"/>
          <p:cNvSpPr/>
          <p:nvPr/>
        </p:nvSpPr>
        <p:spPr>
          <a:xfrm>
            <a:off x="152400" y="6358045"/>
            <a:ext cx="4572000" cy="400110"/>
          </a:xfrm>
          <a:prstGeom prst="rect">
            <a:avLst/>
          </a:prstGeom>
        </p:spPr>
        <p:txBody>
          <a:bodyPr>
            <a:spAutoFit/>
          </a:bodyPr>
          <a:lstStyle/>
          <a:p>
            <a:endParaRPr lang="en-US" sz="1000" dirty="0" smtClean="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endParaRPr>
          </a:p>
          <a:p>
            <a:r>
              <a:rPr lang="en-US" sz="1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S</a:t>
            </a:r>
            <a:r>
              <a:rPr lang="en-US" sz="1000" dirty="0" smtClean="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ource</a:t>
            </a:r>
            <a:r>
              <a:rPr lang="en-US" sz="1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 San Antonio Metropolitan Health District, 2014 Health Profile, 2015</a:t>
            </a:r>
            <a:endParaRPr lang="en-US" sz="1000" dirty="0">
              <a:solidFill>
                <a:schemeClr val="bg1">
                  <a:lumMod val="50000"/>
                </a:schemeClr>
              </a:solidFill>
            </a:endParaRPr>
          </a:p>
        </p:txBody>
      </p:sp>
    </p:spTree>
    <p:extLst>
      <p:ext uri="{BB962C8B-B14F-4D97-AF65-F5344CB8AC3E}">
        <p14:creationId xmlns:p14="http://schemas.microsoft.com/office/powerpoint/2010/main" val="304742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19125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Lloyd.Potter@UTSA.edu</a:t>
            </a:r>
            <a:endParaRPr lang="en-US" dirty="0" smtClean="0"/>
          </a:p>
          <a:p>
            <a:pPr lvl="1">
              <a:buNone/>
            </a:pPr>
            <a:r>
              <a:rPr lang="en-US" dirty="0" smtClean="0"/>
              <a:t>Internet: </a:t>
            </a:r>
            <a:r>
              <a:rPr lang="en-US" dirty="0" smtClean="0">
                <a:hlinkClick r:id="rId4"/>
              </a:rPr>
              <a:t>http://osd.texas.gov</a:t>
            </a:r>
            <a:r>
              <a:rPr lang="en-US" dirty="0" smtClean="0"/>
              <a:t> </a:t>
            </a:r>
          </a:p>
          <a:p>
            <a:pPr lvl="1">
              <a:buNone/>
            </a:pPr>
            <a:r>
              <a:rPr lang="en-US" dirty="0" smtClean="0"/>
              <a:t>Twitter: @</a:t>
            </a:r>
            <a:r>
              <a:rPr lang="en-US" dirty="0" err="1" smtClean="0"/>
              <a:t>TexasDemography</a:t>
            </a:r>
            <a:endParaRPr lang="en-US" dirty="0" smtClean="0"/>
          </a:p>
          <a:p>
            <a:pPr lvl="1">
              <a:buNone/>
            </a:pPr>
            <a:endParaRPr lang="en-US" dirty="0" smtClean="0"/>
          </a:p>
          <a:p>
            <a:pPr lvl="1">
              <a:buNone/>
            </a:pPr>
            <a:endParaRPr lang="en-US" dirty="0" smtClean="0"/>
          </a:p>
          <a:p>
            <a:pPr eaLnBrk="1" hangingPunct="1">
              <a:buNone/>
            </a:pPr>
            <a:endParaRPr lang="en-US" dirty="0" smtClean="0"/>
          </a:p>
        </p:txBody>
      </p:sp>
      <p:sp>
        <p:nvSpPr>
          <p:cNvPr id="6" name="Slide Number Placeholder 5"/>
          <p:cNvSpPr>
            <a:spLocks noGrp="1"/>
          </p:cNvSpPr>
          <p:nvPr>
            <p:ph type="sldNum" sz="quarter" idx="12"/>
          </p:nvPr>
        </p:nvSpPr>
        <p:spPr/>
        <p:txBody>
          <a:bodyPr/>
          <a:lstStyle/>
          <a:p>
            <a:fld id="{2BC1FA3B-F0C1-4F58-90BE-DCC7501F4B28}" type="slidenum">
              <a:rPr lang="en-US" smtClean="0"/>
              <a:pPr/>
              <a:t>50</a:t>
            </a:fld>
            <a:endParaRPr lang="en-US" dirty="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524000" y="2209800"/>
            <a:ext cx="4946675" cy="769441"/>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44901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1131582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270256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sp>
        <p:nvSpPr>
          <p:cNvPr id="15" name="TextBox 14"/>
          <p:cNvSpPr txBox="1"/>
          <p:nvPr/>
        </p:nvSpPr>
        <p:spPr>
          <a:xfrm>
            <a:off x="3" y="6550968"/>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3779618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Annual Shares of Recent Non-Citizen Immigrants to Texas by World Area of Birth, 2005-2013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4071759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204B6D-E7A0-4FAC-9BFD-65567A7D0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B2CC5C5-12EA-43DF-BB61-1E515C1E7544}">
  <ds:schemaRefs>
    <ds:schemaRef ds:uri="ESRI.ArcGIS.Mapping.OfficeIntegration.PowerPointInfo"/>
  </ds:schemaRefs>
</ds:datastoreItem>
</file>

<file path=customXml/itemProps3.xml><?xml version="1.0" encoding="utf-8"?>
<ds:datastoreItem xmlns:ds="http://schemas.openxmlformats.org/officeDocument/2006/customXml" ds:itemID="{8C04F401-3304-4841-90D8-64E333614258}">
  <ds:schemaRefs>
    <ds:schemaRef ds:uri="ESRI.ArcGIS.Mapping.OfficeIntegration.PowerPointInfo"/>
  </ds:schemaRefs>
</ds:datastoreItem>
</file>

<file path=customXml/itemProps4.xml><?xml version="1.0" encoding="utf-8"?>
<ds:datastoreItem xmlns:ds="http://schemas.openxmlformats.org/officeDocument/2006/customXml" ds:itemID="{33BD7F36-9DC8-4F18-9BE1-DF2F91E5B376}">
  <ds:schemaRefs>
    <ds:schemaRef ds:uri="ESRI.ArcGIS.Mapping.OfficeIntegration.PowerPointInfo"/>
  </ds:schemaRefs>
</ds:datastoreItem>
</file>

<file path=customXml/itemProps5.xml><?xml version="1.0" encoding="utf-8"?>
<ds:datastoreItem xmlns:ds="http://schemas.openxmlformats.org/officeDocument/2006/customXml" ds:itemID="{E02EC4C2-C481-45F8-B04B-A5E9F29350B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6.xml><?xml version="1.0" encoding="utf-8"?>
<ds:datastoreItem xmlns:ds="http://schemas.openxmlformats.org/officeDocument/2006/customXml" ds:itemID="{63745B26-D4FB-4130-AF47-6D1D36FE1E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23067</TotalTime>
  <Words>3586</Words>
  <Application>Microsoft Office PowerPoint</Application>
  <PresentationFormat>Letter Paper (8.5x11 in)</PresentationFormat>
  <Paragraphs>514</Paragraphs>
  <Slides>50</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ＭＳ Ｐゴシック</vt:lpstr>
      <vt:lpstr>Arial</vt:lpstr>
      <vt:lpstr>Calibri</vt:lpstr>
      <vt:lpstr>Times New Roman</vt:lpstr>
      <vt:lpstr>Tw Cen MT</vt:lpstr>
      <vt:lpstr>Custom Design</vt:lpstr>
      <vt:lpstr>Demographic Characteristics and Trends in Texas and the San Antonio Area</vt:lpstr>
      <vt:lpstr>Total Population and Components of Population Change in Texas, 1950-2014</vt:lpstr>
      <vt:lpstr>Population Growth, Texas, 1950-2010</vt:lpstr>
      <vt:lpstr>PowerPoint Presentation</vt:lpstr>
      <vt:lpstr>Total Estimated Population by County, Texas, 2014</vt:lpstr>
      <vt:lpstr>Estimated Population Change, Texas Counties, 2010 to 2014</vt:lpstr>
      <vt:lpstr>Estimated Percent Change of the Total Population by County, Texas, 2010 to 2014</vt:lpstr>
      <vt:lpstr>Estimated Number of Net Migrants by  County, Texas, 2013 to 2014</vt:lpstr>
      <vt:lpstr>Annual Shares of Recent Non-Citizen Immigrants to Texas by World Area of Birth, 2005-2013 </vt:lpstr>
      <vt:lpstr>PowerPoint Presentation</vt:lpstr>
      <vt:lpstr>PowerPoint Presentation</vt:lpstr>
      <vt:lpstr>PowerPoint Presentation</vt:lpstr>
      <vt:lpstr>PowerPoint Presentation</vt:lpstr>
      <vt:lpstr>Estimated Population and Population Change, San Antonio and Select Texas Cities, 2010-2014</vt:lpstr>
      <vt:lpstr>Estimated Population and Population Change, San Antonio and Select Texas Cities, 2010-2014</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Percent  of the Population that is of Hispanic Descent,  Texas Counties, 2009-2013</vt:lpstr>
      <vt:lpstr>Percent of the Population that is Non-Hispanic Black, Texas Counties, 2009-2013</vt:lpstr>
      <vt:lpstr>Percent of the Population Born in Texas, Texas Counties, 2009-2013</vt:lpstr>
      <vt:lpstr>Percent of the Population by Race and Ethnicity, San Antonio and Texas, 2010</vt:lpstr>
      <vt:lpstr>Housing and Household Characteristics, San Antonio and Texas</vt:lpstr>
      <vt:lpstr>Population Characteristics, San Antonio and Texas</vt:lpstr>
      <vt:lpstr>PowerPoint Presentation</vt:lpstr>
      <vt:lpstr>PowerPoint Presentation</vt:lpstr>
      <vt:lpstr>PowerPoint Presentation</vt:lpstr>
      <vt:lpstr>PowerPoint Presentation</vt:lpstr>
      <vt:lpstr>Percent of Students Participating in Bilingual or ESL Programs by School District, Bexar County, 2014-2015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Population Growth in Texas,  2010-2050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Unhealthy Weight for Some Bexar County School Districts, 2013-14</vt:lpstr>
      <vt:lpstr>Juvenile Probation by Zip Code, Bexar County, Texas, 2014</vt:lpstr>
      <vt:lpstr>Total Births by ZIP Code area, Bexar County, Texas, 2014</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759</cp:revision>
  <cp:lastPrinted>2015-10-07T15:03:41Z</cp:lastPrinted>
  <dcterms:created xsi:type="dcterms:W3CDTF">2010-01-22T14:36:29Z</dcterms:created>
  <dcterms:modified xsi:type="dcterms:W3CDTF">2015-10-07T15:05:31Z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