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charts/chart3.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4.xml" ContentType="application/vnd.openxmlformats-officedocument.drawingml.chart+xml"/>
  <Override PartName="/ppt/notesSlides/notesSlide12.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13.xml" ContentType="application/vnd.openxmlformats-officedocument.presentationml.notesSlide+xml"/>
  <Override PartName="/ppt/charts/chart7.xml" ContentType="application/vnd.openxmlformats-officedocument.drawingml.chart+xml"/>
  <Override PartName="/ppt/notesSlides/notesSlide14.xml" ContentType="application/vnd.openxmlformats-officedocument.presentationml.notesSlide+xml"/>
  <Override PartName="/ppt/charts/chart8.xml" ContentType="application/vnd.openxmlformats-officedocument.drawingml.chart+xml"/>
  <Override PartName="/ppt/notesSlides/notesSlide15.xml" ContentType="application/vnd.openxmlformats-officedocument.presentationml.notesSlide+xml"/>
  <Override PartName="/ppt/charts/chart9.xml" ContentType="application/vnd.openxmlformats-officedocument.drawingml.chart+xml"/>
  <Override PartName="/ppt/notesSlides/notesSlide16.xml" ContentType="application/vnd.openxmlformats-officedocument.presentationml.notesSlide+xml"/>
  <Override PartName="/ppt/charts/chart10.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charts/chart13.xml" ContentType="application/vnd.openxmlformats-officedocument.drawingml.chart+xml"/>
  <Override PartName="/ppt/charts/style3.xml" ContentType="application/vnd.ms-office.chartstyle+xml"/>
  <Override PartName="/ppt/charts/colors3.xml" ContentType="application/vnd.ms-office.chartcolorstyle+xml"/>
  <Override PartName="/ppt/charts/chart1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0.xml" ContentType="application/vnd.openxmlformats-officedocument.presentationml.notesSlide+xml"/>
  <Override PartName="/ppt/charts/chart15.xml" ContentType="application/vnd.openxmlformats-officedocument.drawingml.chart+xml"/>
  <Override PartName="/ppt/notesSlides/notesSlide21.xml" ContentType="application/vnd.openxmlformats-officedocument.presentationml.notesSlide+xml"/>
  <Override PartName="/ppt/charts/chart16.xml" ContentType="application/vnd.openxmlformats-officedocument.drawingml.chart+xml"/>
  <Override PartName="/ppt/notesSlides/notesSlide22.xml" ContentType="application/vnd.openxmlformats-officedocument.presentationml.notesSlide+xml"/>
  <Override PartName="/ppt/charts/chart17.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notesSlides/notesSlide23.xml" ContentType="application/vnd.openxmlformats-officedocument.presentationml.notesSlide+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2.xml" ContentType="application/vnd.openxmlformats-officedocument.drawingml.chartshapes+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6" r:id="rId4"/>
  </p:sldMasterIdLst>
  <p:notesMasterIdLst>
    <p:notesMasterId r:id="rId49"/>
  </p:notesMasterIdLst>
  <p:handoutMasterIdLst>
    <p:handoutMasterId r:id="rId50"/>
  </p:handoutMasterIdLst>
  <p:sldIdLst>
    <p:sldId id="256" r:id="rId5"/>
    <p:sldId id="752" r:id="rId6"/>
    <p:sldId id="734" r:id="rId7"/>
    <p:sldId id="768" r:id="rId8"/>
    <p:sldId id="786" r:id="rId9"/>
    <p:sldId id="787" r:id="rId10"/>
    <p:sldId id="775" r:id="rId11"/>
    <p:sldId id="776" r:id="rId12"/>
    <p:sldId id="798" r:id="rId13"/>
    <p:sldId id="801" r:id="rId14"/>
    <p:sldId id="784" r:id="rId15"/>
    <p:sldId id="785" r:id="rId16"/>
    <p:sldId id="779" r:id="rId17"/>
    <p:sldId id="780" r:id="rId18"/>
    <p:sldId id="772" r:id="rId19"/>
    <p:sldId id="773" r:id="rId20"/>
    <p:sldId id="788" r:id="rId21"/>
    <p:sldId id="789" r:id="rId22"/>
    <p:sldId id="539" r:id="rId23"/>
    <p:sldId id="617" r:id="rId24"/>
    <p:sldId id="607" r:id="rId25"/>
    <p:sldId id="608" r:id="rId26"/>
    <p:sldId id="682" r:id="rId27"/>
    <p:sldId id="777" r:id="rId28"/>
    <p:sldId id="778" r:id="rId29"/>
    <p:sldId id="790" r:id="rId30"/>
    <p:sldId id="791" r:id="rId31"/>
    <p:sldId id="797" r:id="rId32"/>
    <p:sldId id="796" r:id="rId33"/>
    <p:sldId id="802" r:id="rId34"/>
    <p:sldId id="742" r:id="rId35"/>
    <p:sldId id="800" r:id="rId36"/>
    <p:sldId id="743" r:id="rId37"/>
    <p:sldId id="729" r:id="rId38"/>
    <p:sldId id="730" r:id="rId39"/>
    <p:sldId id="799" r:id="rId40"/>
    <p:sldId id="692" r:id="rId41"/>
    <p:sldId id="700" r:id="rId42"/>
    <p:sldId id="701" r:id="rId43"/>
    <p:sldId id="702" r:id="rId44"/>
    <p:sldId id="803" r:id="rId45"/>
    <p:sldId id="804" r:id="rId46"/>
    <p:sldId id="699" r:id="rId47"/>
    <p:sldId id="352" r:id="rId48"/>
  </p:sldIdLst>
  <p:sldSz cx="9144000" cy="6858000" type="letter"/>
  <p:notesSz cx="9296400" cy="70104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p:defaultTextStyle>
  <p:extLst>
    <p:ext uri="{521415D9-36F7-43E2-AB2F-B90AF26B5E84}">
      <p14:sectionLst xmlns:p14="http://schemas.microsoft.com/office/powerpoint/2010/main">
        <p14:section name="Default Section" id="{FD87F2B7-93B1-4DB9-9445-2BB58187874E}">
          <p14:sldIdLst>
            <p14:sldId id="256"/>
            <p14:sldId id="752"/>
            <p14:sldId id="734"/>
            <p14:sldId id="768"/>
            <p14:sldId id="786"/>
            <p14:sldId id="787"/>
            <p14:sldId id="775"/>
            <p14:sldId id="776"/>
            <p14:sldId id="798"/>
            <p14:sldId id="801"/>
            <p14:sldId id="784"/>
            <p14:sldId id="785"/>
            <p14:sldId id="779"/>
            <p14:sldId id="780"/>
            <p14:sldId id="772"/>
            <p14:sldId id="773"/>
            <p14:sldId id="788"/>
            <p14:sldId id="789"/>
            <p14:sldId id="539"/>
            <p14:sldId id="617"/>
            <p14:sldId id="607"/>
            <p14:sldId id="608"/>
            <p14:sldId id="682"/>
            <p14:sldId id="777"/>
            <p14:sldId id="778"/>
            <p14:sldId id="790"/>
            <p14:sldId id="791"/>
            <p14:sldId id="797"/>
            <p14:sldId id="796"/>
            <p14:sldId id="802"/>
            <p14:sldId id="742"/>
            <p14:sldId id="800"/>
            <p14:sldId id="743"/>
            <p14:sldId id="729"/>
            <p14:sldId id="730"/>
            <p14:sldId id="799"/>
            <p14:sldId id="692"/>
            <p14:sldId id="700"/>
            <p14:sldId id="701"/>
            <p14:sldId id="702"/>
            <p14:sldId id="803"/>
            <p14:sldId id="804"/>
            <p14:sldId id="699"/>
            <p14:sldId id="35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8">
          <p15:clr>
            <a:srgbClr val="A4A3A4"/>
          </p15:clr>
        </p15:guide>
        <p15:guide id="2" pos="29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E7A"/>
    <a:srgbClr val="4383D1"/>
    <a:srgbClr val="AF423F"/>
    <a:srgbClr val="D78F8D"/>
    <a:srgbClr val="191C6F"/>
    <a:srgbClr val="FFFFCC"/>
    <a:srgbClr val="FFFF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1129" autoAdjust="0"/>
    <p:restoredTop sz="87260" autoAdjust="0"/>
  </p:normalViewPr>
  <p:slideViewPr>
    <p:cSldViewPr>
      <p:cViewPr>
        <p:scale>
          <a:sx n="66" d="100"/>
          <a:sy n="66" d="100"/>
        </p:scale>
        <p:origin x="610" y="2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5" d="100"/>
        <a:sy n="85" d="100"/>
      </p:scale>
      <p:origin x="0" y="-6266"/>
    </p:cViewPr>
  </p:sorterViewPr>
  <p:notesViewPr>
    <p:cSldViewPr>
      <p:cViewPr varScale="1">
        <p:scale>
          <a:sx n="79" d="100"/>
          <a:sy n="79" d="100"/>
        </p:scale>
        <p:origin x="-1446" y="-96"/>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2.xml"/><Relationship Id="rId1" Type="http://schemas.microsoft.com/office/2011/relationships/chartStyle" Target="style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3.xml"/><Relationship Id="rId1" Type="http://schemas.microsoft.com/office/2011/relationships/chartStyle" Target="style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4.xml"/><Relationship Id="rId1" Type="http://schemas.microsoft.com/office/2011/relationships/chartStyle" Target="style4.xml"/></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6.xml.rels><?xml version="1.0" encoding="UTF-8" standalone="yes"?>
<Relationships xmlns="http://schemas.openxmlformats.org/package/2006/relationships"><Relationship Id="rId1" Type="http://schemas.openxmlformats.org/officeDocument/2006/relationships/oleObject" Target="file:///\\idser-nas01\IDSER\Projects\SDC_Projections\2010\Education\NewEdProj.xlsx" TargetMode="External"/></Relationships>
</file>

<file path=ppt/charts/_rels/chart17.xml.rels><?xml version="1.0" encoding="UTF-8" standalone="yes"?>
<Relationships xmlns="http://schemas.openxmlformats.org/package/2006/relationships"><Relationship Id="rId3" Type="http://schemas.openxmlformats.org/officeDocument/2006/relationships/oleObject" Target="file:///\\idser-nas01\IDSER\Collaboration\Product_Development\Briefs_Reports\Education\Education%20Attainment\Proj_Age25_64\manuscript\Figure%2011.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18.xml.rels><?xml version="1.0" encoding="UTF-8" standalone="yes"?>
<Relationships xmlns="http://schemas.openxmlformats.org/package/2006/relationships"><Relationship Id="rId3" Type="http://schemas.openxmlformats.org/officeDocument/2006/relationships/oleObject" Target="file:///\\idser-nas01\IDSER\Collaboration\Product_Development\Briefs_Reports\Education\Education%20Attainment\Proj_Age25_64\manuscript\Figure%2011.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2.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oleObject" Target="Book3"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HQ11\DATA1\DATA\PIO\USERS\ECLENNON\Other%20Projects%20-%20SLA\Transportation%20Forum%202015\BLS%20Job%20Data%20for%20pie%20chart.xlsx"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189049285505981E-2"/>
          <c:y val="0.12281717725045477"/>
          <c:w val="0.9231195926898027"/>
          <c:h val="0.81066084720533504"/>
        </c:manualLayout>
      </c:layout>
      <c:barChart>
        <c:barDir val="col"/>
        <c:grouping val="clustered"/>
        <c:varyColors val="0"/>
        <c:ser>
          <c:idx val="1"/>
          <c:order val="0"/>
          <c:tx>
            <c:strRef>
              <c:f>Sheet1!$C$1</c:f>
              <c:strCache>
                <c:ptCount val="1"/>
                <c:pt idx="0">
                  <c:v>Numeric Change (Millions)</c:v>
                </c:pt>
              </c:strCache>
            </c:strRef>
          </c:tx>
          <c:spPr>
            <a:solidFill>
              <a:schemeClr val="accent2"/>
            </a:solidFill>
            <a:ln>
              <a:noFill/>
            </a:ln>
            <a:effectLst/>
          </c:spPr>
          <c:invertIfNegative val="0"/>
          <c:dLbls>
            <c:spPr>
              <a:noFill/>
              <a:ln>
                <a:noFill/>
              </a:ln>
              <a:effectLst/>
            </c:spPr>
            <c:txPr>
              <a:bodyPr rot="-5280000" spcFirstLastPara="1" vertOverflow="ellipsis"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Sheet1!$A$2:$A$12</c:f>
              <c:numCache>
                <c:formatCode>General</c:formatCode>
                <c:ptCount val="11"/>
                <c:pt idx="0">
                  <c:v>1950</c:v>
                </c:pt>
                <c:pt idx="1">
                  <c:v>1960</c:v>
                </c:pt>
                <c:pt idx="2">
                  <c:v>1970</c:v>
                </c:pt>
                <c:pt idx="3">
                  <c:v>1980</c:v>
                </c:pt>
                <c:pt idx="4">
                  <c:v>1990</c:v>
                </c:pt>
                <c:pt idx="5">
                  <c:v>2000</c:v>
                </c:pt>
                <c:pt idx="6">
                  <c:v>2010</c:v>
                </c:pt>
                <c:pt idx="8">
                  <c:v>2012</c:v>
                </c:pt>
                <c:pt idx="9">
                  <c:v>2013</c:v>
                </c:pt>
                <c:pt idx="10">
                  <c:v>2014</c:v>
                </c:pt>
              </c:numCache>
            </c:numRef>
          </c:cat>
          <c:val>
            <c:numRef>
              <c:f>Sheet1!$C$2:$C$12</c:f>
              <c:numCache>
                <c:formatCode>0.00</c:formatCode>
                <c:ptCount val="11"/>
                <c:pt idx="1">
                  <c:v>1.8684829999999999</c:v>
                </c:pt>
                <c:pt idx="2">
                  <c:v>1.6170530000000001</c:v>
                </c:pt>
                <c:pt idx="3">
                  <c:v>3.0324610000000001</c:v>
                </c:pt>
                <c:pt idx="4">
                  <c:v>2.7573189999999999</c:v>
                </c:pt>
                <c:pt idx="5">
                  <c:v>3.86531</c:v>
                </c:pt>
                <c:pt idx="6">
                  <c:v>4.2937409999999998</c:v>
                </c:pt>
                <c:pt idx="8">
                  <c:v>0.91523500000000002</c:v>
                </c:pt>
                <c:pt idx="9">
                  <c:v>0.38739699999999999</c:v>
                </c:pt>
                <c:pt idx="10">
                  <c:v>0.44749499999999998</c:v>
                </c:pt>
              </c:numCache>
            </c:numRef>
          </c:val>
        </c:ser>
        <c:ser>
          <c:idx val="0"/>
          <c:order val="1"/>
          <c:tx>
            <c:strRef>
              <c:f>Sheet1!$B$1</c:f>
              <c:strCache>
                <c:ptCount val="1"/>
                <c:pt idx="0">
                  <c:v>Population (Millions)</c:v>
                </c:pt>
              </c:strCache>
            </c:strRef>
          </c:tx>
          <c:spPr>
            <a:solidFill>
              <a:schemeClr val="accent1"/>
            </a:solidFill>
            <a:ln>
              <a:noFill/>
            </a:ln>
            <a:effectLst/>
          </c:spPr>
          <c:invertIfNegative val="0"/>
          <c:dLbls>
            <c:spPr>
              <a:noFill/>
              <a:ln>
                <a:noFill/>
              </a:ln>
              <a:effectLst/>
            </c:spPr>
            <c:txPr>
              <a:bodyPr rot="-3360000" spcFirstLastPara="1" vertOverflow="ellipsis"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Sheet1!$A$2:$A$12</c:f>
              <c:numCache>
                <c:formatCode>General</c:formatCode>
                <c:ptCount val="11"/>
                <c:pt idx="0">
                  <c:v>1950</c:v>
                </c:pt>
                <c:pt idx="1">
                  <c:v>1960</c:v>
                </c:pt>
                <c:pt idx="2">
                  <c:v>1970</c:v>
                </c:pt>
                <c:pt idx="3">
                  <c:v>1980</c:v>
                </c:pt>
                <c:pt idx="4">
                  <c:v>1990</c:v>
                </c:pt>
                <c:pt idx="5">
                  <c:v>2000</c:v>
                </c:pt>
                <c:pt idx="6">
                  <c:v>2010</c:v>
                </c:pt>
                <c:pt idx="8">
                  <c:v>2012</c:v>
                </c:pt>
                <c:pt idx="9">
                  <c:v>2013</c:v>
                </c:pt>
                <c:pt idx="10">
                  <c:v>2014</c:v>
                </c:pt>
              </c:numCache>
            </c:numRef>
          </c:cat>
          <c:val>
            <c:numRef>
              <c:f>Sheet1!$B$2:$B$12</c:f>
              <c:numCache>
                <c:formatCode>0.00</c:formatCode>
                <c:ptCount val="11"/>
                <c:pt idx="0">
                  <c:v>7.7111939999999999</c:v>
                </c:pt>
                <c:pt idx="1">
                  <c:v>9.5796770000000002</c:v>
                </c:pt>
                <c:pt idx="2">
                  <c:v>11.196730000000001</c:v>
                </c:pt>
                <c:pt idx="3">
                  <c:v>14.229191</c:v>
                </c:pt>
                <c:pt idx="4">
                  <c:v>16.986509999999999</c:v>
                </c:pt>
                <c:pt idx="5">
                  <c:v>20.85182</c:v>
                </c:pt>
                <c:pt idx="6">
                  <c:v>25.145561000000001</c:v>
                </c:pt>
                <c:pt idx="8">
                  <c:v>26.060796</c:v>
                </c:pt>
                <c:pt idx="9">
                  <c:v>26.448193</c:v>
                </c:pt>
                <c:pt idx="10">
                  <c:v>26.895688</c:v>
                </c:pt>
              </c:numCache>
            </c:numRef>
          </c:val>
        </c:ser>
        <c:dLbls>
          <c:showLegendKey val="0"/>
          <c:showVal val="0"/>
          <c:showCatName val="0"/>
          <c:showSerName val="0"/>
          <c:showPercent val="0"/>
          <c:showBubbleSize val="0"/>
        </c:dLbls>
        <c:gapWidth val="219"/>
        <c:overlap val="-27"/>
        <c:axId val="361464576"/>
        <c:axId val="361468496"/>
        <c:extLst>
          <c:ext xmlns:c15="http://schemas.microsoft.com/office/drawing/2012/chart" uri="{02D57815-91ED-43cb-92C2-25804820EDAC}">
            <c15:filteredBarSeries>
              <c15:ser>
                <c:idx val="2"/>
                <c:order val="2"/>
                <c:tx>
                  <c:strRef>
                    <c:extLst>
                      <c:ext uri="{02D57815-91ED-43cb-92C2-25804820EDAC}">
                        <c15:formulaRef>
                          <c15:sqref>Sheet1!$D$1</c15:sqref>
                        </c15:formulaRef>
                      </c:ext>
                    </c:extLst>
                    <c:strCache>
                      <c:ptCount val="1"/>
                      <c:pt idx="0">
                        <c:v>Annual Percent Change</c:v>
                      </c:pt>
                    </c:strCache>
                  </c:strRef>
                </c:tx>
                <c:spPr>
                  <a:solidFill>
                    <a:schemeClr val="accent3"/>
                  </a:solidFill>
                  <a:ln>
                    <a:noFill/>
                  </a:ln>
                  <a:effectLst/>
                </c:spPr>
                <c:invertIfNegative val="0"/>
                <c:cat>
                  <c:numRef>
                    <c:extLst>
                      <c:ext uri="{02D57815-91ED-43cb-92C2-25804820EDAC}">
                        <c15:formulaRef>
                          <c15:sqref>Sheet1!$A$2:$A$12</c15:sqref>
                        </c15:formulaRef>
                      </c:ext>
                    </c:extLst>
                    <c:numCache>
                      <c:formatCode>General</c:formatCode>
                      <c:ptCount val="11"/>
                      <c:pt idx="0">
                        <c:v>1950</c:v>
                      </c:pt>
                      <c:pt idx="1">
                        <c:v>1960</c:v>
                      </c:pt>
                      <c:pt idx="2">
                        <c:v>1970</c:v>
                      </c:pt>
                      <c:pt idx="3">
                        <c:v>1980</c:v>
                      </c:pt>
                      <c:pt idx="4">
                        <c:v>1990</c:v>
                      </c:pt>
                      <c:pt idx="5">
                        <c:v>2000</c:v>
                      </c:pt>
                      <c:pt idx="6">
                        <c:v>2010</c:v>
                      </c:pt>
                      <c:pt idx="8">
                        <c:v>2012</c:v>
                      </c:pt>
                      <c:pt idx="9">
                        <c:v>2013</c:v>
                      </c:pt>
                      <c:pt idx="10">
                        <c:v>2014</c:v>
                      </c:pt>
                    </c:numCache>
                  </c:numRef>
                </c:cat>
                <c:val>
                  <c:numRef>
                    <c:extLst>
                      <c:ext uri="{02D57815-91ED-43cb-92C2-25804820EDAC}">
                        <c15:formulaRef>
                          <c15:sqref>Sheet1!$D$2:$D$12</c15:sqref>
                        </c15:formulaRef>
                      </c:ext>
                    </c:extLst>
                    <c:numCache>
                      <c:formatCode>General</c:formatCode>
                      <c:ptCount val="11"/>
                      <c:pt idx="0">
                        <c:v>0</c:v>
                      </c:pt>
                      <c:pt idx="1">
                        <c:v>2.4</c:v>
                      </c:pt>
                      <c:pt idx="2">
                        <c:v>1.7</c:v>
                      </c:pt>
                      <c:pt idx="3">
                        <c:v>2.7</c:v>
                      </c:pt>
                      <c:pt idx="4">
                        <c:v>2</c:v>
                      </c:pt>
                      <c:pt idx="5">
                        <c:v>2.2999999999999998</c:v>
                      </c:pt>
                      <c:pt idx="6">
                        <c:v>2.1</c:v>
                      </c:pt>
                      <c:pt idx="8">
                        <c:v>1.8</c:v>
                      </c:pt>
                      <c:pt idx="9">
                        <c:v>1.4</c:v>
                      </c:pt>
                      <c:pt idx="10">
                        <c:v>1.7</c:v>
                      </c:pt>
                    </c:numCache>
                  </c:numRef>
                </c:val>
              </c15:ser>
            </c15:filteredBarSeries>
          </c:ext>
        </c:extLst>
      </c:barChart>
      <c:catAx>
        <c:axId val="361464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61468496"/>
        <c:crosses val="autoZero"/>
        <c:auto val="1"/>
        <c:lblAlgn val="ctr"/>
        <c:lblOffset val="100"/>
        <c:noMultiLvlLbl val="0"/>
      </c:catAx>
      <c:valAx>
        <c:axId val="36146849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61464576"/>
        <c:crosses val="autoZero"/>
        <c:crossBetween val="between"/>
      </c:valAx>
      <c:spPr>
        <a:noFill/>
        <a:ln>
          <a:noFill/>
        </a:ln>
        <a:effectLst/>
      </c:spPr>
    </c:plotArea>
    <c:legend>
      <c:legendPos val="b"/>
      <c:layout>
        <c:manualLayout>
          <c:xMode val="edge"/>
          <c:yMode val="edge"/>
          <c:x val="0.17904721979197041"/>
          <c:y val="2.5565829857645771E-3"/>
          <c:w val="0.6352584572761738"/>
          <c:h val="7.108984320022059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Male White, Non-Hispanic</c:v>
                </c:pt>
              </c:strCache>
            </c:strRef>
          </c:tx>
          <c:spPr>
            <a:solidFill>
              <a:schemeClr val="accent1">
                <a:lumMod val="5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Sheet1!$B$2:$B$104</c:f>
              <c:numCache>
                <c:formatCode>#,##0;[Red]#,##0</c:formatCode>
                <c:ptCount val="103"/>
                <c:pt idx="0">
                  <c:v>-61193</c:v>
                </c:pt>
                <c:pt idx="1">
                  <c:v>-61473</c:v>
                </c:pt>
                <c:pt idx="2">
                  <c:v>-63020</c:v>
                </c:pt>
                <c:pt idx="3">
                  <c:v>-63696</c:v>
                </c:pt>
                <c:pt idx="4">
                  <c:v>-64076</c:v>
                </c:pt>
                <c:pt idx="5">
                  <c:v>-64311</c:v>
                </c:pt>
                <c:pt idx="6">
                  <c:v>-65125</c:v>
                </c:pt>
                <c:pt idx="7">
                  <c:v>-65504</c:v>
                </c:pt>
                <c:pt idx="8">
                  <c:v>-65740</c:v>
                </c:pt>
                <c:pt idx="9">
                  <c:v>-67576</c:v>
                </c:pt>
                <c:pt idx="10">
                  <c:v>-68359</c:v>
                </c:pt>
                <c:pt idx="11">
                  <c:v>-67761</c:v>
                </c:pt>
                <c:pt idx="12">
                  <c:v>-67791</c:v>
                </c:pt>
                <c:pt idx="13">
                  <c:v>-68280</c:v>
                </c:pt>
                <c:pt idx="14">
                  <c:v>-68483</c:v>
                </c:pt>
                <c:pt idx="15">
                  <c:v>-68926</c:v>
                </c:pt>
                <c:pt idx="16">
                  <c:v>-70222</c:v>
                </c:pt>
                <c:pt idx="17">
                  <c:v>-71489</c:v>
                </c:pt>
                <c:pt idx="18">
                  <c:v>-72635</c:v>
                </c:pt>
                <c:pt idx="19">
                  <c:v>-72595</c:v>
                </c:pt>
                <c:pt idx="20">
                  <c:v>-71950</c:v>
                </c:pt>
                <c:pt idx="21">
                  <c:v>-70793</c:v>
                </c:pt>
                <c:pt idx="22">
                  <c:v>-71228</c:v>
                </c:pt>
                <c:pt idx="23">
                  <c:v>-72740</c:v>
                </c:pt>
                <c:pt idx="24">
                  <c:v>-74533</c:v>
                </c:pt>
                <c:pt idx="25">
                  <c:v>-76168</c:v>
                </c:pt>
                <c:pt idx="26">
                  <c:v>-74070</c:v>
                </c:pt>
                <c:pt idx="27">
                  <c:v>-76114</c:v>
                </c:pt>
                <c:pt idx="28">
                  <c:v>-74944</c:v>
                </c:pt>
                <c:pt idx="29">
                  <c:v>-75706</c:v>
                </c:pt>
                <c:pt idx="30">
                  <c:v>-75317</c:v>
                </c:pt>
                <c:pt idx="31">
                  <c:v>-70462</c:v>
                </c:pt>
                <c:pt idx="32">
                  <c:v>-69718</c:v>
                </c:pt>
                <c:pt idx="33">
                  <c:v>-68309</c:v>
                </c:pt>
                <c:pt idx="34">
                  <c:v>-67804</c:v>
                </c:pt>
                <c:pt idx="35">
                  <c:v>-69655</c:v>
                </c:pt>
                <c:pt idx="36">
                  <c:v>-67313</c:v>
                </c:pt>
                <c:pt idx="37">
                  <c:v>-70509</c:v>
                </c:pt>
                <c:pt idx="38">
                  <c:v>-76100</c:v>
                </c:pt>
                <c:pt idx="39">
                  <c:v>-82221</c:v>
                </c:pt>
                <c:pt idx="40">
                  <c:v>-81496</c:v>
                </c:pt>
                <c:pt idx="41">
                  <c:v>-76623</c:v>
                </c:pt>
                <c:pt idx="42">
                  <c:v>-74797</c:v>
                </c:pt>
                <c:pt idx="43">
                  <c:v>-75155</c:v>
                </c:pt>
                <c:pt idx="44">
                  <c:v>-76180</c:v>
                </c:pt>
                <c:pt idx="45">
                  <c:v>-84045</c:v>
                </c:pt>
                <c:pt idx="46">
                  <c:v>-87357</c:v>
                </c:pt>
                <c:pt idx="47">
                  <c:v>-89750</c:v>
                </c:pt>
                <c:pt idx="48">
                  <c:v>-90920</c:v>
                </c:pt>
                <c:pt idx="49">
                  <c:v>-93028</c:v>
                </c:pt>
                <c:pt idx="50">
                  <c:v>-95212</c:v>
                </c:pt>
                <c:pt idx="51">
                  <c:v>-91987</c:v>
                </c:pt>
                <c:pt idx="52">
                  <c:v>-93704</c:v>
                </c:pt>
                <c:pt idx="53">
                  <c:v>-90943</c:v>
                </c:pt>
                <c:pt idx="54">
                  <c:v>-88684</c:v>
                </c:pt>
                <c:pt idx="55">
                  <c:v>-89059</c:v>
                </c:pt>
                <c:pt idx="56">
                  <c:v>-84351</c:v>
                </c:pt>
                <c:pt idx="57">
                  <c:v>-83150</c:v>
                </c:pt>
                <c:pt idx="58">
                  <c:v>-79532</c:v>
                </c:pt>
                <c:pt idx="59">
                  <c:v>-74826</c:v>
                </c:pt>
                <c:pt idx="60">
                  <c:v>-75332</c:v>
                </c:pt>
                <c:pt idx="61">
                  <c:v>-73191</c:v>
                </c:pt>
                <c:pt idx="62">
                  <c:v>-76728</c:v>
                </c:pt>
                <c:pt idx="63">
                  <c:v>-76741</c:v>
                </c:pt>
                <c:pt idx="64">
                  <c:v>-56444</c:v>
                </c:pt>
                <c:pt idx="65">
                  <c:v>-57901</c:v>
                </c:pt>
                <c:pt idx="66">
                  <c:v>-58274</c:v>
                </c:pt>
                <c:pt idx="67">
                  <c:v>-56072</c:v>
                </c:pt>
                <c:pt idx="68">
                  <c:v>-49939</c:v>
                </c:pt>
                <c:pt idx="69">
                  <c:v>-45987</c:v>
                </c:pt>
                <c:pt idx="70">
                  <c:v>-42478</c:v>
                </c:pt>
                <c:pt idx="71">
                  <c:v>-40692</c:v>
                </c:pt>
                <c:pt idx="72">
                  <c:v>-38496</c:v>
                </c:pt>
                <c:pt idx="73">
                  <c:v>-35540</c:v>
                </c:pt>
                <c:pt idx="74">
                  <c:v>-34477</c:v>
                </c:pt>
                <c:pt idx="75">
                  <c:v>-33247</c:v>
                </c:pt>
                <c:pt idx="76">
                  <c:v>-29843</c:v>
                </c:pt>
                <c:pt idx="77">
                  <c:v>-28684</c:v>
                </c:pt>
                <c:pt idx="78">
                  <c:v>-27416</c:v>
                </c:pt>
                <c:pt idx="79">
                  <c:v>-26223</c:v>
                </c:pt>
                <c:pt idx="80">
                  <c:v>-24310</c:v>
                </c:pt>
                <c:pt idx="81">
                  <c:v>-21884</c:v>
                </c:pt>
                <c:pt idx="82">
                  <c:v>-19620</c:v>
                </c:pt>
                <c:pt idx="83">
                  <c:v>-17972</c:v>
                </c:pt>
                <c:pt idx="84">
                  <c:v>-16073</c:v>
                </c:pt>
                <c:pt idx="85">
                  <c:v>-14380</c:v>
                </c:pt>
                <c:pt idx="86">
                  <c:v>-12336</c:v>
                </c:pt>
                <c:pt idx="87">
                  <c:v>-10612</c:v>
                </c:pt>
                <c:pt idx="88">
                  <c:v>-9224</c:v>
                </c:pt>
                <c:pt idx="89">
                  <c:v>-7361</c:v>
                </c:pt>
                <c:pt idx="90">
                  <c:v>-5733</c:v>
                </c:pt>
                <c:pt idx="91">
                  <c:v>-4145</c:v>
                </c:pt>
                <c:pt idx="92">
                  <c:v>-3178</c:v>
                </c:pt>
                <c:pt idx="93">
                  <c:v>-2332</c:v>
                </c:pt>
                <c:pt idx="94">
                  <c:v>-1681</c:v>
                </c:pt>
                <c:pt idx="95">
                  <c:v>-1152</c:v>
                </c:pt>
                <c:pt idx="96">
                  <c:v>-815</c:v>
                </c:pt>
                <c:pt idx="97">
                  <c:v>-544</c:v>
                </c:pt>
                <c:pt idx="98">
                  <c:v>-346</c:v>
                </c:pt>
                <c:pt idx="99">
                  <c:v>-224</c:v>
                </c:pt>
                <c:pt idx="100">
                  <c:v>-293</c:v>
                </c:pt>
                <c:pt idx="101">
                  <c:v>-13</c:v>
                </c:pt>
                <c:pt idx="102">
                  <c:v>-5</c:v>
                </c:pt>
              </c:numCache>
            </c:numRef>
          </c:val>
        </c:ser>
        <c:ser>
          <c:idx val="1"/>
          <c:order val="1"/>
          <c:tx>
            <c:strRef>
              <c:f>Sheet1!$C$1</c:f>
              <c:strCache>
                <c:ptCount val="1"/>
                <c:pt idx="0">
                  <c:v>Male Hispanic</c:v>
                </c:pt>
              </c:strCache>
            </c:strRef>
          </c:tx>
          <c:spPr>
            <a:solidFill>
              <a:schemeClr val="accent1">
                <a:lumMod val="75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Sheet1!$C$2:$C$104</c:f>
              <c:numCache>
                <c:formatCode>#,##0;[Red]#,##0</c:formatCode>
                <c:ptCount val="103"/>
                <c:pt idx="0">
                  <c:v>-98489</c:v>
                </c:pt>
                <c:pt idx="1">
                  <c:v>-98784</c:v>
                </c:pt>
                <c:pt idx="2">
                  <c:v>-100851</c:v>
                </c:pt>
                <c:pt idx="3">
                  <c:v>-100382</c:v>
                </c:pt>
                <c:pt idx="4">
                  <c:v>-98751</c:v>
                </c:pt>
                <c:pt idx="5">
                  <c:v>-98782</c:v>
                </c:pt>
                <c:pt idx="6">
                  <c:v>-96980</c:v>
                </c:pt>
                <c:pt idx="7">
                  <c:v>-95522</c:v>
                </c:pt>
                <c:pt idx="8">
                  <c:v>-95413</c:v>
                </c:pt>
                <c:pt idx="9">
                  <c:v>-95651</c:v>
                </c:pt>
                <c:pt idx="10">
                  <c:v>-94678</c:v>
                </c:pt>
                <c:pt idx="11">
                  <c:v>-91318</c:v>
                </c:pt>
                <c:pt idx="12">
                  <c:v>-89557</c:v>
                </c:pt>
                <c:pt idx="13">
                  <c:v>-87981</c:v>
                </c:pt>
                <c:pt idx="14">
                  <c:v>-87551</c:v>
                </c:pt>
                <c:pt idx="15">
                  <c:v>-87137</c:v>
                </c:pt>
                <c:pt idx="16">
                  <c:v>-87612</c:v>
                </c:pt>
                <c:pt idx="17">
                  <c:v>-87839</c:v>
                </c:pt>
                <c:pt idx="18">
                  <c:v>-87742</c:v>
                </c:pt>
                <c:pt idx="19">
                  <c:v>-85492</c:v>
                </c:pt>
                <c:pt idx="20">
                  <c:v>-83497</c:v>
                </c:pt>
                <c:pt idx="21">
                  <c:v>-80617</c:v>
                </c:pt>
                <c:pt idx="22">
                  <c:v>-81283</c:v>
                </c:pt>
                <c:pt idx="23">
                  <c:v>-81113</c:v>
                </c:pt>
                <c:pt idx="24">
                  <c:v>-81068</c:v>
                </c:pt>
                <c:pt idx="25">
                  <c:v>-80465</c:v>
                </c:pt>
                <c:pt idx="26">
                  <c:v>-78988</c:v>
                </c:pt>
                <c:pt idx="27">
                  <c:v>-81368</c:v>
                </c:pt>
                <c:pt idx="28">
                  <c:v>-80270</c:v>
                </c:pt>
                <c:pt idx="29">
                  <c:v>-80005</c:v>
                </c:pt>
                <c:pt idx="30">
                  <c:v>-80793</c:v>
                </c:pt>
                <c:pt idx="31">
                  <c:v>-73875</c:v>
                </c:pt>
                <c:pt idx="32">
                  <c:v>-75053</c:v>
                </c:pt>
                <c:pt idx="33">
                  <c:v>-74086</c:v>
                </c:pt>
                <c:pt idx="34">
                  <c:v>-74080</c:v>
                </c:pt>
                <c:pt idx="35">
                  <c:v>-74534</c:v>
                </c:pt>
                <c:pt idx="36">
                  <c:v>-70430</c:v>
                </c:pt>
                <c:pt idx="37">
                  <c:v>-70675</c:v>
                </c:pt>
                <c:pt idx="38">
                  <c:v>-69486</c:v>
                </c:pt>
                <c:pt idx="39">
                  <c:v>-68235</c:v>
                </c:pt>
                <c:pt idx="40">
                  <c:v>-68243</c:v>
                </c:pt>
                <c:pt idx="41">
                  <c:v>-63174</c:v>
                </c:pt>
                <c:pt idx="42">
                  <c:v>-61692</c:v>
                </c:pt>
                <c:pt idx="43">
                  <c:v>-60018</c:v>
                </c:pt>
                <c:pt idx="44">
                  <c:v>-60492</c:v>
                </c:pt>
                <c:pt idx="45">
                  <c:v>-60567</c:v>
                </c:pt>
                <c:pt idx="46">
                  <c:v>-57607</c:v>
                </c:pt>
                <c:pt idx="47">
                  <c:v>-56404</c:v>
                </c:pt>
                <c:pt idx="48">
                  <c:v>-54002</c:v>
                </c:pt>
                <c:pt idx="49">
                  <c:v>-52658</c:v>
                </c:pt>
                <c:pt idx="50">
                  <c:v>-52408</c:v>
                </c:pt>
                <c:pt idx="51">
                  <c:v>-47330</c:v>
                </c:pt>
                <c:pt idx="52">
                  <c:v>-46137</c:v>
                </c:pt>
                <c:pt idx="53">
                  <c:v>-43624</c:v>
                </c:pt>
                <c:pt idx="54">
                  <c:v>-41969</c:v>
                </c:pt>
                <c:pt idx="55">
                  <c:v>-39717</c:v>
                </c:pt>
                <c:pt idx="56">
                  <c:v>-36399</c:v>
                </c:pt>
                <c:pt idx="57">
                  <c:v>-34608</c:v>
                </c:pt>
                <c:pt idx="58">
                  <c:v>-31737</c:v>
                </c:pt>
                <c:pt idx="59">
                  <c:v>-31139</c:v>
                </c:pt>
                <c:pt idx="60">
                  <c:v>-29553</c:v>
                </c:pt>
                <c:pt idx="61">
                  <c:v>-27475</c:v>
                </c:pt>
                <c:pt idx="62">
                  <c:v>-26245</c:v>
                </c:pt>
                <c:pt idx="63">
                  <c:v>-24454</c:v>
                </c:pt>
                <c:pt idx="64">
                  <c:v>-21239</c:v>
                </c:pt>
                <c:pt idx="65">
                  <c:v>-20390</c:v>
                </c:pt>
                <c:pt idx="66">
                  <c:v>-18246</c:v>
                </c:pt>
                <c:pt idx="67">
                  <c:v>-16664</c:v>
                </c:pt>
                <c:pt idx="68">
                  <c:v>-15003</c:v>
                </c:pt>
                <c:pt idx="69">
                  <c:v>-14156</c:v>
                </c:pt>
                <c:pt idx="70">
                  <c:v>-13637</c:v>
                </c:pt>
                <c:pt idx="71">
                  <c:v>-12146</c:v>
                </c:pt>
                <c:pt idx="72">
                  <c:v>-11751</c:v>
                </c:pt>
                <c:pt idx="73">
                  <c:v>-10885</c:v>
                </c:pt>
                <c:pt idx="74">
                  <c:v>-10227</c:v>
                </c:pt>
                <c:pt idx="75">
                  <c:v>-9924</c:v>
                </c:pt>
                <c:pt idx="76">
                  <c:v>-8711</c:v>
                </c:pt>
                <c:pt idx="77">
                  <c:v>-7735</c:v>
                </c:pt>
                <c:pt idx="78">
                  <c:v>-7656</c:v>
                </c:pt>
                <c:pt idx="79">
                  <c:v>-7053</c:v>
                </c:pt>
                <c:pt idx="80">
                  <c:v>-6669</c:v>
                </c:pt>
                <c:pt idx="81">
                  <c:v>-5721</c:v>
                </c:pt>
                <c:pt idx="82">
                  <c:v>-5239</c:v>
                </c:pt>
                <c:pt idx="83">
                  <c:v>-4775</c:v>
                </c:pt>
                <c:pt idx="84">
                  <c:v>-4061</c:v>
                </c:pt>
                <c:pt idx="85">
                  <c:v>-3592</c:v>
                </c:pt>
                <c:pt idx="86">
                  <c:v>-3134</c:v>
                </c:pt>
                <c:pt idx="87">
                  <c:v>-2688</c:v>
                </c:pt>
                <c:pt idx="88">
                  <c:v>-2079</c:v>
                </c:pt>
                <c:pt idx="89">
                  <c:v>-1615</c:v>
                </c:pt>
                <c:pt idx="90">
                  <c:v>-1298</c:v>
                </c:pt>
                <c:pt idx="91">
                  <c:v>-832</c:v>
                </c:pt>
                <c:pt idx="92">
                  <c:v>-681</c:v>
                </c:pt>
                <c:pt idx="93">
                  <c:v>-468</c:v>
                </c:pt>
                <c:pt idx="94">
                  <c:v>-400</c:v>
                </c:pt>
                <c:pt idx="95">
                  <c:v>-307</c:v>
                </c:pt>
                <c:pt idx="96">
                  <c:v>-217</c:v>
                </c:pt>
                <c:pt idx="97">
                  <c:v>-137</c:v>
                </c:pt>
                <c:pt idx="98">
                  <c:v>-106</c:v>
                </c:pt>
                <c:pt idx="99">
                  <c:v>-76</c:v>
                </c:pt>
                <c:pt idx="100">
                  <c:v>-131</c:v>
                </c:pt>
                <c:pt idx="101">
                  <c:v>-13</c:v>
                </c:pt>
                <c:pt idx="102">
                  <c:v>-6</c:v>
                </c:pt>
              </c:numCache>
            </c:numRef>
          </c:val>
        </c:ser>
        <c:ser>
          <c:idx val="2"/>
          <c:order val="2"/>
          <c:tx>
            <c:strRef>
              <c:f>Sheet1!$D$1</c:f>
              <c:strCache>
                <c:ptCount val="1"/>
                <c:pt idx="0">
                  <c:v>Male Black, Non-Hispanic</c:v>
                </c:pt>
              </c:strCache>
            </c:strRef>
          </c:tx>
          <c:spPr>
            <a:solidFill>
              <a:schemeClr val="accent1">
                <a:lumMod val="60000"/>
                <a:lumOff val="4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Sheet1!$D$2:$D$104</c:f>
              <c:numCache>
                <c:formatCode>#,##0;[Red]#,##0</c:formatCode>
                <c:ptCount val="103"/>
                <c:pt idx="0">
                  <c:v>-21109</c:v>
                </c:pt>
                <c:pt idx="1">
                  <c:v>-21614</c:v>
                </c:pt>
                <c:pt idx="2">
                  <c:v>-22307</c:v>
                </c:pt>
                <c:pt idx="3">
                  <c:v>-22703</c:v>
                </c:pt>
                <c:pt idx="4">
                  <c:v>-22124</c:v>
                </c:pt>
                <c:pt idx="5">
                  <c:v>-22090</c:v>
                </c:pt>
                <c:pt idx="6">
                  <c:v>-22176</c:v>
                </c:pt>
                <c:pt idx="7">
                  <c:v>-22185</c:v>
                </c:pt>
                <c:pt idx="8">
                  <c:v>-22724</c:v>
                </c:pt>
                <c:pt idx="9">
                  <c:v>-23132</c:v>
                </c:pt>
                <c:pt idx="10">
                  <c:v>-23515</c:v>
                </c:pt>
                <c:pt idx="11">
                  <c:v>-23056</c:v>
                </c:pt>
                <c:pt idx="12">
                  <c:v>-23181</c:v>
                </c:pt>
                <c:pt idx="13">
                  <c:v>-23036</c:v>
                </c:pt>
                <c:pt idx="14">
                  <c:v>-23412</c:v>
                </c:pt>
                <c:pt idx="15">
                  <c:v>-24086</c:v>
                </c:pt>
                <c:pt idx="16">
                  <c:v>-25035</c:v>
                </c:pt>
                <c:pt idx="17">
                  <c:v>-25889</c:v>
                </c:pt>
                <c:pt idx="18">
                  <c:v>-25528</c:v>
                </c:pt>
                <c:pt idx="19">
                  <c:v>-24918</c:v>
                </c:pt>
                <c:pt idx="20">
                  <c:v>-23930</c:v>
                </c:pt>
                <c:pt idx="21">
                  <c:v>-22729</c:v>
                </c:pt>
                <c:pt idx="22">
                  <c:v>-21672</c:v>
                </c:pt>
                <c:pt idx="23">
                  <c:v>-21386</c:v>
                </c:pt>
                <c:pt idx="24">
                  <c:v>-21592</c:v>
                </c:pt>
                <c:pt idx="25">
                  <c:v>-21406</c:v>
                </c:pt>
                <c:pt idx="26">
                  <c:v>-20693</c:v>
                </c:pt>
                <c:pt idx="27">
                  <c:v>-21259</c:v>
                </c:pt>
                <c:pt idx="28">
                  <c:v>-20922</c:v>
                </c:pt>
                <c:pt idx="29">
                  <c:v>-21296</c:v>
                </c:pt>
                <c:pt idx="30">
                  <c:v>-21700</c:v>
                </c:pt>
                <c:pt idx="31">
                  <c:v>-20252</c:v>
                </c:pt>
                <c:pt idx="32">
                  <c:v>-19507</c:v>
                </c:pt>
                <c:pt idx="33">
                  <c:v>-19297</c:v>
                </c:pt>
                <c:pt idx="34">
                  <c:v>-18787</c:v>
                </c:pt>
                <c:pt idx="35">
                  <c:v>-19218</c:v>
                </c:pt>
                <c:pt idx="36">
                  <c:v>-19151</c:v>
                </c:pt>
                <c:pt idx="37">
                  <c:v>-19788</c:v>
                </c:pt>
                <c:pt idx="38">
                  <c:v>-20424</c:v>
                </c:pt>
                <c:pt idx="39">
                  <c:v>-21288</c:v>
                </c:pt>
                <c:pt idx="40">
                  <c:v>-20333</c:v>
                </c:pt>
                <c:pt idx="41">
                  <c:v>-19135</c:v>
                </c:pt>
                <c:pt idx="42">
                  <c:v>-19503</c:v>
                </c:pt>
                <c:pt idx="43">
                  <c:v>-19401</c:v>
                </c:pt>
                <c:pt idx="44">
                  <c:v>-20164</c:v>
                </c:pt>
                <c:pt idx="45">
                  <c:v>-21088</c:v>
                </c:pt>
                <c:pt idx="46">
                  <c:v>-20385</c:v>
                </c:pt>
                <c:pt idx="47">
                  <c:v>-20480</c:v>
                </c:pt>
                <c:pt idx="48">
                  <c:v>-20247</c:v>
                </c:pt>
                <c:pt idx="49">
                  <c:v>-20528</c:v>
                </c:pt>
                <c:pt idx="50">
                  <c:v>-20868</c:v>
                </c:pt>
                <c:pt idx="51">
                  <c:v>-19659</c:v>
                </c:pt>
                <c:pt idx="52">
                  <c:v>-19189</c:v>
                </c:pt>
                <c:pt idx="53">
                  <c:v>-18630</c:v>
                </c:pt>
                <c:pt idx="54">
                  <c:v>-18162</c:v>
                </c:pt>
                <c:pt idx="55">
                  <c:v>-17287</c:v>
                </c:pt>
                <c:pt idx="56">
                  <c:v>-15343</c:v>
                </c:pt>
                <c:pt idx="57">
                  <c:v>-14851</c:v>
                </c:pt>
                <c:pt idx="58">
                  <c:v>-13681</c:v>
                </c:pt>
                <c:pt idx="59">
                  <c:v>-13359</c:v>
                </c:pt>
                <c:pt idx="60">
                  <c:v>-12494</c:v>
                </c:pt>
                <c:pt idx="61">
                  <c:v>-11736</c:v>
                </c:pt>
                <c:pt idx="62">
                  <c:v>-11142</c:v>
                </c:pt>
                <c:pt idx="63">
                  <c:v>-9801</c:v>
                </c:pt>
                <c:pt idx="64">
                  <c:v>-8005</c:v>
                </c:pt>
                <c:pt idx="65">
                  <c:v>-7737</c:v>
                </c:pt>
                <c:pt idx="66">
                  <c:v>-7060</c:v>
                </c:pt>
                <c:pt idx="67">
                  <c:v>-6993</c:v>
                </c:pt>
                <c:pt idx="68">
                  <c:v>-6096</c:v>
                </c:pt>
                <c:pt idx="69">
                  <c:v>-5669</c:v>
                </c:pt>
                <c:pt idx="70">
                  <c:v>-5226</c:v>
                </c:pt>
                <c:pt idx="71">
                  <c:v>-4860</c:v>
                </c:pt>
                <c:pt idx="72">
                  <c:v>-4355</c:v>
                </c:pt>
                <c:pt idx="73">
                  <c:v>-4085</c:v>
                </c:pt>
                <c:pt idx="74">
                  <c:v>-3779</c:v>
                </c:pt>
                <c:pt idx="75">
                  <c:v>-3792</c:v>
                </c:pt>
                <c:pt idx="76">
                  <c:v>-3355</c:v>
                </c:pt>
                <c:pt idx="77">
                  <c:v>-3075</c:v>
                </c:pt>
                <c:pt idx="78">
                  <c:v>-2677</c:v>
                </c:pt>
                <c:pt idx="79">
                  <c:v>-2494</c:v>
                </c:pt>
                <c:pt idx="80">
                  <c:v>-2327</c:v>
                </c:pt>
                <c:pt idx="81">
                  <c:v>-1996</c:v>
                </c:pt>
                <c:pt idx="82">
                  <c:v>-1733</c:v>
                </c:pt>
                <c:pt idx="83">
                  <c:v>-1578</c:v>
                </c:pt>
                <c:pt idx="84">
                  <c:v>-1382</c:v>
                </c:pt>
                <c:pt idx="85">
                  <c:v>-1244</c:v>
                </c:pt>
                <c:pt idx="86">
                  <c:v>-991</c:v>
                </c:pt>
                <c:pt idx="87">
                  <c:v>-885</c:v>
                </c:pt>
                <c:pt idx="88">
                  <c:v>-702</c:v>
                </c:pt>
                <c:pt idx="89">
                  <c:v>-611</c:v>
                </c:pt>
                <c:pt idx="90">
                  <c:v>-543</c:v>
                </c:pt>
                <c:pt idx="91">
                  <c:v>-373</c:v>
                </c:pt>
                <c:pt idx="92">
                  <c:v>-286</c:v>
                </c:pt>
                <c:pt idx="93">
                  <c:v>-219</c:v>
                </c:pt>
                <c:pt idx="94">
                  <c:v>-182</c:v>
                </c:pt>
                <c:pt idx="95">
                  <c:v>-150</c:v>
                </c:pt>
                <c:pt idx="96">
                  <c:v>-101</c:v>
                </c:pt>
                <c:pt idx="97">
                  <c:v>-81</c:v>
                </c:pt>
                <c:pt idx="98">
                  <c:v>-49</c:v>
                </c:pt>
                <c:pt idx="99">
                  <c:v>-41</c:v>
                </c:pt>
                <c:pt idx="100">
                  <c:v>-79</c:v>
                </c:pt>
                <c:pt idx="101">
                  <c:v>-15</c:v>
                </c:pt>
                <c:pt idx="102">
                  <c:v>-1</c:v>
                </c:pt>
              </c:numCache>
            </c:numRef>
          </c:val>
        </c:ser>
        <c:ser>
          <c:idx val="3"/>
          <c:order val="3"/>
          <c:tx>
            <c:strRef>
              <c:f>Sheet1!$E$1</c:f>
              <c:strCache>
                <c:ptCount val="1"/>
                <c:pt idx="0">
                  <c:v>Male Asian, Non-Hispanic</c:v>
                </c:pt>
              </c:strCache>
            </c:strRef>
          </c:tx>
          <c:spPr>
            <a:solidFill>
              <a:schemeClr val="accent1">
                <a:lumMod val="40000"/>
                <a:lumOff val="6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Sheet1!$E$2:$E$104</c:f>
              <c:numCache>
                <c:formatCode>#,##0;[Red]#,##0</c:formatCode>
                <c:ptCount val="103"/>
                <c:pt idx="0">
                  <c:v>-6450</c:v>
                </c:pt>
                <c:pt idx="1">
                  <c:v>-6425</c:v>
                </c:pt>
                <c:pt idx="2">
                  <c:v>-6927</c:v>
                </c:pt>
                <c:pt idx="3">
                  <c:v>-6687</c:v>
                </c:pt>
                <c:pt idx="4">
                  <c:v>-6843</c:v>
                </c:pt>
                <c:pt idx="5">
                  <c:v>-7017</c:v>
                </c:pt>
                <c:pt idx="6">
                  <c:v>-7026</c:v>
                </c:pt>
                <c:pt idx="7">
                  <c:v>-6942</c:v>
                </c:pt>
                <c:pt idx="8">
                  <c:v>-6710</c:v>
                </c:pt>
                <c:pt idx="9">
                  <c:v>-7060</c:v>
                </c:pt>
                <c:pt idx="10">
                  <c:v>-6551</c:v>
                </c:pt>
                <c:pt idx="11">
                  <c:v>-6081</c:v>
                </c:pt>
                <c:pt idx="12">
                  <c:v>-6238</c:v>
                </c:pt>
                <c:pt idx="13">
                  <c:v>-6152</c:v>
                </c:pt>
                <c:pt idx="14">
                  <c:v>-6210</c:v>
                </c:pt>
                <c:pt idx="15">
                  <c:v>-5976</c:v>
                </c:pt>
                <c:pt idx="16">
                  <c:v>-6187</c:v>
                </c:pt>
                <c:pt idx="17">
                  <c:v>-6094</c:v>
                </c:pt>
                <c:pt idx="18">
                  <c:v>-6276</c:v>
                </c:pt>
                <c:pt idx="19">
                  <c:v>-6224</c:v>
                </c:pt>
                <c:pt idx="20">
                  <c:v>-6500</c:v>
                </c:pt>
                <c:pt idx="21">
                  <c:v>-7044</c:v>
                </c:pt>
                <c:pt idx="22">
                  <c:v>-7151</c:v>
                </c:pt>
                <c:pt idx="23">
                  <c:v>-7236</c:v>
                </c:pt>
                <c:pt idx="24">
                  <c:v>-7641</c:v>
                </c:pt>
                <c:pt idx="25">
                  <c:v>-7983</c:v>
                </c:pt>
                <c:pt idx="26">
                  <c:v>-7977</c:v>
                </c:pt>
                <c:pt idx="27">
                  <c:v>-8151</c:v>
                </c:pt>
                <c:pt idx="28">
                  <c:v>-7874</c:v>
                </c:pt>
                <c:pt idx="29">
                  <c:v>-7646</c:v>
                </c:pt>
                <c:pt idx="30">
                  <c:v>-8028</c:v>
                </c:pt>
                <c:pt idx="31">
                  <c:v>-7724</c:v>
                </c:pt>
                <c:pt idx="32">
                  <c:v>-7795</c:v>
                </c:pt>
                <c:pt idx="33">
                  <c:v>-7956</c:v>
                </c:pt>
                <c:pt idx="34">
                  <c:v>-8547</c:v>
                </c:pt>
                <c:pt idx="35">
                  <c:v>-8740</c:v>
                </c:pt>
                <c:pt idx="36">
                  <c:v>-8845</c:v>
                </c:pt>
                <c:pt idx="37">
                  <c:v>-9044</c:v>
                </c:pt>
                <c:pt idx="38">
                  <c:v>-8808</c:v>
                </c:pt>
                <c:pt idx="39">
                  <c:v>-8917</c:v>
                </c:pt>
                <c:pt idx="40">
                  <c:v>-8588</c:v>
                </c:pt>
                <c:pt idx="41">
                  <c:v>-8302</c:v>
                </c:pt>
                <c:pt idx="42">
                  <c:v>-7655</c:v>
                </c:pt>
                <c:pt idx="43">
                  <c:v>-7130</c:v>
                </c:pt>
                <c:pt idx="44">
                  <c:v>-7320</c:v>
                </c:pt>
                <c:pt idx="45">
                  <c:v>-7146</c:v>
                </c:pt>
                <c:pt idx="46">
                  <c:v>-7214</c:v>
                </c:pt>
                <c:pt idx="47">
                  <c:v>-7034</c:v>
                </c:pt>
                <c:pt idx="48">
                  <c:v>-6222</c:v>
                </c:pt>
                <c:pt idx="49">
                  <c:v>-6178</c:v>
                </c:pt>
                <c:pt idx="50">
                  <c:v>-6004</c:v>
                </c:pt>
                <c:pt idx="51">
                  <c:v>-5617</c:v>
                </c:pt>
                <c:pt idx="52">
                  <c:v>-5585</c:v>
                </c:pt>
                <c:pt idx="53">
                  <c:v>-5411</c:v>
                </c:pt>
                <c:pt idx="54">
                  <c:v>-5369</c:v>
                </c:pt>
                <c:pt idx="55">
                  <c:v>-5163</c:v>
                </c:pt>
                <c:pt idx="56">
                  <c:v>-4739</c:v>
                </c:pt>
                <c:pt idx="57">
                  <c:v>-4762</c:v>
                </c:pt>
                <c:pt idx="58">
                  <c:v>-4126</c:v>
                </c:pt>
                <c:pt idx="59">
                  <c:v>-4180</c:v>
                </c:pt>
                <c:pt idx="60">
                  <c:v>-4283</c:v>
                </c:pt>
                <c:pt idx="61">
                  <c:v>-3928</c:v>
                </c:pt>
                <c:pt idx="62">
                  <c:v>-3610</c:v>
                </c:pt>
                <c:pt idx="63">
                  <c:v>-3254</c:v>
                </c:pt>
                <c:pt idx="64">
                  <c:v>-2962</c:v>
                </c:pt>
                <c:pt idx="65">
                  <c:v>-2911</c:v>
                </c:pt>
                <c:pt idx="66">
                  <c:v>-2539</c:v>
                </c:pt>
                <c:pt idx="67">
                  <c:v>-2543</c:v>
                </c:pt>
                <c:pt idx="68">
                  <c:v>-2262</c:v>
                </c:pt>
                <c:pt idx="69">
                  <c:v>-2105</c:v>
                </c:pt>
                <c:pt idx="70">
                  <c:v>-1965</c:v>
                </c:pt>
                <c:pt idx="71">
                  <c:v>-1776</c:v>
                </c:pt>
                <c:pt idx="72">
                  <c:v>-1704</c:v>
                </c:pt>
                <c:pt idx="73">
                  <c:v>-1475</c:v>
                </c:pt>
                <c:pt idx="74">
                  <c:v>-1294</c:v>
                </c:pt>
                <c:pt idx="75">
                  <c:v>-1222</c:v>
                </c:pt>
                <c:pt idx="76">
                  <c:v>-1038</c:v>
                </c:pt>
                <c:pt idx="77">
                  <c:v>-952</c:v>
                </c:pt>
                <c:pt idx="78">
                  <c:v>-788</c:v>
                </c:pt>
                <c:pt idx="79">
                  <c:v>-779</c:v>
                </c:pt>
                <c:pt idx="80">
                  <c:v>-700</c:v>
                </c:pt>
                <c:pt idx="81">
                  <c:v>-553</c:v>
                </c:pt>
                <c:pt idx="82">
                  <c:v>-490</c:v>
                </c:pt>
                <c:pt idx="83">
                  <c:v>-424</c:v>
                </c:pt>
                <c:pt idx="84">
                  <c:v>-351</c:v>
                </c:pt>
                <c:pt idx="85">
                  <c:v>-294</c:v>
                </c:pt>
                <c:pt idx="86">
                  <c:v>-253</c:v>
                </c:pt>
                <c:pt idx="87">
                  <c:v>-242</c:v>
                </c:pt>
                <c:pt idx="88">
                  <c:v>-157</c:v>
                </c:pt>
                <c:pt idx="89">
                  <c:v>-146</c:v>
                </c:pt>
                <c:pt idx="90">
                  <c:v>-122</c:v>
                </c:pt>
                <c:pt idx="91">
                  <c:v>-69</c:v>
                </c:pt>
                <c:pt idx="92">
                  <c:v>-71</c:v>
                </c:pt>
                <c:pt idx="93">
                  <c:v>-40</c:v>
                </c:pt>
                <c:pt idx="94">
                  <c:v>-37</c:v>
                </c:pt>
                <c:pt idx="95">
                  <c:v>-27</c:v>
                </c:pt>
                <c:pt idx="96">
                  <c:v>-21</c:v>
                </c:pt>
                <c:pt idx="97">
                  <c:v>-16</c:v>
                </c:pt>
                <c:pt idx="98">
                  <c:v>-10</c:v>
                </c:pt>
                <c:pt idx="99">
                  <c:v>-3</c:v>
                </c:pt>
                <c:pt idx="100">
                  <c:v>-8</c:v>
                </c:pt>
                <c:pt idx="101">
                  <c:v>-1</c:v>
                </c:pt>
                <c:pt idx="102">
                  <c:v>-2</c:v>
                </c:pt>
              </c:numCache>
            </c:numRef>
          </c:val>
        </c:ser>
        <c:ser>
          <c:idx val="4"/>
          <c:order val="4"/>
          <c:tx>
            <c:strRef>
              <c:f>Sheet1!$F$1</c:f>
              <c:strCache>
                <c:ptCount val="1"/>
                <c:pt idx="0">
                  <c:v>Male Other, Non Hispanic</c:v>
                </c:pt>
              </c:strCache>
            </c:strRef>
          </c:tx>
          <c:spPr>
            <a:solidFill>
              <a:schemeClr val="accent1">
                <a:lumMod val="20000"/>
                <a:lumOff val="8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Sheet1!$F$2:$F$104</c:f>
              <c:numCache>
                <c:formatCode>#,##0;[Red]#,##0</c:formatCode>
                <c:ptCount val="103"/>
                <c:pt idx="0">
                  <c:v>-6248</c:v>
                </c:pt>
                <c:pt idx="1">
                  <c:v>-6146</c:v>
                </c:pt>
                <c:pt idx="2">
                  <c:v>-6169</c:v>
                </c:pt>
                <c:pt idx="3">
                  <c:v>-5923</c:v>
                </c:pt>
                <c:pt idx="4">
                  <c:v>-5759</c:v>
                </c:pt>
                <c:pt idx="5">
                  <c:v>-5537</c:v>
                </c:pt>
                <c:pt idx="6">
                  <c:v>-5432</c:v>
                </c:pt>
                <c:pt idx="7">
                  <c:v>-5122</c:v>
                </c:pt>
                <c:pt idx="8">
                  <c:v>-5011</c:v>
                </c:pt>
                <c:pt idx="9">
                  <c:v>-5046</c:v>
                </c:pt>
                <c:pt idx="10">
                  <c:v>-4952</c:v>
                </c:pt>
                <c:pt idx="11">
                  <c:v>-4902</c:v>
                </c:pt>
                <c:pt idx="12">
                  <c:v>-4731</c:v>
                </c:pt>
                <c:pt idx="13">
                  <c:v>-4639</c:v>
                </c:pt>
                <c:pt idx="14">
                  <c:v>-4451</c:v>
                </c:pt>
                <c:pt idx="15">
                  <c:v>-4435</c:v>
                </c:pt>
                <c:pt idx="16">
                  <c:v>-4325</c:v>
                </c:pt>
                <c:pt idx="17">
                  <c:v>-4168</c:v>
                </c:pt>
                <c:pt idx="18">
                  <c:v>-3919</c:v>
                </c:pt>
                <c:pt idx="19">
                  <c:v>-3937</c:v>
                </c:pt>
                <c:pt idx="20">
                  <c:v>-3693</c:v>
                </c:pt>
                <c:pt idx="21">
                  <c:v>-3469</c:v>
                </c:pt>
                <c:pt idx="22">
                  <c:v>-3205</c:v>
                </c:pt>
                <c:pt idx="23">
                  <c:v>-3077</c:v>
                </c:pt>
                <c:pt idx="24">
                  <c:v>-3206</c:v>
                </c:pt>
                <c:pt idx="25">
                  <c:v>-3094</c:v>
                </c:pt>
                <c:pt idx="26">
                  <c:v>-3224</c:v>
                </c:pt>
                <c:pt idx="27">
                  <c:v>-3214</c:v>
                </c:pt>
                <c:pt idx="28">
                  <c:v>-3066</c:v>
                </c:pt>
                <c:pt idx="29">
                  <c:v>-3063</c:v>
                </c:pt>
                <c:pt idx="30">
                  <c:v>-2972</c:v>
                </c:pt>
                <c:pt idx="31">
                  <c:v>-2785</c:v>
                </c:pt>
                <c:pt idx="32">
                  <c:v>-2707</c:v>
                </c:pt>
                <c:pt idx="33">
                  <c:v>-2698</c:v>
                </c:pt>
                <c:pt idx="34">
                  <c:v>-2635</c:v>
                </c:pt>
                <c:pt idx="35">
                  <c:v>-2664</c:v>
                </c:pt>
                <c:pt idx="36">
                  <c:v>-2367</c:v>
                </c:pt>
                <c:pt idx="37">
                  <c:v>-2509</c:v>
                </c:pt>
                <c:pt idx="38">
                  <c:v>-2538</c:v>
                </c:pt>
                <c:pt idx="39">
                  <c:v>-2680</c:v>
                </c:pt>
                <c:pt idx="40">
                  <c:v>-2581</c:v>
                </c:pt>
                <c:pt idx="41">
                  <c:v>-2362</c:v>
                </c:pt>
                <c:pt idx="42">
                  <c:v>-2162</c:v>
                </c:pt>
                <c:pt idx="43">
                  <c:v>-2159</c:v>
                </c:pt>
                <c:pt idx="44">
                  <c:v>-2200</c:v>
                </c:pt>
                <c:pt idx="45">
                  <c:v>-2348</c:v>
                </c:pt>
                <c:pt idx="46">
                  <c:v>-2446</c:v>
                </c:pt>
                <c:pt idx="47">
                  <c:v>-2494</c:v>
                </c:pt>
                <c:pt idx="48">
                  <c:v>-2322</c:v>
                </c:pt>
                <c:pt idx="49">
                  <c:v>-2393</c:v>
                </c:pt>
                <c:pt idx="50">
                  <c:v>-2455</c:v>
                </c:pt>
                <c:pt idx="51">
                  <c:v>-2171</c:v>
                </c:pt>
                <c:pt idx="52">
                  <c:v>-2393</c:v>
                </c:pt>
                <c:pt idx="53">
                  <c:v>-2203</c:v>
                </c:pt>
                <c:pt idx="54">
                  <c:v>-2219</c:v>
                </c:pt>
                <c:pt idx="55">
                  <c:v>-2056</c:v>
                </c:pt>
                <c:pt idx="56">
                  <c:v>-1954</c:v>
                </c:pt>
                <c:pt idx="57">
                  <c:v>-1812</c:v>
                </c:pt>
                <c:pt idx="58">
                  <c:v>-1770</c:v>
                </c:pt>
                <c:pt idx="59">
                  <c:v>-1674</c:v>
                </c:pt>
                <c:pt idx="60">
                  <c:v>-1564</c:v>
                </c:pt>
                <c:pt idx="61">
                  <c:v>-1534</c:v>
                </c:pt>
                <c:pt idx="62">
                  <c:v>-1530</c:v>
                </c:pt>
                <c:pt idx="63">
                  <c:v>-1468</c:v>
                </c:pt>
                <c:pt idx="64">
                  <c:v>-1107</c:v>
                </c:pt>
                <c:pt idx="65">
                  <c:v>-1064</c:v>
                </c:pt>
                <c:pt idx="66">
                  <c:v>-1033</c:v>
                </c:pt>
                <c:pt idx="67">
                  <c:v>-981</c:v>
                </c:pt>
                <c:pt idx="68">
                  <c:v>-903</c:v>
                </c:pt>
                <c:pt idx="69">
                  <c:v>-741</c:v>
                </c:pt>
                <c:pt idx="70">
                  <c:v>-704</c:v>
                </c:pt>
                <c:pt idx="71">
                  <c:v>-617</c:v>
                </c:pt>
                <c:pt idx="72">
                  <c:v>-632</c:v>
                </c:pt>
                <c:pt idx="73">
                  <c:v>-543</c:v>
                </c:pt>
                <c:pt idx="74">
                  <c:v>-521</c:v>
                </c:pt>
                <c:pt idx="75">
                  <c:v>-423</c:v>
                </c:pt>
                <c:pt idx="76">
                  <c:v>-411</c:v>
                </c:pt>
                <c:pt idx="77">
                  <c:v>-376</c:v>
                </c:pt>
                <c:pt idx="78">
                  <c:v>-338</c:v>
                </c:pt>
                <c:pt idx="79">
                  <c:v>-318</c:v>
                </c:pt>
                <c:pt idx="80">
                  <c:v>-290</c:v>
                </c:pt>
                <c:pt idx="81">
                  <c:v>-255</c:v>
                </c:pt>
                <c:pt idx="82">
                  <c:v>-236</c:v>
                </c:pt>
                <c:pt idx="83">
                  <c:v>-219</c:v>
                </c:pt>
                <c:pt idx="84">
                  <c:v>-171</c:v>
                </c:pt>
                <c:pt idx="85">
                  <c:v>-148</c:v>
                </c:pt>
                <c:pt idx="86">
                  <c:v>-133</c:v>
                </c:pt>
                <c:pt idx="87">
                  <c:v>-103</c:v>
                </c:pt>
                <c:pt idx="88">
                  <c:v>-78</c:v>
                </c:pt>
                <c:pt idx="89">
                  <c:v>-65</c:v>
                </c:pt>
                <c:pt idx="90">
                  <c:v>-44</c:v>
                </c:pt>
                <c:pt idx="91">
                  <c:v>-36</c:v>
                </c:pt>
                <c:pt idx="92">
                  <c:v>-44</c:v>
                </c:pt>
                <c:pt idx="93">
                  <c:v>-27</c:v>
                </c:pt>
                <c:pt idx="94">
                  <c:v>-16</c:v>
                </c:pt>
                <c:pt idx="95">
                  <c:v>-12</c:v>
                </c:pt>
                <c:pt idx="96">
                  <c:v>-8</c:v>
                </c:pt>
                <c:pt idx="97">
                  <c:v>-8</c:v>
                </c:pt>
                <c:pt idx="98">
                  <c:v>-4</c:v>
                </c:pt>
                <c:pt idx="99">
                  <c:v>-5</c:v>
                </c:pt>
                <c:pt idx="100">
                  <c:v>-9</c:v>
                </c:pt>
                <c:pt idx="101">
                  <c:v>-2</c:v>
                </c:pt>
                <c:pt idx="102">
                  <c:v>-3</c:v>
                </c:pt>
              </c:numCache>
            </c:numRef>
          </c:val>
        </c:ser>
        <c:ser>
          <c:idx val="5"/>
          <c:order val="5"/>
          <c:tx>
            <c:strRef>
              <c:f>Sheet1!$G$1</c:f>
              <c:strCache>
                <c:ptCount val="1"/>
                <c:pt idx="0">
                  <c:v>Female White, Non-Hispanic</c:v>
                </c:pt>
              </c:strCache>
            </c:strRef>
          </c:tx>
          <c:spPr>
            <a:solidFill>
              <a:schemeClr val="accent2">
                <a:lumMod val="5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Sheet1!$G$2:$G$104</c:f>
              <c:numCache>
                <c:formatCode>#,##0;[Red]#,##0</c:formatCode>
                <c:ptCount val="103"/>
                <c:pt idx="0">
                  <c:v>57695</c:v>
                </c:pt>
                <c:pt idx="1">
                  <c:v>58738</c:v>
                </c:pt>
                <c:pt idx="2">
                  <c:v>59885</c:v>
                </c:pt>
                <c:pt idx="3">
                  <c:v>60431</c:v>
                </c:pt>
                <c:pt idx="4">
                  <c:v>60271</c:v>
                </c:pt>
                <c:pt idx="5">
                  <c:v>61240</c:v>
                </c:pt>
                <c:pt idx="6">
                  <c:v>61936</c:v>
                </c:pt>
                <c:pt idx="7">
                  <c:v>62318</c:v>
                </c:pt>
                <c:pt idx="8">
                  <c:v>62340</c:v>
                </c:pt>
                <c:pt idx="9">
                  <c:v>63916</c:v>
                </c:pt>
                <c:pt idx="10">
                  <c:v>64529</c:v>
                </c:pt>
                <c:pt idx="11">
                  <c:v>64227</c:v>
                </c:pt>
                <c:pt idx="12">
                  <c:v>63577</c:v>
                </c:pt>
                <c:pt idx="13">
                  <c:v>64825</c:v>
                </c:pt>
                <c:pt idx="14">
                  <c:v>64929</c:v>
                </c:pt>
                <c:pt idx="15">
                  <c:v>65261</c:v>
                </c:pt>
                <c:pt idx="16">
                  <c:v>66454</c:v>
                </c:pt>
                <c:pt idx="17">
                  <c:v>67064</c:v>
                </c:pt>
                <c:pt idx="18">
                  <c:v>67882</c:v>
                </c:pt>
                <c:pt idx="19">
                  <c:v>68688</c:v>
                </c:pt>
                <c:pt idx="20">
                  <c:v>68864</c:v>
                </c:pt>
                <c:pt idx="21">
                  <c:v>68422</c:v>
                </c:pt>
                <c:pt idx="22">
                  <c:v>69168</c:v>
                </c:pt>
                <c:pt idx="23">
                  <c:v>71371</c:v>
                </c:pt>
                <c:pt idx="24">
                  <c:v>73604</c:v>
                </c:pt>
                <c:pt idx="25">
                  <c:v>74474</c:v>
                </c:pt>
                <c:pt idx="26">
                  <c:v>72735</c:v>
                </c:pt>
                <c:pt idx="27">
                  <c:v>74589</c:v>
                </c:pt>
                <c:pt idx="28">
                  <c:v>74248</c:v>
                </c:pt>
                <c:pt idx="29">
                  <c:v>74075</c:v>
                </c:pt>
                <c:pt idx="30">
                  <c:v>73636</c:v>
                </c:pt>
                <c:pt idx="31">
                  <c:v>68795</c:v>
                </c:pt>
                <c:pt idx="32">
                  <c:v>69256</c:v>
                </c:pt>
                <c:pt idx="33">
                  <c:v>67309</c:v>
                </c:pt>
                <c:pt idx="34">
                  <c:v>66464</c:v>
                </c:pt>
                <c:pt idx="35">
                  <c:v>68685</c:v>
                </c:pt>
                <c:pt idx="36">
                  <c:v>67035</c:v>
                </c:pt>
                <c:pt idx="37">
                  <c:v>69180</c:v>
                </c:pt>
                <c:pt idx="38">
                  <c:v>75022</c:v>
                </c:pt>
                <c:pt idx="39">
                  <c:v>81149</c:v>
                </c:pt>
                <c:pt idx="40">
                  <c:v>80297</c:v>
                </c:pt>
                <c:pt idx="41">
                  <c:v>75679</c:v>
                </c:pt>
                <c:pt idx="42">
                  <c:v>73029</c:v>
                </c:pt>
                <c:pt idx="43">
                  <c:v>73832</c:v>
                </c:pt>
                <c:pt idx="44">
                  <c:v>76089</c:v>
                </c:pt>
                <c:pt idx="45">
                  <c:v>84045</c:v>
                </c:pt>
                <c:pt idx="46">
                  <c:v>87732</c:v>
                </c:pt>
                <c:pt idx="47">
                  <c:v>90479</c:v>
                </c:pt>
                <c:pt idx="48">
                  <c:v>91736</c:v>
                </c:pt>
                <c:pt idx="49">
                  <c:v>93807</c:v>
                </c:pt>
                <c:pt idx="50">
                  <c:v>95207</c:v>
                </c:pt>
                <c:pt idx="51">
                  <c:v>92404</c:v>
                </c:pt>
                <c:pt idx="52">
                  <c:v>94299</c:v>
                </c:pt>
                <c:pt idx="53">
                  <c:v>92432</c:v>
                </c:pt>
                <c:pt idx="54">
                  <c:v>90708</c:v>
                </c:pt>
                <c:pt idx="55">
                  <c:v>90773</c:v>
                </c:pt>
                <c:pt idx="56">
                  <c:v>87722</c:v>
                </c:pt>
                <c:pt idx="57">
                  <c:v>85607</c:v>
                </c:pt>
                <c:pt idx="58">
                  <c:v>82503</c:v>
                </c:pt>
                <c:pt idx="59">
                  <c:v>78044</c:v>
                </c:pt>
                <c:pt idx="60">
                  <c:v>78413</c:v>
                </c:pt>
                <c:pt idx="61">
                  <c:v>76697</c:v>
                </c:pt>
                <c:pt idx="62">
                  <c:v>79908</c:v>
                </c:pt>
                <c:pt idx="63">
                  <c:v>79702</c:v>
                </c:pt>
                <c:pt idx="64">
                  <c:v>58705</c:v>
                </c:pt>
                <c:pt idx="65">
                  <c:v>61832</c:v>
                </c:pt>
                <c:pt idx="66">
                  <c:v>62147</c:v>
                </c:pt>
                <c:pt idx="67">
                  <c:v>59900</c:v>
                </c:pt>
                <c:pt idx="68">
                  <c:v>53490</c:v>
                </c:pt>
                <c:pt idx="69">
                  <c:v>50621</c:v>
                </c:pt>
                <c:pt idx="70">
                  <c:v>47089</c:v>
                </c:pt>
                <c:pt idx="71">
                  <c:v>45306</c:v>
                </c:pt>
                <c:pt idx="72">
                  <c:v>43684</c:v>
                </c:pt>
                <c:pt idx="73">
                  <c:v>40618</c:v>
                </c:pt>
                <c:pt idx="74">
                  <c:v>40325</c:v>
                </c:pt>
                <c:pt idx="75">
                  <c:v>39660</c:v>
                </c:pt>
                <c:pt idx="76">
                  <c:v>36224</c:v>
                </c:pt>
                <c:pt idx="77">
                  <c:v>35593</c:v>
                </c:pt>
                <c:pt idx="78">
                  <c:v>34349</c:v>
                </c:pt>
                <c:pt idx="79">
                  <c:v>33827</c:v>
                </c:pt>
                <c:pt idx="80">
                  <c:v>32802</c:v>
                </c:pt>
                <c:pt idx="81">
                  <c:v>30279</c:v>
                </c:pt>
                <c:pt idx="82">
                  <c:v>28537</c:v>
                </c:pt>
                <c:pt idx="83">
                  <c:v>27264</c:v>
                </c:pt>
                <c:pt idx="84">
                  <c:v>25718</c:v>
                </c:pt>
                <c:pt idx="85">
                  <c:v>24138</c:v>
                </c:pt>
                <c:pt idx="86">
                  <c:v>21687</c:v>
                </c:pt>
                <c:pt idx="87">
                  <c:v>19018</c:v>
                </c:pt>
                <c:pt idx="88">
                  <c:v>17666</c:v>
                </c:pt>
                <c:pt idx="89">
                  <c:v>14858</c:v>
                </c:pt>
                <c:pt idx="90">
                  <c:v>12062</c:v>
                </c:pt>
                <c:pt idx="91">
                  <c:v>9602</c:v>
                </c:pt>
                <c:pt idx="92">
                  <c:v>8004</c:v>
                </c:pt>
                <c:pt idx="93">
                  <c:v>6350</c:v>
                </c:pt>
                <c:pt idx="94">
                  <c:v>4914</c:v>
                </c:pt>
                <c:pt idx="95">
                  <c:v>3953</c:v>
                </c:pt>
                <c:pt idx="96">
                  <c:v>2949</c:v>
                </c:pt>
                <c:pt idx="97">
                  <c:v>2102</c:v>
                </c:pt>
                <c:pt idx="98">
                  <c:v>1388</c:v>
                </c:pt>
                <c:pt idx="99">
                  <c:v>1025</c:v>
                </c:pt>
                <c:pt idx="100">
                  <c:v>1488</c:v>
                </c:pt>
                <c:pt idx="101">
                  <c:v>87</c:v>
                </c:pt>
                <c:pt idx="102">
                  <c:v>7</c:v>
                </c:pt>
              </c:numCache>
            </c:numRef>
          </c:val>
        </c:ser>
        <c:ser>
          <c:idx val="6"/>
          <c:order val="6"/>
          <c:tx>
            <c:strRef>
              <c:f>Sheet1!$H$1</c:f>
              <c:strCache>
                <c:ptCount val="1"/>
                <c:pt idx="0">
                  <c:v>Female Hispanic</c:v>
                </c:pt>
              </c:strCache>
            </c:strRef>
          </c:tx>
          <c:spPr>
            <a:solidFill>
              <a:schemeClr val="accent2">
                <a:lumMod val="75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Sheet1!$H$2:$H$104</c:f>
              <c:numCache>
                <c:formatCode>#,##0;[Red]#,##0</c:formatCode>
                <c:ptCount val="103"/>
                <c:pt idx="0">
                  <c:v>95726</c:v>
                </c:pt>
                <c:pt idx="1">
                  <c:v>95021</c:v>
                </c:pt>
                <c:pt idx="2">
                  <c:v>96895</c:v>
                </c:pt>
                <c:pt idx="3">
                  <c:v>96732</c:v>
                </c:pt>
                <c:pt idx="4">
                  <c:v>95040</c:v>
                </c:pt>
                <c:pt idx="5">
                  <c:v>94574</c:v>
                </c:pt>
                <c:pt idx="6">
                  <c:v>93368</c:v>
                </c:pt>
                <c:pt idx="7">
                  <c:v>92599</c:v>
                </c:pt>
                <c:pt idx="8">
                  <c:v>91509</c:v>
                </c:pt>
                <c:pt idx="9">
                  <c:v>92724</c:v>
                </c:pt>
                <c:pt idx="10">
                  <c:v>90909</c:v>
                </c:pt>
                <c:pt idx="11">
                  <c:v>87623</c:v>
                </c:pt>
                <c:pt idx="12">
                  <c:v>85757</c:v>
                </c:pt>
                <c:pt idx="13">
                  <c:v>84314</c:v>
                </c:pt>
                <c:pt idx="14">
                  <c:v>83694</c:v>
                </c:pt>
                <c:pt idx="15">
                  <c:v>82826</c:v>
                </c:pt>
                <c:pt idx="16">
                  <c:v>82587</c:v>
                </c:pt>
                <c:pt idx="17">
                  <c:v>82601</c:v>
                </c:pt>
                <c:pt idx="18">
                  <c:v>82106</c:v>
                </c:pt>
                <c:pt idx="19">
                  <c:v>79751</c:v>
                </c:pt>
                <c:pt idx="20">
                  <c:v>76978</c:v>
                </c:pt>
                <c:pt idx="21">
                  <c:v>73456</c:v>
                </c:pt>
                <c:pt idx="22">
                  <c:v>72762</c:v>
                </c:pt>
                <c:pt idx="23">
                  <c:v>72972</c:v>
                </c:pt>
                <c:pt idx="24">
                  <c:v>73531</c:v>
                </c:pt>
                <c:pt idx="25">
                  <c:v>73973</c:v>
                </c:pt>
                <c:pt idx="26">
                  <c:v>72935</c:v>
                </c:pt>
                <c:pt idx="27">
                  <c:v>75199</c:v>
                </c:pt>
                <c:pt idx="28">
                  <c:v>74811</c:v>
                </c:pt>
                <c:pt idx="29">
                  <c:v>75987</c:v>
                </c:pt>
                <c:pt idx="30">
                  <c:v>75671</c:v>
                </c:pt>
                <c:pt idx="31">
                  <c:v>70517</c:v>
                </c:pt>
                <c:pt idx="32">
                  <c:v>71851</c:v>
                </c:pt>
                <c:pt idx="33">
                  <c:v>71933</c:v>
                </c:pt>
                <c:pt idx="34">
                  <c:v>72624</c:v>
                </c:pt>
                <c:pt idx="35">
                  <c:v>73065</c:v>
                </c:pt>
                <c:pt idx="36">
                  <c:v>70800</c:v>
                </c:pt>
                <c:pt idx="37">
                  <c:v>70854</c:v>
                </c:pt>
                <c:pt idx="38">
                  <c:v>70406</c:v>
                </c:pt>
                <c:pt idx="39">
                  <c:v>68749</c:v>
                </c:pt>
                <c:pt idx="40">
                  <c:v>67736</c:v>
                </c:pt>
                <c:pt idx="41">
                  <c:v>62353</c:v>
                </c:pt>
                <c:pt idx="42">
                  <c:v>61526</c:v>
                </c:pt>
                <c:pt idx="43">
                  <c:v>59086</c:v>
                </c:pt>
                <c:pt idx="44">
                  <c:v>58397</c:v>
                </c:pt>
                <c:pt idx="45">
                  <c:v>59330</c:v>
                </c:pt>
                <c:pt idx="46">
                  <c:v>56379</c:v>
                </c:pt>
                <c:pt idx="47">
                  <c:v>55565</c:v>
                </c:pt>
                <c:pt idx="48">
                  <c:v>52987</c:v>
                </c:pt>
                <c:pt idx="49">
                  <c:v>52533</c:v>
                </c:pt>
                <c:pt idx="50">
                  <c:v>51205</c:v>
                </c:pt>
                <c:pt idx="51">
                  <c:v>47386</c:v>
                </c:pt>
                <c:pt idx="52">
                  <c:v>46751</c:v>
                </c:pt>
                <c:pt idx="53">
                  <c:v>44865</c:v>
                </c:pt>
                <c:pt idx="54">
                  <c:v>43281</c:v>
                </c:pt>
                <c:pt idx="55">
                  <c:v>41628</c:v>
                </c:pt>
                <c:pt idx="56">
                  <c:v>38555</c:v>
                </c:pt>
                <c:pt idx="57">
                  <c:v>36744</c:v>
                </c:pt>
                <c:pt idx="58">
                  <c:v>33931</c:v>
                </c:pt>
                <c:pt idx="59">
                  <c:v>33582</c:v>
                </c:pt>
                <c:pt idx="60">
                  <c:v>32408</c:v>
                </c:pt>
                <c:pt idx="61">
                  <c:v>30096</c:v>
                </c:pt>
                <c:pt idx="62">
                  <c:v>29146</c:v>
                </c:pt>
                <c:pt idx="63">
                  <c:v>27475</c:v>
                </c:pt>
                <c:pt idx="64">
                  <c:v>24301</c:v>
                </c:pt>
                <c:pt idx="65">
                  <c:v>23121</c:v>
                </c:pt>
                <c:pt idx="66">
                  <c:v>21394</c:v>
                </c:pt>
                <c:pt idx="67">
                  <c:v>20005</c:v>
                </c:pt>
                <c:pt idx="68">
                  <c:v>18085</c:v>
                </c:pt>
                <c:pt idx="69">
                  <c:v>17334</c:v>
                </c:pt>
                <c:pt idx="70">
                  <c:v>16274</c:v>
                </c:pt>
                <c:pt idx="71">
                  <c:v>15308</c:v>
                </c:pt>
                <c:pt idx="72">
                  <c:v>15022</c:v>
                </c:pt>
                <c:pt idx="73">
                  <c:v>14051</c:v>
                </c:pt>
                <c:pt idx="74">
                  <c:v>13876</c:v>
                </c:pt>
                <c:pt idx="75">
                  <c:v>13152</c:v>
                </c:pt>
                <c:pt idx="76">
                  <c:v>11720</c:v>
                </c:pt>
                <c:pt idx="77">
                  <c:v>10928</c:v>
                </c:pt>
                <c:pt idx="78">
                  <c:v>10644</c:v>
                </c:pt>
                <c:pt idx="79">
                  <c:v>10160</c:v>
                </c:pt>
                <c:pt idx="80">
                  <c:v>10002</c:v>
                </c:pt>
                <c:pt idx="81">
                  <c:v>8712</c:v>
                </c:pt>
                <c:pt idx="82">
                  <c:v>8213</c:v>
                </c:pt>
                <c:pt idx="83">
                  <c:v>7361</c:v>
                </c:pt>
                <c:pt idx="84">
                  <c:v>6724</c:v>
                </c:pt>
                <c:pt idx="85">
                  <c:v>6122</c:v>
                </c:pt>
                <c:pt idx="86">
                  <c:v>4974</c:v>
                </c:pt>
                <c:pt idx="87">
                  <c:v>4306</c:v>
                </c:pt>
                <c:pt idx="88">
                  <c:v>3861</c:v>
                </c:pt>
                <c:pt idx="89">
                  <c:v>2997</c:v>
                </c:pt>
                <c:pt idx="90">
                  <c:v>2562</c:v>
                </c:pt>
                <c:pt idx="91">
                  <c:v>1680</c:v>
                </c:pt>
                <c:pt idx="92">
                  <c:v>1378</c:v>
                </c:pt>
                <c:pt idx="93">
                  <c:v>1079</c:v>
                </c:pt>
                <c:pt idx="94">
                  <c:v>898</c:v>
                </c:pt>
                <c:pt idx="95">
                  <c:v>703</c:v>
                </c:pt>
                <c:pt idx="96">
                  <c:v>575</c:v>
                </c:pt>
                <c:pt idx="97">
                  <c:v>400</c:v>
                </c:pt>
                <c:pt idx="98">
                  <c:v>287</c:v>
                </c:pt>
                <c:pt idx="99">
                  <c:v>226</c:v>
                </c:pt>
                <c:pt idx="100">
                  <c:v>330</c:v>
                </c:pt>
                <c:pt idx="101">
                  <c:v>21</c:v>
                </c:pt>
                <c:pt idx="102">
                  <c:v>7</c:v>
                </c:pt>
              </c:numCache>
            </c:numRef>
          </c:val>
        </c:ser>
        <c:ser>
          <c:idx val="7"/>
          <c:order val="7"/>
          <c:tx>
            <c:strRef>
              <c:f>Sheet1!$I$1</c:f>
              <c:strCache>
                <c:ptCount val="1"/>
                <c:pt idx="0">
                  <c:v>Female Black, Non-Hispanic</c:v>
                </c:pt>
              </c:strCache>
            </c:strRef>
          </c:tx>
          <c:invertIfNegative val="0"/>
          <c:dPt>
            <c:idx val="24"/>
            <c:invertIfNegative val="0"/>
            <c:bubble3D val="0"/>
            <c:spPr>
              <a:solidFill>
                <a:schemeClr val="accent2">
                  <a:lumMod val="60000"/>
                  <a:lumOff val="40000"/>
                </a:schemeClr>
              </a:solidFill>
            </c:spPr>
          </c:dPt>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Sheet1!$I$2:$I$104</c:f>
              <c:numCache>
                <c:formatCode>#,##0;[Red]#,##0</c:formatCode>
                <c:ptCount val="103"/>
                <c:pt idx="0">
                  <c:v>20760</c:v>
                </c:pt>
                <c:pt idx="1">
                  <c:v>21050</c:v>
                </c:pt>
                <c:pt idx="2">
                  <c:v>21527</c:v>
                </c:pt>
                <c:pt idx="3">
                  <c:v>21539</c:v>
                </c:pt>
                <c:pt idx="4">
                  <c:v>21812</c:v>
                </c:pt>
                <c:pt idx="5">
                  <c:v>21599</c:v>
                </c:pt>
                <c:pt idx="6">
                  <c:v>21579</c:v>
                </c:pt>
                <c:pt idx="7">
                  <c:v>21470</c:v>
                </c:pt>
                <c:pt idx="8">
                  <c:v>21692</c:v>
                </c:pt>
                <c:pt idx="9">
                  <c:v>21984</c:v>
                </c:pt>
                <c:pt idx="10">
                  <c:v>22622</c:v>
                </c:pt>
                <c:pt idx="11">
                  <c:v>21933</c:v>
                </c:pt>
                <c:pt idx="12">
                  <c:v>22093</c:v>
                </c:pt>
                <c:pt idx="13">
                  <c:v>22278</c:v>
                </c:pt>
                <c:pt idx="14">
                  <c:v>22058</c:v>
                </c:pt>
                <c:pt idx="15">
                  <c:v>23084</c:v>
                </c:pt>
                <c:pt idx="16">
                  <c:v>23628</c:v>
                </c:pt>
                <c:pt idx="17">
                  <c:v>24461</c:v>
                </c:pt>
                <c:pt idx="18">
                  <c:v>24210</c:v>
                </c:pt>
                <c:pt idx="19">
                  <c:v>24592</c:v>
                </c:pt>
                <c:pt idx="20">
                  <c:v>23873</c:v>
                </c:pt>
                <c:pt idx="21">
                  <c:v>22653</c:v>
                </c:pt>
                <c:pt idx="22">
                  <c:v>22165</c:v>
                </c:pt>
                <c:pt idx="23">
                  <c:v>21957</c:v>
                </c:pt>
                <c:pt idx="24">
                  <c:v>22232</c:v>
                </c:pt>
                <c:pt idx="25">
                  <c:v>21945</c:v>
                </c:pt>
                <c:pt idx="26">
                  <c:v>21871</c:v>
                </c:pt>
                <c:pt idx="27">
                  <c:v>22495</c:v>
                </c:pt>
                <c:pt idx="28">
                  <c:v>22323</c:v>
                </c:pt>
                <c:pt idx="29">
                  <c:v>23175</c:v>
                </c:pt>
                <c:pt idx="30">
                  <c:v>23715</c:v>
                </c:pt>
                <c:pt idx="31">
                  <c:v>22118</c:v>
                </c:pt>
                <c:pt idx="32">
                  <c:v>21493</c:v>
                </c:pt>
                <c:pt idx="33">
                  <c:v>21139</c:v>
                </c:pt>
                <c:pt idx="34">
                  <c:v>21135</c:v>
                </c:pt>
                <c:pt idx="35">
                  <c:v>20998</c:v>
                </c:pt>
                <c:pt idx="36">
                  <c:v>21152</c:v>
                </c:pt>
                <c:pt idx="37">
                  <c:v>22067</c:v>
                </c:pt>
                <c:pt idx="38">
                  <c:v>22390</c:v>
                </c:pt>
                <c:pt idx="39">
                  <c:v>23440</c:v>
                </c:pt>
                <c:pt idx="40">
                  <c:v>22369</c:v>
                </c:pt>
                <c:pt idx="41">
                  <c:v>20520</c:v>
                </c:pt>
                <c:pt idx="42">
                  <c:v>20949</c:v>
                </c:pt>
                <c:pt idx="43">
                  <c:v>20955</c:v>
                </c:pt>
                <c:pt idx="44">
                  <c:v>21867</c:v>
                </c:pt>
                <c:pt idx="45">
                  <c:v>23224</c:v>
                </c:pt>
                <c:pt idx="46">
                  <c:v>22447</c:v>
                </c:pt>
                <c:pt idx="47">
                  <c:v>22393</c:v>
                </c:pt>
                <c:pt idx="48">
                  <c:v>22160</c:v>
                </c:pt>
                <c:pt idx="49">
                  <c:v>22456</c:v>
                </c:pt>
                <c:pt idx="50">
                  <c:v>22072</c:v>
                </c:pt>
                <c:pt idx="51">
                  <c:v>21481</c:v>
                </c:pt>
                <c:pt idx="52">
                  <c:v>21019</c:v>
                </c:pt>
                <c:pt idx="53">
                  <c:v>20525</c:v>
                </c:pt>
                <c:pt idx="54">
                  <c:v>19752</c:v>
                </c:pt>
                <c:pt idx="55">
                  <c:v>19186</c:v>
                </c:pt>
                <c:pt idx="56">
                  <c:v>17543</c:v>
                </c:pt>
                <c:pt idx="57">
                  <c:v>16836</c:v>
                </c:pt>
                <c:pt idx="58">
                  <c:v>16173</c:v>
                </c:pt>
                <c:pt idx="59">
                  <c:v>15692</c:v>
                </c:pt>
                <c:pt idx="60">
                  <c:v>14783</c:v>
                </c:pt>
                <c:pt idx="61">
                  <c:v>13870</c:v>
                </c:pt>
                <c:pt idx="62">
                  <c:v>12864</c:v>
                </c:pt>
                <c:pt idx="63">
                  <c:v>11629</c:v>
                </c:pt>
                <c:pt idx="64">
                  <c:v>9791</c:v>
                </c:pt>
                <c:pt idx="65">
                  <c:v>9825</c:v>
                </c:pt>
                <c:pt idx="66">
                  <c:v>9060</c:v>
                </c:pt>
                <c:pt idx="67">
                  <c:v>8607</c:v>
                </c:pt>
                <c:pt idx="68">
                  <c:v>7857</c:v>
                </c:pt>
                <c:pt idx="69">
                  <c:v>7620</c:v>
                </c:pt>
                <c:pt idx="70">
                  <c:v>7027</c:v>
                </c:pt>
                <c:pt idx="71">
                  <c:v>6198</c:v>
                </c:pt>
                <c:pt idx="72">
                  <c:v>6138</c:v>
                </c:pt>
                <c:pt idx="73">
                  <c:v>5903</c:v>
                </c:pt>
                <c:pt idx="74">
                  <c:v>5622</c:v>
                </c:pt>
                <c:pt idx="75">
                  <c:v>5534</c:v>
                </c:pt>
                <c:pt idx="76">
                  <c:v>5035</c:v>
                </c:pt>
                <c:pt idx="77">
                  <c:v>4980</c:v>
                </c:pt>
                <c:pt idx="78">
                  <c:v>4301</c:v>
                </c:pt>
                <c:pt idx="79">
                  <c:v>4132</c:v>
                </c:pt>
                <c:pt idx="80">
                  <c:v>4121</c:v>
                </c:pt>
                <c:pt idx="81">
                  <c:v>3694</c:v>
                </c:pt>
                <c:pt idx="82">
                  <c:v>3332</c:v>
                </c:pt>
                <c:pt idx="83">
                  <c:v>3063</c:v>
                </c:pt>
                <c:pt idx="84">
                  <c:v>2930</c:v>
                </c:pt>
                <c:pt idx="85">
                  <c:v>2626</c:v>
                </c:pt>
                <c:pt idx="86">
                  <c:v>2263</c:v>
                </c:pt>
                <c:pt idx="87">
                  <c:v>2060</c:v>
                </c:pt>
                <c:pt idx="88">
                  <c:v>1750</c:v>
                </c:pt>
                <c:pt idx="89">
                  <c:v>1440</c:v>
                </c:pt>
                <c:pt idx="90">
                  <c:v>1373</c:v>
                </c:pt>
                <c:pt idx="91">
                  <c:v>1058</c:v>
                </c:pt>
                <c:pt idx="92">
                  <c:v>828</c:v>
                </c:pt>
                <c:pt idx="93">
                  <c:v>670</c:v>
                </c:pt>
                <c:pt idx="94">
                  <c:v>560</c:v>
                </c:pt>
                <c:pt idx="95">
                  <c:v>483</c:v>
                </c:pt>
                <c:pt idx="96">
                  <c:v>404</c:v>
                </c:pt>
                <c:pt idx="97">
                  <c:v>303</c:v>
                </c:pt>
                <c:pt idx="98">
                  <c:v>206</c:v>
                </c:pt>
                <c:pt idx="99">
                  <c:v>201</c:v>
                </c:pt>
                <c:pt idx="100">
                  <c:v>305</c:v>
                </c:pt>
                <c:pt idx="101">
                  <c:v>41</c:v>
                </c:pt>
                <c:pt idx="102">
                  <c:v>2</c:v>
                </c:pt>
              </c:numCache>
            </c:numRef>
          </c:val>
        </c:ser>
        <c:ser>
          <c:idx val="8"/>
          <c:order val="8"/>
          <c:tx>
            <c:strRef>
              <c:f>Sheet1!$J$1</c:f>
              <c:strCache>
                <c:ptCount val="1"/>
                <c:pt idx="0">
                  <c:v>Female Asian, Non-Hispanic</c:v>
                </c:pt>
              </c:strCache>
            </c:strRef>
          </c:tx>
          <c:spPr>
            <a:solidFill>
              <a:schemeClr val="accent2">
                <a:lumMod val="40000"/>
                <a:lumOff val="6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Sheet1!$J$2:$J$104</c:f>
              <c:numCache>
                <c:formatCode>#,##0;[Red]#,##0</c:formatCode>
                <c:ptCount val="103"/>
                <c:pt idx="0">
                  <c:v>6146</c:v>
                </c:pt>
                <c:pt idx="1">
                  <c:v>6174</c:v>
                </c:pt>
                <c:pt idx="2">
                  <c:v>6630</c:v>
                </c:pt>
                <c:pt idx="3">
                  <c:v>6559</c:v>
                </c:pt>
                <c:pt idx="4">
                  <c:v>6714</c:v>
                </c:pt>
                <c:pt idx="5">
                  <c:v>6788</c:v>
                </c:pt>
                <c:pt idx="6">
                  <c:v>7020</c:v>
                </c:pt>
                <c:pt idx="7">
                  <c:v>6830</c:v>
                </c:pt>
                <c:pt idx="8">
                  <c:v>6491</c:v>
                </c:pt>
                <c:pt idx="9">
                  <c:v>6804</c:v>
                </c:pt>
                <c:pt idx="10">
                  <c:v>6380</c:v>
                </c:pt>
                <c:pt idx="11">
                  <c:v>5967</c:v>
                </c:pt>
                <c:pt idx="12">
                  <c:v>6085</c:v>
                </c:pt>
                <c:pt idx="13">
                  <c:v>6140</c:v>
                </c:pt>
                <c:pt idx="14">
                  <c:v>5858</c:v>
                </c:pt>
                <c:pt idx="15">
                  <c:v>5721</c:v>
                </c:pt>
                <c:pt idx="16">
                  <c:v>5872</c:v>
                </c:pt>
                <c:pt idx="17">
                  <c:v>5703</c:v>
                </c:pt>
                <c:pt idx="18">
                  <c:v>5709</c:v>
                </c:pt>
                <c:pt idx="19">
                  <c:v>5694</c:v>
                </c:pt>
                <c:pt idx="20">
                  <c:v>6021</c:v>
                </c:pt>
                <c:pt idx="21">
                  <c:v>6342</c:v>
                </c:pt>
                <c:pt idx="22">
                  <c:v>6475</c:v>
                </c:pt>
                <c:pt idx="23">
                  <c:v>6787</c:v>
                </c:pt>
                <c:pt idx="24">
                  <c:v>7436</c:v>
                </c:pt>
                <c:pt idx="25">
                  <c:v>7661</c:v>
                </c:pt>
                <c:pt idx="26">
                  <c:v>8457</c:v>
                </c:pt>
                <c:pt idx="27">
                  <c:v>8745</c:v>
                </c:pt>
                <c:pt idx="28">
                  <c:v>8841</c:v>
                </c:pt>
                <c:pt idx="29">
                  <c:v>8902</c:v>
                </c:pt>
                <c:pt idx="30">
                  <c:v>9000</c:v>
                </c:pt>
                <c:pt idx="31">
                  <c:v>8849</c:v>
                </c:pt>
                <c:pt idx="32">
                  <c:v>8726</c:v>
                </c:pt>
                <c:pt idx="33">
                  <c:v>8880</c:v>
                </c:pt>
                <c:pt idx="34">
                  <c:v>9472</c:v>
                </c:pt>
                <c:pt idx="35">
                  <c:v>9632</c:v>
                </c:pt>
                <c:pt idx="36">
                  <c:v>9689</c:v>
                </c:pt>
                <c:pt idx="37">
                  <c:v>9832</c:v>
                </c:pt>
                <c:pt idx="38">
                  <c:v>9732</c:v>
                </c:pt>
                <c:pt idx="39">
                  <c:v>9533</c:v>
                </c:pt>
                <c:pt idx="40">
                  <c:v>9408</c:v>
                </c:pt>
                <c:pt idx="41">
                  <c:v>8685</c:v>
                </c:pt>
                <c:pt idx="42">
                  <c:v>7956</c:v>
                </c:pt>
                <c:pt idx="43">
                  <c:v>7443</c:v>
                </c:pt>
                <c:pt idx="44">
                  <c:v>7442</c:v>
                </c:pt>
                <c:pt idx="45">
                  <c:v>7423</c:v>
                </c:pt>
                <c:pt idx="46">
                  <c:v>7433</c:v>
                </c:pt>
                <c:pt idx="47">
                  <c:v>7312</c:v>
                </c:pt>
                <c:pt idx="48">
                  <c:v>6436</c:v>
                </c:pt>
                <c:pt idx="49">
                  <c:v>6743</c:v>
                </c:pt>
                <c:pt idx="50">
                  <c:v>6731</c:v>
                </c:pt>
                <c:pt idx="51">
                  <c:v>6419</c:v>
                </c:pt>
                <c:pt idx="52">
                  <c:v>6261</c:v>
                </c:pt>
                <c:pt idx="53">
                  <c:v>6288</c:v>
                </c:pt>
                <c:pt idx="54">
                  <c:v>6123</c:v>
                </c:pt>
                <c:pt idx="55">
                  <c:v>5897</c:v>
                </c:pt>
                <c:pt idx="56">
                  <c:v>5525</c:v>
                </c:pt>
                <c:pt idx="57">
                  <c:v>5662</c:v>
                </c:pt>
                <c:pt idx="58">
                  <c:v>5157</c:v>
                </c:pt>
                <c:pt idx="59">
                  <c:v>5296</c:v>
                </c:pt>
                <c:pt idx="60">
                  <c:v>5257</c:v>
                </c:pt>
                <c:pt idx="61">
                  <c:v>4665</c:v>
                </c:pt>
                <c:pt idx="62">
                  <c:v>4415</c:v>
                </c:pt>
                <c:pt idx="63">
                  <c:v>3997</c:v>
                </c:pt>
                <c:pt idx="64">
                  <c:v>3389</c:v>
                </c:pt>
                <c:pt idx="65">
                  <c:v>3353</c:v>
                </c:pt>
                <c:pt idx="66">
                  <c:v>2955</c:v>
                </c:pt>
                <c:pt idx="67">
                  <c:v>2791</c:v>
                </c:pt>
                <c:pt idx="68">
                  <c:v>2555</c:v>
                </c:pt>
                <c:pt idx="69">
                  <c:v>2343</c:v>
                </c:pt>
                <c:pt idx="70">
                  <c:v>2206</c:v>
                </c:pt>
                <c:pt idx="71">
                  <c:v>2018</c:v>
                </c:pt>
                <c:pt idx="72">
                  <c:v>1842</c:v>
                </c:pt>
                <c:pt idx="73">
                  <c:v>1765</c:v>
                </c:pt>
                <c:pt idx="74">
                  <c:v>1663</c:v>
                </c:pt>
                <c:pt idx="75">
                  <c:v>1362</c:v>
                </c:pt>
                <c:pt idx="76">
                  <c:v>1326</c:v>
                </c:pt>
                <c:pt idx="77">
                  <c:v>1250</c:v>
                </c:pt>
                <c:pt idx="78">
                  <c:v>1064</c:v>
                </c:pt>
                <c:pt idx="79">
                  <c:v>1120</c:v>
                </c:pt>
                <c:pt idx="80">
                  <c:v>989</c:v>
                </c:pt>
                <c:pt idx="81">
                  <c:v>759</c:v>
                </c:pt>
                <c:pt idx="82">
                  <c:v>718</c:v>
                </c:pt>
                <c:pt idx="83">
                  <c:v>697</c:v>
                </c:pt>
                <c:pt idx="84">
                  <c:v>587</c:v>
                </c:pt>
                <c:pt idx="85">
                  <c:v>478</c:v>
                </c:pt>
                <c:pt idx="86">
                  <c:v>405</c:v>
                </c:pt>
                <c:pt idx="87">
                  <c:v>346</c:v>
                </c:pt>
                <c:pt idx="88">
                  <c:v>281</c:v>
                </c:pt>
                <c:pt idx="89">
                  <c:v>246</c:v>
                </c:pt>
                <c:pt idx="90">
                  <c:v>177</c:v>
                </c:pt>
                <c:pt idx="91">
                  <c:v>143</c:v>
                </c:pt>
                <c:pt idx="92">
                  <c:v>117</c:v>
                </c:pt>
                <c:pt idx="93">
                  <c:v>83</c:v>
                </c:pt>
                <c:pt idx="94">
                  <c:v>80</c:v>
                </c:pt>
                <c:pt idx="95">
                  <c:v>66</c:v>
                </c:pt>
                <c:pt idx="96">
                  <c:v>36</c:v>
                </c:pt>
                <c:pt idx="97">
                  <c:v>32</c:v>
                </c:pt>
                <c:pt idx="98">
                  <c:v>13</c:v>
                </c:pt>
                <c:pt idx="99">
                  <c:v>19</c:v>
                </c:pt>
                <c:pt idx="100">
                  <c:v>22</c:v>
                </c:pt>
                <c:pt idx="101">
                  <c:v>4</c:v>
                </c:pt>
                <c:pt idx="102">
                  <c:v>0</c:v>
                </c:pt>
              </c:numCache>
            </c:numRef>
          </c:val>
        </c:ser>
        <c:ser>
          <c:idx val="9"/>
          <c:order val="9"/>
          <c:tx>
            <c:strRef>
              <c:f>Sheet1!$K$1</c:f>
              <c:strCache>
                <c:ptCount val="1"/>
                <c:pt idx="0">
                  <c:v>Female Other, Non Hispanic</c:v>
                </c:pt>
              </c:strCache>
            </c:strRef>
          </c:tx>
          <c:spPr>
            <a:solidFill>
              <a:schemeClr val="accent2">
                <a:lumMod val="20000"/>
                <a:lumOff val="8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Sheet1!$K$2:$K$104</c:f>
              <c:numCache>
                <c:formatCode>#,##0;[Red]#,##0</c:formatCode>
                <c:ptCount val="103"/>
                <c:pt idx="0">
                  <c:v>6030</c:v>
                </c:pt>
                <c:pt idx="1">
                  <c:v>5920</c:v>
                </c:pt>
                <c:pt idx="2">
                  <c:v>5908</c:v>
                </c:pt>
                <c:pt idx="3">
                  <c:v>5610</c:v>
                </c:pt>
                <c:pt idx="4">
                  <c:v>5511</c:v>
                </c:pt>
                <c:pt idx="5">
                  <c:v>5516</c:v>
                </c:pt>
                <c:pt idx="6">
                  <c:v>5216</c:v>
                </c:pt>
                <c:pt idx="7">
                  <c:v>5156</c:v>
                </c:pt>
                <c:pt idx="8">
                  <c:v>4864</c:v>
                </c:pt>
                <c:pt idx="9">
                  <c:v>4887</c:v>
                </c:pt>
                <c:pt idx="10">
                  <c:v>4812</c:v>
                </c:pt>
                <c:pt idx="11">
                  <c:v>4736</c:v>
                </c:pt>
                <c:pt idx="12">
                  <c:v>4641</c:v>
                </c:pt>
                <c:pt idx="13">
                  <c:v>4549</c:v>
                </c:pt>
                <c:pt idx="14">
                  <c:v>4481</c:v>
                </c:pt>
                <c:pt idx="15">
                  <c:v>4264</c:v>
                </c:pt>
                <c:pt idx="16">
                  <c:v>4206</c:v>
                </c:pt>
                <c:pt idx="17">
                  <c:v>4082</c:v>
                </c:pt>
                <c:pt idx="18">
                  <c:v>4011</c:v>
                </c:pt>
                <c:pt idx="19">
                  <c:v>3981</c:v>
                </c:pt>
                <c:pt idx="20">
                  <c:v>3734</c:v>
                </c:pt>
                <c:pt idx="21">
                  <c:v>3490</c:v>
                </c:pt>
                <c:pt idx="22">
                  <c:v>3530</c:v>
                </c:pt>
                <c:pt idx="23">
                  <c:v>3605</c:v>
                </c:pt>
                <c:pt idx="24">
                  <c:v>3298</c:v>
                </c:pt>
                <c:pt idx="25">
                  <c:v>3396</c:v>
                </c:pt>
                <c:pt idx="26">
                  <c:v>3229</c:v>
                </c:pt>
                <c:pt idx="27">
                  <c:v>3376</c:v>
                </c:pt>
                <c:pt idx="28">
                  <c:v>3405</c:v>
                </c:pt>
                <c:pt idx="29">
                  <c:v>3226</c:v>
                </c:pt>
                <c:pt idx="30">
                  <c:v>3269</c:v>
                </c:pt>
                <c:pt idx="31">
                  <c:v>3061</c:v>
                </c:pt>
                <c:pt idx="32">
                  <c:v>3013</c:v>
                </c:pt>
                <c:pt idx="33">
                  <c:v>2827</c:v>
                </c:pt>
                <c:pt idx="34">
                  <c:v>2794</c:v>
                </c:pt>
                <c:pt idx="35">
                  <c:v>2886</c:v>
                </c:pt>
                <c:pt idx="36">
                  <c:v>2735</c:v>
                </c:pt>
                <c:pt idx="37">
                  <c:v>2740</c:v>
                </c:pt>
                <c:pt idx="38">
                  <c:v>2797</c:v>
                </c:pt>
                <c:pt idx="39">
                  <c:v>2880</c:v>
                </c:pt>
                <c:pt idx="40">
                  <c:v>2755</c:v>
                </c:pt>
                <c:pt idx="41">
                  <c:v>2435</c:v>
                </c:pt>
                <c:pt idx="42">
                  <c:v>2480</c:v>
                </c:pt>
                <c:pt idx="43">
                  <c:v>2320</c:v>
                </c:pt>
                <c:pt idx="44">
                  <c:v>2322</c:v>
                </c:pt>
                <c:pt idx="45">
                  <c:v>2537</c:v>
                </c:pt>
                <c:pt idx="46">
                  <c:v>2530</c:v>
                </c:pt>
                <c:pt idx="47">
                  <c:v>2627</c:v>
                </c:pt>
                <c:pt idx="48">
                  <c:v>2652</c:v>
                </c:pt>
                <c:pt idx="49">
                  <c:v>2638</c:v>
                </c:pt>
                <c:pt idx="50">
                  <c:v>2425</c:v>
                </c:pt>
                <c:pt idx="51">
                  <c:v>2352</c:v>
                </c:pt>
                <c:pt idx="52">
                  <c:v>2377</c:v>
                </c:pt>
                <c:pt idx="53">
                  <c:v>2396</c:v>
                </c:pt>
                <c:pt idx="54">
                  <c:v>2177</c:v>
                </c:pt>
                <c:pt idx="55">
                  <c:v>2198</c:v>
                </c:pt>
                <c:pt idx="56">
                  <c:v>1949</c:v>
                </c:pt>
                <c:pt idx="57">
                  <c:v>1955</c:v>
                </c:pt>
                <c:pt idx="58">
                  <c:v>1783</c:v>
                </c:pt>
                <c:pt idx="59">
                  <c:v>1708</c:v>
                </c:pt>
                <c:pt idx="60">
                  <c:v>1641</c:v>
                </c:pt>
                <c:pt idx="61">
                  <c:v>1603</c:v>
                </c:pt>
                <c:pt idx="62">
                  <c:v>1521</c:v>
                </c:pt>
                <c:pt idx="63">
                  <c:v>1550</c:v>
                </c:pt>
                <c:pt idx="64">
                  <c:v>1121</c:v>
                </c:pt>
                <c:pt idx="65">
                  <c:v>1161</c:v>
                </c:pt>
                <c:pt idx="66">
                  <c:v>1059</c:v>
                </c:pt>
                <c:pt idx="67">
                  <c:v>1010</c:v>
                </c:pt>
                <c:pt idx="68">
                  <c:v>878</c:v>
                </c:pt>
                <c:pt idx="69">
                  <c:v>828</c:v>
                </c:pt>
                <c:pt idx="70">
                  <c:v>776</c:v>
                </c:pt>
                <c:pt idx="71">
                  <c:v>697</c:v>
                </c:pt>
                <c:pt idx="72">
                  <c:v>668</c:v>
                </c:pt>
                <c:pt idx="73">
                  <c:v>608</c:v>
                </c:pt>
                <c:pt idx="74">
                  <c:v>607</c:v>
                </c:pt>
                <c:pt idx="75">
                  <c:v>536</c:v>
                </c:pt>
                <c:pt idx="76">
                  <c:v>452</c:v>
                </c:pt>
                <c:pt idx="77">
                  <c:v>481</c:v>
                </c:pt>
                <c:pt idx="78">
                  <c:v>460</c:v>
                </c:pt>
                <c:pt idx="79">
                  <c:v>425</c:v>
                </c:pt>
                <c:pt idx="80">
                  <c:v>419</c:v>
                </c:pt>
                <c:pt idx="81">
                  <c:v>328</c:v>
                </c:pt>
                <c:pt idx="82">
                  <c:v>335</c:v>
                </c:pt>
                <c:pt idx="83">
                  <c:v>307</c:v>
                </c:pt>
                <c:pt idx="84">
                  <c:v>286</c:v>
                </c:pt>
                <c:pt idx="85">
                  <c:v>243</c:v>
                </c:pt>
                <c:pt idx="86">
                  <c:v>219</c:v>
                </c:pt>
                <c:pt idx="87">
                  <c:v>172</c:v>
                </c:pt>
                <c:pt idx="88">
                  <c:v>150</c:v>
                </c:pt>
                <c:pt idx="89">
                  <c:v>122</c:v>
                </c:pt>
                <c:pt idx="90">
                  <c:v>112</c:v>
                </c:pt>
                <c:pt idx="91">
                  <c:v>83</c:v>
                </c:pt>
                <c:pt idx="92">
                  <c:v>67</c:v>
                </c:pt>
                <c:pt idx="93">
                  <c:v>58</c:v>
                </c:pt>
                <c:pt idx="94">
                  <c:v>45</c:v>
                </c:pt>
                <c:pt idx="95">
                  <c:v>26</c:v>
                </c:pt>
                <c:pt idx="96">
                  <c:v>30</c:v>
                </c:pt>
                <c:pt idx="97">
                  <c:v>13</c:v>
                </c:pt>
                <c:pt idx="98">
                  <c:v>11</c:v>
                </c:pt>
                <c:pt idx="99">
                  <c:v>10</c:v>
                </c:pt>
                <c:pt idx="100">
                  <c:v>18</c:v>
                </c:pt>
                <c:pt idx="101">
                  <c:v>4</c:v>
                </c:pt>
                <c:pt idx="102">
                  <c:v>0</c:v>
                </c:pt>
              </c:numCache>
            </c:numRef>
          </c:val>
        </c:ser>
        <c:dLbls>
          <c:showLegendKey val="0"/>
          <c:showVal val="0"/>
          <c:showCatName val="0"/>
          <c:showSerName val="0"/>
          <c:showPercent val="0"/>
          <c:showBubbleSize val="0"/>
        </c:dLbls>
        <c:gapWidth val="0"/>
        <c:overlap val="100"/>
        <c:axId val="361462616"/>
        <c:axId val="209421960"/>
      </c:barChart>
      <c:catAx>
        <c:axId val="361462616"/>
        <c:scaling>
          <c:orientation val="minMax"/>
        </c:scaling>
        <c:delete val="0"/>
        <c:axPos val="l"/>
        <c:numFmt formatCode="General" sourceLinked="0"/>
        <c:majorTickMark val="out"/>
        <c:minorTickMark val="none"/>
        <c:tickLblPos val="low"/>
        <c:txPr>
          <a:bodyPr/>
          <a:lstStyle/>
          <a:p>
            <a:pPr>
              <a:defRPr sz="1050" baseline="0"/>
            </a:pPr>
            <a:endParaRPr lang="en-US"/>
          </a:p>
        </c:txPr>
        <c:crossAx val="209421960"/>
        <c:crosses val="autoZero"/>
        <c:auto val="1"/>
        <c:lblAlgn val="ctr"/>
        <c:lblOffset val="100"/>
        <c:tickLblSkip val="5"/>
        <c:noMultiLvlLbl val="0"/>
      </c:catAx>
      <c:valAx>
        <c:axId val="209421960"/>
        <c:scaling>
          <c:orientation val="minMax"/>
          <c:max val="200000"/>
          <c:min val="-200000"/>
        </c:scaling>
        <c:delete val="0"/>
        <c:axPos val="b"/>
        <c:majorGridlines/>
        <c:numFmt formatCode="#,##0;[Red]#,##0" sourceLinked="1"/>
        <c:majorTickMark val="out"/>
        <c:minorTickMark val="none"/>
        <c:tickLblPos val="nextTo"/>
        <c:txPr>
          <a:bodyPr/>
          <a:lstStyle/>
          <a:p>
            <a:pPr>
              <a:defRPr sz="1400"/>
            </a:pPr>
            <a:endParaRPr lang="en-US"/>
          </a:p>
        </c:txPr>
        <c:crossAx val="361462616"/>
        <c:crosses val="autoZero"/>
        <c:crossBetween val="between"/>
      </c:valAx>
    </c:plotArea>
    <c:legend>
      <c:legendPos val="t"/>
      <c:layou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82458442694663"/>
          <c:y val="6.1375146359402534E-2"/>
          <c:w val="0.77674249052201805"/>
          <c:h val="0.78936150388584614"/>
        </c:manualLayout>
      </c:layout>
      <c:lineChart>
        <c:grouping val="standard"/>
        <c:varyColors val="0"/>
        <c:ser>
          <c:idx val="1"/>
          <c:order val="0"/>
          <c:tx>
            <c:strRef>
              <c:f>Sheet!$B$1</c:f>
              <c:strCache>
                <c:ptCount val="1"/>
                <c:pt idx="0">
                  <c:v>Zero Migration</c:v>
                </c:pt>
              </c:strCache>
            </c:strRef>
          </c:tx>
          <c:spPr>
            <a:ln w="50800" cmpd="sng">
              <a:solidFill>
                <a:schemeClr val="accent1"/>
              </a:solidFill>
              <a:prstDash val="sysDash"/>
            </a:ln>
          </c:spPr>
          <c:marker>
            <c:symbol val="none"/>
          </c:marker>
          <c:cat>
            <c:numRef>
              <c:f>Sheet!$A$3:$A$11</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Sheet!$B$3:$B$11</c:f>
              <c:numCache>
                <c:formatCode>#,##0</c:formatCode>
                <c:ptCount val="9"/>
                <c:pt idx="0">
                  <c:v>25145561</c:v>
                </c:pt>
                <c:pt idx="1">
                  <c:v>26230098</c:v>
                </c:pt>
                <c:pt idx="2">
                  <c:v>27238610</c:v>
                </c:pt>
                <c:pt idx="3">
                  <c:v>28165689</c:v>
                </c:pt>
                <c:pt idx="4">
                  <c:v>28994210</c:v>
                </c:pt>
                <c:pt idx="5">
                  <c:v>29705207</c:v>
                </c:pt>
                <c:pt idx="6">
                  <c:v>30305304</c:v>
                </c:pt>
                <c:pt idx="7">
                  <c:v>30808219</c:v>
                </c:pt>
                <c:pt idx="8">
                  <c:v>31246355</c:v>
                </c:pt>
              </c:numCache>
            </c:numRef>
          </c:val>
          <c:smooth val="0"/>
        </c:ser>
        <c:ser>
          <c:idx val="2"/>
          <c:order val="1"/>
          <c:tx>
            <c:strRef>
              <c:f>Sheet!$C$1</c:f>
              <c:strCache>
                <c:ptCount val="1"/>
                <c:pt idx="0">
                  <c:v>0.5 of 2000-2010 Migration</c:v>
                </c:pt>
              </c:strCache>
            </c:strRef>
          </c:tx>
          <c:spPr>
            <a:ln w="50800" cmpd="sng">
              <a:solidFill>
                <a:srgbClr val="996600"/>
              </a:solidFill>
            </a:ln>
          </c:spPr>
          <c:marker>
            <c:symbol val="none"/>
          </c:marker>
          <c:cat>
            <c:numRef>
              <c:f>Sheet!$A$3:$A$11</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Sheet!$C$3:$C$11</c:f>
              <c:numCache>
                <c:formatCode>#,##0</c:formatCode>
                <c:ptCount val="9"/>
                <c:pt idx="0">
                  <c:v>25145561</c:v>
                </c:pt>
                <c:pt idx="1">
                  <c:v>26947116</c:v>
                </c:pt>
                <c:pt idx="2">
                  <c:v>28813282</c:v>
                </c:pt>
                <c:pt idx="3">
                  <c:v>30734321</c:v>
                </c:pt>
                <c:pt idx="4">
                  <c:v>32680217</c:v>
                </c:pt>
                <c:pt idx="5">
                  <c:v>34616890</c:v>
                </c:pt>
                <c:pt idx="6">
                  <c:v>36550595</c:v>
                </c:pt>
                <c:pt idx="7">
                  <c:v>38499538</c:v>
                </c:pt>
                <c:pt idx="8">
                  <c:v>40502749</c:v>
                </c:pt>
              </c:numCache>
            </c:numRef>
          </c:val>
          <c:smooth val="0"/>
        </c:ser>
        <c:ser>
          <c:idx val="3"/>
          <c:order val="2"/>
          <c:tx>
            <c:strRef>
              <c:f>Sheet!$D$1</c:f>
              <c:strCache>
                <c:ptCount val="1"/>
                <c:pt idx="0">
                  <c:v>2000-2010 Migration</c:v>
                </c:pt>
              </c:strCache>
            </c:strRef>
          </c:tx>
          <c:spPr>
            <a:ln w="57150" cmpd="dbl">
              <a:solidFill>
                <a:srgbClr val="002060"/>
              </a:solidFill>
            </a:ln>
          </c:spPr>
          <c:marker>
            <c:symbol val="none"/>
          </c:marker>
          <c:cat>
            <c:numRef>
              <c:f>Sheet!$A$3:$A$11</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Sheet!$D$3:$D$11</c:f>
              <c:numCache>
                <c:formatCode>#,##0</c:formatCode>
                <c:ptCount val="9"/>
                <c:pt idx="0">
                  <c:v>25145561</c:v>
                </c:pt>
                <c:pt idx="1">
                  <c:v>27695284</c:v>
                </c:pt>
                <c:pt idx="2">
                  <c:v>30541978</c:v>
                </c:pt>
                <c:pt idx="3">
                  <c:v>33699307</c:v>
                </c:pt>
                <c:pt idx="4">
                  <c:v>37155084</c:v>
                </c:pt>
                <c:pt idx="5">
                  <c:v>40892255</c:v>
                </c:pt>
                <c:pt idx="6">
                  <c:v>44955896</c:v>
                </c:pt>
                <c:pt idx="7">
                  <c:v>49416165</c:v>
                </c:pt>
                <c:pt idx="8">
                  <c:v>54369297</c:v>
                </c:pt>
              </c:numCache>
            </c:numRef>
          </c:val>
          <c:smooth val="0"/>
        </c:ser>
        <c:dLbls>
          <c:showLegendKey val="0"/>
          <c:showVal val="0"/>
          <c:showCatName val="0"/>
          <c:showSerName val="0"/>
          <c:showPercent val="0"/>
          <c:showBubbleSize val="0"/>
        </c:dLbls>
        <c:smooth val="0"/>
        <c:axId val="360845704"/>
        <c:axId val="360844528"/>
      </c:lineChart>
      <c:catAx>
        <c:axId val="360845704"/>
        <c:scaling>
          <c:orientation val="minMax"/>
        </c:scaling>
        <c:delete val="0"/>
        <c:axPos val="b"/>
        <c:numFmt formatCode="General" sourceLinked="1"/>
        <c:majorTickMark val="out"/>
        <c:minorTickMark val="none"/>
        <c:tickLblPos val="nextTo"/>
        <c:txPr>
          <a:bodyPr rot="2700000"/>
          <a:lstStyle/>
          <a:p>
            <a:pPr>
              <a:defRPr/>
            </a:pPr>
            <a:endParaRPr lang="en-US"/>
          </a:p>
        </c:txPr>
        <c:crossAx val="360844528"/>
        <c:crosses val="autoZero"/>
        <c:auto val="1"/>
        <c:lblAlgn val="ctr"/>
        <c:lblOffset val="0"/>
        <c:noMultiLvlLbl val="0"/>
      </c:catAx>
      <c:valAx>
        <c:axId val="360844528"/>
        <c:scaling>
          <c:orientation val="minMax"/>
          <c:max val="55000000"/>
          <c:min val="20000000"/>
        </c:scaling>
        <c:delete val="0"/>
        <c:axPos val="l"/>
        <c:majorGridlines/>
        <c:numFmt formatCode="0" sourceLinked="0"/>
        <c:majorTickMark val="out"/>
        <c:minorTickMark val="none"/>
        <c:tickLblPos val="nextTo"/>
        <c:crossAx val="360845704"/>
        <c:crosses val="autoZero"/>
        <c:crossBetween val="midCat"/>
        <c:dispUnits>
          <c:builtInUnit val="millions"/>
          <c:dispUnitsLbl>
            <c:layout>
              <c:manualLayout>
                <c:xMode val="edge"/>
                <c:yMode val="edge"/>
                <c:x val="1.0248096148122224E-2"/>
                <c:y val="0.42053301333645032"/>
              </c:manualLayout>
            </c:layout>
          </c:dispUnitsLbl>
        </c:dispUnits>
      </c:valAx>
    </c:plotArea>
    <c:legend>
      <c:legendPos val="l"/>
      <c:layout>
        <c:manualLayout>
          <c:xMode val="edge"/>
          <c:yMode val="edge"/>
          <c:x val="0.13875692621755614"/>
          <c:y val="0.1117884020045586"/>
          <c:w val="0.34136033343054339"/>
          <c:h val="0.28892749975129156"/>
        </c:manualLayout>
      </c:layout>
      <c:overlay val="1"/>
      <c:spPr>
        <a:solidFill>
          <a:schemeClr val="bg1"/>
        </a:solidFill>
        <a:ln>
          <a:solidFill>
            <a:schemeClr val="bg1">
              <a:lumMod val="65000"/>
            </a:schemeClr>
          </a:solidFill>
        </a:ln>
        <a:effectLst>
          <a:outerShdw blurRad="50800" dist="38100" dir="2700000" algn="tl" rotWithShape="0">
            <a:prstClr val="black">
              <a:alpha val="40000"/>
            </a:prstClr>
          </a:outerShdw>
        </a:effectLst>
      </c:spPr>
      <c:txPr>
        <a:bodyPr/>
        <a:lstStyle/>
        <a:p>
          <a:pPr>
            <a:defRPr sz="1600"/>
          </a:pPr>
          <a:endParaRPr lang="en-US"/>
        </a:p>
      </c:txPr>
    </c:legend>
    <c:plotVisOnly val="1"/>
    <c:dispBlanksAs val="gap"/>
    <c:showDLblsOverMax val="0"/>
  </c:chart>
  <c:txPr>
    <a:bodyPr/>
    <a:lstStyle/>
    <a:p>
      <a:pPr>
        <a:defRPr sz="20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2"/>
          <c:order val="0"/>
          <c:tx>
            <c:strRef>
              <c:f>Sheet1!$D$1</c:f>
              <c:strCache>
                <c:ptCount val="1"/>
                <c:pt idx="0">
                  <c:v>Dallas .5</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Sheet1!$A$2:$A$42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Sheet1!$D$2:$D$42</c:f>
              <c:numCache>
                <c:formatCode>General</c:formatCode>
                <c:ptCount val="21"/>
                <c:pt idx="0">
                  <c:v>2368139</c:v>
                </c:pt>
                <c:pt idx="1">
                  <c:v>2392965</c:v>
                </c:pt>
                <c:pt idx="2">
                  <c:v>2418398</c:v>
                </c:pt>
                <c:pt idx="3">
                  <c:v>2444095</c:v>
                </c:pt>
                <c:pt idx="4">
                  <c:v>2469699</c:v>
                </c:pt>
                <c:pt idx="5">
                  <c:v>2495544</c:v>
                </c:pt>
                <c:pt idx="6">
                  <c:v>2521192</c:v>
                </c:pt>
                <c:pt idx="7">
                  <c:v>2545862</c:v>
                </c:pt>
                <c:pt idx="8">
                  <c:v>2571089</c:v>
                </c:pt>
                <c:pt idx="9">
                  <c:v>2596329</c:v>
                </c:pt>
                <c:pt idx="10">
                  <c:v>2621131</c:v>
                </c:pt>
                <c:pt idx="11">
                  <c:v>2646305</c:v>
                </c:pt>
                <c:pt idx="12">
                  <c:v>2670920</c:v>
                </c:pt>
                <c:pt idx="13">
                  <c:v>2695167</c:v>
                </c:pt>
                <c:pt idx="14">
                  <c:v>2719309</c:v>
                </c:pt>
                <c:pt idx="15">
                  <c:v>2743221</c:v>
                </c:pt>
                <c:pt idx="16">
                  <c:v>2766381</c:v>
                </c:pt>
                <c:pt idx="17">
                  <c:v>2790432</c:v>
                </c:pt>
                <c:pt idx="18">
                  <c:v>2813683</c:v>
                </c:pt>
                <c:pt idx="19">
                  <c:v>2837024</c:v>
                </c:pt>
                <c:pt idx="20">
                  <c:v>2859701</c:v>
                </c:pt>
              </c:numCache>
            </c:numRef>
          </c:val>
          <c:smooth val="0"/>
        </c:ser>
        <c:ser>
          <c:idx val="20"/>
          <c:order val="1"/>
          <c:tx>
            <c:strRef>
              <c:f>Sheet1!$V$1</c:f>
              <c:strCache>
                <c:ptCount val="1"/>
                <c:pt idx="0">
                  <c:v>Tarrant .5 </c:v>
                </c:pt>
              </c:strCache>
            </c:strRef>
          </c:tx>
          <c:spPr>
            <a:ln w="28575" cap="rnd">
              <a:solidFill>
                <a:schemeClr val="accent3">
                  <a:lumMod val="80000"/>
                </a:schemeClr>
              </a:solidFill>
              <a:round/>
            </a:ln>
            <a:effectLst/>
          </c:spPr>
          <c:marker>
            <c:symbol val="circle"/>
            <c:size val="5"/>
            <c:spPr>
              <a:solidFill>
                <a:schemeClr val="accent3">
                  <a:lumMod val="80000"/>
                </a:schemeClr>
              </a:solidFill>
              <a:ln w="9525">
                <a:solidFill>
                  <a:schemeClr val="accent3">
                    <a:lumMod val="80000"/>
                  </a:schemeClr>
                </a:solidFill>
              </a:ln>
              <a:effectLst/>
            </c:spPr>
          </c:marker>
          <c:cat>
            <c:numRef>
              <c:f>Sheet1!$A$2:$A$42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Sheet1!$V$2:$V$42</c:f>
              <c:numCache>
                <c:formatCode>General</c:formatCode>
                <c:ptCount val="21"/>
                <c:pt idx="0">
                  <c:v>1809034</c:v>
                </c:pt>
                <c:pt idx="1">
                  <c:v>1831553</c:v>
                </c:pt>
                <c:pt idx="2">
                  <c:v>1854329</c:v>
                </c:pt>
                <c:pt idx="3">
                  <c:v>1877463</c:v>
                </c:pt>
                <c:pt idx="4">
                  <c:v>1900152</c:v>
                </c:pt>
                <c:pt idx="5">
                  <c:v>1922967</c:v>
                </c:pt>
                <c:pt idx="6">
                  <c:v>1945962</c:v>
                </c:pt>
                <c:pt idx="7">
                  <c:v>1969423</c:v>
                </c:pt>
                <c:pt idx="8">
                  <c:v>1992718</c:v>
                </c:pt>
                <c:pt idx="9">
                  <c:v>2016404</c:v>
                </c:pt>
                <c:pt idx="10">
                  <c:v>2039890</c:v>
                </c:pt>
                <c:pt idx="11">
                  <c:v>2064022</c:v>
                </c:pt>
                <c:pt idx="12">
                  <c:v>2088064</c:v>
                </c:pt>
                <c:pt idx="13">
                  <c:v>2112738</c:v>
                </c:pt>
                <c:pt idx="14">
                  <c:v>2137220</c:v>
                </c:pt>
                <c:pt idx="15">
                  <c:v>2162147</c:v>
                </c:pt>
                <c:pt idx="16">
                  <c:v>2187221</c:v>
                </c:pt>
                <c:pt idx="17">
                  <c:v>2211960</c:v>
                </c:pt>
                <c:pt idx="18">
                  <c:v>2237169</c:v>
                </c:pt>
                <c:pt idx="19">
                  <c:v>2262496</c:v>
                </c:pt>
                <c:pt idx="20">
                  <c:v>2287581</c:v>
                </c:pt>
              </c:numCache>
            </c:numRef>
          </c:val>
          <c:smooth val="0"/>
        </c:ser>
        <c:ser>
          <c:idx val="3"/>
          <c:order val="2"/>
          <c:tx>
            <c:strRef>
              <c:f>Sheet1!$E$1</c:f>
              <c:strCache>
                <c:ptCount val="1"/>
                <c:pt idx="0">
                  <c:v>Dallas</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Sheet1!$A$2:$A$42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Sheet1!$E$2:$E$42</c:f>
              <c:numCache>
                <c:formatCode>General</c:formatCode>
                <c:ptCount val="21"/>
                <c:pt idx="0">
                  <c:v>2368139</c:v>
                </c:pt>
                <c:pt idx="1">
                  <c:v>2392039</c:v>
                </c:pt>
                <c:pt idx="2">
                  <c:v>2416916</c:v>
                </c:pt>
                <c:pt idx="3">
                  <c:v>2443143</c:v>
                </c:pt>
                <c:pt idx="4">
                  <c:v>2469911</c:v>
                </c:pt>
                <c:pt idx="5">
                  <c:v>2496859</c:v>
                </c:pt>
                <c:pt idx="6">
                  <c:v>2524470</c:v>
                </c:pt>
                <c:pt idx="7">
                  <c:v>2552920</c:v>
                </c:pt>
                <c:pt idx="8">
                  <c:v>2581608</c:v>
                </c:pt>
                <c:pt idx="9">
                  <c:v>2610267</c:v>
                </c:pt>
                <c:pt idx="10">
                  <c:v>2639966</c:v>
                </c:pt>
                <c:pt idx="11">
                  <c:v>2669805</c:v>
                </c:pt>
                <c:pt idx="12">
                  <c:v>2699778</c:v>
                </c:pt>
                <c:pt idx="13">
                  <c:v>2729520</c:v>
                </c:pt>
                <c:pt idx="14">
                  <c:v>2759938</c:v>
                </c:pt>
                <c:pt idx="15">
                  <c:v>2789908</c:v>
                </c:pt>
                <c:pt idx="16">
                  <c:v>2819661</c:v>
                </c:pt>
                <c:pt idx="17">
                  <c:v>2850233</c:v>
                </c:pt>
                <c:pt idx="18">
                  <c:v>2880493</c:v>
                </c:pt>
                <c:pt idx="19">
                  <c:v>2910232</c:v>
                </c:pt>
                <c:pt idx="20">
                  <c:v>2939645</c:v>
                </c:pt>
              </c:numCache>
            </c:numRef>
          </c:val>
          <c:smooth val="0"/>
        </c:ser>
        <c:ser>
          <c:idx val="21"/>
          <c:order val="3"/>
          <c:tx>
            <c:strRef>
              <c:f>Sheet1!$W$1</c:f>
              <c:strCache>
                <c:ptCount val="1"/>
                <c:pt idx="0">
                  <c:v>Tarrant</c:v>
                </c:pt>
              </c:strCache>
            </c:strRef>
          </c:tx>
          <c:spPr>
            <a:ln w="28575" cap="rnd">
              <a:solidFill>
                <a:schemeClr val="accent4">
                  <a:lumMod val="80000"/>
                </a:schemeClr>
              </a:solidFill>
              <a:round/>
            </a:ln>
            <a:effectLst/>
          </c:spPr>
          <c:marker>
            <c:symbol val="circle"/>
            <c:size val="5"/>
            <c:spPr>
              <a:solidFill>
                <a:schemeClr val="accent4">
                  <a:lumMod val="80000"/>
                </a:schemeClr>
              </a:solidFill>
              <a:ln w="9525">
                <a:solidFill>
                  <a:schemeClr val="accent4">
                    <a:lumMod val="80000"/>
                  </a:schemeClr>
                </a:solidFill>
              </a:ln>
              <a:effectLst/>
            </c:spPr>
          </c:marker>
          <c:cat>
            <c:numRef>
              <c:f>Sheet1!$A$2:$A$42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Sheet1!$W$2:$W$42</c:f>
              <c:numCache>
                <c:formatCode>General</c:formatCode>
                <c:ptCount val="21"/>
                <c:pt idx="0">
                  <c:v>1809034</c:v>
                </c:pt>
                <c:pt idx="1">
                  <c:v>1837896</c:v>
                </c:pt>
                <c:pt idx="2">
                  <c:v>1866996</c:v>
                </c:pt>
                <c:pt idx="3">
                  <c:v>1897086</c:v>
                </c:pt>
                <c:pt idx="4">
                  <c:v>1928056</c:v>
                </c:pt>
                <c:pt idx="5">
                  <c:v>1959449</c:v>
                </c:pt>
                <c:pt idx="6">
                  <c:v>1991639</c:v>
                </c:pt>
                <c:pt idx="7">
                  <c:v>2023985</c:v>
                </c:pt>
                <c:pt idx="8">
                  <c:v>2057926</c:v>
                </c:pt>
                <c:pt idx="9">
                  <c:v>2092419</c:v>
                </c:pt>
                <c:pt idx="10">
                  <c:v>2127850</c:v>
                </c:pt>
                <c:pt idx="11">
                  <c:v>2164607</c:v>
                </c:pt>
                <c:pt idx="12">
                  <c:v>2201684</c:v>
                </c:pt>
                <c:pt idx="13">
                  <c:v>2240106</c:v>
                </c:pt>
                <c:pt idx="14">
                  <c:v>2279475</c:v>
                </c:pt>
                <c:pt idx="15">
                  <c:v>2319797</c:v>
                </c:pt>
                <c:pt idx="16">
                  <c:v>2360808</c:v>
                </c:pt>
                <c:pt idx="17">
                  <c:v>2402743</c:v>
                </c:pt>
                <c:pt idx="18">
                  <c:v>2445652</c:v>
                </c:pt>
                <c:pt idx="19">
                  <c:v>2488734</c:v>
                </c:pt>
                <c:pt idx="20">
                  <c:v>2532853</c:v>
                </c:pt>
              </c:numCache>
            </c:numRef>
          </c:val>
          <c:smooth val="0"/>
        </c:ser>
        <c:ser>
          <c:idx val="25"/>
          <c:order val="4"/>
          <c:tx>
            <c:strRef>
              <c:f>Sheet1!$AA$1</c:f>
              <c:strCache>
                <c:ptCount val="1"/>
                <c:pt idx="0">
                  <c:v>Dallas Est.</c:v>
                </c:pt>
              </c:strCache>
            </c:strRef>
          </c:tx>
          <c:spPr>
            <a:ln w="28575" cap="rnd">
              <a:solidFill>
                <a:schemeClr val="accent2">
                  <a:lumMod val="60000"/>
                  <a:lumOff val="40000"/>
                </a:schemeClr>
              </a:solidFill>
              <a:round/>
            </a:ln>
            <a:effectLst/>
          </c:spPr>
          <c:marker>
            <c:symbol val="circle"/>
            <c:size val="5"/>
            <c:spPr>
              <a:solidFill>
                <a:schemeClr val="accent2">
                  <a:lumMod val="60000"/>
                  <a:lumOff val="40000"/>
                </a:schemeClr>
              </a:solidFill>
              <a:ln w="9525">
                <a:solidFill>
                  <a:schemeClr val="accent2">
                    <a:lumMod val="60000"/>
                    <a:lumOff val="40000"/>
                  </a:schemeClr>
                </a:solidFill>
              </a:ln>
              <a:effectLst/>
            </c:spPr>
          </c:marker>
          <c:cat>
            <c:numRef>
              <c:f>Sheet1!$A$2:$A$42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Sheet1!$AA$2:$AA$42</c:f>
              <c:numCache>
                <c:formatCode>General</c:formatCode>
                <c:ptCount val="21"/>
                <c:pt idx="0">
                  <c:v>2368139</c:v>
                </c:pt>
                <c:pt idx="1">
                  <c:v>2409942</c:v>
                </c:pt>
                <c:pt idx="2">
                  <c:v>2456693</c:v>
                </c:pt>
                <c:pt idx="3">
                  <c:v>2486083</c:v>
                </c:pt>
                <c:pt idx="4">
                  <c:v>2518638</c:v>
                </c:pt>
              </c:numCache>
            </c:numRef>
          </c:val>
          <c:smooth val="0"/>
        </c:ser>
        <c:ser>
          <c:idx val="34"/>
          <c:order val="5"/>
          <c:tx>
            <c:strRef>
              <c:f>Sheet1!$AJ$1</c:f>
              <c:strCache>
                <c:ptCount val="1"/>
                <c:pt idx="0">
                  <c:v>Tarrant Est.</c:v>
                </c:pt>
              </c:strCache>
            </c:strRef>
          </c:tx>
          <c:spPr>
            <a:ln w="28575" cap="rnd">
              <a:solidFill>
                <a:schemeClr val="accent5">
                  <a:lumMod val="50000"/>
                </a:schemeClr>
              </a:solidFill>
              <a:round/>
            </a:ln>
            <a:effectLst/>
          </c:spPr>
          <c:marker>
            <c:symbol val="circle"/>
            <c:size val="5"/>
            <c:spPr>
              <a:solidFill>
                <a:schemeClr val="accent5">
                  <a:lumMod val="50000"/>
                </a:schemeClr>
              </a:solidFill>
              <a:ln w="9525">
                <a:solidFill>
                  <a:schemeClr val="accent5">
                    <a:lumMod val="50000"/>
                  </a:schemeClr>
                </a:solidFill>
              </a:ln>
              <a:effectLst/>
            </c:spPr>
          </c:marker>
          <c:cat>
            <c:numRef>
              <c:f>Sheet1!$A$2:$A$42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Sheet1!$AJ$2:$AJ$42</c:f>
              <c:numCache>
                <c:formatCode>General</c:formatCode>
                <c:ptCount val="21"/>
                <c:pt idx="0">
                  <c:v>1809034</c:v>
                </c:pt>
                <c:pt idx="1">
                  <c:v>1848435</c:v>
                </c:pt>
                <c:pt idx="2">
                  <c:v>1882822</c:v>
                </c:pt>
                <c:pt idx="3">
                  <c:v>1913943</c:v>
                </c:pt>
                <c:pt idx="4">
                  <c:v>1945360</c:v>
                </c:pt>
              </c:numCache>
            </c:numRef>
          </c:val>
          <c:smooth val="0"/>
        </c:ser>
        <c:dLbls>
          <c:showLegendKey val="0"/>
          <c:showVal val="0"/>
          <c:showCatName val="0"/>
          <c:showSerName val="0"/>
          <c:showPercent val="0"/>
          <c:showBubbleSize val="0"/>
        </c:dLbls>
        <c:marker val="1"/>
        <c:smooth val="0"/>
        <c:axId val="360845312"/>
        <c:axId val="360846096"/>
        <c:extLst>
          <c:ext xmlns:c15="http://schemas.microsoft.com/office/drawing/2012/chart" uri="{02D57815-91ED-43cb-92C2-25804820EDAC}">
            <c15:filteredLineSeries>
              <c15:ser>
                <c:idx val="22"/>
                <c:order val="6"/>
                <c:tx>
                  <c:strRef>
                    <c:extLst>
                      <c:ext uri="{02D57815-91ED-43cb-92C2-25804820EDAC}">
                        <c15:formulaRef>
                          <c15:sqref>Sheet1!$X$1</c15:sqref>
                        </c15:formulaRef>
                      </c:ext>
                    </c:extLst>
                    <c:strCache>
                      <c:ptCount val="1"/>
                      <c:pt idx="0">
                        <c:v>Wise .5</c:v>
                      </c:pt>
                    </c:strCache>
                  </c:strRef>
                </c:tx>
                <c:spPr>
                  <a:ln w="28575" cap="rnd">
                    <a:solidFill>
                      <a:schemeClr val="accent5">
                        <a:lumMod val="80000"/>
                      </a:schemeClr>
                    </a:solidFill>
                    <a:round/>
                  </a:ln>
                  <a:effectLst/>
                </c:spPr>
                <c:marker>
                  <c:symbol val="circle"/>
                  <c:size val="5"/>
                  <c:spPr>
                    <a:solidFill>
                      <a:schemeClr val="accent5">
                        <a:lumMod val="80000"/>
                      </a:schemeClr>
                    </a:solidFill>
                    <a:ln w="9525">
                      <a:solidFill>
                        <a:schemeClr val="accent5">
                          <a:lumMod val="80000"/>
                        </a:schemeClr>
                      </a:solidFill>
                    </a:ln>
                    <a:effectLst/>
                  </c:spPr>
                </c:marker>
                <c:cat>
                  <c:numRef>
                    <c:extLst>
                      <c:ex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c:ext uri="{02D57815-91ED-43cb-92C2-25804820EDAC}">
                        <c15:formulaRef>
                          <c15:sqref>Sheet1!$X$2:$X$42</c15:sqref>
                        </c15:formulaRef>
                      </c:ext>
                    </c:extLst>
                    <c:numCache>
                      <c:formatCode>General</c:formatCode>
                      <c:ptCount val="21"/>
                      <c:pt idx="0">
                        <c:v>59127</c:v>
                      </c:pt>
                      <c:pt idx="1">
                        <c:v>59966</c:v>
                      </c:pt>
                      <c:pt idx="2">
                        <c:v>60824</c:v>
                      </c:pt>
                      <c:pt idx="3">
                        <c:v>61695</c:v>
                      </c:pt>
                      <c:pt idx="4">
                        <c:v>62588</c:v>
                      </c:pt>
                      <c:pt idx="5">
                        <c:v>63476</c:v>
                      </c:pt>
                      <c:pt idx="6">
                        <c:v>64357</c:v>
                      </c:pt>
                      <c:pt idx="7">
                        <c:v>65264</c:v>
                      </c:pt>
                      <c:pt idx="8">
                        <c:v>66195</c:v>
                      </c:pt>
                      <c:pt idx="9">
                        <c:v>67125</c:v>
                      </c:pt>
                      <c:pt idx="10">
                        <c:v>68070</c:v>
                      </c:pt>
                      <c:pt idx="11">
                        <c:v>69032</c:v>
                      </c:pt>
                      <c:pt idx="12">
                        <c:v>70028</c:v>
                      </c:pt>
                      <c:pt idx="13">
                        <c:v>71042</c:v>
                      </c:pt>
                      <c:pt idx="14">
                        <c:v>72064</c:v>
                      </c:pt>
                      <c:pt idx="15">
                        <c:v>73088</c:v>
                      </c:pt>
                      <c:pt idx="16">
                        <c:v>74108</c:v>
                      </c:pt>
                      <c:pt idx="17">
                        <c:v>75154</c:v>
                      </c:pt>
                      <c:pt idx="18">
                        <c:v>76180</c:v>
                      </c:pt>
                      <c:pt idx="19">
                        <c:v>77211</c:v>
                      </c:pt>
                      <c:pt idx="20">
                        <c:v>78265</c:v>
                      </c:pt>
                    </c:numCache>
                  </c:numRef>
                </c:val>
                <c:smooth val="0"/>
              </c15:ser>
            </c15:filteredLineSeries>
            <c15:filteredLineSeries>
              <c15:ser>
                <c:idx val="23"/>
                <c:order val="7"/>
                <c:tx>
                  <c:strRef>
                    <c:extLst xmlns:c15="http://schemas.microsoft.com/office/drawing/2012/chart">
                      <c:ext xmlns:c15="http://schemas.microsoft.com/office/drawing/2012/chart" uri="{02D57815-91ED-43cb-92C2-25804820EDAC}">
                        <c15:formulaRef>
                          <c15:sqref>Sheet1!$Y$1</c15:sqref>
                        </c15:formulaRef>
                      </c:ext>
                    </c:extLst>
                    <c:strCache>
                      <c:ptCount val="1"/>
                      <c:pt idx="0">
                        <c:v>Wise</c:v>
                      </c:pt>
                    </c:strCache>
                  </c:strRef>
                </c:tx>
                <c:spPr>
                  <a:ln w="28575" cap="rnd">
                    <a:solidFill>
                      <a:schemeClr val="accent6">
                        <a:lumMod val="80000"/>
                      </a:schemeClr>
                    </a:solidFill>
                    <a:round/>
                  </a:ln>
                  <a:effectLst/>
                </c:spPr>
                <c:marker>
                  <c:symbol val="circle"/>
                  <c:size val="5"/>
                  <c:spPr>
                    <a:solidFill>
                      <a:schemeClr val="accent6">
                        <a:lumMod val="80000"/>
                      </a:schemeClr>
                    </a:solidFill>
                    <a:ln w="9525">
                      <a:solidFill>
                        <a:schemeClr val="accent6">
                          <a:lumMod val="8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Sheet1!$Y$2:$Y$42</c15:sqref>
                        </c15:formulaRef>
                      </c:ext>
                    </c:extLst>
                    <c:numCache>
                      <c:formatCode>General</c:formatCode>
                      <c:ptCount val="21"/>
                      <c:pt idx="0">
                        <c:v>59127</c:v>
                      </c:pt>
                      <c:pt idx="1">
                        <c:v>60512</c:v>
                      </c:pt>
                      <c:pt idx="2">
                        <c:v>61907</c:v>
                      </c:pt>
                      <c:pt idx="3">
                        <c:v>63343</c:v>
                      </c:pt>
                      <c:pt idx="4">
                        <c:v>64795</c:v>
                      </c:pt>
                      <c:pt idx="5">
                        <c:v>66321</c:v>
                      </c:pt>
                      <c:pt idx="6">
                        <c:v>67865</c:v>
                      </c:pt>
                      <c:pt idx="7">
                        <c:v>69449</c:v>
                      </c:pt>
                      <c:pt idx="8">
                        <c:v>71081</c:v>
                      </c:pt>
                      <c:pt idx="9">
                        <c:v>72749</c:v>
                      </c:pt>
                      <c:pt idx="10">
                        <c:v>74490</c:v>
                      </c:pt>
                      <c:pt idx="11">
                        <c:v>76302</c:v>
                      </c:pt>
                      <c:pt idx="12">
                        <c:v>78195</c:v>
                      </c:pt>
                      <c:pt idx="13">
                        <c:v>80142</c:v>
                      </c:pt>
                      <c:pt idx="14">
                        <c:v>82164</c:v>
                      </c:pt>
                      <c:pt idx="15">
                        <c:v>84227</c:v>
                      </c:pt>
                      <c:pt idx="16">
                        <c:v>86358</c:v>
                      </c:pt>
                      <c:pt idx="17">
                        <c:v>88569</c:v>
                      </c:pt>
                      <c:pt idx="18">
                        <c:v>90810</c:v>
                      </c:pt>
                      <c:pt idx="19">
                        <c:v>93144</c:v>
                      </c:pt>
                      <c:pt idx="20">
                        <c:v>95538</c:v>
                      </c:pt>
                    </c:numCache>
                  </c:numRef>
                </c:val>
                <c:smooth val="0"/>
              </c15:ser>
            </c15:filteredLineSeries>
            <c15:filteredLineSeries>
              <c15:ser>
                <c:idx val="24"/>
                <c:order val="8"/>
                <c:tx>
                  <c:strRef>
                    <c:extLst xmlns:c15="http://schemas.microsoft.com/office/drawing/2012/chart">
                      <c:ext xmlns:c15="http://schemas.microsoft.com/office/drawing/2012/chart" uri="{02D57815-91ED-43cb-92C2-25804820EDAC}">
                        <c15:formulaRef>
                          <c15:sqref>Sheet1!$Z$1</c15:sqref>
                        </c15:formulaRef>
                      </c:ext>
                    </c:extLst>
                    <c:strCache>
                      <c:ptCount val="1"/>
                      <c:pt idx="0">
                        <c:v>Collin Est.</c:v>
                      </c:pt>
                    </c:strCache>
                  </c:strRef>
                </c:tx>
                <c:spPr>
                  <a:ln w="28575" cap="rnd">
                    <a:solidFill>
                      <a:schemeClr val="accent1">
                        <a:lumMod val="60000"/>
                        <a:lumOff val="40000"/>
                      </a:schemeClr>
                    </a:solidFill>
                    <a:round/>
                  </a:ln>
                  <a:effectLst/>
                </c:spPr>
                <c:marker>
                  <c:symbol val="circle"/>
                  <c:size val="5"/>
                  <c:spPr>
                    <a:solidFill>
                      <a:schemeClr val="accent1">
                        <a:lumMod val="60000"/>
                        <a:lumOff val="40000"/>
                      </a:schemeClr>
                    </a:solidFill>
                    <a:ln w="9525">
                      <a:solidFill>
                        <a:schemeClr val="accent1">
                          <a:lumMod val="60000"/>
                          <a:lumOff val="4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Sheet1!$Z$2:$Z$42</c15:sqref>
                        </c15:formulaRef>
                      </c:ext>
                    </c:extLst>
                    <c:numCache>
                      <c:formatCode>General</c:formatCode>
                      <c:ptCount val="21"/>
                      <c:pt idx="0">
                        <c:v>782341</c:v>
                      </c:pt>
                      <c:pt idx="1">
                        <c:v>814738</c:v>
                      </c:pt>
                      <c:pt idx="2">
                        <c:v>837476</c:v>
                      </c:pt>
                      <c:pt idx="3">
                        <c:v>858711</c:v>
                      </c:pt>
                      <c:pt idx="4">
                        <c:v>885241</c:v>
                      </c:pt>
                    </c:numCache>
                  </c:numRef>
                </c:val>
                <c:smooth val="0"/>
              </c15:ser>
            </c15:filteredLineSeries>
            <c15:filteredLineSeries>
              <c15:ser>
                <c:idx val="26"/>
                <c:order val="9"/>
                <c:tx>
                  <c:strRef>
                    <c:extLst xmlns:c15="http://schemas.microsoft.com/office/drawing/2012/chart">
                      <c:ext xmlns:c15="http://schemas.microsoft.com/office/drawing/2012/chart" uri="{02D57815-91ED-43cb-92C2-25804820EDAC}">
                        <c15:formulaRef>
                          <c15:sqref>Sheet1!$AB$1</c15:sqref>
                        </c15:formulaRef>
                      </c:ext>
                    </c:extLst>
                    <c:strCache>
                      <c:ptCount val="1"/>
                      <c:pt idx="0">
                        <c:v>Delta Est.</c:v>
                      </c:pt>
                    </c:strCache>
                  </c:strRef>
                </c:tx>
                <c:spPr>
                  <a:ln w="28575" cap="rnd">
                    <a:solidFill>
                      <a:schemeClr val="accent3">
                        <a:lumMod val="60000"/>
                        <a:lumOff val="40000"/>
                      </a:schemeClr>
                    </a:solidFill>
                    <a:round/>
                  </a:ln>
                  <a:effectLst/>
                </c:spPr>
                <c:marker>
                  <c:symbol val="circle"/>
                  <c:size val="5"/>
                  <c:spPr>
                    <a:solidFill>
                      <a:schemeClr val="accent3">
                        <a:lumMod val="60000"/>
                        <a:lumOff val="40000"/>
                      </a:schemeClr>
                    </a:solidFill>
                    <a:ln w="9525">
                      <a:solidFill>
                        <a:schemeClr val="accent3">
                          <a:lumMod val="60000"/>
                          <a:lumOff val="4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Sheet1!$AB$2:$AB$42</c15:sqref>
                        </c15:formulaRef>
                      </c:ext>
                    </c:extLst>
                    <c:numCache>
                      <c:formatCode>General</c:formatCode>
                      <c:ptCount val="21"/>
                      <c:pt idx="0">
                        <c:v>5231</c:v>
                      </c:pt>
                      <c:pt idx="1">
                        <c:v>5204</c:v>
                      </c:pt>
                      <c:pt idx="2">
                        <c:v>5307</c:v>
                      </c:pt>
                      <c:pt idx="3">
                        <c:v>5205</c:v>
                      </c:pt>
                      <c:pt idx="4">
                        <c:v>5238</c:v>
                      </c:pt>
                    </c:numCache>
                  </c:numRef>
                </c:val>
                <c:smooth val="0"/>
              </c15:ser>
            </c15:filteredLineSeries>
            <c15:filteredLineSeries>
              <c15:ser>
                <c:idx val="27"/>
                <c:order val="10"/>
                <c:tx>
                  <c:strRef>
                    <c:extLst xmlns:c15="http://schemas.microsoft.com/office/drawing/2012/chart">
                      <c:ext xmlns:c15="http://schemas.microsoft.com/office/drawing/2012/chart" uri="{02D57815-91ED-43cb-92C2-25804820EDAC}">
                        <c15:formulaRef>
                          <c15:sqref>Sheet1!$AC$1</c15:sqref>
                        </c15:formulaRef>
                      </c:ext>
                    </c:extLst>
                    <c:strCache>
                      <c:ptCount val="1"/>
                      <c:pt idx="0">
                        <c:v>Denton Est.</c:v>
                      </c:pt>
                    </c:strCache>
                  </c:strRef>
                </c:tx>
                <c:spPr>
                  <a:ln w="28575" cap="rnd">
                    <a:solidFill>
                      <a:schemeClr val="accent4">
                        <a:lumMod val="60000"/>
                        <a:lumOff val="40000"/>
                      </a:schemeClr>
                    </a:solidFill>
                    <a:round/>
                  </a:ln>
                  <a:effectLst/>
                </c:spPr>
                <c:marker>
                  <c:symbol val="circle"/>
                  <c:size val="5"/>
                  <c:spPr>
                    <a:solidFill>
                      <a:schemeClr val="accent4">
                        <a:lumMod val="60000"/>
                        <a:lumOff val="40000"/>
                      </a:schemeClr>
                    </a:solidFill>
                    <a:ln w="9525">
                      <a:solidFill>
                        <a:schemeClr val="accent4">
                          <a:lumMod val="60000"/>
                          <a:lumOff val="4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Sheet1!$AC$2:$AC$42</c15:sqref>
                        </c15:formulaRef>
                      </c:ext>
                    </c:extLst>
                    <c:numCache>
                      <c:formatCode>General</c:formatCode>
                      <c:ptCount val="21"/>
                      <c:pt idx="0">
                        <c:v>662614</c:v>
                      </c:pt>
                      <c:pt idx="1">
                        <c:v>685718</c:v>
                      </c:pt>
                      <c:pt idx="2">
                        <c:v>707962</c:v>
                      </c:pt>
                      <c:pt idx="3">
                        <c:v>729152</c:v>
                      </c:pt>
                      <c:pt idx="4">
                        <c:v>753363</c:v>
                      </c:pt>
                    </c:numCache>
                  </c:numRef>
                </c:val>
                <c:smooth val="0"/>
              </c15:ser>
            </c15:filteredLineSeries>
            <c15:filteredLineSeries>
              <c15:ser>
                <c:idx val="28"/>
                <c:order val="11"/>
                <c:tx>
                  <c:strRef>
                    <c:extLst xmlns:c15="http://schemas.microsoft.com/office/drawing/2012/chart">
                      <c:ext xmlns:c15="http://schemas.microsoft.com/office/drawing/2012/chart" uri="{02D57815-91ED-43cb-92C2-25804820EDAC}">
                        <c15:formulaRef>
                          <c15:sqref>Sheet1!$AD$1</c15:sqref>
                        </c15:formulaRef>
                      </c:ext>
                    </c:extLst>
                    <c:strCache>
                      <c:ptCount val="1"/>
                      <c:pt idx="0">
                        <c:v>Ellis Est.</c:v>
                      </c:pt>
                    </c:strCache>
                  </c:strRef>
                </c:tx>
                <c:spPr>
                  <a:ln w="28575" cap="rnd">
                    <a:solidFill>
                      <a:schemeClr val="accent5">
                        <a:lumMod val="60000"/>
                        <a:lumOff val="40000"/>
                      </a:schemeClr>
                    </a:solidFill>
                    <a:round/>
                  </a:ln>
                  <a:effectLst/>
                </c:spPr>
                <c:marker>
                  <c:symbol val="circle"/>
                  <c:size val="5"/>
                  <c:spPr>
                    <a:solidFill>
                      <a:schemeClr val="accent5">
                        <a:lumMod val="60000"/>
                        <a:lumOff val="40000"/>
                      </a:schemeClr>
                    </a:solidFill>
                    <a:ln w="9525">
                      <a:solidFill>
                        <a:schemeClr val="accent5">
                          <a:lumMod val="60000"/>
                          <a:lumOff val="4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Sheet1!$AD$2:$AD$42</c15:sqref>
                        </c15:formulaRef>
                      </c:ext>
                    </c:extLst>
                    <c:numCache>
                      <c:formatCode>General</c:formatCode>
                      <c:ptCount val="21"/>
                      <c:pt idx="0">
                        <c:v>149610</c:v>
                      </c:pt>
                      <c:pt idx="1">
                        <c:v>152462</c:v>
                      </c:pt>
                      <c:pt idx="2">
                        <c:v>153826</c:v>
                      </c:pt>
                      <c:pt idx="3">
                        <c:v>156198</c:v>
                      </c:pt>
                      <c:pt idx="4">
                        <c:v>159317</c:v>
                      </c:pt>
                    </c:numCache>
                  </c:numRef>
                </c:val>
                <c:smooth val="0"/>
              </c15:ser>
            </c15:filteredLineSeries>
            <c15:filteredLineSeries>
              <c15:ser>
                <c:idx val="29"/>
                <c:order val="12"/>
                <c:tx>
                  <c:strRef>
                    <c:extLst xmlns:c15="http://schemas.microsoft.com/office/drawing/2012/chart">
                      <c:ext xmlns:c15="http://schemas.microsoft.com/office/drawing/2012/chart" uri="{02D57815-91ED-43cb-92C2-25804820EDAC}">
                        <c15:formulaRef>
                          <c15:sqref>Sheet1!$AE$1</c15:sqref>
                        </c15:formulaRef>
                      </c:ext>
                    </c:extLst>
                    <c:strCache>
                      <c:ptCount val="1"/>
                      <c:pt idx="0">
                        <c:v>Hunt Est.</c:v>
                      </c:pt>
                    </c:strCache>
                  </c:strRef>
                </c:tx>
                <c:spPr>
                  <a:ln w="28575" cap="rnd">
                    <a:solidFill>
                      <a:schemeClr val="accent6">
                        <a:lumMod val="60000"/>
                        <a:lumOff val="40000"/>
                      </a:schemeClr>
                    </a:solidFill>
                    <a:round/>
                  </a:ln>
                  <a:effectLst/>
                </c:spPr>
                <c:marker>
                  <c:symbol val="circle"/>
                  <c:size val="5"/>
                  <c:spPr>
                    <a:solidFill>
                      <a:schemeClr val="accent6">
                        <a:lumMod val="60000"/>
                        <a:lumOff val="40000"/>
                      </a:schemeClr>
                    </a:solidFill>
                    <a:ln w="9525">
                      <a:solidFill>
                        <a:schemeClr val="accent6">
                          <a:lumMod val="60000"/>
                          <a:lumOff val="4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Sheet1!$AE$2:$AE$42</c15:sqref>
                        </c15:formulaRef>
                      </c:ext>
                    </c:extLst>
                    <c:numCache>
                      <c:formatCode>General</c:formatCode>
                      <c:ptCount val="21"/>
                      <c:pt idx="0">
                        <c:v>86129</c:v>
                      </c:pt>
                      <c:pt idx="1">
                        <c:v>86732</c:v>
                      </c:pt>
                      <c:pt idx="2">
                        <c:v>87211</c:v>
                      </c:pt>
                      <c:pt idx="3">
                        <c:v>87532</c:v>
                      </c:pt>
                      <c:pt idx="4">
                        <c:v>88493</c:v>
                      </c:pt>
                    </c:numCache>
                  </c:numRef>
                </c:val>
                <c:smooth val="0"/>
              </c15:ser>
            </c15:filteredLineSeries>
            <c15:filteredLineSeries>
              <c15:ser>
                <c:idx val="30"/>
                <c:order val="13"/>
                <c:tx>
                  <c:strRef>
                    <c:extLst xmlns:c15="http://schemas.microsoft.com/office/drawing/2012/chart">
                      <c:ext xmlns:c15="http://schemas.microsoft.com/office/drawing/2012/chart" uri="{02D57815-91ED-43cb-92C2-25804820EDAC}">
                        <c15:formulaRef>
                          <c15:sqref>Sheet1!$AF$1</c15:sqref>
                        </c15:formulaRef>
                      </c:ext>
                    </c:extLst>
                    <c:strCache>
                      <c:ptCount val="1"/>
                      <c:pt idx="0">
                        <c:v>Johnson Est.</c:v>
                      </c:pt>
                    </c:strCache>
                  </c:strRef>
                </c:tx>
                <c:spPr>
                  <a:ln w="28575" cap="rnd">
                    <a:solidFill>
                      <a:schemeClr val="accent1">
                        <a:lumMod val="50000"/>
                      </a:schemeClr>
                    </a:solidFill>
                    <a:round/>
                  </a:ln>
                  <a:effectLst/>
                </c:spPr>
                <c:marker>
                  <c:symbol val="circle"/>
                  <c:size val="5"/>
                  <c:spPr>
                    <a:solidFill>
                      <a:schemeClr val="accent1">
                        <a:lumMod val="50000"/>
                      </a:schemeClr>
                    </a:solidFill>
                    <a:ln w="9525">
                      <a:solidFill>
                        <a:schemeClr val="accent1">
                          <a:lumMod val="5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Sheet1!$AF$2:$AF$42</c15:sqref>
                        </c15:formulaRef>
                      </c:ext>
                    </c:extLst>
                    <c:numCache>
                      <c:formatCode>General</c:formatCode>
                      <c:ptCount val="21"/>
                      <c:pt idx="0">
                        <c:v>150934</c:v>
                      </c:pt>
                      <c:pt idx="1">
                        <c:v>152037</c:v>
                      </c:pt>
                      <c:pt idx="2">
                        <c:v>153530</c:v>
                      </c:pt>
                      <c:pt idx="3">
                        <c:v>154952</c:v>
                      </c:pt>
                      <c:pt idx="4">
                        <c:v>157456</c:v>
                      </c:pt>
                    </c:numCache>
                  </c:numRef>
                </c:val>
                <c:smooth val="0"/>
              </c15:ser>
            </c15:filteredLineSeries>
            <c15:filteredLineSeries>
              <c15:ser>
                <c:idx val="31"/>
                <c:order val="14"/>
                <c:tx>
                  <c:strRef>
                    <c:extLst xmlns:c15="http://schemas.microsoft.com/office/drawing/2012/chart">
                      <c:ext xmlns:c15="http://schemas.microsoft.com/office/drawing/2012/chart" uri="{02D57815-91ED-43cb-92C2-25804820EDAC}">
                        <c15:formulaRef>
                          <c15:sqref>Sheet1!$AG$1</c15:sqref>
                        </c15:formulaRef>
                      </c:ext>
                    </c:extLst>
                    <c:strCache>
                      <c:ptCount val="1"/>
                      <c:pt idx="0">
                        <c:v>Kaufman Est.</c:v>
                      </c:pt>
                    </c:strCache>
                  </c:strRef>
                </c:tx>
                <c:spPr>
                  <a:ln w="28575" cap="rnd">
                    <a:solidFill>
                      <a:schemeClr val="accent2">
                        <a:lumMod val="50000"/>
                      </a:schemeClr>
                    </a:solidFill>
                    <a:round/>
                  </a:ln>
                  <a:effectLst/>
                </c:spPr>
                <c:marker>
                  <c:symbol val="circle"/>
                  <c:size val="5"/>
                  <c:spPr>
                    <a:solidFill>
                      <a:schemeClr val="accent2">
                        <a:lumMod val="50000"/>
                      </a:schemeClr>
                    </a:solidFill>
                    <a:ln w="9525">
                      <a:solidFill>
                        <a:schemeClr val="accent2">
                          <a:lumMod val="5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Sheet1!$AG$2:$AG$42</c15:sqref>
                        </c15:formulaRef>
                      </c:ext>
                    </c:extLst>
                    <c:numCache>
                      <c:formatCode>General</c:formatCode>
                      <c:ptCount val="21"/>
                      <c:pt idx="0">
                        <c:v>103350</c:v>
                      </c:pt>
                      <c:pt idx="1">
                        <c:v>105287</c:v>
                      </c:pt>
                      <c:pt idx="2">
                        <c:v>106680</c:v>
                      </c:pt>
                      <c:pt idx="3">
                        <c:v>108521</c:v>
                      </c:pt>
                      <c:pt idx="4">
                        <c:v>111236</c:v>
                      </c:pt>
                    </c:numCache>
                  </c:numRef>
                </c:val>
                <c:smooth val="0"/>
              </c15:ser>
            </c15:filteredLineSeries>
            <c15:filteredLineSeries>
              <c15:ser>
                <c:idx val="32"/>
                <c:order val="15"/>
                <c:tx>
                  <c:strRef>
                    <c:extLst xmlns:c15="http://schemas.microsoft.com/office/drawing/2012/chart">
                      <c:ext xmlns:c15="http://schemas.microsoft.com/office/drawing/2012/chart" uri="{02D57815-91ED-43cb-92C2-25804820EDAC}">
                        <c15:formulaRef>
                          <c15:sqref>Sheet1!$AH$1</c15:sqref>
                        </c15:formulaRef>
                      </c:ext>
                    </c:extLst>
                    <c:strCache>
                      <c:ptCount val="1"/>
                      <c:pt idx="0">
                        <c:v>Parker Est.</c:v>
                      </c:pt>
                    </c:strCache>
                  </c:strRef>
                </c:tx>
                <c:spPr>
                  <a:ln w="28575" cap="rnd">
                    <a:solidFill>
                      <a:schemeClr val="accent3">
                        <a:lumMod val="50000"/>
                      </a:schemeClr>
                    </a:solidFill>
                    <a:round/>
                  </a:ln>
                  <a:effectLst/>
                </c:spPr>
                <c:marker>
                  <c:symbol val="circle"/>
                  <c:size val="5"/>
                  <c:spPr>
                    <a:solidFill>
                      <a:schemeClr val="accent3">
                        <a:lumMod val="50000"/>
                      </a:schemeClr>
                    </a:solidFill>
                    <a:ln w="9525">
                      <a:solidFill>
                        <a:schemeClr val="accent3">
                          <a:lumMod val="5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Sheet1!$AH$2:$AH$42</c15:sqref>
                        </c15:formulaRef>
                      </c:ext>
                    </c:extLst>
                    <c:numCache>
                      <c:formatCode>General</c:formatCode>
                      <c:ptCount val="21"/>
                      <c:pt idx="0">
                        <c:v>116927</c:v>
                      </c:pt>
                      <c:pt idx="1">
                        <c:v>118500</c:v>
                      </c:pt>
                      <c:pt idx="2">
                        <c:v>119757</c:v>
                      </c:pt>
                      <c:pt idx="3">
                        <c:v>120207</c:v>
                      </c:pt>
                      <c:pt idx="4">
                        <c:v>123164</c:v>
                      </c:pt>
                    </c:numCache>
                  </c:numRef>
                </c:val>
                <c:smooth val="0"/>
              </c15:ser>
            </c15:filteredLineSeries>
            <c15:filteredLineSeries>
              <c15:ser>
                <c:idx val="33"/>
                <c:order val="16"/>
                <c:tx>
                  <c:strRef>
                    <c:extLst xmlns:c15="http://schemas.microsoft.com/office/drawing/2012/chart">
                      <c:ext xmlns:c15="http://schemas.microsoft.com/office/drawing/2012/chart" uri="{02D57815-91ED-43cb-92C2-25804820EDAC}">
                        <c15:formulaRef>
                          <c15:sqref>Sheet1!$AI$1</c15:sqref>
                        </c15:formulaRef>
                      </c:ext>
                    </c:extLst>
                    <c:strCache>
                      <c:ptCount val="1"/>
                      <c:pt idx="0">
                        <c:v>Rockwall Est</c:v>
                      </c:pt>
                    </c:strCache>
                  </c:strRef>
                </c:tx>
                <c:spPr>
                  <a:ln w="28575" cap="rnd">
                    <a:solidFill>
                      <a:schemeClr val="accent4">
                        <a:lumMod val="50000"/>
                      </a:schemeClr>
                    </a:solidFill>
                    <a:round/>
                  </a:ln>
                  <a:effectLst/>
                </c:spPr>
                <c:marker>
                  <c:symbol val="circle"/>
                  <c:size val="5"/>
                  <c:spPr>
                    <a:solidFill>
                      <a:schemeClr val="accent4">
                        <a:lumMod val="50000"/>
                      </a:schemeClr>
                    </a:solidFill>
                    <a:ln w="9525">
                      <a:solidFill>
                        <a:schemeClr val="accent4">
                          <a:lumMod val="5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Sheet1!$AI$2:$AI$42</c15:sqref>
                        </c15:formulaRef>
                      </c:ext>
                    </c:extLst>
                    <c:numCache>
                      <c:formatCode>General</c:formatCode>
                      <c:ptCount val="21"/>
                      <c:pt idx="0">
                        <c:v>78337</c:v>
                      </c:pt>
                      <c:pt idx="1">
                        <c:v>81136</c:v>
                      </c:pt>
                      <c:pt idx="2">
                        <c:v>82992</c:v>
                      </c:pt>
                      <c:pt idx="3">
                        <c:v>85290</c:v>
                      </c:pt>
                      <c:pt idx="4">
                        <c:v>87809</c:v>
                      </c:pt>
                    </c:numCache>
                  </c:numRef>
                </c:val>
                <c:smooth val="0"/>
              </c15:ser>
            </c15:filteredLineSeries>
            <c15:filteredLineSeries>
              <c15:ser>
                <c:idx val="35"/>
                <c:order val="17"/>
                <c:tx>
                  <c:strRef>
                    <c:extLst xmlns:c15="http://schemas.microsoft.com/office/drawing/2012/chart">
                      <c:ext xmlns:c15="http://schemas.microsoft.com/office/drawing/2012/chart" uri="{02D57815-91ED-43cb-92C2-25804820EDAC}">
                        <c15:formulaRef>
                          <c15:sqref>Sheet1!$AK$1</c15:sqref>
                        </c15:formulaRef>
                      </c:ext>
                    </c:extLst>
                    <c:strCache>
                      <c:ptCount val="1"/>
                      <c:pt idx="0">
                        <c:v>Wise Est.</c:v>
                      </c:pt>
                    </c:strCache>
                  </c:strRef>
                </c:tx>
                <c:spPr>
                  <a:ln w="28575" cap="rnd">
                    <a:solidFill>
                      <a:schemeClr val="accent6">
                        <a:lumMod val="50000"/>
                      </a:schemeClr>
                    </a:solidFill>
                    <a:round/>
                  </a:ln>
                  <a:effectLst/>
                </c:spPr>
                <c:marker>
                  <c:symbol val="circle"/>
                  <c:size val="5"/>
                  <c:spPr>
                    <a:solidFill>
                      <a:schemeClr val="accent6">
                        <a:lumMod val="50000"/>
                      </a:schemeClr>
                    </a:solidFill>
                    <a:ln w="9525">
                      <a:solidFill>
                        <a:schemeClr val="accent6">
                          <a:lumMod val="50000"/>
                        </a:schemeClr>
                      </a:solidFill>
                    </a:ln>
                    <a:effectLst/>
                  </c:spPr>
                </c:marker>
                <c:cat>
                  <c:numRef>
                    <c:extLs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Sheet1!$AK$2:$AK$42</c15:sqref>
                        </c15:formulaRef>
                      </c:ext>
                    </c:extLst>
                    <c:numCache>
                      <c:formatCode>General</c:formatCode>
                      <c:ptCount val="21"/>
                      <c:pt idx="0">
                        <c:v>59127</c:v>
                      </c:pt>
                      <c:pt idx="1">
                        <c:v>59936</c:v>
                      </c:pt>
                      <c:pt idx="2">
                        <c:v>60387</c:v>
                      </c:pt>
                      <c:pt idx="3">
                        <c:v>61003</c:v>
                      </c:pt>
                      <c:pt idx="4">
                        <c:v>61638</c:v>
                      </c:pt>
                    </c:numCache>
                  </c:numRef>
                </c:val>
                <c:smooth val="0"/>
              </c15:ser>
            </c15:filteredLineSeries>
          </c:ext>
        </c:extLst>
      </c:lineChart>
      <c:catAx>
        <c:axId val="360845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60846096"/>
        <c:crosses val="autoZero"/>
        <c:auto val="1"/>
        <c:lblAlgn val="ctr"/>
        <c:lblOffset val="100"/>
        <c:noMultiLvlLbl val="0"/>
      </c:catAx>
      <c:valAx>
        <c:axId val="360846096"/>
        <c:scaling>
          <c:orientation val="minMax"/>
          <c:min val="15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60845312"/>
        <c:crosses val="autoZero"/>
        <c:crossBetween val="between"/>
      </c:valAx>
      <c:spPr>
        <a:noFill/>
        <a:ln>
          <a:noFill/>
        </a:ln>
        <a:effectLst/>
      </c:spPr>
    </c:plotArea>
    <c:legend>
      <c:legendPos val="b"/>
      <c:layout>
        <c:manualLayout>
          <c:xMode val="edge"/>
          <c:yMode val="edge"/>
          <c:x val="0.11819152814231554"/>
          <c:y val="2.5565829857645719E-3"/>
          <c:w val="0.38861694371536892"/>
          <c:h val="0.2342025332509346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967070088461161E-2"/>
          <c:y val="2.3304211722455531E-2"/>
          <c:w val="0.88362921648682802"/>
          <c:h val="0.78342310796619419"/>
        </c:manualLayout>
      </c:layout>
      <c:lineChart>
        <c:grouping val="standard"/>
        <c:varyColors val="0"/>
        <c:ser>
          <c:idx val="0"/>
          <c:order val="0"/>
          <c:tx>
            <c:strRef>
              <c:f>Sheet1!$B$1</c:f>
              <c:strCache>
                <c:ptCount val="1"/>
                <c:pt idx="0">
                  <c:v>Collin .5</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Sheet1!$A$2:$A$42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Sheet1!$B$2:$B$42</c:f>
              <c:numCache>
                <c:formatCode>General</c:formatCode>
                <c:ptCount val="21"/>
                <c:pt idx="0">
                  <c:v>782341</c:v>
                </c:pt>
                <c:pt idx="1">
                  <c:v>800967</c:v>
                </c:pt>
                <c:pt idx="2">
                  <c:v>819748</c:v>
                </c:pt>
                <c:pt idx="3">
                  <c:v>838649</c:v>
                </c:pt>
                <c:pt idx="4">
                  <c:v>857830</c:v>
                </c:pt>
                <c:pt idx="5">
                  <c:v>877059</c:v>
                </c:pt>
                <c:pt idx="6">
                  <c:v>896297</c:v>
                </c:pt>
                <c:pt idx="7">
                  <c:v>915972</c:v>
                </c:pt>
                <c:pt idx="8">
                  <c:v>935596</c:v>
                </c:pt>
                <c:pt idx="9">
                  <c:v>955594</c:v>
                </c:pt>
                <c:pt idx="10">
                  <c:v>975957</c:v>
                </c:pt>
                <c:pt idx="11">
                  <c:v>996921</c:v>
                </c:pt>
                <c:pt idx="12">
                  <c:v>1018068</c:v>
                </c:pt>
                <c:pt idx="13">
                  <c:v>1040234</c:v>
                </c:pt>
                <c:pt idx="14">
                  <c:v>1062688</c:v>
                </c:pt>
                <c:pt idx="15">
                  <c:v>1085840</c:v>
                </c:pt>
                <c:pt idx="16">
                  <c:v>1109669</c:v>
                </c:pt>
                <c:pt idx="17">
                  <c:v>1134273</c:v>
                </c:pt>
                <c:pt idx="18">
                  <c:v>1158947</c:v>
                </c:pt>
                <c:pt idx="19">
                  <c:v>1185025</c:v>
                </c:pt>
                <c:pt idx="20">
                  <c:v>1211461</c:v>
                </c:pt>
              </c:numCache>
            </c:numRef>
          </c:val>
          <c:smooth val="0"/>
        </c:ser>
        <c:ser>
          <c:idx val="6"/>
          <c:order val="1"/>
          <c:tx>
            <c:strRef>
              <c:f>Sheet1!$H$1</c:f>
              <c:strCache>
                <c:ptCount val="1"/>
                <c:pt idx="0">
                  <c:v>Denton .5</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numRef>
              <c:f>Sheet1!$A$2:$A$42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Sheet1!$H$2:$H$42</c:f>
              <c:numCache>
                <c:formatCode>General</c:formatCode>
                <c:ptCount val="21"/>
                <c:pt idx="0">
                  <c:v>662614</c:v>
                </c:pt>
                <c:pt idx="1">
                  <c:v>677378</c:v>
                </c:pt>
                <c:pt idx="2">
                  <c:v>692799</c:v>
                </c:pt>
                <c:pt idx="3">
                  <c:v>708280</c:v>
                </c:pt>
                <c:pt idx="4">
                  <c:v>723878</c:v>
                </c:pt>
                <c:pt idx="5">
                  <c:v>739627</c:v>
                </c:pt>
                <c:pt idx="6">
                  <c:v>755374</c:v>
                </c:pt>
                <c:pt idx="7">
                  <c:v>771561</c:v>
                </c:pt>
                <c:pt idx="8">
                  <c:v>788272</c:v>
                </c:pt>
                <c:pt idx="9">
                  <c:v>805295</c:v>
                </c:pt>
                <c:pt idx="10">
                  <c:v>822601</c:v>
                </c:pt>
                <c:pt idx="11">
                  <c:v>839708</c:v>
                </c:pt>
                <c:pt idx="12">
                  <c:v>857350</c:v>
                </c:pt>
                <c:pt idx="13">
                  <c:v>875343</c:v>
                </c:pt>
                <c:pt idx="14">
                  <c:v>893840</c:v>
                </c:pt>
                <c:pt idx="15">
                  <c:v>912862</c:v>
                </c:pt>
                <c:pt idx="16">
                  <c:v>932400</c:v>
                </c:pt>
                <c:pt idx="17">
                  <c:v>952385</c:v>
                </c:pt>
                <c:pt idx="18">
                  <c:v>972776</c:v>
                </c:pt>
                <c:pt idx="19">
                  <c:v>993345</c:v>
                </c:pt>
                <c:pt idx="20">
                  <c:v>1014812</c:v>
                </c:pt>
              </c:numCache>
            </c:numRef>
          </c:val>
          <c:smooth val="0"/>
        </c:ser>
        <c:ser>
          <c:idx val="1"/>
          <c:order val="2"/>
          <c:tx>
            <c:strRef>
              <c:f>Sheet1!$C$1</c:f>
              <c:strCache>
                <c:ptCount val="1"/>
                <c:pt idx="0">
                  <c:v>Collin</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Sheet1!$A$2:$A$42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Sheet1!$C$2:$C$42</c:f>
              <c:numCache>
                <c:formatCode>General</c:formatCode>
                <c:ptCount val="21"/>
                <c:pt idx="0">
                  <c:v>782341</c:v>
                </c:pt>
                <c:pt idx="1">
                  <c:v>813335</c:v>
                </c:pt>
                <c:pt idx="2">
                  <c:v>845661</c:v>
                </c:pt>
                <c:pt idx="3">
                  <c:v>879031</c:v>
                </c:pt>
                <c:pt idx="4">
                  <c:v>913737</c:v>
                </c:pt>
                <c:pt idx="5">
                  <c:v>949673</c:v>
                </c:pt>
                <c:pt idx="6">
                  <c:v>986904</c:v>
                </c:pt>
                <c:pt idx="7">
                  <c:v>1025618</c:v>
                </c:pt>
                <c:pt idx="8">
                  <c:v>1065557</c:v>
                </c:pt>
                <c:pt idx="9">
                  <c:v>1107017</c:v>
                </c:pt>
                <c:pt idx="10">
                  <c:v>1150398</c:v>
                </c:pt>
                <c:pt idx="11">
                  <c:v>1195426</c:v>
                </c:pt>
                <c:pt idx="12">
                  <c:v>1242932</c:v>
                </c:pt>
                <c:pt idx="13">
                  <c:v>1292798</c:v>
                </c:pt>
                <c:pt idx="14">
                  <c:v>1344620</c:v>
                </c:pt>
                <c:pt idx="15">
                  <c:v>1398711</c:v>
                </c:pt>
                <c:pt idx="16">
                  <c:v>1455679</c:v>
                </c:pt>
                <c:pt idx="17">
                  <c:v>1515543</c:v>
                </c:pt>
                <c:pt idx="18">
                  <c:v>1578030</c:v>
                </c:pt>
                <c:pt idx="19">
                  <c:v>1643592</c:v>
                </c:pt>
                <c:pt idx="20">
                  <c:v>1712183</c:v>
                </c:pt>
              </c:numCache>
            </c:numRef>
          </c:val>
          <c:smooth val="0"/>
        </c:ser>
        <c:ser>
          <c:idx val="7"/>
          <c:order val="3"/>
          <c:tx>
            <c:strRef>
              <c:f>Sheet1!$I$1</c:f>
              <c:strCache>
                <c:ptCount val="1"/>
                <c:pt idx="0">
                  <c:v>Denton</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numRef>
              <c:f>Sheet1!$A$2:$A$42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Sheet1!$I$2:$I$42</c:f>
              <c:numCache>
                <c:formatCode>General</c:formatCode>
                <c:ptCount val="21"/>
                <c:pt idx="0">
                  <c:v>662614</c:v>
                </c:pt>
                <c:pt idx="1">
                  <c:v>685772</c:v>
                </c:pt>
                <c:pt idx="2">
                  <c:v>710418</c:v>
                </c:pt>
                <c:pt idx="3">
                  <c:v>735828</c:v>
                </c:pt>
                <c:pt idx="4">
                  <c:v>762161</c:v>
                </c:pt>
                <c:pt idx="5">
                  <c:v>789094</c:v>
                </c:pt>
                <c:pt idx="6">
                  <c:v>817359</c:v>
                </c:pt>
                <c:pt idx="7">
                  <c:v>846738</c:v>
                </c:pt>
                <c:pt idx="8">
                  <c:v>877332</c:v>
                </c:pt>
                <c:pt idx="9">
                  <c:v>909501</c:v>
                </c:pt>
                <c:pt idx="10">
                  <c:v>943020</c:v>
                </c:pt>
                <c:pt idx="11">
                  <c:v>977500</c:v>
                </c:pt>
                <c:pt idx="12">
                  <c:v>1013789</c:v>
                </c:pt>
                <c:pt idx="13">
                  <c:v>1051729</c:v>
                </c:pt>
                <c:pt idx="14">
                  <c:v>1091814</c:v>
                </c:pt>
                <c:pt idx="15">
                  <c:v>1133997</c:v>
                </c:pt>
                <c:pt idx="16">
                  <c:v>1178218</c:v>
                </c:pt>
                <c:pt idx="17">
                  <c:v>1224507</c:v>
                </c:pt>
                <c:pt idx="18">
                  <c:v>1273046</c:v>
                </c:pt>
                <c:pt idx="19">
                  <c:v>1323916</c:v>
                </c:pt>
                <c:pt idx="20">
                  <c:v>1377090</c:v>
                </c:pt>
              </c:numCache>
            </c:numRef>
          </c:val>
          <c:smooth val="0"/>
        </c:ser>
        <c:ser>
          <c:idx val="24"/>
          <c:order val="4"/>
          <c:tx>
            <c:strRef>
              <c:f>Sheet1!$Z$1</c:f>
              <c:strCache>
                <c:ptCount val="1"/>
                <c:pt idx="0">
                  <c:v>Collin Est.</c:v>
                </c:pt>
              </c:strCache>
            </c:strRef>
          </c:tx>
          <c:spPr>
            <a:ln w="28575" cap="rnd">
              <a:solidFill>
                <a:schemeClr val="accent1">
                  <a:lumMod val="60000"/>
                  <a:lumOff val="40000"/>
                </a:schemeClr>
              </a:solidFill>
              <a:round/>
            </a:ln>
            <a:effectLst/>
          </c:spPr>
          <c:marker>
            <c:symbol val="circle"/>
            <c:size val="5"/>
            <c:spPr>
              <a:solidFill>
                <a:schemeClr val="accent1">
                  <a:lumMod val="60000"/>
                  <a:lumOff val="40000"/>
                </a:schemeClr>
              </a:solidFill>
              <a:ln w="9525">
                <a:solidFill>
                  <a:schemeClr val="accent1">
                    <a:lumMod val="60000"/>
                    <a:lumOff val="40000"/>
                  </a:schemeClr>
                </a:solidFill>
              </a:ln>
              <a:effectLst/>
            </c:spPr>
          </c:marker>
          <c:cat>
            <c:numRef>
              <c:f>Sheet1!$A$2:$A$42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Sheet1!$Z$2:$Z$42</c:f>
              <c:numCache>
                <c:formatCode>General</c:formatCode>
                <c:ptCount val="21"/>
                <c:pt idx="0">
                  <c:v>782341</c:v>
                </c:pt>
                <c:pt idx="1">
                  <c:v>814738</c:v>
                </c:pt>
                <c:pt idx="2">
                  <c:v>837476</c:v>
                </c:pt>
                <c:pt idx="3">
                  <c:v>858711</c:v>
                </c:pt>
                <c:pt idx="4">
                  <c:v>885241</c:v>
                </c:pt>
              </c:numCache>
            </c:numRef>
          </c:val>
          <c:smooth val="0"/>
        </c:ser>
        <c:ser>
          <c:idx val="27"/>
          <c:order val="5"/>
          <c:tx>
            <c:strRef>
              <c:f>Sheet1!$AC$1</c:f>
              <c:strCache>
                <c:ptCount val="1"/>
                <c:pt idx="0">
                  <c:v>Denton Est.</c:v>
                </c:pt>
              </c:strCache>
            </c:strRef>
          </c:tx>
          <c:spPr>
            <a:ln w="28575" cap="rnd">
              <a:solidFill>
                <a:schemeClr val="accent4">
                  <a:lumMod val="60000"/>
                  <a:lumOff val="40000"/>
                </a:schemeClr>
              </a:solidFill>
              <a:round/>
            </a:ln>
            <a:effectLst/>
          </c:spPr>
          <c:marker>
            <c:symbol val="circle"/>
            <c:size val="5"/>
            <c:spPr>
              <a:solidFill>
                <a:schemeClr val="accent4">
                  <a:lumMod val="60000"/>
                  <a:lumOff val="40000"/>
                </a:schemeClr>
              </a:solidFill>
              <a:ln w="9525">
                <a:solidFill>
                  <a:schemeClr val="accent4">
                    <a:lumMod val="60000"/>
                    <a:lumOff val="40000"/>
                  </a:schemeClr>
                </a:solidFill>
              </a:ln>
              <a:effectLst/>
            </c:spPr>
          </c:marker>
          <c:cat>
            <c:numRef>
              <c:f>Sheet1!$A$2:$A$42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Sheet1!$AC$2:$AC$42</c:f>
              <c:numCache>
                <c:formatCode>General</c:formatCode>
                <c:ptCount val="21"/>
                <c:pt idx="0">
                  <c:v>662614</c:v>
                </c:pt>
                <c:pt idx="1">
                  <c:v>685718</c:v>
                </c:pt>
                <c:pt idx="2">
                  <c:v>707962</c:v>
                </c:pt>
                <c:pt idx="3">
                  <c:v>729152</c:v>
                </c:pt>
                <c:pt idx="4">
                  <c:v>753363</c:v>
                </c:pt>
              </c:numCache>
            </c:numRef>
          </c:val>
          <c:smooth val="0"/>
        </c:ser>
        <c:dLbls>
          <c:showLegendKey val="0"/>
          <c:showVal val="0"/>
          <c:showCatName val="0"/>
          <c:showSerName val="0"/>
          <c:showPercent val="0"/>
          <c:showBubbleSize val="0"/>
        </c:dLbls>
        <c:marker val="1"/>
        <c:smooth val="0"/>
        <c:axId val="360846488"/>
        <c:axId val="360848840"/>
        <c:extLst/>
      </c:lineChart>
      <c:catAx>
        <c:axId val="360846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60848840"/>
        <c:crosses val="autoZero"/>
        <c:auto val="1"/>
        <c:lblAlgn val="ctr"/>
        <c:lblOffset val="100"/>
        <c:noMultiLvlLbl val="0"/>
      </c:catAx>
      <c:valAx>
        <c:axId val="360848840"/>
        <c:scaling>
          <c:orientation val="minMax"/>
          <c:min val="6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60846488"/>
        <c:crosses val="autoZero"/>
        <c:crossBetween val="between"/>
      </c:valAx>
      <c:spPr>
        <a:noFill/>
        <a:ln>
          <a:noFill/>
        </a:ln>
        <a:effectLst/>
      </c:spPr>
    </c:plotArea>
    <c:legend>
      <c:legendPos val="b"/>
      <c:layout>
        <c:manualLayout>
          <c:xMode val="edge"/>
          <c:yMode val="edge"/>
          <c:x val="0.1104754787595995"/>
          <c:y val="6.7095334186337799E-2"/>
          <c:w val="0.39787620297462817"/>
          <c:h val="0.237008565911829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32"/>
          <c:order val="0"/>
          <c:tx>
            <c:strRef>
              <c:f>Sheet1!$U$1</c:f>
              <c:strCache>
                <c:ptCount val="1"/>
                <c:pt idx="0">
                  <c:v>Blanco</c:v>
                </c:pt>
              </c:strCache>
            </c:strRef>
          </c:tx>
          <c:spPr>
            <a:ln w="28575" cap="rnd">
              <a:solidFill>
                <a:schemeClr val="accent3">
                  <a:lumMod val="50000"/>
                </a:schemeClr>
              </a:solidFill>
              <a:round/>
            </a:ln>
            <a:effectLst/>
          </c:spPr>
          <c:marker>
            <c:symbol val="circle"/>
            <c:size val="5"/>
            <c:spPr>
              <a:solidFill>
                <a:schemeClr val="accent3">
                  <a:lumMod val="50000"/>
                </a:schemeClr>
              </a:solidFill>
              <a:ln w="9525">
                <a:solidFill>
                  <a:schemeClr val="accent3">
                    <a:lumMod val="50000"/>
                  </a:schemeClr>
                </a:solidFill>
              </a:ln>
              <a:effectLst/>
            </c:spPr>
          </c:marker>
          <c:cat>
            <c:numRef>
              <c:f>Sheet1!$A$2:$A$42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Sheet1!$U$2:$U$42</c:f>
              <c:numCache>
                <c:formatCode>#,##0</c:formatCode>
                <c:ptCount val="21"/>
                <c:pt idx="0">
                  <c:v>10497</c:v>
                </c:pt>
                <c:pt idx="1">
                  <c:v>10762</c:v>
                </c:pt>
                <c:pt idx="2">
                  <c:v>11006</c:v>
                </c:pt>
                <c:pt idx="3">
                  <c:v>11242</c:v>
                </c:pt>
                <c:pt idx="4">
                  <c:v>11478</c:v>
                </c:pt>
                <c:pt idx="5">
                  <c:v>11742</c:v>
                </c:pt>
                <c:pt idx="6">
                  <c:v>11988</c:v>
                </c:pt>
                <c:pt idx="7">
                  <c:v>12244</c:v>
                </c:pt>
                <c:pt idx="8">
                  <c:v>12503</c:v>
                </c:pt>
                <c:pt idx="9">
                  <c:v>12752</c:v>
                </c:pt>
                <c:pt idx="10">
                  <c:v>13018</c:v>
                </c:pt>
                <c:pt idx="11">
                  <c:v>13283</c:v>
                </c:pt>
                <c:pt idx="12">
                  <c:v>13536</c:v>
                </c:pt>
                <c:pt idx="13">
                  <c:v>13817</c:v>
                </c:pt>
                <c:pt idx="14">
                  <c:v>14066</c:v>
                </c:pt>
                <c:pt idx="15">
                  <c:v>14317</c:v>
                </c:pt>
                <c:pt idx="16">
                  <c:v>14564</c:v>
                </c:pt>
                <c:pt idx="17">
                  <c:v>14809</c:v>
                </c:pt>
                <c:pt idx="18">
                  <c:v>15036</c:v>
                </c:pt>
                <c:pt idx="19">
                  <c:v>15261</c:v>
                </c:pt>
                <c:pt idx="20">
                  <c:v>15460</c:v>
                </c:pt>
              </c:numCache>
            </c:numRef>
          </c:val>
          <c:smooth val="0"/>
        </c:ser>
        <c:ser>
          <c:idx val="35"/>
          <c:order val="1"/>
          <c:tx>
            <c:strRef>
              <c:f>Sheet1!$T$1</c:f>
              <c:strCache>
                <c:ptCount val="1"/>
                <c:pt idx="0">
                  <c:v>Blanco .5</c:v>
                </c:pt>
              </c:strCache>
            </c:strRef>
          </c:tx>
          <c:spPr>
            <a:ln w="28575" cap="rnd">
              <a:solidFill>
                <a:schemeClr val="accent6">
                  <a:lumMod val="50000"/>
                </a:schemeClr>
              </a:solidFill>
              <a:round/>
            </a:ln>
            <a:effectLst/>
          </c:spPr>
          <c:marker>
            <c:symbol val="circle"/>
            <c:size val="5"/>
            <c:spPr>
              <a:solidFill>
                <a:schemeClr val="accent6">
                  <a:lumMod val="50000"/>
                </a:schemeClr>
              </a:solidFill>
              <a:ln w="9525">
                <a:solidFill>
                  <a:schemeClr val="accent6">
                    <a:lumMod val="50000"/>
                  </a:schemeClr>
                </a:solidFill>
              </a:ln>
              <a:effectLst/>
            </c:spPr>
          </c:marker>
          <c:cat>
            <c:numRef>
              <c:f>Sheet1!$A$2:$A$42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Sheet1!$T$2:$T$42</c:f>
              <c:numCache>
                <c:formatCode>#,##0</c:formatCode>
                <c:ptCount val="21"/>
                <c:pt idx="0">
                  <c:v>10497</c:v>
                </c:pt>
                <c:pt idx="1">
                  <c:v>10616</c:v>
                </c:pt>
                <c:pt idx="2">
                  <c:v>10714</c:v>
                </c:pt>
                <c:pt idx="3">
                  <c:v>10807</c:v>
                </c:pt>
                <c:pt idx="4">
                  <c:v>10897</c:v>
                </c:pt>
                <c:pt idx="5">
                  <c:v>10994</c:v>
                </c:pt>
                <c:pt idx="6">
                  <c:v>11083</c:v>
                </c:pt>
                <c:pt idx="7">
                  <c:v>11195</c:v>
                </c:pt>
                <c:pt idx="8">
                  <c:v>11312</c:v>
                </c:pt>
                <c:pt idx="9">
                  <c:v>11416</c:v>
                </c:pt>
                <c:pt idx="10">
                  <c:v>11527</c:v>
                </c:pt>
                <c:pt idx="11">
                  <c:v>11632</c:v>
                </c:pt>
                <c:pt idx="12">
                  <c:v>11743</c:v>
                </c:pt>
                <c:pt idx="13">
                  <c:v>11849</c:v>
                </c:pt>
                <c:pt idx="14">
                  <c:v>11951</c:v>
                </c:pt>
                <c:pt idx="15">
                  <c:v>12059</c:v>
                </c:pt>
                <c:pt idx="16">
                  <c:v>12149</c:v>
                </c:pt>
                <c:pt idx="17">
                  <c:v>12245</c:v>
                </c:pt>
                <c:pt idx="18">
                  <c:v>12339</c:v>
                </c:pt>
                <c:pt idx="19">
                  <c:v>12422</c:v>
                </c:pt>
                <c:pt idx="20">
                  <c:v>12494</c:v>
                </c:pt>
              </c:numCache>
            </c:numRef>
          </c:val>
          <c:smooth val="0"/>
        </c:ser>
        <c:ser>
          <c:idx val="33"/>
          <c:order val="2"/>
          <c:tx>
            <c:strRef>
              <c:f>Sheet1!$AI$1</c:f>
              <c:strCache>
                <c:ptCount val="1"/>
                <c:pt idx="0">
                  <c:v>Blanco Est.</c:v>
                </c:pt>
              </c:strCache>
              <c:extLst xmlns:c15="http://schemas.microsoft.com/office/drawing/2012/chart"/>
            </c:strRef>
          </c:tx>
          <c:spPr>
            <a:ln w="60325" cap="rnd" cmpd="dbl">
              <a:solidFill>
                <a:schemeClr val="bg1">
                  <a:lumMod val="85000"/>
                </a:schemeClr>
              </a:solidFill>
              <a:round/>
            </a:ln>
            <a:effectLst/>
          </c:spPr>
          <c:marker>
            <c:symbol val="circle"/>
            <c:size val="5"/>
            <c:spPr>
              <a:solidFill>
                <a:schemeClr val="accent4">
                  <a:lumMod val="50000"/>
                </a:schemeClr>
              </a:solidFill>
              <a:ln w="9525">
                <a:solidFill>
                  <a:schemeClr val="accent4">
                    <a:lumMod val="50000"/>
                  </a:schemeClr>
                </a:solidFill>
              </a:ln>
              <a:effectLst/>
            </c:spPr>
          </c:marker>
          <c:cat>
            <c:numRef>
              <c:f>Sheet1!$A$2:$A$42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Sheet1!$AI$2:$AI$42</c:f>
              <c:numCache>
                <c:formatCode>General</c:formatCode>
                <c:ptCount val="21"/>
                <c:pt idx="0">
                  <c:v>10509</c:v>
                </c:pt>
                <c:pt idx="1">
                  <c:v>10554</c:v>
                </c:pt>
                <c:pt idx="2">
                  <c:v>10616</c:v>
                </c:pt>
                <c:pt idx="3">
                  <c:v>10634</c:v>
                </c:pt>
                <c:pt idx="4">
                  <c:v>10812</c:v>
                </c:pt>
              </c:numCache>
            </c:numRef>
          </c:val>
          <c:smooth val="0"/>
        </c:ser>
        <c:dLbls>
          <c:showLegendKey val="0"/>
          <c:showVal val="0"/>
          <c:showCatName val="0"/>
          <c:showSerName val="0"/>
          <c:showPercent val="0"/>
          <c:showBubbleSize val="0"/>
        </c:dLbls>
        <c:marker val="1"/>
        <c:smooth val="0"/>
        <c:axId val="360842568"/>
        <c:axId val="360843352"/>
        <c:extLst/>
      </c:lineChart>
      <c:catAx>
        <c:axId val="360842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60843352"/>
        <c:crosses val="autoZero"/>
        <c:auto val="1"/>
        <c:lblAlgn val="ctr"/>
        <c:lblOffset val="100"/>
        <c:noMultiLvlLbl val="0"/>
      </c:catAx>
      <c:valAx>
        <c:axId val="360843352"/>
        <c:scaling>
          <c:orientation val="minMax"/>
          <c:min val="8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60842568"/>
        <c:crosses val="autoZero"/>
        <c:crossBetween val="between"/>
      </c:valAx>
      <c:spPr>
        <a:noFill/>
        <a:ln>
          <a:noFill/>
        </a:ln>
        <a:effectLst/>
      </c:spPr>
    </c:plotArea>
    <c:legend>
      <c:legendPos val="b"/>
      <c:layout>
        <c:manualLayout>
          <c:xMode val="edge"/>
          <c:yMode val="edge"/>
          <c:x val="0.11819152814231554"/>
          <c:y val="2.5565829857645719E-3"/>
          <c:w val="0.18588643433459703"/>
          <c:h val="0.3516931092896694"/>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NH-White</c:v>
                </c:pt>
              </c:strCache>
            </c:strRef>
          </c:tx>
          <c:spPr>
            <a:ln w="38100"/>
          </c:spPr>
          <c:marker>
            <c:symbol val="diamond"/>
            <c:size val="5"/>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Sheet1!$B$2:$B$42</c:f>
              <c:numCache>
                <c:formatCode>#,##0</c:formatCode>
                <c:ptCount val="41"/>
                <c:pt idx="0">
                  <c:v>11397345</c:v>
                </c:pt>
                <c:pt idx="1">
                  <c:v>11457933</c:v>
                </c:pt>
                <c:pt idx="2">
                  <c:v>11517323</c:v>
                </c:pt>
                <c:pt idx="3">
                  <c:v>11575454</c:v>
                </c:pt>
                <c:pt idx="4">
                  <c:v>11632115</c:v>
                </c:pt>
                <c:pt idx="5">
                  <c:v>11687110</c:v>
                </c:pt>
                <c:pt idx="6">
                  <c:v>11740283</c:v>
                </c:pt>
                <c:pt idx="7">
                  <c:v>11791520</c:v>
                </c:pt>
                <c:pt idx="8">
                  <c:v>11840608</c:v>
                </c:pt>
                <c:pt idx="9">
                  <c:v>11887504</c:v>
                </c:pt>
                <c:pt idx="10">
                  <c:v>11931829</c:v>
                </c:pt>
                <c:pt idx="11">
                  <c:v>11973602</c:v>
                </c:pt>
                <c:pt idx="12">
                  <c:v>12012789</c:v>
                </c:pt>
                <c:pt idx="13">
                  <c:v>12049007</c:v>
                </c:pt>
                <c:pt idx="14">
                  <c:v>12082216</c:v>
                </c:pt>
                <c:pt idx="15">
                  <c:v>12112325</c:v>
                </c:pt>
                <c:pt idx="16">
                  <c:v>12139102</c:v>
                </c:pt>
                <c:pt idx="17">
                  <c:v>12162522</c:v>
                </c:pt>
                <c:pt idx="18">
                  <c:v>12182251</c:v>
                </c:pt>
                <c:pt idx="19">
                  <c:v>12198537</c:v>
                </c:pt>
                <c:pt idx="20">
                  <c:v>12211645</c:v>
                </c:pt>
                <c:pt idx="21">
                  <c:v>12222038</c:v>
                </c:pt>
                <c:pt idx="22">
                  <c:v>12228958</c:v>
                </c:pt>
                <c:pt idx="23">
                  <c:v>12232572</c:v>
                </c:pt>
                <c:pt idx="24">
                  <c:v>12233536</c:v>
                </c:pt>
                <c:pt idx="25">
                  <c:v>12232098</c:v>
                </c:pt>
                <c:pt idx="26">
                  <c:v>12228430</c:v>
                </c:pt>
                <c:pt idx="27">
                  <c:v>12222731</c:v>
                </c:pt>
                <c:pt idx="28">
                  <c:v>12215009</c:v>
                </c:pt>
                <c:pt idx="29">
                  <c:v>12205441</c:v>
                </c:pt>
                <c:pt idx="30">
                  <c:v>12194136</c:v>
                </c:pt>
                <c:pt idx="31">
                  <c:v>12181361</c:v>
                </c:pt>
                <c:pt idx="32">
                  <c:v>12166801</c:v>
                </c:pt>
                <c:pt idx="33">
                  <c:v>12150600</c:v>
                </c:pt>
                <c:pt idx="34">
                  <c:v>12133499</c:v>
                </c:pt>
                <c:pt idx="35">
                  <c:v>12115728</c:v>
                </c:pt>
                <c:pt idx="36">
                  <c:v>12097498</c:v>
                </c:pt>
                <c:pt idx="37">
                  <c:v>12079055</c:v>
                </c:pt>
                <c:pt idx="38">
                  <c:v>12060679</c:v>
                </c:pt>
                <c:pt idx="39">
                  <c:v>12042592</c:v>
                </c:pt>
                <c:pt idx="40">
                  <c:v>12024894</c:v>
                </c:pt>
              </c:numCache>
            </c:numRef>
          </c:val>
          <c:smooth val="0"/>
        </c:ser>
        <c:ser>
          <c:idx val="1"/>
          <c:order val="1"/>
          <c:tx>
            <c:strRef>
              <c:f>Sheet1!$C$1</c:f>
              <c:strCache>
                <c:ptCount val="1"/>
                <c:pt idx="0">
                  <c:v>NH-Black</c:v>
                </c:pt>
              </c:strCache>
            </c:strRef>
          </c:tx>
          <c:spPr>
            <a:ln w="38100"/>
          </c:spPr>
          <c:marker>
            <c:symbol val="square"/>
            <c:size val="4"/>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Sheet1!$C$2:$C$42</c:f>
              <c:numCache>
                <c:formatCode>#,##0</c:formatCode>
                <c:ptCount val="41"/>
                <c:pt idx="0">
                  <c:v>2886825</c:v>
                </c:pt>
                <c:pt idx="1">
                  <c:v>2944108</c:v>
                </c:pt>
                <c:pt idx="2">
                  <c:v>3002039</c:v>
                </c:pt>
                <c:pt idx="3">
                  <c:v>3060487</c:v>
                </c:pt>
                <c:pt idx="4">
                  <c:v>3119378</c:v>
                </c:pt>
                <c:pt idx="5">
                  <c:v>3178604</c:v>
                </c:pt>
                <c:pt idx="6">
                  <c:v>3238072</c:v>
                </c:pt>
                <c:pt idx="7">
                  <c:v>3297774</c:v>
                </c:pt>
                <c:pt idx="8">
                  <c:v>3357659</c:v>
                </c:pt>
                <c:pt idx="9">
                  <c:v>3417742</c:v>
                </c:pt>
                <c:pt idx="10">
                  <c:v>3477947</c:v>
                </c:pt>
                <c:pt idx="11">
                  <c:v>3538206</c:v>
                </c:pt>
                <c:pt idx="12">
                  <c:v>3598622</c:v>
                </c:pt>
                <c:pt idx="13">
                  <c:v>3659163</c:v>
                </c:pt>
                <c:pt idx="14">
                  <c:v>3719776</c:v>
                </c:pt>
                <c:pt idx="15">
                  <c:v>3780423</c:v>
                </c:pt>
                <c:pt idx="16">
                  <c:v>3840919</c:v>
                </c:pt>
                <c:pt idx="17">
                  <c:v>3901284</c:v>
                </c:pt>
                <c:pt idx="18">
                  <c:v>3961356</c:v>
                </c:pt>
                <c:pt idx="19">
                  <c:v>4021067</c:v>
                </c:pt>
                <c:pt idx="20">
                  <c:v>4080463</c:v>
                </c:pt>
                <c:pt idx="21">
                  <c:v>4139481</c:v>
                </c:pt>
                <c:pt idx="22">
                  <c:v>4198176</c:v>
                </c:pt>
                <c:pt idx="23">
                  <c:v>4256461</c:v>
                </c:pt>
                <c:pt idx="24">
                  <c:v>4314442</c:v>
                </c:pt>
                <c:pt idx="25">
                  <c:v>4371981</c:v>
                </c:pt>
                <c:pt idx="26">
                  <c:v>4429077</c:v>
                </c:pt>
                <c:pt idx="27">
                  <c:v>4485797</c:v>
                </c:pt>
                <c:pt idx="28">
                  <c:v>4542142</c:v>
                </c:pt>
                <c:pt idx="29">
                  <c:v>4598090</c:v>
                </c:pt>
                <c:pt idx="30">
                  <c:v>4653708</c:v>
                </c:pt>
                <c:pt idx="31">
                  <c:v>4708858</c:v>
                </c:pt>
                <c:pt idx="32">
                  <c:v>4763703</c:v>
                </c:pt>
                <c:pt idx="33">
                  <c:v>4818249</c:v>
                </c:pt>
                <c:pt idx="34">
                  <c:v>4872542</c:v>
                </c:pt>
                <c:pt idx="35">
                  <c:v>4926646</c:v>
                </c:pt>
                <c:pt idx="36">
                  <c:v>4980577</c:v>
                </c:pt>
                <c:pt idx="37">
                  <c:v>5034444</c:v>
                </c:pt>
                <c:pt idx="38">
                  <c:v>5088252</c:v>
                </c:pt>
                <c:pt idx="39">
                  <c:v>5142046</c:v>
                </c:pt>
                <c:pt idx="40">
                  <c:v>5195861</c:v>
                </c:pt>
              </c:numCache>
            </c:numRef>
          </c:val>
          <c:smooth val="0"/>
        </c:ser>
        <c:ser>
          <c:idx val="2"/>
          <c:order val="2"/>
          <c:tx>
            <c:strRef>
              <c:f>Sheet1!$D$1</c:f>
              <c:strCache>
                <c:ptCount val="1"/>
                <c:pt idx="0">
                  <c:v>Hispanic</c:v>
                </c:pt>
              </c:strCache>
            </c:strRef>
          </c:tx>
          <c:spPr>
            <a:ln w="38100"/>
          </c:spPr>
          <c:marker>
            <c:symbol val="triangle"/>
            <c:size val="5"/>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Sheet1!$D$2:$D$42</c:f>
              <c:numCache>
                <c:formatCode>#,##0</c:formatCode>
                <c:ptCount val="41"/>
                <c:pt idx="0">
                  <c:v>9460921</c:v>
                </c:pt>
                <c:pt idx="1">
                  <c:v>9772972</c:v>
                </c:pt>
                <c:pt idx="2">
                  <c:v>10094717</c:v>
                </c:pt>
                <c:pt idx="3">
                  <c:v>10426030</c:v>
                </c:pt>
                <c:pt idx="4">
                  <c:v>10767272</c:v>
                </c:pt>
                <c:pt idx="5">
                  <c:v>11118603</c:v>
                </c:pt>
                <c:pt idx="6">
                  <c:v>11480427</c:v>
                </c:pt>
                <c:pt idx="7">
                  <c:v>11853226</c:v>
                </c:pt>
                <c:pt idx="8">
                  <c:v>12237215</c:v>
                </c:pt>
                <c:pt idx="9">
                  <c:v>12632727</c:v>
                </c:pt>
                <c:pt idx="10">
                  <c:v>13039858</c:v>
                </c:pt>
                <c:pt idx="11">
                  <c:v>13458908</c:v>
                </c:pt>
                <c:pt idx="12">
                  <c:v>13890118</c:v>
                </c:pt>
                <c:pt idx="13">
                  <c:v>14333563</c:v>
                </c:pt>
                <c:pt idx="14">
                  <c:v>14789191</c:v>
                </c:pt>
                <c:pt idx="15">
                  <c:v>15256812</c:v>
                </c:pt>
                <c:pt idx="16">
                  <c:v>15736134</c:v>
                </c:pt>
                <c:pt idx="17">
                  <c:v>16226919</c:v>
                </c:pt>
                <c:pt idx="18">
                  <c:v>16728749</c:v>
                </c:pt>
                <c:pt idx="19">
                  <c:v>17241233</c:v>
                </c:pt>
                <c:pt idx="20">
                  <c:v>17764282</c:v>
                </c:pt>
                <c:pt idx="21">
                  <c:v>18297570</c:v>
                </c:pt>
                <c:pt idx="22">
                  <c:v>18841035</c:v>
                </c:pt>
                <c:pt idx="23">
                  <c:v>19394759</c:v>
                </c:pt>
                <c:pt idx="24">
                  <c:v>19958919</c:v>
                </c:pt>
                <c:pt idx="25">
                  <c:v>20533672</c:v>
                </c:pt>
                <c:pt idx="26">
                  <c:v>21119272</c:v>
                </c:pt>
                <c:pt idx="27">
                  <c:v>21716298</c:v>
                </c:pt>
                <c:pt idx="28">
                  <c:v>22325109</c:v>
                </c:pt>
                <c:pt idx="29">
                  <c:v>22946057</c:v>
                </c:pt>
                <c:pt idx="30">
                  <c:v>23579647</c:v>
                </c:pt>
                <c:pt idx="31">
                  <c:v>24226318</c:v>
                </c:pt>
                <c:pt idx="32">
                  <c:v>24886463</c:v>
                </c:pt>
                <c:pt idx="33">
                  <c:v>25560759</c:v>
                </c:pt>
                <c:pt idx="34">
                  <c:v>26249825</c:v>
                </c:pt>
                <c:pt idx="35">
                  <c:v>26954058</c:v>
                </c:pt>
                <c:pt idx="36">
                  <c:v>27673922</c:v>
                </c:pt>
                <c:pt idx="37">
                  <c:v>28409960</c:v>
                </c:pt>
                <c:pt idx="38">
                  <c:v>29162631</c:v>
                </c:pt>
                <c:pt idx="39">
                  <c:v>29932252</c:v>
                </c:pt>
                <c:pt idx="40">
                  <c:v>30719069</c:v>
                </c:pt>
              </c:numCache>
            </c:numRef>
          </c:val>
          <c:smooth val="0"/>
        </c:ser>
        <c:ser>
          <c:idx val="3"/>
          <c:order val="3"/>
          <c:tx>
            <c:strRef>
              <c:f>Sheet1!$E$1</c:f>
              <c:strCache>
                <c:ptCount val="1"/>
                <c:pt idx="0">
                  <c:v>NH-Other</c:v>
                </c:pt>
              </c:strCache>
            </c:strRef>
          </c:tx>
          <c:spPr>
            <a:ln w="38100"/>
          </c:spPr>
          <c:marker>
            <c:symbol val="square"/>
            <c:size val="4"/>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Sheet1!$E$2:$E$42</c:f>
              <c:numCache>
                <c:formatCode>#,##0</c:formatCode>
                <c:ptCount val="41"/>
                <c:pt idx="0">
                  <c:v>1400470</c:v>
                </c:pt>
                <c:pt idx="1">
                  <c:v>1465056</c:v>
                </c:pt>
                <c:pt idx="2">
                  <c:v>1532469</c:v>
                </c:pt>
                <c:pt idx="3">
                  <c:v>1602603</c:v>
                </c:pt>
                <c:pt idx="4">
                  <c:v>1675493</c:v>
                </c:pt>
                <c:pt idx="5">
                  <c:v>1751127</c:v>
                </c:pt>
                <c:pt idx="6">
                  <c:v>1829571</c:v>
                </c:pt>
                <c:pt idx="7">
                  <c:v>1910904</c:v>
                </c:pt>
                <c:pt idx="8">
                  <c:v>1995185</c:v>
                </c:pt>
                <c:pt idx="9">
                  <c:v>2082503</c:v>
                </c:pt>
                <c:pt idx="10">
                  <c:v>2172943</c:v>
                </c:pt>
                <c:pt idx="11">
                  <c:v>2266670</c:v>
                </c:pt>
                <c:pt idx="12">
                  <c:v>2363850</c:v>
                </c:pt>
                <c:pt idx="13">
                  <c:v>2464701</c:v>
                </c:pt>
                <c:pt idx="14">
                  <c:v>2569477</c:v>
                </c:pt>
                <c:pt idx="15">
                  <c:v>2678390</c:v>
                </c:pt>
                <c:pt idx="16">
                  <c:v>2791614</c:v>
                </c:pt>
                <c:pt idx="17">
                  <c:v>2909437</c:v>
                </c:pt>
                <c:pt idx="18">
                  <c:v>3032065</c:v>
                </c:pt>
                <c:pt idx="19">
                  <c:v>3159736</c:v>
                </c:pt>
                <c:pt idx="20">
                  <c:v>3292718</c:v>
                </c:pt>
                <c:pt idx="21">
                  <c:v>3431132</c:v>
                </c:pt>
                <c:pt idx="22">
                  <c:v>3575176</c:v>
                </c:pt>
                <c:pt idx="23">
                  <c:v>3725124</c:v>
                </c:pt>
                <c:pt idx="24">
                  <c:v>3881128</c:v>
                </c:pt>
                <c:pt idx="25">
                  <c:v>4043408</c:v>
                </c:pt>
                <c:pt idx="26">
                  <c:v>4212126</c:v>
                </c:pt>
                <c:pt idx="27">
                  <c:v>4387377</c:v>
                </c:pt>
                <c:pt idx="28">
                  <c:v>4569307</c:v>
                </c:pt>
                <c:pt idx="29">
                  <c:v>4757872</c:v>
                </c:pt>
                <c:pt idx="30">
                  <c:v>4953149</c:v>
                </c:pt>
                <c:pt idx="31">
                  <c:v>5155107</c:v>
                </c:pt>
                <c:pt idx="32">
                  <c:v>5363544</c:v>
                </c:pt>
                <c:pt idx="33">
                  <c:v>5578460</c:v>
                </c:pt>
                <c:pt idx="34">
                  <c:v>5799787</c:v>
                </c:pt>
                <c:pt idx="35">
                  <c:v>6027481</c:v>
                </c:pt>
                <c:pt idx="36">
                  <c:v>6261594</c:v>
                </c:pt>
                <c:pt idx="37">
                  <c:v>6502240</c:v>
                </c:pt>
                <c:pt idx="38">
                  <c:v>6749618</c:v>
                </c:pt>
                <c:pt idx="39">
                  <c:v>7003903</c:v>
                </c:pt>
                <c:pt idx="40">
                  <c:v>7265488</c:v>
                </c:pt>
              </c:numCache>
            </c:numRef>
          </c:val>
          <c:smooth val="0"/>
        </c:ser>
        <c:dLbls>
          <c:showLegendKey val="0"/>
          <c:showVal val="0"/>
          <c:showCatName val="0"/>
          <c:showSerName val="0"/>
          <c:showPercent val="0"/>
          <c:showBubbleSize val="0"/>
        </c:dLbls>
        <c:marker val="1"/>
        <c:smooth val="0"/>
        <c:axId val="355049792"/>
        <c:axId val="355045480"/>
      </c:lineChart>
      <c:catAx>
        <c:axId val="355049792"/>
        <c:scaling>
          <c:orientation val="minMax"/>
        </c:scaling>
        <c:delete val="0"/>
        <c:axPos val="b"/>
        <c:numFmt formatCode="General" sourceLinked="1"/>
        <c:majorTickMark val="out"/>
        <c:minorTickMark val="out"/>
        <c:tickLblPos val="nextTo"/>
        <c:txPr>
          <a:bodyPr rot="-2220000"/>
          <a:lstStyle/>
          <a:p>
            <a:pPr>
              <a:defRPr sz="1600"/>
            </a:pPr>
            <a:endParaRPr lang="en-US"/>
          </a:p>
        </c:txPr>
        <c:crossAx val="355045480"/>
        <c:crosses val="autoZero"/>
        <c:auto val="1"/>
        <c:lblAlgn val="ctr"/>
        <c:lblOffset val="100"/>
        <c:tickLblSkip val="5"/>
        <c:noMultiLvlLbl val="0"/>
      </c:catAx>
      <c:valAx>
        <c:axId val="355045480"/>
        <c:scaling>
          <c:orientation val="minMax"/>
        </c:scaling>
        <c:delete val="0"/>
        <c:axPos val="l"/>
        <c:majorGridlines/>
        <c:numFmt formatCode="#,##0" sourceLinked="1"/>
        <c:majorTickMark val="out"/>
        <c:minorTickMark val="none"/>
        <c:tickLblPos val="nextTo"/>
        <c:crossAx val="355049792"/>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TrdByRace!$C$2:$C$3</c:f>
              <c:strCache>
                <c:ptCount val="1"/>
                <c:pt idx="0">
                  <c:v>White</c:v>
                </c:pt>
              </c:strCache>
            </c:strRef>
          </c:tx>
          <c:spPr>
            <a:ln w="44450"/>
          </c:spPr>
          <c:marker>
            <c:symbol val="none"/>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TrdByRace!$C$4:$C$14</c:f>
              <c:numCache>
                <c:formatCode>0.0%</c:formatCode>
                <c:ptCount val="11"/>
                <c:pt idx="0">
                  <c:v>0.90227999999999997</c:v>
                </c:pt>
                <c:pt idx="1">
                  <c:v>0.90876999999999997</c:v>
                </c:pt>
                <c:pt idx="2">
                  <c:v>0.91225000000000001</c:v>
                </c:pt>
                <c:pt idx="3">
                  <c:v>0.91883000000000004</c:v>
                </c:pt>
                <c:pt idx="4">
                  <c:v>0.92029000000000005</c:v>
                </c:pt>
                <c:pt idx="5">
                  <c:v>0.91627000000000003</c:v>
                </c:pt>
                <c:pt idx="6">
                  <c:v>0.92374999999999996</c:v>
                </c:pt>
                <c:pt idx="7">
                  <c:v>0.92659000000000002</c:v>
                </c:pt>
                <c:pt idx="8">
                  <c:v>0.9284</c:v>
                </c:pt>
                <c:pt idx="9">
                  <c:v>0.92957000000000001</c:v>
                </c:pt>
                <c:pt idx="10">
                  <c:v>0.93433999999999995</c:v>
                </c:pt>
              </c:numCache>
            </c:numRef>
          </c:val>
          <c:smooth val="0"/>
        </c:ser>
        <c:ser>
          <c:idx val="1"/>
          <c:order val="1"/>
          <c:tx>
            <c:strRef>
              <c:f>TrdByRace!$D$2:$D$3</c:f>
              <c:strCache>
                <c:ptCount val="1"/>
                <c:pt idx="0">
                  <c:v>Black</c:v>
                </c:pt>
              </c:strCache>
            </c:strRef>
          </c:tx>
          <c:spPr>
            <a:ln w="44450"/>
          </c:spPr>
          <c:marker>
            <c:symbol val="none"/>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TrdByRace!$D$4:$D$14</c:f>
              <c:numCache>
                <c:formatCode>0.0%</c:formatCode>
                <c:ptCount val="11"/>
                <c:pt idx="0">
                  <c:v>0.82999000000000001</c:v>
                </c:pt>
                <c:pt idx="1">
                  <c:v>0.83711999999999998</c:v>
                </c:pt>
                <c:pt idx="2">
                  <c:v>0.85128000000000004</c:v>
                </c:pt>
                <c:pt idx="3">
                  <c:v>0.86446000000000001</c:v>
                </c:pt>
                <c:pt idx="4">
                  <c:v>0.86446000000000001</c:v>
                </c:pt>
                <c:pt idx="5">
                  <c:v>0.85029999999999994</c:v>
                </c:pt>
                <c:pt idx="6">
                  <c:v>0.85975999999999997</c:v>
                </c:pt>
                <c:pt idx="7">
                  <c:v>0.86302999999999996</c:v>
                </c:pt>
                <c:pt idx="8">
                  <c:v>0.86773999999999996</c:v>
                </c:pt>
                <c:pt idx="9">
                  <c:v>0.87955000000000005</c:v>
                </c:pt>
                <c:pt idx="10">
                  <c:v>0.87819999999999998</c:v>
                </c:pt>
              </c:numCache>
            </c:numRef>
          </c:val>
          <c:smooth val="0"/>
        </c:ser>
        <c:ser>
          <c:idx val="2"/>
          <c:order val="2"/>
          <c:tx>
            <c:strRef>
              <c:f>TrdByRace!$E$2:$E$3</c:f>
              <c:strCache>
                <c:ptCount val="1"/>
                <c:pt idx="0">
                  <c:v>Hispanic</c:v>
                </c:pt>
              </c:strCache>
            </c:strRef>
          </c:tx>
          <c:spPr>
            <a:ln w="44450"/>
          </c:spPr>
          <c:marker>
            <c:spPr>
              <a:solidFill>
                <a:schemeClr val="accent1"/>
              </a:solidFill>
            </c:spPr>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TrdByRace!$E$4:$E$14</c:f>
              <c:numCache>
                <c:formatCode>0.0%</c:formatCode>
                <c:ptCount val="11"/>
                <c:pt idx="0">
                  <c:v>0.55378000000000005</c:v>
                </c:pt>
                <c:pt idx="1">
                  <c:v>0.56647000000000003</c:v>
                </c:pt>
                <c:pt idx="2">
                  <c:v>0.57204999999999995</c:v>
                </c:pt>
                <c:pt idx="3">
                  <c:v>0.59536</c:v>
                </c:pt>
                <c:pt idx="4">
                  <c:v>0.59406999999999999</c:v>
                </c:pt>
                <c:pt idx="5">
                  <c:v>0.60751999999999995</c:v>
                </c:pt>
                <c:pt idx="6">
                  <c:v>0.61260000000000003</c:v>
                </c:pt>
                <c:pt idx="7">
                  <c:v>0.62102999999999997</c:v>
                </c:pt>
                <c:pt idx="8">
                  <c:v>0.62353999999999998</c:v>
                </c:pt>
                <c:pt idx="9">
                  <c:v>0.64314000000000004</c:v>
                </c:pt>
                <c:pt idx="10">
                  <c:v>0.65186999999999995</c:v>
                </c:pt>
              </c:numCache>
            </c:numRef>
          </c:val>
          <c:smooth val="0"/>
        </c:ser>
        <c:ser>
          <c:idx val="3"/>
          <c:order val="3"/>
          <c:tx>
            <c:strRef>
              <c:f>TrdByRace!$F$2:$F$3</c:f>
              <c:strCache>
                <c:ptCount val="1"/>
                <c:pt idx="0">
                  <c:v>Other</c:v>
                </c:pt>
              </c:strCache>
            </c:strRef>
          </c:tx>
          <c:spPr>
            <a:ln w="44450"/>
          </c:spPr>
          <c:marker>
            <c:symbol val="none"/>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TrdByRace!$F$4:$F$14</c:f>
              <c:numCache>
                <c:formatCode>0.0%</c:formatCode>
                <c:ptCount val="11"/>
                <c:pt idx="0">
                  <c:v>0.87197000000000002</c:v>
                </c:pt>
                <c:pt idx="1">
                  <c:v>0.86463999999999996</c:v>
                </c:pt>
                <c:pt idx="2">
                  <c:v>0.87626999999999999</c:v>
                </c:pt>
                <c:pt idx="3">
                  <c:v>0.87317</c:v>
                </c:pt>
                <c:pt idx="4">
                  <c:v>0.87885000000000002</c:v>
                </c:pt>
                <c:pt idx="5">
                  <c:v>0.88246999999999998</c:v>
                </c:pt>
                <c:pt idx="6">
                  <c:v>0.88599000000000006</c:v>
                </c:pt>
                <c:pt idx="7">
                  <c:v>0.89734999999999998</c:v>
                </c:pt>
                <c:pt idx="8">
                  <c:v>0.89063000000000003</c:v>
                </c:pt>
                <c:pt idx="9">
                  <c:v>0.88693</c:v>
                </c:pt>
                <c:pt idx="10">
                  <c:v>0.88839999999999997</c:v>
                </c:pt>
              </c:numCache>
            </c:numRef>
          </c:val>
          <c:smooth val="0"/>
        </c:ser>
        <c:dLbls>
          <c:showLegendKey val="0"/>
          <c:showVal val="0"/>
          <c:showCatName val="0"/>
          <c:showSerName val="0"/>
          <c:showPercent val="0"/>
          <c:showBubbleSize val="0"/>
        </c:dLbls>
        <c:smooth val="0"/>
        <c:axId val="355047440"/>
        <c:axId val="355047832"/>
      </c:lineChart>
      <c:catAx>
        <c:axId val="355047440"/>
        <c:scaling>
          <c:orientation val="minMax"/>
        </c:scaling>
        <c:delete val="0"/>
        <c:axPos val="b"/>
        <c:numFmt formatCode="General" sourceLinked="1"/>
        <c:majorTickMark val="out"/>
        <c:minorTickMark val="none"/>
        <c:tickLblPos val="nextTo"/>
        <c:crossAx val="355047832"/>
        <c:crosses val="autoZero"/>
        <c:auto val="1"/>
        <c:lblAlgn val="ctr"/>
        <c:lblOffset val="100"/>
        <c:noMultiLvlLbl val="0"/>
      </c:catAx>
      <c:valAx>
        <c:axId val="355047832"/>
        <c:scaling>
          <c:orientation val="minMax"/>
          <c:min val="0.5"/>
        </c:scaling>
        <c:delete val="0"/>
        <c:axPos val="l"/>
        <c:majorGridlines/>
        <c:numFmt formatCode="0%" sourceLinked="0"/>
        <c:majorTickMark val="out"/>
        <c:minorTickMark val="none"/>
        <c:tickLblPos val="nextTo"/>
        <c:crossAx val="355047440"/>
        <c:crosses val="autoZero"/>
        <c:crossBetween val="between"/>
      </c:valAx>
    </c:plotArea>
    <c:legend>
      <c:legendPos val="r"/>
      <c:layout>
        <c:manualLayout>
          <c:xMode val="edge"/>
          <c:yMode val="edge"/>
          <c:x val="0.86290802996462346"/>
          <c:y val="0.33049539625130381"/>
          <c:w val="0.12732992063018256"/>
          <c:h val="0.27629620119345794"/>
        </c:manualLayout>
      </c:layout>
      <c:overlay val="0"/>
    </c:legend>
    <c:plotVisOnly val="1"/>
    <c:dispBlanksAs val="gap"/>
    <c:showDLblsOverMax val="0"/>
  </c:chart>
  <c:txPr>
    <a:bodyPr/>
    <a:lstStyle/>
    <a:p>
      <a:pPr>
        <a:defRPr sz="16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Sheet1!$A$27</c:f>
              <c:strCache>
                <c:ptCount val="1"/>
                <c:pt idx="0">
                  <c:v>2011 ACS</c:v>
                </c:pt>
              </c:strCache>
            </c:strRef>
          </c:tx>
          <c:spPr>
            <a:solidFill>
              <a:schemeClr val="accent1"/>
            </a:solidFill>
            <a:ln>
              <a:noFill/>
            </a:ln>
            <a:effectLst/>
          </c:spPr>
          <c:invertIfNegative val="0"/>
          <c:dLbls>
            <c:dLbl>
              <c:idx val="0"/>
              <c:layout>
                <c:manualLayout>
                  <c:x val="-4.273504273504293E-3"/>
                  <c:y val="0"/>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094017094017134E-2"/>
                  <c:y val="-3.5303526954648162E-17"/>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6.410256410256332E-3"/>
                  <c:y val="-3.8513383400732462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6.410256410256567E-3"/>
                  <c:y val="-7.0607053909296325E-17"/>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Sheet1!$B$27:$F$27</c:f>
              <c:numCache>
                <c:formatCode>0.0%</c:formatCode>
                <c:ptCount val="5"/>
                <c:pt idx="0">
                  <c:v>0.14971999999999999</c:v>
                </c:pt>
                <c:pt idx="1">
                  <c:v>0.23832</c:v>
                </c:pt>
                <c:pt idx="2">
                  <c:v>0.31306099999999998</c:v>
                </c:pt>
                <c:pt idx="3">
                  <c:v>0.20111000000000001</c:v>
                </c:pt>
                <c:pt idx="4">
                  <c:v>9.7785999999999998E-2</c:v>
                </c:pt>
              </c:numCache>
            </c:numRef>
          </c:val>
        </c:ser>
        <c:ser>
          <c:idx val="1"/>
          <c:order val="1"/>
          <c:tx>
            <c:strRef>
              <c:f>Sheet1!$A$28</c:f>
              <c:strCache>
                <c:ptCount val="1"/>
                <c:pt idx="0">
                  <c:v>2030 Constant 2011 %</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Sheet1!$B$28:$F$28</c:f>
              <c:numCache>
                <c:formatCode>0.0%</c:formatCode>
                <c:ptCount val="5"/>
                <c:pt idx="0">
                  <c:v>0.18139</c:v>
                </c:pt>
                <c:pt idx="1">
                  <c:v>0.24013000000000001</c:v>
                </c:pt>
                <c:pt idx="2">
                  <c:v>0.29900399999999999</c:v>
                </c:pt>
                <c:pt idx="3">
                  <c:v>0.18656</c:v>
                </c:pt>
                <c:pt idx="4">
                  <c:v>9.2917E-2</c:v>
                </c:pt>
              </c:numCache>
            </c:numRef>
          </c:val>
        </c:ser>
        <c:dLbls>
          <c:showLegendKey val="0"/>
          <c:showVal val="0"/>
          <c:showCatName val="0"/>
          <c:showSerName val="0"/>
          <c:showPercent val="0"/>
          <c:showBubbleSize val="0"/>
        </c:dLbls>
        <c:gapWidth val="219"/>
        <c:overlap val="-27"/>
        <c:axId val="356770720"/>
        <c:axId val="213303192"/>
      </c:barChart>
      <c:catAx>
        <c:axId val="356770720"/>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Educational Attainment</a:t>
                </a:r>
              </a:p>
            </c:rich>
          </c:tx>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13303192"/>
        <c:crosses val="autoZero"/>
        <c:auto val="1"/>
        <c:lblAlgn val="ctr"/>
        <c:lblOffset val="100"/>
        <c:noMultiLvlLbl val="0"/>
      </c:catAx>
      <c:valAx>
        <c:axId val="2133031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Percent of the Civilian Labor Force</a:t>
                </a:r>
              </a:p>
            </c:rich>
          </c:tx>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356770720"/>
        <c:crosses val="autoZero"/>
        <c:crossBetween val="between"/>
      </c:valAx>
      <c:spPr>
        <a:noFill/>
        <a:ln>
          <a:noFill/>
        </a:ln>
        <a:effectLst/>
      </c:spPr>
    </c:plotArea>
    <c:legend>
      <c:legendPos val="r"/>
      <c:layout>
        <c:manualLayout>
          <c:xMode val="edge"/>
          <c:yMode val="edge"/>
          <c:x val="0.69051554335524579"/>
          <c:y val="3.2835605631832995E-3"/>
          <c:w val="0.28344060776806568"/>
          <c:h val="0.29832675208090681"/>
        </c:manualLayout>
      </c:layout>
      <c:overlay val="1"/>
      <c:spPr>
        <a:solidFill>
          <a:schemeClr val="bg1"/>
        </a:solid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solidFill>
            <a:schemeClr val="tx1"/>
          </a:solidFill>
        </a:defRPr>
      </a:pPr>
      <a:endParaRPr lang="en-US"/>
    </a:p>
  </c:txPr>
  <c:externalData r:id="rId3">
    <c:autoUpdate val="0"/>
  </c:externalData>
  <c:userShapes r:id="rId4"/>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Sheet1!$A$27</c:f>
              <c:strCache>
                <c:ptCount val="1"/>
                <c:pt idx="0">
                  <c:v>2011 ACS</c:v>
                </c:pt>
              </c:strCache>
            </c:strRef>
          </c:tx>
          <c:spPr>
            <a:solidFill>
              <a:schemeClr val="accent1"/>
            </a:solidFill>
            <a:ln>
              <a:noFill/>
            </a:ln>
            <a:effectLst/>
          </c:spPr>
          <c:invertIfNegative val="0"/>
          <c:dLbls>
            <c:dLbl>
              <c:idx val="0"/>
              <c:layout>
                <c:manualLayout>
                  <c:x val="-4.273504273504293E-3"/>
                  <c:y val="0"/>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094017094017134E-2"/>
                  <c:y val="-3.5303526954648162E-17"/>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6.410256410256332E-3"/>
                  <c:y val="-3.8513383400732462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6.410256410256567E-3"/>
                  <c:y val="-7.0607053909296325E-17"/>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Sheet1!$B$27:$F$27</c:f>
              <c:numCache>
                <c:formatCode>0.0%</c:formatCode>
                <c:ptCount val="5"/>
                <c:pt idx="0">
                  <c:v>0.14971999999999999</c:v>
                </c:pt>
                <c:pt idx="1">
                  <c:v>0.23832</c:v>
                </c:pt>
                <c:pt idx="2">
                  <c:v>0.31306099999999998</c:v>
                </c:pt>
                <c:pt idx="3">
                  <c:v>0.20111000000000001</c:v>
                </c:pt>
                <c:pt idx="4">
                  <c:v>9.7785999999999998E-2</c:v>
                </c:pt>
              </c:numCache>
            </c:numRef>
          </c:val>
        </c:ser>
        <c:ser>
          <c:idx val="2"/>
          <c:order val="1"/>
          <c:tx>
            <c:strRef>
              <c:f>Sheet1!$A$29</c:f>
              <c:strCache>
                <c:ptCount val="1"/>
                <c:pt idx="0">
                  <c:v>2030 Trended (2001-2011 Trend)</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Sheet1!$B$29:$F$29</c:f>
              <c:numCache>
                <c:formatCode>0.0%</c:formatCode>
                <c:ptCount val="5"/>
                <c:pt idx="0">
                  <c:v>0.11380999999999999</c:v>
                </c:pt>
                <c:pt idx="1">
                  <c:v>0.20374</c:v>
                </c:pt>
                <c:pt idx="2">
                  <c:v>0.34288399999999997</c:v>
                </c:pt>
                <c:pt idx="3">
                  <c:v>0.22126999999999999</c:v>
                </c:pt>
                <c:pt idx="4">
                  <c:v>0.11829200000000001</c:v>
                </c:pt>
              </c:numCache>
            </c:numRef>
          </c:val>
        </c:ser>
        <c:dLbls>
          <c:showLegendKey val="0"/>
          <c:showVal val="0"/>
          <c:showCatName val="0"/>
          <c:showSerName val="0"/>
          <c:showPercent val="0"/>
          <c:showBubbleSize val="0"/>
        </c:dLbls>
        <c:gapWidth val="219"/>
        <c:overlap val="-27"/>
        <c:axId val="214616320"/>
        <c:axId val="207730344"/>
      </c:barChart>
      <c:catAx>
        <c:axId val="214616320"/>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Educational Attainment</a:t>
                </a:r>
              </a:p>
            </c:rich>
          </c:tx>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07730344"/>
        <c:crosses val="autoZero"/>
        <c:auto val="1"/>
        <c:lblAlgn val="ctr"/>
        <c:lblOffset val="100"/>
        <c:noMultiLvlLbl val="0"/>
      </c:catAx>
      <c:valAx>
        <c:axId val="2077303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Percent of the Civilian Labor Force</a:t>
                </a:r>
              </a:p>
            </c:rich>
          </c:tx>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14616320"/>
        <c:crosses val="autoZero"/>
        <c:crossBetween val="between"/>
      </c:valAx>
      <c:spPr>
        <a:noFill/>
        <a:ln>
          <a:noFill/>
        </a:ln>
        <a:effectLst/>
      </c:spPr>
    </c:plotArea>
    <c:legend>
      <c:legendPos val="r"/>
      <c:layout>
        <c:manualLayout>
          <c:xMode val="edge"/>
          <c:yMode val="edge"/>
          <c:x val="0.62476630788123966"/>
          <c:y val="3.2835605631832995E-3"/>
          <c:w val="0.37518372703412073"/>
          <c:h val="0.29832675208090681"/>
        </c:manualLayout>
      </c:layout>
      <c:overlay val="1"/>
      <c:spPr>
        <a:solidFill>
          <a:schemeClr val="bg1"/>
        </a:solid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solidFill>
            <a:schemeClr val="tx1"/>
          </a:solidFill>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53978322154175"/>
          <c:y val="4.8558505670505923E-2"/>
          <c:w val="0.853049601438709"/>
          <c:h val="0.88491951878528397"/>
        </c:manualLayout>
      </c:layout>
      <c:areaChart>
        <c:grouping val="standard"/>
        <c:varyColors val="0"/>
        <c:ser>
          <c:idx val="0"/>
          <c:order val="0"/>
          <c:tx>
            <c:strRef>
              <c:f>Sheet1!$B$1</c:f>
              <c:strCache>
                <c:ptCount val="1"/>
                <c:pt idx="0">
                  <c:v>Population</c:v>
                </c:pt>
              </c:strCache>
            </c:strRef>
          </c:tx>
          <c:spPr>
            <a:solidFill>
              <a:schemeClr val="accent1"/>
            </a:solidFill>
            <a:ln>
              <a:noFill/>
            </a:ln>
            <a:effectLst/>
          </c:spPr>
          <c:cat>
            <c:numRef>
              <c:f>Sheet1!$A$2:$A$8</c:f>
              <c:numCache>
                <c:formatCode>General</c:formatCode>
                <c:ptCount val="7"/>
                <c:pt idx="0">
                  <c:v>1950</c:v>
                </c:pt>
                <c:pt idx="1">
                  <c:v>1960</c:v>
                </c:pt>
                <c:pt idx="2">
                  <c:v>1970</c:v>
                </c:pt>
                <c:pt idx="3">
                  <c:v>1980</c:v>
                </c:pt>
                <c:pt idx="4">
                  <c:v>1990</c:v>
                </c:pt>
                <c:pt idx="5">
                  <c:v>2000</c:v>
                </c:pt>
                <c:pt idx="6">
                  <c:v>2010</c:v>
                </c:pt>
              </c:numCache>
            </c:numRef>
          </c:cat>
          <c:val>
            <c:numRef>
              <c:f>Sheet1!$B$2:$B$8</c:f>
              <c:numCache>
                <c:formatCode>#,##0</c:formatCode>
                <c:ptCount val="7"/>
                <c:pt idx="0">
                  <c:v>7711194</c:v>
                </c:pt>
                <c:pt idx="1">
                  <c:v>9579677</c:v>
                </c:pt>
                <c:pt idx="2">
                  <c:v>11196730</c:v>
                </c:pt>
                <c:pt idx="3">
                  <c:v>14229191</c:v>
                </c:pt>
                <c:pt idx="4">
                  <c:v>16986510</c:v>
                </c:pt>
                <c:pt idx="5">
                  <c:v>20851820</c:v>
                </c:pt>
                <c:pt idx="6">
                  <c:v>25145561</c:v>
                </c:pt>
              </c:numCache>
            </c:numRef>
          </c:val>
        </c:ser>
        <c:dLbls>
          <c:showLegendKey val="0"/>
          <c:showVal val="0"/>
          <c:showCatName val="0"/>
          <c:showSerName val="0"/>
          <c:showPercent val="0"/>
          <c:showBubbleSize val="0"/>
        </c:dLbls>
        <c:axId val="638809952"/>
        <c:axId val="638809168"/>
      </c:areaChart>
      <c:catAx>
        <c:axId val="638809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95000"/>
                    <a:lumOff val="5000"/>
                  </a:schemeClr>
                </a:solidFill>
                <a:latin typeface="+mj-lt"/>
                <a:ea typeface="+mn-ea"/>
                <a:cs typeface="+mn-cs"/>
              </a:defRPr>
            </a:pPr>
            <a:endParaRPr lang="en-US"/>
          </a:p>
        </c:txPr>
        <c:crossAx val="638809168"/>
        <c:crosses val="autoZero"/>
        <c:auto val="1"/>
        <c:lblAlgn val="ctr"/>
        <c:lblOffset val="100"/>
        <c:noMultiLvlLbl val="0"/>
      </c:catAx>
      <c:valAx>
        <c:axId val="6388091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95000"/>
                    <a:lumOff val="5000"/>
                  </a:schemeClr>
                </a:solidFill>
                <a:latin typeface="+mj-lt"/>
                <a:ea typeface="+mn-ea"/>
                <a:cs typeface="+mn-cs"/>
              </a:defRPr>
            </a:pPr>
            <a:endParaRPr lang="en-US"/>
          </a:p>
        </c:txPr>
        <c:crossAx val="638809952"/>
        <c:crosses val="autoZero"/>
        <c:crossBetween val="midCat"/>
      </c:valAx>
      <c:spPr>
        <a:noFill/>
        <a:ln>
          <a:noFill/>
        </a:ln>
        <a:effectLst/>
      </c:spPr>
    </c:plotArea>
    <c:plotVisOnly val="1"/>
    <c:dispBlanksAs val="gap"/>
    <c:showDLblsOverMax val="0"/>
  </c:chart>
  <c:spPr>
    <a:noFill/>
    <a:ln>
      <a:noFill/>
    </a:ln>
    <a:effectLst/>
  </c:spPr>
  <c:txPr>
    <a:bodyPr/>
    <a:lstStyle/>
    <a:p>
      <a:pPr>
        <a:defRPr sz="20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4"/>
    </mc:Choice>
    <mc:Fallback>
      <c:style val="14"/>
    </mc:Fallback>
  </mc:AlternateContent>
  <c:chart>
    <c:autoTitleDeleted val="0"/>
    <c:plotArea>
      <c:layout/>
      <c:barChart>
        <c:barDir val="col"/>
        <c:grouping val="stacked"/>
        <c:varyColors val="0"/>
        <c:ser>
          <c:idx val="0"/>
          <c:order val="0"/>
          <c:tx>
            <c:strRef>
              <c:f>Sheet1!$B$1</c:f>
              <c:strCache>
                <c:ptCount val="1"/>
                <c:pt idx="0">
                  <c:v>Natural Increase</c:v>
                </c:pt>
              </c:strCache>
            </c:strRef>
          </c:tx>
          <c:spPr>
            <a:solidFill>
              <a:schemeClr val="tx2">
                <a:lumMod val="75000"/>
              </a:schemeClr>
            </a:solidFill>
            <a:ln w="19050"/>
            <a:effectLst/>
          </c:spPr>
          <c:invertIfNegative val="0"/>
          <c:dLbls>
            <c:spPr>
              <a:noFill/>
              <a:ln>
                <a:noFill/>
              </a:ln>
              <a:effectLst/>
            </c:spPr>
            <c:txPr>
              <a:bodyPr/>
              <a:lstStyle/>
              <a:p>
                <a:pPr>
                  <a:defRPr sz="1200" b="1">
                    <a:solidFill>
                      <a:schemeClr val="bg1"/>
                    </a:solidFill>
                    <a:latin typeface="+mj-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Sheet1!$A$2:$A$7</c:f>
              <c:strCache>
                <c:ptCount val="6"/>
                <c:pt idx="0">
                  <c:v>1950s</c:v>
                </c:pt>
                <c:pt idx="1">
                  <c:v>1960s</c:v>
                </c:pt>
                <c:pt idx="2">
                  <c:v>1970s</c:v>
                </c:pt>
                <c:pt idx="3">
                  <c:v>1980s</c:v>
                </c:pt>
                <c:pt idx="4">
                  <c:v>1990s</c:v>
                </c:pt>
                <c:pt idx="5">
                  <c:v>2000s</c:v>
                </c:pt>
              </c:strCache>
            </c:strRef>
          </c:cat>
          <c:val>
            <c:numRef>
              <c:f>Sheet1!$B$2:$B$7</c:f>
              <c:numCache>
                <c:formatCode>0.0%</c:formatCode>
                <c:ptCount val="6"/>
                <c:pt idx="0">
                  <c:v>0.89500000000000002</c:v>
                </c:pt>
                <c:pt idx="1">
                  <c:v>0.86699999999999999</c:v>
                </c:pt>
                <c:pt idx="2">
                  <c:v>0.41499999999999998</c:v>
                </c:pt>
                <c:pt idx="3">
                  <c:v>0.65900000000000003</c:v>
                </c:pt>
                <c:pt idx="4">
                  <c:v>0.497</c:v>
                </c:pt>
                <c:pt idx="5">
                  <c:v>0.53700000000000003</c:v>
                </c:pt>
              </c:numCache>
            </c:numRef>
          </c:val>
        </c:ser>
        <c:ser>
          <c:idx val="1"/>
          <c:order val="1"/>
          <c:tx>
            <c:strRef>
              <c:f>Sheet1!$C$1</c:f>
              <c:strCache>
                <c:ptCount val="1"/>
                <c:pt idx="0">
                  <c:v>Migration</c:v>
                </c:pt>
              </c:strCache>
            </c:strRef>
          </c:tx>
          <c:spPr>
            <a:solidFill>
              <a:schemeClr val="accent2">
                <a:lumMod val="75000"/>
              </a:schemeClr>
            </a:solidFill>
            <a:ln w="19050"/>
            <a:effectLst/>
          </c:spPr>
          <c:invertIfNegative val="0"/>
          <c:dLbls>
            <c:spPr>
              <a:noFill/>
              <a:ln>
                <a:noFill/>
              </a:ln>
              <a:effectLst/>
            </c:spPr>
            <c:txPr>
              <a:bodyPr/>
              <a:lstStyle/>
              <a:p>
                <a:pPr>
                  <a:defRPr sz="1200" b="1">
                    <a:solidFill>
                      <a:schemeClr val="bg1"/>
                    </a:solidFill>
                    <a:latin typeface="+mj-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Sheet1!$A$2:$A$7</c:f>
              <c:strCache>
                <c:ptCount val="6"/>
                <c:pt idx="0">
                  <c:v>1950s</c:v>
                </c:pt>
                <c:pt idx="1">
                  <c:v>1960s</c:v>
                </c:pt>
                <c:pt idx="2">
                  <c:v>1970s</c:v>
                </c:pt>
                <c:pt idx="3">
                  <c:v>1980s</c:v>
                </c:pt>
                <c:pt idx="4">
                  <c:v>1990s</c:v>
                </c:pt>
                <c:pt idx="5">
                  <c:v>2000s</c:v>
                </c:pt>
              </c:strCache>
            </c:strRef>
          </c:cat>
          <c:val>
            <c:numRef>
              <c:f>Sheet1!$C$2:$C$7</c:f>
              <c:numCache>
                <c:formatCode>0.0%</c:formatCode>
                <c:ptCount val="6"/>
                <c:pt idx="0">
                  <c:v>0.105</c:v>
                </c:pt>
                <c:pt idx="1">
                  <c:v>0.13300000000000001</c:v>
                </c:pt>
                <c:pt idx="2">
                  <c:v>0.58499999999999996</c:v>
                </c:pt>
                <c:pt idx="3">
                  <c:v>0.34100000000000003</c:v>
                </c:pt>
                <c:pt idx="4">
                  <c:v>0.503</c:v>
                </c:pt>
                <c:pt idx="5">
                  <c:v>0.46300000000000002</c:v>
                </c:pt>
              </c:numCache>
            </c:numRef>
          </c:val>
        </c:ser>
        <c:dLbls>
          <c:showLegendKey val="0"/>
          <c:showVal val="0"/>
          <c:showCatName val="0"/>
          <c:showSerName val="0"/>
          <c:showPercent val="0"/>
          <c:showBubbleSize val="0"/>
        </c:dLbls>
        <c:gapWidth val="80"/>
        <c:overlap val="100"/>
        <c:axId val="355554544"/>
        <c:axId val="355559248"/>
      </c:barChart>
      <c:catAx>
        <c:axId val="355554544"/>
        <c:scaling>
          <c:orientation val="minMax"/>
        </c:scaling>
        <c:delete val="0"/>
        <c:axPos val="b"/>
        <c:numFmt formatCode="General" sourceLinked="0"/>
        <c:majorTickMark val="out"/>
        <c:minorTickMark val="none"/>
        <c:tickLblPos val="nextTo"/>
        <c:txPr>
          <a:bodyPr/>
          <a:lstStyle/>
          <a:p>
            <a:pPr>
              <a:defRPr sz="1800" b="1">
                <a:latin typeface="+mj-lt"/>
              </a:defRPr>
            </a:pPr>
            <a:endParaRPr lang="en-US"/>
          </a:p>
        </c:txPr>
        <c:crossAx val="355559248"/>
        <c:crosses val="autoZero"/>
        <c:auto val="1"/>
        <c:lblAlgn val="ctr"/>
        <c:lblOffset val="100"/>
        <c:noMultiLvlLbl val="0"/>
      </c:catAx>
      <c:valAx>
        <c:axId val="355559248"/>
        <c:scaling>
          <c:orientation val="minMax"/>
        </c:scaling>
        <c:delete val="1"/>
        <c:axPos val="l"/>
        <c:numFmt formatCode="0.0%" sourceLinked="1"/>
        <c:majorTickMark val="out"/>
        <c:minorTickMark val="none"/>
        <c:tickLblPos val="nextTo"/>
        <c:crossAx val="355554544"/>
        <c:crosses val="autoZero"/>
        <c:crossBetween val="between"/>
      </c:valAx>
      <c:spPr>
        <a:noFill/>
        <a:ln w="25400">
          <a:noFill/>
        </a:ln>
      </c:spPr>
    </c:plotArea>
    <c:legend>
      <c:legendPos val="r"/>
      <c:layout>
        <c:manualLayout>
          <c:xMode val="edge"/>
          <c:yMode val="edge"/>
          <c:x val="0.6739616123646115"/>
          <c:y val="3.3748288011603306E-3"/>
          <c:w val="0.22432421506855937"/>
          <c:h val="0.14820526972889633"/>
        </c:manualLayout>
      </c:layout>
      <c:overlay val="0"/>
      <c:txPr>
        <a:bodyPr/>
        <a:lstStyle/>
        <a:p>
          <a:pPr>
            <a:defRPr sz="1800">
              <a:latin typeface="+mj-lt"/>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Pt>
            <c:idx val="0"/>
            <c:bubble3D val="0"/>
            <c:spPr>
              <a:ln w="19050">
                <a:solidFill>
                  <a:srgbClr val="FFFFFF"/>
                </a:solidFill>
              </a:ln>
            </c:spPr>
          </c:dPt>
          <c:cat>
            <c:strRef>
              <c:f>Sheet1!$A$2:$A$46</c:f>
              <c:strCache>
                <c:ptCount val="45"/>
                <c:pt idx="0">
                  <c:v>Texas</c:v>
                </c:pt>
                <c:pt idx="1">
                  <c:v>California</c:v>
                </c:pt>
                <c:pt idx="2">
                  <c:v>New York</c:v>
                </c:pt>
                <c:pt idx="3">
                  <c:v>North Carolina</c:v>
                </c:pt>
                <c:pt idx="4">
                  <c:v>Washington</c:v>
                </c:pt>
                <c:pt idx="5">
                  <c:v>Florida</c:v>
                </c:pt>
                <c:pt idx="6">
                  <c:v>Colorado</c:v>
                </c:pt>
                <c:pt idx="7">
                  <c:v>Utah</c:v>
                </c:pt>
                <c:pt idx="8">
                  <c:v>Massachusetts</c:v>
                </c:pt>
                <c:pt idx="9">
                  <c:v>Georgia</c:v>
                </c:pt>
                <c:pt idx="10">
                  <c:v>Oklahoma</c:v>
                </c:pt>
                <c:pt idx="11">
                  <c:v>Arizona</c:v>
                </c:pt>
                <c:pt idx="12">
                  <c:v>Virginia</c:v>
                </c:pt>
                <c:pt idx="13">
                  <c:v>Minnesota</c:v>
                </c:pt>
                <c:pt idx="14">
                  <c:v>North Dakota</c:v>
                </c:pt>
                <c:pt idx="15">
                  <c:v>Pennsylvania</c:v>
                </c:pt>
                <c:pt idx="16">
                  <c:v>South Carolina</c:v>
                </c:pt>
                <c:pt idx="17">
                  <c:v>Oregon</c:v>
                </c:pt>
                <c:pt idx="18">
                  <c:v>Tennessee</c:v>
                </c:pt>
                <c:pt idx="19">
                  <c:v>Iowa</c:v>
                </c:pt>
                <c:pt idx="20">
                  <c:v>Maryland</c:v>
                </c:pt>
                <c:pt idx="21">
                  <c:v>D.C.</c:v>
                </c:pt>
                <c:pt idx="22">
                  <c:v>Missouri</c:v>
                </c:pt>
                <c:pt idx="23">
                  <c:v>Wisconsin</c:v>
                </c:pt>
                <c:pt idx="24">
                  <c:v>Indiana</c:v>
                </c:pt>
                <c:pt idx="25">
                  <c:v>Kentucky</c:v>
                </c:pt>
                <c:pt idx="26">
                  <c:v>Nebraska</c:v>
                </c:pt>
                <c:pt idx="27">
                  <c:v>Louisiana</c:v>
                </c:pt>
                <c:pt idx="28">
                  <c:v>Kansas</c:v>
                </c:pt>
                <c:pt idx="29">
                  <c:v>Idahi</c:v>
                </c:pt>
                <c:pt idx="30">
                  <c:v>Montana</c:v>
                </c:pt>
                <c:pt idx="31">
                  <c:v>Hawaii</c:v>
                </c:pt>
                <c:pt idx="32">
                  <c:v>Wyoming</c:v>
                </c:pt>
                <c:pt idx="33">
                  <c:v>Arkansas</c:v>
                </c:pt>
                <c:pt idx="34">
                  <c:v>South Dakota</c:v>
                </c:pt>
                <c:pt idx="35">
                  <c:v>Nevada</c:v>
                </c:pt>
                <c:pt idx="36">
                  <c:v>West Virginia</c:v>
                </c:pt>
                <c:pt idx="37">
                  <c:v>Alaska</c:v>
                </c:pt>
                <c:pt idx="38">
                  <c:v>Connecticut</c:v>
                </c:pt>
                <c:pt idx="39">
                  <c:v>Alabama</c:v>
                </c:pt>
                <c:pt idx="40">
                  <c:v>New Mexico</c:v>
                </c:pt>
                <c:pt idx="41">
                  <c:v>Illinois</c:v>
                </c:pt>
                <c:pt idx="42">
                  <c:v>Delaware</c:v>
                </c:pt>
                <c:pt idx="43">
                  <c:v>New Hampshire</c:v>
                </c:pt>
                <c:pt idx="44">
                  <c:v>Vermont</c:v>
                </c:pt>
              </c:strCache>
            </c:strRef>
          </c:cat>
          <c:val>
            <c:numRef>
              <c:f>Sheet1!$B$2:$B$46</c:f>
              <c:numCache>
                <c:formatCode>0.0</c:formatCode>
                <c:ptCount val="45"/>
                <c:pt idx="0">
                  <c:v>2175.3000000000011</c:v>
                </c:pt>
                <c:pt idx="1">
                  <c:v>809.5</c:v>
                </c:pt>
                <c:pt idx="2">
                  <c:v>554.19999999999891</c:v>
                </c:pt>
                <c:pt idx="3">
                  <c:v>338.49999999999955</c:v>
                </c:pt>
                <c:pt idx="4">
                  <c:v>322.20000000000027</c:v>
                </c:pt>
                <c:pt idx="5">
                  <c:v>297.80000000000018</c:v>
                </c:pt>
                <c:pt idx="6">
                  <c:v>262.30000000000018</c:v>
                </c:pt>
                <c:pt idx="7">
                  <c:v>227.10000000000014</c:v>
                </c:pt>
                <c:pt idx="8">
                  <c:v>226.40000000000009</c:v>
                </c:pt>
                <c:pt idx="9">
                  <c:v>205</c:v>
                </c:pt>
                <c:pt idx="10">
                  <c:v>177.40000000000009</c:v>
                </c:pt>
                <c:pt idx="11">
                  <c:v>169.90000000000009</c:v>
                </c:pt>
                <c:pt idx="12">
                  <c:v>159.30000000000018</c:v>
                </c:pt>
                <c:pt idx="13">
                  <c:v>157.69999999999982</c:v>
                </c:pt>
                <c:pt idx="14">
                  <c:v>132.5</c:v>
                </c:pt>
                <c:pt idx="15">
                  <c:v>124.19999999999982</c:v>
                </c:pt>
                <c:pt idx="16">
                  <c:v>119.90000000000009</c:v>
                </c:pt>
                <c:pt idx="17">
                  <c:v>116.20000000000005</c:v>
                </c:pt>
                <c:pt idx="18">
                  <c:v>105</c:v>
                </c:pt>
                <c:pt idx="19">
                  <c:v>94.200000000000045</c:v>
                </c:pt>
                <c:pt idx="20">
                  <c:v>85.599999999999909</c:v>
                </c:pt>
                <c:pt idx="21">
                  <c:v>82.299999999999955</c:v>
                </c:pt>
                <c:pt idx="22">
                  <c:v>81.800000000000182</c:v>
                </c:pt>
                <c:pt idx="23">
                  <c:v>75</c:v>
                </c:pt>
                <c:pt idx="24">
                  <c:v>70.400000000000091</c:v>
                </c:pt>
                <c:pt idx="25">
                  <c:v>69.399999999999864</c:v>
                </c:pt>
                <c:pt idx="26">
                  <c:v>63.399999999999977</c:v>
                </c:pt>
                <c:pt idx="27">
                  <c:v>61.400000000000091</c:v>
                </c:pt>
                <c:pt idx="28">
                  <c:v>59.400000000000091</c:v>
                </c:pt>
                <c:pt idx="29">
                  <c:v>53.399999999999977</c:v>
                </c:pt>
                <c:pt idx="30">
                  <c:v>41.800000000000011</c:v>
                </c:pt>
                <c:pt idx="31">
                  <c:v>39.100000000000023</c:v>
                </c:pt>
                <c:pt idx="32">
                  <c:v>37.699999999999989</c:v>
                </c:pt>
                <c:pt idx="33">
                  <c:v>35.900000000000091</c:v>
                </c:pt>
                <c:pt idx="34">
                  <c:v>35.200000000000045</c:v>
                </c:pt>
                <c:pt idx="35">
                  <c:v>35</c:v>
                </c:pt>
                <c:pt idx="36">
                  <c:v>33</c:v>
                </c:pt>
                <c:pt idx="37">
                  <c:v>32.099999999999966</c:v>
                </c:pt>
                <c:pt idx="38">
                  <c:v>30.599999999999909</c:v>
                </c:pt>
                <c:pt idx="39">
                  <c:v>29.599999999999909</c:v>
                </c:pt>
                <c:pt idx="40">
                  <c:v>27.399999999999977</c:v>
                </c:pt>
                <c:pt idx="41">
                  <c:v>24.899999999999636</c:v>
                </c:pt>
                <c:pt idx="42">
                  <c:v>18.199999999999989</c:v>
                </c:pt>
                <c:pt idx="43">
                  <c:v>18</c:v>
                </c:pt>
                <c:pt idx="44">
                  <c:v>7.3999999999999773</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3363636363636382"/>
          <c:y val="0"/>
        </c:manualLayout>
      </c:layout>
      <c:overlay val="1"/>
    </c:title>
    <c:autoTitleDeleted val="0"/>
    <c:plotArea>
      <c:layout>
        <c:manualLayout>
          <c:layoutTarget val="inner"/>
          <c:xMode val="edge"/>
          <c:yMode val="edge"/>
          <c:x val="0.23937654248442841"/>
          <c:y val="0.12213964325887849"/>
          <c:w val="0.62430305082832382"/>
          <c:h val="0.75402836009135221"/>
        </c:manualLayout>
      </c:layout>
      <c:pieChart>
        <c:varyColors val="1"/>
        <c:ser>
          <c:idx val="0"/>
          <c:order val="0"/>
          <c:tx>
            <c:strRef>
              <c:f>Sheet1!$B$1</c:f>
              <c:strCache>
                <c:ptCount val="1"/>
                <c:pt idx="0">
                  <c:v>2000</c:v>
                </c:pt>
              </c:strCache>
            </c:strRef>
          </c:tx>
          <c:dLbls>
            <c:dLbl>
              <c:idx val="0"/>
              <c:spPr/>
              <c:txPr>
                <a:bodyPr/>
                <a:lstStyle/>
                <a:p>
                  <a:pPr>
                    <a:defRPr sz="2000" baseline="0">
                      <a:solidFill>
                        <a:schemeClr val="bg1"/>
                      </a:solidFill>
                    </a:defRPr>
                  </a:pPr>
                  <a:endParaRPr lang="en-US"/>
                </a:p>
              </c:txPr>
              <c:dLblPos val="bestFit"/>
              <c:showLegendKey val="0"/>
              <c:showVal val="0"/>
              <c:showCatName val="1"/>
              <c:showSerName val="0"/>
              <c:showPercent val="1"/>
              <c:showBubbleSize val="0"/>
            </c:dLbl>
            <c:dLbl>
              <c:idx val="1"/>
              <c:layout>
                <c:manualLayout>
                  <c:x val="-3.308653582481294E-2"/>
                  <c:y val="0"/>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3"/>
              <c:layout>
                <c:manualLayout>
                  <c:x val="-2.8388373095154178E-2"/>
                  <c:y val="5.3078900851679309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spPr>
              <a:noFill/>
              <a:ln>
                <a:noFill/>
              </a:ln>
              <a:effectLst/>
            </c:spPr>
            <c:txPr>
              <a:bodyPr/>
              <a:lstStyle/>
              <a:p>
                <a:pPr>
                  <a:defRPr sz="2000"/>
                </a:pPr>
                <a:endParaRPr lang="en-US"/>
              </a:p>
            </c:txPr>
            <c:dLblPos val="bestFit"/>
            <c:showLegendKey val="0"/>
            <c:showVal val="0"/>
            <c:showCatName val="1"/>
            <c:showSerName val="0"/>
            <c:showPercent val="1"/>
            <c:showBubbleSize val="0"/>
            <c:showLeaderLines val="1"/>
            <c:extLst>
              <c:ext xmlns:c15="http://schemas.microsoft.com/office/drawing/2012/chart" uri="{CE6537A1-D6FC-4f65-9D91-7224C49458BB}">
                <c15:layout/>
              </c:ext>
            </c:extLst>
          </c:dLbls>
          <c:cat>
            <c:strRef>
              <c:f>Sheet1!$A$2:$A$5</c:f>
              <c:strCache>
                <c:ptCount val="4"/>
                <c:pt idx="0">
                  <c:v>NH White</c:v>
                </c:pt>
                <c:pt idx="1">
                  <c:v>NH Black</c:v>
                </c:pt>
                <c:pt idx="2">
                  <c:v>NH Other</c:v>
                </c:pt>
                <c:pt idx="3">
                  <c:v>Hispanic or Latino</c:v>
                </c:pt>
              </c:strCache>
            </c:strRef>
          </c:cat>
          <c:val>
            <c:numRef>
              <c:f>Sheet1!$B$2:$B$5</c:f>
              <c:numCache>
                <c:formatCode>General</c:formatCode>
                <c:ptCount val="4"/>
                <c:pt idx="0">
                  <c:v>11134851</c:v>
                </c:pt>
                <c:pt idx="1">
                  <c:v>2434566</c:v>
                </c:pt>
                <c:pt idx="2">
                  <c:v>790346</c:v>
                </c:pt>
                <c:pt idx="3">
                  <c:v>6703952</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manualLayout>
          <c:layoutTarget val="inner"/>
          <c:xMode val="edge"/>
          <c:yMode val="edge"/>
          <c:x val="0.14148695698751942"/>
          <c:y val="0.12869172035313767"/>
          <c:w val="0.73743424929026657"/>
          <c:h val="0.65698687664042155"/>
        </c:manualLayout>
      </c:layout>
      <c:pieChart>
        <c:varyColors val="1"/>
        <c:ser>
          <c:idx val="0"/>
          <c:order val="0"/>
          <c:tx>
            <c:strRef>
              <c:f>Sheet1!$B$1</c:f>
              <c:strCache>
                <c:ptCount val="1"/>
                <c:pt idx="0">
                  <c:v>2010</c:v>
                </c:pt>
              </c:strCache>
            </c:strRef>
          </c:tx>
          <c:dLbls>
            <c:dLbl>
              <c:idx val="0"/>
              <c:spPr/>
              <c:txPr>
                <a:bodyPr/>
                <a:lstStyle/>
                <a:p>
                  <a:pPr>
                    <a:defRPr baseline="0">
                      <a:solidFill>
                        <a:schemeClr val="bg1"/>
                      </a:solidFill>
                    </a:defRPr>
                  </a:pPr>
                  <a:endParaRPr lang="en-US"/>
                </a:p>
              </c:txPr>
              <c:dLblPos val="bestFit"/>
              <c:showLegendKey val="0"/>
              <c:showVal val="0"/>
              <c:showCatName val="1"/>
              <c:showSerName val="0"/>
              <c:showPercent val="1"/>
              <c:showBubbleSize val="0"/>
            </c:dLbl>
            <c:dLbl>
              <c:idx val="1"/>
              <c:layout>
                <c:manualLayout>
                  <c:x val="0.14821172353455819"/>
                  <c:y val="3.5607253638749738E-3"/>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4.2642169728783885E-3"/>
                  <c:y val="-1.0180863755666909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3"/>
              <c:layout>
                <c:manualLayout>
                  <c:x val="1.3828193350831151E-2"/>
                  <c:y val="-2.1332378907182058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spPr>
              <a:noFill/>
              <a:ln>
                <a:noFill/>
              </a:ln>
              <a:effectLst/>
            </c:spPr>
            <c:dLblPos val="bestFit"/>
            <c:showLegendKey val="0"/>
            <c:showVal val="0"/>
            <c:showCatName val="1"/>
            <c:showSerName val="0"/>
            <c:showPercent val="1"/>
            <c:showBubbleSize val="0"/>
            <c:showLeaderLines val="1"/>
            <c:extLst>
              <c:ext xmlns:c15="http://schemas.microsoft.com/office/drawing/2012/chart" uri="{CE6537A1-D6FC-4f65-9D91-7224C49458BB}"/>
            </c:extLst>
          </c:dLbls>
          <c:cat>
            <c:strRef>
              <c:f>Sheet1!$A$2:$A$5</c:f>
              <c:strCache>
                <c:ptCount val="4"/>
                <c:pt idx="0">
                  <c:v>NH White</c:v>
                </c:pt>
                <c:pt idx="1">
                  <c:v>NH Black</c:v>
                </c:pt>
                <c:pt idx="2">
                  <c:v>NH Other</c:v>
                </c:pt>
                <c:pt idx="3">
                  <c:v>Hispanic or Latino</c:v>
                </c:pt>
              </c:strCache>
            </c:strRef>
          </c:cat>
          <c:val>
            <c:numRef>
              <c:f>Sheet1!$B$2:$B$5</c:f>
              <c:numCache>
                <c:formatCode>#,##0</c:formatCode>
                <c:ptCount val="4"/>
                <c:pt idx="0">
                  <c:v>11397345</c:v>
                </c:pt>
                <c:pt idx="1">
                  <c:v>2886825</c:v>
                </c:pt>
                <c:pt idx="2">
                  <c:v>1400470</c:v>
                </c:pt>
                <c:pt idx="3">
                  <c:v>9460921</c:v>
                </c:pt>
              </c:numCache>
            </c:numRef>
          </c:val>
        </c:ser>
        <c:dLbls>
          <c:showLegendKey val="0"/>
          <c:showVal val="1"/>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323199183435405"/>
          <c:y val="3.6443293946503759E-2"/>
          <c:w val="0.86169169825993985"/>
          <c:h val="0.65243242156420633"/>
        </c:manualLayout>
      </c:layout>
      <c:barChart>
        <c:barDir val="col"/>
        <c:grouping val="clustered"/>
        <c:varyColors val="0"/>
        <c:ser>
          <c:idx val="0"/>
          <c:order val="0"/>
          <c:tx>
            <c:strRef>
              <c:f>Sheet1!$B$1</c:f>
              <c:strCache>
                <c:ptCount val="1"/>
                <c:pt idx="0">
                  <c:v>White (non-Hispanic) </c:v>
                </c:pt>
              </c:strCache>
            </c:strRef>
          </c:tx>
          <c:spPr>
            <a:solidFill>
              <a:schemeClr val="accent2"/>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Sheet1!$B$2:$B$104</c:f>
              <c:numCache>
                <c:formatCode>General</c:formatCode>
                <c:ptCount val="103"/>
                <c:pt idx="0">
                  <c:v>118888</c:v>
                </c:pt>
                <c:pt idx="1">
                  <c:v>120211</c:v>
                </c:pt>
                <c:pt idx="2">
                  <c:v>122905</c:v>
                </c:pt>
                <c:pt idx="3">
                  <c:v>124127</c:v>
                </c:pt>
                <c:pt idx="4">
                  <c:v>124347</c:v>
                </c:pt>
                <c:pt idx="5">
                  <c:v>125551</c:v>
                </c:pt>
                <c:pt idx="6">
                  <c:v>127061</c:v>
                </c:pt>
                <c:pt idx="7">
                  <c:v>127822</c:v>
                </c:pt>
                <c:pt idx="8">
                  <c:v>128080</c:v>
                </c:pt>
                <c:pt idx="9">
                  <c:v>131492</c:v>
                </c:pt>
                <c:pt idx="10">
                  <c:v>132888</c:v>
                </c:pt>
                <c:pt idx="11">
                  <c:v>131988</c:v>
                </c:pt>
                <c:pt idx="12">
                  <c:v>131368</c:v>
                </c:pt>
                <c:pt idx="13">
                  <c:v>133105</c:v>
                </c:pt>
                <c:pt idx="14">
                  <c:v>133412</c:v>
                </c:pt>
                <c:pt idx="15">
                  <c:v>134187</c:v>
                </c:pt>
                <c:pt idx="16">
                  <c:v>136676</c:v>
                </c:pt>
                <c:pt idx="17">
                  <c:v>138553</c:v>
                </c:pt>
                <c:pt idx="18">
                  <c:v>140517</c:v>
                </c:pt>
                <c:pt idx="19">
                  <c:v>141283</c:v>
                </c:pt>
                <c:pt idx="20">
                  <c:v>140814</c:v>
                </c:pt>
                <c:pt idx="21">
                  <c:v>139215</c:v>
                </c:pt>
                <c:pt idx="22">
                  <c:v>140396</c:v>
                </c:pt>
                <c:pt idx="23">
                  <c:v>144111</c:v>
                </c:pt>
                <c:pt idx="24">
                  <c:v>148137</c:v>
                </c:pt>
                <c:pt idx="25">
                  <c:v>150642</c:v>
                </c:pt>
                <c:pt idx="26">
                  <c:v>146805</c:v>
                </c:pt>
                <c:pt idx="27">
                  <c:v>150703</c:v>
                </c:pt>
                <c:pt idx="28">
                  <c:v>149192</c:v>
                </c:pt>
                <c:pt idx="29">
                  <c:v>149781</c:v>
                </c:pt>
                <c:pt idx="30">
                  <c:v>148953</c:v>
                </c:pt>
                <c:pt idx="31">
                  <c:v>139257</c:v>
                </c:pt>
                <c:pt idx="32">
                  <c:v>138974</c:v>
                </c:pt>
                <c:pt idx="33">
                  <c:v>135618</c:v>
                </c:pt>
                <c:pt idx="34">
                  <c:v>134268</c:v>
                </c:pt>
                <c:pt idx="35">
                  <c:v>138340</c:v>
                </c:pt>
                <c:pt idx="36">
                  <c:v>134348</c:v>
                </c:pt>
                <c:pt idx="37">
                  <c:v>139689</c:v>
                </c:pt>
                <c:pt idx="38">
                  <c:v>151122</c:v>
                </c:pt>
                <c:pt idx="39">
                  <c:v>163370</c:v>
                </c:pt>
                <c:pt idx="40">
                  <c:v>161793</c:v>
                </c:pt>
                <c:pt idx="41">
                  <c:v>152302</c:v>
                </c:pt>
                <c:pt idx="42">
                  <c:v>147826</c:v>
                </c:pt>
                <c:pt idx="43">
                  <c:v>148987</c:v>
                </c:pt>
                <c:pt idx="44">
                  <c:v>152269</c:v>
                </c:pt>
                <c:pt idx="45">
                  <c:v>168090</c:v>
                </c:pt>
                <c:pt idx="46">
                  <c:v>175089</c:v>
                </c:pt>
                <c:pt idx="47">
                  <c:v>180229</c:v>
                </c:pt>
                <c:pt idx="48">
                  <c:v>182656</c:v>
                </c:pt>
                <c:pt idx="49">
                  <c:v>186835</c:v>
                </c:pt>
                <c:pt idx="50">
                  <c:v>190419</c:v>
                </c:pt>
                <c:pt idx="51">
                  <c:v>184391</c:v>
                </c:pt>
                <c:pt idx="52">
                  <c:v>188003</c:v>
                </c:pt>
                <c:pt idx="53">
                  <c:v>183375</c:v>
                </c:pt>
                <c:pt idx="54">
                  <c:v>179392</c:v>
                </c:pt>
                <c:pt idx="55">
                  <c:v>179832</c:v>
                </c:pt>
                <c:pt idx="56">
                  <c:v>172073</c:v>
                </c:pt>
                <c:pt idx="57">
                  <c:v>168757</c:v>
                </c:pt>
                <c:pt idx="58">
                  <c:v>162035</c:v>
                </c:pt>
                <c:pt idx="59">
                  <c:v>152870</c:v>
                </c:pt>
                <c:pt idx="60">
                  <c:v>153745</c:v>
                </c:pt>
                <c:pt idx="61">
                  <c:v>149888</c:v>
                </c:pt>
                <c:pt idx="62">
                  <c:v>156636</c:v>
                </c:pt>
                <c:pt idx="63">
                  <c:v>156443</c:v>
                </c:pt>
                <c:pt idx="64">
                  <c:v>115149</c:v>
                </c:pt>
                <c:pt idx="65">
                  <c:v>119733</c:v>
                </c:pt>
                <c:pt idx="66">
                  <c:v>120421</c:v>
                </c:pt>
                <c:pt idx="67">
                  <c:v>115972</c:v>
                </c:pt>
                <c:pt idx="68">
                  <c:v>103429</c:v>
                </c:pt>
                <c:pt idx="69">
                  <c:v>96608</c:v>
                </c:pt>
                <c:pt idx="70">
                  <c:v>89567</c:v>
                </c:pt>
                <c:pt idx="71">
                  <c:v>85998</c:v>
                </c:pt>
                <c:pt idx="72">
                  <c:v>82180</c:v>
                </c:pt>
                <c:pt idx="73">
                  <c:v>76158</c:v>
                </c:pt>
                <c:pt idx="74">
                  <c:v>74802</c:v>
                </c:pt>
                <c:pt idx="75">
                  <c:v>72907</c:v>
                </c:pt>
                <c:pt idx="76">
                  <c:v>66067</c:v>
                </c:pt>
                <c:pt idx="77">
                  <c:v>64277</c:v>
                </c:pt>
                <c:pt idx="78">
                  <c:v>61765</c:v>
                </c:pt>
                <c:pt idx="79">
                  <c:v>60050</c:v>
                </c:pt>
                <c:pt idx="80">
                  <c:v>57112</c:v>
                </c:pt>
                <c:pt idx="81">
                  <c:v>52163</c:v>
                </c:pt>
                <c:pt idx="82">
                  <c:v>48157</c:v>
                </c:pt>
                <c:pt idx="83">
                  <c:v>45236</c:v>
                </c:pt>
                <c:pt idx="84">
                  <c:v>41791</c:v>
                </c:pt>
                <c:pt idx="85">
                  <c:v>38518</c:v>
                </c:pt>
                <c:pt idx="86">
                  <c:v>34023</c:v>
                </c:pt>
                <c:pt idx="87">
                  <c:v>29630</c:v>
                </c:pt>
                <c:pt idx="88">
                  <c:v>26890</c:v>
                </c:pt>
                <c:pt idx="89">
                  <c:v>22219</c:v>
                </c:pt>
                <c:pt idx="90">
                  <c:v>17795</c:v>
                </c:pt>
                <c:pt idx="91">
                  <c:v>13747</c:v>
                </c:pt>
                <c:pt idx="92">
                  <c:v>11182</c:v>
                </c:pt>
                <c:pt idx="93">
                  <c:v>8682</c:v>
                </c:pt>
                <c:pt idx="94">
                  <c:v>6595</c:v>
                </c:pt>
                <c:pt idx="95">
                  <c:v>5105</c:v>
                </c:pt>
                <c:pt idx="96">
                  <c:v>3764</c:v>
                </c:pt>
                <c:pt idx="97">
                  <c:v>2646</c:v>
                </c:pt>
                <c:pt idx="98">
                  <c:v>1734</c:v>
                </c:pt>
                <c:pt idx="99">
                  <c:v>1249</c:v>
                </c:pt>
                <c:pt idx="100">
                  <c:v>1781</c:v>
                </c:pt>
                <c:pt idx="101">
                  <c:v>100</c:v>
                </c:pt>
                <c:pt idx="102">
                  <c:v>12</c:v>
                </c:pt>
              </c:numCache>
            </c:numRef>
          </c:val>
        </c:ser>
        <c:ser>
          <c:idx val="1"/>
          <c:order val="1"/>
          <c:tx>
            <c:strRef>
              <c:f>Sheet1!$C$1</c:f>
              <c:strCache>
                <c:ptCount val="1"/>
                <c:pt idx="0">
                  <c:v>Hispanic</c:v>
                </c:pt>
              </c:strCache>
            </c:strRef>
          </c:tx>
          <c:spPr>
            <a:solidFill>
              <a:srgbClr val="0000FF"/>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Sheet1!$C$2:$C$104</c:f>
              <c:numCache>
                <c:formatCode>General</c:formatCode>
                <c:ptCount val="103"/>
                <c:pt idx="0">
                  <c:v>194215</c:v>
                </c:pt>
                <c:pt idx="1">
                  <c:v>193805</c:v>
                </c:pt>
                <c:pt idx="2">
                  <c:v>197746</c:v>
                </c:pt>
                <c:pt idx="3">
                  <c:v>197114</c:v>
                </c:pt>
                <c:pt idx="4">
                  <c:v>193791</c:v>
                </c:pt>
                <c:pt idx="5">
                  <c:v>193356</c:v>
                </c:pt>
                <c:pt idx="6">
                  <c:v>190348</c:v>
                </c:pt>
                <c:pt idx="7">
                  <c:v>188121</c:v>
                </c:pt>
                <c:pt idx="8">
                  <c:v>186922</c:v>
                </c:pt>
                <c:pt idx="9">
                  <c:v>188375</c:v>
                </c:pt>
                <c:pt idx="10">
                  <c:v>185587</c:v>
                </c:pt>
                <c:pt idx="11">
                  <c:v>178941</c:v>
                </c:pt>
                <c:pt idx="12">
                  <c:v>175314</c:v>
                </c:pt>
                <c:pt idx="13">
                  <c:v>172295</c:v>
                </c:pt>
                <c:pt idx="14">
                  <c:v>171245</c:v>
                </c:pt>
                <c:pt idx="15">
                  <c:v>169963</c:v>
                </c:pt>
                <c:pt idx="16">
                  <c:v>170199</c:v>
                </c:pt>
                <c:pt idx="17">
                  <c:v>170440</c:v>
                </c:pt>
                <c:pt idx="18">
                  <c:v>169848</c:v>
                </c:pt>
                <c:pt idx="19">
                  <c:v>165243</c:v>
                </c:pt>
                <c:pt idx="20">
                  <c:v>160475</c:v>
                </c:pt>
                <c:pt idx="21">
                  <c:v>154073</c:v>
                </c:pt>
                <c:pt idx="22">
                  <c:v>154045</c:v>
                </c:pt>
                <c:pt idx="23">
                  <c:v>154085</c:v>
                </c:pt>
                <c:pt idx="24">
                  <c:v>154599</c:v>
                </c:pt>
                <c:pt idx="25">
                  <c:v>154438</c:v>
                </c:pt>
                <c:pt idx="26">
                  <c:v>151923</c:v>
                </c:pt>
                <c:pt idx="27">
                  <c:v>156567</c:v>
                </c:pt>
                <c:pt idx="28">
                  <c:v>155081</c:v>
                </c:pt>
                <c:pt idx="29">
                  <c:v>155992</c:v>
                </c:pt>
                <c:pt idx="30">
                  <c:v>156464</c:v>
                </c:pt>
                <c:pt idx="31">
                  <c:v>144392</c:v>
                </c:pt>
                <c:pt idx="32">
                  <c:v>146904</c:v>
                </c:pt>
                <c:pt idx="33">
                  <c:v>146019</c:v>
                </c:pt>
                <c:pt idx="34">
                  <c:v>146704</c:v>
                </c:pt>
                <c:pt idx="35">
                  <c:v>147599</c:v>
                </c:pt>
                <c:pt idx="36">
                  <c:v>141230</c:v>
                </c:pt>
                <c:pt idx="37">
                  <c:v>141529</c:v>
                </c:pt>
                <c:pt idx="38">
                  <c:v>139892</c:v>
                </c:pt>
                <c:pt idx="39">
                  <c:v>136984</c:v>
                </c:pt>
                <c:pt idx="40">
                  <c:v>135979</c:v>
                </c:pt>
                <c:pt idx="41">
                  <c:v>125527</c:v>
                </c:pt>
                <c:pt idx="42">
                  <c:v>123218</c:v>
                </c:pt>
                <c:pt idx="43">
                  <c:v>119104</c:v>
                </c:pt>
                <c:pt idx="44">
                  <c:v>118889</c:v>
                </c:pt>
                <c:pt idx="45">
                  <c:v>119897</c:v>
                </c:pt>
                <c:pt idx="46">
                  <c:v>113986</c:v>
                </c:pt>
                <c:pt idx="47">
                  <c:v>111969</c:v>
                </c:pt>
                <c:pt idx="48">
                  <c:v>106989</c:v>
                </c:pt>
                <c:pt idx="49">
                  <c:v>105191</c:v>
                </c:pt>
                <c:pt idx="50">
                  <c:v>103613</c:v>
                </c:pt>
                <c:pt idx="51">
                  <c:v>94716</c:v>
                </c:pt>
                <c:pt idx="52">
                  <c:v>92888</c:v>
                </c:pt>
                <c:pt idx="53">
                  <c:v>88489</c:v>
                </c:pt>
                <c:pt idx="54">
                  <c:v>85250</c:v>
                </c:pt>
                <c:pt idx="55">
                  <c:v>81345</c:v>
                </c:pt>
                <c:pt idx="56">
                  <c:v>74954</c:v>
                </c:pt>
                <c:pt idx="57">
                  <c:v>71352</c:v>
                </c:pt>
                <c:pt idx="58">
                  <c:v>65668</c:v>
                </c:pt>
                <c:pt idx="59">
                  <c:v>64721</c:v>
                </c:pt>
                <c:pt idx="60">
                  <c:v>61961</c:v>
                </c:pt>
                <c:pt idx="61">
                  <c:v>57571</c:v>
                </c:pt>
                <c:pt idx="62">
                  <c:v>55391</c:v>
                </c:pt>
                <c:pt idx="63">
                  <c:v>51929</c:v>
                </c:pt>
                <c:pt idx="64">
                  <c:v>45540</c:v>
                </c:pt>
                <c:pt idx="65">
                  <c:v>43511</c:v>
                </c:pt>
                <c:pt idx="66">
                  <c:v>39640</c:v>
                </c:pt>
                <c:pt idx="67">
                  <c:v>36669</c:v>
                </c:pt>
                <c:pt idx="68">
                  <c:v>33088</c:v>
                </c:pt>
                <c:pt idx="69">
                  <c:v>31490</c:v>
                </c:pt>
                <c:pt idx="70">
                  <c:v>29911</c:v>
                </c:pt>
                <c:pt idx="71">
                  <c:v>27454</c:v>
                </c:pt>
                <c:pt idx="72">
                  <c:v>26773</c:v>
                </c:pt>
                <c:pt idx="73">
                  <c:v>24936</c:v>
                </c:pt>
                <c:pt idx="74">
                  <c:v>24103</c:v>
                </c:pt>
                <c:pt idx="75">
                  <c:v>23076</c:v>
                </c:pt>
                <c:pt idx="76">
                  <c:v>20431</c:v>
                </c:pt>
                <c:pt idx="77">
                  <c:v>18663</c:v>
                </c:pt>
                <c:pt idx="78">
                  <c:v>18300</c:v>
                </c:pt>
                <c:pt idx="79">
                  <c:v>17213</c:v>
                </c:pt>
                <c:pt idx="80">
                  <c:v>16671</c:v>
                </c:pt>
                <c:pt idx="81">
                  <c:v>14433</c:v>
                </c:pt>
                <c:pt idx="82">
                  <c:v>13452</c:v>
                </c:pt>
                <c:pt idx="83">
                  <c:v>12136</c:v>
                </c:pt>
                <c:pt idx="84">
                  <c:v>10785</c:v>
                </c:pt>
                <c:pt idx="85">
                  <c:v>9714</c:v>
                </c:pt>
                <c:pt idx="86">
                  <c:v>8108</c:v>
                </c:pt>
                <c:pt idx="87">
                  <c:v>6994</c:v>
                </c:pt>
                <c:pt idx="88">
                  <c:v>5940</c:v>
                </c:pt>
                <c:pt idx="89">
                  <c:v>4612</c:v>
                </c:pt>
                <c:pt idx="90">
                  <c:v>3860</c:v>
                </c:pt>
                <c:pt idx="91">
                  <c:v>2512</c:v>
                </c:pt>
                <c:pt idx="92">
                  <c:v>2059</c:v>
                </c:pt>
                <c:pt idx="93">
                  <c:v>1547</c:v>
                </c:pt>
                <c:pt idx="94">
                  <c:v>1298</c:v>
                </c:pt>
                <c:pt idx="95">
                  <c:v>1010</c:v>
                </c:pt>
                <c:pt idx="96">
                  <c:v>792</c:v>
                </c:pt>
                <c:pt idx="97">
                  <c:v>537</c:v>
                </c:pt>
                <c:pt idx="98">
                  <c:v>393</c:v>
                </c:pt>
                <c:pt idx="99">
                  <c:v>302</c:v>
                </c:pt>
                <c:pt idx="100">
                  <c:v>461</c:v>
                </c:pt>
                <c:pt idx="101">
                  <c:v>34</c:v>
                </c:pt>
                <c:pt idx="102">
                  <c:v>13</c:v>
                </c:pt>
              </c:numCache>
            </c:numRef>
          </c:val>
        </c:ser>
        <c:dLbls>
          <c:showLegendKey val="0"/>
          <c:showVal val="0"/>
          <c:showCatName val="0"/>
          <c:showSerName val="0"/>
          <c:showPercent val="0"/>
          <c:showBubbleSize val="0"/>
        </c:dLbls>
        <c:gapWidth val="0"/>
        <c:axId val="361465360"/>
        <c:axId val="361466536"/>
      </c:barChart>
      <c:catAx>
        <c:axId val="361465360"/>
        <c:scaling>
          <c:orientation val="minMax"/>
        </c:scaling>
        <c:delete val="0"/>
        <c:axPos val="b"/>
        <c:title>
          <c:tx>
            <c:rich>
              <a:bodyPr/>
              <a:lstStyle/>
              <a:p>
                <a:pPr>
                  <a:defRPr/>
                </a:pPr>
                <a:r>
                  <a:rPr lang="en-US"/>
                  <a:t>Age</a:t>
                </a:r>
              </a:p>
            </c:rich>
          </c:tx>
          <c:layout/>
          <c:overlay val="0"/>
        </c:title>
        <c:numFmt formatCode="General" sourceLinked="0"/>
        <c:majorTickMark val="out"/>
        <c:minorTickMark val="none"/>
        <c:tickLblPos val="nextTo"/>
        <c:crossAx val="361466536"/>
        <c:crosses val="autoZero"/>
        <c:auto val="1"/>
        <c:lblAlgn val="ctr"/>
        <c:lblOffset val="100"/>
        <c:noMultiLvlLbl val="0"/>
      </c:catAx>
      <c:valAx>
        <c:axId val="361466536"/>
        <c:scaling>
          <c:orientation val="minMax"/>
        </c:scaling>
        <c:delete val="0"/>
        <c:axPos val="l"/>
        <c:majorGridlines/>
        <c:title>
          <c:tx>
            <c:rich>
              <a:bodyPr rot="-5400000" vert="horz"/>
              <a:lstStyle/>
              <a:p>
                <a:pPr>
                  <a:defRPr/>
                </a:pPr>
                <a:r>
                  <a:rPr lang="en-US"/>
                  <a:t>Population</a:t>
                </a:r>
              </a:p>
            </c:rich>
          </c:tx>
          <c:layout>
            <c:manualLayout>
              <c:xMode val="edge"/>
              <c:yMode val="edge"/>
              <c:x val="8.771929824561403E-3"/>
              <c:y val="0.24871231384564382"/>
            </c:manualLayout>
          </c:layout>
          <c:overlay val="0"/>
        </c:title>
        <c:numFmt formatCode="General" sourceLinked="1"/>
        <c:majorTickMark val="out"/>
        <c:minorTickMark val="none"/>
        <c:tickLblPos val="nextTo"/>
        <c:txPr>
          <a:bodyPr/>
          <a:lstStyle/>
          <a:p>
            <a:pPr>
              <a:defRPr sz="1400"/>
            </a:pPr>
            <a:endParaRPr lang="en-US"/>
          </a:p>
        </c:txPr>
        <c:crossAx val="361465360"/>
        <c:crosses val="autoZero"/>
        <c:crossBetween val="between"/>
      </c:valAx>
    </c:plotArea>
    <c:legend>
      <c:legendPos val="r"/>
      <c:layout>
        <c:manualLayout>
          <c:xMode val="edge"/>
          <c:yMode val="edge"/>
          <c:x val="0.69340624088655589"/>
          <c:y val="0.16676892851311423"/>
          <c:w val="0.26128219671693581"/>
          <c:h val="0.14147279549153821"/>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Male White, Non-Hispanic</c:v>
                </c:pt>
              </c:strCache>
            </c:strRef>
          </c:tx>
          <c:spPr>
            <a:solidFill>
              <a:schemeClr val="accent1">
                <a:lumMod val="5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Sheet1!$B$2:$B$104</c:f>
              <c:numCache>
                <c:formatCode>#,##0;[Red]#,##0</c:formatCode>
                <c:ptCount val="103"/>
                <c:pt idx="0">
                  <c:v>-61193</c:v>
                </c:pt>
                <c:pt idx="1">
                  <c:v>-61473</c:v>
                </c:pt>
                <c:pt idx="2">
                  <c:v>-63020</c:v>
                </c:pt>
                <c:pt idx="3">
                  <c:v>-63696</c:v>
                </c:pt>
                <c:pt idx="4">
                  <c:v>-64076</c:v>
                </c:pt>
                <c:pt idx="5">
                  <c:v>-64311</c:v>
                </c:pt>
                <c:pt idx="6">
                  <c:v>-65125</c:v>
                </c:pt>
                <c:pt idx="7">
                  <c:v>-65504</c:v>
                </c:pt>
                <c:pt idx="8">
                  <c:v>-65740</c:v>
                </c:pt>
                <c:pt idx="9">
                  <c:v>-67576</c:v>
                </c:pt>
                <c:pt idx="10">
                  <c:v>-68359</c:v>
                </c:pt>
                <c:pt idx="11">
                  <c:v>-67761</c:v>
                </c:pt>
                <c:pt idx="12">
                  <c:v>-67791</c:v>
                </c:pt>
                <c:pt idx="13">
                  <c:v>-68280</c:v>
                </c:pt>
                <c:pt idx="14">
                  <c:v>-68483</c:v>
                </c:pt>
                <c:pt idx="15">
                  <c:v>-68926</c:v>
                </c:pt>
                <c:pt idx="16">
                  <c:v>-70222</c:v>
                </c:pt>
                <c:pt idx="17">
                  <c:v>-71489</c:v>
                </c:pt>
                <c:pt idx="18">
                  <c:v>-72635</c:v>
                </c:pt>
                <c:pt idx="19">
                  <c:v>-72595</c:v>
                </c:pt>
                <c:pt idx="20">
                  <c:v>-71950</c:v>
                </c:pt>
                <c:pt idx="21">
                  <c:v>-70793</c:v>
                </c:pt>
                <c:pt idx="22">
                  <c:v>-71228</c:v>
                </c:pt>
                <c:pt idx="23">
                  <c:v>-72740</c:v>
                </c:pt>
                <c:pt idx="24">
                  <c:v>-74533</c:v>
                </c:pt>
                <c:pt idx="25">
                  <c:v>-76168</c:v>
                </c:pt>
                <c:pt idx="26">
                  <c:v>-74070</c:v>
                </c:pt>
                <c:pt idx="27">
                  <c:v>-76114</c:v>
                </c:pt>
                <c:pt idx="28">
                  <c:v>-74944</c:v>
                </c:pt>
                <c:pt idx="29">
                  <c:v>-75706</c:v>
                </c:pt>
                <c:pt idx="30">
                  <c:v>-75317</c:v>
                </c:pt>
                <c:pt idx="31">
                  <c:v>-70462</c:v>
                </c:pt>
                <c:pt idx="32">
                  <c:v>-69718</c:v>
                </c:pt>
                <c:pt idx="33">
                  <c:v>-68309</c:v>
                </c:pt>
                <c:pt idx="34">
                  <c:v>-67804</c:v>
                </c:pt>
                <c:pt idx="35">
                  <c:v>-69655</c:v>
                </c:pt>
                <c:pt idx="36">
                  <c:v>-67313</c:v>
                </c:pt>
                <c:pt idx="37">
                  <c:v>-70509</c:v>
                </c:pt>
                <c:pt idx="38">
                  <c:v>-76100</c:v>
                </c:pt>
                <c:pt idx="39">
                  <c:v>-82221</c:v>
                </c:pt>
                <c:pt idx="40">
                  <c:v>-81496</c:v>
                </c:pt>
                <c:pt idx="41">
                  <c:v>-76623</c:v>
                </c:pt>
                <c:pt idx="42">
                  <c:v>-74797</c:v>
                </c:pt>
                <c:pt idx="43">
                  <c:v>-75155</c:v>
                </c:pt>
                <c:pt idx="44">
                  <c:v>-76180</c:v>
                </c:pt>
                <c:pt idx="45">
                  <c:v>-84045</c:v>
                </c:pt>
                <c:pt idx="46">
                  <c:v>-87357</c:v>
                </c:pt>
                <c:pt idx="47">
                  <c:v>-89750</c:v>
                </c:pt>
                <c:pt idx="48">
                  <c:v>-90920</c:v>
                </c:pt>
                <c:pt idx="49">
                  <c:v>-93028</c:v>
                </c:pt>
                <c:pt idx="50">
                  <c:v>-95212</c:v>
                </c:pt>
                <c:pt idx="51">
                  <c:v>-91987</c:v>
                </c:pt>
                <c:pt idx="52">
                  <c:v>-93704</c:v>
                </c:pt>
                <c:pt idx="53">
                  <c:v>-90943</c:v>
                </c:pt>
                <c:pt idx="54">
                  <c:v>-88684</c:v>
                </c:pt>
                <c:pt idx="55">
                  <c:v>-89059</c:v>
                </c:pt>
                <c:pt idx="56">
                  <c:v>-84351</c:v>
                </c:pt>
                <c:pt idx="57">
                  <c:v>-83150</c:v>
                </c:pt>
                <c:pt idx="58">
                  <c:v>-79532</c:v>
                </c:pt>
                <c:pt idx="59">
                  <c:v>-74826</c:v>
                </c:pt>
                <c:pt idx="60">
                  <c:v>-75332</c:v>
                </c:pt>
                <c:pt idx="61">
                  <c:v>-73191</c:v>
                </c:pt>
                <c:pt idx="62">
                  <c:v>-76728</c:v>
                </c:pt>
                <c:pt idx="63">
                  <c:v>-76741</c:v>
                </c:pt>
                <c:pt idx="64">
                  <c:v>-56444</c:v>
                </c:pt>
                <c:pt idx="65">
                  <c:v>-57901</c:v>
                </c:pt>
                <c:pt idx="66">
                  <c:v>-58274</c:v>
                </c:pt>
                <c:pt idx="67">
                  <c:v>-56072</c:v>
                </c:pt>
                <c:pt idx="68">
                  <c:v>-49939</c:v>
                </c:pt>
                <c:pt idx="69">
                  <c:v>-45987</c:v>
                </c:pt>
                <c:pt idx="70">
                  <c:v>-42478</c:v>
                </c:pt>
                <c:pt idx="71">
                  <c:v>-40692</c:v>
                </c:pt>
                <c:pt idx="72">
                  <c:v>-38496</c:v>
                </c:pt>
                <c:pt idx="73">
                  <c:v>-35540</c:v>
                </c:pt>
                <c:pt idx="74">
                  <c:v>-34477</c:v>
                </c:pt>
                <c:pt idx="75">
                  <c:v>-33247</c:v>
                </c:pt>
                <c:pt idx="76">
                  <c:v>-29843</c:v>
                </c:pt>
                <c:pt idx="77">
                  <c:v>-28684</c:v>
                </c:pt>
                <c:pt idx="78">
                  <c:v>-27416</c:v>
                </c:pt>
                <c:pt idx="79">
                  <c:v>-26223</c:v>
                </c:pt>
                <c:pt idx="80">
                  <c:v>-24310</c:v>
                </c:pt>
                <c:pt idx="81">
                  <c:v>-21884</c:v>
                </c:pt>
                <c:pt idx="82">
                  <c:v>-19620</c:v>
                </c:pt>
                <c:pt idx="83">
                  <c:v>-17972</c:v>
                </c:pt>
                <c:pt idx="84">
                  <c:v>-16073</c:v>
                </c:pt>
                <c:pt idx="85">
                  <c:v>-14380</c:v>
                </c:pt>
                <c:pt idx="86">
                  <c:v>-12336</c:v>
                </c:pt>
                <c:pt idx="87">
                  <c:v>-10612</c:v>
                </c:pt>
                <c:pt idx="88">
                  <c:v>-9224</c:v>
                </c:pt>
                <c:pt idx="89">
                  <c:v>-7361</c:v>
                </c:pt>
                <c:pt idx="90">
                  <c:v>-5733</c:v>
                </c:pt>
                <c:pt idx="91">
                  <c:v>-4145</c:v>
                </c:pt>
                <c:pt idx="92">
                  <c:v>-3178</c:v>
                </c:pt>
                <c:pt idx="93">
                  <c:v>-2332</c:v>
                </c:pt>
                <c:pt idx="94">
                  <c:v>-1681</c:v>
                </c:pt>
                <c:pt idx="95">
                  <c:v>-1152</c:v>
                </c:pt>
                <c:pt idx="96">
                  <c:v>-815</c:v>
                </c:pt>
                <c:pt idx="97">
                  <c:v>-544</c:v>
                </c:pt>
                <c:pt idx="98">
                  <c:v>-346</c:v>
                </c:pt>
                <c:pt idx="99">
                  <c:v>-224</c:v>
                </c:pt>
                <c:pt idx="100">
                  <c:v>-293</c:v>
                </c:pt>
                <c:pt idx="101">
                  <c:v>-13</c:v>
                </c:pt>
                <c:pt idx="102">
                  <c:v>-5</c:v>
                </c:pt>
              </c:numCache>
            </c:numRef>
          </c:val>
        </c:ser>
        <c:ser>
          <c:idx val="1"/>
          <c:order val="1"/>
          <c:tx>
            <c:strRef>
              <c:f>Sheet1!$C$1</c:f>
              <c:strCache>
                <c:ptCount val="1"/>
                <c:pt idx="0">
                  <c:v>Female White, Non-Hispanic</c:v>
                </c:pt>
              </c:strCache>
            </c:strRef>
          </c:tx>
          <c:spPr>
            <a:solidFill>
              <a:schemeClr val="accent2">
                <a:lumMod val="5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Sheet1!$C$2:$C$104</c:f>
              <c:numCache>
                <c:formatCode>#,##0;[Red]#,##0</c:formatCode>
                <c:ptCount val="103"/>
                <c:pt idx="0">
                  <c:v>57695</c:v>
                </c:pt>
                <c:pt idx="1">
                  <c:v>58738</c:v>
                </c:pt>
                <c:pt idx="2">
                  <c:v>59885</c:v>
                </c:pt>
                <c:pt idx="3">
                  <c:v>60431</c:v>
                </c:pt>
                <c:pt idx="4">
                  <c:v>60271</c:v>
                </c:pt>
                <c:pt idx="5">
                  <c:v>61240</c:v>
                </c:pt>
                <c:pt idx="6">
                  <c:v>61936</c:v>
                </c:pt>
                <c:pt idx="7">
                  <c:v>62318</c:v>
                </c:pt>
                <c:pt idx="8">
                  <c:v>62340</c:v>
                </c:pt>
                <c:pt idx="9">
                  <c:v>63916</c:v>
                </c:pt>
                <c:pt idx="10">
                  <c:v>64529</c:v>
                </c:pt>
                <c:pt idx="11">
                  <c:v>64227</c:v>
                </c:pt>
                <c:pt idx="12">
                  <c:v>63577</c:v>
                </c:pt>
                <c:pt idx="13">
                  <c:v>64825</c:v>
                </c:pt>
                <c:pt idx="14">
                  <c:v>64929</c:v>
                </c:pt>
                <c:pt idx="15">
                  <c:v>65261</c:v>
                </c:pt>
                <c:pt idx="16">
                  <c:v>66454</c:v>
                </c:pt>
                <c:pt idx="17">
                  <c:v>67064</c:v>
                </c:pt>
                <c:pt idx="18">
                  <c:v>67882</c:v>
                </c:pt>
                <c:pt idx="19">
                  <c:v>68688</c:v>
                </c:pt>
                <c:pt idx="20">
                  <c:v>68864</c:v>
                </c:pt>
                <c:pt idx="21">
                  <c:v>68422</c:v>
                </c:pt>
                <c:pt idx="22">
                  <c:v>69168</c:v>
                </c:pt>
                <c:pt idx="23">
                  <c:v>71371</c:v>
                </c:pt>
                <c:pt idx="24">
                  <c:v>73604</c:v>
                </c:pt>
                <c:pt idx="25">
                  <c:v>74474</c:v>
                </c:pt>
                <c:pt idx="26">
                  <c:v>72735</c:v>
                </c:pt>
                <c:pt idx="27">
                  <c:v>74589</c:v>
                </c:pt>
                <c:pt idx="28">
                  <c:v>74248</c:v>
                </c:pt>
                <c:pt idx="29">
                  <c:v>74075</c:v>
                </c:pt>
                <c:pt idx="30">
                  <c:v>73636</c:v>
                </c:pt>
                <c:pt idx="31">
                  <c:v>68795</c:v>
                </c:pt>
                <c:pt idx="32">
                  <c:v>69256</c:v>
                </c:pt>
                <c:pt idx="33">
                  <c:v>67309</c:v>
                </c:pt>
                <c:pt idx="34">
                  <c:v>66464</c:v>
                </c:pt>
                <c:pt idx="35">
                  <c:v>68685</c:v>
                </c:pt>
                <c:pt idx="36">
                  <c:v>67035</c:v>
                </c:pt>
                <c:pt idx="37">
                  <c:v>69180</c:v>
                </c:pt>
                <c:pt idx="38">
                  <c:v>75022</c:v>
                </c:pt>
                <c:pt idx="39">
                  <c:v>81149</c:v>
                </c:pt>
                <c:pt idx="40">
                  <c:v>80297</c:v>
                </c:pt>
                <c:pt idx="41">
                  <c:v>75679</c:v>
                </c:pt>
                <c:pt idx="42">
                  <c:v>73029</c:v>
                </c:pt>
                <c:pt idx="43">
                  <c:v>73832</c:v>
                </c:pt>
                <c:pt idx="44">
                  <c:v>76089</c:v>
                </c:pt>
                <c:pt idx="45">
                  <c:v>84045</c:v>
                </c:pt>
                <c:pt idx="46">
                  <c:v>87732</c:v>
                </c:pt>
                <c:pt idx="47">
                  <c:v>90479</c:v>
                </c:pt>
                <c:pt idx="48">
                  <c:v>91736</c:v>
                </c:pt>
                <c:pt idx="49">
                  <c:v>93807</c:v>
                </c:pt>
                <c:pt idx="50">
                  <c:v>95207</c:v>
                </c:pt>
                <c:pt idx="51">
                  <c:v>92404</c:v>
                </c:pt>
                <c:pt idx="52">
                  <c:v>94299</c:v>
                </c:pt>
                <c:pt idx="53">
                  <c:v>92432</c:v>
                </c:pt>
                <c:pt idx="54">
                  <c:v>90708</c:v>
                </c:pt>
                <c:pt idx="55">
                  <c:v>90773</c:v>
                </c:pt>
                <c:pt idx="56">
                  <c:v>87722</c:v>
                </c:pt>
                <c:pt idx="57">
                  <c:v>85607</c:v>
                </c:pt>
                <c:pt idx="58">
                  <c:v>82503</c:v>
                </c:pt>
                <c:pt idx="59">
                  <c:v>78044</c:v>
                </c:pt>
                <c:pt idx="60">
                  <c:v>78413</c:v>
                </c:pt>
                <c:pt idx="61">
                  <c:v>76697</c:v>
                </c:pt>
                <c:pt idx="62">
                  <c:v>79908</c:v>
                </c:pt>
                <c:pt idx="63">
                  <c:v>79702</c:v>
                </c:pt>
                <c:pt idx="64">
                  <c:v>58705</c:v>
                </c:pt>
                <c:pt idx="65">
                  <c:v>61832</c:v>
                </c:pt>
                <c:pt idx="66">
                  <c:v>62147</c:v>
                </c:pt>
                <c:pt idx="67">
                  <c:v>59900</c:v>
                </c:pt>
                <c:pt idx="68">
                  <c:v>53490</c:v>
                </c:pt>
                <c:pt idx="69">
                  <c:v>50621</c:v>
                </c:pt>
                <c:pt idx="70">
                  <c:v>47089</c:v>
                </c:pt>
                <c:pt idx="71">
                  <c:v>45306</c:v>
                </c:pt>
                <c:pt idx="72">
                  <c:v>43684</c:v>
                </c:pt>
                <c:pt idx="73">
                  <c:v>40618</c:v>
                </c:pt>
                <c:pt idx="74">
                  <c:v>40325</c:v>
                </c:pt>
                <c:pt idx="75">
                  <c:v>39660</c:v>
                </c:pt>
                <c:pt idx="76">
                  <c:v>36224</c:v>
                </c:pt>
                <c:pt idx="77">
                  <c:v>35593</c:v>
                </c:pt>
                <c:pt idx="78">
                  <c:v>34349</c:v>
                </c:pt>
                <c:pt idx="79">
                  <c:v>33827</c:v>
                </c:pt>
                <c:pt idx="80">
                  <c:v>32802</c:v>
                </c:pt>
                <c:pt idx="81">
                  <c:v>30279</c:v>
                </c:pt>
                <c:pt idx="82">
                  <c:v>28537</c:v>
                </c:pt>
                <c:pt idx="83">
                  <c:v>27264</c:v>
                </c:pt>
                <c:pt idx="84">
                  <c:v>25718</c:v>
                </c:pt>
                <c:pt idx="85">
                  <c:v>24138</c:v>
                </c:pt>
                <c:pt idx="86">
                  <c:v>21687</c:v>
                </c:pt>
                <c:pt idx="87">
                  <c:v>19018</c:v>
                </c:pt>
                <c:pt idx="88">
                  <c:v>17666</c:v>
                </c:pt>
                <c:pt idx="89">
                  <c:v>14858</c:v>
                </c:pt>
                <c:pt idx="90">
                  <c:v>12062</c:v>
                </c:pt>
                <c:pt idx="91">
                  <c:v>9602</c:v>
                </c:pt>
                <c:pt idx="92">
                  <c:v>8004</c:v>
                </c:pt>
                <c:pt idx="93">
                  <c:v>6350</c:v>
                </c:pt>
                <c:pt idx="94">
                  <c:v>4914</c:v>
                </c:pt>
                <c:pt idx="95">
                  <c:v>3953</c:v>
                </c:pt>
                <c:pt idx="96">
                  <c:v>2949</c:v>
                </c:pt>
                <c:pt idx="97">
                  <c:v>2102</c:v>
                </c:pt>
                <c:pt idx="98">
                  <c:v>1388</c:v>
                </c:pt>
                <c:pt idx="99">
                  <c:v>1025</c:v>
                </c:pt>
                <c:pt idx="100">
                  <c:v>1488</c:v>
                </c:pt>
                <c:pt idx="101">
                  <c:v>87</c:v>
                </c:pt>
                <c:pt idx="102">
                  <c:v>7</c:v>
                </c:pt>
              </c:numCache>
            </c:numRef>
          </c:val>
        </c:ser>
        <c:dLbls>
          <c:showLegendKey val="0"/>
          <c:showVal val="0"/>
          <c:showCatName val="0"/>
          <c:showSerName val="0"/>
          <c:showPercent val="0"/>
          <c:showBubbleSize val="0"/>
        </c:dLbls>
        <c:gapWidth val="0"/>
        <c:overlap val="100"/>
        <c:axId val="361468104"/>
        <c:axId val="361469672"/>
      </c:barChart>
      <c:catAx>
        <c:axId val="361468104"/>
        <c:scaling>
          <c:orientation val="minMax"/>
        </c:scaling>
        <c:delete val="0"/>
        <c:axPos val="l"/>
        <c:numFmt formatCode="General" sourceLinked="0"/>
        <c:majorTickMark val="out"/>
        <c:minorTickMark val="none"/>
        <c:tickLblPos val="low"/>
        <c:txPr>
          <a:bodyPr/>
          <a:lstStyle/>
          <a:p>
            <a:pPr>
              <a:defRPr sz="1050" baseline="0"/>
            </a:pPr>
            <a:endParaRPr lang="en-US"/>
          </a:p>
        </c:txPr>
        <c:crossAx val="361469672"/>
        <c:crosses val="autoZero"/>
        <c:auto val="1"/>
        <c:lblAlgn val="ctr"/>
        <c:lblOffset val="100"/>
        <c:tickLblSkip val="5"/>
        <c:noMultiLvlLbl val="0"/>
      </c:catAx>
      <c:valAx>
        <c:axId val="361469672"/>
        <c:scaling>
          <c:orientation val="minMax"/>
          <c:max val="200000"/>
          <c:min val="-200000"/>
        </c:scaling>
        <c:delete val="0"/>
        <c:axPos val="b"/>
        <c:majorGridlines/>
        <c:numFmt formatCode="#,##0;[Red]#,##0" sourceLinked="1"/>
        <c:majorTickMark val="out"/>
        <c:minorTickMark val="none"/>
        <c:tickLblPos val="nextTo"/>
        <c:txPr>
          <a:bodyPr/>
          <a:lstStyle/>
          <a:p>
            <a:pPr>
              <a:defRPr sz="1400"/>
            </a:pPr>
            <a:endParaRPr lang="en-US"/>
          </a:p>
        </c:txPr>
        <c:crossAx val="361468104"/>
        <c:crosses val="autoZero"/>
        <c:crossBetween val="between"/>
      </c:valAx>
    </c:plotArea>
    <c:legend>
      <c:legendPos val="t"/>
      <c:layou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516908042744657"/>
          <c:y val="0.12202441304425987"/>
          <c:w val="0.81972300337457815"/>
          <c:h val="0.80611117103512742"/>
        </c:manualLayout>
      </c:layout>
      <c:barChart>
        <c:barDir val="bar"/>
        <c:grouping val="stacked"/>
        <c:varyColors val="0"/>
        <c:ser>
          <c:idx val="0"/>
          <c:order val="0"/>
          <c:tx>
            <c:strRef>
              <c:f>Sheet1!$B$1</c:f>
              <c:strCache>
                <c:ptCount val="1"/>
                <c:pt idx="0">
                  <c:v>Male Hispanic</c:v>
                </c:pt>
              </c:strCache>
            </c:strRef>
          </c:tx>
          <c:spPr>
            <a:solidFill>
              <a:schemeClr val="accent1">
                <a:lumMod val="75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Sheet1!$B$2:$B$104</c:f>
              <c:numCache>
                <c:formatCode>#,##0;[Red]#,##0</c:formatCode>
                <c:ptCount val="103"/>
                <c:pt idx="0">
                  <c:v>-98489</c:v>
                </c:pt>
                <c:pt idx="1">
                  <c:v>-98784</c:v>
                </c:pt>
                <c:pt idx="2">
                  <c:v>-100851</c:v>
                </c:pt>
                <c:pt idx="3">
                  <c:v>-100382</c:v>
                </c:pt>
                <c:pt idx="4">
                  <c:v>-98751</c:v>
                </c:pt>
                <c:pt idx="5">
                  <c:v>-98782</c:v>
                </c:pt>
                <c:pt idx="6">
                  <c:v>-96980</c:v>
                </c:pt>
                <c:pt idx="7">
                  <c:v>-95522</c:v>
                </c:pt>
                <c:pt idx="8">
                  <c:v>-95413</c:v>
                </c:pt>
                <c:pt idx="9">
                  <c:v>-95651</c:v>
                </c:pt>
                <c:pt idx="10">
                  <c:v>-94678</c:v>
                </c:pt>
                <c:pt idx="11">
                  <c:v>-91318</c:v>
                </c:pt>
                <c:pt idx="12">
                  <c:v>-89557</c:v>
                </c:pt>
                <c:pt idx="13">
                  <c:v>-87981</c:v>
                </c:pt>
                <c:pt idx="14">
                  <c:v>-87551</c:v>
                </c:pt>
                <c:pt idx="15">
                  <c:v>-87137</c:v>
                </c:pt>
                <c:pt idx="16">
                  <c:v>-87612</c:v>
                </c:pt>
                <c:pt idx="17">
                  <c:v>-87839</c:v>
                </c:pt>
                <c:pt idx="18">
                  <c:v>-87742</c:v>
                </c:pt>
                <c:pt idx="19">
                  <c:v>-85492</c:v>
                </c:pt>
                <c:pt idx="20">
                  <c:v>-83497</c:v>
                </c:pt>
                <c:pt idx="21">
                  <c:v>-80617</c:v>
                </c:pt>
                <c:pt idx="22">
                  <c:v>-81283</c:v>
                </c:pt>
                <c:pt idx="23">
                  <c:v>-81113</c:v>
                </c:pt>
                <c:pt idx="24">
                  <c:v>-81068</c:v>
                </c:pt>
                <c:pt idx="25">
                  <c:v>-80465</c:v>
                </c:pt>
                <c:pt idx="26">
                  <c:v>-78988</c:v>
                </c:pt>
                <c:pt idx="27">
                  <c:v>-81368</c:v>
                </c:pt>
                <c:pt idx="28">
                  <c:v>-80270</c:v>
                </c:pt>
                <c:pt idx="29">
                  <c:v>-80005</c:v>
                </c:pt>
                <c:pt idx="30">
                  <c:v>-80793</c:v>
                </c:pt>
                <c:pt idx="31">
                  <c:v>-73875</c:v>
                </c:pt>
                <c:pt idx="32">
                  <c:v>-75053</c:v>
                </c:pt>
                <c:pt idx="33">
                  <c:v>-74086</c:v>
                </c:pt>
                <c:pt idx="34">
                  <c:v>-74080</c:v>
                </c:pt>
                <c:pt idx="35">
                  <c:v>-74534</c:v>
                </c:pt>
                <c:pt idx="36">
                  <c:v>-70430</c:v>
                </c:pt>
                <c:pt idx="37">
                  <c:v>-70675</c:v>
                </c:pt>
                <c:pt idx="38">
                  <c:v>-69486</c:v>
                </c:pt>
                <c:pt idx="39">
                  <c:v>-68235</c:v>
                </c:pt>
                <c:pt idx="40">
                  <c:v>-68243</c:v>
                </c:pt>
                <c:pt idx="41">
                  <c:v>-63174</c:v>
                </c:pt>
                <c:pt idx="42">
                  <c:v>-61692</c:v>
                </c:pt>
                <c:pt idx="43">
                  <c:v>-60018</c:v>
                </c:pt>
                <c:pt idx="44">
                  <c:v>-60492</c:v>
                </c:pt>
                <c:pt idx="45">
                  <c:v>-60567</c:v>
                </c:pt>
                <c:pt idx="46">
                  <c:v>-57607</c:v>
                </c:pt>
                <c:pt idx="47">
                  <c:v>-56404</c:v>
                </c:pt>
                <c:pt idx="48">
                  <c:v>-54002</c:v>
                </c:pt>
                <c:pt idx="49">
                  <c:v>-52658</c:v>
                </c:pt>
                <c:pt idx="50">
                  <c:v>-52408</c:v>
                </c:pt>
                <c:pt idx="51">
                  <c:v>-47330</c:v>
                </c:pt>
                <c:pt idx="52">
                  <c:v>-46137</c:v>
                </c:pt>
                <c:pt idx="53">
                  <c:v>-43624</c:v>
                </c:pt>
                <c:pt idx="54">
                  <c:v>-41969</c:v>
                </c:pt>
                <c:pt idx="55">
                  <c:v>-39717</c:v>
                </c:pt>
                <c:pt idx="56">
                  <c:v>-36399</c:v>
                </c:pt>
                <c:pt idx="57">
                  <c:v>-34608</c:v>
                </c:pt>
                <c:pt idx="58">
                  <c:v>-31737</c:v>
                </c:pt>
                <c:pt idx="59">
                  <c:v>-31139</c:v>
                </c:pt>
                <c:pt idx="60">
                  <c:v>-29553</c:v>
                </c:pt>
                <c:pt idx="61">
                  <c:v>-27475</c:v>
                </c:pt>
                <c:pt idx="62">
                  <c:v>-26245</c:v>
                </c:pt>
                <c:pt idx="63">
                  <c:v>-24454</c:v>
                </c:pt>
                <c:pt idx="64">
                  <c:v>-21239</c:v>
                </c:pt>
                <c:pt idx="65">
                  <c:v>-20390</c:v>
                </c:pt>
                <c:pt idx="66">
                  <c:v>-18246</c:v>
                </c:pt>
                <c:pt idx="67">
                  <c:v>-16664</c:v>
                </c:pt>
                <c:pt idx="68">
                  <c:v>-15003</c:v>
                </c:pt>
                <c:pt idx="69">
                  <c:v>-14156</c:v>
                </c:pt>
                <c:pt idx="70">
                  <c:v>-13637</c:v>
                </c:pt>
                <c:pt idx="71">
                  <c:v>-12146</c:v>
                </c:pt>
                <c:pt idx="72">
                  <c:v>-11751</c:v>
                </c:pt>
                <c:pt idx="73">
                  <c:v>-10885</c:v>
                </c:pt>
                <c:pt idx="74">
                  <c:v>-10227</c:v>
                </c:pt>
                <c:pt idx="75">
                  <c:v>-9924</c:v>
                </c:pt>
                <c:pt idx="76">
                  <c:v>-8711</c:v>
                </c:pt>
                <c:pt idx="77">
                  <c:v>-7735</c:v>
                </c:pt>
                <c:pt idx="78">
                  <c:v>-7656</c:v>
                </c:pt>
                <c:pt idx="79">
                  <c:v>-7053</c:v>
                </c:pt>
                <c:pt idx="80">
                  <c:v>-6669</c:v>
                </c:pt>
                <c:pt idx="81">
                  <c:v>-5721</c:v>
                </c:pt>
                <c:pt idx="82">
                  <c:v>-5239</c:v>
                </c:pt>
                <c:pt idx="83">
                  <c:v>-4775</c:v>
                </c:pt>
                <c:pt idx="84">
                  <c:v>-4061</c:v>
                </c:pt>
                <c:pt idx="85">
                  <c:v>-3592</c:v>
                </c:pt>
                <c:pt idx="86">
                  <c:v>-3134</c:v>
                </c:pt>
                <c:pt idx="87">
                  <c:v>-2688</c:v>
                </c:pt>
                <c:pt idx="88">
                  <c:v>-2079</c:v>
                </c:pt>
                <c:pt idx="89">
                  <c:v>-1615</c:v>
                </c:pt>
                <c:pt idx="90">
                  <c:v>-1298</c:v>
                </c:pt>
                <c:pt idx="91">
                  <c:v>-832</c:v>
                </c:pt>
                <c:pt idx="92">
                  <c:v>-681</c:v>
                </c:pt>
                <c:pt idx="93">
                  <c:v>-468</c:v>
                </c:pt>
                <c:pt idx="94">
                  <c:v>-400</c:v>
                </c:pt>
                <c:pt idx="95">
                  <c:v>-307</c:v>
                </c:pt>
                <c:pt idx="96">
                  <c:v>-217</c:v>
                </c:pt>
                <c:pt idx="97">
                  <c:v>-137</c:v>
                </c:pt>
                <c:pt idx="98">
                  <c:v>-106</c:v>
                </c:pt>
                <c:pt idx="99">
                  <c:v>-76</c:v>
                </c:pt>
                <c:pt idx="100">
                  <c:v>-131</c:v>
                </c:pt>
                <c:pt idx="101">
                  <c:v>-13</c:v>
                </c:pt>
                <c:pt idx="102">
                  <c:v>-6</c:v>
                </c:pt>
              </c:numCache>
            </c:numRef>
          </c:val>
        </c:ser>
        <c:ser>
          <c:idx val="1"/>
          <c:order val="1"/>
          <c:tx>
            <c:strRef>
              <c:f>Sheet1!$C$1</c:f>
              <c:strCache>
                <c:ptCount val="1"/>
                <c:pt idx="0">
                  <c:v>Male Black, Non-Hispanic</c:v>
                </c:pt>
              </c:strCache>
            </c:strRef>
          </c:tx>
          <c:spPr>
            <a:solidFill>
              <a:schemeClr val="accent1">
                <a:lumMod val="60000"/>
                <a:lumOff val="4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Sheet1!$C$2:$C$104</c:f>
              <c:numCache>
                <c:formatCode>#,##0;[Red]#,##0</c:formatCode>
                <c:ptCount val="103"/>
                <c:pt idx="0">
                  <c:v>-21109</c:v>
                </c:pt>
                <c:pt idx="1">
                  <c:v>-21614</c:v>
                </c:pt>
                <c:pt idx="2">
                  <c:v>-22307</c:v>
                </c:pt>
                <c:pt idx="3">
                  <c:v>-22703</c:v>
                </c:pt>
                <c:pt idx="4">
                  <c:v>-22124</c:v>
                </c:pt>
                <c:pt idx="5">
                  <c:v>-22090</c:v>
                </c:pt>
                <c:pt idx="6">
                  <c:v>-22176</c:v>
                </c:pt>
                <c:pt idx="7">
                  <c:v>-22185</c:v>
                </c:pt>
                <c:pt idx="8">
                  <c:v>-22724</c:v>
                </c:pt>
                <c:pt idx="9">
                  <c:v>-23132</c:v>
                </c:pt>
                <c:pt idx="10">
                  <c:v>-23515</c:v>
                </c:pt>
                <c:pt idx="11">
                  <c:v>-23056</c:v>
                </c:pt>
                <c:pt idx="12">
                  <c:v>-23181</c:v>
                </c:pt>
                <c:pt idx="13">
                  <c:v>-23036</c:v>
                </c:pt>
                <c:pt idx="14">
                  <c:v>-23412</c:v>
                </c:pt>
                <c:pt idx="15">
                  <c:v>-24086</c:v>
                </c:pt>
                <c:pt idx="16">
                  <c:v>-25035</c:v>
                </c:pt>
                <c:pt idx="17">
                  <c:v>-25889</c:v>
                </c:pt>
                <c:pt idx="18">
                  <c:v>-25528</c:v>
                </c:pt>
                <c:pt idx="19">
                  <c:v>-24918</c:v>
                </c:pt>
                <c:pt idx="20">
                  <c:v>-23930</c:v>
                </c:pt>
                <c:pt idx="21">
                  <c:v>-22729</c:v>
                </c:pt>
                <c:pt idx="22">
                  <c:v>-21672</c:v>
                </c:pt>
                <c:pt idx="23">
                  <c:v>-21386</c:v>
                </c:pt>
                <c:pt idx="24">
                  <c:v>-21592</c:v>
                </c:pt>
                <c:pt idx="25">
                  <c:v>-21406</c:v>
                </c:pt>
                <c:pt idx="26">
                  <c:v>-20693</c:v>
                </c:pt>
                <c:pt idx="27">
                  <c:v>-21259</c:v>
                </c:pt>
                <c:pt idx="28">
                  <c:v>-20922</c:v>
                </c:pt>
                <c:pt idx="29">
                  <c:v>-21296</c:v>
                </c:pt>
                <c:pt idx="30">
                  <c:v>-21700</c:v>
                </c:pt>
                <c:pt idx="31">
                  <c:v>-20252</c:v>
                </c:pt>
                <c:pt idx="32">
                  <c:v>-19507</c:v>
                </c:pt>
                <c:pt idx="33">
                  <c:v>-19297</c:v>
                </c:pt>
                <c:pt idx="34">
                  <c:v>-18787</c:v>
                </c:pt>
                <c:pt idx="35">
                  <c:v>-19218</c:v>
                </c:pt>
                <c:pt idx="36">
                  <c:v>-19151</c:v>
                </c:pt>
                <c:pt idx="37">
                  <c:v>-19788</c:v>
                </c:pt>
                <c:pt idx="38">
                  <c:v>-20424</c:v>
                </c:pt>
                <c:pt idx="39">
                  <c:v>-21288</c:v>
                </c:pt>
                <c:pt idx="40">
                  <c:v>-20333</c:v>
                </c:pt>
                <c:pt idx="41">
                  <c:v>-19135</c:v>
                </c:pt>
                <c:pt idx="42">
                  <c:v>-19503</c:v>
                </c:pt>
                <c:pt idx="43">
                  <c:v>-19401</c:v>
                </c:pt>
                <c:pt idx="44">
                  <c:v>-20164</c:v>
                </c:pt>
                <c:pt idx="45">
                  <c:v>-21088</c:v>
                </c:pt>
                <c:pt idx="46">
                  <c:v>-20385</c:v>
                </c:pt>
                <c:pt idx="47">
                  <c:v>-20480</c:v>
                </c:pt>
                <c:pt idx="48">
                  <c:v>-20247</c:v>
                </c:pt>
                <c:pt idx="49">
                  <c:v>-20528</c:v>
                </c:pt>
                <c:pt idx="50">
                  <c:v>-20868</c:v>
                </c:pt>
                <c:pt idx="51">
                  <c:v>-19659</c:v>
                </c:pt>
                <c:pt idx="52">
                  <c:v>-19189</c:v>
                </c:pt>
                <c:pt idx="53">
                  <c:v>-18630</c:v>
                </c:pt>
                <c:pt idx="54">
                  <c:v>-18162</c:v>
                </c:pt>
                <c:pt idx="55">
                  <c:v>-17287</c:v>
                </c:pt>
                <c:pt idx="56">
                  <c:v>-15343</c:v>
                </c:pt>
                <c:pt idx="57">
                  <c:v>-14851</c:v>
                </c:pt>
                <c:pt idx="58">
                  <c:v>-13681</c:v>
                </c:pt>
                <c:pt idx="59">
                  <c:v>-13359</c:v>
                </c:pt>
                <c:pt idx="60">
                  <c:v>-12494</c:v>
                </c:pt>
                <c:pt idx="61">
                  <c:v>-11736</c:v>
                </c:pt>
                <c:pt idx="62">
                  <c:v>-11142</c:v>
                </c:pt>
                <c:pt idx="63">
                  <c:v>-9801</c:v>
                </c:pt>
                <c:pt idx="64">
                  <c:v>-8005</c:v>
                </c:pt>
                <c:pt idx="65">
                  <c:v>-7737</c:v>
                </c:pt>
                <c:pt idx="66">
                  <c:v>-7060</c:v>
                </c:pt>
                <c:pt idx="67">
                  <c:v>-6993</c:v>
                </c:pt>
                <c:pt idx="68">
                  <c:v>-6096</c:v>
                </c:pt>
                <c:pt idx="69">
                  <c:v>-5669</c:v>
                </c:pt>
                <c:pt idx="70">
                  <c:v>-5226</c:v>
                </c:pt>
                <c:pt idx="71">
                  <c:v>-4860</c:v>
                </c:pt>
                <c:pt idx="72">
                  <c:v>-4355</c:v>
                </c:pt>
                <c:pt idx="73">
                  <c:v>-4085</c:v>
                </c:pt>
                <c:pt idx="74">
                  <c:v>-3779</c:v>
                </c:pt>
                <c:pt idx="75">
                  <c:v>-3792</c:v>
                </c:pt>
                <c:pt idx="76">
                  <c:v>-3355</c:v>
                </c:pt>
                <c:pt idx="77">
                  <c:v>-3075</c:v>
                </c:pt>
                <c:pt idx="78">
                  <c:v>-2677</c:v>
                </c:pt>
                <c:pt idx="79">
                  <c:v>-2494</c:v>
                </c:pt>
                <c:pt idx="80">
                  <c:v>-2327</c:v>
                </c:pt>
                <c:pt idx="81">
                  <c:v>-1996</c:v>
                </c:pt>
                <c:pt idx="82">
                  <c:v>-1733</c:v>
                </c:pt>
                <c:pt idx="83">
                  <c:v>-1578</c:v>
                </c:pt>
                <c:pt idx="84">
                  <c:v>-1382</c:v>
                </c:pt>
                <c:pt idx="85">
                  <c:v>-1244</c:v>
                </c:pt>
                <c:pt idx="86">
                  <c:v>-991</c:v>
                </c:pt>
                <c:pt idx="87">
                  <c:v>-885</c:v>
                </c:pt>
                <c:pt idx="88">
                  <c:v>-702</c:v>
                </c:pt>
                <c:pt idx="89">
                  <c:v>-611</c:v>
                </c:pt>
                <c:pt idx="90">
                  <c:v>-543</c:v>
                </c:pt>
                <c:pt idx="91">
                  <c:v>-373</c:v>
                </c:pt>
                <c:pt idx="92">
                  <c:v>-286</c:v>
                </c:pt>
                <c:pt idx="93">
                  <c:v>-219</c:v>
                </c:pt>
                <c:pt idx="94">
                  <c:v>-182</c:v>
                </c:pt>
                <c:pt idx="95">
                  <c:v>-150</c:v>
                </c:pt>
                <c:pt idx="96">
                  <c:v>-101</c:v>
                </c:pt>
                <c:pt idx="97">
                  <c:v>-81</c:v>
                </c:pt>
                <c:pt idx="98">
                  <c:v>-49</c:v>
                </c:pt>
                <c:pt idx="99">
                  <c:v>-41</c:v>
                </c:pt>
                <c:pt idx="100">
                  <c:v>-79</c:v>
                </c:pt>
                <c:pt idx="101">
                  <c:v>-15</c:v>
                </c:pt>
                <c:pt idx="102">
                  <c:v>-1</c:v>
                </c:pt>
              </c:numCache>
            </c:numRef>
          </c:val>
        </c:ser>
        <c:ser>
          <c:idx val="2"/>
          <c:order val="2"/>
          <c:tx>
            <c:strRef>
              <c:f>Sheet1!$D$1</c:f>
              <c:strCache>
                <c:ptCount val="1"/>
                <c:pt idx="0">
                  <c:v>Male Asian, Non-Hispanic</c:v>
                </c:pt>
              </c:strCache>
            </c:strRef>
          </c:tx>
          <c:spPr>
            <a:solidFill>
              <a:schemeClr val="accent1">
                <a:lumMod val="40000"/>
                <a:lumOff val="6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Sheet1!$D$2:$D$104</c:f>
              <c:numCache>
                <c:formatCode>#,##0;[Red]#,##0</c:formatCode>
                <c:ptCount val="103"/>
                <c:pt idx="0">
                  <c:v>-6450</c:v>
                </c:pt>
                <c:pt idx="1">
                  <c:v>-6425</c:v>
                </c:pt>
                <c:pt idx="2">
                  <c:v>-6927</c:v>
                </c:pt>
                <c:pt idx="3">
                  <c:v>-6687</c:v>
                </c:pt>
                <c:pt idx="4">
                  <c:v>-6843</c:v>
                </c:pt>
                <c:pt idx="5">
                  <c:v>-7017</c:v>
                </c:pt>
                <c:pt idx="6">
                  <c:v>-7026</c:v>
                </c:pt>
                <c:pt idx="7">
                  <c:v>-6942</c:v>
                </c:pt>
                <c:pt idx="8">
                  <c:v>-6710</c:v>
                </c:pt>
                <c:pt idx="9">
                  <c:v>-7060</c:v>
                </c:pt>
                <c:pt idx="10">
                  <c:v>-6551</c:v>
                </c:pt>
                <c:pt idx="11">
                  <c:v>-6081</c:v>
                </c:pt>
                <c:pt idx="12">
                  <c:v>-6238</c:v>
                </c:pt>
                <c:pt idx="13">
                  <c:v>-6152</c:v>
                </c:pt>
                <c:pt idx="14">
                  <c:v>-6210</c:v>
                </c:pt>
                <c:pt idx="15">
                  <c:v>-5976</c:v>
                </c:pt>
                <c:pt idx="16">
                  <c:v>-6187</c:v>
                </c:pt>
                <c:pt idx="17">
                  <c:v>-6094</c:v>
                </c:pt>
                <c:pt idx="18">
                  <c:v>-6276</c:v>
                </c:pt>
                <c:pt idx="19">
                  <c:v>-6224</c:v>
                </c:pt>
                <c:pt idx="20">
                  <c:v>-6500</c:v>
                </c:pt>
                <c:pt idx="21">
                  <c:v>-7044</c:v>
                </c:pt>
                <c:pt idx="22">
                  <c:v>-7151</c:v>
                </c:pt>
                <c:pt idx="23">
                  <c:v>-7236</c:v>
                </c:pt>
                <c:pt idx="24">
                  <c:v>-7641</c:v>
                </c:pt>
                <c:pt idx="25">
                  <c:v>-7983</c:v>
                </c:pt>
                <c:pt idx="26">
                  <c:v>-7977</c:v>
                </c:pt>
                <c:pt idx="27">
                  <c:v>-8151</c:v>
                </c:pt>
                <c:pt idx="28">
                  <c:v>-7874</c:v>
                </c:pt>
                <c:pt idx="29">
                  <c:v>-7646</c:v>
                </c:pt>
                <c:pt idx="30">
                  <c:v>-8028</c:v>
                </c:pt>
                <c:pt idx="31">
                  <c:v>-7724</c:v>
                </c:pt>
                <c:pt idx="32">
                  <c:v>-7795</c:v>
                </c:pt>
                <c:pt idx="33">
                  <c:v>-7956</c:v>
                </c:pt>
                <c:pt idx="34">
                  <c:v>-8547</c:v>
                </c:pt>
                <c:pt idx="35">
                  <c:v>-8740</c:v>
                </c:pt>
                <c:pt idx="36">
                  <c:v>-8845</c:v>
                </c:pt>
                <c:pt idx="37">
                  <c:v>-9044</c:v>
                </c:pt>
                <c:pt idx="38">
                  <c:v>-8808</c:v>
                </c:pt>
                <c:pt idx="39">
                  <c:v>-8917</c:v>
                </c:pt>
                <c:pt idx="40">
                  <c:v>-8588</c:v>
                </c:pt>
                <c:pt idx="41">
                  <c:v>-8302</c:v>
                </c:pt>
                <c:pt idx="42">
                  <c:v>-7655</c:v>
                </c:pt>
                <c:pt idx="43">
                  <c:v>-7130</c:v>
                </c:pt>
                <c:pt idx="44">
                  <c:v>-7320</c:v>
                </c:pt>
                <c:pt idx="45">
                  <c:v>-7146</c:v>
                </c:pt>
                <c:pt idx="46">
                  <c:v>-7214</c:v>
                </c:pt>
                <c:pt idx="47">
                  <c:v>-7034</c:v>
                </c:pt>
                <c:pt idx="48">
                  <c:v>-6222</c:v>
                </c:pt>
                <c:pt idx="49">
                  <c:v>-6178</c:v>
                </c:pt>
                <c:pt idx="50">
                  <c:v>-6004</c:v>
                </c:pt>
                <c:pt idx="51">
                  <c:v>-5617</c:v>
                </c:pt>
                <c:pt idx="52">
                  <c:v>-5585</c:v>
                </c:pt>
                <c:pt idx="53">
                  <c:v>-5411</c:v>
                </c:pt>
                <c:pt idx="54">
                  <c:v>-5369</c:v>
                </c:pt>
                <c:pt idx="55">
                  <c:v>-5163</c:v>
                </c:pt>
                <c:pt idx="56">
                  <c:v>-4739</c:v>
                </c:pt>
                <c:pt idx="57">
                  <c:v>-4762</c:v>
                </c:pt>
                <c:pt idx="58">
                  <c:v>-4126</c:v>
                </c:pt>
                <c:pt idx="59">
                  <c:v>-4180</c:v>
                </c:pt>
                <c:pt idx="60">
                  <c:v>-4283</c:v>
                </c:pt>
                <c:pt idx="61">
                  <c:v>-3928</c:v>
                </c:pt>
                <c:pt idx="62">
                  <c:v>-3610</c:v>
                </c:pt>
                <c:pt idx="63">
                  <c:v>-3254</c:v>
                </c:pt>
                <c:pt idx="64">
                  <c:v>-2962</c:v>
                </c:pt>
                <c:pt idx="65">
                  <c:v>-2911</c:v>
                </c:pt>
                <c:pt idx="66">
                  <c:v>-2539</c:v>
                </c:pt>
                <c:pt idx="67">
                  <c:v>-2543</c:v>
                </c:pt>
                <c:pt idx="68">
                  <c:v>-2262</c:v>
                </c:pt>
                <c:pt idx="69">
                  <c:v>-2105</c:v>
                </c:pt>
                <c:pt idx="70">
                  <c:v>-1965</c:v>
                </c:pt>
                <c:pt idx="71">
                  <c:v>-1776</c:v>
                </c:pt>
                <c:pt idx="72">
                  <c:v>-1704</c:v>
                </c:pt>
                <c:pt idx="73">
                  <c:v>-1475</c:v>
                </c:pt>
                <c:pt idx="74">
                  <c:v>-1294</c:v>
                </c:pt>
                <c:pt idx="75">
                  <c:v>-1222</c:v>
                </c:pt>
                <c:pt idx="76">
                  <c:v>-1038</c:v>
                </c:pt>
                <c:pt idx="77">
                  <c:v>-952</c:v>
                </c:pt>
                <c:pt idx="78">
                  <c:v>-788</c:v>
                </c:pt>
                <c:pt idx="79">
                  <c:v>-779</c:v>
                </c:pt>
                <c:pt idx="80">
                  <c:v>-700</c:v>
                </c:pt>
                <c:pt idx="81">
                  <c:v>-553</c:v>
                </c:pt>
                <c:pt idx="82">
                  <c:v>-490</c:v>
                </c:pt>
                <c:pt idx="83">
                  <c:v>-424</c:v>
                </c:pt>
                <c:pt idx="84">
                  <c:v>-351</c:v>
                </c:pt>
                <c:pt idx="85">
                  <c:v>-294</c:v>
                </c:pt>
                <c:pt idx="86">
                  <c:v>-253</c:v>
                </c:pt>
                <c:pt idx="87">
                  <c:v>-242</c:v>
                </c:pt>
                <c:pt idx="88">
                  <c:v>-157</c:v>
                </c:pt>
                <c:pt idx="89">
                  <c:v>-146</c:v>
                </c:pt>
                <c:pt idx="90">
                  <c:v>-122</c:v>
                </c:pt>
                <c:pt idx="91">
                  <c:v>-69</c:v>
                </c:pt>
                <c:pt idx="92">
                  <c:v>-71</c:v>
                </c:pt>
                <c:pt idx="93">
                  <c:v>-40</c:v>
                </c:pt>
                <c:pt idx="94">
                  <c:v>-37</c:v>
                </c:pt>
                <c:pt idx="95">
                  <c:v>-27</c:v>
                </c:pt>
                <c:pt idx="96">
                  <c:v>-21</c:v>
                </c:pt>
                <c:pt idx="97">
                  <c:v>-16</c:v>
                </c:pt>
                <c:pt idx="98">
                  <c:v>-10</c:v>
                </c:pt>
                <c:pt idx="99">
                  <c:v>-3</c:v>
                </c:pt>
                <c:pt idx="100">
                  <c:v>-8</c:v>
                </c:pt>
                <c:pt idx="101">
                  <c:v>-1</c:v>
                </c:pt>
                <c:pt idx="102">
                  <c:v>-2</c:v>
                </c:pt>
              </c:numCache>
            </c:numRef>
          </c:val>
        </c:ser>
        <c:ser>
          <c:idx val="3"/>
          <c:order val="3"/>
          <c:tx>
            <c:strRef>
              <c:f>Sheet1!$E$1</c:f>
              <c:strCache>
                <c:ptCount val="1"/>
                <c:pt idx="0">
                  <c:v>Male Other, Non Hispanic</c:v>
                </c:pt>
              </c:strCache>
            </c:strRef>
          </c:tx>
          <c:spPr>
            <a:solidFill>
              <a:schemeClr val="accent1">
                <a:lumMod val="20000"/>
                <a:lumOff val="80000"/>
              </a:schemeClr>
            </a:solidFill>
            <a:ln w="1270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Sheet1!$E$2:$E$104</c:f>
              <c:numCache>
                <c:formatCode>#,##0;[Red]#,##0</c:formatCode>
                <c:ptCount val="103"/>
                <c:pt idx="0">
                  <c:v>-6248</c:v>
                </c:pt>
                <c:pt idx="1">
                  <c:v>-6146</c:v>
                </c:pt>
                <c:pt idx="2">
                  <c:v>-6169</c:v>
                </c:pt>
                <c:pt idx="3">
                  <c:v>-5923</c:v>
                </c:pt>
                <c:pt idx="4">
                  <c:v>-5759</c:v>
                </c:pt>
                <c:pt idx="5">
                  <c:v>-5537</c:v>
                </c:pt>
                <c:pt idx="6">
                  <c:v>-5432</c:v>
                </c:pt>
                <c:pt idx="7">
                  <c:v>-5122</c:v>
                </c:pt>
                <c:pt idx="8">
                  <c:v>-5011</c:v>
                </c:pt>
                <c:pt idx="9">
                  <c:v>-5046</c:v>
                </c:pt>
                <c:pt idx="10">
                  <c:v>-4952</c:v>
                </c:pt>
                <c:pt idx="11">
                  <c:v>-4902</c:v>
                </c:pt>
                <c:pt idx="12">
                  <c:v>-4731</c:v>
                </c:pt>
                <c:pt idx="13">
                  <c:v>-4639</c:v>
                </c:pt>
                <c:pt idx="14">
                  <c:v>-4451</c:v>
                </c:pt>
                <c:pt idx="15">
                  <c:v>-4435</c:v>
                </c:pt>
                <c:pt idx="16">
                  <c:v>-4325</c:v>
                </c:pt>
                <c:pt idx="17">
                  <c:v>-4168</c:v>
                </c:pt>
                <c:pt idx="18">
                  <c:v>-3919</c:v>
                </c:pt>
                <c:pt idx="19">
                  <c:v>-3937</c:v>
                </c:pt>
                <c:pt idx="20">
                  <c:v>-3693</c:v>
                </c:pt>
                <c:pt idx="21">
                  <c:v>-3469</c:v>
                </c:pt>
                <c:pt idx="22">
                  <c:v>-3205</c:v>
                </c:pt>
                <c:pt idx="23">
                  <c:v>-3077</c:v>
                </c:pt>
                <c:pt idx="24">
                  <c:v>-3206</c:v>
                </c:pt>
                <c:pt idx="25">
                  <c:v>-3094</c:v>
                </c:pt>
                <c:pt idx="26">
                  <c:v>-3224</c:v>
                </c:pt>
                <c:pt idx="27">
                  <c:v>-3214</c:v>
                </c:pt>
                <c:pt idx="28">
                  <c:v>-3066</c:v>
                </c:pt>
                <c:pt idx="29">
                  <c:v>-3063</c:v>
                </c:pt>
                <c:pt idx="30">
                  <c:v>-2972</c:v>
                </c:pt>
                <c:pt idx="31">
                  <c:v>-2785</c:v>
                </c:pt>
                <c:pt idx="32">
                  <c:v>-2707</c:v>
                </c:pt>
                <c:pt idx="33">
                  <c:v>-2698</c:v>
                </c:pt>
                <c:pt idx="34">
                  <c:v>-2635</c:v>
                </c:pt>
                <c:pt idx="35">
                  <c:v>-2664</c:v>
                </c:pt>
                <c:pt idx="36">
                  <c:v>-2367</c:v>
                </c:pt>
                <c:pt idx="37">
                  <c:v>-2509</c:v>
                </c:pt>
                <c:pt idx="38">
                  <c:v>-2538</c:v>
                </c:pt>
                <c:pt idx="39">
                  <c:v>-2680</c:v>
                </c:pt>
                <c:pt idx="40">
                  <c:v>-2581</c:v>
                </c:pt>
                <c:pt idx="41">
                  <c:v>-2362</c:v>
                </c:pt>
                <c:pt idx="42">
                  <c:v>-2162</c:v>
                </c:pt>
                <c:pt idx="43">
                  <c:v>-2159</c:v>
                </c:pt>
                <c:pt idx="44">
                  <c:v>-2200</c:v>
                </c:pt>
                <c:pt idx="45">
                  <c:v>-2348</c:v>
                </c:pt>
                <c:pt idx="46">
                  <c:v>-2446</c:v>
                </c:pt>
                <c:pt idx="47">
                  <c:v>-2494</c:v>
                </c:pt>
                <c:pt idx="48">
                  <c:v>-2322</c:v>
                </c:pt>
                <c:pt idx="49">
                  <c:v>-2393</c:v>
                </c:pt>
                <c:pt idx="50">
                  <c:v>-2455</c:v>
                </c:pt>
                <c:pt idx="51">
                  <c:v>-2171</c:v>
                </c:pt>
                <c:pt idx="52">
                  <c:v>-2393</c:v>
                </c:pt>
                <c:pt idx="53">
                  <c:v>-2203</c:v>
                </c:pt>
                <c:pt idx="54">
                  <c:v>-2219</c:v>
                </c:pt>
                <c:pt idx="55">
                  <c:v>-2056</c:v>
                </c:pt>
                <c:pt idx="56">
                  <c:v>-1954</c:v>
                </c:pt>
                <c:pt idx="57">
                  <c:v>-1812</c:v>
                </c:pt>
                <c:pt idx="58">
                  <c:v>-1770</c:v>
                </c:pt>
                <c:pt idx="59">
                  <c:v>-1674</c:v>
                </c:pt>
                <c:pt idx="60">
                  <c:v>-1564</c:v>
                </c:pt>
                <c:pt idx="61">
                  <c:v>-1534</c:v>
                </c:pt>
                <c:pt idx="62">
                  <c:v>-1530</c:v>
                </c:pt>
                <c:pt idx="63">
                  <c:v>-1468</c:v>
                </c:pt>
                <c:pt idx="64">
                  <c:v>-1107</c:v>
                </c:pt>
                <c:pt idx="65">
                  <c:v>-1064</c:v>
                </c:pt>
                <c:pt idx="66">
                  <c:v>-1033</c:v>
                </c:pt>
                <c:pt idx="67">
                  <c:v>-981</c:v>
                </c:pt>
                <c:pt idx="68">
                  <c:v>-903</c:v>
                </c:pt>
                <c:pt idx="69">
                  <c:v>-741</c:v>
                </c:pt>
                <c:pt idx="70">
                  <c:v>-704</c:v>
                </c:pt>
                <c:pt idx="71">
                  <c:v>-617</c:v>
                </c:pt>
                <c:pt idx="72">
                  <c:v>-632</c:v>
                </c:pt>
                <c:pt idx="73">
                  <c:v>-543</c:v>
                </c:pt>
                <c:pt idx="74">
                  <c:v>-521</c:v>
                </c:pt>
                <c:pt idx="75">
                  <c:v>-423</c:v>
                </c:pt>
                <c:pt idx="76">
                  <c:v>-411</c:v>
                </c:pt>
                <c:pt idx="77">
                  <c:v>-376</c:v>
                </c:pt>
                <c:pt idx="78">
                  <c:v>-338</c:v>
                </c:pt>
                <c:pt idx="79">
                  <c:v>-318</c:v>
                </c:pt>
                <c:pt idx="80">
                  <c:v>-290</c:v>
                </c:pt>
                <c:pt idx="81">
                  <c:v>-255</c:v>
                </c:pt>
                <c:pt idx="82">
                  <c:v>-236</c:v>
                </c:pt>
                <c:pt idx="83">
                  <c:v>-219</c:v>
                </c:pt>
                <c:pt idx="84">
                  <c:v>-171</c:v>
                </c:pt>
                <c:pt idx="85">
                  <c:v>-148</c:v>
                </c:pt>
                <c:pt idx="86">
                  <c:v>-133</c:v>
                </c:pt>
                <c:pt idx="87">
                  <c:v>-103</c:v>
                </c:pt>
                <c:pt idx="88">
                  <c:v>-78</c:v>
                </c:pt>
                <c:pt idx="89">
                  <c:v>-65</c:v>
                </c:pt>
                <c:pt idx="90">
                  <c:v>-44</c:v>
                </c:pt>
                <c:pt idx="91">
                  <c:v>-36</c:v>
                </c:pt>
                <c:pt idx="92">
                  <c:v>-44</c:v>
                </c:pt>
                <c:pt idx="93">
                  <c:v>-27</c:v>
                </c:pt>
                <c:pt idx="94">
                  <c:v>-16</c:v>
                </c:pt>
                <c:pt idx="95">
                  <c:v>-12</c:v>
                </c:pt>
                <c:pt idx="96">
                  <c:v>-8</c:v>
                </c:pt>
                <c:pt idx="97">
                  <c:v>-8</c:v>
                </c:pt>
                <c:pt idx="98">
                  <c:v>-4</c:v>
                </c:pt>
                <c:pt idx="99">
                  <c:v>-5</c:v>
                </c:pt>
                <c:pt idx="100">
                  <c:v>-9</c:v>
                </c:pt>
                <c:pt idx="101">
                  <c:v>-2</c:v>
                </c:pt>
                <c:pt idx="102">
                  <c:v>-3</c:v>
                </c:pt>
              </c:numCache>
            </c:numRef>
          </c:val>
        </c:ser>
        <c:ser>
          <c:idx val="4"/>
          <c:order val="4"/>
          <c:tx>
            <c:strRef>
              <c:f>Sheet1!$F$1</c:f>
              <c:strCache>
                <c:ptCount val="1"/>
                <c:pt idx="0">
                  <c:v>Female Hispanic</c:v>
                </c:pt>
              </c:strCache>
            </c:strRef>
          </c:tx>
          <c:spPr>
            <a:solidFill>
              <a:schemeClr val="accent2">
                <a:lumMod val="75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Sheet1!$F$2:$F$104</c:f>
              <c:numCache>
                <c:formatCode>#,##0;[Red]#,##0</c:formatCode>
                <c:ptCount val="103"/>
                <c:pt idx="0">
                  <c:v>95726</c:v>
                </c:pt>
                <c:pt idx="1">
                  <c:v>95021</c:v>
                </c:pt>
                <c:pt idx="2">
                  <c:v>96895</c:v>
                </c:pt>
                <c:pt idx="3">
                  <c:v>96732</c:v>
                </c:pt>
                <c:pt idx="4">
                  <c:v>95040</c:v>
                </c:pt>
                <c:pt idx="5">
                  <c:v>94574</c:v>
                </c:pt>
                <c:pt idx="6">
                  <c:v>93368</c:v>
                </c:pt>
                <c:pt idx="7">
                  <c:v>92599</c:v>
                </c:pt>
                <c:pt idx="8">
                  <c:v>91509</c:v>
                </c:pt>
                <c:pt idx="9">
                  <c:v>92724</c:v>
                </c:pt>
                <c:pt idx="10">
                  <c:v>90909</c:v>
                </c:pt>
                <c:pt idx="11">
                  <c:v>87623</c:v>
                </c:pt>
                <c:pt idx="12">
                  <c:v>85757</c:v>
                </c:pt>
                <c:pt idx="13">
                  <c:v>84314</c:v>
                </c:pt>
                <c:pt idx="14">
                  <c:v>83694</c:v>
                </c:pt>
                <c:pt idx="15">
                  <c:v>82826</c:v>
                </c:pt>
                <c:pt idx="16">
                  <c:v>82587</c:v>
                </c:pt>
                <c:pt idx="17">
                  <c:v>82601</c:v>
                </c:pt>
                <c:pt idx="18">
                  <c:v>82106</c:v>
                </c:pt>
                <c:pt idx="19">
                  <c:v>79751</c:v>
                </c:pt>
                <c:pt idx="20">
                  <c:v>76978</c:v>
                </c:pt>
                <c:pt idx="21">
                  <c:v>73456</c:v>
                </c:pt>
                <c:pt idx="22">
                  <c:v>72762</c:v>
                </c:pt>
                <c:pt idx="23">
                  <c:v>72972</c:v>
                </c:pt>
                <c:pt idx="24">
                  <c:v>73531</c:v>
                </c:pt>
                <c:pt idx="25">
                  <c:v>73973</c:v>
                </c:pt>
                <c:pt idx="26">
                  <c:v>72935</c:v>
                </c:pt>
                <c:pt idx="27">
                  <c:v>75199</c:v>
                </c:pt>
                <c:pt idx="28">
                  <c:v>74811</c:v>
                </c:pt>
                <c:pt idx="29">
                  <c:v>75987</c:v>
                </c:pt>
                <c:pt idx="30">
                  <c:v>75671</c:v>
                </c:pt>
                <c:pt idx="31">
                  <c:v>70517</c:v>
                </c:pt>
                <c:pt idx="32">
                  <c:v>71851</c:v>
                </c:pt>
                <c:pt idx="33">
                  <c:v>71933</c:v>
                </c:pt>
                <c:pt idx="34">
                  <c:v>72624</c:v>
                </c:pt>
                <c:pt idx="35">
                  <c:v>73065</c:v>
                </c:pt>
                <c:pt idx="36">
                  <c:v>70800</c:v>
                </c:pt>
                <c:pt idx="37">
                  <c:v>70854</c:v>
                </c:pt>
                <c:pt idx="38">
                  <c:v>70406</c:v>
                </c:pt>
                <c:pt idx="39">
                  <c:v>68749</c:v>
                </c:pt>
                <c:pt idx="40">
                  <c:v>67736</c:v>
                </c:pt>
                <c:pt idx="41">
                  <c:v>62353</c:v>
                </c:pt>
                <c:pt idx="42">
                  <c:v>61526</c:v>
                </c:pt>
                <c:pt idx="43">
                  <c:v>59086</c:v>
                </c:pt>
                <c:pt idx="44">
                  <c:v>58397</c:v>
                </c:pt>
                <c:pt idx="45">
                  <c:v>59330</c:v>
                </c:pt>
                <c:pt idx="46">
                  <c:v>56379</c:v>
                </c:pt>
                <c:pt idx="47">
                  <c:v>55565</c:v>
                </c:pt>
                <c:pt idx="48">
                  <c:v>52987</c:v>
                </c:pt>
                <c:pt idx="49">
                  <c:v>52533</c:v>
                </c:pt>
                <c:pt idx="50">
                  <c:v>51205</c:v>
                </c:pt>
                <c:pt idx="51">
                  <c:v>47386</c:v>
                </c:pt>
                <c:pt idx="52">
                  <c:v>46751</c:v>
                </c:pt>
                <c:pt idx="53">
                  <c:v>44865</c:v>
                </c:pt>
                <c:pt idx="54">
                  <c:v>43281</c:v>
                </c:pt>
                <c:pt idx="55">
                  <c:v>41628</c:v>
                </c:pt>
                <c:pt idx="56">
                  <c:v>38555</c:v>
                </c:pt>
                <c:pt idx="57">
                  <c:v>36744</c:v>
                </c:pt>
                <c:pt idx="58">
                  <c:v>33931</c:v>
                </c:pt>
                <c:pt idx="59">
                  <c:v>33582</c:v>
                </c:pt>
                <c:pt idx="60">
                  <c:v>32408</c:v>
                </c:pt>
                <c:pt idx="61">
                  <c:v>30096</c:v>
                </c:pt>
                <c:pt idx="62">
                  <c:v>29146</c:v>
                </c:pt>
                <c:pt idx="63">
                  <c:v>27475</c:v>
                </c:pt>
                <c:pt idx="64">
                  <c:v>24301</c:v>
                </c:pt>
                <c:pt idx="65">
                  <c:v>23121</c:v>
                </c:pt>
                <c:pt idx="66">
                  <c:v>21394</c:v>
                </c:pt>
                <c:pt idx="67">
                  <c:v>20005</c:v>
                </c:pt>
                <c:pt idx="68">
                  <c:v>18085</c:v>
                </c:pt>
                <c:pt idx="69">
                  <c:v>17334</c:v>
                </c:pt>
                <c:pt idx="70">
                  <c:v>16274</c:v>
                </c:pt>
                <c:pt idx="71">
                  <c:v>15308</c:v>
                </c:pt>
                <c:pt idx="72">
                  <c:v>15022</c:v>
                </c:pt>
                <c:pt idx="73">
                  <c:v>14051</c:v>
                </c:pt>
                <c:pt idx="74">
                  <c:v>13876</c:v>
                </c:pt>
                <c:pt idx="75">
                  <c:v>13152</c:v>
                </c:pt>
                <c:pt idx="76">
                  <c:v>11720</c:v>
                </c:pt>
                <c:pt idx="77">
                  <c:v>10928</c:v>
                </c:pt>
                <c:pt idx="78">
                  <c:v>10644</c:v>
                </c:pt>
                <c:pt idx="79">
                  <c:v>10160</c:v>
                </c:pt>
                <c:pt idx="80">
                  <c:v>10002</c:v>
                </c:pt>
                <c:pt idx="81">
                  <c:v>8712</c:v>
                </c:pt>
                <c:pt idx="82">
                  <c:v>8213</c:v>
                </c:pt>
                <c:pt idx="83">
                  <c:v>7361</c:v>
                </c:pt>
                <c:pt idx="84">
                  <c:v>6724</c:v>
                </c:pt>
                <c:pt idx="85">
                  <c:v>6122</c:v>
                </c:pt>
                <c:pt idx="86">
                  <c:v>4974</c:v>
                </c:pt>
                <c:pt idx="87">
                  <c:v>4306</c:v>
                </c:pt>
                <c:pt idx="88">
                  <c:v>3861</c:v>
                </c:pt>
                <c:pt idx="89">
                  <c:v>2997</c:v>
                </c:pt>
                <c:pt idx="90">
                  <c:v>2562</c:v>
                </c:pt>
                <c:pt idx="91">
                  <c:v>1680</c:v>
                </c:pt>
                <c:pt idx="92">
                  <c:v>1378</c:v>
                </c:pt>
                <c:pt idx="93">
                  <c:v>1079</c:v>
                </c:pt>
                <c:pt idx="94">
                  <c:v>898</c:v>
                </c:pt>
                <c:pt idx="95">
                  <c:v>703</c:v>
                </c:pt>
                <c:pt idx="96">
                  <c:v>575</c:v>
                </c:pt>
                <c:pt idx="97">
                  <c:v>400</c:v>
                </c:pt>
                <c:pt idx="98">
                  <c:v>287</c:v>
                </c:pt>
                <c:pt idx="99">
                  <c:v>226</c:v>
                </c:pt>
                <c:pt idx="100">
                  <c:v>330</c:v>
                </c:pt>
                <c:pt idx="101">
                  <c:v>21</c:v>
                </c:pt>
                <c:pt idx="102">
                  <c:v>7</c:v>
                </c:pt>
              </c:numCache>
            </c:numRef>
          </c:val>
        </c:ser>
        <c:ser>
          <c:idx val="5"/>
          <c:order val="5"/>
          <c:tx>
            <c:strRef>
              <c:f>Sheet1!$G$1</c:f>
              <c:strCache>
                <c:ptCount val="1"/>
                <c:pt idx="0">
                  <c:v>Female Black, Non-Hispanic</c:v>
                </c:pt>
              </c:strCache>
            </c:strRef>
          </c:tx>
          <c:spPr>
            <a:solidFill>
              <a:schemeClr val="accent2">
                <a:lumMod val="60000"/>
                <a:lumOff val="4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Sheet1!$G$2:$G$104</c:f>
              <c:numCache>
                <c:formatCode>#,##0;[Red]#,##0</c:formatCode>
                <c:ptCount val="103"/>
                <c:pt idx="0">
                  <c:v>20760</c:v>
                </c:pt>
                <c:pt idx="1">
                  <c:v>21050</c:v>
                </c:pt>
                <c:pt idx="2">
                  <c:v>21527</c:v>
                </c:pt>
                <c:pt idx="3">
                  <c:v>21539</c:v>
                </c:pt>
                <c:pt idx="4">
                  <c:v>21812</c:v>
                </c:pt>
                <c:pt idx="5">
                  <c:v>21599</c:v>
                </c:pt>
                <c:pt idx="6">
                  <c:v>21579</c:v>
                </c:pt>
                <c:pt idx="7">
                  <c:v>21470</c:v>
                </c:pt>
                <c:pt idx="8">
                  <c:v>21692</c:v>
                </c:pt>
                <c:pt idx="9">
                  <c:v>21984</c:v>
                </c:pt>
                <c:pt idx="10">
                  <c:v>22622</c:v>
                </c:pt>
                <c:pt idx="11">
                  <c:v>21933</c:v>
                </c:pt>
                <c:pt idx="12">
                  <c:v>22093</c:v>
                </c:pt>
                <c:pt idx="13">
                  <c:v>22278</c:v>
                </c:pt>
                <c:pt idx="14">
                  <c:v>22058</c:v>
                </c:pt>
                <c:pt idx="15">
                  <c:v>23084</c:v>
                </c:pt>
                <c:pt idx="16">
                  <c:v>23628</c:v>
                </c:pt>
                <c:pt idx="17">
                  <c:v>24461</c:v>
                </c:pt>
                <c:pt idx="18">
                  <c:v>24210</c:v>
                </c:pt>
                <c:pt idx="19">
                  <c:v>24592</c:v>
                </c:pt>
                <c:pt idx="20">
                  <c:v>23873</c:v>
                </c:pt>
                <c:pt idx="21">
                  <c:v>22653</c:v>
                </c:pt>
                <c:pt idx="22">
                  <c:v>22165</c:v>
                </c:pt>
                <c:pt idx="23">
                  <c:v>21957</c:v>
                </c:pt>
                <c:pt idx="24">
                  <c:v>22232</c:v>
                </c:pt>
                <c:pt idx="25">
                  <c:v>21945</c:v>
                </c:pt>
                <c:pt idx="26">
                  <c:v>21871</c:v>
                </c:pt>
                <c:pt idx="27">
                  <c:v>22495</c:v>
                </c:pt>
                <c:pt idx="28">
                  <c:v>22323</c:v>
                </c:pt>
                <c:pt idx="29">
                  <c:v>23175</c:v>
                </c:pt>
                <c:pt idx="30">
                  <c:v>23715</c:v>
                </c:pt>
                <c:pt idx="31">
                  <c:v>22118</c:v>
                </c:pt>
                <c:pt idx="32">
                  <c:v>21493</c:v>
                </c:pt>
                <c:pt idx="33">
                  <c:v>21139</c:v>
                </c:pt>
                <c:pt idx="34">
                  <c:v>21135</c:v>
                </c:pt>
                <c:pt idx="35">
                  <c:v>20998</c:v>
                </c:pt>
                <c:pt idx="36">
                  <c:v>21152</c:v>
                </c:pt>
                <c:pt idx="37">
                  <c:v>22067</c:v>
                </c:pt>
                <c:pt idx="38">
                  <c:v>22390</c:v>
                </c:pt>
                <c:pt idx="39">
                  <c:v>23440</c:v>
                </c:pt>
                <c:pt idx="40">
                  <c:v>22369</c:v>
                </c:pt>
                <c:pt idx="41">
                  <c:v>20520</c:v>
                </c:pt>
                <c:pt idx="42">
                  <c:v>20949</c:v>
                </c:pt>
                <c:pt idx="43">
                  <c:v>20955</c:v>
                </c:pt>
                <c:pt idx="44">
                  <c:v>21867</c:v>
                </c:pt>
                <c:pt idx="45">
                  <c:v>23224</c:v>
                </c:pt>
                <c:pt idx="46">
                  <c:v>22447</c:v>
                </c:pt>
                <c:pt idx="47">
                  <c:v>22393</c:v>
                </c:pt>
                <c:pt idx="48">
                  <c:v>22160</c:v>
                </c:pt>
                <c:pt idx="49">
                  <c:v>22456</c:v>
                </c:pt>
                <c:pt idx="50">
                  <c:v>22072</c:v>
                </c:pt>
                <c:pt idx="51">
                  <c:v>21481</c:v>
                </c:pt>
                <c:pt idx="52">
                  <c:v>21019</c:v>
                </c:pt>
                <c:pt idx="53">
                  <c:v>20525</c:v>
                </c:pt>
                <c:pt idx="54">
                  <c:v>19752</c:v>
                </c:pt>
                <c:pt idx="55">
                  <c:v>19186</c:v>
                </c:pt>
                <c:pt idx="56">
                  <c:v>17543</c:v>
                </c:pt>
                <c:pt idx="57">
                  <c:v>16836</c:v>
                </c:pt>
                <c:pt idx="58">
                  <c:v>16173</c:v>
                </c:pt>
                <c:pt idx="59">
                  <c:v>15692</c:v>
                </c:pt>
                <c:pt idx="60">
                  <c:v>14783</c:v>
                </c:pt>
                <c:pt idx="61">
                  <c:v>13870</c:v>
                </c:pt>
                <c:pt idx="62">
                  <c:v>12864</c:v>
                </c:pt>
                <c:pt idx="63">
                  <c:v>11629</c:v>
                </c:pt>
                <c:pt idx="64">
                  <c:v>9791</c:v>
                </c:pt>
                <c:pt idx="65">
                  <c:v>9825</c:v>
                </c:pt>
                <c:pt idx="66">
                  <c:v>9060</c:v>
                </c:pt>
                <c:pt idx="67">
                  <c:v>8607</c:v>
                </c:pt>
                <c:pt idx="68">
                  <c:v>7857</c:v>
                </c:pt>
                <c:pt idx="69">
                  <c:v>7620</c:v>
                </c:pt>
                <c:pt idx="70">
                  <c:v>7027</c:v>
                </c:pt>
                <c:pt idx="71">
                  <c:v>6198</c:v>
                </c:pt>
                <c:pt idx="72">
                  <c:v>6138</c:v>
                </c:pt>
                <c:pt idx="73">
                  <c:v>5903</c:v>
                </c:pt>
                <c:pt idx="74">
                  <c:v>5622</c:v>
                </c:pt>
                <c:pt idx="75">
                  <c:v>5534</c:v>
                </c:pt>
                <c:pt idx="76">
                  <c:v>5035</c:v>
                </c:pt>
                <c:pt idx="77">
                  <c:v>4980</c:v>
                </c:pt>
                <c:pt idx="78">
                  <c:v>4301</c:v>
                </c:pt>
                <c:pt idx="79">
                  <c:v>4132</c:v>
                </c:pt>
                <c:pt idx="80">
                  <c:v>4121</c:v>
                </c:pt>
                <c:pt idx="81">
                  <c:v>3694</c:v>
                </c:pt>
                <c:pt idx="82">
                  <c:v>3332</c:v>
                </c:pt>
                <c:pt idx="83">
                  <c:v>3063</c:v>
                </c:pt>
                <c:pt idx="84">
                  <c:v>2930</c:v>
                </c:pt>
                <c:pt idx="85">
                  <c:v>2626</c:v>
                </c:pt>
                <c:pt idx="86">
                  <c:v>2263</c:v>
                </c:pt>
                <c:pt idx="87">
                  <c:v>2060</c:v>
                </c:pt>
                <c:pt idx="88">
                  <c:v>1750</c:v>
                </c:pt>
                <c:pt idx="89">
                  <c:v>1440</c:v>
                </c:pt>
                <c:pt idx="90">
                  <c:v>1373</c:v>
                </c:pt>
                <c:pt idx="91">
                  <c:v>1058</c:v>
                </c:pt>
                <c:pt idx="92">
                  <c:v>828</c:v>
                </c:pt>
                <c:pt idx="93">
                  <c:v>670</c:v>
                </c:pt>
                <c:pt idx="94">
                  <c:v>560</c:v>
                </c:pt>
                <c:pt idx="95">
                  <c:v>483</c:v>
                </c:pt>
                <c:pt idx="96">
                  <c:v>404</c:v>
                </c:pt>
                <c:pt idx="97">
                  <c:v>303</c:v>
                </c:pt>
                <c:pt idx="98">
                  <c:v>206</c:v>
                </c:pt>
                <c:pt idx="99">
                  <c:v>201</c:v>
                </c:pt>
                <c:pt idx="100">
                  <c:v>305</c:v>
                </c:pt>
                <c:pt idx="101">
                  <c:v>41</c:v>
                </c:pt>
                <c:pt idx="102">
                  <c:v>2</c:v>
                </c:pt>
              </c:numCache>
            </c:numRef>
          </c:val>
        </c:ser>
        <c:ser>
          <c:idx val="6"/>
          <c:order val="6"/>
          <c:tx>
            <c:strRef>
              <c:f>Sheet1!$H$1</c:f>
              <c:strCache>
                <c:ptCount val="1"/>
                <c:pt idx="0">
                  <c:v>Female Asian, Non-Hispanic</c:v>
                </c:pt>
              </c:strCache>
            </c:strRef>
          </c:tx>
          <c:spPr>
            <a:solidFill>
              <a:schemeClr val="accent2">
                <a:lumMod val="40000"/>
                <a:lumOff val="6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Sheet1!$H$2:$H$104</c:f>
              <c:numCache>
                <c:formatCode>#,##0;[Red]#,##0</c:formatCode>
                <c:ptCount val="103"/>
                <c:pt idx="0">
                  <c:v>6146</c:v>
                </c:pt>
                <c:pt idx="1">
                  <c:v>6174</c:v>
                </c:pt>
                <c:pt idx="2">
                  <c:v>6630</c:v>
                </c:pt>
                <c:pt idx="3">
                  <c:v>6559</c:v>
                </c:pt>
                <c:pt idx="4">
                  <c:v>6714</c:v>
                </c:pt>
                <c:pt idx="5">
                  <c:v>6788</c:v>
                </c:pt>
                <c:pt idx="6">
                  <c:v>7020</c:v>
                </c:pt>
                <c:pt idx="7">
                  <c:v>6830</c:v>
                </c:pt>
                <c:pt idx="8">
                  <c:v>6491</c:v>
                </c:pt>
                <c:pt idx="9">
                  <c:v>6804</c:v>
                </c:pt>
                <c:pt idx="10">
                  <c:v>6380</c:v>
                </c:pt>
                <c:pt idx="11">
                  <c:v>5967</c:v>
                </c:pt>
                <c:pt idx="12">
                  <c:v>6085</c:v>
                </c:pt>
                <c:pt idx="13">
                  <c:v>6140</c:v>
                </c:pt>
                <c:pt idx="14">
                  <c:v>5858</c:v>
                </c:pt>
                <c:pt idx="15">
                  <c:v>5721</c:v>
                </c:pt>
                <c:pt idx="16">
                  <c:v>5872</c:v>
                </c:pt>
                <c:pt idx="17">
                  <c:v>5703</c:v>
                </c:pt>
                <c:pt idx="18">
                  <c:v>5709</c:v>
                </c:pt>
                <c:pt idx="19">
                  <c:v>5694</c:v>
                </c:pt>
                <c:pt idx="20">
                  <c:v>6021</c:v>
                </c:pt>
                <c:pt idx="21">
                  <c:v>6342</c:v>
                </c:pt>
                <c:pt idx="22">
                  <c:v>6475</c:v>
                </c:pt>
                <c:pt idx="23">
                  <c:v>6787</c:v>
                </c:pt>
                <c:pt idx="24">
                  <c:v>7436</c:v>
                </c:pt>
                <c:pt idx="25">
                  <c:v>7661</c:v>
                </c:pt>
                <c:pt idx="26">
                  <c:v>8457</c:v>
                </c:pt>
                <c:pt idx="27">
                  <c:v>8745</c:v>
                </c:pt>
                <c:pt idx="28">
                  <c:v>8841</c:v>
                </c:pt>
                <c:pt idx="29">
                  <c:v>8902</c:v>
                </c:pt>
                <c:pt idx="30">
                  <c:v>9000</c:v>
                </c:pt>
                <c:pt idx="31">
                  <c:v>8849</c:v>
                </c:pt>
                <c:pt idx="32">
                  <c:v>8726</c:v>
                </c:pt>
                <c:pt idx="33">
                  <c:v>8880</c:v>
                </c:pt>
                <c:pt idx="34">
                  <c:v>9472</c:v>
                </c:pt>
                <c:pt idx="35">
                  <c:v>9632</c:v>
                </c:pt>
                <c:pt idx="36">
                  <c:v>9689</c:v>
                </c:pt>
                <c:pt idx="37">
                  <c:v>9832</c:v>
                </c:pt>
                <c:pt idx="38">
                  <c:v>9732</c:v>
                </c:pt>
                <c:pt idx="39">
                  <c:v>9533</c:v>
                </c:pt>
                <c:pt idx="40">
                  <c:v>9408</c:v>
                </c:pt>
                <c:pt idx="41">
                  <c:v>8685</c:v>
                </c:pt>
                <c:pt idx="42">
                  <c:v>7956</c:v>
                </c:pt>
                <c:pt idx="43">
                  <c:v>7443</c:v>
                </c:pt>
                <c:pt idx="44">
                  <c:v>7442</c:v>
                </c:pt>
                <c:pt idx="45">
                  <c:v>7423</c:v>
                </c:pt>
                <c:pt idx="46">
                  <c:v>7433</c:v>
                </c:pt>
                <c:pt idx="47">
                  <c:v>7312</c:v>
                </c:pt>
                <c:pt idx="48">
                  <c:v>6436</c:v>
                </c:pt>
                <c:pt idx="49">
                  <c:v>6743</c:v>
                </c:pt>
                <c:pt idx="50">
                  <c:v>6731</c:v>
                </c:pt>
                <c:pt idx="51">
                  <c:v>6419</c:v>
                </c:pt>
                <c:pt idx="52">
                  <c:v>6261</c:v>
                </c:pt>
                <c:pt idx="53">
                  <c:v>6288</c:v>
                </c:pt>
                <c:pt idx="54">
                  <c:v>6123</c:v>
                </c:pt>
                <c:pt idx="55">
                  <c:v>5897</c:v>
                </c:pt>
                <c:pt idx="56">
                  <c:v>5525</c:v>
                </c:pt>
                <c:pt idx="57">
                  <c:v>5662</c:v>
                </c:pt>
                <c:pt idx="58">
                  <c:v>5157</c:v>
                </c:pt>
                <c:pt idx="59">
                  <c:v>5296</c:v>
                </c:pt>
                <c:pt idx="60">
                  <c:v>5257</c:v>
                </c:pt>
                <c:pt idx="61">
                  <c:v>4665</c:v>
                </c:pt>
                <c:pt idx="62">
                  <c:v>4415</c:v>
                </c:pt>
                <c:pt idx="63">
                  <c:v>3997</c:v>
                </c:pt>
                <c:pt idx="64">
                  <c:v>3389</c:v>
                </c:pt>
                <c:pt idx="65">
                  <c:v>3353</c:v>
                </c:pt>
                <c:pt idx="66">
                  <c:v>2955</c:v>
                </c:pt>
                <c:pt idx="67">
                  <c:v>2791</c:v>
                </c:pt>
                <c:pt idx="68">
                  <c:v>2555</c:v>
                </c:pt>
                <c:pt idx="69">
                  <c:v>2343</c:v>
                </c:pt>
                <c:pt idx="70">
                  <c:v>2206</c:v>
                </c:pt>
                <c:pt idx="71">
                  <c:v>2018</c:v>
                </c:pt>
                <c:pt idx="72">
                  <c:v>1842</c:v>
                </c:pt>
                <c:pt idx="73">
                  <c:v>1765</c:v>
                </c:pt>
                <c:pt idx="74">
                  <c:v>1663</c:v>
                </c:pt>
                <c:pt idx="75">
                  <c:v>1362</c:v>
                </c:pt>
                <c:pt idx="76">
                  <c:v>1326</c:v>
                </c:pt>
                <c:pt idx="77">
                  <c:v>1250</c:v>
                </c:pt>
                <c:pt idx="78">
                  <c:v>1064</c:v>
                </c:pt>
                <c:pt idx="79">
                  <c:v>1120</c:v>
                </c:pt>
                <c:pt idx="80">
                  <c:v>989</c:v>
                </c:pt>
                <c:pt idx="81">
                  <c:v>759</c:v>
                </c:pt>
                <c:pt idx="82">
                  <c:v>718</c:v>
                </c:pt>
                <c:pt idx="83">
                  <c:v>697</c:v>
                </c:pt>
                <c:pt idx="84">
                  <c:v>587</c:v>
                </c:pt>
                <c:pt idx="85">
                  <c:v>478</c:v>
                </c:pt>
                <c:pt idx="86">
                  <c:v>405</c:v>
                </c:pt>
                <c:pt idx="87">
                  <c:v>346</c:v>
                </c:pt>
                <c:pt idx="88">
                  <c:v>281</c:v>
                </c:pt>
                <c:pt idx="89">
                  <c:v>246</c:v>
                </c:pt>
                <c:pt idx="90">
                  <c:v>177</c:v>
                </c:pt>
                <c:pt idx="91">
                  <c:v>143</c:v>
                </c:pt>
                <c:pt idx="92">
                  <c:v>117</c:v>
                </c:pt>
                <c:pt idx="93">
                  <c:v>83</c:v>
                </c:pt>
                <c:pt idx="94">
                  <c:v>80</c:v>
                </c:pt>
                <c:pt idx="95">
                  <c:v>66</c:v>
                </c:pt>
                <c:pt idx="96">
                  <c:v>36</c:v>
                </c:pt>
                <c:pt idx="97">
                  <c:v>32</c:v>
                </c:pt>
                <c:pt idx="98">
                  <c:v>13</c:v>
                </c:pt>
                <c:pt idx="99">
                  <c:v>19</c:v>
                </c:pt>
                <c:pt idx="100">
                  <c:v>22</c:v>
                </c:pt>
                <c:pt idx="101">
                  <c:v>4</c:v>
                </c:pt>
                <c:pt idx="102">
                  <c:v>0</c:v>
                </c:pt>
              </c:numCache>
            </c:numRef>
          </c:val>
        </c:ser>
        <c:ser>
          <c:idx val="7"/>
          <c:order val="7"/>
          <c:tx>
            <c:strRef>
              <c:f>Sheet1!$I$1</c:f>
              <c:strCache>
                <c:ptCount val="1"/>
                <c:pt idx="0">
                  <c:v>Female Other, Non Hispanic</c:v>
                </c:pt>
              </c:strCache>
            </c:strRef>
          </c:tx>
          <c:spPr>
            <a:solidFill>
              <a:schemeClr val="accent2">
                <a:lumMod val="20000"/>
                <a:lumOff val="80000"/>
              </a:schemeClr>
            </a:solidFill>
          </c:spPr>
          <c:invertIfNegative val="0"/>
          <c:dPt>
            <c:idx val="24"/>
            <c:invertIfNegative val="0"/>
            <c:bubble3D val="0"/>
          </c:dPt>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Sheet1!$I$2:$I$104</c:f>
              <c:numCache>
                <c:formatCode>#,##0;[Red]#,##0</c:formatCode>
                <c:ptCount val="103"/>
                <c:pt idx="0">
                  <c:v>6030</c:v>
                </c:pt>
                <c:pt idx="1">
                  <c:v>5920</c:v>
                </c:pt>
                <c:pt idx="2">
                  <c:v>5908</c:v>
                </c:pt>
                <c:pt idx="3">
                  <c:v>5610</c:v>
                </c:pt>
                <c:pt idx="4">
                  <c:v>5511</c:v>
                </c:pt>
                <c:pt idx="5">
                  <c:v>5516</c:v>
                </c:pt>
                <c:pt idx="6">
                  <c:v>5216</c:v>
                </c:pt>
                <c:pt idx="7">
                  <c:v>5156</c:v>
                </c:pt>
                <c:pt idx="8">
                  <c:v>4864</c:v>
                </c:pt>
                <c:pt idx="9">
                  <c:v>4887</c:v>
                </c:pt>
                <c:pt idx="10">
                  <c:v>4812</c:v>
                </c:pt>
                <c:pt idx="11">
                  <c:v>4736</c:v>
                </c:pt>
                <c:pt idx="12">
                  <c:v>4641</c:v>
                </c:pt>
                <c:pt idx="13">
                  <c:v>4549</c:v>
                </c:pt>
                <c:pt idx="14">
                  <c:v>4481</c:v>
                </c:pt>
                <c:pt idx="15">
                  <c:v>4264</c:v>
                </c:pt>
                <c:pt idx="16">
                  <c:v>4206</c:v>
                </c:pt>
                <c:pt idx="17">
                  <c:v>4082</c:v>
                </c:pt>
                <c:pt idx="18">
                  <c:v>4011</c:v>
                </c:pt>
                <c:pt idx="19">
                  <c:v>3981</c:v>
                </c:pt>
                <c:pt idx="20">
                  <c:v>3734</c:v>
                </c:pt>
                <c:pt idx="21">
                  <c:v>3490</c:v>
                </c:pt>
                <c:pt idx="22">
                  <c:v>3530</c:v>
                </c:pt>
                <c:pt idx="23">
                  <c:v>3605</c:v>
                </c:pt>
                <c:pt idx="24">
                  <c:v>3298</c:v>
                </c:pt>
                <c:pt idx="25">
                  <c:v>3396</c:v>
                </c:pt>
                <c:pt idx="26">
                  <c:v>3229</c:v>
                </c:pt>
                <c:pt idx="27">
                  <c:v>3376</c:v>
                </c:pt>
                <c:pt idx="28">
                  <c:v>3405</c:v>
                </c:pt>
                <c:pt idx="29">
                  <c:v>3226</c:v>
                </c:pt>
                <c:pt idx="30">
                  <c:v>3269</c:v>
                </c:pt>
                <c:pt idx="31">
                  <c:v>3061</c:v>
                </c:pt>
                <c:pt idx="32">
                  <c:v>3013</c:v>
                </c:pt>
                <c:pt idx="33">
                  <c:v>2827</c:v>
                </c:pt>
                <c:pt idx="34">
                  <c:v>2794</c:v>
                </c:pt>
                <c:pt idx="35">
                  <c:v>2886</c:v>
                </c:pt>
                <c:pt idx="36">
                  <c:v>2735</c:v>
                </c:pt>
                <c:pt idx="37">
                  <c:v>2740</c:v>
                </c:pt>
                <c:pt idx="38">
                  <c:v>2797</c:v>
                </c:pt>
                <c:pt idx="39">
                  <c:v>2880</c:v>
                </c:pt>
                <c:pt idx="40">
                  <c:v>2755</c:v>
                </c:pt>
                <c:pt idx="41">
                  <c:v>2435</c:v>
                </c:pt>
                <c:pt idx="42">
                  <c:v>2480</c:v>
                </c:pt>
                <c:pt idx="43">
                  <c:v>2320</c:v>
                </c:pt>
                <c:pt idx="44">
                  <c:v>2322</c:v>
                </c:pt>
                <c:pt idx="45">
                  <c:v>2537</c:v>
                </c:pt>
                <c:pt idx="46">
                  <c:v>2530</c:v>
                </c:pt>
                <c:pt idx="47">
                  <c:v>2627</c:v>
                </c:pt>
                <c:pt idx="48">
                  <c:v>2652</c:v>
                </c:pt>
                <c:pt idx="49">
                  <c:v>2638</c:v>
                </c:pt>
                <c:pt idx="50">
                  <c:v>2425</c:v>
                </c:pt>
                <c:pt idx="51">
                  <c:v>2352</c:v>
                </c:pt>
                <c:pt idx="52">
                  <c:v>2377</c:v>
                </c:pt>
                <c:pt idx="53">
                  <c:v>2396</c:v>
                </c:pt>
                <c:pt idx="54">
                  <c:v>2177</c:v>
                </c:pt>
                <c:pt idx="55">
                  <c:v>2198</c:v>
                </c:pt>
                <c:pt idx="56">
                  <c:v>1949</c:v>
                </c:pt>
                <c:pt idx="57">
                  <c:v>1955</c:v>
                </c:pt>
                <c:pt idx="58">
                  <c:v>1783</c:v>
                </c:pt>
                <c:pt idx="59">
                  <c:v>1708</c:v>
                </c:pt>
                <c:pt idx="60">
                  <c:v>1641</c:v>
                </c:pt>
                <c:pt idx="61">
                  <c:v>1603</c:v>
                </c:pt>
                <c:pt idx="62">
                  <c:v>1521</c:v>
                </c:pt>
                <c:pt idx="63">
                  <c:v>1550</c:v>
                </c:pt>
                <c:pt idx="64">
                  <c:v>1121</c:v>
                </c:pt>
                <c:pt idx="65">
                  <c:v>1161</c:v>
                </c:pt>
                <c:pt idx="66">
                  <c:v>1059</c:v>
                </c:pt>
                <c:pt idx="67">
                  <c:v>1010</c:v>
                </c:pt>
                <c:pt idx="68">
                  <c:v>878</c:v>
                </c:pt>
                <c:pt idx="69">
                  <c:v>828</c:v>
                </c:pt>
                <c:pt idx="70">
                  <c:v>776</c:v>
                </c:pt>
                <c:pt idx="71">
                  <c:v>697</c:v>
                </c:pt>
                <c:pt idx="72">
                  <c:v>668</c:v>
                </c:pt>
                <c:pt idx="73">
                  <c:v>608</c:v>
                </c:pt>
                <c:pt idx="74">
                  <c:v>607</c:v>
                </c:pt>
                <c:pt idx="75">
                  <c:v>536</c:v>
                </c:pt>
                <c:pt idx="76">
                  <c:v>452</c:v>
                </c:pt>
                <c:pt idx="77">
                  <c:v>481</c:v>
                </c:pt>
                <c:pt idx="78">
                  <c:v>460</c:v>
                </c:pt>
                <c:pt idx="79">
                  <c:v>425</c:v>
                </c:pt>
                <c:pt idx="80">
                  <c:v>419</c:v>
                </c:pt>
                <c:pt idx="81">
                  <c:v>328</c:v>
                </c:pt>
                <c:pt idx="82">
                  <c:v>335</c:v>
                </c:pt>
                <c:pt idx="83">
                  <c:v>307</c:v>
                </c:pt>
                <c:pt idx="84">
                  <c:v>286</c:v>
                </c:pt>
                <c:pt idx="85">
                  <c:v>243</c:v>
                </c:pt>
                <c:pt idx="86">
                  <c:v>219</c:v>
                </c:pt>
                <c:pt idx="87">
                  <c:v>172</c:v>
                </c:pt>
                <c:pt idx="88">
                  <c:v>150</c:v>
                </c:pt>
                <c:pt idx="89">
                  <c:v>122</c:v>
                </c:pt>
                <c:pt idx="90">
                  <c:v>112</c:v>
                </c:pt>
                <c:pt idx="91">
                  <c:v>83</c:v>
                </c:pt>
                <c:pt idx="92">
                  <c:v>67</c:v>
                </c:pt>
                <c:pt idx="93">
                  <c:v>58</c:v>
                </c:pt>
                <c:pt idx="94">
                  <c:v>45</c:v>
                </c:pt>
                <c:pt idx="95">
                  <c:v>26</c:v>
                </c:pt>
                <c:pt idx="96">
                  <c:v>30</c:v>
                </c:pt>
                <c:pt idx="97">
                  <c:v>13</c:v>
                </c:pt>
                <c:pt idx="98">
                  <c:v>11</c:v>
                </c:pt>
                <c:pt idx="99">
                  <c:v>10</c:v>
                </c:pt>
                <c:pt idx="100">
                  <c:v>18</c:v>
                </c:pt>
                <c:pt idx="101">
                  <c:v>4</c:v>
                </c:pt>
                <c:pt idx="102">
                  <c:v>0</c:v>
                </c:pt>
              </c:numCache>
            </c:numRef>
          </c:val>
        </c:ser>
        <c:dLbls>
          <c:showLegendKey val="0"/>
          <c:showVal val="0"/>
          <c:showCatName val="0"/>
          <c:showSerName val="0"/>
          <c:showPercent val="0"/>
          <c:showBubbleSize val="0"/>
        </c:dLbls>
        <c:gapWidth val="0"/>
        <c:overlap val="100"/>
        <c:axId val="355050576"/>
        <c:axId val="361462224"/>
      </c:barChart>
      <c:catAx>
        <c:axId val="355050576"/>
        <c:scaling>
          <c:orientation val="minMax"/>
        </c:scaling>
        <c:delete val="0"/>
        <c:axPos val="l"/>
        <c:numFmt formatCode="General" sourceLinked="0"/>
        <c:majorTickMark val="out"/>
        <c:minorTickMark val="none"/>
        <c:tickLblPos val="low"/>
        <c:txPr>
          <a:bodyPr/>
          <a:lstStyle/>
          <a:p>
            <a:pPr>
              <a:defRPr sz="1050" baseline="0"/>
            </a:pPr>
            <a:endParaRPr lang="en-US"/>
          </a:p>
        </c:txPr>
        <c:crossAx val="361462224"/>
        <c:crosses val="autoZero"/>
        <c:auto val="1"/>
        <c:lblAlgn val="ctr"/>
        <c:lblOffset val="100"/>
        <c:tickLblSkip val="5"/>
        <c:noMultiLvlLbl val="0"/>
      </c:catAx>
      <c:valAx>
        <c:axId val="361462224"/>
        <c:scaling>
          <c:orientation val="minMax"/>
          <c:max val="200000"/>
          <c:min val="-200000"/>
        </c:scaling>
        <c:delete val="0"/>
        <c:axPos val="b"/>
        <c:majorGridlines/>
        <c:numFmt formatCode="#,##0;[Red]#,##0" sourceLinked="1"/>
        <c:majorTickMark val="out"/>
        <c:minorTickMark val="none"/>
        <c:tickLblPos val="nextTo"/>
        <c:txPr>
          <a:bodyPr/>
          <a:lstStyle/>
          <a:p>
            <a:pPr>
              <a:defRPr sz="1400"/>
            </a:pPr>
            <a:endParaRPr lang="en-US"/>
          </a:p>
        </c:txPr>
        <c:crossAx val="355050576"/>
        <c:crosses val="autoZero"/>
        <c:crossBetween val="between"/>
      </c:valAx>
    </c:plotArea>
    <c:legend>
      <c:legendPos val="t"/>
      <c:layou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0.21397</cdr:x>
      <cdr:y>0.49202</cdr:y>
    </cdr:from>
    <cdr:to>
      <cdr:x>0.22315</cdr:x>
      <cdr:y>0.55863</cdr:y>
    </cdr:to>
    <cdr:sp macro="" textlink="">
      <cdr:nvSpPr>
        <cdr:cNvPr id="2" name="Up Arrow 1"/>
        <cdr:cNvSpPr/>
      </cdr:nvSpPr>
      <cdr:spPr>
        <a:xfrm xmlns:a="http://schemas.openxmlformats.org/drawingml/2006/main">
          <a:off x="1777196" y="2251552"/>
          <a:ext cx="76248"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0.38828</cdr:x>
      <cdr:y>0.36647</cdr:y>
    </cdr:from>
    <cdr:to>
      <cdr:x>0.39745</cdr:x>
      <cdr:y>0.43308</cdr:y>
    </cdr:to>
    <cdr:sp macro="" textlink="">
      <cdr:nvSpPr>
        <cdr:cNvPr id="4" name="Up Arrow 3"/>
        <cdr:cNvSpPr/>
      </cdr:nvSpPr>
      <cdr:spPr>
        <a:xfrm xmlns:a="http://schemas.openxmlformats.org/drawingml/2006/main">
          <a:off x="3224996" y="1677037"/>
          <a:ext cx="76164"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0.57177</cdr:x>
      <cdr:y>0.29986</cdr:y>
    </cdr:from>
    <cdr:to>
      <cdr:x>0.58095</cdr:x>
      <cdr:y>0.36647</cdr:y>
    </cdr:to>
    <cdr:sp macro="" textlink="">
      <cdr:nvSpPr>
        <cdr:cNvPr id="9" name="Up Arrow 8"/>
        <cdr:cNvSpPr/>
      </cdr:nvSpPr>
      <cdr:spPr>
        <a:xfrm xmlns:a="http://schemas.openxmlformats.org/drawingml/2006/main" rot="10800000">
          <a:off x="4748996" y="1372221"/>
          <a:ext cx="76247"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0.74367</cdr:x>
      <cdr:y>0.48754</cdr:y>
    </cdr:from>
    <cdr:to>
      <cdr:x>0.75285</cdr:x>
      <cdr:y>0.55415</cdr:y>
    </cdr:to>
    <cdr:sp macro="" textlink="">
      <cdr:nvSpPr>
        <cdr:cNvPr id="10" name="Up Arrow 9"/>
        <cdr:cNvSpPr/>
      </cdr:nvSpPr>
      <cdr:spPr>
        <a:xfrm xmlns:a="http://schemas.openxmlformats.org/drawingml/2006/main" rot="10800000">
          <a:off x="6176779" y="2231056"/>
          <a:ext cx="76247"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0.91919</cdr:x>
      <cdr:y>0.65059</cdr:y>
    </cdr:from>
    <cdr:to>
      <cdr:x>0.92836</cdr:x>
      <cdr:y>0.7172</cdr:y>
    </cdr:to>
    <cdr:sp macro="" textlink="">
      <cdr:nvSpPr>
        <cdr:cNvPr id="11" name="Up Arrow 10"/>
        <cdr:cNvSpPr/>
      </cdr:nvSpPr>
      <cdr:spPr>
        <a:xfrm xmlns:a="http://schemas.openxmlformats.org/drawingml/2006/main" rot="10800000">
          <a:off x="7634646" y="2977167"/>
          <a:ext cx="76165"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0.20341</cdr:x>
      <cdr:y>0.91639</cdr:y>
    </cdr:from>
    <cdr:to>
      <cdr:x>0.22258</cdr:x>
      <cdr:y>0.98994</cdr:y>
    </cdr:to>
    <cdr:sp macro="" textlink="">
      <cdr:nvSpPr>
        <cdr:cNvPr id="13" name="Up Arrow 12"/>
        <cdr:cNvSpPr/>
      </cdr:nvSpPr>
      <cdr:spPr>
        <a:xfrm xmlns:a="http://schemas.openxmlformats.org/drawingml/2006/main" rot="20070933">
          <a:off x="1689457" y="4193500"/>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0.29219</cdr:x>
      <cdr:y>0.91859</cdr:y>
    </cdr:from>
    <cdr:to>
      <cdr:x>0.31136</cdr:x>
      <cdr:y>0.99214</cdr:y>
    </cdr:to>
    <cdr:sp macro="" textlink="">
      <cdr:nvSpPr>
        <cdr:cNvPr id="14" name="Up Arrow 13"/>
        <cdr:cNvSpPr/>
      </cdr:nvSpPr>
      <cdr:spPr>
        <a:xfrm xmlns:a="http://schemas.openxmlformats.org/drawingml/2006/main" rot="2005256">
          <a:off x="2426857" y="4203596"/>
          <a:ext cx="159231" cy="336552"/>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0.64554</cdr:x>
      <cdr:y>0.91337</cdr:y>
    </cdr:from>
    <cdr:to>
      <cdr:x>0.66471</cdr:x>
      <cdr:y>0.98691</cdr:y>
    </cdr:to>
    <cdr:sp macro="" textlink="">
      <cdr:nvSpPr>
        <cdr:cNvPr id="15" name="Up Arrow 14"/>
        <cdr:cNvSpPr/>
      </cdr:nvSpPr>
      <cdr:spPr>
        <a:xfrm xmlns:a="http://schemas.openxmlformats.org/drawingml/2006/main" rot="19600090">
          <a:off x="5361758" y="4179719"/>
          <a:ext cx="159222" cy="336528"/>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0.70021</cdr:x>
      <cdr:y>0.90694</cdr:y>
    </cdr:from>
    <cdr:to>
      <cdr:x>0.71938</cdr:x>
      <cdr:y>0.98049</cdr:y>
    </cdr:to>
    <cdr:sp macro="" textlink="">
      <cdr:nvSpPr>
        <cdr:cNvPr id="16" name="Up Arrow 15"/>
        <cdr:cNvSpPr/>
      </cdr:nvSpPr>
      <cdr:spPr>
        <a:xfrm xmlns:a="http://schemas.openxmlformats.org/drawingml/2006/main">
          <a:off x="5815796" y="4150255"/>
          <a:ext cx="159222" cy="336575"/>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0.76208</cdr:x>
      <cdr:y>0.93428</cdr:y>
    </cdr:from>
    <cdr:to>
      <cdr:x>0.80261</cdr:x>
      <cdr:y>0.96908</cdr:y>
    </cdr:to>
    <cdr:sp macro="" textlink="">
      <cdr:nvSpPr>
        <cdr:cNvPr id="17" name="Up Arrow 16"/>
        <cdr:cNvSpPr/>
      </cdr:nvSpPr>
      <cdr:spPr>
        <a:xfrm xmlns:a="http://schemas.openxmlformats.org/drawingml/2006/main" rot="2895786">
          <a:off x="6418389" y="4186729"/>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0.21397</cdr:x>
      <cdr:y>0.61728</cdr:y>
    </cdr:from>
    <cdr:to>
      <cdr:x>0.22314</cdr:x>
      <cdr:y>0.68388</cdr:y>
    </cdr:to>
    <cdr:sp macro="" textlink="">
      <cdr:nvSpPr>
        <cdr:cNvPr id="3" name="Up Arrow 2"/>
        <cdr:cNvSpPr/>
      </cdr:nvSpPr>
      <cdr:spPr>
        <a:xfrm xmlns:a="http://schemas.openxmlformats.org/drawingml/2006/main" rot="10800000">
          <a:off x="1777196" y="2824767"/>
          <a:ext cx="76165"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0.39746</cdr:x>
      <cdr:y>0.48317</cdr:y>
    </cdr:from>
    <cdr:to>
      <cdr:x>0.40663</cdr:x>
      <cdr:y>0.54977</cdr:y>
    </cdr:to>
    <cdr:sp macro="" textlink="">
      <cdr:nvSpPr>
        <cdr:cNvPr id="5" name="Up Arrow 4"/>
        <cdr:cNvSpPr/>
      </cdr:nvSpPr>
      <cdr:spPr>
        <a:xfrm xmlns:a="http://schemas.openxmlformats.org/drawingml/2006/main" rot="10800000">
          <a:off x="3301196" y="2211067"/>
          <a:ext cx="76165"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0.56259</cdr:x>
      <cdr:y>0.20099</cdr:y>
    </cdr:from>
    <cdr:to>
      <cdr:x>0.57176</cdr:x>
      <cdr:y>0.2676</cdr:y>
    </cdr:to>
    <cdr:sp macro="" textlink="">
      <cdr:nvSpPr>
        <cdr:cNvPr id="6" name="Up Arrow 5"/>
        <cdr:cNvSpPr/>
      </cdr:nvSpPr>
      <cdr:spPr>
        <a:xfrm xmlns:a="http://schemas.openxmlformats.org/drawingml/2006/main">
          <a:off x="4672796" y="919767"/>
          <a:ext cx="76165"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0.74608</cdr:x>
      <cdr:y>0.4292</cdr:y>
    </cdr:from>
    <cdr:to>
      <cdr:x>0.75525</cdr:x>
      <cdr:y>0.4958</cdr:y>
    </cdr:to>
    <cdr:sp macro="" textlink="">
      <cdr:nvSpPr>
        <cdr:cNvPr id="7" name="Up Arrow 6"/>
        <cdr:cNvSpPr/>
      </cdr:nvSpPr>
      <cdr:spPr>
        <a:xfrm xmlns:a="http://schemas.openxmlformats.org/drawingml/2006/main">
          <a:off x="6196832" y="1964054"/>
          <a:ext cx="76164"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0.92039</cdr:x>
      <cdr:y>0.61728</cdr:y>
    </cdr:from>
    <cdr:to>
      <cdr:x>0.92957</cdr:x>
      <cdr:y>0.68388</cdr:y>
    </cdr:to>
    <cdr:sp macro="" textlink="">
      <cdr:nvSpPr>
        <cdr:cNvPr id="8" name="Up Arrow 7"/>
        <cdr:cNvSpPr/>
      </cdr:nvSpPr>
      <cdr:spPr>
        <a:xfrm xmlns:a="http://schemas.openxmlformats.org/drawingml/2006/main">
          <a:off x="7644549" y="2824767"/>
          <a:ext cx="76247"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0.20341</cdr:x>
      <cdr:y>0.91639</cdr:y>
    </cdr:from>
    <cdr:to>
      <cdr:x>0.22258</cdr:x>
      <cdr:y>0.98994</cdr:y>
    </cdr:to>
    <cdr:sp macro="" textlink="">
      <cdr:nvSpPr>
        <cdr:cNvPr id="13" name="Up Arrow 12"/>
        <cdr:cNvSpPr/>
      </cdr:nvSpPr>
      <cdr:spPr>
        <a:xfrm xmlns:a="http://schemas.openxmlformats.org/drawingml/2006/main" rot="20070933">
          <a:off x="1689457" y="4193500"/>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0.29219</cdr:x>
      <cdr:y>0.91859</cdr:y>
    </cdr:from>
    <cdr:to>
      <cdr:x>0.31136</cdr:x>
      <cdr:y>0.99214</cdr:y>
    </cdr:to>
    <cdr:sp macro="" textlink="">
      <cdr:nvSpPr>
        <cdr:cNvPr id="14" name="Up Arrow 13"/>
        <cdr:cNvSpPr/>
      </cdr:nvSpPr>
      <cdr:spPr>
        <a:xfrm xmlns:a="http://schemas.openxmlformats.org/drawingml/2006/main" rot="2005256">
          <a:off x="2426857" y="4203596"/>
          <a:ext cx="159231" cy="336552"/>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0.64554</cdr:x>
      <cdr:y>0.91337</cdr:y>
    </cdr:from>
    <cdr:to>
      <cdr:x>0.66471</cdr:x>
      <cdr:y>0.98691</cdr:y>
    </cdr:to>
    <cdr:sp macro="" textlink="">
      <cdr:nvSpPr>
        <cdr:cNvPr id="15" name="Up Arrow 14"/>
        <cdr:cNvSpPr/>
      </cdr:nvSpPr>
      <cdr:spPr>
        <a:xfrm xmlns:a="http://schemas.openxmlformats.org/drawingml/2006/main" rot="19600090">
          <a:off x="5361758" y="4179719"/>
          <a:ext cx="159222" cy="336528"/>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0.70021</cdr:x>
      <cdr:y>0.90694</cdr:y>
    </cdr:from>
    <cdr:to>
      <cdr:x>0.71938</cdr:x>
      <cdr:y>0.98049</cdr:y>
    </cdr:to>
    <cdr:sp macro="" textlink="">
      <cdr:nvSpPr>
        <cdr:cNvPr id="16" name="Up Arrow 15"/>
        <cdr:cNvSpPr/>
      </cdr:nvSpPr>
      <cdr:spPr>
        <a:xfrm xmlns:a="http://schemas.openxmlformats.org/drawingml/2006/main">
          <a:off x="5815796" y="4150255"/>
          <a:ext cx="159222" cy="336575"/>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0.76208</cdr:x>
      <cdr:y>0.93428</cdr:y>
    </cdr:from>
    <cdr:to>
      <cdr:x>0.80261</cdr:x>
      <cdr:y>0.96908</cdr:y>
    </cdr:to>
    <cdr:sp macro="" textlink="">
      <cdr:nvSpPr>
        <cdr:cNvPr id="17" name="Up Arrow 16"/>
        <cdr:cNvSpPr/>
      </cdr:nvSpPr>
      <cdr:spPr>
        <a:xfrm xmlns:a="http://schemas.openxmlformats.org/drawingml/2006/main" rot="2895786">
          <a:off x="6418389" y="4186729"/>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29075" cy="350838"/>
          </a:xfrm>
          <a:prstGeom prst="rect">
            <a:avLst/>
          </a:prstGeom>
        </p:spPr>
        <p:txBody>
          <a:bodyPr vert="horz" lIns="91413" tIns="45706" rIns="91413" bIns="45706" rtlCol="0"/>
          <a:lstStyle>
            <a:lvl1pPr algn="l">
              <a:defRPr sz="1200"/>
            </a:lvl1pPr>
          </a:lstStyle>
          <a:p>
            <a:endParaRPr lang="en-US" dirty="0"/>
          </a:p>
        </p:txBody>
      </p:sp>
      <p:sp>
        <p:nvSpPr>
          <p:cNvPr id="3" name="Date Placeholder 2"/>
          <p:cNvSpPr>
            <a:spLocks noGrp="1"/>
          </p:cNvSpPr>
          <p:nvPr>
            <p:ph type="dt" sz="quarter" idx="1"/>
          </p:nvPr>
        </p:nvSpPr>
        <p:spPr>
          <a:xfrm>
            <a:off x="5265743" y="0"/>
            <a:ext cx="4029075" cy="350838"/>
          </a:xfrm>
          <a:prstGeom prst="rect">
            <a:avLst/>
          </a:prstGeom>
        </p:spPr>
        <p:txBody>
          <a:bodyPr vert="horz" lIns="91413" tIns="45706" rIns="91413" bIns="45706" rtlCol="0"/>
          <a:lstStyle>
            <a:lvl1pPr algn="r">
              <a:defRPr sz="1200"/>
            </a:lvl1pPr>
          </a:lstStyle>
          <a:p>
            <a:fld id="{6F86D4F7-26D3-47E1-8796-8EA85FE6EA14}" type="datetimeFigureOut">
              <a:rPr lang="en-US" smtClean="0"/>
              <a:pPr/>
              <a:t>10/8/2015</a:t>
            </a:fld>
            <a:endParaRPr lang="en-US" dirty="0"/>
          </a:p>
        </p:txBody>
      </p:sp>
      <p:sp>
        <p:nvSpPr>
          <p:cNvPr id="4" name="Footer Placeholder 3"/>
          <p:cNvSpPr>
            <a:spLocks noGrp="1"/>
          </p:cNvSpPr>
          <p:nvPr>
            <p:ph type="ftr" sz="quarter" idx="2"/>
          </p:nvPr>
        </p:nvSpPr>
        <p:spPr>
          <a:xfrm>
            <a:off x="2" y="6657975"/>
            <a:ext cx="4029075" cy="350838"/>
          </a:xfrm>
          <a:prstGeom prst="rect">
            <a:avLst/>
          </a:prstGeom>
        </p:spPr>
        <p:txBody>
          <a:bodyPr vert="horz" lIns="91413" tIns="45706" rIns="91413" bIns="45706"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743" y="6657975"/>
            <a:ext cx="4029075" cy="350838"/>
          </a:xfrm>
          <a:prstGeom prst="rect">
            <a:avLst/>
          </a:prstGeom>
        </p:spPr>
        <p:txBody>
          <a:bodyPr vert="horz" lIns="91413" tIns="45706" rIns="91413" bIns="45706" rtlCol="0" anchor="b"/>
          <a:lstStyle>
            <a:lvl1pPr algn="r">
              <a:defRPr sz="1200"/>
            </a:lvl1pPr>
          </a:lstStyle>
          <a:p>
            <a:fld id="{0B015AEA-5DB0-4693-9BD1-9C380D852E61}" type="slidenum">
              <a:rPr lang="en-US" smtClean="0"/>
              <a:pPr/>
              <a:t>‹#›</a:t>
            </a:fld>
            <a:endParaRPr lang="en-US" dirty="0"/>
          </a:p>
        </p:txBody>
      </p:sp>
    </p:spTree>
    <p:extLst>
      <p:ext uri="{BB962C8B-B14F-4D97-AF65-F5344CB8AC3E}">
        <p14:creationId xmlns:p14="http://schemas.microsoft.com/office/powerpoint/2010/main" val="2013572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4028440" cy="350520"/>
          </a:xfrm>
          <a:prstGeom prst="rect">
            <a:avLst/>
          </a:prstGeom>
          <a:noFill/>
          <a:ln w="9525">
            <a:noFill/>
            <a:miter lim="800000"/>
            <a:headEnd/>
            <a:tailEnd/>
          </a:ln>
        </p:spPr>
        <p:txBody>
          <a:bodyPr vert="horz" wrap="square" lIns="93150" tIns="46576" rIns="93150" bIns="46576" numCol="1" anchor="t" anchorCtr="0" compatLnSpc="1">
            <a:prstTxWarp prst="textNoShape">
              <a:avLst/>
            </a:prstTxWarp>
          </a:bodyPr>
          <a:lstStyle>
            <a:lvl1pPr>
              <a:defRPr sz="1200" smtClean="0"/>
            </a:lvl1pPr>
          </a:lstStyle>
          <a:p>
            <a:pPr>
              <a:defRPr/>
            </a:pPr>
            <a:endParaRPr lang="en-US" dirty="0"/>
          </a:p>
        </p:txBody>
      </p:sp>
      <p:sp>
        <p:nvSpPr>
          <p:cNvPr id="5123" name="Rectangle 3"/>
          <p:cNvSpPr>
            <a:spLocks noGrp="1" noChangeArrowheads="1"/>
          </p:cNvSpPr>
          <p:nvPr>
            <p:ph type="dt" idx="1"/>
          </p:nvPr>
        </p:nvSpPr>
        <p:spPr bwMode="auto">
          <a:xfrm>
            <a:off x="5267961" y="0"/>
            <a:ext cx="4028440" cy="350520"/>
          </a:xfrm>
          <a:prstGeom prst="rect">
            <a:avLst/>
          </a:prstGeom>
          <a:noFill/>
          <a:ln w="9525">
            <a:noFill/>
            <a:miter lim="800000"/>
            <a:headEnd/>
            <a:tailEnd/>
          </a:ln>
        </p:spPr>
        <p:txBody>
          <a:bodyPr vert="horz" wrap="square" lIns="93150" tIns="46576" rIns="93150" bIns="46576" numCol="1" anchor="t" anchorCtr="0" compatLnSpc="1">
            <a:prstTxWarp prst="textNoShape">
              <a:avLst/>
            </a:prstTxWarp>
          </a:bodyPr>
          <a:lstStyle>
            <a:lvl1pPr algn="r">
              <a:defRPr sz="1200" smtClean="0"/>
            </a:lvl1pPr>
          </a:lstStyle>
          <a:p>
            <a:pPr>
              <a:defRPr/>
            </a:pPr>
            <a:endParaRPr lang="en-US" dirty="0"/>
          </a:p>
        </p:txBody>
      </p:sp>
      <p:sp>
        <p:nvSpPr>
          <p:cNvPr id="4100" name="Rectangle 4"/>
          <p:cNvSpPr>
            <a:spLocks noGrp="1" noRot="1" noChangeAspect="1" noChangeArrowheads="1" noTextEdit="1"/>
          </p:cNvSpPr>
          <p:nvPr>
            <p:ph type="sldImg" idx="2"/>
          </p:nvPr>
        </p:nvSpPr>
        <p:spPr bwMode="auto">
          <a:xfrm>
            <a:off x="1370013" y="152400"/>
            <a:ext cx="6716712" cy="5037138"/>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62000" y="5562600"/>
            <a:ext cx="8001000" cy="1143000"/>
          </a:xfrm>
          <a:prstGeom prst="rect">
            <a:avLst/>
          </a:prstGeom>
          <a:noFill/>
          <a:ln w="9525">
            <a:noFill/>
            <a:miter lim="800000"/>
            <a:headEnd/>
            <a:tailEnd/>
          </a:ln>
        </p:spPr>
        <p:txBody>
          <a:bodyPr vert="horz" wrap="square" lIns="93150" tIns="46576" rIns="93150" bIns="46576"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5126" name="Rectangle 6"/>
          <p:cNvSpPr>
            <a:spLocks noGrp="1" noChangeArrowheads="1"/>
          </p:cNvSpPr>
          <p:nvPr>
            <p:ph type="ftr" sz="quarter" idx="4"/>
          </p:nvPr>
        </p:nvSpPr>
        <p:spPr bwMode="auto">
          <a:xfrm>
            <a:off x="0" y="6659880"/>
            <a:ext cx="4028440" cy="350520"/>
          </a:xfrm>
          <a:prstGeom prst="rect">
            <a:avLst/>
          </a:prstGeom>
          <a:noFill/>
          <a:ln w="9525">
            <a:noFill/>
            <a:miter lim="800000"/>
            <a:headEnd/>
            <a:tailEnd/>
          </a:ln>
        </p:spPr>
        <p:txBody>
          <a:bodyPr vert="horz" wrap="square" lIns="93150" tIns="46576" rIns="93150" bIns="46576" numCol="1" anchor="b" anchorCtr="0" compatLnSpc="1">
            <a:prstTxWarp prst="textNoShape">
              <a:avLst/>
            </a:prstTxWarp>
          </a:bodyPr>
          <a:lstStyle>
            <a:lvl1pPr>
              <a:defRPr sz="1200" smtClean="0"/>
            </a:lvl1pPr>
          </a:lstStyle>
          <a:p>
            <a:pPr>
              <a:defRPr/>
            </a:pPr>
            <a:endParaRPr lang="en-US" dirty="0"/>
          </a:p>
        </p:txBody>
      </p:sp>
      <p:sp>
        <p:nvSpPr>
          <p:cNvPr id="5127" name="Rectangle 7"/>
          <p:cNvSpPr>
            <a:spLocks noGrp="1" noChangeArrowheads="1"/>
          </p:cNvSpPr>
          <p:nvPr>
            <p:ph type="sldNum" sz="quarter" idx="5"/>
          </p:nvPr>
        </p:nvSpPr>
        <p:spPr bwMode="auto">
          <a:xfrm>
            <a:off x="5267961" y="6659880"/>
            <a:ext cx="4028440" cy="350520"/>
          </a:xfrm>
          <a:prstGeom prst="rect">
            <a:avLst/>
          </a:prstGeom>
          <a:noFill/>
          <a:ln w="9525">
            <a:noFill/>
            <a:miter lim="800000"/>
            <a:headEnd/>
            <a:tailEnd/>
          </a:ln>
        </p:spPr>
        <p:txBody>
          <a:bodyPr vert="horz" wrap="square" lIns="93150" tIns="46576" rIns="93150" bIns="46576" numCol="1" anchor="b" anchorCtr="0" compatLnSpc="1">
            <a:prstTxWarp prst="textNoShape">
              <a:avLst/>
            </a:prstTxWarp>
          </a:bodyPr>
          <a:lstStyle>
            <a:lvl1pPr algn="r">
              <a:defRPr sz="1200" smtClean="0"/>
            </a:lvl1pPr>
          </a:lstStyle>
          <a:p>
            <a:pPr>
              <a:defRPr/>
            </a:pPr>
            <a:fld id="{47192831-88FD-46AC-A3A6-55A2B3E79D84}" type="slidenum">
              <a:rPr lang="en-US"/>
              <a:pPr>
                <a:defRPr/>
              </a:pPr>
              <a:t>‹#›</a:t>
            </a:fld>
            <a:endParaRPr lang="en-US" dirty="0"/>
          </a:p>
        </p:txBody>
      </p:sp>
    </p:spTree>
    <p:extLst>
      <p:ext uri="{BB962C8B-B14F-4D97-AF65-F5344CB8AC3E}">
        <p14:creationId xmlns:p14="http://schemas.microsoft.com/office/powerpoint/2010/main" val="33008567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D68655FB-92C5-4911-BAAF-537F2EC37D5C}" type="slidenum">
              <a:rPr lang="en-US"/>
              <a:pPr/>
              <a:t>1</a:t>
            </a:fld>
            <a:endParaRPr lang="en-US" dirty="0"/>
          </a:p>
        </p:txBody>
      </p:sp>
      <p:sp>
        <p:nvSpPr>
          <p:cNvPr id="5123" name="Rectangle 2"/>
          <p:cNvSpPr>
            <a:spLocks noGrp="1" noRot="1" noChangeAspect="1" noChangeArrowheads="1" noTextEdit="1"/>
          </p:cNvSpPr>
          <p:nvPr>
            <p:ph type="sldImg"/>
          </p:nvPr>
        </p:nvSpPr>
        <p:spPr>
          <a:xfrm>
            <a:off x="1524000" y="533400"/>
            <a:ext cx="6056313" cy="4541838"/>
          </a:xfrm>
          <a:ln/>
        </p:spPr>
      </p:sp>
      <p:sp>
        <p:nvSpPr>
          <p:cNvPr id="5124" name="Rectangle 3"/>
          <p:cNvSpPr>
            <a:spLocks noGrp="1" noChangeArrowheads="1"/>
          </p:cNvSpPr>
          <p:nvPr>
            <p:ph type="body" idx="1"/>
          </p:nvPr>
        </p:nvSpPr>
        <p:spPr>
          <a:xfrm>
            <a:off x="762000" y="5257800"/>
            <a:ext cx="8001000" cy="1143000"/>
          </a:xfrm>
          <a:noFill/>
          <a:ln/>
        </p:spPr>
        <p:txBody>
          <a:bodyPr/>
          <a:lstStyle/>
          <a:p>
            <a:pPr defTabSz="914132" eaLnBrk="1" hangingPunct="1">
              <a:defRPr/>
            </a:pPr>
            <a:r>
              <a:rPr lang="en-US" dirty="0" smtClean="0"/>
              <a:t>Lloyd Potter is the Texas</a:t>
            </a:r>
            <a:r>
              <a:rPr lang="en-US" baseline="0" dirty="0" smtClean="0"/>
              <a:t> State Demographer and the </a:t>
            </a:r>
            <a:r>
              <a:rPr lang="en-US" dirty="0" smtClean="0"/>
              <a:t>Director of the Texas State Data Center based at the University of Texas at San Antonio.  </a:t>
            </a:r>
          </a:p>
        </p:txBody>
      </p:sp>
    </p:spTree>
    <p:extLst>
      <p:ext uri="{BB962C8B-B14F-4D97-AF65-F5344CB8AC3E}">
        <p14:creationId xmlns:p14="http://schemas.microsoft.com/office/powerpoint/2010/main" val="3061174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a:t>
            </a:r>
            <a:r>
              <a:rPr lang="en-US" baseline="0" dirty="0" smtClean="0"/>
              <a:t> are so many people moving to Texas? It’s the economy. Texas has consistently out-performed the rest of the country in job creation for well over a decade. Even through the recession and certainly coming out of the recession. </a:t>
            </a:r>
            <a:endParaRPr lang="en-US" dirty="0"/>
          </a:p>
        </p:txBody>
      </p:sp>
      <p:sp>
        <p:nvSpPr>
          <p:cNvPr id="4" name="Slide Number Placeholder 3"/>
          <p:cNvSpPr>
            <a:spLocks noGrp="1"/>
          </p:cNvSpPr>
          <p:nvPr>
            <p:ph type="sldNum" sz="quarter" idx="10"/>
          </p:nvPr>
        </p:nvSpPr>
        <p:spPr/>
        <p:txBody>
          <a:bodyPr/>
          <a:lstStyle/>
          <a:p>
            <a:fld id="{98163AE5-516B-4829-B0EE-0DD680D1BF5A}" type="slidenum">
              <a:rPr lang="en-US" smtClean="0"/>
              <a:t>15</a:t>
            </a:fld>
            <a:endParaRPr lang="en-US"/>
          </a:p>
        </p:txBody>
      </p:sp>
    </p:spTree>
    <p:extLst>
      <p:ext uri="{BB962C8B-B14F-4D97-AF65-F5344CB8AC3E}">
        <p14:creationId xmlns:p14="http://schemas.microsoft.com/office/powerpoint/2010/main" val="1917285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the</a:t>
            </a:r>
            <a:r>
              <a:rPr lang="en-US" baseline="0" dirty="0" smtClean="0"/>
              <a:t> last decade, Texas created almost 30% of the jobs in the United States. That’s quite amazing. If we were a country, we’d be something like the 14</a:t>
            </a:r>
            <a:r>
              <a:rPr lang="en-US" baseline="30000" dirty="0" smtClean="0"/>
              <a:t>th</a:t>
            </a:r>
            <a:r>
              <a:rPr lang="en-US" baseline="0" dirty="0" smtClean="0"/>
              <a:t> or 15</a:t>
            </a:r>
            <a:r>
              <a:rPr lang="en-US" baseline="30000" dirty="0" smtClean="0"/>
              <a:t>th</a:t>
            </a:r>
            <a:r>
              <a:rPr lang="en-US" baseline="0" dirty="0" smtClean="0"/>
              <a:t> largest economy.  By many measures Texas has been performing very well. One of the critical questions we have an obligation to continually ask is “what might happen to slow us down or set us back?”  Can we keep on the roll we’ve been on? </a:t>
            </a:r>
            <a:endParaRPr lang="en-US" dirty="0"/>
          </a:p>
        </p:txBody>
      </p:sp>
      <p:sp>
        <p:nvSpPr>
          <p:cNvPr id="4" name="Slide Number Placeholder 3"/>
          <p:cNvSpPr>
            <a:spLocks noGrp="1"/>
          </p:cNvSpPr>
          <p:nvPr>
            <p:ph type="sldNum" sz="quarter" idx="10"/>
          </p:nvPr>
        </p:nvSpPr>
        <p:spPr/>
        <p:txBody>
          <a:bodyPr/>
          <a:lstStyle/>
          <a:p>
            <a:fld id="{98163AE5-516B-4829-B0EE-0DD680D1BF5A}" type="slidenum">
              <a:rPr lang="en-US" smtClean="0"/>
              <a:t>16</a:t>
            </a:fld>
            <a:endParaRPr lang="en-US"/>
          </a:p>
        </p:txBody>
      </p:sp>
    </p:spTree>
    <p:extLst>
      <p:ext uri="{BB962C8B-B14F-4D97-AF65-F5344CB8AC3E}">
        <p14:creationId xmlns:p14="http://schemas.microsoft.com/office/powerpoint/2010/main" val="324519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1447800" y="552450"/>
            <a:ext cx="6629400" cy="4972050"/>
          </a:xfrm>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As</a:t>
            </a:r>
            <a:r>
              <a:rPr lang="en-US" baseline="0" dirty="0" smtClean="0"/>
              <a:t> of the 2000 Census, about 53% of Texas’ population was non-Hispanic Anglo, about 32% where of Hispanic descent, about 11% where non-Hispanic African American, and about 4% were non-Hispanic Other. </a:t>
            </a:r>
            <a:endParaRPr lang="en-US" dirty="0" smtClean="0"/>
          </a:p>
          <a:p>
            <a:r>
              <a:rPr lang="en-US" dirty="0" smtClean="0"/>
              <a:t>In</a:t>
            </a:r>
            <a:r>
              <a:rPr lang="en-US" baseline="0" dirty="0" smtClean="0"/>
              <a:t> 2010, it is estimated that about 45% of the Texas population was non-Hispanic Anglo, 38% of Hispanic descent, 11% were non-Hispanic African American, and about 6% were non-Hispanic Other (largely of Asian descent). </a:t>
            </a:r>
            <a:endParaRPr lang="en-US" dirty="0" smtClean="0"/>
          </a:p>
        </p:txBody>
      </p:sp>
      <p:sp>
        <p:nvSpPr>
          <p:cNvPr id="4" name="Slide Number Placeholder 3"/>
          <p:cNvSpPr>
            <a:spLocks noGrp="1"/>
          </p:cNvSpPr>
          <p:nvPr>
            <p:ph type="sldNum" sz="quarter" idx="5"/>
          </p:nvPr>
        </p:nvSpPr>
        <p:spPr/>
        <p:txBody>
          <a:bodyPr/>
          <a:lstStyle/>
          <a:p>
            <a:pPr>
              <a:defRPr/>
            </a:pPr>
            <a:fld id="{3D9BDED3-744B-4161-B247-055080F26F46}" type="slidenum">
              <a:rPr lang="en-US" smtClean="0"/>
              <a:pPr>
                <a:defRPr/>
              </a:pPr>
              <a:t>19</a:t>
            </a:fld>
            <a:endParaRPr lang="en-US" dirty="0"/>
          </a:p>
        </p:txBody>
      </p:sp>
    </p:spTree>
    <p:extLst>
      <p:ext uri="{BB962C8B-B14F-4D97-AF65-F5344CB8AC3E}">
        <p14:creationId xmlns:p14="http://schemas.microsoft.com/office/powerpoint/2010/main" val="2803353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age distribution of the non-Hispanic white population in Texas is weighted heavily with the “baby boom” generation. Largely the result of lower fertility and less net</a:t>
            </a:r>
            <a:r>
              <a:rPr lang="en-US" baseline="0" dirty="0" smtClean="0"/>
              <a:t> </a:t>
            </a:r>
            <a:r>
              <a:rPr lang="en-US" dirty="0" smtClean="0"/>
              <a:t>in-migration, the non-Hispanic white population</a:t>
            </a:r>
            <a:r>
              <a:rPr lang="en-US" baseline="0" dirty="0" smtClean="0"/>
              <a:t> has relatively fewer young persons relative to those in the middle-age years. In 2010, at ages 37 and younger, the Hispanic population exceeds the non-Hispanic white population.</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20</a:t>
            </a:fld>
            <a:endParaRPr lang="en-US" dirty="0"/>
          </a:p>
        </p:txBody>
      </p:sp>
    </p:spTree>
    <p:extLst>
      <p:ext uri="{BB962C8B-B14F-4D97-AF65-F5344CB8AC3E}">
        <p14:creationId xmlns:p14="http://schemas.microsoft.com/office/powerpoint/2010/main" val="1203361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population pyramid represents the age</a:t>
            </a:r>
            <a:r>
              <a:rPr lang="en-US" baseline="0" dirty="0" smtClean="0"/>
              <a:t> and </a:t>
            </a:r>
            <a:r>
              <a:rPr lang="en-US" dirty="0" smtClean="0"/>
              <a:t>sex</a:t>
            </a:r>
            <a:r>
              <a:rPr lang="en-US" baseline="0" dirty="0" smtClean="0"/>
              <a:t> composition of the Texas non-Hispanic white population. Blue represents males, red females, rows are single years of age.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21</a:t>
            </a:fld>
            <a:endParaRPr lang="en-US" dirty="0"/>
          </a:p>
        </p:txBody>
      </p:sp>
    </p:spTree>
    <p:extLst>
      <p:ext uri="{BB962C8B-B14F-4D97-AF65-F5344CB8AC3E}">
        <p14:creationId xmlns:p14="http://schemas.microsoft.com/office/powerpoint/2010/main" val="52864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population pyramid represents the age,  and sex</a:t>
            </a:r>
            <a:r>
              <a:rPr lang="en-US" baseline="0" dirty="0" smtClean="0"/>
              <a:t> composition of the minority population in Texas.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22</a:t>
            </a:fld>
            <a:endParaRPr lang="en-US" dirty="0"/>
          </a:p>
        </p:txBody>
      </p:sp>
    </p:spTree>
    <p:extLst>
      <p:ext uri="{BB962C8B-B14F-4D97-AF65-F5344CB8AC3E}">
        <p14:creationId xmlns:p14="http://schemas.microsoft.com/office/powerpoint/2010/main" val="3397868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population pyramid represents the age, sex, race and</a:t>
            </a:r>
            <a:r>
              <a:rPr lang="en-US" baseline="0" dirty="0" smtClean="0"/>
              <a:t> ethnic composition of the Texas population.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23</a:t>
            </a:fld>
            <a:endParaRPr lang="en-US" dirty="0"/>
          </a:p>
        </p:txBody>
      </p:sp>
    </p:spTree>
    <p:extLst>
      <p:ext uri="{BB962C8B-B14F-4D97-AF65-F5344CB8AC3E}">
        <p14:creationId xmlns:p14="http://schemas.microsoft.com/office/powerpoint/2010/main" val="31775043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One indicator of quality of life is how much time spent commuting to and from work. Commuting takes away time from family and leisure activities and may have an impact on work productivity as well.  When we look at the percent of workers who commute longer than 25 minutes by census tract, you can see how increasing population and resulting density, perhaps combined with lagging infrastructure has resulted in increasing commuting times for suburban residents in the more densely populated parts of the state.  Commuting time is a factor that some potential business will examine when considering moving operations to a place and one that most can agree is something we want to be as small as possible within reason. </a:t>
            </a:r>
          </a:p>
          <a:p>
            <a:endParaRPr lang="en-US" sz="1000" dirty="0"/>
          </a:p>
        </p:txBody>
      </p:sp>
      <p:sp>
        <p:nvSpPr>
          <p:cNvPr id="4" name="Slide Number Placeholder 3"/>
          <p:cNvSpPr>
            <a:spLocks noGrp="1"/>
          </p:cNvSpPr>
          <p:nvPr>
            <p:ph type="sldNum" sz="quarter" idx="10"/>
          </p:nvPr>
        </p:nvSpPr>
        <p:spPr/>
        <p:txBody>
          <a:bodyPr/>
          <a:lstStyle/>
          <a:p>
            <a:fld id="{98163AE5-516B-4829-B0EE-0DD680D1BF5A}" type="slidenum">
              <a:rPr lang="en-US" smtClean="0"/>
              <a:t>31</a:t>
            </a:fld>
            <a:endParaRPr lang="en-US"/>
          </a:p>
        </p:txBody>
      </p:sp>
    </p:spTree>
    <p:extLst>
      <p:ext uri="{BB962C8B-B14F-4D97-AF65-F5344CB8AC3E}">
        <p14:creationId xmlns:p14="http://schemas.microsoft.com/office/powerpoint/2010/main" val="24164056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09738" y="158750"/>
            <a:ext cx="6829425" cy="5122863"/>
          </a:xfrm>
        </p:spPr>
      </p:sp>
      <p:sp>
        <p:nvSpPr>
          <p:cNvPr id="3" name="Notes Placeholder 2"/>
          <p:cNvSpPr>
            <a:spLocks noGrp="1"/>
          </p:cNvSpPr>
          <p:nvPr>
            <p:ph type="body" idx="1"/>
          </p:nvPr>
        </p:nvSpPr>
        <p:spPr/>
        <p:txBody>
          <a:bodyPr/>
          <a:lstStyle/>
          <a:p>
            <a:r>
              <a:rPr lang="en-US" sz="900" dirty="0"/>
              <a:t>The projected population of Texas is produced using three different migration scenarios. The blue line represents the assumption that there is no in or out migration for Texas. The result is a population that is growing only from natural increase (births-deaths). Under this unlikely scenario, Texas will maintain a health pace of population growth. The other two scenarios assume that 1) the migration rate will be the same as we observed between 2000 and 2010 and 2) the migration rate will be half of what we observed between 2000 and 2010. Under the first assumption Texas will add another 5 million persons this decade, another 7 million the following, 8 or 9 million between 2030 and 2040 and almost 10 million between 2040 and 2050. The half migration scenario also projects significant growth but more modest than the assumption of full migration. </a:t>
            </a:r>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33</a:t>
            </a:fld>
            <a:endParaRPr lang="en-US" dirty="0"/>
          </a:p>
        </p:txBody>
      </p:sp>
    </p:spTree>
    <p:extLst>
      <p:ext uri="{BB962C8B-B14F-4D97-AF65-F5344CB8AC3E}">
        <p14:creationId xmlns:p14="http://schemas.microsoft.com/office/powerpoint/2010/main" val="35260507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35</a:t>
            </a:fld>
            <a:endParaRPr lang="en-US" dirty="0"/>
          </a:p>
        </p:txBody>
      </p:sp>
    </p:spTree>
    <p:extLst>
      <p:ext uri="{BB962C8B-B14F-4D97-AF65-F5344CB8AC3E}">
        <p14:creationId xmlns:p14="http://schemas.microsoft.com/office/powerpoint/2010/main" val="1517520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a:t>
            </a:fld>
            <a:endParaRPr lang="en-US" dirty="0"/>
          </a:p>
        </p:txBody>
      </p:sp>
    </p:spTree>
    <p:extLst>
      <p:ext uri="{BB962C8B-B14F-4D97-AF65-F5344CB8AC3E}">
        <p14:creationId xmlns:p14="http://schemas.microsoft.com/office/powerpoint/2010/main" val="21675558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projected population of Texas by race/ethnicity suggests that the Hispanic population will be a major driver in the population growth of the state. The non-Hispanic white population will grow very slowly and then start to decline as the Baby-Boom generation ages into high mortality years. The non-Hispanic other group is largely composed of persons of Asian descent and this group is projected to exceed the non-Hispanic black population by 2038. This graph assumes migration patterns observed between 2000 and 2010.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37</a:t>
            </a:fld>
            <a:endParaRPr lang="en-US" dirty="0"/>
          </a:p>
        </p:txBody>
      </p:sp>
    </p:spTree>
    <p:extLst>
      <p:ext uri="{BB962C8B-B14F-4D97-AF65-F5344CB8AC3E}">
        <p14:creationId xmlns:p14="http://schemas.microsoft.com/office/powerpoint/2010/main" val="40859949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6800" y="373063"/>
            <a:ext cx="7315200" cy="5486400"/>
          </a:xfrm>
        </p:spPr>
      </p:sp>
      <p:sp>
        <p:nvSpPr>
          <p:cNvPr id="3" name="Notes Placeholder 2"/>
          <p:cNvSpPr>
            <a:spLocks noGrp="1"/>
          </p:cNvSpPr>
          <p:nvPr>
            <p:ph type="body" idx="1"/>
          </p:nvPr>
        </p:nvSpPr>
        <p:spPr/>
        <p:txBody>
          <a:bodyPr/>
          <a:lstStyle/>
          <a:p>
            <a:endParaRPr lang="en-US" sz="1000" dirty="0"/>
          </a:p>
          <a:p>
            <a:endParaRPr lang="en-US" sz="1000" dirty="0"/>
          </a:p>
          <a:p>
            <a:r>
              <a:rPr lang="en-US" sz="1000" dirty="0"/>
              <a:t>Educational attainment by race/ethnicity in Texas suggests that adults of Hispanic descent are much less likely to have completed high school compared to other race/ethnic groups. Over time, the percent of persons of Hispanic descent who have completed high school has been increasing more rapidly than for other groups but even at this pace of change it will take numerous decades for Hispanics to achieve parity with non-Hispanics in the percent with a high school degree or greater. </a:t>
            </a:r>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solidFill>
                  <a:prstClr val="black"/>
                </a:solidFill>
              </a:rPr>
              <a:pPr>
                <a:defRPr/>
              </a:pPr>
              <a:t>38</a:t>
            </a:fld>
            <a:endParaRPr lang="en-US" dirty="0">
              <a:solidFill>
                <a:prstClr val="black"/>
              </a:solidFill>
            </a:endParaRPr>
          </a:p>
        </p:txBody>
      </p:sp>
    </p:spTree>
    <p:extLst>
      <p:ext uri="{BB962C8B-B14F-4D97-AF65-F5344CB8AC3E}">
        <p14:creationId xmlns:p14="http://schemas.microsoft.com/office/powerpoint/2010/main" val="3778744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552450"/>
            <a:ext cx="6680200" cy="5010150"/>
          </a:xfrm>
        </p:spPr>
      </p:sp>
      <p:sp>
        <p:nvSpPr>
          <p:cNvPr id="3" name="Notes Placeholder 2"/>
          <p:cNvSpPr>
            <a:spLocks noGrp="1"/>
          </p:cNvSpPr>
          <p:nvPr>
            <p:ph type="body" idx="1"/>
          </p:nvPr>
        </p:nvSpPr>
        <p:spPr/>
        <p:txBody>
          <a:bodyPr>
            <a:normAutofit lnSpcReduction="10000"/>
          </a:bodyPr>
          <a:lstStyle/>
          <a:p>
            <a:r>
              <a:rPr lang="en-US" baseline="0" dirty="0" smtClean="0"/>
              <a:t>The first assumption (represented by the red columns) is that educational attainment by race/ethnicity and sex would remain the same as it was in 2011. Thus the changes we see in educational attainment in this projection are due only to changes in the racial/ethnic composition of the population (driven by increasing Hispanic population and a leveling of growth among the non-Hispanic white population). Under this scenario, we would see increases of the percent of the labor force with lower levels of education and declines in the percent of the labor force with higher levels. </a:t>
            </a:r>
          </a:p>
          <a:p>
            <a:endParaRPr lang="en-US" baseline="0" dirty="0" smtClean="0"/>
          </a:p>
        </p:txBody>
      </p:sp>
      <p:sp>
        <p:nvSpPr>
          <p:cNvPr id="4" name="Slide Number Placeholder 3"/>
          <p:cNvSpPr>
            <a:spLocks noGrp="1"/>
          </p:cNvSpPr>
          <p:nvPr>
            <p:ph type="sldNum" sz="quarter" idx="10"/>
          </p:nvPr>
        </p:nvSpPr>
        <p:spPr/>
        <p:txBody>
          <a:bodyPr/>
          <a:lstStyle/>
          <a:p>
            <a:fld id="{76F32840-EA76-4A40-B83F-F31ACE11B3A9}" type="slidenum">
              <a:rPr lang="en-US" smtClean="0"/>
              <a:pPr/>
              <a:t>39</a:t>
            </a:fld>
            <a:endParaRPr lang="en-US" dirty="0"/>
          </a:p>
        </p:txBody>
      </p:sp>
    </p:spTree>
    <p:extLst>
      <p:ext uri="{BB962C8B-B14F-4D97-AF65-F5344CB8AC3E}">
        <p14:creationId xmlns:p14="http://schemas.microsoft.com/office/powerpoint/2010/main" val="14324169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552450"/>
            <a:ext cx="6680200" cy="5010150"/>
          </a:xfrm>
        </p:spPr>
      </p:sp>
      <p:sp>
        <p:nvSpPr>
          <p:cNvPr id="3" name="Notes Placeholder 2"/>
          <p:cNvSpPr>
            <a:spLocks noGrp="1"/>
          </p:cNvSpPr>
          <p:nvPr>
            <p:ph type="body" idx="1"/>
          </p:nvPr>
        </p:nvSpPr>
        <p:spPr/>
        <p:txBody>
          <a:bodyPr>
            <a:normAutofit/>
          </a:bodyPr>
          <a:lstStyle/>
          <a:p>
            <a:r>
              <a:rPr lang="en-US" baseline="0" dirty="0" smtClean="0"/>
              <a:t>Under the second assumption (green columns) the trends observed in improving educational attainment are projected forward and applied to the projected population by race/ethnicity and sex. Thus the generally positive trends we have noted in improving educational attainment are assumed to continue into the future. The result of this projection suggests that we will see declines in the percent of the labor force with lower levels of education and increases in the percent of the labor force with higher levels of education.</a:t>
            </a:r>
          </a:p>
          <a:p>
            <a:endParaRPr lang="en-US" dirty="0"/>
          </a:p>
        </p:txBody>
      </p:sp>
      <p:sp>
        <p:nvSpPr>
          <p:cNvPr id="4" name="Slide Number Placeholder 3"/>
          <p:cNvSpPr>
            <a:spLocks noGrp="1"/>
          </p:cNvSpPr>
          <p:nvPr>
            <p:ph type="sldNum" sz="quarter" idx="10"/>
          </p:nvPr>
        </p:nvSpPr>
        <p:spPr/>
        <p:txBody>
          <a:bodyPr/>
          <a:lstStyle/>
          <a:p>
            <a:fld id="{76F32840-EA76-4A40-B83F-F31ACE11B3A9}" type="slidenum">
              <a:rPr lang="en-US" smtClean="0"/>
              <a:pPr/>
              <a:t>40</a:t>
            </a:fld>
            <a:endParaRPr lang="en-US" dirty="0"/>
          </a:p>
        </p:txBody>
      </p:sp>
    </p:spTree>
    <p:extLst>
      <p:ext uri="{BB962C8B-B14F-4D97-AF65-F5344CB8AC3E}">
        <p14:creationId xmlns:p14="http://schemas.microsoft.com/office/powerpoint/2010/main" val="1973766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Texas is growing</a:t>
            </a:r>
            <a:r>
              <a:rPr lang="en-US" baseline="0" dirty="0" smtClean="0"/>
              <a:t> – with more people being added than in any other state we added 4 additional seats to our representation in the U.S. Congress.</a:t>
            </a:r>
          </a:p>
          <a:p>
            <a:endParaRPr lang="en-US" baseline="0" dirty="0" smtClean="0"/>
          </a:p>
          <a:p>
            <a:r>
              <a:rPr lang="en-US" baseline="0" dirty="0" smtClean="0"/>
              <a:t>Texas is becoming more urban. Many rural counties are losing population.  Urbanized metropolitan areas have been growing dramatically over the decade.</a:t>
            </a:r>
          </a:p>
          <a:p>
            <a:endParaRPr lang="en-US" baseline="0" dirty="0" smtClean="0"/>
          </a:p>
          <a:p>
            <a:r>
              <a:rPr lang="en-US" baseline="0" dirty="0" smtClean="0"/>
              <a:t>Texas is becoming more diverse – much of our growth is attributable to growth of the Hispanic population. </a:t>
            </a:r>
          </a:p>
          <a:p>
            <a:endParaRPr lang="en-US" baseline="0" dirty="0" smtClean="0"/>
          </a:p>
          <a:p>
            <a:r>
              <a:rPr lang="en-US" baseline="0" dirty="0" smtClean="0"/>
              <a:t>Educational attainment of the labor force is an important aspect in the economic well being of the </a:t>
            </a:r>
            <a:r>
              <a:rPr lang="en-US" baseline="0" dirty="0" err="1" smtClean="0"/>
              <a:t>Staet</a:t>
            </a:r>
            <a:r>
              <a:rPr lang="en-US" baseline="0" dirty="0" smtClean="0"/>
              <a:t>.</a:t>
            </a:r>
          </a:p>
          <a:p>
            <a:endParaRPr lang="en-US" baseline="0" dirty="0" smtClean="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43</a:t>
            </a:fld>
            <a:endParaRPr lang="en-US" dirty="0"/>
          </a:p>
        </p:txBody>
      </p:sp>
    </p:spTree>
    <p:extLst>
      <p:ext uri="{BB962C8B-B14F-4D97-AF65-F5344CB8AC3E}">
        <p14:creationId xmlns:p14="http://schemas.microsoft.com/office/powerpoint/2010/main" val="21720840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1220788" y="228600"/>
            <a:ext cx="6894512" cy="5170488"/>
          </a:xfrm>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dirty="0" smtClean="0"/>
              <a:t>The Office of the State Demographer and the Texas State Data Center are committed to supporting your work through providing you with the best, most accurate, and objective information we can identify about our greatest asset, the people of Texas. </a:t>
            </a:r>
          </a:p>
          <a:p>
            <a:pPr eaLnBrk="1" hangingPunct="1">
              <a:spcBef>
                <a:spcPct val="0"/>
              </a:spcBef>
            </a:pPr>
            <a:endParaRPr lang="en-US" dirty="0" smtClean="0"/>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507754-BBD3-4A44-82F4-43614AC6E0B7}" type="slidenum">
              <a:rPr lang="en-US" smtClean="0"/>
              <a:pPr fontAlgn="base">
                <a:spcBef>
                  <a:spcPct val="0"/>
                </a:spcBef>
                <a:spcAft>
                  <a:spcPct val="0"/>
                </a:spcAft>
                <a:defRPr/>
              </a:pPr>
              <a:t>44</a:t>
            </a:fld>
            <a:endParaRPr lang="en-US" dirty="0" smtClean="0"/>
          </a:p>
        </p:txBody>
      </p:sp>
    </p:spTree>
    <p:extLst>
      <p:ext uri="{BB962C8B-B14F-4D97-AF65-F5344CB8AC3E}">
        <p14:creationId xmlns:p14="http://schemas.microsoft.com/office/powerpoint/2010/main" val="1271674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2014 we estimate that Texas had just under 27 million residents,</a:t>
            </a:r>
            <a:r>
              <a:rPr lang="en-US" baseline="0" dirty="0" smtClean="0"/>
              <a:t> while in the 2010 Census we had just over 25 million residents. </a:t>
            </a:r>
            <a:endParaRPr lang="en-US" dirty="0" smtClean="0"/>
          </a:p>
          <a:p>
            <a:r>
              <a:rPr lang="en-US" dirty="0" smtClean="0"/>
              <a:t>Population</a:t>
            </a:r>
            <a:r>
              <a:rPr lang="en-US" baseline="0" dirty="0" smtClean="0"/>
              <a:t> growth in Texas has been geometric or compounding in nature. Over the past two decades there have been three 20 year periods where the numeric growth has increased. We have no indication that the population growth in Texas will slow dramatically in coming years.</a:t>
            </a:r>
            <a:endParaRPr lang="en-US" dirty="0"/>
          </a:p>
        </p:txBody>
      </p:sp>
      <p:sp>
        <p:nvSpPr>
          <p:cNvPr id="4" name="Slide Number Placeholder 3"/>
          <p:cNvSpPr>
            <a:spLocks noGrp="1"/>
          </p:cNvSpPr>
          <p:nvPr>
            <p:ph type="sldNum" sz="quarter" idx="10"/>
          </p:nvPr>
        </p:nvSpPr>
        <p:spPr/>
        <p:txBody>
          <a:bodyPr/>
          <a:lstStyle/>
          <a:p>
            <a:fld id="{98163AE5-516B-4829-B0EE-0DD680D1BF5A}" type="slidenum">
              <a:rPr lang="en-US" smtClean="0"/>
              <a:t>3</a:t>
            </a:fld>
            <a:endParaRPr lang="en-US"/>
          </a:p>
        </p:txBody>
      </p:sp>
    </p:spTree>
    <p:extLst>
      <p:ext uri="{BB962C8B-B14F-4D97-AF65-F5344CB8AC3E}">
        <p14:creationId xmlns:p14="http://schemas.microsoft.com/office/powerpoint/2010/main" val="598278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important to understand a couple of very</a:t>
            </a:r>
            <a:r>
              <a:rPr lang="en-US" baseline="0" dirty="0" smtClean="0"/>
              <a:t> basic element of population change to think about how growing population may impact our transportation system. Population changes from two factors, one is natural increase which is simply births minus deaths over time. Essentially population added from natural increase are babies who are unlikely to be driving their own vehicle on our roads before age 16.  Combine this with the fact that as people die, there are fewer drivers on the road. So the effect of population growth from natural increase on our transportation infrastructure is both lightening, from people dying, and delayed until babies reach the age where they can drive. The second way population changes is from net-migration, which is simply in-minus out migrants. In Texas, the balance has been for us to have more in than out migrants. Migrants, are usually adults who are drivers (though yes, some do have non-driving children) and the may be compounded by the fact that many of the in-migrants may also take a job that requires them to drive.  Essentially, migrants immediately contribute to adding stress to the transportation infrastructure.</a:t>
            </a:r>
          </a:p>
          <a:p>
            <a:endParaRPr lang="en-US" baseline="0" dirty="0" smtClean="0"/>
          </a:p>
          <a:p>
            <a:r>
              <a:rPr lang="en-US" baseline="0" dirty="0" smtClean="0"/>
              <a:t>When we look at population change in Texas, from 1950 to present we can see that before 1970, most of our growth was from natural increase. Starting in the 1970s a much larger percent of our growth is attributed to net migration and this continues to today where approaching half of our population change is from migration.</a:t>
            </a:r>
          </a:p>
          <a:p>
            <a:endParaRPr lang="en-US" dirty="0"/>
          </a:p>
        </p:txBody>
      </p:sp>
      <p:sp>
        <p:nvSpPr>
          <p:cNvPr id="4" name="Slide Number Placeholder 3"/>
          <p:cNvSpPr>
            <a:spLocks noGrp="1"/>
          </p:cNvSpPr>
          <p:nvPr>
            <p:ph type="sldNum" sz="quarter" idx="10"/>
          </p:nvPr>
        </p:nvSpPr>
        <p:spPr/>
        <p:txBody>
          <a:bodyPr/>
          <a:lstStyle/>
          <a:p>
            <a:fld id="{98163AE5-516B-4829-B0EE-0DD680D1BF5A}" type="slidenum">
              <a:rPr lang="en-US" smtClean="0"/>
              <a:t>4</a:t>
            </a:fld>
            <a:endParaRPr lang="en-US"/>
          </a:p>
        </p:txBody>
      </p:sp>
    </p:spTree>
    <p:extLst>
      <p:ext uri="{BB962C8B-B14F-4D97-AF65-F5344CB8AC3E}">
        <p14:creationId xmlns:p14="http://schemas.microsoft.com/office/powerpoint/2010/main" val="1276686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Texas</a:t>
            </a:r>
            <a:r>
              <a:rPr lang="en-US" baseline="0" dirty="0" smtClean="0"/>
              <a:t> growth has been steady but not geographically even over the past seven decades. As the population in the major urban areas and surrounding suburban areas has grown dramatically, areas the more rural western part of the state that were populated earlier have become less populated in recent decades. </a:t>
            </a:r>
            <a:endParaRPr lang="en-US" dirty="0"/>
          </a:p>
        </p:txBody>
      </p:sp>
      <p:sp>
        <p:nvSpPr>
          <p:cNvPr id="4" name="Slide Number Placeholder 3"/>
          <p:cNvSpPr>
            <a:spLocks noGrp="1"/>
          </p:cNvSpPr>
          <p:nvPr>
            <p:ph type="sldNum" sz="quarter" idx="10"/>
          </p:nvPr>
        </p:nvSpPr>
        <p:spPr/>
        <p:txBody>
          <a:bodyPr/>
          <a:lstStyle/>
          <a:p>
            <a:fld id="{98163AE5-516B-4829-B0EE-0DD680D1BF5A}" type="slidenum">
              <a:rPr lang="en-US" smtClean="0"/>
              <a:t>5</a:t>
            </a:fld>
            <a:endParaRPr lang="en-US"/>
          </a:p>
        </p:txBody>
      </p:sp>
    </p:spTree>
    <p:extLst>
      <p:ext uri="{BB962C8B-B14F-4D97-AF65-F5344CB8AC3E}">
        <p14:creationId xmlns:p14="http://schemas.microsoft.com/office/powerpoint/2010/main" val="29636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3625" y="158750"/>
            <a:ext cx="7631113" cy="5724525"/>
          </a:xfrm>
        </p:spPr>
      </p:sp>
      <p:sp>
        <p:nvSpPr>
          <p:cNvPr id="3" name="Notes Placeholder 2"/>
          <p:cNvSpPr>
            <a:spLocks noGrp="1"/>
          </p:cNvSpPr>
          <p:nvPr>
            <p:ph type="body" idx="1"/>
          </p:nvPr>
        </p:nvSpPr>
        <p:spPr/>
        <p:txBody>
          <a:bodyPr/>
          <a:lstStyle/>
          <a:p>
            <a:pPr defTabSz="948090">
              <a:defRPr/>
            </a:pPr>
            <a:endParaRPr lang="en-US" sz="900" dirty="0"/>
          </a:p>
          <a:p>
            <a:pPr defTabSz="948090">
              <a:defRPr/>
            </a:pPr>
            <a:r>
              <a:rPr lang="en-US" sz="800" dirty="0"/>
              <a:t>When we look at the geographic distribution of the population of Texas over time we see continually increasing population in the counties along the I-35 corridor, the Houston area, and the lower Rio Grand Valley. Urbanized areas out west have grown but most counties west have experienced limited growth and some population decline. Approximately 86% of the population is along I-35 and east.  This area with the 3 major metropolitan areas at the points is often described as the Texas population triangle.</a:t>
            </a:r>
          </a:p>
          <a:p>
            <a:pPr defTabSz="948090">
              <a:defRPr/>
            </a:pPr>
            <a:r>
              <a:rPr lang="en-US" sz="800" dirty="0"/>
              <a:t>The counties of Harris, Dallas, Tarrant, Bexar, and Travis make up the points of the “population triangle” in Texas and are the most populated in the State. Collin, Denton, Fort Bend, Hidalgo, and El Paso counties also have significant population concentrations. Many counties west of Interstate 35 are more sparsely populated. </a:t>
            </a:r>
          </a:p>
        </p:txBody>
      </p:sp>
      <p:sp>
        <p:nvSpPr>
          <p:cNvPr id="4" name="Slide Number Placeholder 3"/>
          <p:cNvSpPr>
            <a:spLocks noGrp="1"/>
          </p:cNvSpPr>
          <p:nvPr>
            <p:ph type="sldNum" sz="quarter" idx="10"/>
          </p:nvPr>
        </p:nvSpPr>
        <p:spPr>
          <a:xfrm>
            <a:off x="5440681" y="6949440"/>
            <a:ext cx="4160520" cy="365760"/>
          </a:xfrm>
          <a:prstGeom prst="rect">
            <a:avLst/>
          </a:prstGeom>
        </p:spPr>
        <p:txBody>
          <a:bodyPr/>
          <a:lstStyle/>
          <a:p>
            <a:pPr>
              <a:defRPr/>
            </a:pPr>
            <a:fld id="{47192831-88FD-46AC-A3A6-55A2B3E79D84}" type="slidenum">
              <a:rPr lang="en-US" smtClean="0"/>
              <a:pPr>
                <a:defRPr/>
              </a:pPr>
              <a:t>6</a:t>
            </a:fld>
            <a:endParaRPr lang="en-US" dirty="0"/>
          </a:p>
        </p:txBody>
      </p:sp>
    </p:spTree>
    <p:extLst>
      <p:ext uri="{BB962C8B-B14F-4D97-AF65-F5344CB8AC3E}">
        <p14:creationId xmlns:p14="http://schemas.microsoft.com/office/powerpoint/2010/main" val="1769348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498475"/>
            <a:ext cx="7862888" cy="5897563"/>
          </a:xfrm>
        </p:spPr>
      </p:sp>
      <p:sp>
        <p:nvSpPr>
          <p:cNvPr id="3" name="Notes Placeholder 2"/>
          <p:cNvSpPr>
            <a:spLocks noGrp="1"/>
          </p:cNvSpPr>
          <p:nvPr>
            <p:ph type="body" idx="1"/>
          </p:nvPr>
        </p:nvSpPr>
        <p:spPr>
          <a:xfrm>
            <a:off x="568951" y="6222761"/>
            <a:ext cx="8971613" cy="1894485"/>
          </a:xfrm>
          <a:prstGeom prst="rect">
            <a:avLst/>
          </a:prstGeom>
        </p:spPr>
        <p:txBody>
          <a:bodyPr/>
          <a:lstStyle/>
          <a:p>
            <a:pPr defTabSz="983454">
              <a:defRPr/>
            </a:pPr>
            <a:endParaRPr lang="en-US" dirty="0" smtClean="0"/>
          </a:p>
          <a:p>
            <a:pPr defTabSz="983454">
              <a:defRPr/>
            </a:pPr>
            <a:r>
              <a:rPr lang="en-US" dirty="0" smtClean="0"/>
              <a:t>Population</a:t>
            </a:r>
            <a:r>
              <a:rPr lang="en-US" baseline="0" dirty="0" smtClean="0"/>
              <a:t> change over the decade has been greatest in the urban and suburban population triangle counties. Counties in the lower Rio Grande Valley also had significant growth as did El Paso . Overall, </a:t>
            </a:r>
            <a:r>
              <a:rPr lang="en-US" dirty="0" smtClean="0"/>
              <a:t>155</a:t>
            </a:r>
            <a:r>
              <a:rPr lang="en-US" baseline="0" dirty="0" smtClean="0"/>
              <a:t> </a:t>
            </a:r>
            <a:r>
              <a:rPr lang="en-US" dirty="0" smtClean="0"/>
              <a:t>counties</a:t>
            </a:r>
            <a:r>
              <a:rPr lang="en-US" baseline="0" dirty="0" smtClean="0"/>
              <a:t> gained population while 99 (39%) lost population over the decade.</a:t>
            </a:r>
          </a:p>
          <a:p>
            <a:pPr defTabSz="983454">
              <a:defRPr/>
            </a:pPr>
            <a:endParaRPr lang="en-US" dirty="0" smtClean="0"/>
          </a:p>
        </p:txBody>
      </p:sp>
      <p:sp>
        <p:nvSpPr>
          <p:cNvPr id="4" name="Slide Number Placeholder 3"/>
          <p:cNvSpPr>
            <a:spLocks noGrp="1"/>
          </p:cNvSpPr>
          <p:nvPr>
            <p:ph type="sldNum" sz="quarter" idx="10"/>
          </p:nvPr>
        </p:nvSpPr>
        <p:spPr>
          <a:xfrm>
            <a:off x="5619064" y="7251589"/>
            <a:ext cx="4296930" cy="381663"/>
          </a:xfrm>
          <a:prstGeom prst="rect">
            <a:avLst/>
          </a:prstGeom>
        </p:spPr>
        <p:txBody>
          <a:bodyPr/>
          <a:lstStyle/>
          <a:p>
            <a:pPr>
              <a:defRPr/>
            </a:pPr>
            <a:fld id="{47192831-88FD-46AC-A3A6-55A2B3E79D84}" type="slidenum">
              <a:rPr lang="en-US" smtClean="0"/>
              <a:pPr>
                <a:defRPr/>
              </a:pPr>
              <a:t>7</a:t>
            </a:fld>
            <a:endParaRPr lang="en-US" dirty="0"/>
          </a:p>
        </p:txBody>
      </p:sp>
    </p:spTree>
    <p:extLst>
      <p:ext uri="{BB962C8B-B14F-4D97-AF65-F5344CB8AC3E}">
        <p14:creationId xmlns:p14="http://schemas.microsoft.com/office/powerpoint/2010/main" val="3204228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4725" y="331788"/>
            <a:ext cx="7864475" cy="5899150"/>
          </a:xfrm>
        </p:spPr>
      </p:sp>
      <p:sp>
        <p:nvSpPr>
          <p:cNvPr id="3" name="Notes Placeholder 2"/>
          <p:cNvSpPr>
            <a:spLocks noGrp="1"/>
          </p:cNvSpPr>
          <p:nvPr>
            <p:ph type="body" idx="1"/>
          </p:nvPr>
        </p:nvSpPr>
        <p:spPr>
          <a:xfrm>
            <a:off x="568951" y="6056819"/>
            <a:ext cx="8971613" cy="1894485"/>
          </a:xfrm>
          <a:prstGeom prst="rect">
            <a:avLst/>
          </a:prstGeom>
        </p:spPr>
        <p:txBody>
          <a:bodyPr/>
          <a:lstStyle/>
          <a:p>
            <a:pPr defTabSz="983454">
              <a:defRPr/>
            </a:pPr>
            <a:endParaRPr lang="en-US" dirty="0" smtClean="0"/>
          </a:p>
          <a:p>
            <a:pPr defTabSz="983454">
              <a:defRPr/>
            </a:pPr>
            <a:r>
              <a:rPr lang="en-US" dirty="0" smtClean="0"/>
              <a:t>Percent change is an indicator of the speed of population change</a:t>
            </a:r>
            <a:r>
              <a:rPr lang="en-US" baseline="0" dirty="0" smtClean="0"/>
              <a:t> void of information about the volume of population change. Percent change in the population over the past few years has been greatest in the urban and suburban population triangle counties. Notably counties in the Eagle Ford Shale area (south east of San Antonio) and the Cline Shale area (Midland and Odessa area), have been growing quickly. </a:t>
            </a:r>
          </a:p>
          <a:p>
            <a:pPr defTabSz="983454">
              <a:defRPr/>
            </a:pPr>
            <a:endParaRPr lang="en-US" dirty="0" smtClean="0"/>
          </a:p>
        </p:txBody>
      </p:sp>
      <p:sp>
        <p:nvSpPr>
          <p:cNvPr id="4" name="Slide Number Placeholder 3"/>
          <p:cNvSpPr>
            <a:spLocks noGrp="1"/>
          </p:cNvSpPr>
          <p:nvPr>
            <p:ph type="sldNum" sz="quarter" idx="10"/>
          </p:nvPr>
        </p:nvSpPr>
        <p:spPr>
          <a:xfrm>
            <a:off x="5619064" y="7251589"/>
            <a:ext cx="4296930" cy="381663"/>
          </a:xfrm>
          <a:prstGeom prst="rect">
            <a:avLst/>
          </a:prstGeom>
        </p:spPr>
        <p:txBody>
          <a:bodyPr/>
          <a:lstStyle/>
          <a:p>
            <a:pPr>
              <a:defRPr/>
            </a:pPr>
            <a:fld id="{47192831-88FD-46AC-A3A6-55A2B3E79D84}" type="slidenum">
              <a:rPr lang="en-US" smtClean="0"/>
              <a:pPr>
                <a:defRPr/>
              </a:pPr>
              <a:t>8</a:t>
            </a:fld>
            <a:endParaRPr lang="en-US" dirty="0"/>
          </a:p>
        </p:txBody>
      </p:sp>
    </p:spTree>
    <p:extLst>
      <p:ext uri="{BB962C8B-B14F-4D97-AF65-F5344CB8AC3E}">
        <p14:creationId xmlns:p14="http://schemas.microsoft.com/office/powerpoint/2010/main" val="3739976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414338"/>
            <a:ext cx="7862887" cy="5899150"/>
          </a:xfrm>
        </p:spPr>
      </p:sp>
      <p:sp>
        <p:nvSpPr>
          <p:cNvPr id="3" name="Notes Placeholder 2"/>
          <p:cNvSpPr>
            <a:spLocks noGrp="1"/>
          </p:cNvSpPr>
          <p:nvPr>
            <p:ph type="body" idx="1"/>
          </p:nvPr>
        </p:nvSpPr>
        <p:spPr>
          <a:xfrm>
            <a:off x="650230" y="6139791"/>
            <a:ext cx="8971613" cy="1894485"/>
          </a:xfrm>
          <a:prstGeom prst="rect">
            <a:avLst/>
          </a:prstGeom>
        </p:spPr>
        <p:txBody>
          <a:bodyPr/>
          <a:lstStyle/>
          <a:p>
            <a:pPr defTabSz="983454">
              <a:defRPr/>
            </a:pPr>
            <a:endParaRPr lang="en-US" dirty="0" smtClean="0"/>
          </a:p>
          <a:p>
            <a:pPr defTabSz="983454">
              <a:defRPr/>
            </a:pPr>
            <a:r>
              <a:rPr lang="en-US" dirty="0" smtClean="0"/>
              <a:t>The estimated number of net migrants was greatest in the points of the Texas population triangle and surrounding</a:t>
            </a:r>
            <a:r>
              <a:rPr lang="en-US" baseline="0" dirty="0" smtClean="0"/>
              <a:t> counties. Population change in suburban counties with high migration is largely driven by migration. Population change in the urban core counties of the population triangle is more driven by natural increase than by net migration. Net in-migration to urban core counties at the points of the population triangle  is dominated by international in-migration.</a:t>
            </a:r>
            <a:endParaRPr lang="en-US" dirty="0" smtClean="0"/>
          </a:p>
        </p:txBody>
      </p:sp>
      <p:sp>
        <p:nvSpPr>
          <p:cNvPr id="4" name="Slide Number Placeholder 3"/>
          <p:cNvSpPr>
            <a:spLocks noGrp="1"/>
          </p:cNvSpPr>
          <p:nvPr>
            <p:ph type="sldNum" sz="quarter" idx="10"/>
          </p:nvPr>
        </p:nvSpPr>
        <p:spPr>
          <a:xfrm>
            <a:off x="5619064" y="7251589"/>
            <a:ext cx="4296930" cy="381663"/>
          </a:xfrm>
          <a:prstGeom prst="rect">
            <a:avLst/>
          </a:prstGeom>
        </p:spPr>
        <p:txBody>
          <a:bodyPr/>
          <a:lstStyle/>
          <a:p>
            <a:pPr>
              <a:defRPr/>
            </a:pPr>
            <a:fld id="{47192831-88FD-46AC-A3A6-55A2B3E79D84}" type="slidenum">
              <a:rPr lang="en-US" smtClean="0"/>
              <a:pPr>
                <a:defRPr/>
              </a:pPr>
              <a:t>9</a:t>
            </a:fld>
            <a:endParaRPr lang="en-US" dirty="0"/>
          </a:p>
        </p:txBody>
      </p:sp>
    </p:spTree>
    <p:extLst>
      <p:ext uri="{BB962C8B-B14F-4D97-AF65-F5344CB8AC3E}">
        <p14:creationId xmlns:p14="http://schemas.microsoft.com/office/powerpoint/2010/main" val="4514162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10" descr="6"/>
          <p:cNvPicPr>
            <a:picLocks noChangeAspect="1" noChangeArrowheads="1"/>
          </p:cNvPicPr>
          <p:nvPr userDrawn="1"/>
        </p:nvPicPr>
        <p:blipFill>
          <a:blip r:embed="rId2" cstate="print"/>
          <a:srcRect/>
          <a:stretch>
            <a:fillRect/>
          </a:stretch>
        </p:blipFill>
        <p:spPr bwMode="auto">
          <a:xfrm>
            <a:off x="-7938" y="-1586"/>
            <a:ext cx="9151938" cy="6859588"/>
          </a:xfrm>
          <a:prstGeom prst="rect">
            <a:avLst/>
          </a:prstGeom>
          <a:noFill/>
          <a:ln w="9525">
            <a:noFill/>
            <a:miter lim="800000"/>
            <a:headEnd/>
            <a:tailEnd/>
          </a:ln>
        </p:spPr>
      </p:pic>
      <p:sp>
        <p:nvSpPr>
          <p:cNvPr id="2" name="Title 1"/>
          <p:cNvSpPr>
            <a:spLocks noGrp="1"/>
          </p:cNvSpPr>
          <p:nvPr>
            <p:ph type="ctrTitle"/>
          </p:nvPr>
        </p:nvSpPr>
        <p:spPr>
          <a:xfrm>
            <a:off x="228600" y="152401"/>
            <a:ext cx="5410200" cy="1447800"/>
          </a:xfrm>
        </p:spPr>
        <p:txBody>
          <a:bodyPr/>
          <a:lstStyle>
            <a:lvl1pPr>
              <a:defRPr>
                <a:solidFill>
                  <a:schemeClr val="bg1"/>
                </a:solidFill>
              </a:defRPr>
            </a:lvl1pPr>
          </a:lstStyle>
          <a:p>
            <a:r>
              <a:rPr lang="en-US" smtClean="0"/>
              <a:t>Click to edit Master title style</a:t>
            </a:r>
            <a:endParaRPr lang="en-US"/>
          </a:p>
        </p:txBody>
      </p:sp>
      <p:sp>
        <p:nvSpPr>
          <p:cNvPr id="3" name="Subtitle 2"/>
          <p:cNvSpPr>
            <a:spLocks noGrp="1"/>
          </p:cNvSpPr>
          <p:nvPr>
            <p:ph type="subTitle" idx="1"/>
          </p:nvPr>
        </p:nvSpPr>
        <p:spPr>
          <a:xfrm>
            <a:off x="6400800" y="3276600"/>
            <a:ext cx="2895600" cy="1752600"/>
          </a:xfrm>
        </p:spPr>
        <p:txBody>
          <a:bodyPr/>
          <a:lstStyle>
            <a:lvl1pPr marL="0" indent="0" algn="ctr">
              <a:buNone/>
              <a:defRPr>
                <a:solidFill>
                  <a:srgbClr val="1B1E7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B12A7CDC-4B72-4EB7-B1BB-C82D7DE7D8BA}" type="datetime1">
              <a:rPr lang="en-US" smtClean="0"/>
              <a:pPr/>
              <a:t>10/8/2015</a:t>
            </a:fld>
            <a:endParaRPr lang="en-US" dirty="0"/>
          </a:p>
        </p:txBody>
      </p:sp>
      <p:sp>
        <p:nvSpPr>
          <p:cNvPr id="5" name="Footer Placeholder 4"/>
          <p:cNvSpPr>
            <a:spLocks noGrp="1"/>
          </p:cNvSpPr>
          <p:nvPr>
            <p:ph type="ftr" sz="quarter" idx="11"/>
          </p:nvPr>
        </p:nvSpPr>
        <p:spPr/>
        <p:txBody>
          <a:bodyPr/>
          <a:lstStyle/>
          <a:p>
            <a:r>
              <a:rPr lang="en-US" dirty="0" smtClean="0"/>
              <a:t>DRAFT 5-25-10</a:t>
            </a:r>
            <a:endParaRPr lang="en-US" dirty="0"/>
          </a:p>
        </p:txBody>
      </p:sp>
      <p:sp>
        <p:nvSpPr>
          <p:cNvPr id="6" name="Slide Number Placeholder 5"/>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18B3A08-C202-47D6-A742-53F3794BFDD4}" type="datetime1">
              <a:rPr lang="en-US" smtClean="0"/>
              <a:pPr/>
              <a:t>10/8/2015</a:t>
            </a:fld>
            <a:endParaRPr lang="en-US" dirty="0"/>
          </a:p>
        </p:txBody>
      </p:sp>
      <p:sp>
        <p:nvSpPr>
          <p:cNvPr id="4" name="Footer Placeholder 3"/>
          <p:cNvSpPr>
            <a:spLocks noGrp="1"/>
          </p:cNvSpPr>
          <p:nvPr>
            <p:ph type="ftr" sz="quarter" idx="11"/>
          </p:nvPr>
        </p:nvSpPr>
        <p:spPr/>
        <p:txBody>
          <a:bodyPr/>
          <a:lstStyle/>
          <a:p>
            <a:r>
              <a:rPr lang="en-US" dirty="0" smtClean="0"/>
              <a:t>DRAFT 5-25-10</a:t>
            </a:r>
            <a:endParaRPr lang="en-US" dirty="0"/>
          </a:p>
        </p:txBody>
      </p:sp>
      <p:sp>
        <p:nvSpPr>
          <p:cNvPr id="5" name="Slide Number Placeholder 4"/>
          <p:cNvSpPr>
            <a:spLocks noGrp="1"/>
          </p:cNvSpPr>
          <p:nvPr>
            <p:ph type="sldNum" sz="quarter" idx="12"/>
          </p:nvPr>
        </p:nvSpPr>
        <p:spPr/>
        <p:txBody>
          <a:bodyPr/>
          <a:lstStyle/>
          <a:p>
            <a:fld id="{2BC1FA3B-F0C1-4F58-90BE-DCC7501F4B28}" type="slidenum">
              <a:rPr lang="en-US" smtClean="0"/>
              <a:pPr/>
              <a:t>‹#›</a:t>
            </a:fld>
            <a:endParaRPr lang="en-US" dirty="0"/>
          </a:p>
        </p:txBody>
      </p:sp>
      <p:pic>
        <p:nvPicPr>
          <p:cNvPr id="6" name="Picture 15" descr="1"/>
          <p:cNvPicPr>
            <a:picLocks noChangeAspect="1" noChangeArrowheads="1"/>
          </p:cNvPicPr>
          <p:nvPr userDrawn="1"/>
        </p:nvPicPr>
        <p:blipFill>
          <a:blip r:embed="rId2" cstate="print"/>
          <a:srcRect b="74376"/>
          <a:stretch>
            <a:fillRect/>
          </a:stretch>
        </p:blipFill>
        <p:spPr bwMode="auto">
          <a:xfrm>
            <a:off x="-3175" y="-6349"/>
            <a:ext cx="9151938" cy="1758951"/>
          </a:xfrm>
          <a:prstGeom prst="rect">
            <a:avLst/>
          </a:prstGeom>
          <a:noFill/>
          <a:ln w="9525">
            <a:noFill/>
            <a:miter lim="800000"/>
            <a:headEnd/>
            <a:tailEnd/>
          </a:ln>
        </p:spPr>
      </p:pic>
      <p:pic>
        <p:nvPicPr>
          <p:cNvPr id="7" name="Picture 16" descr="2"/>
          <p:cNvPicPr>
            <a:picLocks noChangeAspect="1" noChangeArrowheads="1"/>
          </p:cNvPicPr>
          <p:nvPr userDrawn="1"/>
        </p:nvPicPr>
        <p:blipFill>
          <a:blip r:embed="rId3" cstate="print"/>
          <a:srcRect/>
          <a:stretch>
            <a:fillRect/>
          </a:stretch>
        </p:blipFill>
        <p:spPr bwMode="auto">
          <a:xfrm>
            <a:off x="0" y="0"/>
            <a:ext cx="2570030" cy="1295400"/>
          </a:xfrm>
          <a:prstGeom prst="rect">
            <a:avLst/>
          </a:prstGeom>
          <a:noFill/>
          <a:ln w="9525">
            <a:noFill/>
            <a:miter lim="800000"/>
            <a:headEnd/>
            <a:tailEnd/>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14" descr="7"/>
          <p:cNvPicPr>
            <a:picLocks noChangeAspect="1" noChangeArrowheads="1"/>
          </p:cNvPicPr>
          <p:nvPr userDrawn="1"/>
        </p:nvPicPr>
        <p:blipFill>
          <a:blip r:embed="rId2" cstate="print"/>
          <a:srcRect/>
          <a:stretch>
            <a:fillRect/>
          </a:stretch>
        </p:blipFill>
        <p:spPr bwMode="auto">
          <a:xfrm rot="5400000">
            <a:off x="1143000" y="-1143000"/>
            <a:ext cx="6858000" cy="9144000"/>
          </a:xfrm>
          <a:prstGeom prst="rect">
            <a:avLst/>
          </a:prstGeom>
          <a:noFill/>
          <a:ln w="9525">
            <a:noFill/>
            <a:miter lim="800000"/>
            <a:headEnd/>
            <a:tailEnd/>
          </a:ln>
        </p:spPr>
      </p:pic>
      <p:sp>
        <p:nvSpPr>
          <p:cNvPr id="2" name="Vertical Title 1"/>
          <p:cNvSpPr>
            <a:spLocks noGrp="1"/>
          </p:cNvSpPr>
          <p:nvPr>
            <p:ph type="title" orient="vert"/>
          </p:nvPr>
        </p:nvSpPr>
        <p:spPr>
          <a:xfrm>
            <a:off x="7772400" y="1143001"/>
            <a:ext cx="1066800" cy="5440363"/>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9"/>
            <a:ext cx="6553200" cy="58515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6FD9106-C649-4660-AC2D-5C5B9D6E3261}" type="datetime1">
              <a:rPr lang="en-US" smtClean="0"/>
              <a:pPr/>
              <a:t>10/8/2015</a:t>
            </a:fld>
            <a:endParaRPr lang="en-US" dirty="0"/>
          </a:p>
        </p:txBody>
      </p:sp>
      <p:sp>
        <p:nvSpPr>
          <p:cNvPr id="5" name="Footer Placeholder 4"/>
          <p:cNvSpPr>
            <a:spLocks noGrp="1"/>
          </p:cNvSpPr>
          <p:nvPr>
            <p:ph type="ftr" sz="quarter" idx="11"/>
          </p:nvPr>
        </p:nvSpPr>
        <p:spPr/>
        <p:txBody>
          <a:bodyPr/>
          <a:lstStyle/>
          <a:p>
            <a:r>
              <a:rPr lang="en-US" dirty="0" smtClean="0"/>
              <a:t>DRAFT 5-25-10</a:t>
            </a:r>
            <a:endParaRPr lang="en-US" dirty="0"/>
          </a:p>
        </p:txBody>
      </p:sp>
      <p:sp>
        <p:nvSpPr>
          <p:cNvPr id="6" name="Slide Number Placeholder 5"/>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4" name="Picture 5" descr="2"/>
          <p:cNvPicPr>
            <a:picLocks noChangeAspect="1" noChangeArrowheads="1"/>
          </p:cNvPicPr>
          <p:nvPr userDrawn="1"/>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6" name="Content Placeholder 2"/>
          <p:cNvSpPr>
            <a:spLocks noGrp="1"/>
          </p:cNvSpPr>
          <p:nvPr>
            <p:ph idx="1"/>
          </p:nvPr>
        </p:nvSpPr>
        <p:spPr>
          <a:xfrm>
            <a:off x="457200" y="16002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10" descr="Untitled-11"/>
          <p:cNvPicPr>
            <a:picLocks noChangeAspect="1" noChangeArrowheads="1"/>
          </p:cNvPicPr>
          <p:nvPr userDrawn="1"/>
        </p:nvPicPr>
        <p:blipFill>
          <a:blip r:embed="rId3" cstate="print"/>
          <a:srcRect/>
          <a:stretch>
            <a:fillRect/>
          </a:stretch>
        </p:blipFill>
        <p:spPr bwMode="auto">
          <a:xfrm>
            <a:off x="0" y="-1588"/>
            <a:ext cx="9145588" cy="6859588"/>
          </a:xfrm>
          <a:prstGeom prst="rect">
            <a:avLst/>
          </a:prstGeom>
          <a:noFill/>
          <a:ln w="9525">
            <a:noFill/>
            <a:miter lim="800000"/>
            <a:headEnd/>
            <a:tailEnd/>
          </a:ln>
        </p:spPr>
      </p:pic>
      <p:sp>
        <p:nvSpPr>
          <p:cNvPr id="5" name="Title 1"/>
          <p:cNvSpPr>
            <a:spLocks noGrp="1"/>
          </p:cNvSpPr>
          <p:nvPr>
            <p:ph type="title"/>
          </p:nvPr>
        </p:nvSpPr>
        <p:spPr>
          <a:xfrm>
            <a:off x="218552" y="0"/>
            <a:ext cx="8935496" cy="990600"/>
          </a:xfrm>
          <a:prstGeom prst="rect">
            <a:avLst/>
          </a:prstGeom>
        </p:spPr>
        <p:txBody>
          <a:bodyPr anchor="ctr" anchorCtr="1">
            <a:normAutofit/>
          </a:bodyPr>
          <a:lstStyle>
            <a:lvl1pPr marL="342900" indent="-342900" algn="ctr" rtl="0" eaLnBrk="0" fontAlgn="base" hangingPunct="0">
              <a:spcBef>
                <a:spcPct val="20000"/>
              </a:spcBef>
              <a:spcAft>
                <a:spcPct val="0"/>
              </a:spcAft>
              <a:buFontTx/>
              <a:buNone/>
              <a:defRPr lang="en-US" sz="3600" b="1" dirty="0">
                <a:solidFill>
                  <a:schemeClr val="accent6"/>
                </a:solidFill>
                <a:latin typeface="+mj-lt"/>
                <a:ea typeface="+mn-ea"/>
                <a:cs typeface="+mn-cs"/>
              </a:defRPr>
            </a:lvl1pPr>
          </a:lstStyle>
          <a:p>
            <a:r>
              <a:rPr lang="en-US" dirty="0" smtClean="0"/>
              <a:t>Click to edit Master title style</a:t>
            </a:r>
            <a:endParaRPr lang="en-US" dirty="0"/>
          </a:p>
        </p:txBody>
      </p:sp>
      <p:sp>
        <p:nvSpPr>
          <p:cNvPr id="7" name="Content Placeholder 2"/>
          <p:cNvSpPr>
            <a:spLocks noGrp="1"/>
          </p:cNvSpPr>
          <p:nvPr>
            <p:ph idx="10"/>
          </p:nvPr>
        </p:nvSpPr>
        <p:spPr>
          <a:xfrm>
            <a:off x="609600" y="17526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4" name="Picture 5" descr="2"/>
          <p:cNvPicPr>
            <a:picLocks noChangeAspect="1" noChangeArrowheads="1"/>
          </p:cNvPicPr>
          <p:nvPr userDrawn="1"/>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6" name="Content Placeholder 2"/>
          <p:cNvSpPr>
            <a:spLocks noGrp="1"/>
          </p:cNvSpPr>
          <p:nvPr>
            <p:ph idx="1"/>
          </p:nvPr>
        </p:nvSpPr>
        <p:spPr>
          <a:xfrm>
            <a:off x="457200" y="16002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10" descr="Untitled-11"/>
          <p:cNvPicPr>
            <a:picLocks noChangeAspect="1" noChangeArrowheads="1"/>
          </p:cNvPicPr>
          <p:nvPr userDrawn="1"/>
        </p:nvPicPr>
        <p:blipFill>
          <a:blip r:embed="rId3" cstate="print"/>
          <a:srcRect/>
          <a:stretch>
            <a:fillRect/>
          </a:stretch>
        </p:blipFill>
        <p:spPr bwMode="auto">
          <a:xfrm>
            <a:off x="0" y="-1588"/>
            <a:ext cx="9145588" cy="6859588"/>
          </a:xfrm>
          <a:prstGeom prst="rect">
            <a:avLst/>
          </a:prstGeom>
          <a:noFill/>
          <a:ln w="9525">
            <a:noFill/>
            <a:miter lim="800000"/>
            <a:headEnd/>
            <a:tailEnd/>
          </a:ln>
        </p:spPr>
      </p:pic>
      <p:sp>
        <p:nvSpPr>
          <p:cNvPr id="5" name="Title 1"/>
          <p:cNvSpPr>
            <a:spLocks noGrp="1"/>
          </p:cNvSpPr>
          <p:nvPr>
            <p:ph type="title"/>
          </p:nvPr>
        </p:nvSpPr>
        <p:spPr>
          <a:xfrm>
            <a:off x="218552" y="0"/>
            <a:ext cx="8935496" cy="990600"/>
          </a:xfrm>
          <a:prstGeom prst="rect">
            <a:avLst/>
          </a:prstGeom>
        </p:spPr>
        <p:txBody>
          <a:bodyPr anchor="ctr" anchorCtr="1">
            <a:normAutofit/>
          </a:bodyPr>
          <a:lstStyle>
            <a:lvl1pPr marL="342900" indent="-342900" algn="ctr" rtl="0" eaLnBrk="0" fontAlgn="base" hangingPunct="0">
              <a:spcBef>
                <a:spcPct val="20000"/>
              </a:spcBef>
              <a:spcAft>
                <a:spcPct val="0"/>
              </a:spcAft>
              <a:buFontTx/>
              <a:buNone/>
              <a:defRPr lang="en-US" sz="3600" b="1" dirty="0">
                <a:solidFill>
                  <a:schemeClr val="accent6"/>
                </a:solidFill>
                <a:latin typeface="+mj-lt"/>
                <a:ea typeface="+mn-ea"/>
                <a:cs typeface="+mn-cs"/>
              </a:defRPr>
            </a:lvl1pPr>
          </a:lstStyle>
          <a:p>
            <a:r>
              <a:rPr lang="en-US" dirty="0" smtClean="0"/>
              <a:t>Click to edit Master title style</a:t>
            </a:r>
            <a:endParaRPr lang="en-US" dirty="0"/>
          </a:p>
        </p:txBody>
      </p:sp>
      <p:sp>
        <p:nvSpPr>
          <p:cNvPr id="7" name="Content Placeholder 2"/>
          <p:cNvSpPr>
            <a:spLocks noGrp="1"/>
          </p:cNvSpPr>
          <p:nvPr>
            <p:ph idx="10"/>
          </p:nvPr>
        </p:nvSpPr>
        <p:spPr>
          <a:xfrm>
            <a:off x="609600" y="17526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4" name="Picture 5" descr="2"/>
          <p:cNvPicPr>
            <a:picLocks noChangeAspect="1" noChangeArrowheads="1"/>
          </p:cNvPicPr>
          <p:nvPr userDrawn="1"/>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6" name="Content Placeholder 2"/>
          <p:cNvSpPr>
            <a:spLocks noGrp="1"/>
          </p:cNvSpPr>
          <p:nvPr>
            <p:ph idx="1"/>
          </p:nvPr>
        </p:nvSpPr>
        <p:spPr>
          <a:xfrm>
            <a:off x="457200" y="16002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10" descr="Untitled-11"/>
          <p:cNvPicPr>
            <a:picLocks noChangeAspect="1" noChangeArrowheads="1"/>
          </p:cNvPicPr>
          <p:nvPr userDrawn="1"/>
        </p:nvPicPr>
        <p:blipFill>
          <a:blip r:embed="rId3" cstate="print"/>
          <a:srcRect/>
          <a:stretch>
            <a:fillRect/>
          </a:stretch>
        </p:blipFill>
        <p:spPr bwMode="auto">
          <a:xfrm>
            <a:off x="0" y="-1588"/>
            <a:ext cx="9145588" cy="6859588"/>
          </a:xfrm>
          <a:prstGeom prst="rect">
            <a:avLst/>
          </a:prstGeom>
          <a:noFill/>
          <a:ln w="9525">
            <a:noFill/>
            <a:miter lim="800000"/>
            <a:headEnd/>
            <a:tailEnd/>
          </a:ln>
        </p:spPr>
      </p:pic>
      <p:sp>
        <p:nvSpPr>
          <p:cNvPr id="5" name="Title 1"/>
          <p:cNvSpPr>
            <a:spLocks noGrp="1"/>
          </p:cNvSpPr>
          <p:nvPr>
            <p:ph type="title"/>
          </p:nvPr>
        </p:nvSpPr>
        <p:spPr>
          <a:xfrm>
            <a:off x="218552" y="0"/>
            <a:ext cx="8935496" cy="990600"/>
          </a:xfrm>
          <a:prstGeom prst="rect">
            <a:avLst/>
          </a:prstGeom>
        </p:spPr>
        <p:txBody>
          <a:bodyPr anchor="ctr" anchorCtr="1">
            <a:normAutofit/>
          </a:bodyPr>
          <a:lstStyle>
            <a:lvl1pPr marL="342900" indent="-342900" algn="ctr" rtl="0" eaLnBrk="0" fontAlgn="base" hangingPunct="0">
              <a:spcBef>
                <a:spcPct val="20000"/>
              </a:spcBef>
              <a:spcAft>
                <a:spcPct val="0"/>
              </a:spcAft>
              <a:buFontTx/>
              <a:buNone/>
              <a:defRPr lang="en-US" sz="3600" b="1" dirty="0">
                <a:solidFill>
                  <a:schemeClr val="accent6"/>
                </a:solidFill>
                <a:latin typeface="+mj-lt"/>
                <a:ea typeface="+mn-ea"/>
                <a:cs typeface="+mn-cs"/>
              </a:defRPr>
            </a:lvl1pPr>
          </a:lstStyle>
          <a:p>
            <a:r>
              <a:rPr lang="en-US" dirty="0" smtClean="0"/>
              <a:t>Click to edit Master title style</a:t>
            </a:r>
            <a:endParaRPr lang="en-US" dirty="0"/>
          </a:p>
        </p:txBody>
      </p:sp>
      <p:sp>
        <p:nvSpPr>
          <p:cNvPr id="7" name="Content Placeholder 2"/>
          <p:cNvSpPr>
            <a:spLocks noGrp="1"/>
          </p:cNvSpPr>
          <p:nvPr>
            <p:ph idx="10"/>
          </p:nvPr>
        </p:nvSpPr>
        <p:spPr>
          <a:xfrm>
            <a:off x="609600" y="17526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49438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6801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DD98C2-4443-4FAD-AD0E-E6A1AC079C78}" type="datetime1">
              <a:rPr lang="en-US" smtClean="0"/>
              <a:pPr/>
              <a:t>10/8/2015</a:t>
            </a:fld>
            <a:endParaRPr lang="en-US" dirty="0"/>
          </a:p>
        </p:txBody>
      </p:sp>
      <p:sp>
        <p:nvSpPr>
          <p:cNvPr id="5" name="Footer Placeholder 4"/>
          <p:cNvSpPr>
            <a:spLocks noGrp="1"/>
          </p:cNvSpPr>
          <p:nvPr>
            <p:ph type="ftr" sz="quarter" idx="11"/>
          </p:nvPr>
        </p:nvSpPr>
        <p:spPr/>
        <p:txBody>
          <a:bodyPr/>
          <a:lstStyle/>
          <a:p>
            <a:r>
              <a:rPr lang="en-US" dirty="0" smtClean="0"/>
              <a:t>DRAFT 5-25-10</a:t>
            </a:r>
            <a:endParaRPr lang="en-US" dirty="0"/>
          </a:p>
        </p:txBody>
      </p:sp>
      <p:sp>
        <p:nvSpPr>
          <p:cNvPr id="6" name="Slide Number Placeholder 5"/>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35965E-E331-4203-85D2-6144AE7A2AF5}" type="datetime1">
              <a:rPr lang="en-US" smtClean="0"/>
              <a:pPr/>
              <a:t>10/8/2015</a:t>
            </a:fld>
            <a:endParaRPr lang="en-US" dirty="0"/>
          </a:p>
        </p:txBody>
      </p:sp>
      <p:sp>
        <p:nvSpPr>
          <p:cNvPr id="6" name="Footer Placeholder 5"/>
          <p:cNvSpPr>
            <a:spLocks noGrp="1"/>
          </p:cNvSpPr>
          <p:nvPr>
            <p:ph type="ftr" sz="quarter" idx="11"/>
          </p:nvPr>
        </p:nvSpPr>
        <p:spPr/>
        <p:txBody>
          <a:bodyPr/>
          <a:lstStyle/>
          <a:p>
            <a:r>
              <a:rPr lang="en-US" dirty="0"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C5E74D4-3DC4-41E2-A2D3-FC72449314FC}" type="datetime1">
              <a:rPr lang="en-US" smtClean="0"/>
              <a:pPr/>
              <a:t>10/8/2015</a:t>
            </a:fld>
            <a:endParaRPr lang="en-US" dirty="0"/>
          </a:p>
        </p:txBody>
      </p:sp>
      <p:sp>
        <p:nvSpPr>
          <p:cNvPr id="8" name="Footer Placeholder 7"/>
          <p:cNvSpPr>
            <a:spLocks noGrp="1"/>
          </p:cNvSpPr>
          <p:nvPr>
            <p:ph type="ftr" sz="quarter" idx="11"/>
          </p:nvPr>
        </p:nvSpPr>
        <p:spPr/>
        <p:txBody>
          <a:bodyPr/>
          <a:lstStyle/>
          <a:p>
            <a:r>
              <a:rPr lang="en-US" dirty="0" smtClean="0"/>
              <a:t>DRAFT 5-25-10</a:t>
            </a:r>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8D14D6-A91F-478F-8D15-3766D9636041}" type="datetime1">
              <a:rPr lang="en-US" smtClean="0"/>
              <a:pPr/>
              <a:t>10/8/2015</a:t>
            </a:fld>
            <a:endParaRPr lang="en-US" dirty="0"/>
          </a:p>
        </p:txBody>
      </p:sp>
      <p:sp>
        <p:nvSpPr>
          <p:cNvPr id="4" name="Footer Placeholder 3"/>
          <p:cNvSpPr>
            <a:spLocks noGrp="1"/>
          </p:cNvSpPr>
          <p:nvPr>
            <p:ph type="ftr" sz="quarter" idx="11"/>
          </p:nvPr>
        </p:nvSpPr>
        <p:spPr/>
        <p:txBody>
          <a:bodyPr/>
          <a:lstStyle/>
          <a:p>
            <a:r>
              <a:rPr lang="en-US" dirty="0" smtClean="0"/>
              <a:t>DRAFT 5-25-10</a:t>
            </a:r>
            <a:endParaRPr lang="en-US" dirty="0"/>
          </a:p>
        </p:txBody>
      </p:sp>
      <p:sp>
        <p:nvSpPr>
          <p:cNvPr id="5" name="Slide Number Placeholder 4"/>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6B692C-9709-491B-A0E2-FB4990427AA6}" type="datetime1">
              <a:rPr lang="en-US" smtClean="0"/>
              <a:pPr/>
              <a:t>10/8/2015</a:t>
            </a:fld>
            <a:endParaRPr lang="en-US" dirty="0"/>
          </a:p>
        </p:txBody>
      </p:sp>
      <p:sp>
        <p:nvSpPr>
          <p:cNvPr id="3" name="Footer Placeholder 2"/>
          <p:cNvSpPr>
            <a:spLocks noGrp="1"/>
          </p:cNvSpPr>
          <p:nvPr>
            <p:ph type="ftr" sz="quarter" idx="11"/>
          </p:nvPr>
        </p:nvSpPr>
        <p:spPr/>
        <p:txBody>
          <a:bodyPr/>
          <a:lstStyle/>
          <a:p>
            <a:r>
              <a:rPr lang="en-US" dirty="0" smtClean="0"/>
              <a:t>DRAFT 5-25-10</a:t>
            </a:r>
            <a:endParaRPr lang="en-US"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39EC6A-FA0C-479D-9DA8-BC36513D3ECE}" type="datetime1">
              <a:rPr lang="en-US" smtClean="0"/>
              <a:pPr/>
              <a:t>10/8/2015</a:t>
            </a:fld>
            <a:endParaRPr lang="en-US" dirty="0"/>
          </a:p>
        </p:txBody>
      </p:sp>
      <p:sp>
        <p:nvSpPr>
          <p:cNvPr id="5" name="Footer Placeholder 4"/>
          <p:cNvSpPr>
            <a:spLocks noGrp="1"/>
          </p:cNvSpPr>
          <p:nvPr>
            <p:ph type="ftr" sz="quarter" idx="11"/>
          </p:nvPr>
        </p:nvSpPr>
        <p:spPr/>
        <p:txBody>
          <a:bodyPr/>
          <a:lstStyle/>
          <a:p>
            <a:r>
              <a:rPr lang="en-US" dirty="0" smtClean="0"/>
              <a:t>DRAFT 5-25-10</a:t>
            </a:r>
            <a:endParaRPr lang="en-US" dirty="0"/>
          </a:p>
        </p:txBody>
      </p:sp>
      <p:sp>
        <p:nvSpPr>
          <p:cNvPr id="6" name="Slide Number Placeholder 5"/>
          <p:cNvSpPr>
            <a:spLocks noGrp="1"/>
          </p:cNvSpPr>
          <p:nvPr>
            <p:ph type="sldNum" sz="quarter" idx="12"/>
          </p:nvPr>
        </p:nvSpPr>
        <p:spPr/>
        <p:txBody>
          <a:bodyPr/>
          <a:lstStyle/>
          <a:p>
            <a:fld id="{2BC1FA3B-F0C1-4F58-90BE-DCC7501F4B28}" type="slidenum">
              <a:rPr lang="en-US" smtClean="0"/>
              <a:pPr/>
              <a:t>‹#›</a:t>
            </a:fld>
            <a:endParaRPr lang="en-US" dirty="0"/>
          </a:p>
        </p:txBody>
      </p:sp>
      <p:pic>
        <p:nvPicPr>
          <p:cNvPr id="7" name="Picture 14" descr="7"/>
          <p:cNvPicPr>
            <a:picLocks noChangeAspect="1" noChangeArrowheads="1"/>
          </p:cNvPicPr>
          <p:nvPr userDrawn="1"/>
        </p:nvPicPr>
        <p:blipFill>
          <a:blip r:embed="rId2" cstate="print"/>
          <a:srcRect/>
          <a:stretch>
            <a:fillRect/>
          </a:stretch>
        </p:blipFill>
        <p:spPr bwMode="auto">
          <a:xfrm>
            <a:off x="0" y="2"/>
            <a:ext cx="9145588" cy="6859588"/>
          </a:xfrm>
          <a:prstGeom prst="rect">
            <a:avLst/>
          </a:prstGeom>
          <a:noFill/>
          <a:ln w="9525">
            <a:noFill/>
            <a:miter lim="800000"/>
            <a:headEnd/>
            <a:tailEnd/>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743200" y="228600"/>
            <a:ext cx="5715000" cy="990600"/>
          </a:xfrm>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ED3B526D-854B-4CBC-BCE7-0F9134F13447}" type="datetime1">
              <a:rPr lang="en-US" smtClean="0"/>
              <a:pPr/>
              <a:t>10/8/2015</a:t>
            </a:fld>
            <a:endParaRPr lang="en-US" dirty="0"/>
          </a:p>
        </p:txBody>
      </p:sp>
      <p:sp>
        <p:nvSpPr>
          <p:cNvPr id="4" name="Footer Placeholder 3"/>
          <p:cNvSpPr>
            <a:spLocks noGrp="1"/>
          </p:cNvSpPr>
          <p:nvPr>
            <p:ph type="ftr" sz="quarter" idx="11"/>
          </p:nvPr>
        </p:nvSpPr>
        <p:spPr/>
        <p:txBody>
          <a:bodyPr/>
          <a:lstStyle/>
          <a:p>
            <a:r>
              <a:rPr lang="en-US" dirty="0" smtClean="0"/>
              <a:t>DRAFT 5-25-10</a:t>
            </a:r>
            <a:endParaRPr lang="en-US" dirty="0"/>
          </a:p>
        </p:txBody>
      </p:sp>
      <p:sp>
        <p:nvSpPr>
          <p:cNvPr id="5" name="Slide Number Placeholder 4"/>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15" descr="1"/>
          <p:cNvPicPr>
            <a:picLocks noChangeAspect="1" noChangeArrowheads="1"/>
          </p:cNvPicPr>
          <p:nvPr userDrawn="1"/>
        </p:nvPicPr>
        <p:blipFill>
          <a:blip r:embed="rId2" cstate="print"/>
          <a:srcRect b="74376"/>
          <a:stretch>
            <a:fillRect/>
          </a:stretch>
        </p:blipFill>
        <p:spPr bwMode="auto">
          <a:xfrm>
            <a:off x="-3175" y="-6349"/>
            <a:ext cx="9151938" cy="1758951"/>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2329DD-4882-453F-9012-71DE65064650}" type="datetime1">
              <a:rPr lang="en-US" smtClean="0"/>
              <a:pPr/>
              <a:t>10/8/2015</a:t>
            </a:fld>
            <a:endParaRPr lang="en-US" dirty="0"/>
          </a:p>
        </p:txBody>
      </p:sp>
      <p:sp>
        <p:nvSpPr>
          <p:cNvPr id="5" name="Footer Placeholder 4"/>
          <p:cNvSpPr>
            <a:spLocks noGrp="1"/>
          </p:cNvSpPr>
          <p:nvPr>
            <p:ph type="ftr" sz="quarter" idx="11"/>
          </p:nvPr>
        </p:nvSpPr>
        <p:spPr/>
        <p:txBody>
          <a:bodyPr/>
          <a:lstStyle/>
          <a:p>
            <a:r>
              <a:rPr lang="en-US" dirty="0" smtClean="0"/>
              <a:t>DRAFT 5-25-10</a:t>
            </a:r>
            <a:endParaRPr lang="en-US" dirty="0"/>
          </a:p>
        </p:txBody>
      </p:sp>
      <p:sp>
        <p:nvSpPr>
          <p:cNvPr id="6" name="Slide Number Placeholder 5"/>
          <p:cNvSpPr>
            <a:spLocks noGrp="1"/>
          </p:cNvSpPr>
          <p:nvPr>
            <p:ph type="sldNum" sz="quarter" idx="12"/>
          </p:nvPr>
        </p:nvSpPr>
        <p:spPr/>
        <p:txBody>
          <a:bodyPr/>
          <a:lstStyle/>
          <a:p>
            <a:fld id="{2BC1FA3B-F0C1-4F58-90BE-DCC7501F4B28}" type="slidenum">
              <a:rPr lang="en-US" smtClean="0"/>
              <a:pPr/>
              <a:t>‹#›</a:t>
            </a:fld>
            <a:endParaRPr lang="en-US" dirty="0"/>
          </a:p>
        </p:txBody>
      </p:sp>
      <p:pic>
        <p:nvPicPr>
          <p:cNvPr id="8" name="Picture 16" descr="2"/>
          <p:cNvPicPr>
            <a:picLocks noChangeAspect="1" noChangeArrowheads="1"/>
          </p:cNvPicPr>
          <p:nvPr userDrawn="1"/>
        </p:nvPicPr>
        <p:blipFill>
          <a:blip r:embed="rId3" cstate="print"/>
          <a:srcRect/>
          <a:stretch>
            <a:fillRect/>
          </a:stretch>
        </p:blipFill>
        <p:spPr bwMode="auto">
          <a:xfrm>
            <a:off x="0" y="0"/>
            <a:ext cx="2570030" cy="1295400"/>
          </a:xfrm>
          <a:prstGeom prst="rect">
            <a:avLst/>
          </a:prstGeom>
          <a:noFill/>
          <a:ln w="9525">
            <a:noFill/>
            <a:miter lim="800000"/>
            <a:headEnd/>
            <a:tailEnd/>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14" descr="7"/>
          <p:cNvPicPr>
            <a:picLocks noChangeAspect="1" noChangeArrowheads="1"/>
          </p:cNvPicPr>
          <p:nvPr/>
        </p:nvPicPr>
        <p:blipFill>
          <a:blip r:embed="rId17" cstate="print"/>
          <a:srcRect/>
          <a:stretch>
            <a:fillRect/>
          </a:stretch>
        </p:blipFill>
        <p:spPr bwMode="auto">
          <a:xfrm>
            <a:off x="0" y="2"/>
            <a:ext cx="9145588" cy="6859588"/>
          </a:xfrm>
          <a:prstGeom prst="rect">
            <a:avLst/>
          </a:prstGeom>
          <a:noFill/>
          <a:ln w="9525">
            <a:noFill/>
            <a:miter lim="800000"/>
            <a:headEnd/>
            <a:tailEnd/>
          </a:ln>
        </p:spPr>
      </p:pic>
      <p:sp>
        <p:nvSpPr>
          <p:cNvPr id="2" name="Title Placeholder 1"/>
          <p:cNvSpPr>
            <a:spLocks noGrp="1"/>
          </p:cNvSpPr>
          <p:nvPr>
            <p:ph type="title"/>
          </p:nvPr>
        </p:nvSpPr>
        <p:spPr>
          <a:xfrm>
            <a:off x="1600200" y="228600"/>
            <a:ext cx="6858000" cy="9906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ABAC6E-DB71-4523-8116-03E5C4C47792}" type="datetime1">
              <a:rPr lang="en-US" smtClean="0"/>
              <a:pPr/>
              <a:t>10/8/2015</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DRAFT 5-25-10</a:t>
            </a:r>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C1FA3B-F0C1-4F58-90BE-DCC7501F4B2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60" r:id="rId3"/>
    <p:sldLayoutId id="2147483661" r:id="rId4"/>
    <p:sldLayoutId id="2147483662" r:id="rId5"/>
    <p:sldLayoutId id="2147483663" r:id="rId6"/>
    <p:sldLayoutId id="2147483666" r:id="rId7"/>
    <p:sldLayoutId id="2147483668" r:id="rId8"/>
    <p:sldLayoutId id="2147483670" r:id="rId9"/>
    <p:sldLayoutId id="2147483669" r:id="rId10"/>
    <p:sldLayoutId id="2147483667" r:id="rId11"/>
    <p:sldLayoutId id="2147483672" r:id="rId12"/>
    <p:sldLayoutId id="2147483674" r:id="rId13"/>
    <p:sldLayoutId id="2147483675" r:id="rId14"/>
    <p:sldLayoutId id="2147483676" r:id="rId15"/>
  </p:sldLayoutIdLst>
  <p:hf hdr="0" ftr="0" dt="0"/>
  <p:txStyles>
    <p:titleStyle>
      <a:lvl1pPr algn="ctr" defTabSz="914400" rtl="0" eaLnBrk="1" latinLnBrk="0" hangingPunct="1">
        <a:spcBef>
          <a:spcPct val="0"/>
        </a:spcBef>
        <a:buNone/>
        <a:defRPr sz="4400" kern="1200">
          <a:solidFill>
            <a:srgbClr val="1B1E7A"/>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1B1E7A"/>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1B1E7A"/>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1B1E7A"/>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1B1E7A"/>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1B1E7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46.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www.cdc.gov/nchs/data/nvsr/nvsr64/nvsr64_01.pdf"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1.png"/><Relationship Id="rId7" Type="http://schemas.openxmlformats.org/officeDocument/2006/relationships/image" Target="../media/image53.png"/><Relationship Id="rId12" Type="http://schemas.microsoft.com/office/2007/relationships/hdphoto" Target="../media/hdphoto5.wdp"/><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55.png"/><Relationship Id="rId5" Type="http://schemas.openxmlformats.org/officeDocument/2006/relationships/image" Target="../media/image52.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hyperlink" Target="mailto:Lloyd.Potter@osd.state.tx.us" TargetMode="Externa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8"/>
          <p:cNvSpPr txBox="1">
            <a:spLocks noChangeArrowheads="1"/>
          </p:cNvSpPr>
          <p:nvPr/>
        </p:nvSpPr>
        <p:spPr bwMode="auto">
          <a:xfrm>
            <a:off x="3657600" y="533402"/>
            <a:ext cx="5105400" cy="461665"/>
          </a:xfrm>
          <a:prstGeom prst="rect">
            <a:avLst/>
          </a:prstGeom>
          <a:noFill/>
          <a:ln w="9525">
            <a:noFill/>
            <a:miter lim="800000"/>
            <a:headEnd/>
            <a:tailEnd/>
          </a:ln>
        </p:spPr>
        <p:txBody>
          <a:bodyPr>
            <a:spAutoFit/>
          </a:bodyPr>
          <a:lstStyle/>
          <a:p>
            <a:pPr>
              <a:spcBef>
                <a:spcPct val="50000"/>
              </a:spcBef>
            </a:pPr>
            <a:endParaRPr lang="en-US" dirty="0"/>
          </a:p>
        </p:txBody>
      </p:sp>
      <p:sp>
        <p:nvSpPr>
          <p:cNvPr id="1028" name="Text Box 9"/>
          <p:cNvSpPr txBox="1">
            <a:spLocks noChangeArrowheads="1"/>
          </p:cNvSpPr>
          <p:nvPr/>
        </p:nvSpPr>
        <p:spPr bwMode="auto">
          <a:xfrm>
            <a:off x="381000" y="87126"/>
            <a:ext cx="5061535" cy="1384995"/>
          </a:xfrm>
          <a:prstGeom prst="rect">
            <a:avLst/>
          </a:prstGeom>
          <a:noFill/>
          <a:ln w="9525">
            <a:noFill/>
            <a:miter lim="800000"/>
            <a:headEnd/>
            <a:tailEnd/>
          </a:ln>
        </p:spPr>
        <p:txBody>
          <a:bodyPr wrap="square">
            <a:spAutoFit/>
          </a:bodyPr>
          <a:lstStyle/>
          <a:p>
            <a:pPr algn="ctr">
              <a:spcBef>
                <a:spcPct val="50000"/>
              </a:spcBef>
            </a:pPr>
            <a:r>
              <a:rPr lang="en-US" sz="2800" dirty="0" smtClean="0">
                <a:solidFill>
                  <a:schemeClr val="bg1"/>
                </a:solidFill>
              </a:rPr>
              <a:t>Planning for Change: How Demography will Shape Texas in the 21</a:t>
            </a:r>
            <a:r>
              <a:rPr lang="en-US" sz="2800" baseline="30000" dirty="0" smtClean="0">
                <a:solidFill>
                  <a:schemeClr val="bg1"/>
                </a:solidFill>
              </a:rPr>
              <a:t>st</a:t>
            </a:r>
            <a:r>
              <a:rPr lang="en-US" sz="2800" dirty="0" smtClean="0">
                <a:solidFill>
                  <a:schemeClr val="bg1"/>
                </a:solidFill>
              </a:rPr>
              <a:t> Century</a:t>
            </a:r>
            <a:endParaRPr lang="en-US" sz="2800" dirty="0">
              <a:solidFill>
                <a:schemeClr val="bg1"/>
              </a:solidFill>
            </a:endParaRPr>
          </a:p>
        </p:txBody>
      </p:sp>
      <p:sp>
        <p:nvSpPr>
          <p:cNvPr id="5" name="Rectangle 4"/>
          <p:cNvSpPr/>
          <p:nvPr/>
        </p:nvSpPr>
        <p:spPr>
          <a:xfrm>
            <a:off x="6519346" y="2819400"/>
            <a:ext cx="2667000" cy="2554545"/>
          </a:xfrm>
          <a:prstGeom prst="rect">
            <a:avLst/>
          </a:prstGeom>
        </p:spPr>
        <p:txBody>
          <a:bodyPr wrap="square">
            <a:spAutoFit/>
          </a:bodyPr>
          <a:lstStyle/>
          <a:p>
            <a:pPr algn="ctr"/>
            <a:r>
              <a:rPr lang="en-US" sz="2000" dirty="0">
                <a:solidFill>
                  <a:srgbClr val="1B1E7A"/>
                </a:solidFill>
              </a:rPr>
              <a:t>93rd Annual County Judges and Commissioners Association of Texas </a:t>
            </a:r>
            <a:r>
              <a:rPr lang="en-US" sz="2000" dirty="0" smtClean="0">
                <a:solidFill>
                  <a:srgbClr val="1B1E7A"/>
                </a:solidFill>
              </a:rPr>
              <a:t>Conference</a:t>
            </a:r>
          </a:p>
          <a:p>
            <a:pPr algn="ctr"/>
            <a:endParaRPr lang="en-US" sz="2000" dirty="0" smtClean="0">
              <a:solidFill>
                <a:srgbClr val="1B1E7A"/>
              </a:solidFill>
            </a:endParaRPr>
          </a:p>
          <a:p>
            <a:pPr algn="ctr"/>
            <a:r>
              <a:rPr lang="en-US" sz="2000" dirty="0" smtClean="0">
                <a:solidFill>
                  <a:srgbClr val="1B1E7A"/>
                </a:solidFill>
              </a:rPr>
              <a:t>October 8, 2015</a:t>
            </a:r>
          </a:p>
          <a:p>
            <a:pPr algn="ctr"/>
            <a:r>
              <a:rPr lang="en-US" sz="2000" dirty="0" smtClean="0">
                <a:solidFill>
                  <a:srgbClr val="1B1E7A"/>
                </a:solidFill>
              </a:rPr>
              <a:t>San Marcos, Texas</a:t>
            </a:r>
          </a:p>
        </p:txBody>
      </p:sp>
      <p:sp>
        <p:nvSpPr>
          <p:cNvPr id="6" name="TextBox 5"/>
          <p:cNvSpPr txBox="1"/>
          <p:nvPr/>
        </p:nvSpPr>
        <p:spPr>
          <a:xfrm>
            <a:off x="4800604" y="2286002"/>
            <a:ext cx="184731" cy="461665"/>
          </a:xfrm>
          <a:prstGeom prst="rect">
            <a:avLst/>
          </a:prstGeom>
          <a:noFill/>
        </p:spPr>
        <p:txBody>
          <a:bodyPr wrap="none" rtlCol="0">
            <a:spAutoFit/>
          </a:bodyPr>
          <a:lstStyle/>
          <a:p>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9346" y="6586742"/>
            <a:ext cx="253670" cy="253670"/>
          </a:xfrm>
          <a:prstGeom prst="rect">
            <a:avLst/>
          </a:prstGeom>
        </p:spPr>
      </p:pic>
      <p:sp>
        <p:nvSpPr>
          <p:cNvPr id="8" name="TextBox 7"/>
          <p:cNvSpPr txBox="1"/>
          <p:nvPr/>
        </p:nvSpPr>
        <p:spPr>
          <a:xfrm>
            <a:off x="6773016" y="6544300"/>
            <a:ext cx="2101537" cy="338554"/>
          </a:xfrm>
          <a:prstGeom prst="rect">
            <a:avLst/>
          </a:prstGeom>
          <a:noFill/>
        </p:spPr>
        <p:txBody>
          <a:bodyPr wrap="none" rtlCol="0">
            <a:spAutoFit/>
          </a:bodyPr>
          <a:lstStyle/>
          <a:p>
            <a:r>
              <a:rPr lang="en-US" sz="1600" dirty="0" smtClean="0">
                <a:solidFill>
                  <a:schemeClr val="tx2"/>
                </a:solidFill>
              </a:rPr>
              <a:t>@</a:t>
            </a:r>
            <a:r>
              <a:rPr lang="en-US" sz="1600" dirty="0" err="1" smtClean="0">
                <a:solidFill>
                  <a:schemeClr val="tx2"/>
                </a:solidFill>
              </a:rPr>
              <a:t>TexasDemography</a:t>
            </a:r>
            <a:endParaRPr lang="en-US" sz="1600" dirty="0">
              <a:solidFill>
                <a:schemeClr val="tx2"/>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Annual Shares of Recent Non-Citizen Immigrants to Texas by World Area of Birth, 2005-2013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84488"/>
            <a:ext cx="7937501" cy="5006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961859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533400" y="1295400"/>
          <a:ext cx="7924800" cy="4758111"/>
        </p:xfrm>
        <a:graphic>
          <a:graphicData uri="http://schemas.openxmlformats.org/drawingml/2006/table">
            <a:tbl>
              <a:tblPr firstRow="1" firstCol="1" bandRow="1">
                <a:tableStyleId>{5C22544A-7EE6-4342-B048-85BDC9FD1C3A}</a:tableStyleId>
              </a:tblPr>
              <a:tblGrid>
                <a:gridCol w="1905000"/>
                <a:gridCol w="1143000"/>
                <a:gridCol w="1321240"/>
                <a:gridCol w="1284577"/>
                <a:gridCol w="968293"/>
                <a:gridCol w="1302690"/>
              </a:tblGrid>
              <a:tr h="846516">
                <a:tc>
                  <a:txBody>
                    <a:bodyPr/>
                    <a:lstStyle/>
                    <a:p>
                      <a:pPr>
                        <a:lnSpc>
                          <a:spcPct val="107000"/>
                        </a:lnSpc>
                      </a:pPr>
                      <a:endParaRPr lang="en-US" sz="1600" dirty="0">
                        <a:effectLst/>
                        <a:latin typeface="Calibri" panose="020F0502020204030204" pitchFamily="34" charset="0"/>
                      </a:endParaRPr>
                    </a:p>
                  </a:txBody>
                  <a:tcPr marL="61254" marR="61254" marT="0" marB="0" anchor="b"/>
                </a:tc>
                <a:tc>
                  <a:txBody>
                    <a:bodyPr/>
                    <a:lstStyle/>
                    <a:p>
                      <a:pPr marL="0" marR="0" algn="ctr">
                        <a:lnSpc>
                          <a:spcPct val="107000"/>
                        </a:lnSpc>
                        <a:spcBef>
                          <a:spcPts val="0"/>
                        </a:spcBef>
                        <a:spcAft>
                          <a:spcPts val="0"/>
                        </a:spcAft>
                      </a:pPr>
                      <a:r>
                        <a:rPr lang="en-US" sz="1600" dirty="0">
                          <a:effectLst/>
                        </a:rPr>
                        <a:t>U.S. Rank </a:t>
                      </a:r>
                      <a:r>
                        <a:rPr lang="en-US" sz="1600" dirty="0" smtClean="0">
                          <a:effectLst/>
                        </a:rPr>
                        <a:t>Population </a:t>
                      </a:r>
                      <a:r>
                        <a:rPr lang="en-US" sz="1600" dirty="0">
                          <a:effectLst/>
                        </a:rPr>
                        <a:t>Change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dirty="0" smtClean="0">
                          <a:effectLst/>
                        </a:rPr>
                        <a:t>Population </a:t>
                      </a:r>
                      <a:r>
                        <a:rPr lang="en-US" sz="1600" dirty="0">
                          <a:effectLst/>
                        </a:rPr>
                        <a:t>Change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dirty="0" smtClean="0">
                          <a:effectLst/>
                        </a:rPr>
                        <a:t>Percent of Change from Natural </a:t>
                      </a:r>
                      <a:r>
                        <a:rPr lang="en-US" sz="1600" dirty="0">
                          <a:effectLst/>
                        </a:rPr>
                        <a:t>Increase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dirty="0">
                          <a:effectLst/>
                        </a:rPr>
                        <a:t>Percent </a:t>
                      </a:r>
                      <a:r>
                        <a:rPr lang="en-US" sz="1600" dirty="0" smtClean="0">
                          <a:effectLst/>
                        </a:rPr>
                        <a:t>Change</a:t>
                      </a:r>
                      <a:r>
                        <a:rPr lang="en-US" sz="1600" baseline="0" dirty="0" smtClean="0">
                          <a:effectLst/>
                        </a:rPr>
                        <a:t> </a:t>
                      </a:r>
                      <a:r>
                        <a:rPr lang="en-US" sz="1600" dirty="0" smtClean="0">
                          <a:effectLst/>
                        </a:rPr>
                        <a:t>from </a:t>
                      </a:r>
                      <a:r>
                        <a:rPr lang="en-US" sz="1600" dirty="0">
                          <a:effectLst/>
                        </a:rPr>
                        <a:t>Migration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dirty="0">
                          <a:effectLst/>
                        </a:rPr>
                        <a:t>Percent of </a:t>
                      </a:r>
                      <a:r>
                        <a:rPr lang="en-US" sz="1600" dirty="0" smtClean="0">
                          <a:effectLst/>
                        </a:rPr>
                        <a:t>Migration </a:t>
                      </a:r>
                      <a:r>
                        <a:rPr lang="en-US" sz="1600" dirty="0">
                          <a:effectLst/>
                        </a:rPr>
                        <a:t>that is international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dirty="0">
                          <a:effectLst/>
                        </a:rPr>
                        <a:t>Harris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dirty="0">
                          <a:solidFill>
                            <a:schemeClr val="tx2"/>
                          </a:solidFill>
                          <a:effectLst/>
                        </a:rPr>
                        <a:t>1</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dirty="0">
                          <a:solidFill>
                            <a:schemeClr val="tx2"/>
                          </a:solidFill>
                          <a:effectLst/>
                        </a:rPr>
                        <a:t>             88,618 </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dirty="0" smtClean="0">
                          <a:solidFill>
                            <a:schemeClr val="tx2"/>
                          </a:solidFill>
                          <a:effectLst/>
                        </a:rPr>
                        <a:t>48.6%</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dirty="0" smtClean="0">
                          <a:solidFill>
                            <a:schemeClr val="tx2"/>
                          </a:solidFill>
                          <a:effectLst/>
                        </a:rPr>
                        <a:t>51.4%</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54.0%</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b="1" dirty="0">
                          <a:solidFill>
                            <a:schemeClr val="bg1"/>
                          </a:solidFill>
                          <a:effectLst/>
                        </a:rPr>
                        <a:t>Bexar </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solidFill>
                      <a:schemeClr val="accent1"/>
                    </a:solidFill>
                  </a:tcPr>
                </a:tc>
                <a:tc>
                  <a:txBody>
                    <a:bodyPr/>
                    <a:lstStyle/>
                    <a:p>
                      <a:pPr marL="0" marR="0" algn="r">
                        <a:lnSpc>
                          <a:spcPct val="107000"/>
                        </a:lnSpc>
                        <a:spcBef>
                          <a:spcPts val="0"/>
                        </a:spcBef>
                        <a:spcAft>
                          <a:spcPts val="0"/>
                        </a:spcAft>
                      </a:pPr>
                      <a:r>
                        <a:rPr lang="en-US" sz="1600" b="0" dirty="0">
                          <a:solidFill>
                            <a:schemeClr val="tx2"/>
                          </a:solidFill>
                          <a:effectLst/>
                        </a:rPr>
                        <a:t>6</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solidFill>
                      <a:schemeClr val="bg1">
                        <a:lumMod val="95000"/>
                      </a:schemeClr>
                    </a:solidFill>
                  </a:tcPr>
                </a:tc>
                <a:tc>
                  <a:txBody>
                    <a:bodyPr/>
                    <a:lstStyle/>
                    <a:p>
                      <a:pPr marL="0" marR="0" algn="r">
                        <a:lnSpc>
                          <a:spcPct val="107000"/>
                        </a:lnSpc>
                        <a:spcBef>
                          <a:spcPts val="0"/>
                        </a:spcBef>
                        <a:spcAft>
                          <a:spcPts val="0"/>
                        </a:spcAft>
                      </a:pPr>
                      <a:r>
                        <a:rPr lang="en-US" sz="1600" b="0" dirty="0">
                          <a:solidFill>
                            <a:schemeClr val="tx2"/>
                          </a:solidFill>
                          <a:effectLst/>
                        </a:rPr>
                        <a:t>         </a:t>
                      </a:r>
                      <a:r>
                        <a:rPr lang="en-US" sz="1600" b="0" dirty="0" smtClean="0">
                          <a:solidFill>
                            <a:schemeClr val="tx2"/>
                          </a:solidFill>
                          <a:effectLst/>
                        </a:rPr>
                        <a:t> </a:t>
                      </a:r>
                      <a:r>
                        <a:rPr lang="en-US" sz="1600" b="0" dirty="0">
                          <a:solidFill>
                            <a:schemeClr val="tx2"/>
                          </a:solidFill>
                          <a:effectLst/>
                        </a:rPr>
                        <a:t>33,712 </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solidFill>
                      <a:schemeClr val="bg1">
                        <a:lumMod val="95000"/>
                      </a:schemeClr>
                    </a:solidFill>
                  </a:tcPr>
                </a:tc>
                <a:tc>
                  <a:txBody>
                    <a:bodyPr/>
                    <a:lstStyle/>
                    <a:p>
                      <a:pPr marL="0" marR="0" algn="r">
                        <a:lnSpc>
                          <a:spcPct val="107000"/>
                        </a:lnSpc>
                        <a:spcBef>
                          <a:spcPts val="0"/>
                        </a:spcBef>
                        <a:spcAft>
                          <a:spcPts val="0"/>
                        </a:spcAft>
                      </a:pPr>
                      <a:r>
                        <a:rPr lang="en-US" sz="1600" b="0" dirty="0" smtClean="0">
                          <a:solidFill>
                            <a:schemeClr val="tx2"/>
                          </a:solidFill>
                          <a:effectLst/>
                        </a:rPr>
                        <a:t>42.8%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solidFill>
                      <a:schemeClr val="bg1">
                        <a:lumMod val="95000"/>
                      </a:schemeClr>
                    </a:solidFill>
                  </a:tcPr>
                </a:tc>
                <a:tc>
                  <a:txBody>
                    <a:bodyPr/>
                    <a:lstStyle/>
                    <a:p>
                      <a:pPr marL="0" marR="0" algn="r">
                        <a:lnSpc>
                          <a:spcPct val="107000"/>
                        </a:lnSpc>
                        <a:spcBef>
                          <a:spcPts val="0"/>
                        </a:spcBef>
                        <a:spcAft>
                          <a:spcPts val="0"/>
                        </a:spcAft>
                      </a:pPr>
                      <a:r>
                        <a:rPr lang="en-US" sz="1600" b="0" dirty="0" smtClean="0">
                          <a:solidFill>
                            <a:schemeClr val="tx2"/>
                          </a:solidFill>
                          <a:effectLst/>
                        </a:rPr>
                        <a:t>57.2%</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solidFill>
                      <a:schemeClr val="bg1">
                        <a:lumMod val="95000"/>
                      </a:schemeClr>
                    </a:solidFill>
                  </a:tcPr>
                </a:tc>
                <a:tc>
                  <a:txBody>
                    <a:bodyPr/>
                    <a:lstStyle/>
                    <a:p>
                      <a:pPr marL="0" marR="0" algn="r">
                        <a:lnSpc>
                          <a:spcPct val="107000"/>
                        </a:lnSpc>
                        <a:spcBef>
                          <a:spcPts val="0"/>
                        </a:spcBef>
                        <a:spcAft>
                          <a:spcPts val="0"/>
                        </a:spcAft>
                      </a:pPr>
                      <a:r>
                        <a:rPr lang="en-US" sz="1600" b="0" dirty="0" smtClean="0">
                          <a:solidFill>
                            <a:schemeClr val="tx2"/>
                          </a:solidFill>
                          <a:effectLst/>
                        </a:rPr>
                        <a:t>23.2%</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solidFill>
                      <a:schemeClr val="bg1">
                        <a:lumMod val="95000"/>
                      </a:schemeClr>
                    </a:solidFill>
                  </a:tcPr>
                </a:tc>
              </a:tr>
              <a:tr h="335680">
                <a:tc>
                  <a:txBody>
                    <a:bodyPr/>
                    <a:lstStyle/>
                    <a:p>
                      <a:pPr marL="0" marR="0" algn="ctr">
                        <a:lnSpc>
                          <a:spcPct val="107000"/>
                        </a:lnSpc>
                        <a:spcBef>
                          <a:spcPts val="0"/>
                        </a:spcBef>
                        <a:spcAft>
                          <a:spcPts val="0"/>
                        </a:spcAft>
                      </a:pPr>
                      <a:r>
                        <a:rPr lang="en-US" sz="1600" b="1" dirty="0">
                          <a:effectLst/>
                        </a:rPr>
                        <a:t>Dallas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a:solidFill>
                            <a:schemeClr val="tx2"/>
                          </a:solidFill>
                          <a:effectLst/>
                        </a:rPr>
                        <a:t>8</a:t>
                      </a:r>
                      <a:endParaRPr lang="en-US" sz="16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b="0" dirty="0">
                          <a:solidFill>
                            <a:schemeClr val="tx2"/>
                          </a:solidFill>
                          <a:effectLst/>
                        </a:rPr>
                        <a:t>             32,555 </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69.6%</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30.4%</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116.3%*</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b="1" dirty="0">
                          <a:effectLst/>
                        </a:rPr>
                        <a:t>Tarrant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a:solidFill>
                            <a:schemeClr val="tx2"/>
                          </a:solidFill>
                          <a:effectLst/>
                        </a:rPr>
                        <a:t>10</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b="0" dirty="0">
                          <a:solidFill>
                            <a:schemeClr val="tx2"/>
                          </a:solidFill>
                          <a:effectLst/>
                        </a:rPr>
                        <a:t>             31,417 </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50.8%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49.2%</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38.5%</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dirty="0">
                          <a:effectLst/>
                        </a:rPr>
                        <a:t>Fort Bend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a:solidFill>
                            <a:schemeClr val="tx2"/>
                          </a:solidFill>
                          <a:effectLst/>
                        </a:rPr>
                        <a:t>11</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b="0" dirty="0">
                          <a:solidFill>
                            <a:schemeClr val="tx2"/>
                          </a:solidFill>
                          <a:effectLst/>
                        </a:rPr>
                        <a:t>             30,784 </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19.4%</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80.6%</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17.3%</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dirty="0">
                          <a:effectLst/>
                        </a:rPr>
                        <a:t>Travis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a:solidFill>
                            <a:schemeClr val="tx2"/>
                          </a:solidFill>
                          <a:effectLst/>
                        </a:rPr>
                        <a:t>12</a:t>
                      </a:r>
                      <a:endParaRPr lang="en-US" sz="16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b="0" dirty="0">
                          <a:solidFill>
                            <a:schemeClr val="tx2"/>
                          </a:solidFill>
                          <a:effectLst/>
                        </a:rPr>
                        <a:t>             28,397 </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38.2%</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61.8%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29.7%</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b="1" dirty="0">
                          <a:effectLst/>
                        </a:rPr>
                        <a:t>Collin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a:solidFill>
                            <a:schemeClr val="tx2"/>
                          </a:solidFill>
                          <a:effectLst/>
                        </a:rPr>
                        <a:t>14</a:t>
                      </a:r>
                      <a:endParaRPr lang="en-US" sz="16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b="0" dirty="0">
                          <a:solidFill>
                            <a:schemeClr val="tx2"/>
                          </a:solidFill>
                          <a:effectLst/>
                        </a:rPr>
                        <a:t>             26,530 </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26.1%</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73.8%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20.1%</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b="1" dirty="0">
                          <a:effectLst/>
                        </a:rPr>
                        <a:t>Denton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a:solidFill>
                            <a:schemeClr val="tx2"/>
                          </a:solidFill>
                          <a:effectLst/>
                        </a:rPr>
                        <a:t>16</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b="0" dirty="0">
                          <a:solidFill>
                            <a:schemeClr val="tx2"/>
                          </a:solidFill>
                          <a:effectLst/>
                        </a:rPr>
                        <a:t>             24,211 </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27.2%</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72.8%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14.0%</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dirty="0">
                          <a:effectLst/>
                        </a:rPr>
                        <a:t>Montgomery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a:solidFill>
                            <a:schemeClr val="tx2"/>
                          </a:solidFill>
                          <a:effectLst/>
                        </a:rPr>
                        <a:t>27</a:t>
                      </a:r>
                      <a:endParaRPr lang="en-US" sz="16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b="0">
                          <a:solidFill>
                            <a:schemeClr val="tx2"/>
                          </a:solidFill>
                          <a:effectLst/>
                        </a:rPr>
                        <a:t>             19,129 </a:t>
                      </a:r>
                      <a:endParaRPr lang="en-US" sz="16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17.9%</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82.1%</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10.4%</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dirty="0">
                          <a:effectLst/>
                        </a:rPr>
                        <a:t>Williamson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a:solidFill>
                            <a:schemeClr val="tx2"/>
                          </a:solidFill>
                          <a:effectLst/>
                        </a:rPr>
                        <a:t>31</a:t>
                      </a:r>
                      <a:endParaRPr lang="en-US" sz="16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b="0">
                          <a:solidFill>
                            <a:schemeClr val="tx2"/>
                          </a:solidFill>
                          <a:effectLst/>
                        </a:rPr>
                        <a:t>             18,025 </a:t>
                      </a:r>
                      <a:endParaRPr lang="en-US" sz="16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23.2%</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76.8%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7.8%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178237">
                <a:tc gridSpan="6">
                  <a:txBody>
                    <a:bodyPr/>
                    <a:lstStyle/>
                    <a:p>
                      <a:pPr marL="0" marR="0">
                        <a:lnSpc>
                          <a:spcPct val="107000"/>
                        </a:lnSpc>
                        <a:spcBef>
                          <a:spcPts val="0"/>
                        </a:spcBef>
                        <a:spcAft>
                          <a:spcPts val="0"/>
                        </a:spcAft>
                      </a:pPr>
                      <a:r>
                        <a:rPr lang="en-US" sz="1100" dirty="0">
                          <a:effectLst/>
                        </a:rPr>
                        <a:t>*Dallas had net out domestic migration over this period.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8237">
                <a:tc gridSpan="6">
                  <a:txBody>
                    <a:bodyPr/>
                    <a:lstStyle/>
                    <a:p>
                      <a:pPr marL="0" marR="0">
                        <a:lnSpc>
                          <a:spcPct val="107000"/>
                        </a:lnSpc>
                        <a:spcBef>
                          <a:spcPts val="0"/>
                        </a:spcBef>
                        <a:spcAft>
                          <a:spcPts val="0"/>
                        </a:spcAft>
                      </a:pPr>
                      <a:r>
                        <a:rPr lang="en-US" sz="1050" dirty="0">
                          <a:effectLst/>
                        </a:rPr>
                        <a:t>Source: U.S. Census  Bureau, 2014 Vintage Population Estimates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3" name="Rectangle 2"/>
          <p:cNvSpPr/>
          <p:nvPr/>
        </p:nvSpPr>
        <p:spPr>
          <a:xfrm>
            <a:off x="2743200" y="76200"/>
            <a:ext cx="4572000" cy="830997"/>
          </a:xfrm>
          <a:prstGeom prst="rect">
            <a:avLst/>
          </a:prstGeom>
        </p:spPr>
        <p:txBody>
          <a:bodyPr>
            <a:spAutoFit/>
          </a:bodyPr>
          <a:lstStyle/>
          <a:p>
            <a:r>
              <a:rPr lang="en-US" dirty="0" smtClean="0">
                <a:solidFill>
                  <a:schemeClr val="tx2"/>
                </a:solidFill>
              </a:rPr>
              <a:t>Top Counties for Numeric Growth in </a:t>
            </a:r>
            <a:r>
              <a:rPr lang="en-US" dirty="0">
                <a:solidFill>
                  <a:schemeClr val="tx2"/>
                </a:solidFill>
              </a:rPr>
              <a:t>Texas, </a:t>
            </a:r>
            <a:r>
              <a:rPr lang="en-US" dirty="0" smtClean="0">
                <a:solidFill>
                  <a:schemeClr val="tx2"/>
                </a:solidFill>
              </a:rPr>
              <a:t>2013-2014</a:t>
            </a:r>
            <a:endParaRPr lang="en-US" dirty="0">
              <a:solidFill>
                <a:schemeClr val="tx2"/>
              </a:solidFill>
            </a:endParaRPr>
          </a:p>
        </p:txBody>
      </p:sp>
    </p:spTree>
    <p:extLst>
      <p:ext uri="{BB962C8B-B14F-4D97-AF65-F5344CB8AC3E}">
        <p14:creationId xmlns:p14="http://schemas.microsoft.com/office/powerpoint/2010/main" val="37855571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43200" y="76200"/>
            <a:ext cx="4572000" cy="830997"/>
          </a:xfrm>
          <a:prstGeom prst="rect">
            <a:avLst/>
          </a:prstGeom>
        </p:spPr>
        <p:txBody>
          <a:bodyPr>
            <a:spAutoFit/>
          </a:bodyPr>
          <a:lstStyle/>
          <a:p>
            <a:r>
              <a:rPr lang="en-US" dirty="0" smtClean="0">
                <a:solidFill>
                  <a:schemeClr val="tx2"/>
                </a:solidFill>
              </a:rPr>
              <a:t>Top Counties for Percent Growth* in </a:t>
            </a:r>
            <a:r>
              <a:rPr lang="en-US" dirty="0">
                <a:solidFill>
                  <a:schemeClr val="tx2"/>
                </a:solidFill>
              </a:rPr>
              <a:t>Texas, </a:t>
            </a:r>
            <a:r>
              <a:rPr lang="en-US" dirty="0" smtClean="0">
                <a:solidFill>
                  <a:schemeClr val="tx2"/>
                </a:solidFill>
              </a:rPr>
              <a:t>2013-2014</a:t>
            </a:r>
            <a:endParaRPr lang="en-US" dirty="0">
              <a:solidFill>
                <a:schemeClr val="tx2"/>
              </a:solidFill>
            </a:endParaRPr>
          </a:p>
        </p:txBody>
      </p:sp>
      <p:graphicFrame>
        <p:nvGraphicFramePr>
          <p:cNvPr id="4" name="Table 3"/>
          <p:cNvGraphicFramePr>
            <a:graphicFrameLocks noGrp="1"/>
          </p:cNvGraphicFramePr>
          <p:nvPr>
            <p:extLst/>
          </p:nvPr>
        </p:nvGraphicFramePr>
        <p:xfrm>
          <a:off x="1600200" y="1219200"/>
          <a:ext cx="6153468" cy="5153920"/>
        </p:xfrm>
        <a:graphic>
          <a:graphicData uri="http://schemas.openxmlformats.org/drawingml/2006/table">
            <a:tbl>
              <a:tblPr firstRow="1" firstCol="1" bandRow="1">
                <a:tableStyleId>{5C22544A-7EE6-4342-B048-85BDC9FD1C3A}</a:tableStyleId>
              </a:tblPr>
              <a:tblGrid>
                <a:gridCol w="1981200"/>
                <a:gridCol w="609600"/>
                <a:gridCol w="1066800"/>
                <a:gridCol w="1066800"/>
                <a:gridCol w="1429068"/>
              </a:tblGrid>
              <a:tr h="963267">
                <a:tc>
                  <a:txBody>
                    <a:bodyPr/>
                    <a:lstStyle/>
                    <a:p>
                      <a:pPr>
                        <a:lnSpc>
                          <a:spcPct val="107000"/>
                        </a:lnSpc>
                      </a:pPr>
                      <a:endParaRPr lang="en-US" sz="1600" dirty="0">
                        <a:effectLst/>
                        <a:latin typeface="Calibri" panose="020F0502020204030204" pitchFamily="34"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U.S. Rank</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2013-2014 Percent </a:t>
                      </a:r>
                      <a:r>
                        <a:rPr lang="en-US" sz="1600" dirty="0" smtClean="0">
                          <a:effectLst/>
                        </a:rPr>
                        <a:t>Population </a:t>
                      </a:r>
                      <a:r>
                        <a:rPr lang="en-US" sz="1600" dirty="0">
                          <a:effectLst/>
                        </a:rPr>
                        <a:t>Change</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Percent </a:t>
                      </a:r>
                      <a:r>
                        <a:rPr lang="en-US" sz="1600" dirty="0" smtClean="0">
                          <a:effectLst/>
                        </a:rPr>
                        <a:t>Change</a:t>
                      </a:r>
                      <a:r>
                        <a:rPr lang="en-US" sz="1600" baseline="0" dirty="0" smtClean="0">
                          <a:effectLst/>
                        </a:rPr>
                        <a:t> </a:t>
                      </a:r>
                      <a:r>
                        <a:rPr lang="en-US" sz="1600" dirty="0" smtClean="0">
                          <a:effectLst/>
                        </a:rPr>
                        <a:t>from </a:t>
                      </a:r>
                      <a:r>
                        <a:rPr lang="en-US" sz="1600" dirty="0">
                          <a:effectLst/>
                        </a:rPr>
                        <a:t>Migration</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Percent of </a:t>
                      </a:r>
                      <a:r>
                        <a:rPr lang="en-US" sz="1600" dirty="0" smtClean="0">
                          <a:effectLst/>
                        </a:rPr>
                        <a:t>Migration </a:t>
                      </a:r>
                      <a:r>
                        <a:rPr lang="en-US" sz="1600" dirty="0">
                          <a:effectLst/>
                        </a:rPr>
                        <a:t>that is </a:t>
                      </a:r>
                      <a:r>
                        <a:rPr lang="en-US" sz="1600" dirty="0" smtClean="0">
                          <a:effectLst/>
                        </a:rPr>
                        <a:t>International</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dirty="0">
                          <a:effectLst/>
                        </a:rPr>
                        <a:t>Hays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5</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a:effectLst/>
                        </a:rPr>
                        <a:t>4.8%</a:t>
                      </a:r>
                      <a:endParaRPr lang="en-U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83.89</a:t>
                      </a:r>
                      <a:r>
                        <a:rPr lang="en-US" sz="1600" dirty="0">
                          <a:effectLst/>
                        </a:rPr>
                        <a:t>%</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a:effectLst/>
                        </a:rPr>
                        <a:t>2.62%</a:t>
                      </a:r>
                      <a:endParaRPr lang="en-U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dirty="0">
                          <a:effectLst/>
                        </a:rPr>
                        <a:t>Fort Bend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6</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4.7%</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80.6</a:t>
                      </a:r>
                      <a:r>
                        <a:rPr lang="en-US" sz="1600" dirty="0">
                          <a:effectLst/>
                        </a:rPr>
                        <a:t>%</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a:effectLst/>
                        </a:rPr>
                        <a:t>17.27%</a:t>
                      </a:r>
                      <a:endParaRPr lang="en-U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dirty="0">
                          <a:effectLst/>
                        </a:rPr>
                        <a:t>Comal </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9</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4.0%</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90.1%</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3.04%</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dirty="0">
                          <a:effectLst/>
                        </a:rPr>
                        <a:t>Andrews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12</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4.0%</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62.8</a:t>
                      </a:r>
                      <a:r>
                        <a:rPr lang="en-US" sz="1600" dirty="0">
                          <a:effectLst/>
                        </a:rPr>
                        <a:t>%</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a:effectLst/>
                        </a:rPr>
                        <a:t>3.57%</a:t>
                      </a:r>
                      <a:endParaRPr lang="en-U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dirty="0">
                          <a:effectLst/>
                        </a:rPr>
                        <a:t>Montgomery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13</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3.8%</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82.1%</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10.39%</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dirty="0">
                          <a:effectLst/>
                        </a:rPr>
                        <a:t>Williamson </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14</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3.8%</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76.8%</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a:effectLst/>
                        </a:rPr>
                        <a:t>7.84%</a:t>
                      </a:r>
                      <a:endParaRPr lang="en-U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dirty="0">
                          <a:effectLst/>
                        </a:rPr>
                        <a:t>Kendall </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15</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3.8%</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98.0%</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5.02%</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dirty="0">
                          <a:effectLst/>
                        </a:rPr>
                        <a:t>Ward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21</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3.4%</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72.0%</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a:effectLst/>
                        </a:rPr>
                        <a:t>1.49%</a:t>
                      </a:r>
                      <a:endParaRPr lang="en-U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1" dirty="0">
                          <a:effectLst/>
                        </a:rPr>
                        <a:t>Denton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23</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3.3%</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72.8%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14.2</a:t>
                      </a:r>
                      <a:r>
                        <a:rPr lang="en-US" sz="1600" b="0" dirty="0">
                          <a:effectLst/>
                        </a:rPr>
                        <a:t>%</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1" dirty="0">
                          <a:effectLst/>
                        </a:rPr>
                        <a:t>Collin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31</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3.1%</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73.9%</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20.1%</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dirty="0">
                          <a:effectLst/>
                        </a:rPr>
                        <a:t>Aransas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32</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3.1%</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110.8</a:t>
                      </a:r>
                      <a:r>
                        <a:rPr lang="en-US" sz="1600" b="0" dirty="0">
                          <a:effectLst/>
                        </a:rPr>
                        <a:t>%</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4.3%</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1" dirty="0">
                          <a:effectLst/>
                        </a:rPr>
                        <a:t>Rockwall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35</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3.0%</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78.3%</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7.8%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dirty="0">
                          <a:effectLst/>
                        </a:rPr>
                        <a:t>Waller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36</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a:effectLst/>
                        </a:rPr>
                        <a:t>2.9%</a:t>
                      </a:r>
                      <a:endParaRPr lang="en-US" sz="16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77.2%</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5.3%</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dirty="0">
                          <a:effectLst/>
                        </a:rPr>
                        <a:t>Ector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37</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2.9%</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59.9%</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2.0%</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dirty="0">
                          <a:effectLst/>
                        </a:rPr>
                        <a:t>Guadalupe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42</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2.8%</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78.6%</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4.9%</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gridSpan="5">
                  <a:txBody>
                    <a:bodyPr/>
                    <a:lstStyle/>
                    <a:p>
                      <a:pPr marL="0" marR="0">
                        <a:lnSpc>
                          <a:spcPct val="107000"/>
                        </a:lnSpc>
                        <a:spcBef>
                          <a:spcPts val="0"/>
                        </a:spcBef>
                        <a:spcAft>
                          <a:spcPts val="0"/>
                        </a:spcAft>
                      </a:pPr>
                      <a:r>
                        <a:rPr lang="en-US" sz="800" dirty="0">
                          <a:effectLst/>
                        </a:rPr>
                        <a:t>Source: U.S. Census  Bureau, 2014 Vintage Population Estimates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5" name="Rectangle 4"/>
          <p:cNvSpPr/>
          <p:nvPr/>
        </p:nvSpPr>
        <p:spPr>
          <a:xfrm>
            <a:off x="609600" y="6477000"/>
            <a:ext cx="4572000" cy="264368"/>
          </a:xfrm>
          <a:prstGeom prst="rect">
            <a:avLst/>
          </a:prstGeom>
        </p:spPr>
        <p:txBody>
          <a:bodyPr>
            <a:spAutoFit/>
          </a:bodyPr>
          <a:lstStyle/>
          <a:p>
            <a:pPr marL="0" marR="0">
              <a:lnSpc>
                <a:spcPct val="107000"/>
              </a:lnSpc>
              <a:spcBef>
                <a:spcPts val="0"/>
              </a:spcBef>
              <a:spcAft>
                <a:spcPts val="0"/>
              </a:spcAft>
            </a:pPr>
            <a:r>
              <a:rPr lang="en-US" sz="1100" dirty="0" smtClean="0">
                <a:solidFill>
                  <a:schemeClr val="bg1">
                    <a:lumMod val="75000"/>
                  </a:schemeClr>
                </a:solidFill>
              </a:rPr>
              <a:t>*Among Counties with 10,000 or more population in 2013</a:t>
            </a:r>
            <a:endParaRPr lang="en-US"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734257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90" t="6137" r="60709" b="64057"/>
          <a:stretch/>
        </p:blipFill>
        <p:spPr>
          <a:xfrm>
            <a:off x="1676400" y="533400"/>
            <a:ext cx="7010399" cy="7448548"/>
          </a:xfrm>
          <a:prstGeom prst="rect">
            <a:avLst/>
          </a:prstGeom>
        </p:spPr>
      </p:pic>
      <p:pic>
        <p:nvPicPr>
          <p:cNvPr id="3" name="Picture 2"/>
          <p:cNvPicPr>
            <a:picLocks noChangeAspect="1"/>
          </p:cNvPicPr>
          <p:nvPr/>
        </p:nvPicPr>
        <p:blipFill rotWithShape="1">
          <a:blip r:embed="rId3"/>
          <a:srcRect l="-3741" t="13329" r="64466" b="57050"/>
          <a:stretch/>
        </p:blipFill>
        <p:spPr>
          <a:xfrm>
            <a:off x="609600" y="1248229"/>
            <a:ext cx="2209800" cy="2104571"/>
          </a:xfrm>
          <a:prstGeom prst="rect">
            <a:avLst/>
          </a:prstGeom>
        </p:spPr>
      </p:pic>
      <p:sp>
        <p:nvSpPr>
          <p:cNvPr id="4" name="Title 3"/>
          <p:cNvSpPr>
            <a:spLocks noGrp="1"/>
          </p:cNvSpPr>
          <p:nvPr>
            <p:ph type="title"/>
          </p:nvPr>
        </p:nvSpPr>
        <p:spPr>
          <a:xfrm>
            <a:off x="1993472" y="136687"/>
            <a:ext cx="6858000" cy="990600"/>
          </a:xfrm>
        </p:spPr>
        <p:txBody>
          <a:bodyPr>
            <a:noAutofit/>
          </a:bodyPr>
          <a:lstStyle/>
          <a:p>
            <a:r>
              <a:rPr lang="en-US" sz="3600" dirty="0" smtClean="0"/>
              <a:t>Fifteen Texas counties that lost the most population, 2013-2014</a:t>
            </a:r>
            <a:endParaRPr lang="en-US" sz="3600" dirty="0"/>
          </a:p>
        </p:txBody>
      </p:sp>
      <p:sp>
        <p:nvSpPr>
          <p:cNvPr id="6" name="TextBox 5"/>
          <p:cNvSpPr txBox="1"/>
          <p:nvPr/>
        </p:nvSpPr>
        <p:spPr>
          <a:xfrm>
            <a:off x="0" y="6538914"/>
            <a:ext cx="4014240" cy="246221"/>
          </a:xfrm>
          <a:prstGeom prst="rect">
            <a:avLst/>
          </a:prstGeom>
          <a:noFill/>
        </p:spPr>
        <p:txBody>
          <a:bodyPr wrap="none" rtlCol="0">
            <a:spAutoFit/>
          </a:bodyPr>
          <a:lstStyle/>
          <a:p>
            <a:r>
              <a:rPr lang="en-US" sz="1000" dirty="0" smtClean="0">
                <a:solidFill>
                  <a:schemeClr val="tx1">
                    <a:lumMod val="50000"/>
                    <a:lumOff val="50000"/>
                  </a:schemeClr>
                </a:solidFill>
              </a:rPr>
              <a:t>Source: U.S. Census Bureau Population Estimates, 2014 Vintage. </a:t>
            </a:r>
            <a:endParaRPr lang="en-US" sz="1000" dirty="0">
              <a:solidFill>
                <a:schemeClr val="tx1">
                  <a:lumMod val="50000"/>
                  <a:lumOff val="50000"/>
                </a:schemeClr>
              </a:solidFill>
            </a:endParaRPr>
          </a:p>
        </p:txBody>
      </p:sp>
    </p:spTree>
    <p:extLst>
      <p:ext uri="{BB962C8B-B14F-4D97-AF65-F5344CB8AC3E}">
        <p14:creationId xmlns:p14="http://schemas.microsoft.com/office/powerpoint/2010/main" val="786409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8389180"/>
              </p:ext>
            </p:extLst>
          </p:nvPr>
        </p:nvGraphicFramePr>
        <p:xfrm>
          <a:off x="470848" y="1524000"/>
          <a:ext cx="8001000" cy="4933950"/>
        </p:xfrm>
        <a:graphic>
          <a:graphicData uri="http://schemas.openxmlformats.org/drawingml/2006/table">
            <a:tbl>
              <a:tblPr firstRow="1">
                <a:tableStyleId>{3C2FFA5D-87B4-456A-9821-1D502468CF0F}</a:tableStyleId>
              </a:tblPr>
              <a:tblGrid>
                <a:gridCol w="1600200"/>
                <a:gridCol w="1600200"/>
                <a:gridCol w="1600200"/>
                <a:gridCol w="1600200"/>
                <a:gridCol w="1600200"/>
              </a:tblGrid>
              <a:tr h="603936">
                <a:tc>
                  <a:txBody>
                    <a:bodyPr/>
                    <a:lstStyle/>
                    <a:p>
                      <a:pPr algn="ctr" fontAlgn="b"/>
                      <a:r>
                        <a:rPr lang="en-US" sz="2000" u="none" strike="noStrike" dirty="0">
                          <a:effectLst/>
                        </a:rPr>
                        <a:t>County</a:t>
                      </a:r>
                      <a:endParaRPr lang="en-US" sz="2000" b="0" i="0" u="none" strike="noStrike" dirty="0">
                        <a:solidFill>
                          <a:srgbClr val="000000"/>
                        </a:solidFill>
                        <a:effectLst/>
                        <a:latin typeface="Calibri" panose="020F0502020204030204" pitchFamily="34" charset="0"/>
                      </a:endParaRPr>
                    </a:p>
                  </a:txBody>
                  <a:tcPr marL="3810" marR="3810" marT="3810" marB="0" anchor="b"/>
                </a:tc>
                <a:tc>
                  <a:txBody>
                    <a:bodyPr/>
                    <a:lstStyle/>
                    <a:p>
                      <a:pPr algn="ctr" fontAlgn="b"/>
                      <a:r>
                        <a:rPr lang="en-US" sz="2000" u="none" strike="noStrike" dirty="0">
                          <a:effectLst/>
                        </a:rPr>
                        <a:t>2014 Population</a:t>
                      </a:r>
                      <a:endParaRPr lang="en-US" sz="2000" b="0" i="0" u="none" strike="noStrike" dirty="0">
                        <a:solidFill>
                          <a:srgbClr val="000000"/>
                        </a:solidFill>
                        <a:effectLst/>
                        <a:latin typeface="Calibri" panose="020F0502020204030204" pitchFamily="34" charset="0"/>
                      </a:endParaRPr>
                    </a:p>
                  </a:txBody>
                  <a:tcPr marL="3810" marR="3810" marT="3810" marB="0" anchor="b"/>
                </a:tc>
                <a:tc>
                  <a:txBody>
                    <a:bodyPr/>
                    <a:lstStyle/>
                    <a:p>
                      <a:pPr algn="ctr" fontAlgn="b"/>
                      <a:r>
                        <a:rPr lang="en-US" sz="2000" u="none" strike="noStrike" dirty="0">
                          <a:effectLst/>
                        </a:rPr>
                        <a:t>Population change</a:t>
                      </a:r>
                      <a:endParaRPr lang="en-US" sz="2000" b="0" i="0" u="none" strike="noStrike" dirty="0">
                        <a:solidFill>
                          <a:srgbClr val="000000"/>
                        </a:solidFill>
                        <a:effectLst/>
                        <a:latin typeface="Calibri" panose="020F0502020204030204" pitchFamily="34" charset="0"/>
                      </a:endParaRPr>
                    </a:p>
                  </a:txBody>
                  <a:tcPr marL="3810" marR="3810" marT="3810" marB="0" anchor="b"/>
                </a:tc>
                <a:tc>
                  <a:txBody>
                    <a:bodyPr/>
                    <a:lstStyle/>
                    <a:p>
                      <a:pPr algn="ctr" fontAlgn="b"/>
                      <a:r>
                        <a:rPr lang="en-US" sz="2000" u="none" strike="noStrike" dirty="0">
                          <a:effectLst/>
                        </a:rPr>
                        <a:t>Natural increase</a:t>
                      </a:r>
                      <a:endParaRPr lang="en-US" sz="2000" b="0" i="0" u="none" strike="noStrike" dirty="0">
                        <a:solidFill>
                          <a:srgbClr val="000000"/>
                        </a:solidFill>
                        <a:effectLst/>
                        <a:latin typeface="Calibri" panose="020F0502020204030204" pitchFamily="34" charset="0"/>
                      </a:endParaRPr>
                    </a:p>
                  </a:txBody>
                  <a:tcPr marL="3810" marR="3810" marT="3810" marB="0" anchor="b"/>
                </a:tc>
                <a:tc>
                  <a:txBody>
                    <a:bodyPr/>
                    <a:lstStyle/>
                    <a:p>
                      <a:pPr algn="ctr" fontAlgn="b"/>
                      <a:r>
                        <a:rPr lang="en-US" sz="2000" u="none" strike="noStrike" dirty="0">
                          <a:effectLst/>
                        </a:rPr>
                        <a:t>Net </a:t>
                      </a:r>
                      <a:r>
                        <a:rPr lang="en-US" sz="2000" u="none" strike="noStrike" dirty="0" smtClean="0">
                          <a:effectLst/>
                        </a:rPr>
                        <a:t>migration</a:t>
                      </a:r>
                      <a:endParaRPr lang="en-US" sz="2000" b="0" i="0" u="none" strike="noStrike" dirty="0">
                        <a:solidFill>
                          <a:srgbClr val="000000"/>
                        </a:solidFill>
                        <a:effectLst/>
                        <a:latin typeface="Calibri" panose="020F0502020204030204" pitchFamily="34" charset="0"/>
                      </a:endParaRPr>
                    </a:p>
                  </a:txBody>
                  <a:tcPr marL="3810" marR="3810" marT="3810" marB="0" anchor="b"/>
                </a:tc>
              </a:tr>
              <a:tr h="303843">
                <a:tc>
                  <a:txBody>
                    <a:bodyPr/>
                    <a:lstStyle/>
                    <a:p>
                      <a:pPr algn="ctr" fontAlgn="b"/>
                      <a:r>
                        <a:rPr lang="en-US" sz="2000" u="none" strike="noStrike" dirty="0">
                          <a:effectLst/>
                        </a:rPr>
                        <a:t>Hale</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34,720</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-1,089</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210</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-1,306</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r>
              <a:tr h="303843">
                <a:tc>
                  <a:txBody>
                    <a:bodyPr/>
                    <a:lstStyle/>
                    <a:p>
                      <a:pPr algn="ctr" fontAlgn="b"/>
                      <a:r>
                        <a:rPr lang="en-US" sz="2000" u="none" strike="noStrike" dirty="0">
                          <a:effectLst/>
                        </a:rPr>
                        <a:t>Coryell</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75,562</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-909</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564</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-1,541</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r>
              <a:tr h="303843">
                <a:tc>
                  <a:txBody>
                    <a:bodyPr/>
                    <a:lstStyle/>
                    <a:p>
                      <a:pPr algn="ctr" fontAlgn="b"/>
                      <a:r>
                        <a:rPr lang="en-US" sz="2000" u="none" strike="noStrike">
                          <a:effectLst/>
                        </a:rPr>
                        <a:t>Jefferson</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dirty="0">
                          <a:effectLst/>
                        </a:rPr>
                        <a:t>252,235</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-579</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970</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-1,518</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r>
              <a:tr h="303843">
                <a:tc>
                  <a:txBody>
                    <a:bodyPr/>
                    <a:lstStyle/>
                    <a:p>
                      <a:pPr algn="ctr" fontAlgn="b"/>
                      <a:r>
                        <a:rPr lang="en-US" sz="2000" u="none" strike="noStrike">
                          <a:effectLst/>
                        </a:rPr>
                        <a:t>Potter</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121,627</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-519</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891</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dirty="0">
                          <a:effectLst/>
                        </a:rPr>
                        <a:t>-1,389</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r>
              <a:tr h="303843">
                <a:tc>
                  <a:txBody>
                    <a:bodyPr/>
                    <a:lstStyle/>
                    <a:p>
                      <a:pPr algn="ctr" fontAlgn="b"/>
                      <a:r>
                        <a:rPr lang="en-US" sz="2000" u="none" strike="noStrike">
                          <a:effectLst/>
                        </a:rPr>
                        <a:t>Shelby</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25,515</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dirty="0">
                          <a:effectLst/>
                        </a:rPr>
                        <a:t>-350</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56</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-411</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r>
              <a:tr h="303843">
                <a:tc>
                  <a:txBody>
                    <a:bodyPr/>
                    <a:lstStyle/>
                    <a:p>
                      <a:pPr algn="ctr" fontAlgn="b"/>
                      <a:r>
                        <a:rPr lang="en-US" sz="2000" u="none" strike="noStrike">
                          <a:effectLst/>
                        </a:rPr>
                        <a:t>Jim Wells</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dirty="0">
                          <a:effectLst/>
                        </a:rPr>
                        <a:t>41,353</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dirty="0">
                          <a:effectLst/>
                        </a:rPr>
                        <a:t>-316</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257</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-592</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r>
              <a:tr h="303843">
                <a:tc>
                  <a:txBody>
                    <a:bodyPr/>
                    <a:lstStyle/>
                    <a:p>
                      <a:pPr algn="ctr" fontAlgn="b"/>
                      <a:r>
                        <a:rPr lang="en-US" sz="2000" u="none" strike="noStrike">
                          <a:effectLst/>
                        </a:rPr>
                        <a:t>Anderson</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57,627</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dirty="0">
                          <a:effectLst/>
                        </a:rPr>
                        <a:t>-307</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-72</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-210</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r>
              <a:tr h="303843">
                <a:tc>
                  <a:txBody>
                    <a:bodyPr/>
                    <a:lstStyle/>
                    <a:p>
                      <a:pPr algn="ctr" fontAlgn="b"/>
                      <a:r>
                        <a:rPr lang="en-US" sz="2000" u="none" strike="noStrike">
                          <a:effectLst/>
                        </a:rPr>
                        <a:t>Falls</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dirty="0">
                          <a:effectLst/>
                        </a:rPr>
                        <a:t>16,989</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dirty="0">
                          <a:effectLst/>
                        </a:rPr>
                        <a:t>-303</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dirty="0">
                          <a:effectLst/>
                        </a:rPr>
                        <a:t>39</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-361</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r>
              <a:tr h="303843">
                <a:tc>
                  <a:txBody>
                    <a:bodyPr/>
                    <a:lstStyle/>
                    <a:p>
                      <a:pPr algn="ctr" fontAlgn="b"/>
                      <a:r>
                        <a:rPr lang="en-US" sz="2000" u="none" strike="noStrike">
                          <a:effectLst/>
                        </a:rPr>
                        <a:t>Floyd</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5,949</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dirty="0">
                          <a:effectLst/>
                        </a:rPr>
                        <a:t>-290</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dirty="0">
                          <a:effectLst/>
                        </a:rPr>
                        <a:t>26</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-330</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r>
              <a:tr h="303843">
                <a:tc>
                  <a:txBody>
                    <a:bodyPr/>
                    <a:lstStyle/>
                    <a:p>
                      <a:pPr algn="ctr" fontAlgn="b"/>
                      <a:r>
                        <a:rPr lang="en-US" sz="2000" u="none" strike="noStrike">
                          <a:effectLst/>
                        </a:rPr>
                        <a:t>Presidio</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6,976</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dirty="0">
                          <a:effectLst/>
                        </a:rPr>
                        <a:t>-288</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dirty="0">
                          <a:effectLst/>
                        </a:rPr>
                        <a:t>50</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-353</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r>
              <a:tr h="303843">
                <a:tc>
                  <a:txBody>
                    <a:bodyPr/>
                    <a:lstStyle/>
                    <a:p>
                      <a:pPr algn="ctr" fontAlgn="b"/>
                      <a:r>
                        <a:rPr lang="en-US" sz="2000" u="none" strike="noStrike">
                          <a:effectLst/>
                        </a:rPr>
                        <a:t>Brown</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37,653</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-255</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dirty="0">
                          <a:effectLst/>
                        </a:rPr>
                        <a:t>-26</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dirty="0">
                          <a:effectLst/>
                        </a:rPr>
                        <a:t>-212</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r>
              <a:tr h="303843">
                <a:tc>
                  <a:txBody>
                    <a:bodyPr/>
                    <a:lstStyle/>
                    <a:p>
                      <a:pPr algn="ctr" fontAlgn="b"/>
                      <a:r>
                        <a:rPr lang="en-US" sz="2000" u="none" strike="noStrike" dirty="0">
                          <a:effectLst/>
                        </a:rPr>
                        <a:t>Castro</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7,781</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-231</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dirty="0">
                          <a:effectLst/>
                        </a:rPr>
                        <a:t>79</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dirty="0">
                          <a:effectLst/>
                        </a:rPr>
                        <a:t>-319</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r>
              <a:tr h="303843">
                <a:tc>
                  <a:txBody>
                    <a:bodyPr/>
                    <a:lstStyle/>
                    <a:p>
                      <a:pPr algn="ctr" fontAlgn="b"/>
                      <a:r>
                        <a:rPr lang="en-US" sz="2000" u="none" strike="noStrike" dirty="0">
                          <a:effectLst/>
                        </a:rPr>
                        <a:t>Lamb</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13,574</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dirty="0">
                          <a:effectLst/>
                        </a:rPr>
                        <a:t>-183</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dirty="0">
                          <a:effectLst/>
                        </a:rPr>
                        <a:t>28</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dirty="0">
                          <a:effectLst/>
                        </a:rPr>
                        <a:t>-220</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r>
              <a:tr h="303843">
                <a:tc>
                  <a:txBody>
                    <a:bodyPr/>
                    <a:lstStyle/>
                    <a:p>
                      <a:pPr algn="ctr" fontAlgn="b"/>
                      <a:r>
                        <a:rPr lang="en-US" sz="2000" u="none" strike="noStrike" dirty="0">
                          <a:effectLst/>
                        </a:rPr>
                        <a:t>Wilbarger</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12,973</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dirty="0">
                          <a:effectLst/>
                        </a:rPr>
                        <a:t>-181</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a:effectLst/>
                        </a:rPr>
                        <a:t>41</a:t>
                      </a:r>
                      <a:endParaRPr lang="en-US" sz="2000" b="0" i="0" u="none" strike="noStrike">
                        <a:solidFill>
                          <a:srgbClr val="000000"/>
                        </a:solidFill>
                        <a:effectLst/>
                        <a:latin typeface="Calibri" panose="020F0502020204030204" pitchFamily="34" charset="0"/>
                      </a:endParaRPr>
                    </a:p>
                  </a:txBody>
                  <a:tcPr marL="3810" marR="3810" marT="3810" marB="0" anchor="b">
                    <a:solidFill>
                      <a:schemeClr val="bg1"/>
                    </a:solidFill>
                  </a:tcPr>
                </a:tc>
                <a:tc>
                  <a:txBody>
                    <a:bodyPr/>
                    <a:lstStyle/>
                    <a:p>
                      <a:pPr algn="r" fontAlgn="b"/>
                      <a:r>
                        <a:rPr lang="en-US" sz="2000" u="none" strike="noStrike" dirty="0">
                          <a:effectLst/>
                        </a:rPr>
                        <a:t>-218</a:t>
                      </a:r>
                      <a:endParaRPr lang="en-US" sz="2000" b="0" i="0" u="none" strike="noStrike" dirty="0">
                        <a:solidFill>
                          <a:srgbClr val="000000"/>
                        </a:solidFill>
                        <a:effectLst/>
                        <a:latin typeface="Calibri" panose="020F0502020204030204" pitchFamily="34" charset="0"/>
                      </a:endParaRPr>
                    </a:p>
                  </a:txBody>
                  <a:tcPr marL="3810" marR="3810" marT="3810" marB="0" anchor="b">
                    <a:solidFill>
                      <a:schemeClr val="bg1"/>
                    </a:solidFill>
                  </a:tcPr>
                </a:tc>
              </a:tr>
            </a:tbl>
          </a:graphicData>
        </a:graphic>
      </p:graphicFrame>
      <p:sp>
        <p:nvSpPr>
          <p:cNvPr id="5" name="TextBox 4"/>
          <p:cNvSpPr txBox="1"/>
          <p:nvPr/>
        </p:nvSpPr>
        <p:spPr>
          <a:xfrm>
            <a:off x="0" y="6538914"/>
            <a:ext cx="4014240" cy="246221"/>
          </a:xfrm>
          <a:prstGeom prst="rect">
            <a:avLst/>
          </a:prstGeom>
          <a:noFill/>
        </p:spPr>
        <p:txBody>
          <a:bodyPr wrap="none" rtlCol="0">
            <a:spAutoFit/>
          </a:bodyPr>
          <a:lstStyle/>
          <a:p>
            <a:r>
              <a:rPr lang="en-US" sz="1000" dirty="0" smtClean="0">
                <a:solidFill>
                  <a:schemeClr val="tx1">
                    <a:lumMod val="50000"/>
                    <a:lumOff val="50000"/>
                  </a:schemeClr>
                </a:solidFill>
              </a:rPr>
              <a:t>Source: U.S. Census Bureau Population Estimates, 2014 Vintage. </a:t>
            </a:r>
            <a:endParaRPr lang="en-US" sz="1000" dirty="0">
              <a:solidFill>
                <a:schemeClr val="tx1">
                  <a:lumMod val="50000"/>
                  <a:lumOff val="50000"/>
                </a:schemeClr>
              </a:solidFill>
            </a:endParaRPr>
          </a:p>
        </p:txBody>
      </p:sp>
      <p:sp>
        <p:nvSpPr>
          <p:cNvPr id="7" name="Title 6"/>
          <p:cNvSpPr>
            <a:spLocks noGrp="1"/>
          </p:cNvSpPr>
          <p:nvPr>
            <p:ph type="title"/>
          </p:nvPr>
        </p:nvSpPr>
        <p:spPr/>
        <p:txBody>
          <a:bodyPr>
            <a:noAutofit/>
          </a:bodyPr>
          <a:lstStyle/>
          <a:p>
            <a:r>
              <a:rPr lang="en-US" sz="2400" dirty="0"/>
              <a:t>Fifteen Texas counties that lost the most </a:t>
            </a:r>
            <a:r>
              <a:rPr lang="en-US" sz="2400" dirty="0" smtClean="0"/>
              <a:t>population and components of change, </a:t>
            </a:r>
            <a:r>
              <a:rPr lang="en-US" sz="2400" dirty="0"/>
              <a:t>2013-2014</a:t>
            </a:r>
          </a:p>
        </p:txBody>
      </p:sp>
    </p:spTree>
    <p:extLst>
      <p:ext uri="{BB962C8B-B14F-4D97-AF65-F5344CB8AC3E}">
        <p14:creationId xmlns:p14="http://schemas.microsoft.com/office/powerpoint/2010/main" val="1556751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32701" y="-90374"/>
            <a:ext cx="6747987" cy="1453495"/>
          </a:xfrm>
          <a:prstGeom prst="rect">
            <a:avLst/>
          </a:prstGeom>
        </p:spPr>
        <p:txBody>
          <a:bodyPr/>
          <a:lstStyle>
            <a:lvl1pPr algn="l" defTabSz="914400" rtl="0" eaLnBrk="1" latinLnBrk="0" hangingPunct="1">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a:lstStyle>
          <a:p>
            <a:pPr algn="ctr"/>
            <a:r>
              <a:rPr lang="en-US" sz="4000" dirty="0">
                <a:solidFill>
                  <a:schemeClr val="tx2"/>
                </a:solidFill>
                <a:effectLst/>
              </a:rPr>
              <a:t>Texas Leads U.S. Job Growth, 2004-2014</a:t>
            </a:r>
          </a:p>
        </p:txBody>
      </p:sp>
      <p:grpSp>
        <p:nvGrpSpPr>
          <p:cNvPr id="3" name="Group 2"/>
          <p:cNvGrpSpPr/>
          <p:nvPr/>
        </p:nvGrpSpPr>
        <p:grpSpPr>
          <a:xfrm>
            <a:off x="271662" y="1859115"/>
            <a:ext cx="8633796" cy="3746877"/>
            <a:chOff x="271662" y="1001864"/>
            <a:chExt cx="8633796" cy="3746877"/>
          </a:xfrm>
          <a:effectLst>
            <a:outerShdw blurRad="50800" dist="38100" dir="2700000" algn="tl" rotWithShape="0">
              <a:prstClr val="black">
                <a:alpha val="40000"/>
              </a:prstClr>
            </a:outerShdw>
          </a:effectLst>
        </p:grpSpPr>
        <p:pic>
          <p:nvPicPr>
            <p:cNvPr id="3074" name="Picture 2" descr="U:\Other Projects - SLA\Transportation Forum 2015\Job_Map-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6286" y="1001864"/>
              <a:ext cx="6385505" cy="37468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488752" y="4118128"/>
              <a:ext cx="946204" cy="492443"/>
            </a:xfrm>
            <a:prstGeom prst="rect">
              <a:avLst/>
            </a:prstGeom>
            <a:noFill/>
          </p:spPr>
          <p:txBody>
            <a:bodyPr wrap="square" rtlCol="0">
              <a:spAutoFit/>
            </a:bodyPr>
            <a:lstStyle/>
            <a:p>
              <a:pPr algn="r"/>
              <a:r>
                <a:rPr lang="en-US" sz="1400" b="1" dirty="0">
                  <a:latin typeface="+mj-lt"/>
                </a:rPr>
                <a:t>Texas</a:t>
              </a:r>
            </a:p>
            <a:p>
              <a:pPr algn="r"/>
              <a:r>
                <a:rPr lang="en-US" sz="1200" dirty="0">
                  <a:latin typeface="+mj-lt"/>
                </a:rPr>
                <a:t>2,180,000</a:t>
              </a:r>
            </a:p>
          </p:txBody>
        </p:sp>
        <p:cxnSp>
          <p:nvCxnSpPr>
            <p:cNvPr id="6" name="Straight Connector 5"/>
            <p:cNvCxnSpPr/>
            <p:nvPr/>
          </p:nvCxnSpPr>
          <p:spPr>
            <a:xfrm flipH="1">
              <a:off x="3387250" y="4303821"/>
              <a:ext cx="898960"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71662" y="2816825"/>
              <a:ext cx="946204" cy="492443"/>
            </a:xfrm>
            <a:prstGeom prst="rect">
              <a:avLst/>
            </a:prstGeom>
            <a:noFill/>
          </p:spPr>
          <p:txBody>
            <a:bodyPr wrap="square" rtlCol="0">
              <a:spAutoFit/>
            </a:bodyPr>
            <a:lstStyle/>
            <a:p>
              <a:pPr algn="r"/>
              <a:r>
                <a:rPr lang="en-US" sz="1400" b="1" dirty="0">
                  <a:latin typeface="+mj-lt"/>
                </a:rPr>
                <a:t>California</a:t>
              </a:r>
            </a:p>
            <a:p>
              <a:pPr algn="r"/>
              <a:r>
                <a:rPr lang="en-US" sz="1200" dirty="0">
                  <a:latin typeface="+mj-lt"/>
                </a:rPr>
                <a:t>810,000</a:t>
              </a:r>
            </a:p>
          </p:txBody>
        </p:sp>
        <p:cxnSp>
          <p:nvCxnSpPr>
            <p:cNvPr id="10" name="Straight Connector 9"/>
            <p:cNvCxnSpPr/>
            <p:nvPr/>
          </p:nvCxnSpPr>
          <p:spPr>
            <a:xfrm flipH="1">
              <a:off x="1170162" y="2994567"/>
              <a:ext cx="658638"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529898" y="2974203"/>
              <a:ext cx="850790" cy="707886"/>
            </a:xfrm>
            <a:prstGeom prst="rect">
              <a:avLst/>
            </a:prstGeom>
            <a:noFill/>
          </p:spPr>
          <p:txBody>
            <a:bodyPr wrap="square" rtlCol="0">
              <a:spAutoFit/>
            </a:bodyPr>
            <a:lstStyle/>
            <a:p>
              <a:r>
                <a:rPr lang="en-US" sz="1400" b="1" dirty="0">
                  <a:latin typeface="+mj-lt"/>
                </a:rPr>
                <a:t>North Carolina</a:t>
              </a:r>
            </a:p>
            <a:p>
              <a:r>
                <a:rPr lang="en-US" sz="1200" dirty="0">
                  <a:latin typeface="+mj-lt"/>
                </a:rPr>
                <a:t>340,000</a:t>
              </a:r>
            </a:p>
          </p:txBody>
        </p:sp>
        <p:cxnSp>
          <p:nvCxnSpPr>
            <p:cNvPr id="14" name="Straight Connector 13"/>
            <p:cNvCxnSpPr/>
            <p:nvPr/>
          </p:nvCxnSpPr>
          <p:spPr>
            <a:xfrm flipH="1">
              <a:off x="6885830" y="3143994"/>
              <a:ext cx="691763"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959252" y="1822586"/>
              <a:ext cx="946206" cy="492443"/>
            </a:xfrm>
            <a:prstGeom prst="rect">
              <a:avLst/>
            </a:prstGeom>
            <a:noFill/>
          </p:spPr>
          <p:txBody>
            <a:bodyPr wrap="square" rtlCol="0">
              <a:spAutoFit/>
            </a:bodyPr>
            <a:lstStyle/>
            <a:p>
              <a:r>
                <a:rPr lang="en-US" sz="1400" b="1" dirty="0">
                  <a:latin typeface="+mj-lt"/>
                </a:rPr>
                <a:t>New York</a:t>
              </a:r>
            </a:p>
            <a:p>
              <a:r>
                <a:rPr lang="en-US" sz="1200" dirty="0">
                  <a:latin typeface="+mj-lt"/>
                </a:rPr>
                <a:t>550,000</a:t>
              </a:r>
            </a:p>
          </p:txBody>
        </p:sp>
        <p:cxnSp>
          <p:nvCxnSpPr>
            <p:cNvPr id="17" name="Straight Connector 16"/>
            <p:cNvCxnSpPr/>
            <p:nvPr/>
          </p:nvCxnSpPr>
          <p:spPr>
            <a:xfrm flipH="1">
              <a:off x="7092564" y="1993851"/>
              <a:ext cx="914401"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26006" y="1211987"/>
              <a:ext cx="1088654" cy="492443"/>
            </a:xfrm>
            <a:prstGeom prst="rect">
              <a:avLst/>
            </a:prstGeom>
            <a:noFill/>
          </p:spPr>
          <p:txBody>
            <a:bodyPr wrap="square" rtlCol="0">
              <a:spAutoFit/>
            </a:bodyPr>
            <a:lstStyle/>
            <a:p>
              <a:pPr algn="r"/>
              <a:r>
                <a:rPr lang="en-US" sz="1400" b="1" dirty="0">
                  <a:latin typeface="+mj-lt"/>
                </a:rPr>
                <a:t>Washington</a:t>
              </a:r>
            </a:p>
            <a:p>
              <a:pPr algn="r"/>
              <a:r>
                <a:rPr lang="en-US" sz="1200" dirty="0">
                  <a:latin typeface="+mj-lt"/>
                </a:rPr>
                <a:t>320,000</a:t>
              </a:r>
            </a:p>
          </p:txBody>
        </p:sp>
        <p:cxnSp>
          <p:nvCxnSpPr>
            <p:cNvPr id="23" name="Straight Connector 22"/>
            <p:cNvCxnSpPr/>
            <p:nvPr/>
          </p:nvCxnSpPr>
          <p:spPr>
            <a:xfrm flipH="1">
              <a:off x="1367624" y="1389729"/>
              <a:ext cx="721579"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781022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56413" y="536897"/>
            <a:ext cx="7750454" cy="609600"/>
          </a:xfrm>
          <a:prstGeom prst="rect">
            <a:avLst/>
          </a:prstGeom>
        </p:spPr>
        <p:txBody>
          <a:bodyPr/>
          <a:lstStyle>
            <a:lvl1pPr algn="l" defTabSz="914400" rtl="0" eaLnBrk="1" latinLnBrk="0" hangingPunct="1">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a:lstStyle>
          <a:p>
            <a:r>
              <a:rPr lang="en-US" dirty="0">
                <a:solidFill>
                  <a:schemeClr val="tx2"/>
                </a:solidFill>
                <a:effectLst/>
              </a:rPr>
              <a:t>Texas Leads U.S. Job Growth, 2004-2014</a:t>
            </a:r>
          </a:p>
        </p:txBody>
      </p:sp>
      <p:graphicFrame>
        <p:nvGraphicFramePr>
          <p:cNvPr id="3" name="Chart 2"/>
          <p:cNvGraphicFramePr>
            <a:graphicFrameLocks/>
          </p:cNvGraphicFramePr>
          <p:nvPr>
            <p:extLst/>
          </p:nvPr>
        </p:nvGraphicFramePr>
        <p:xfrm>
          <a:off x="2951670" y="1735119"/>
          <a:ext cx="3821050" cy="3802271"/>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5549994" y="2644135"/>
            <a:ext cx="542999" cy="307777"/>
          </a:xfrm>
          <a:prstGeom prst="rect">
            <a:avLst/>
          </a:prstGeom>
          <a:noFill/>
        </p:spPr>
        <p:txBody>
          <a:bodyPr wrap="square" rtlCol="0">
            <a:spAutoFit/>
          </a:bodyPr>
          <a:lstStyle/>
          <a:p>
            <a:pPr algn="ctr"/>
            <a:r>
              <a:rPr lang="en-US" sz="1400" dirty="0">
                <a:solidFill>
                  <a:schemeClr val="bg1"/>
                </a:solidFill>
                <a:latin typeface="+mj-lt"/>
              </a:rPr>
              <a:t>29%</a:t>
            </a:r>
          </a:p>
        </p:txBody>
      </p:sp>
      <p:sp>
        <p:nvSpPr>
          <p:cNvPr id="5" name="TextBox 4"/>
          <p:cNvSpPr txBox="1"/>
          <p:nvPr/>
        </p:nvSpPr>
        <p:spPr>
          <a:xfrm>
            <a:off x="5726245" y="4044730"/>
            <a:ext cx="595024" cy="307777"/>
          </a:xfrm>
          <a:prstGeom prst="rect">
            <a:avLst/>
          </a:prstGeom>
          <a:noFill/>
        </p:spPr>
        <p:txBody>
          <a:bodyPr wrap="square" rtlCol="0">
            <a:spAutoFit/>
          </a:bodyPr>
          <a:lstStyle/>
          <a:p>
            <a:pPr algn="ctr"/>
            <a:r>
              <a:rPr lang="en-US" sz="1400" dirty="0">
                <a:solidFill>
                  <a:schemeClr val="bg1"/>
                </a:solidFill>
                <a:latin typeface="+mj-lt"/>
              </a:rPr>
              <a:t>11%</a:t>
            </a:r>
          </a:p>
        </p:txBody>
      </p:sp>
      <p:sp>
        <p:nvSpPr>
          <p:cNvPr id="7" name="TextBox 6"/>
          <p:cNvSpPr txBox="1"/>
          <p:nvPr/>
        </p:nvSpPr>
        <p:spPr>
          <a:xfrm>
            <a:off x="5390970" y="4634451"/>
            <a:ext cx="409491" cy="307777"/>
          </a:xfrm>
          <a:prstGeom prst="rect">
            <a:avLst/>
          </a:prstGeom>
          <a:noFill/>
        </p:spPr>
        <p:txBody>
          <a:bodyPr wrap="square" rtlCol="0">
            <a:spAutoFit/>
          </a:bodyPr>
          <a:lstStyle/>
          <a:p>
            <a:pPr algn="ctr"/>
            <a:r>
              <a:rPr lang="en-US" sz="1400" dirty="0">
                <a:solidFill>
                  <a:schemeClr val="bg1"/>
                </a:solidFill>
                <a:latin typeface="+mj-lt"/>
              </a:rPr>
              <a:t>7%</a:t>
            </a:r>
          </a:p>
        </p:txBody>
      </p:sp>
      <p:sp>
        <p:nvSpPr>
          <p:cNvPr id="8" name="TextBox 7"/>
          <p:cNvSpPr txBox="1"/>
          <p:nvPr/>
        </p:nvSpPr>
        <p:spPr>
          <a:xfrm>
            <a:off x="4926458" y="4830914"/>
            <a:ext cx="441297" cy="307777"/>
          </a:xfrm>
          <a:prstGeom prst="rect">
            <a:avLst/>
          </a:prstGeom>
          <a:noFill/>
        </p:spPr>
        <p:txBody>
          <a:bodyPr wrap="square" rtlCol="0">
            <a:spAutoFit/>
          </a:bodyPr>
          <a:lstStyle/>
          <a:p>
            <a:pPr algn="ctr"/>
            <a:r>
              <a:rPr lang="en-US" sz="1400" dirty="0">
                <a:solidFill>
                  <a:schemeClr val="bg1"/>
                </a:solidFill>
                <a:latin typeface="+mj-lt"/>
              </a:rPr>
              <a:t>4%</a:t>
            </a:r>
          </a:p>
        </p:txBody>
      </p:sp>
      <p:sp>
        <p:nvSpPr>
          <p:cNvPr id="10" name="TextBox 9"/>
          <p:cNvSpPr txBox="1"/>
          <p:nvPr/>
        </p:nvSpPr>
        <p:spPr>
          <a:xfrm>
            <a:off x="6310166" y="2432773"/>
            <a:ext cx="671082" cy="307777"/>
          </a:xfrm>
          <a:prstGeom prst="rect">
            <a:avLst/>
          </a:prstGeom>
          <a:noFill/>
        </p:spPr>
        <p:txBody>
          <a:bodyPr wrap="square" rtlCol="0">
            <a:spAutoFit/>
          </a:bodyPr>
          <a:lstStyle/>
          <a:p>
            <a:r>
              <a:rPr lang="en-US" sz="1400" b="1" dirty="0">
                <a:latin typeface="+mj-lt"/>
              </a:rPr>
              <a:t>Texas</a:t>
            </a:r>
          </a:p>
        </p:txBody>
      </p:sp>
      <p:sp>
        <p:nvSpPr>
          <p:cNvPr id="11" name="TextBox 10"/>
          <p:cNvSpPr txBox="1"/>
          <p:nvPr/>
        </p:nvSpPr>
        <p:spPr>
          <a:xfrm>
            <a:off x="6431675" y="4303560"/>
            <a:ext cx="1081377" cy="307777"/>
          </a:xfrm>
          <a:prstGeom prst="rect">
            <a:avLst/>
          </a:prstGeom>
          <a:noFill/>
        </p:spPr>
        <p:txBody>
          <a:bodyPr wrap="square" rtlCol="0">
            <a:spAutoFit/>
          </a:bodyPr>
          <a:lstStyle/>
          <a:p>
            <a:r>
              <a:rPr lang="en-US" sz="1400" b="1" dirty="0">
                <a:latin typeface="+mj-lt"/>
              </a:rPr>
              <a:t>California</a:t>
            </a:r>
            <a:endParaRPr lang="en-US" sz="1600" b="1" dirty="0">
              <a:latin typeface="+mj-lt"/>
            </a:endParaRPr>
          </a:p>
        </p:txBody>
      </p:sp>
      <p:sp>
        <p:nvSpPr>
          <p:cNvPr id="12" name="TextBox 11"/>
          <p:cNvSpPr txBox="1"/>
          <p:nvPr/>
        </p:nvSpPr>
        <p:spPr>
          <a:xfrm>
            <a:off x="5899871" y="5126227"/>
            <a:ext cx="1081377" cy="276999"/>
          </a:xfrm>
          <a:prstGeom prst="rect">
            <a:avLst/>
          </a:prstGeom>
          <a:noFill/>
        </p:spPr>
        <p:txBody>
          <a:bodyPr wrap="square" rtlCol="0">
            <a:spAutoFit/>
          </a:bodyPr>
          <a:lstStyle/>
          <a:p>
            <a:r>
              <a:rPr lang="en-US" sz="1200" b="1" dirty="0">
                <a:latin typeface="+mj-lt"/>
              </a:rPr>
              <a:t>New York</a:t>
            </a:r>
          </a:p>
        </p:txBody>
      </p:sp>
      <p:cxnSp>
        <p:nvCxnSpPr>
          <p:cNvPr id="16" name="Straight Connector 15"/>
          <p:cNvCxnSpPr/>
          <p:nvPr/>
        </p:nvCxnSpPr>
        <p:spPr>
          <a:xfrm flipH="1" flipV="1">
            <a:off x="5832480" y="4977854"/>
            <a:ext cx="165100" cy="1512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231640" y="5380980"/>
            <a:ext cx="1273283" cy="276999"/>
          </a:xfrm>
          <a:prstGeom prst="rect">
            <a:avLst/>
          </a:prstGeom>
          <a:noFill/>
        </p:spPr>
        <p:txBody>
          <a:bodyPr wrap="square" rtlCol="0">
            <a:spAutoFit/>
          </a:bodyPr>
          <a:lstStyle/>
          <a:p>
            <a:r>
              <a:rPr lang="en-US" sz="1200" b="1" dirty="0">
                <a:latin typeface="+mj-lt"/>
              </a:rPr>
              <a:t>North Carolina</a:t>
            </a:r>
          </a:p>
        </p:txBody>
      </p:sp>
      <p:cxnSp>
        <p:nvCxnSpPr>
          <p:cNvPr id="31" name="Straight Connector 30"/>
          <p:cNvCxnSpPr/>
          <p:nvPr/>
        </p:nvCxnSpPr>
        <p:spPr>
          <a:xfrm flipH="1">
            <a:off x="5338600" y="5425473"/>
            <a:ext cx="624016" cy="5832"/>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5257264" y="5236430"/>
            <a:ext cx="82550" cy="194876"/>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997581" y="5129054"/>
            <a:ext cx="421719"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578495" y="5619120"/>
            <a:ext cx="1066401" cy="276999"/>
          </a:xfrm>
          <a:prstGeom prst="rect">
            <a:avLst/>
          </a:prstGeom>
          <a:noFill/>
        </p:spPr>
        <p:txBody>
          <a:bodyPr wrap="square" rtlCol="0">
            <a:spAutoFit/>
          </a:bodyPr>
          <a:lstStyle/>
          <a:p>
            <a:r>
              <a:rPr lang="en-US" sz="1200" b="1" dirty="0">
                <a:latin typeface="+mj-lt"/>
              </a:rPr>
              <a:t>Washington</a:t>
            </a:r>
          </a:p>
        </p:txBody>
      </p:sp>
      <p:cxnSp>
        <p:nvCxnSpPr>
          <p:cNvPr id="57" name="Straight Connector 56"/>
          <p:cNvCxnSpPr/>
          <p:nvPr/>
        </p:nvCxnSpPr>
        <p:spPr>
          <a:xfrm flipH="1">
            <a:off x="4816112" y="5648847"/>
            <a:ext cx="690807"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4815226" y="5271420"/>
            <a:ext cx="30413" cy="37742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4556364" y="4866501"/>
            <a:ext cx="441297" cy="307777"/>
          </a:xfrm>
          <a:prstGeom prst="rect">
            <a:avLst/>
          </a:prstGeom>
          <a:noFill/>
        </p:spPr>
        <p:txBody>
          <a:bodyPr wrap="square" rtlCol="0">
            <a:spAutoFit/>
          </a:bodyPr>
          <a:lstStyle/>
          <a:p>
            <a:pPr algn="ctr"/>
            <a:r>
              <a:rPr lang="en-US" sz="1400" dirty="0">
                <a:solidFill>
                  <a:schemeClr val="bg1"/>
                </a:solidFill>
                <a:latin typeface="+mj-lt"/>
              </a:rPr>
              <a:t>4%</a:t>
            </a:r>
          </a:p>
        </p:txBody>
      </p:sp>
      <p:sp>
        <p:nvSpPr>
          <p:cNvPr id="68" name="Title 1"/>
          <p:cNvSpPr txBox="1">
            <a:spLocks/>
          </p:cNvSpPr>
          <p:nvPr/>
        </p:nvSpPr>
        <p:spPr>
          <a:xfrm>
            <a:off x="466476" y="1954530"/>
            <a:ext cx="2562972" cy="1343772"/>
          </a:xfrm>
          <a:prstGeom prst="rect">
            <a:avLst/>
          </a:prstGeom>
        </p:spPr>
        <p:txBody>
          <a:bodyPr vert="horz" lIns="91440" tIns="45720" rIns="91440" bIns="45720" rtlCol="0" anchor="t">
            <a:noAutofit/>
          </a:bodyPr>
          <a:lstStyle>
            <a:lvl1pPr algn="l" defTabSz="914400" rtl="0" eaLnBrk="1" latinLnBrk="0" hangingPunct="1">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a:lstStyle>
          <a:p>
            <a:r>
              <a:rPr lang="en-US" sz="2000" dirty="0">
                <a:solidFill>
                  <a:schemeClr val="tx2"/>
                </a:solidFill>
                <a:effectLst/>
              </a:rPr>
              <a:t>Percentage of Total U.S. Job Gains Attributable to each State</a:t>
            </a:r>
          </a:p>
        </p:txBody>
      </p:sp>
      <p:grpSp>
        <p:nvGrpSpPr>
          <p:cNvPr id="77" name="Group 76"/>
          <p:cNvGrpSpPr/>
          <p:nvPr/>
        </p:nvGrpSpPr>
        <p:grpSpPr>
          <a:xfrm rot="21137393">
            <a:off x="3188350" y="4499950"/>
            <a:ext cx="1099486" cy="1003202"/>
            <a:chOff x="3013544" y="3514477"/>
            <a:chExt cx="1099486" cy="1003202"/>
          </a:xfrm>
        </p:grpSpPr>
        <p:sp>
          <p:nvSpPr>
            <p:cNvPr id="71" name="TextBox 70"/>
            <p:cNvSpPr txBox="1"/>
            <p:nvPr/>
          </p:nvSpPr>
          <p:spPr>
            <a:xfrm rot="2056066">
              <a:off x="3317078" y="4240680"/>
              <a:ext cx="795952" cy="276999"/>
            </a:xfrm>
            <a:prstGeom prst="rect">
              <a:avLst/>
            </a:prstGeom>
            <a:noFill/>
          </p:spPr>
          <p:txBody>
            <a:bodyPr wrap="square" rtlCol="0">
              <a:spAutoFit/>
            </a:bodyPr>
            <a:lstStyle/>
            <a:p>
              <a:r>
                <a:rPr lang="en-US" sz="1200" dirty="0">
                  <a:latin typeface="+mj-lt"/>
                </a:rPr>
                <a:t>All Others</a:t>
              </a:r>
            </a:p>
          </p:txBody>
        </p:sp>
        <p:sp>
          <p:nvSpPr>
            <p:cNvPr id="76" name="Freeform 75"/>
            <p:cNvSpPr/>
            <p:nvPr/>
          </p:nvSpPr>
          <p:spPr>
            <a:xfrm>
              <a:off x="3013544" y="3514477"/>
              <a:ext cx="397566" cy="652006"/>
            </a:xfrm>
            <a:custGeom>
              <a:avLst/>
              <a:gdLst>
                <a:gd name="connsiteX0" fmla="*/ 397566 w 397566"/>
                <a:gd name="connsiteY0" fmla="*/ 652006 h 652006"/>
                <a:gd name="connsiteX1" fmla="*/ 286247 w 397566"/>
                <a:gd name="connsiteY1" fmla="*/ 524786 h 652006"/>
                <a:gd name="connsiteX2" fmla="*/ 198783 w 397566"/>
                <a:gd name="connsiteY2" fmla="*/ 389613 h 652006"/>
                <a:gd name="connsiteX3" fmla="*/ 111319 w 397566"/>
                <a:gd name="connsiteY3" fmla="*/ 246490 h 652006"/>
                <a:gd name="connsiteX4" fmla="*/ 47708 w 397566"/>
                <a:gd name="connsiteY4" fmla="*/ 119269 h 652006"/>
                <a:gd name="connsiteX5" fmla="*/ 0 w 397566"/>
                <a:gd name="connsiteY5" fmla="*/ 0 h 65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7566" h="652006">
                  <a:moveTo>
                    <a:pt x="397566" y="652006"/>
                  </a:moveTo>
                  <a:cubicBezTo>
                    <a:pt x="358471" y="610262"/>
                    <a:pt x="319377" y="568518"/>
                    <a:pt x="286247" y="524786"/>
                  </a:cubicBezTo>
                  <a:cubicBezTo>
                    <a:pt x="253117" y="481054"/>
                    <a:pt x="227938" y="435996"/>
                    <a:pt x="198783" y="389613"/>
                  </a:cubicBezTo>
                  <a:cubicBezTo>
                    <a:pt x="169628" y="343230"/>
                    <a:pt x="136498" y="291547"/>
                    <a:pt x="111319" y="246490"/>
                  </a:cubicBezTo>
                  <a:cubicBezTo>
                    <a:pt x="86140" y="201433"/>
                    <a:pt x="66261" y="160351"/>
                    <a:pt x="47708" y="119269"/>
                  </a:cubicBezTo>
                  <a:cubicBezTo>
                    <a:pt x="29155" y="78187"/>
                    <a:pt x="14577" y="39093"/>
                    <a:pt x="0" y="0"/>
                  </a:cubicBezTo>
                </a:path>
              </a:pathLst>
            </a:custGeom>
            <a:noFill/>
            <a:ln w="9525">
              <a:solidFill>
                <a:srgbClr val="FFFFFF"/>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38722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t="6734" b="4034"/>
          <a:stretch/>
        </p:blipFill>
        <p:spPr>
          <a:xfrm>
            <a:off x="1143000" y="1292169"/>
            <a:ext cx="6477000" cy="5373173"/>
          </a:xfrm>
        </p:spPr>
      </p:pic>
      <p:sp>
        <p:nvSpPr>
          <p:cNvPr id="4" name="Slide Number Placeholder 3"/>
          <p:cNvSpPr>
            <a:spLocks noGrp="1"/>
          </p:cNvSpPr>
          <p:nvPr>
            <p:ph type="sldNum" sz="quarter" idx="12"/>
          </p:nvPr>
        </p:nvSpPr>
        <p:spPr/>
        <p:txBody>
          <a:bodyPr/>
          <a:lstStyle/>
          <a:p>
            <a:fld id="{2BC1FA3B-F0C1-4F58-90BE-DCC7501F4B28}" type="slidenum">
              <a:rPr lang="en-US" smtClean="0"/>
              <a:pPr/>
              <a:t>17</a:t>
            </a:fld>
            <a:endParaRPr lang="en-US" dirty="0"/>
          </a:p>
        </p:txBody>
      </p:sp>
    </p:spTree>
    <p:extLst>
      <p:ext uri="{BB962C8B-B14F-4D97-AF65-F5344CB8AC3E}">
        <p14:creationId xmlns:p14="http://schemas.microsoft.com/office/powerpoint/2010/main" val="399414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t="6734" b="2350"/>
          <a:stretch/>
        </p:blipFill>
        <p:spPr>
          <a:xfrm>
            <a:off x="990600" y="1173836"/>
            <a:ext cx="7086600" cy="5547641"/>
          </a:xfrm>
        </p:spPr>
      </p:pic>
      <p:sp>
        <p:nvSpPr>
          <p:cNvPr id="4" name="Slide Number Placeholder 3"/>
          <p:cNvSpPr>
            <a:spLocks noGrp="1"/>
          </p:cNvSpPr>
          <p:nvPr>
            <p:ph type="sldNum" sz="quarter" idx="12"/>
          </p:nvPr>
        </p:nvSpPr>
        <p:spPr/>
        <p:txBody>
          <a:bodyPr/>
          <a:lstStyle/>
          <a:p>
            <a:fld id="{2BC1FA3B-F0C1-4F58-90BE-DCC7501F4B28}" type="slidenum">
              <a:rPr lang="en-US" smtClean="0"/>
              <a:pPr/>
              <a:t>18</a:t>
            </a:fld>
            <a:endParaRPr lang="en-US" dirty="0"/>
          </a:p>
        </p:txBody>
      </p:sp>
    </p:spTree>
    <p:extLst>
      <p:ext uri="{BB962C8B-B14F-4D97-AF65-F5344CB8AC3E}">
        <p14:creationId xmlns:p14="http://schemas.microsoft.com/office/powerpoint/2010/main" val="459468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600200" y="304800"/>
            <a:ext cx="7391400" cy="990600"/>
          </a:xfrm>
          <a:prstGeom prst="rect">
            <a:avLst/>
          </a:prstGeom>
        </p:spPr>
        <p:txBody>
          <a:bodyPr/>
          <a:lstStyle/>
          <a:p>
            <a:pPr lvl="0" algn="ctr" eaLnBrk="1" hangingPunct="1">
              <a:defRPr/>
            </a:pPr>
            <a:r>
              <a:rPr lang="en-US" kern="0" dirty="0" smtClean="0">
                <a:solidFill>
                  <a:srgbClr val="1B1E7A"/>
                </a:solidFill>
                <a:latin typeface="+mj-lt"/>
                <a:ea typeface="+mj-ea"/>
                <a:cs typeface="+mj-cs"/>
              </a:rPr>
              <a:t>Texas Racial and Ethnic Composition, </a:t>
            </a:r>
          </a:p>
          <a:p>
            <a:pPr lvl="0" algn="ctr" eaLnBrk="1" hangingPunct="1">
              <a:defRPr/>
            </a:pPr>
            <a:r>
              <a:rPr lang="en-US" kern="0" dirty="0" smtClean="0">
                <a:solidFill>
                  <a:srgbClr val="1B1E7A"/>
                </a:solidFill>
                <a:latin typeface="+mj-lt"/>
                <a:ea typeface="+mj-ea"/>
                <a:cs typeface="+mj-cs"/>
              </a:rPr>
              <a:t>2000 and 2010</a:t>
            </a:r>
            <a:endParaRPr kumimoji="0" lang="en-US" i="0" u="none" strike="noStrike" kern="0" cap="none" spc="0" normalizeH="0" baseline="0" noProof="0" dirty="0" smtClean="0">
              <a:ln>
                <a:noFill/>
              </a:ln>
              <a:solidFill>
                <a:srgbClr val="1B1E7A"/>
              </a:solidFill>
              <a:effectLst/>
              <a:uLnTx/>
              <a:uFillTx/>
              <a:latin typeface="+mj-lt"/>
              <a:ea typeface="+mj-ea"/>
              <a:cs typeface="+mj-cs"/>
            </a:endParaRPr>
          </a:p>
        </p:txBody>
      </p:sp>
      <p:graphicFrame>
        <p:nvGraphicFramePr>
          <p:cNvPr id="6" name="Chart 5"/>
          <p:cNvGraphicFramePr/>
          <p:nvPr/>
        </p:nvGraphicFramePr>
        <p:xfrm>
          <a:off x="228600" y="1524000"/>
          <a:ext cx="5105400" cy="3886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extLst>
              <p:ext uri="{D42A27DB-BD31-4B8C-83A1-F6EECF244321}">
                <p14:modId xmlns:p14="http://schemas.microsoft.com/office/powerpoint/2010/main" val="4013963873"/>
              </p:ext>
            </p:extLst>
          </p:nvPr>
        </p:nvGraphicFramePr>
        <p:xfrm>
          <a:off x="4343400" y="1447800"/>
          <a:ext cx="4572000" cy="4191000"/>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p:cNvSpPr/>
          <p:nvPr/>
        </p:nvSpPr>
        <p:spPr>
          <a:xfrm>
            <a:off x="0" y="6472535"/>
            <a:ext cx="8001000" cy="461665"/>
          </a:xfrm>
          <a:prstGeom prst="rect">
            <a:avLst/>
          </a:prstGeom>
        </p:spPr>
        <p:txBody>
          <a:bodyPr wrap="square">
            <a:spAutoFit/>
          </a:bodyPr>
          <a:lstStyle/>
          <a:p>
            <a:r>
              <a:rPr lang="en-US" sz="1200" dirty="0" smtClean="0">
                <a:solidFill>
                  <a:schemeClr val="tx1">
                    <a:lumMod val="50000"/>
                    <a:lumOff val="50000"/>
                  </a:schemeClr>
                </a:solidFill>
              </a:rPr>
              <a:t>Source: U.S. Census Bureau. 2000 and 2010 Census count 					</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10092216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nvPr>
        </p:nvGraphicFramePr>
        <p:xfrm>
          <a:off x="914400" y="15240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2BC1FA3B-F0C1-4F58-90BE-DCC7501F4B28}" type="slidenum">
              <a:rPr lang="en-US" smtClean="0"/>
              <a:pPr/>
              <a:t>2</a:t>
            </a:fld>
            <a:endParaRPr lang="en-US" dirty="0"/>
          </a:p>
        </p:txBody>
      </p:sp>
      <p:sp>
        <p:nvSpPr>
          <p:cNvPr id="8" name="Rectangle 7"/>
          <p:cNvSpPr/>
          <p:nvPr/>
        </p:nvSpPr>
        <p:spPr>
          <a:xfrm>
            <a:off x="76200" y="6356352"/>
            <a:ext cx="9144000" cy="246221"/>
          </a:xfrm>
          <a:prstGeom prst="rect">
            <a:avLst/>
          </a:prstGeom>
        </p:spPr>
        <p:txBody>
          <a:bodyPr wrap="square">
            <a:spAutoFit/>
          </a:bodyPr>
          <a:lstStyle/>
          <a:p>
            <a:pPr marL="0" indent="0">
              <a:buFont typeface="Arial" charset="0"/>
              <a:buNone/>
            </a:pPr>
            <a:r>
              <a:rPr lang="en-US" sz="1000" dirty="0" smtClean="0">
                <a:solidFill>
                  <a:schemeClr val="bg1">
                    <a:lumMod val="50000"/>
                  </a:schemeClr>
                </a:solidFill>
                <a:latin typeface="Arial" pitchFamily="34" charset="0"/>
                <a:cs typeface="Arial" pitchFamily="34" charset="0"/>
              </a:rPr>
              <a:t>All </a:t>
            </a:r>
            <a:r>
              <a:rPr lang="en-US" sz="1000" dirty="0">
                <a:solidFill>
                  <a:schemeClr val="bg1">
                    <a:lumMod val="50000"/>
                  </a:schemeClr>
                </a:solidFill>
                <a:latin typeface="Arial" pitchFamily="34" charset="0"/>
                <a:cs typeface="Arial" pitchFamily="34" charset="0"/>
              </a:rPr>
              <a:t>values for the decennial dates are for April 1</a:t>
            </a:r>
            <a:r>
              <a:rPr lang="en-US" sz="1000" baseline="30000" dirty="0">
                <a:solidFill>
                  <a:schemeClr val="bg1">
                    <a:lumMod val="50000"/>
                  </a:schemeClr>
                </a:solidFill>
                <a:latin typeface="Arial" pitchFamily="34" charset="0"/>
                <a:cs typeface="Arial" pitchFamily="34" charset="0"/>
              </a:rPr>
              <a:t>st</a:t>
            </a:r>
            <a:r>
              <a:rPr lang="en-US" sz="1000" dirty="0">
                <a:solidFill>
                  <a:schemeClr val="bg1">
                    <a:lumMod val="50000"/>
                  </a:schemeClr>
                </a:solidFill>
                <a:latin typeface="Arial" pitchFamily="34" charset="0"/>
                <a:cs typeface="Arial" pitchFamily="34" charset="0"/>
              </a:rPr>
              <a:t> of the indicated census year.  Values for 2012-2014 are for July 1 as estimated by the U.S. Census Bureau. </a:t>
            </a:r>
          </a:p>
        </p:txBody>
      </p:sp>
      <p:sp>
        <p:nvSpPr>
          <p:cNvPr id="9" name="Rectangle 2"/>
          <p:cNvSpPr txBox="1">
            <a:spLocks noGrp="1" noChangeArrowheads="1"/>
          </p:cNvSpPr>
          <p:nvPr>
            <p:ph type="title"/>
          </p:nvPr>
        </p:nvSpPr>
        <p:spPr>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i="0" u="none" strike="noStrike" kern="0" cap="none" spc="0" normalizeH="0" baseline="0" noProof="0" dirty="0" smtClean="0">
                <a:ln>
                  <a:noFill/>
                </a:ln>
                <a:solidFill>
                  <a:srgbClr val="1B1E7A"/>
                </a:solidFill>
                <a:effectLst/>
                <a:uLnTx/>
                <a:uFillTx/>
                <a:latin typeface="+mj-lt"/>
                <a:ea typeface="+mj-ea"/>
                <a:cs typeface="+mj-cs"/>
              </a:rPr>
              <a:t>Total Population and Components of Population Change in Texas, 1950-2014</a:t>
            </a:r>
          </a:p>
        </p:txBody>
      </p:sp>
      <p:sp>
        <p:nvSpPr>
          <p:cNvPr id="11" name="Rectangle 10"/>
          <p:cNvSpPr/>
          <p:nvPr/>
        </p:nvSpPr>
        <p:spPr>
          <a:xfrm>
            <a:off x="0" y="6538914"/>
            <a:ext cx="4572000" cy="246221"/>
          </a:xfrm>
          <a:prstGeom prst="rect">
            <a:avLst/>
          </a:prstGeom>
        </p:spPr>
        <p:txBody>
          <a:bodyPr>
            <a:spAutoFit/>
          </a:bodyPr>
          <a:lstStyle/>
          <a:p>
            <a:pPr marL="914400" indent="-914400"/>
            <a:r>
              <a:rPr lang="en-US" sz="1000" dirty="0">
                <a:solidFill>
                  <a:schemeClr val="bg1">
                    <a:lumMod val="50000"/>
                  </a:schemeClr>
                </a:solidFill>
                <a:latin typeface="Arial" pitchFamily="34" charset="0"/>
                <a:cs typeface="Arial" pitchFamily="34" charset="0"/>
              </a:rPr>
              <a:t>Source: U.S. Census Bureau, Census Counts and Population Estimates</a:t>
            </a:r>
          </a:p>
        </p:txBody>
      </p:sp>
    </p:spTree>
    <p:extLst>
      <p:ext uri="{BB962C8B-B14F-4D97-AF65-F5344CB8AC3E}">
        <p14:creationId xmlns:p14="http://schemas.microsoft.com/office/powerpoint/2010/main" val="36835542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6858000" cy="990600"/>
          </a:xfrm>
        </p:spPr>
        <p:txBody>
          <a:bodyPr>
            <a:noAutofit/>
          </a:bodyPr>
          <a:lstStyle/>
          <a:p>
            <a:r>
              <a:rPr lang="en-US" sz="3200" dirty="0" smtClean="0"/>
              <a:t>Texas White (non-Hispanic) and Hispanic Populations by Age, 2010</a:t>
            </a:r>
            <a:endParaRPr lang="en-US" sz="32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07541572"/>
              </p:ext>
            </p:extLst>
          </p:nvPr>
        </p:nvGraphicFramePr>
        <p:xfrm>
          <a:off x="0" y="1570922"/>
          <a:ext cx="8991600" cy="49831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2BC1FA3B-F0C1-4F58-90BE-DCC7501F4B28}" type="slidenum">
              <a:rPr lang="en-US" smtClean="0"/>
              <a:pPr/>
              <a:t>20</a:t>
            </a:fld>
            <a:endParaRPr lang="en-US" dirty="0"/>
          </a:p>
        </p:txBody>
      </p:sp>
      <p:sp>
        <p:nvSpPr>
          <p:cNvPr id="6" name="TextBox 5"/>
          <p:cNvSpPr txBox="1"/>
          <p:nvPr/>
        </p:nvSpPr>
        <p:spPr>
          <a:xfrm>
            <a:off x="533400" y="6554085"/>
            <a:ext cx="2882520" cy="215444"/>
          </a:xfrm>
          <a:prstGeom prst="rect">
            <a:avLst/>
          </a:prstGeom>
          <a:noFill/>
        </p:spPr>
        <p:txBody>
          <a:bodyPr wrap="none" rtlCol="0">
            <a:spAutoFit/>
          </a:bodyPr>
          <a:lstStyle/>
          <a:p>
            <a:r>
              <a:rPr lang="en-US" sz="800" dirty="0" smtClean="0">
                <a:solidFill>
                  <a:schemeClr val="tx1">
                    <a:lumMod val="50000"/>
                    <a:lumOff val="50000"/>
                  </a:schemeClr>
                </a:solidFill>
              </a:rPr>
              <a:t>Source: U.S. Census Bureau 2010 Decennial Census, SF1</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42094353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346088350"/>
              </p:ext>
            </p:extLst>
          </p:nvPr>
        </p:nvGraphicFramePr>
        <p:xfrm>
          <a:off x="609600" y="1219200"/>
          <a:ext cx="8534400" cy="55626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2BC1FA3B-F0C1-4F58-90BE-DCC7501F4B28}" type="slidenum">
              <a:rPr lang="en-US" smtClean="0"/>
              <a:pPr/>
              <a:t>21</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2010</a:t>
            </a:r>
            <a:endParaRPr lang="en-US" sz="2400" dirty="0"/>
          </a:p>
        </p:txBody>
      </p:sp>
      <p:sp>
        <p:nvSpPr>
          <p:cNvPr id="7" name="TextBox 6"/>
          <p:cNvSpPr txBox="1"/>
          <p:nvPr/>
        </p:nvSpPr>
        <p:spPr>
          <a:xfrm>
            <a:off x="0" y="6627168"/>
            <a:ext cx="2882520" cy="215444"/>
          </a:xfrm>
          <a:prstGeom prst="rect">
            <a:avLst/>
          </a:prstGeom>
          <a:noFill/>
        </p:spPr>
        <p:txBody>
          <a:bodyPr wrap="none" rtlCol="0">
            <a:spAutoFit/>
          </a:bodyPr>
          <a:lstStyle/>
          <a:p>
            <a:r>
              <a:rPr lang="en-US" sz="800" dirty="0" smtClean="0">
                <a:solidFill>
                  <a:schemeClr val="tx1">
                    <a:lumMod val="50000"/>
                    <a:lumOff val="50000"/>
                  </a:schemeClr>
                </a:solidFill>
              </a:rPr>
              <a:t>Source: U.S. Census Bureau 2010 Decennial Census, SF1</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28371195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918808815"/>
              </p:ext>
            </p:extLst>
          </p:nvPr>
        </p:nvGraphicFramePr>
        <p:xfrm>
          <a:off x="609600" y="1219200"/>
          <a:ext cx="8534400" cy="55626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2BC1FA3B-F0C1-4F58-90BE-DCC7501F4B28}" type="slidenum">
              <a:rPr lang="en-US" smtClean="0"/>
              <a:pPr/>
              <a:t>22</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2010</a:t>
            </a:r>
            <a:endParaRPr lang="en-US" sz="2400" dirty="0"/>
          </a:p>
        </p:txBody>
      </p:sp>
      <p:sp>
        <p:nvSpPr>
          <p:cNvPr id="7" name="TextBox 6"/>
          <p:cNvSpPr txBox="1"/>
          <p:nvPr/>
        </p:nvSpPr>
        <p:spPr>
          <a:xfrm>
            <a:off x="0" y="6627168"/>
            <a:ext cx="2882520" cy="215444"/>
          </a:xfrm>
          <a:prstGeom prst="rect">
            <a:avLst/>
          </a:prstGeom>
          <a:noFill/>
        </p:spPr>
        <p:txBody>
          <a:bodyPr wrap="none" rtlCol="0">
            <a:spAutoFit/>
          </a:bodyPr>
          <a:lstStyle/>
          <a:p>
            <a:r>
              <a:rPr lang="en-US" sz="800" dirty="0" smtClean="0">
                <a:solidFill>
                  <a:schemeClr val="tx1">
                    <a:lumMod val="50000"/>
                    <a:lumOff val="50000"/>
                  </a:schemeClr>
                </a:solidFill>
              </a:rPr>
              <a:t>Source: U.S. Census Bureau 2010 Decennial Census, SF1</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414557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609600" y="1219200"/>
          <a:ext cx="8534400" cy="55626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2BC1FA3B-F0C1-4F58-90BE-DCC7501F4B28}" type="slidenum">
              <a:rPr lang="en-US" smtClean="0"/>
              <a:pPr/>
              <a:t>23</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2010</a:t>
            </a:r>
            <a:endParaRPr lang="en-US" sz="2400" dirty="0"/>
          </a:p>
        </p:txBody>
      </p:sp>
      <p:sp>
        <p:nvSpPr>
          <p:cNvPr id="7" name="TextBox 6"/>
          <p:cNvSpPr txBox="1"/>
          <p:nvPr/>
        </p:nvSpPr>
        <p:spPr>
          <a:xfrm>
            <a:off x="0" y="6627168"/>
            <a:ext cx="2882520" cy="215444"/>
          </a:xfrm>
          <a:prstGeom prst="rect">
            <a:avLst/>
          </a:prstGeom>
          <a:noFill/>
        </p:spPr>
        <p:txBody>
          <a:bodyPr wrap="none" rtlCol="0">
            <a:spAutoFit/>
          </a:bodyPr>
          <a:lstStyle/>
          <a:p>
            <a:r>
              <a:rPr lang="en-US" sz="800" dirty="0" smtClean="0">
                <a:solidFill>
                  <a:schemeClr val="tx1">
                    <a:lumMod val="50000"/>
                    <a:lumOff val="50000"/>
                  </a:schemeClr>
                </a:solidFill>
              </a:rPr>
              <a:t>Source: U.S. Census Bureau 2010 Decennial Census, SF1</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23339249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76200"/>
            <a:ext cx="6858000" cy="990600"/>
          </a:xfrm>
        </p:spPr>
        <p:txBody>
          <a:bodyPr>
            <a:noAutofit/>
          </a:bodyPr>
          <a:lstStyle/>
          <a:p>
            <a:r>
              <a:rPr lang="en-US" sz="2800" dirty="0" smtClean="0"/>
              <a:t>Percent  of the Population that is of Hispanic Descent,  Texas Counties, 2009-2013</a:t>
            </a:r>
            <a:endParaRPr lang="en-US" sz="2800" dirty="0"/>
          </a:p>
        </p:txBody>
      </p:sp>
      <p:pic>
        <p:nvPicPr>
          <p:cNvPr id="5" name="Content Placeholder 4"/>
          <p:cNvPicPr>
            <a:picLocks noGrp="1" noChangeAspect="1"/>
          </p:cNvPicPr>
          <p:nvPr>
            <p:ph idx="1"/>
          </p:nvPr>
        </p:nvPicPr>
        <p:blipFill rotWithShape="1">
          <a:blip r:embed="rId2"/>
          <a:srcRect l="2035" t="20203" r="4320" b="20870"/>
          <a:stretch/>
        </p:blipFill>
        <p:spPr>
          <a:xfrm>
            <a:off x="1143000" y="1074160"/>
            <a:ext cx="6699068" cy="5718717"/>
          </a:xfrm>
          <a:prstGeom prst="rect">
            <a:avLst/>
          </a:prstGeom>
        </p:spPr>
      </p:pic>
      <p:sp>
        <p:nvSpPr>
          <p:cNvPr id="4" name="Slide Number Placeholder 3"/>
          <p:cNvSpPr>
            <a:spLocks noGrp="1"/>
          </p:cNvSpPr>
          <p:nvPr>
            <p:ph type="sldNum" sz="quarter" idx="12"/>
          </p:nvPr>
        </p:nvSpPr>
        <p:spPr/>
        <p:txBody>
          <a:bodyPr/>
          <a:lstStyle/>
          <a:p>
            <a:fld id="{2BC1FA3B-F0C1-4F58-90BE-DCC7501F4B28}" type="slidenum">
              <a:rPr lang="en-US" smtClean="0"/>
              <a:pPr/>
              <a:t>24</a:t>
            </a:fld>
            <a:endParaRPr lang="en-US" dirty="0"/>
          </a:p>
        </p:txBody>
      </p:sp>
      <p:pic>
        <p:nvPicPr>
          <p:cNvPr id="6" name="Picture 5"/>
          <p:cNvPicPr>
            <a:picLocks noChangeAspect="1"/>
          </p:cNvPicPr>
          <p:nvPr/>
        </p:nvPicPr>
        <p:blipFill rotWithShape="1">
          <a:blip r:embed="rId3"/>
          <a:srcRect t="25899" r="17387"/>
          <a:stretch/>
        </p:blipFill>
        <p:spPr>
          <a:xfrm>
            <a:off x="685800" y="1447800"/>
            <a:ext cx="1823838" cy="1612900"/>
          </a:xfrm>
          <a:prstGeom prst="rect">
            <a:avLst/>
          </a:prstGeom>
        </p:spPr>
      </p:pic>
      <p:sp>
        <p:nvSpPr>
          <p:cNvPr id="7" name="Rectangle 6"/>
          <p:cNvSpPr/>
          <p:nvPr/>
        </p:nvSpPr>
        <p:spPr>
          <a:xfrm>
            <a:off x="228600" y="6541719"/>
            <a:ext cx="6400800" cy="233077"/>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22841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Percent of the Population that is Non-Hispanic Black, Texas Counties, 2009-2013</a:t>
            </a:r>
            <a:endParaRPr lang="en-US" sz="2800" dirty="0"/>
          </a:p>
        </p:txBody>
      </p:sp>
      <p:pic>
        <p:nvPicPr>
          <p:cNvPr id="5" name="Content Placeholder 4"/>
          <p:cNvPicPr>
            <a:picLocks noGrp="1" noChangeAspect="1"/>
          </p:cNvPicPr>
          <p:nvPr>
            <p:ph idx="1"/>
          </p:nvPr>
        </p:nvPicPr>
        <p:blipFill rotWithShape="1">
          <a:blip r:embed="rId2"/>
          <a:srcRect l="2036" t="21887" r="2036" b="19186"/>
          <a:stretch/>
        </p:blipFill>
        <p:spPr>
          <a:xfrm>
            <a:off x="1828800" y="1336673"/>
            <a:ext cx="6602732" cy="5502277"/>
          </a:xfrm>
          <a:prstGeom prst="rect">
            <a:avLst/>
          </a:prstGeom>
        </p:spPr>
      </p:pic>
      <p:sp>
        <p:nvSpPr>
          <p:cNvPr id="4" name="Slide Number Placeholder 3"/>
          <p:cNvSpPr>
            <a:spLocks noGrp="1"/>
          </p:cNvSpPr>
          <p:nvPr>
            <p:ph type="sldNum" sz="quarter" idx="12"/>
          </p:nvPr>
        </p:nvSpPr>
        <p:spPr/>
        <p:txBody>
          <a:bodyPr/>
          <a:lstStyle/>
          <a:p>
            <a:fld id="{2BC1FA3B-F0C1-4F58-90BE-DCC7501F4B28}" type="slidenum">
              <a:rPr lang="en-US" smtClean="0"/>
              <a:pPr/>
              <a:t>25</a:t>
            </a:fld>
            <a:endParaRPr lang="en-US" dirty="0"/>
          </a:p>
        </p:txBody>
      </p:sp>
      <p:pic>
        <p:nvPicPr>
          <p:cNvPr id="3" name="Picture 2"/>
          <p:cNvPicPr>
            <a:picLocks noChangeAspect="1"/>
          </p:cNvPicPr>
          <p:nvPr/>
        </p:nvPicPr>
        <p:blipFill rotWithShape="1">
          <a:blip r:embed="rId3"/>
          <a:srcRect t="26091" r="20135"/>
          <a:stretch/>
        </p:blipFill>
        <p:spPr>
          <a:xfrm>
            <a:off x="1219200" y="1711477"/>
            <a:ext cx="1807425" cy="1641023"/>
          </a:xfrm>
          <a:prstGeom prst="rect">
            <a:avLst/>
          </a:prstGeom>
        </p:spPr>
      </p:pic>
      <p:sp>
        <p:nvSpPr>
          <p:cNvPr id="6" name="Rectangle 5"/>
          <p:cNvSpPr/>
          <p:nvPr/>
        </p:nvSpPr>
        <p:spPr>
          <a:xfrm>
            <a:off x="228600" y="6477000"/>
            <a:ext cx="6400800" cy="233077"/>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23073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3565" t="19270" r="3750" b="17664"/>
          <a:stretch/>
        </p:blipFill>
        <p:spPr>
          <a:xfrm>
            <a:off x="1714500" y="1219200"/>
            <a:ext cx="6629400" cy="6119447"/>
          </a:xfrm>
          <a:prstGeom prst="rect">
            <a:avLst/>
          </a:prstGeom>
        </p:spPr>
      </p:pic>
      <p:sp>
        <p:nvSpPr>
          <p:cNvPr id="2" name="Title 1"/>
          <p:cNvSpPr>
            <a:spLocks noGrp="1"/>
          </p:cNvSpPr>
          <p:nvPr>
            <p:ph type="title"/>
          </p:nvPr>
        </p:nvSpPr>
        <p:spPr/>
        <p:txBody>
          <a:bodyPr>
            <a:noAutofit/>
          </a:bodyPr>
          <a:lstStyle/>
          <a:p>
            <a:r>
              <a:rPr lang="en-US" sz="2400" dirty="0" smtClean="0"/>
              <a:t>Percent of the Population Born in Texas, Texas Counties, 2009-2013</a:t>
            </a:r>
            <a:endParaRPr lang="en-US" sz="2400"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26</a:t>
            </a:fld>
            <a:endParaRPr lang="en-US" dirty="0"/>
          </a:p>
        </p:txBody>
      </p:sp>
      <p:sp>
        <p:nvSpPr>
          <p:cNvPr id="7" name="Rectangle 6"/>
          <p:cNvSpPr/>
          <p:nvPr/>
        </p:nvSpPr>
        <p:spPr>
          <a:xfrm>
            <a:off x="228600" y="6541719"/>
            <a:ext cx="6400800" cy="233077"/>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rotWithShape="1">
          <a:blip r:embed="rId3"/>
          <a:srcRect t="42271"/>
          <a:stretch/>
        </p:blipFill>
        <p:spPr>
          <a:xfrm>
            <a:off x="623191" y="1981200"/>
            <a:ext cx="2310289" cy="1693354"/>
          </a:xfrm>
          <a:prstGeom prst="rect">
            <a:avLst/>
          </a:prstGeom>
        </p:spPr>
      </p:pic>
    </p:spTree>
    <p:extLst>
      <p:ext uri="{BB962C8B-B14F-4D97-AF65-F5344CB8AC3E}">
        <p14:creationId xmlns:p14="http://schemas.microsoft.com/office/powerpoint/2010/main" val="33656332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Median Age, Texas Counties, 2009-2013</a:t>
            </a:r>
            <a:endParaRPr lang="en-US" sz="3200" dirty="0"/>
          </a:p>
        </p:txBody>
      </p:sp>
      <p:pic>
        <p:nvPicPr>
          <p:cNvPr id="5" name="Content Placeholder 4"/>
          <p:cNvPicPr>
            <a:picLocks noGrp="1" noChangeAspect="1"/>
          </p:cNvPicPr>
          <p:nvPr>
            <p:ph idx="1"/>
          </p:nvPr>
        </p:nvPicPr>
        <p:blipFill rotWithShape="1">
          <a:blip r:embed="rId2"/>
          <a:srcRect l="2035" t="20203" r="4320" b="20870"/>
          <a:stretch/>
        </p:blipFill>
        <p:spPr>
          <a:xfrm>
            <a:off x="1524000" y="1295400"/>
            <a:ext cx="6605451" cy="5638800"/>
          </a:xfrm>
          <a:prstGeom prst="rect">
            <a:avLst/>
          </a:prstGeom>
        </p:spPr>
      </p:pic>
      <p:sp>
        <p:nvSpPr>
          <p:cNvPr id="4" name="Slide Number Placeholder 3"/>
          <p:cNvSpPr>
            <a:spLocks noGrp="1"/>
          </p:cNvSpPr>
          <p:nvPr>
            <p:ph type="sldNum" sz="quarter" idx="12"/>
          </p:nvPr>
        </p:nvSpPr>
        <p:spPr/>
        <p:txBody>
          <a:bodyPr/>
          <a:lstStyle/>
          <a:p>
            <a:fld id="{2BC1FA3B-F0C1-4F58-90BE-DCC7501F4B28}" type="slidenum">
              <a:rPr lang="en-US" smtClean="0"/>
              <a:pPr/>
              <a:t>27</a:t>
            </a:fld>
            <a:endParaRPr lang="en-US" dirty="0"/>
          </a:p>
        </p:txBody>
      </p:sp>
      <p:pic>
        <p:nvPicPr>
          <p:cNvPr id="6" name="Picture 5"/>
          <p:cNvPicPr>
            <a:picLocks noChangeAspect="1"/>
          </p:cNvPicPr>
          <p:nvPr/>
        </p:nvPicPr>
        <p:blipFill rotWithShape="1">
          <a:blip r:embed="rId3"/>
          <a:srcRect l="-7442" t="30216" r="44675" b="-1"/>
          <a:stretch/>
        </p:blipFill>
        <p:spPr>
          <a:xfrm>
            <a:off x="914400" y="1753578"/>
            <a:ext cx="1447800" cy="1587010"/>
          </a:xfrm>
          <a:prstGeom prst="rect">
            <a:avLst/>
          </a:prstGeom>
        </p:spPr>
      </p:pic>
      <p:sp>
        <p:nvSpPr>
          <p:cNvPr id="7" name="Rectangle 6"/>
          <p:cNvSpPr/>
          <p:nvPr/>
        </p:nvSpPr>
        <p:spPr>
          <a:xfrm>
            <a:off x="228600" y="6541719"/>
            <a:ext cx="6400800" cy="233077"/>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33352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Percent of households with income of $150,000 or more, counties, Texas, 2009-2013</a:t>
            </a:r>
            <a:endParaRPr lang="en-US" sz="2800" dirty="0"/>
          </a:p>
        </p:txBody>
      </p:sp>
      <p:pic>
        <p:nvPicPr>
          <p:cNvPr id="6" name="Content Placeholder 5"/>
          <p:cNvPicPr>
            <a:picLocks noGrp="1" noChangeAspect="1"/>
          </p:cNvPicPr>
          <p:nvPr>
            <p:ph idx="1"/>
          </p:nvPr>
        </p:nvPicPr>
        <p:blipFill rotWithShape="1">
          <a:blip r:embed="rId2"/>
          <a:srcRect l="2036" t="18520" r="2036" b="17503"/>
          <a:stretch/>
        </p:blipFill>
        <p:spPr>
          <a:xfrm>
            <a:off x="2047874" y="1058181"/>
            <a:ext cx="6410326" cy="5799819"/>
          </a:xfrm>
          <a:prstGeom prst="rect">
            <a:avLst/>
          </a:prstGeom>
        </p:spPr>
      </p:pic>
      <p:sp>
        <p:nvSpPr>
          <p:cNvPr id="4" name="Slide Number Placeholder 3"/>
          <p:cNvSpPr>
            <a:spLocks noGrp="1"/>
          </p:cNvSpPr>
          <p:nvPr>
            <p:ph type="sldNum" sz="quarter" idx="12"/>
          </p:nvPr>
        </p:nvSpPr>
        <p:spPr/>
        <p:txBody>
          <a:bodyPr/>
          <a:lstStyle/>
          <a:p>
            <a:fld id="{2BC1FA3B-F0C1-4F58-90BE-DCC7501F4B28}" type="slidenum">
              <a:rPr lang="en-US" smtClean="0"/>
              <a:pPr/>
              <a:t>28</a:t>
            </a:fld>
            <a:endParaRPr lang="en-US" dirty="0"/>
          </a:p>
        </p:txBody>
      </p:sp>
      <p:pic>
        <p:nvPicPr>
          <p:cNvPr id="7" name="Picture 6"/>
          <p:cNvPicPr>
            <a:picLocks noChangeAspect="1"/>
          </p:cNvPicPr>
          <p:nvPr/>
        </p:nvPicPr>
        <p:blipFill rotWithShape="1">
          <a:blip r:embed="rId3"/>
          <a:srcRect t="43576"/>
          <a:stretch/>
        </p:blipFill>
        <p:spPr>
          <a:xfrm>
            <a:off x="1567070" y="1752600"/>
            <a:ext cx="1790480" cy="1282700"/>
          </a:xfrm>
          <a:prstGeom prst="rect">
            <a:avLst/>
          </a:prstGeom>
        </p:spPr>
      </p:pic>
      <p:sp>
        <p:nvSpPr>
          <p:cNvPr id="8" name="Rectangle 7"/>
          <p:cNvSpPr/>
          <p:nvPr/>
        </p:nvSpPr>
        <p:spPr>
          <a:xfrm>
            <a:off x="0" y="6581983"/>
            <a:ext cx="6400800" cy="233077"/>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526777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Percent of housing units that are mobile homes, counties, Texas, 2009-2013</a:t>
            </a:r>
            <a:endParaRPr lang="en-US" sz="2800" dirty="0"/>
          </a:p>
        </p:txBody>
      </p:sp>
      <p:pic>
        <p:nvPicPr>
          <p:cNvPr id="5" name="Content Placeholder 4"/>
          <p:cNvPicPr>
            <a:picLocks noGrp="1" noChangeAspect="1"/>
          </p:cNvPicPr>
          <p:nvPr>
            <p:ph idx="1"/>
          </p:nvPr>
        </p:nvPicPr>
        <p:blipFill rotWithShape="1">
          <a:blip r:embed="rId2"/>
          <a:srcRect l="4319" t="20203" r="4320" b="19186"/>
          <a:stretch/>
        </p:blipFill>
        <p:spPr>
          <a:xfrm>
            <a:off x="1905000" y="1066800"/>
            <a:ext cx="6553200" cy="5897880"/>
          </a:xfrm>
          <a:prstGeom prst="rect">
            <a:avLst/>
          </a:prstGeom>
        </p:spPr>
      </p:pic>
      <p:sp>
        <p:nvSpPr>
          <p:cNvPr id="4" name="Slide Number Placeholder 3"/>
          <p:cNvSpPr>
            <a:spLocks noGrp="1"/>
          </p:cNvSpPr>
          <p:nvPr>
            <p:ph type="sldNum" sz="quarter" idx="12"/>
          </p:nvPr>
        </p:nvSpPr>
        <p:spPr/>
        <p:txBody>
          <a:bodyPr/>
          <a:lstStyle/>
          <a:p>
            <a:fld id="{2BC1FA3B-F0C1-4F58-90BE-DCC7501F4B28}" type="slidenum">
              <a:rPr lang="en-US" smtClean="0"/>
              <a:pPr/>
              <a:t>29</a:t>
            </a:fld>
            <a:endParaRPr lang="en-US" dirty="0"/>
          </a:p>
        </p:txBody>
      </p:sp>
      <p:pic>
        <p:nvPicPr>
          <p:cNvPr id="6" name="Picture 5"/>
          <p:cNvPicPr>
            <a:picLocks noChangeAspect="1"/>
          </p:cNvPicPr>
          <p:nvPr/>
        </p:nvPicPr>
        <p:blipFill rotWithShape="1">
          <a:blip r:embed="rId3"/>
          <a:srcRect t="43576"/>
          <a:stretch/>
        </p:blipFill>
        <p:spPr>
          <a:xfrm>
            <a:off x="1371599" y="1676400"/>
            <a:ext cx="2109575" cy="1511300"/>
          </a:xfrm>
          <a:prstGeom prst="rect">
            <a:avLst/>
          </a:prstGeom>
        </p:spPr>
      </p:pic>
      <p:sp>
        <p:nvSpPr>
          <p:cNvPr id="7" name="Rectangle 6"/>
          <p:cNvSpPr/>
          <p:nvPr/>
        </p:nvSpPr>
        <p:spPr>
          <a:xfrm>
            <a:off x="0" y="6581983"/>
            <a:ext cx="6400800" cy="233077"/>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87242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682" y="304800"/>
            <a:ext cx="6858000" cy="609600"/>
          </a:xfrm>
        </p:spPr>
        <p:txBody>
          <a:bodyPr>
            <a:noAutofit/>
          </a:bodyPr>
          <a:lstStyle/>
          <a:p>
            <a:r>
              <a:rPr lang="en-US" sz="2800" dirty="0" smtClean="0"/>
              <a:t>Population Growth, Texas, 1950-2010</a:t>
            </a:r>
            <a:endParaRPr lang="en-US" sz="2800" dirty="0"/>
          </a:p>
        </p:txBody>
      </p:sp>
      <p:graphicFrame>
        <p:nvGraphicFramePr>
          <p:cNvPr id="3" name="Content Placeholder 6"/>
          <p:cNvGraphicFramePr>
            <a:graphicFrameLocks/>
          </p:cNvGraphicFramePr>
          <p:nvPr>
            <p:extLst/>
          </p:nvPr>
        </p:nvGraphicFramePr>
        <p:xfrm>
          <a:off x="381000" y="2062041"/>
          <a:ext cx="8229600" cy="3505200"/>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flipV="1">
            <a:off x="1354853" y="4214785"/>
            <a:ext cx="1151156" cy="165481"/>
          </a:xfrm>
          <a:prstGeom prst="line">
            <a:avLst/>
          </a:prstGeom>
          <a:ln w="57150">
            <a:solidFill>
              <a:srgbClr val="C00000"/>
            </a:solidFill>
            <a:tailEnd type="ova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3759131" y="3762544"/>
            <a:ext cx="1107869" cy="265379"/>
          </a:xfrm>
          <a:prstGeom prst="line">
            <a:avLst/>
          </a:prstGeom>
          <a:ln w="57150">
            <a:solidFill>
              <a:srgbClr val="FF9933"/>
            </a:solidFill>
            <a:tailEnd type="ova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2528476" y="4026310"/>
            <a:ext cx="1229008" cy="177258"/>
          </a:xfrm>
          <a:prstGeom prst="line">
            <a:avLst/>
          </a:prstGeom>
          <a:ln w="57150">
            <a:solidFill>
              <a:srgbClr val="C00000"/>
            </a:solidFill>
            <a:tailEnd type="ova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040376" y="3099219"/>
            <a:ext cx="1081040" cy="352448"/>
          </a:xfrm>
          <a:prstGeom prst="line">
            <a:avLst/>
          </a:prstGeom>
          <a:ln w="57150">
            <a:solidFill>
              <a:schemeClr val="accent3">
                <a:lumMod val="7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925841" y="3472840"/>
            <a:ext cx="1118156" cy="262539"/>
          </a:xfrm>
          <a:prstGeom prst="line">
            <a:avLst/>
          </a:prstGeom>
          <a:ln w="57150">
            <a:solidFill>
              <a:srgbClr val="FF9933"/>
            </a:solidFill>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105534" y="2599168"/>
            <a:ext cx="1405451" cy="508008"/>
          </a:xfrm>
          <a:prstGeom prst="line">
            <a:avLst/>
          </a:prstGeom>
          <a:ln w="5715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789004" y="3865000"/>
            <a:ext cx="1123916" cy="161906"/>
          </a:xfrm>
          <a:prstGeom prst="line">
            <a:avLst/>
          </a:prstGeom>
          <a:ln w="28575">
            <a:solidFill>
              <a:srgbClr val="C00000"/>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951682" y="3696330"/>
            <a:ext cx="1123916" cy="161940"/>
          </a:xfrm>
          <a:prstGeom prst="line">
            <a:avLst/>
          </a:prstGeom>
          <a:ln w="28575">
            <a:solidFill>
              <a:srgbClr val="C00000"/>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6121685" y="3527660"/>
            <a:ext cx="1031333" cy="161940"/>
          </a:xfrm>
          <a:prstGeom prst="line">
            <a:avLst/>
          </a:prstGeom>
          <a:ln w="28575">
            <a:solidFill>
              <a:srgbClr val="C00000"/>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177625" y="3347135"/>
            <a:ext cx="1308753" cy="180526"/>
          </a:xfrm>
          <a:prstGeom prst="line">
            <a:avLst/>
          </a:prstGeom>
          <a:ln w="28575">
            <a:solidFill>
              <a:srgbClr val="C00000"/>
            </a:solidFill>
            <a:prstDash val="sysDot"/>
            <a:tailEnd type="stealt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094773" y="3238537"/>
            <a:ext cx="1058244" cy="217199"/>
          </a:xfrm>
          <a:prstGeom prst="line">
            <a:avLst/>
          </a:prstGeom>
          <a:ln w="28575">
            <a:solidFill>
              <a:srgbClr val="FF9933"/>
            </a:solidFill>
            <a:prstDash val="sysDot"/>
            <a:tailEnd type="stealt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7133257" y="2971679"/>
            <a:ext cx="1353121" cy="270596"/>
          </a:xfrm>
          <a:prstGeom prst="line">
            <a:avLst/>
          </a:prstGeom>
          <a:ln w="28575">
            <a:solidFill>
              <a:srgbClr val="FF9933"/>
            </a:solidFill>
            <a:prstDash val="sysDot"/>
            <a:tailEnd type="stealt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0" y="6538914"/>
            <a:ext cx="4572000" cy="246221"/>
          </a:xfrm>
          <a:prstGeom prst="rect">
            <a:avLst/>
          </a:prstGeom>
        </p:spPr>
        <p:txBody>
          <a:bodyPr>
            <a:spAutoFit/>
          </a:bodyPr>
          <a:lstStyle/>
          <a:p>
            <a:pPr marL="914400" indent="-914400"/>
            <a:r>
              <a:rPr lang="en-US" sz="1000" dirty="0">
                <a:solidFill>
                  <a:schemeClr val="bg1">
                    <a:lumMod val="50000"/>
                  </a:schemeClr>
                </a:solidFill>
                <a:latin typeface="Arial" pitchFamily="34" charset="0"/>
                <a:cs typeface="Arial" pitchFamily="34" charset="0"/>
              </a:rPr>
              <a:t>Source: U.S. Census Bureau, </a:t>
            </a:r>
            <a:r>
              <a:rPr lang="en-US" sz="1000" dirty="0" smtClean="0">
                <a:solidFill>
                  <a:schemeClr val="bg1">
                    <a:lumMod val="50000"/>
                  </a:schemeClr>
                </a:solidFill>
                <a:latin typeface="Arial" pitchFamily="34" charset="0"/>
                <a:cs typeface="Arial" pitchFamily="34" charset="0"/>
              </a:rPr>
              <a:t>Decennial Censuses</a:t>
            </a:r>
            <a:endParaRPr lang="en-US" sz="1000" dirty="0">
              <a:solidFill>
                <a:schemeClr val="bg1">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4004713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8"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par>
                                <p:cTn id="22" presetID="22" presetClass="entr" presetSubtype="8"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par>
                          <p:cTn id="25" fill="hold">
                            <p:stCondLst>
                              <p:cond delay="1500"/>
                            </p:stCondLst>
                            <p:childTnLst>
                              <p:par>
                                <p:cTn id="26" presetID="22" presetClass="entr" presetSubtype="8" fill="hold" nodeType="afterEffect">
                                  <p:stCondLst>
                                    <p:cond delay="25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par>
                          <p:cTn id="29" fill="hold">
                            <p:stCondLst>
                              <p:cond delay="2250"/>
                            </p:stCondLst>
                            <p:childTnLst>
                              <p:par>
                                <p:cTn id="30" presetID="22" presetClass="entr" presetSubtype="8"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par>
                          <p:cTn id="33" fill="hold">
                            <p:stCondLst>
                              <p:cond delay="2750"/>
                            </p:stCondLst>
                            <p:childTnLst>
                              <p:par>
                                <p:cTn id="34" presetID="22" presetClass="entr" presetSubtype="8"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par>
                                <p:cTn id="37" presetID="22" presetClass="entr" presetSubtype="8" fill="hold" nodeType="withEffect">
                                  <p:stCondLst>
                                    <p:cond delay="75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childTnLst>
                          </p:cTn>
                        </p:par>
                        <p:par>
                          <p:cTn id="40" fill="hold">
                            <p:stCondLst>
                              <p:cond delay="4000"/>
                            </p:stCondLst>
                            <p:childTnLst>
                              <p:par>
                                <p:cTn id="41" presetID="22" presetClass="entr" presetSubtype="8" fill="hold" nodeType="afterEffect">
                                  <p:stCondLst>
                                    <p:cond delay="50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830997"/>
          </a:xfrm>
          <a:prstGeom prst="rect">
            <a:avLst/>
          </a:prstGeom>
          <a:noFill/>
        </p:spPr>
        <p:txBody>
          <a:bodyPr wrap="square" rtlCol="0">
            <a:spAutoFit/>
          </a:bodyPr>
          <a:lstStyle/>
          <a:p>
            <a:pPr algn="ctr"/>
            <a:r>
              <a:rPr lang="en-US" dirty="0" smtClean="0">
                <a:solidFill>
                  <a:schemeClr val="tx2"/>
                </a:solidFill>
              </a:rPr>
              <a:t>Percent of Housing Units Build After 1999, Census Tracts</a:t>
            </a:r>
            <a:r>
              <a:rPr lang="en-US" dirty="0">
                <a:solidFill>
                  <a:schemeClr val="tx2"/>
                </a:solidFill>
              </a:rPr>
              <a:t>, Austin Area,  </a:t>
            </a:r>
            <a:r>
              <a:rPr lang="en-US" dirty="0" smtClean="0">
                <a:solidFill>
                  <a:schemeClr val="tx2"/>
                </a:solidFill>
              </a:rPr>
              <a:t>Texas, 2009-2013</a:t>
            </a:r>
            <a:endParaRPr lang="en-US" dirty="0">
              <a:solidFill>
                <a:schemeClr val="tx2"/>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rotWithShape="1">
          <a:blip r:embed="rId2"/>
          <a:srcRect t="43576"/>
          <a:stretch/>
        </p:blipFill>
        <p:spPr>
          <a:xfrm>
            <a:off x="762000" y="2971800"/>
            <a:ext cx="1803178" cy="1282700"/>
          </a:xfrm>
          <a:prstGeom prst="rect">
            <a:avLst/>
          </a:prstGeom>
        </p:spPr>
      </p:pic>
      <p:pic>
        <p:nvPicPr>
          <p:cNvPr id="2" name="Picture 1"/>
          <p:cNvPicPr>
            <a:picLocks noChangeAspect="1"/>
          </p:cNvPicPr>
          <p:nvPr/>
        </p:nvPicPr>
        <p:blipFill rotWithShape="1">
          <a:blip r:embed="rId3"/>
          <a:srcRect t="4111" b="17825"/>
          <a:stretch/>
        </p:blipFill>
        <p:spPr>
          <a:xfrm>
            <a:off x="2895600" y="1175360"/>
            <a:ext cx="5029200" cy="5395814"/>
          </a:xfrm>
          <a:prstGeom prst="rect">
            <a:avLst/>
          </a:prstGeom>
        </p:spPr>
      </p:pic>
    </p:spTree>
    <p:extLst>
      <p:ext uri="{BB962C8B-B14F-4D97-AF65-F5344CB8AC3E}">
        <p14:creationId xmlns:p14="http://schemas.microsoft.com/office/powerpoint/2010/main" val="5899317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386" t="3971" r="2231" b="6363"/>
          <a:stretch/>
        </p:blipFill>
        <p:spPr>
          <a:xfrm>
            <a:off x="144610" y="1602432"/>
            <a:ext cx="4473382" cy="4205357"/>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304" t="3971" r="2232" b="6363"/>
          <a:stretch/>
        </p:blipFill>
        <p:spPr>
          <a:xfrm>
            <a:off x="4460122" y="1588807"/>
            <a:ext cx="4683878" cy="4353845"/>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7330" t="21702" r="16637" b="22424"/>
          <a:stretch/>
        </p:blipFill>
        <p:spPr>
          <a:xfrm>
            <a:off x="3990410" y="4719958"/>
            <a:ext cx="1524693" cy="1290125"/>
          </a:xfrm>
          <a:prstGeom prst="rect">
            <a:avLst/>
          </a:prstGeom>
        </p:spPr>
      </p:pic>
      <p:sp>
        <p:nvSpPr>
          <p:cNvPr id="8" name="Title 1"/>
          <p:cNvSpPr txBox="1">
            <a:spLocks/>
          </p:cNvSpPr>
          <p:nvPr/>
        </p:nvSpPr>
        <p:spPr>
          <a:xfrm>
            <a:off x="1600200" y="99434"/>
            <a:ext cx="7239000" cy="876126"/>
          </a:xfrm>
          <a:prstGeom prst="rect">
            <a:avLst/>
          </a:prstGeom>
        </p:spPr>
        <p:txBody>
          <a:bodyPr vert="horz" lIns="91440" tIns="45720" rIns="91440" bIns="45720" rtlCol="0" anchor="t">
            <a:noAutofit/>
          </a:bodyPr>
          <a:lstStyle>
            <a:lvl1pPr algn="l" defTabSz="914400" rtl="0" eaLnBrk="1" latinLnBrk="0" hangingPunct="1">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a:lstStyle>
          <a:p>
            <a:pPr algn="ctr"/>
            <a:r>
              <a:rPr lang="en-US" sz="2400" dirty="0">
                <a:solidFill>
                  <a:srgbClr val="191C6F"/>
                </a:solidFill>
                <a:effectLst/>
              </a:rPr>
              <a:t>Percentage of Population with Drive </a:t>
            </a:r>
            <a:r>
              <a:rPr lang="en-US" sz="2400" dirty="0" smtClean="0">
                <a:solidFill>
                  <a:srgbClr val="191C6F"/>
                </a:solidFill>
                <a:effectLst/>
              </a:rPr>
              <a:t>Times Longer </a:t>
            </a:r>
            <a:r>
              <a:rPr lang="en-US" sz="2400" dirty="0">
                <a:solidFill>
                  <a:srgbClr val="191C6F"/>
                </a:solidFill>
                <a:effectLst/>
              </a:rPr>
              <a:t>than 25 </a:t>
            </a:r>
            <a:r>
              <a:rPr lang="en-US" sz="2400" dirty="0" smtClean="0">
                <a:solidFill>
                  <a:srgbClr val="191C6F"/>
                </a:solidFill>
                <a:effectLst/>
              </a:rPr>
              <a:t>Minutes, Texas Census Tracts, 1990 and 2010*</a:t>
            </a:r>
            <a:endParaRPr lang="en-US" sz="2400" dirty="0">
              <a:solidFill>
                <a:srgbClr val="191C6F"/>
              </a:solidFill>
              <a:effectLst/>
            </a:endParaRPr>
          </a:p>
        </p:txBody>
      </p:sp>
      <p:sp>
        <p:nvSpPr>
          <p:cNvPr id="10" name="TextBox 9"/>
          <p:cNvSpPr txBox="1"/>
          <p:nvPr/>
        </p:nvSpPr>
        <p:spPr>
          <a:xfrm>
            <a:off x="2590800" y="1833265"/>
            <a:ext cx="858741" cy="461665"/>
          </a:xfrm>
          <a:prstGeom prst="rect">
            <a:avLst/>
          </a:prstGeom>
          <a:no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b="1" dirty="0">
                <a:solidFill>
                  <a:schemeClr val="tx2"/>
                </a:solidFill>
                <a:latin typeface="+mj-lt"/>
              </a:rPr>
              <a:t>1990</a:t>
            </a:r>
          </a:p>
        </p:txBody>
      </p:sp>
      <p:sp>
        <p:nvSpPr>
          <p:cNvPr id="12" name="TextBox 11"/>
          <p:cNvSpPr txBox="1"/>
          <p:nvPr/>
        </p:nvSpPr>
        <p:spPr>
          <a:xfrm>
            <a:off x="7265018" y="1833265"/>
            <a:ext cx="1040782" cy="461665"/>
          </a:xfrm>
          <a:prstGeom prst="rect">
            <a:avLst/>
          </a:prstGeom>
          <a:no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b="1" dirty="0" smtClean="0">
                <a:solidFill>
                  <a:schemeClr val="tx2"/>
                </a:solidFill>
                <a:latin typeface="+mj-lt"/>
              </a:rPr>
              <a:t>2010*</a:t>
            </a:r>
            <a:endParaRPr lang="en-US" b="1" dirty="0">
              <a:solidFill>
                <a:schemeClr val="tx2"/>
              </a:solidFill>
              <a:latin typeface="+mj-lt"/>
            </a:endParaRPr>
          </a:p>
        </p:txBody>
      </p:sp>
      <p:sp>
        <p:nvSpPr>
          <p:cNvPr id="9" name="TextBox 8"/>
          <p:cNvSpPr txBox="1"/>
          <p:nvPr/>
        </p:nvSpPr>
        <p:spPr>
          <a:xfrm>
            <a:off x="-28937" y="6555899"/>
            <a:ext cx="6179897" cy="230832"/>
          </a:xfrm>
          <a:prstGeom prst="rect">
            <a:avLst/>
          </a:prstGeom>
          <a:noFill/>
        </p:spPr>
        <p:txBody>
          <a:bodyPr wrap="none" rtlCol="0">
            <a:spAutoFit/>
          </a:bodyPr>
          <a:lstStyle/>
          <a:p>
            <a:r>
              <a:rPr lang="en-US" sz="900" dirty="0" smtClean="0">
                <a:solidFill>
                  <a:schemeClr val="bg1">
                    <a:lumMod val="50000"/>
                  </a:schemeClr>
                </a:solidFill>
              </a:rPr>
              <a:t>Source: U.S. Census Bureau, 1990 decennial census and *American Community Survey, 2008-2012 5 Year Sample. </a:t>
            </a:r>
          </a:p>
        </p:txBody>
      </p:sp>
    </p:spTree>
    <p:extLst>
      <p:ext uri="{BB962C8B-B14F-4D97-AF65-F5344CB8AC3E}">
        <p14:creationId xmlns:p14="http://schemas.microsoft.com/office/powerpoint/2010/main" val="314536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 presetClass="entr" presetSubtype="0" fill="hold" grpId="0" nodeType="withEffect">
                                  <p:stCondLst>
                                    <p:cond delay="15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Mean commute time among workers in minutes, </a:t>
            </a:r>
            <a:r>
              <a:rPr lang="en-US" sz="2000" dirty="0"/>
              <a:t>Census Tracts, Texas, 2009-2013</a:t>
            </a:r>
            <a:endParaRPr lang="en-US" dirty="0"/>
          </a:p>
        </p:txBody>
      </p:sp>
      <p:pic>
        <p:nvPicPr>
          <p:cNvPr id="5" name="Content Placeholder 4"/>
          <p:cNvPicPr>
            <a:picLocks noGrp="1" noChangeAspect="1"/>
          </p:cNvPicPr>
          <p:nvPr>
            <p:ph idx="1"/>
          </p:nvPr>
        </p:nvPicPr>
        <p:blipFill rotWithShape="1">
          <a:blip r:embed="rId2"/>
          <a:srcRect t="10101" r="10563" b="5718"/>
          <a:stretch/>
        </p:blipFill>
        <p:spPr>
          <a:xfrm>
            <a:off x="2833039" y="1217392"/>
            <a:ext cx="4329761" cy="5303349"/>
          </a:xfrm>
          <a:prstGeom prst="rect">
            <a:avLst/>
          </a:prstGeom>
        </p:spPr>
      </p:pic>
      <p:sp>
        <p:nvSpPr>
          <p:cNvPr id="4" name="Slide Number Placeholder 3"/>
          <p:cNvSpPr>
            <a:spLocks noGrp="1"/>
          </p:cNvSpPr>
          <p:nvPr>
            <p:ph type="sldNum" sz="quarter" idx="12"/>
          </p:nvPr>
        </p:nvSpPr>
        <p:spPr/>
        <p:txBody>
          <a:bodyPr/>
          <a:lstStyle/>
          <a:p>
            <a:fld id="{2BC1FA3B-F0C1-4F58-90BE-DCC7501F4B28}" type="slidenum">
              <a:rPr lang="en-US" smtClean="0"/>
              <a:pPr/>
              <a:t>32</a:t>
            </a:fld>
            <a:endParaRPr lang="en-US" dirty="0"/>
          </a:p>
        </p:txBody>
      </p:sp>
      <p:pic>
        <p:nvPicPr>
          <p:cNvPr id="6" name="Picture 5"/>
          <p:cNvPicPr>
            <a:picLocks noChangeAspect="1"/>
          </p:cNvPicPr>
          <p:nvPr/>
        </p:nvPicPr>
        <p:blipFill rotWithShape="1">
          <a:blip r:embed="rId3"/>
          <a:srcRect t="36810" r="43743"/>
          <a:stretch/>
        </p:blipFill>
        <p:spPr>
          <a:xfrm>
            <a:off x="609600" y="3048000"/>
            <a:ext cx="1371600" cy="1308100"/>
          </a:xfrm>
          <a:prstGeom prst="rect">
            <a:avLst/>
          </a:prstGeom>
        </p:spPr>
      </p:pic>
      <p:sp>
        <p:nvSpPr>
          <p:cNvPr id="7" name="TextBox 6"/>
          <p:cNvSpPr txBox="1"/>
          <p:nvPr/>
        </p:nvSpPr>
        <p:spPr>
          <a:xfrm>
            <a:off x="0" y="6538914"/>
            <a:ext cx="6934200" cy="246221"/>
          </a:xfrm>
          <a:prstGeom prst="rect">
            <a:avLst/>
          </a:prstGeom>
          <a:noFill/>
        </p:spPr>
        <p:txBody>
          <a:bodyPr wrap="square" rtlCol="0">
            <a:spAutoFit/>
          </a:bodyPr>
          <a:lstStyle/>
          <a:p>
            <a:r>
              <a:rPr lang="en-US" sz="1000" dirty="0" smtClean="0">
                <a:solidFill>
                  <a:schemeClr val="bg1">
                    <a:lumMod val="50000"/>
                  </a:schemeClr>
                </a:solidFill>
              </a:rPr>
              <a:t>Source: U.S. Census Bureau, American Community Survey, 5-Year Sample 2009-2013.</a:t>
            </a:r>
            <a:endParaRPr lang="en-US" sz="1000" dirty="0">
              <a:solidFill>
                <a:schemeClr val="bg1">
                  <a:lumMod val="50000"/>
                </a:schemeClr>
              </a:solidFill>
            </a:endParaRPr>
          </a:p>
        </p:txBody>
      </p:sp>
    </p:spTree>
    <p:extLst>
      <p:ext uri="{BB962C8B-B14F-4D97-AF65-F5344CB8AC3E}">
        <p14:creationId xmlns:p14="http://schemas.microsoft.com/office/powerpoint/2010/main" val="11732485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nvPr>
        </p:nvGraphicFramePr>
        <p:xfrm>
          <a:off x="457200" y="1371600"/>
          <a:ext cx="8229600" cy="475456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noGrp="1"/>
          </p:cNvSpPr>
          <p:nvPr>
            <p:ph type="title"/>
          </p:nvPr>
        </p:nvSpPr>
        <p:spPr>
          <a:xfrm>
            <a:off x="1600200" y="152400"/>
            <a:ext cx="6858000" cy="990600"/>
          </a:xfrm>
          <a:prstGeom prst="rect">
            <a:avLst/>
          </a:prstGeom>
        </p:spPr>
        <p:txBody>
          <a:bodyPr>
            <a:noAutofit/>
          </a:bodyPr>
          <a:lstStyle/>
          <a:p>
            <a:pPr lvl="0" algn="ctr"/>
            <a:r>
              <a:rPr lang="en-US" sz="2800" kern="0" dirty="0" smtClean="0">
                <a:latin typeface="+mj-lt"/>
                <a:ea typeface="+mj-ea"/>
                <a:cs typeface="+mj-cs"/>
              </a:rPr>
              <a:t>Projected Population Growth in Texas, </a:t>
            </a:r>
            <a:br>
              <a:rPr lang="en-US" sz="2800" kern="0" dirty="0" smtClean="0">
                <a:latin typeface="+mj-lt"/>
                <a:ea typeface="+mj-ea"/>
                <a:cs typeface="+mj-cs"/>
              </a:rPr>
            </a:br>
            <a:r>
              <a:rPr lang="en-US" sz="2800" kern="0" dirty="0" smtClean="0">
                <a:latin typeface="+mj-lt"/>
                <a:ea typeface="+mj-ea"/>
                <a:cs typeface="+mj-cs"/>
              </a:rPr>
              <a:t>2010-2050</a:t>
            </a:r>
            <a:endParaRPr kumimoji="0" lang="en-US" sz="2800" i="0" u="none" strike="noStrike" kern="0" cap="none" spc="0" normalizeH="0" baseline="0" noProof="0" dirty="0">
              <a:ln>
                <a:noFill/>
              </a:ln>
              <a:effectLst/>
              <a:uLnTx/>
              <a:uFillTx/>
              <a:latin typeface="+mj-lt"/>
              <a:ea typeface="+mj-ea"/>
              <a:cs typeface="+mj-cs"/>
            </a:endParaRP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33</a:t>
            </a:fld>
            <a:endParaRPr lang="en-US" dirty="0"/>
          </a:p>
        </p:txBody>
      </p:sp>
      <p:cxnSp>
        <p:nvCxnSpPr>
          <p:cNvPr id="8" name="Straight Connector 7"/>
          <p:cNvCxnSpPr/>
          <p:nvPr/>
        </p:nvCxnSpPr>
        <p:spPr>
          <a:xfrm flipV="1">
            <a:off x="3048000" y="4267200"/>
            <a:ext cx="0" cy="11430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2014 Population Projections </a:t>
            </a:r>
          </a:p>
        </p:txBody>
      </p:sp>
      <p:cxnSp>
        <p:nvCxnSpPr>
          <p:cNvPr id="11" name="Straight Connector 10"/>
          <p:cNvCxnSpPr/>
          <p:nvPr/>
        </p:nvCxnSpPr>
        <p:spPr>
          <a:xfrm flipV="1">
            <a:off x="4648200" y="3581400"/>
            <a:ext cx="0" cy="182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248400" y="2743200"/>
            <a:ext cx="0" cy="266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848600" y="1676400"/>
            <a:ext cx="0" cy="3810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31946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Population Estimates and Projections, </a:t>
            </a:r>
            <a:r>
              <a:rPr lang="en-US" sz="2800" dirty="0" err="1" smtClean="0"/>
              <a:t>Metroplex</a:t>
            </a:r>
            <a:r>
              <a:rPr lang="en-US" sz="2800" dirty="0" smtClean="0"/>
              <a:t> Counties, 2010-2030</a:t>
            </a:r>
            <a:endParaRPr lang="en-US" sz="28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622852774"/>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fld id="{2BC1FA3B-F0C1-4F58-90BE-DCC7501F4B28}" type="slidenum">
              <a:rPr lang="en-US" smtClean="0"/>
              <a:pPr/>
              <a:t>34</a:t>
            </a:fld>
            <a:endParaRPr lang="en-US" dirty="0"/>
          </a:p>
        </p:txBody>
      </p:sp>
      <p:sp>
        <p:nvSpPr>
          <p:cNvPr id="5" name="TextBox 4"/>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2014 Population Projections </a:t>
            </a:r>
          </a:p>
        </p:txBody>
      </p:sp>
    </p:spTree>
    <p:extLst>
      <p:ext uri="{BB962C8B-B14F-4D97-AF65-F5344CB8AC3E}">
        <p14:creationId xmlns:p14="http://schemas.microsoft.com/office/powerpoint/2010/main" val="23687686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Population Estimates and Projections, </a:t>
            </a:r>
            <a:r>
              <a:rPr lang="en-US" sz="2800" dirty="0" err="1" smtClean="0"/>
              <a:t>Metroplex</a:t>
            </a:r>
            <a:r>
              <a:rPr lang="en-US" sz="2800" dirty="0" smtClean="0"/>
              <a:t> Counties, 2010-2015</a:t>
            </a:r>
            <a:endParaRPr lang="en-US" sz="28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911796777"/>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2BC1FA3B-F0C1-4F58-90BE-DCC7501F4B28}" type="slidenum">
              <a:rPr lang="en-US" smtClean="0"/>
              <a:pPr/>
              <a:t>35</a:t>
            </a:fld>
            <a:endParaRPr lang="en-US" dirty="0"/>
          </a:p>
        </p:txBody>
      </p:sp>
      <p:sp>
        <p:nvSpPr>
          <p:cNvPr id="5" name="TextBox 4"/>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2014 Population Projections </a:t>
            </a:r>
          </a:p>
        </p:txBody>
      </p:sp>
    </p:spTree>
    <p:extLst>
      <p:ext uri="{BB962C8B-B14F-4D97-AF65-F5344CB8AC3E}">
        <p14:creationId xmlns:p14="http://schemas.microsoft.com/office/powerpoint/2010/main" val="38809836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Population Estimates and Projections, Blanco County, 2010-2030</a:t>
            </a:r>
            <a:endParaRPr lang="en-US" sz="2800" dirty="0"/>
          </a:p>
        </p:txBody>
      </p:sp>
      <p:graphicFrame>
        <p:nvGraphicFramePr>
          <p:cNvPr id="8" name="Content Placeholder 7"/>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fld id="{2BC1FA3B-F0C1-4F58-90BE-DCC7501F4B28}" type="slidenum">
              <a:rPr lang="en-US" smtClean="0"/>
              <a:pPr/>
              <a:t>36</a:t>
            </a:fld>
            <a:endParaRPr lang="en-US" dirty="0"/>
          </a:p>
        </p:txBody>
      </p:sp>
      <p:sp>
        <p:nvSpPr>
          <p:cNvPr id="5" name="TextBox 4"/>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2014 Population Projections </a:t>
            </a:r>
          </a:p>
        </p:txBody>
      </p:sp>
    </p:spTree>
    <p:extLst>
      <p:ext uri="{BB962C8B-B14F-4D97-AF65-F5344CB8AC3E}">
        <p14:creationId xmlns:p14="http://schemas.microsoft.com/office/powerpoint/2010/main" val="9558812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162800" cy="990600"/>
          </a:xfrm>
        </p:spPr>
        <p:txBody>
          <a:bodyPr>
            <a:noAutofit/>
          </a:bodyPr>
          <a:lstStyle/>
          <a:p>
            <a:r>
              <a:rPr lang="en-US" sz="3200" kern="0" dirty="0"/>
              <a:t>Projected Racial and Ethnic Percent, Texas, </a:t>
            </a:r>
            <a:r>
              <a:rPr lang="en-US" sz="3200" kern="0" dirty="0" smtClean="0"/>
              <a:t>2010-2050</a:t>
            </a:r>
            <a:endParaRPr lang="en-US" sz="3200" dirty="0"/>
          </a:p>
        </p:txBody>
      </p:sp>
      <p:graphicFrame>
        <p:nvGraphicFramePr>
          <p:cNvPr id="5" name="Content Placeholder 4"/>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2BC1FA3B-F0C1-4F58-90BE-DCC7501F4B28}" type="slidenum">
              <a:rPr lang="en-US" smtClean="0"/>
              <a:pPr/>
              <a:t>37</a:t>
            </a:fld>
            <a:endParaRPr lang="en-US" dirty="0"/>
          </a:p>
        </p:txBody>
      </p:sp>
      <p:sp>
        <p:nvSpPr>
          <p:cNvPr id="6" name="TextBox 5"/>
          <p:cNvSpPr txBox="1"/>
          <p:nvPr/>
        </p:nvSpPr>
        <p:spPr>
          <a:xfrm>
            <a:off x="838200" y="6477519"/>
            <a:ext cx="8763000" cy="261610"/>
          </a:xfrm>
          <a:prstGeom prst="rect">
            <a:avLst/>
          </a:prstGeom>
          <a:noFill/>
        </p:spPr>
        <p:txBody>
          <a:bodyPr wrap="square" rtlCol="0">
            <a:spAutoFit/>
          </a:bodyPr>
          <a:lstStyle/>
          <a:p>
            <a:pPr marL="798513" indent="-798513">
              <a:spcBef>
                <a:spcPct val="50000"/>
              </a:spcBef>
            </a:pPr>
            <a:r>
              <a:rPr lang="en-US" sz="1100" dirty="0" smtClean="0">
                <a:solidFill>
                  <a:schemeClr val="tx1">
                    <a:lumMod val="50000"/>
                    <a:lumOff val="50000"/>
                  </a:schemeClr>
                </a:solidFill>
                <a:latin typeface="+mn-lt"/>
              </a:rPr>
              <a:t>Source: Texas State Data Center 2012 Population Projections , 2000-2010 Migration Scenario</a:t>
            </a:r>
          </a:p>
        </p:txBody>
      </p:sp>
    </p:spTree>
    <p:extLst>
      <p:ext uri="{BB962C8B-B14F-4D97-AF65-F5344CB8AC3E}">
        <p14:creationId xmlns:p14="http://schemas.microsoft.com/office/powerpoint/2010/main" val="1990507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7315200" cy="990600"/>
          </a:xfrm>
        </p:spPr>
        <p:txBody>
          <a:bodyPr>
            <a:noAutofit/>
          </a:bodyPr>
          <a:lstStyle/>
          <a:p>
            <a:r>
              <a:rPr lang="en-US" sz="2400" dirty="0" smtClean="0"/>
              <a:t>Trends in Educational Attainment of Persons in the Labor Force (25-64 Years of Age) in Texas by Race/Ethnicity – High School Graduates and Above</a:t>
            </a:r>
            <a:endParaRPr lang="en-US" sz="2400" dirty="0"/>
          </a:p>
        </p:txBody>
      </p:sp>
      <p:sp>
        <p:nvSpPr>
          <p:cNvPr id="3" name="TextBox 2"/>
          <p:cNvSpPr txBox="1"/>
          <p:nvPr/>
        </p:nvSpPr>
        <p:spPr>
          <a:xfrm>
            <a:off x="2971800" y="2362200"/>
            <a:ext cx="3657600" cy="369332"/>
          </a:xfrm>
          <a:prstGeom prst="rect">
            <a:avLst/>
          </a:prstGeom>
          <a:noFill/>
        </p:spPr>
        <p:txBody>
          <a:bodyPr wrap="square" rtlCol="0">
            <a:spAutoFit/>
          </a:bodyPr>
          <a:lstStyle/>
          <a:p>
            <a:endParaRPr lang="en-US" dirty="0"/>
          </a:p>
        </p:txBody>
      </p:sp>
      <p:graphicFrame>
        <p:nvGraphicFramePr>
          <p:cNvPr id="5" name="Chart 4"/>
          <p:cNvGraphicFramePr>
            <a:graphicFrameLocks/>
          </p:cNvGraphicFramePr>
          <p:nvPr>
            <p:extLst/>
          </p:nvPr>
        </p:nvGraphicFramePr>
        <p:xfrm>
          <a:off x="728662" y="1362074"/>
          <a:ext cx="8034338" cy="4657726"/>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0" y="6477000"/>
            <a:ext cx="6400800" cy="246221"/>
          </a:xfrm>
          <a:prstGeom prst="rect">
            <a:avLst/>
          </a:prstGeom>
        </p:spPr>
        <p:txBody>
          <a:bodyPr wrap="square">
            <a:spAutoFit/>
          </a:bodyPr>
          <a:lstStyle/>
          <a:p>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Source: U.S. Census Bureau, American Community Survey, Public Use Micro Sample, 2001-2011</a:t>
            </a:r>
            <a:endParaRPr lang="en-US" sz="1000" dirty="0">
              <a:solidFill>
                <a:schemeClr val="bg1">
                  <a:lumMod val="50000"/>
                </a:schemeClr>
              </a:solidFill>
            </a:endParaRPr>
          </a:p>
        </p:txBody>
      </p:sp>
    </p:spTree>
    <p:extLst>
      <p:ext uri="{BB962C8B-B14F-4D97-AF65-F5344CB8AC3E}">
        <p14:creationId xmlns:p14="http://schemas.microsoft.com/office/powerpoint/2010/main" val="41922507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71600" y="304800"/>
            <a:ext cx="7772400" cy="685800"/>
          </a:xfrm>
        </p:spPr>
        <p:txBody>
          <a:bodyPr>
            <a:noAutofit/>
          </a:bodyPr>
          <a:lstStyle/>
          <a:p>
            <a:pPr algn="ctr"/>
            <a:r>
              <a:rPr lang="en-US" sz="2400" dirty="0"/>
              <a:t>Percent of the Civilian Labor Force (ages 25-64) by Educational Attainment for 2011, 2030 Using Constant Rates</a:t>
            </a:r>
            <a:r>
              <a:rPr lang="en-US" sz="2400" dirty="0" smtClean="0"/>
              <a:t>, </a:t>
            </a:r>
            <a:r>
              <a:rPr lang="en-US" sz="2400" dirty="0"/>
              <a:t>Texas</a:t>
            </a: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39</a:t>
            </a:fld>
            <a:endParaRPr lang="en-US" dirty="0"/>
          </a:p>
        </p:txBody>
      </p:sp>
      <p:sp>
        <p:nvSpPr>
          <p:cNvPr id="9" name="Rectangle 8"/>
          <p:cNvSpPr/>
          <p:nvPr/>
        </p:nvSpPr>
        <p:spPr>
          <a:xfrm>
            <a:off x="0" y="6396335"/>
            <a:ext cx="8001000" cy="276999"/>
          </a:xfrm>
          <a:prstGeom prst="rect">
            <a:avLst/>
          </a:prstGeom>
        </p:spPr>
        <p:txBody>
          <a:bodyPr wrap="square">
            <a:spAutoFit/>
          </a:bodyPr>
          <a:lstStyle/>
          <a:p>
            <a:r>
              <a:rPr lang="en-US" sz="1200" dirty="0" smtClean="0">
                <a:solidFill>
                  <a:schemeClr val="tx1">
                    <a:lumMod val="50000"/>
                    <a:lumOff val="50000"/>
                  </a:schemeClr>
                </a:solidFill>
              </a:rPr>
              <a:t>					</a:t>
            </a:r>
            <a:endParaRPr lang="en-US" sz="1200" dirty="0">
              <a:solidFill>
                <a:schemeClr val="tx1">
                  <a:lumMod val="50000"/>
                  <a:lumOff val="50000"/>
                </a:schemeClr>
              </a:solidFill>
            </a:endParaRPr>
          </a:p>
        </p:txBody>
      </p:sp>
      <p:graphicFrame>
        <p:nvGraphicFramePr>
          <p:cNvPr id="10" name="Chart 9"/>
          <p:cNvGraphicFramePr/>
          <p:nvPr>
            <p:extLst/>
          </p:nvPr>
        </p:nvGraphicFramePr>
        <p:xfrm>
          <a:off x="280204" y="1290033"/>
          <a:ext cx="8305800" cy="457613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914463" y="5822345"/>
            <a:ext cx="3886200" cy="369332"/>
          </a:xfrm>
          <a:prstGeom prst="rect">
            <a:avLst/>
          </a:prstGeom>
          <a:noFill/>
        </p:spPr>
        <p:txBody>
          <a:bodyPr wrap="square" rtlCol="0">
            <a:spAutoFit/>
          </a:bodyPr>
          <a:lstStyle/>
          <a:p>
            <a:r>
              <a:rPr lang="en-US" sz="1800" dirty="0" smtClean="0"/>
              <a:t>These should be going DOWN</a:t>
            </a:r>
            <a:endParaRPr lang="en-US" sz="1800" dirty="0"/>
          </a:p>
        </p:txBody>
      </p:sp>
      <p:sp>
        <p:nvSpPr>
          <p:cNvPr id="7" name="TextBox 6"/>
          <p:cNvSpPr txBox="1"/>
          <p:nvPr/>
        </p:nvSpPr>
        <p:spPr>
          <a:xfrm>
            <a:off x="4876800" y="5822345"/>
            <a:ext cx="3886200" cy="369332"/>
          </a:xfrm>
          <a:prstGeom prst="rect">
            <a:avLst/>
          </a:prstGeom>
          <a:noFill/>
        </p:spPr>
        <p:txBody>
          <a:bodyPr wrap="square" rtlCol="0">
            <a:spAutoFit/>
          </a:bodyPr>
          <a:lstStyle/>
          <a:p>
            <a:r>
              <a:rPr lang="en-US" sz="1800" dirty="0" smtClean="0"/>
              <a:t>These should be going UP</a:t>
            </a:r>
            <a:endParaRPr lang="en-US" sz="1800" dirty="0"/>
          </a:p>
        </p:txBody>
      </p:sp>
      <p:sp>
        <p:nvSpPr>
          <p:cNvPr id="8" name="Rectangle 7"/>
          <p:cNvSpPr/>
          <p:nvPr/>
        </p:nvSpPr>
        <p:spPr>
          <a:xfrm>
            <a:off x="152400" y="6356352"/>
            <a:ext cx="4572000" cy="338554"/>
          </a:xfrm>
          <a:prstGeom prst="rect">
            <a:avLst/>
          </a:prstGeom>
        </p:spPr>
        <p:txBody>
          <a:bodyPr wrap="square">
            <a:spAutoFit/>
          </a:bodyPr>
          <a:lstStyle/>
          <a:p>
            <a:r>
              <a:rPr lang="en-US" sz="800" dirty="0" smtClean="0">
                <a:solidFill>
                  <a:schemeClr val="accent1">
                    <a:lumMod val="50000"/>
                  </a:schemeClr>
                </a:solidFill>
                <a:effectLst/>
                <a:cs typeface="Calibri" panose="020F0502020204030204" pitchFamily="34" charset="0"/>
              </a:rPr>
              <a:t>Sources: U.S. Census Bureau, American Community Survey, 1-Year PUMS.</a:t>
            </a:r>
            <a:endParaRPr lang="en-US" sz="800" dirty="0" smtClean="0">
              <a:solidFill>
                <a:schemeClr val="accent1">
                  <a:lumMod val="50000"/>
                </a:schemeClr>
              </a:solidFill>
              <a:effectLst/>
            </a:endParaRPr>
          </a:p>
          <a:p>
            <a:r>
              <a:rPr lang="en-US" sz="800" dirty="0" smtClean="0">
                <a:solidFill>
                  <a:schemeClr val="accent1">
                    <a:lumMod val="50000"/>
                  </a:schemeClr>
                </a:solidFill>
                <a:effectLst/>
                <a:cs typeface="Calibri" panose="020F0502020204030204" pitchFamily="34" charset="0"/>
              </a:rPr>
              <a:t>                Texas State Data Center, 2012 Vintage Population Projections, 0.5 Migration Scenario  </a:t>
            </a:r>
            <a:endParaRPr lang="en-US" sz="800" dirty="0">
              <a:solidFill>
                <a:schemeClr val="accent1">
                  <a:lumMod val="50000"/>
                </a:schemeClr>
              </a:solidFill>
              <a:effectLst/>
            </a:endParaRPr>
          </a:p>
        </p:txBody>
      </p:sp>
    </p:spTree>
    <p:extLst>
      <p:ext uri="{BB962C8B-B14F-4D97-AF65-F5344CB8AC3E}">
        <p14:creationId xmlns:p14="http://schemas.microsoft.com/office/powerpoint/2010/main" val="15645392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nvPr>
        </p:nvGraphicFramePr>
        <p:xfrm>
          <a:off x="659958" y="1441790"/>
          <a:ext cx="8865042" cy="457801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p:cNvSpPr txBox="1">
            <a:spLocks/>
          </p:cNvSpPr>
          <p:nvPr/>
        </p:nvSpPr>
        <p:spPr>
          <a:xfrm>
            <a:off x="1600200" y="228600"/>
            <a:ext cx="6858000" cy="990600"/>
          </a:xfrm>
          <a:prstGeom prst="rect">
            <a:avLst/>
          </a:prstGeom>
        </p:spPr>
        <p:txBody>
          <a:bodyPr>
            <a:noAutofit/>
          </a:bodyPr>
          <a:lstStyle>
            <a:lvl1pPr algn="ctr" defTabSz="914400" rtl="0" eaLnBrk="1" latinLnBrk="0" hangingPunct="1">
              <a:spcBef>
                <a:spcPct val="0"/>
              </a:spcBef>
              <a:buNone/>
              <a:defRPr sz="4400" kern="1200">
                <a:solidFill>
                  <a:srgbClr val="1B1E7A"/>
                </a:solidFill>
                <a:latin typeface="+mj-lt"/>
                <a:ea typeface="+mj-ea"/>
                <a:cs typeface="+mj-cs"/>
              </a:defRPr>
            </a:lvl1pPr>
          </a:lstStyle>
          <a:p>
            <a:pPr fontAlgn="auto">
              <a:spcAft>
                <a:spcPts val="0"/>
              </a:spcAft>
            </a:pPr>
            <a:r>
              <a:rPr lang="en-US" sz="2800" smtClean="0">
                <a:latin typeface="Tw Cen MT" panose="020B0602020104020603" pitchFamily="34" charset="0"/>
              </a:rPr>
              <a:t>Components of Population Change by Percent in Texas, 1950-2010</a:t>
            </a:r>
            <a:endParaRPr lang="en-US" sz="2800" dirty="0"/>
          </a:p>
        </p:txBody>
      </p:sp>
      <p:sp>
        <p:nvSpPr>
          <p:cNvPr id="6" name="Rectangle 5"/>
          <p:cNvSpPr/>
          <p:nvPr/>
        </p:nvSpPr>
        <p:spPr>
          <a:xfrm>
            <a:off x="76200" y="6431192"/>
            <a:ext cx="4572000" cy="215444"/>
          </a:xfrm>
          <a:prstGeom prst="rect">
            <a:avLst/>
          </a:prstGeom>
        </p:spPr>
        <p:txBody>
          <a:bodyPr>
            <a:spAutoFit/>
          </a:bodyPr>
          <a:lstStyle/>
          <a:p>
            <a:pPr marL="914400" indent="-914400"/>
            <a:r>
              <a:rPr lang="en-US" sz="800" dirty="0">
                <a:solidFill>
                  <a:schemeClr val="bg1">
                    <a:lumMod val="50000"/>
                  </a:schemeClr>
                </a:solidFill>
                <a:latin typeface="Arial" pitchFamily="34" charset="0"/>
                <a:cs typeface="Arial" pitchFamily="34" charset="0"/>
              </a:rPr>
              <a:t>Source: U.S. Census Bureau, </a:t>
            </a:r>
            <a:r>
              <a:rPr lang="en-US" sz="800" dirty="0" smtClean="0">
                <a:solidFill>
                  <a:schemeClr val="bg1">
                    <a:lumMod val="50000"/>
                  </a:schemeClr>
                </a:solidFill>
                <a:latin typeface="Arial" pitchFamily="34" charset="0"/>
                <a:cs typeface="Arial" pitchFamily="34" charset="0"/>
              </a:rPr>
              <a:t>Population </a:t>
            </a:r>
            <a:r>
              <a:rPr lang="en-US" sz="800" dirty="0">
                <a:solidFill>
                  <a:schemeClr val="bg1">
                    <a:lumMod val="50000"/>
                  </a:schemeClr>
                </a:solidFill>
                <a:latin typeface="Arial" pitchFamily="34" charset="0"/>
                <a:cs typeface="Arial" pitchFamily="34" charset="0"/>
              </a:rPr>
              <a:t>Estimates</a:t>
            </a:r>
          </a:p>
        </p:txBody>
      </p:sp>
    </p:spTree>
    <p:extLst>
      <p:ext uri="{BB962C8B-B14F-4D97-AF65-F5344CB8AC3E}">
        <p14:creationId xmlns:p14="http://schemas.microsoft.com/office/powerpoint/2010/main" val="411473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71600" y="304800"/>
            <a:ext cx="7772400" cy="685800"/>
          </a:xfrm>
        </p:spPr>
        <p:txBody>
          <a:bodyPr>
            <a:noAutofit/>
          </a:bodyPr>
          <a:lstStyle/>
          <a:p>
            <a:pPr algn="ctr"/>
            <a:r>
              <a:rPr lang="en-US" sz="2400" dirty="0"/>
              <a:t>Percent of the Civilian Labor Force (ages 25-64) by Educational Attainment for 2011, </a:t>
            </a:r>
            <a:r>
              <a:rPr lang="en-US" sz="2400" dirty="0" smtClean="0"/>
              <a:t>and 2030 </a:t>
            </a:r>
            <a:r>
              <a:rPr lang="en-US" sz="2400" dirty="0"/>
              <a:t>Using Trended Rates, Texas</a:t>
            </a: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40</a:t>
            </a:fld>
            <a:endParaRPr lang="en-US" dirty="0"/>
          </a:p>
        </p:txBody>
      </p:sp>
      <p:sp>
        <p:nvSpPr>
          <p:cNvPr id="9" name="Rectangle 8"/>
          <p:cNvSpPr/>
          <p:nvPr/>
        </p:nvSpPr>
        <p:spPr>
          <a:xfrm>
            <a:off x="0" y="6396335"/>
            <a:ext cx="8001000" cy="276999"/>
          </a:xfrm>
          <a:prstGeom prst="rect">
            <a:avLst/>
          </a:prstGeom>
        </p:spPr>
        <p:txBody>
          <a:bodyPr wrap="square">
            <a:spAutoFit/>
          </a:bodyPr>
          <a:lstStyle/>
          <a:p>
            <a:r>
              <a:rPr lang="en-US" sz="1200" dirty="0" smtClean="0">
                <a:solidFill>
                  <a:schemeClr val="tx1">
                    <a:lumMod val="50000"/>
                    <a:lumOff val="50000"/>
                  </a:schemeClr>
                </a:solidFill>
              </a:rPr>
              <a:t>					</a:t>
            </a:r>
            <a:endParaRPr lang="en-US" sz="1200" dirty="0">
              <a:solidFill>
                <a:schemeClr val="tx1">
                  <a:lumMod val="50000"/>
                  <a:lumOff val="50000"/>
                </a:schemeClr>
              </a:solidFill>
            </a:endParaRPr>
          </a:p>
        </p:txBody>
      </p:sp>
      <p:graphicFrame>
        <p:nvGraphicFramePr>
          <p:cNvPr id="10" name="Chart 9"/>
          <p:cNvGraphicFramePr/>
          <p:nvPr>
            <p:extLst/>
          </p:nvPr>
        </p:nvGraphicFramePr>
        <p:xfrm>
          <a:off x="280204" y="1290033"/>
          <a:ext cx="8305800" cy="457613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914463" y="5822345"/>
            <a:ext cx="3886200" cy="369332"/>
          </a:xfrm>
          <a:prstGeom prst="rect">
            <a:avLst/>
          </a:prstGeom>
          <a:noFill/>
        </p:spPr>
        <p:txBody>
          <a:bodyPr wrap="square" rtlCol="0">
            <a:spAutoFit/>
          </a:bodyPr>
          <a:lstStyle/>
          <a:p>
            <a:r>
              <a:rPr lang="en-US" sz="1800" dirty="0" smtClean="0"/>
              <a:t>These should be going DOWN</a:t>
            </a:r>
            <a:endParaRPr lang="en-US" sz="1800" dirty="0"/>
          </a:p>
        </p:txBody>
      </p:sp>
      <p:sp>
        <p:nvSpPr>
          <p:cNvPr id="7" name="TextBox 6"/>
          <p:cNvSpPr txBox="1"/>
          <p:nvPr/>
        </p:nvSpPr>
        <p:spPr>
          <a:xfrm>
            <a:off x="4876800" y="5822345"/>
            <a:ext cx="3886200" cy="369332"/>
          </a:xfrm>
          <a:prstGeom prst="rect">
            <a:avLst/>
          </a:prstGeom>
          <a:noFill/>
        </p:spPr>
        <p:txBody>
          <a:bodyPr wrap="square" rtlCol="0">
            <a:spAutoFit/>
          </a:bodyPr>
          <a:lstStyle/>
          <a:p>
            <a:r>
              <a:rPr lang="en-US" sz="1800" dirty="0" smtClean="0"/>
              <a:t>These should be going UP</a:t>
            </a:r>
            <a:endParaRPr lang="en-US" sz="1800" dirty="0"/>
          </a:p>
        </p:txBody>
      </p:sp>
      <p:sp>
        <p:nvSpPr>
          <p:cNvPr id="8" name="Rectangle 7"/>
          <p:cNvSpPr/>
          <p:nvPr/>
        </p:nvSpPr>
        <p:spPr>
          <a:xfrm>
            <a:off x="152400" y="6356352"/>
            <a:ext cx="4572000" cy="338554"/>
          </a:xfrm>
          <a:prstGeom prst="rect">
            <a:avLst/>
          </a:prstGeom>
        </p:spPr>
        <p:txBody>
          <a:bodyPr wrap="square">
            <a:spAutoFit/>
          </a:bodyPr>
          <a:lstStyle/>
          <a:p>
            <a:r>
              <a:rPr lang="en-US" sz="800" dirty="0" smtClean="0">
                <a:solidFill>
                  <a:schemeClr val="accent1">
                    <a:lumMod val="50000"/>
                  </a:schemeClr>
                </a:solidFill>
                <a:effectLst/>
                <a:cs typeface="Calibri" panose="020F0502020204030204" pitchFamily="34" charset="0"/>
              </a:rPr>
              <a:t>Sources: U.S. Census Bureau, American Community Survey, 1-Year PUMS.</a:t>
            </a:r>
            <a:endParaRPr lang="en-US" sz="800" dirty="0" smtClean="0">
              <a:solidFill>
                <a:schemeClr val="accent1">
                  <a:lumMod val="50000"/>
                </a:schemeClr>
              </a:solidFill>
              <a:effectLst/>
            </a:endParaRPr>
          </a:p>
          <a:p>
            <a:r>
              <a:rPr lang="en-US" sz="800" dirty="0" smtClean="0">
                <a:solidFill>
                  <a:schemeClr val="accent1">
                    <a:lumMod val="50000"/>
                  </a:schemeClr>
                </a:solidFill>
                <a:effectLst/>
                <a:cs typeface="Calibri" panose="020F0502020204030204" pitchFamily="34" charset="0"/>
              </a:rPr>
              <a:t>                Texas State Data Center, 2012 Vintage Population Projections, 0.5 Migration Scenario  </a:t>
            </a:r>
            <a:endParaRPr lang="en-US" sz="800" dirty="0">
              <a:solidFill>
                <a:schemeClr val="accent1">
                  <a:lumMod val="50000"/>
                </a:schemeClr>
              </a:solidFill>
              <a:effectLst/>
            </a:endParaRPr>
          </a:p>
        </p:txBody>
      </p:sp>
    </p:spTree>
    <p:extLst>
      <p:ext uri="{BB962C8B-B14F-4D97-AF65-F5344CB8AC3E}">
        <p14:creationId xmlns:p14="http://schemas.microsoft.com/office/powerpoint/2010/main" val="26928756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Adult Obesity</a:t>
            </a:r>
            <a:endParaRPr lang="en-US" dirty="0"/>
          </a:p>
        </p:txBody>
      </p:sp>
      <p:pic>
        <p:nvPicPr>
          <p:cNvPr id="5" name="Content Placeholder 4"/>
          <p:cNvPicPr>
            <a:picLocks noGrp="1" noChangeAspect="1"/>
          </p:cNvPicPr>
          <p:nvPr>
            <p:ph idx="1"/>
          </p:nvPr>
        </p:nvPicPr>
        <p:blipFill>
          <a:blip r:embed="rId2"/>
          <a:stretch>
            <a:fillRect/>
          </a:stretch>
        </p:blipFill>
        <p:spPr>
          <a:xfrm>
            <a:off x="-152400" y="1828800"/>
            <a:ext cx="4724400" cy="3624590"/>
          </a:xfrm>
          <a:prstGeom prst="rect">
            <a:avLst/>
          </a:prstGeom>
        </p:spPr>
      </p:pic>
      <p:sp>
        <p:nvSpPr>
          <p:cNvPr id="4" name="Slide Number Placeholder 3"/>
          <p:cNvSpPr>
            <a:spLocks noGrp="1"/>
          </p:cNvSpPr>
          <p:nvPr>
            <p:ph type="sldNum" sz="quarter" idx="12"/>
          </p:nvPr>
        </p:nvSpPr>
        <p:spPr/>
        <p:txBody>
          <a:bodyPr/>
          <a:lstStyle/>
          <a:p>
            <a:fld id="{2BC1FA3B-F0C1-4F58-90BE-DCC7501F4B28}" type="slidenum">
              <a:rPr lang="en-US" smtClean="0"/>
              <a:pPr/>
              <a:t>41</a:t>
            </a:fld>
            <a:endParaRPr lang="en-US" dirty="0"/>
          </a:p>
        </p:txBody>
      </p:sp>
      <p:sp>
        <p:nvSpPr>
          <p:cNvPr id="6" name="Rectangle 5"/>
          <p:cNvSpPr/>
          <p:nvPr/>
        </p:nvSpPr>
        <p:spPr>
          <a:xfrm>
            <a:off x="152400" y="6444478"/>
            <a:ext cx="4572000" cy="276999"/>
          </a:xfrm>
          <a:prstGeom prst="rect">
            <a:avLst/>
          </a:prstGeom>
        </p:spPr>
        <p:txBody>
          <a:bodyPr>
            <a:spAutoFit/>
          </a:bodyPr>
          <a:lstStyle/>
          <a:p>
            <a:r>
              <a:rPr lang="en-US" sz="1200" dirty="0" smtClean="0">
                <a:solidFill>
                  <a:schemeClr val="bg1">
                    <a:lumMod val="50000"/>
                  </a:schemeClr>
                </a:solidFill>
              </a:rPr>
              <a:t>Source: http</a:t>
            </a:r>
            <a:r>
              <a:rPr lang="en-US" sz="1200" dirty="0">
                <a:solidFill>
                  <a:schemeClr val="bg1">
                    <a:lumMod val="50000"/>
                  </a:schemeClr>
                </a:solidFill>
              </a:rPr>
              <a:t>://stateofobesity.org/files/stateofobesity2015.pdf</a:t>
            </a:r>
          </a:p>
        </p:txBody>
      </p:sp>
      <p:pic>
        <p:nvPicPr>
          <p:cNvPr id="7" name="Picture 6"/>
          <p:cNvPicPr>
            <a:picLocks noChangeAspect="1"/>
          </p:cNvPicPr>
          <p:nvPr/>
        </p:nvPicPr>
        <p:blipFill>
          <a:blip r:embed="rId3"/>
          <a:stretch>
            <a:fillRect/>
          </a:stretch>
        </p:blipFill>
        <p:spPr>
          <a:xfrm>
            <a:off x="4495800" y="2286000"/>
            <a:ext cx="4543337" cy="2819400"/>
          </a:xfrm>
          <a:prstGeom prst="rect">
            <a:avLst/>
          </a:prstGeom>
        </p:spPr>
      </p:pic>
    </p:spTree>
    <p:extLst>
      <p:ext uri="{BB962C8B-B14F-4D97-AF65-F5344CB8AC3E}">
        <p14:creationId xmlns:p14="http://schemas.microsoft.com/office/powerpoint/2010/main" val="17930006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Teen Birth Rates (ages 15-19) by State, 2013</a:t>
            </a:r>
            <a:endParaRPr lang="en-US" sz="28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460022162"/>
              </p:ext>
            </p:extLst>
          </p:nvPr>
        </p:nvGraphicFramePr>
        <p:xfrm>
          <a:off x="2209800" y="1295404"/>
          <a:ext cx="3810000" cy="4648193"/>
        </p:xfrm>
        <a:graphic>
          <a:graphicData uri="http://schemas.openxmlformats.org/drawingml/2006/table">
            <a:tbl>
              <a:tblPr>
                <a:tableStyleId>{5C22544A-7EE6-4342-B048-85BDC9FD1C3A}</a:tableStyleId>
              </a:tblPr>
              <a:tblGrid>
                <a:gridCol w="682841"/>
                <a:gridCol w="2060359"/>
                <a:gridCol w="1066800"/>
              </a:tblGrid>
              <a:tr h="935264">
                <a:tc>
                  <a:txBody>
                    <a:bodyPr/>
                    <a:lstStyle/>
                    <a:p>
                      <a:pPr algn="ctr" fontAlgn="b"/>
                      <a:r>
                        <a:rPr lang="en-US" sz="2000" u="none" strike="noStrike" dirty="0">
                          <a:solidFill>
                            <a:schemeClr val="tx2"/>
                          </a:solidFill>
                          <a:effectLst/>
                        </a:rPr>
                        <a:t>Rank</a:t>
                      </a:r>
                      <a:endParaRPr lang="en-US" sz="20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2000" u="none" strike="noStrike" dirty="0">
                          <a:solidFill>
                            <a:schemeClr val="tx2"/>
                          </a:solidFill>
                          <a:effectLst/>
                        </a:rPr>
                        <a:t>Location</a:t>
                      </a:r>
                      <a:endParaRPr lang="en-US" sz="20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2000" u="none" strike="noStrike" dirty="0">
                          <a:solidFill>
                            <a:schemeClr val="tx2"/>
                          </a:solidFill>
                          <a:effectLst/>
                        </a:rPr>
                        <a:t>Teen Birth Rate per 1,000</a:t>
                      </a:r>
                      <a:endParaRPr lang="en-US" sz="2000" b="0" i="0" u="none" strike="noStrike" dirty="0">
                        <a:solidFill>
                          <a:schemeClr val="tx2"/>
                        </a:solidFill>
                        <a:effectLst/>
                        <a:latin typeface="Calibri" panose="020F0502020204030204" pitchFamily="34" charset="0"/>
                      </a:endParaRPr>
                    </a:p>
                  </a:txBody>
                  <a:tcPr marL="3810" marR="3810" marT="3810" marB="0" anchor="b"/>
                </a:tc>
              </a:tr>
              <a:tr h="337539">
                <a:tc>
                  <a:txBody>
                    <a:bodyPr/>
                    <a:lstStyle/>
                    <a:p>
                      <a:pPr algn="ctr" fontAlgn="b"/>
                      <a:endParaRPr lang="en-US" sz="20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2000" u="none" strike="noStrike" dirty="0">
                          <a:solidFill>
                            <a:schemeClr val="tx2"/>
                          </a:solidFill>
                          <a:effectLst/>
                        </a:rPr>
                        <a:t>United States</a:t>
                      </a:r>
                      <a:endParaRPr lang="en-US" sz="20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2000" u="none" strike="noStrike" dirty="0" smtClean="0">
                          <a:solidFill>
                            <a:schemeClr val="tx2"/>
                          </a:solidFill>
                          <a:effectLst/>
                        </a:rPr>
                        <a:t>26.5</a:t>
                      </a:r>
                      <a:endParaRPr lang="en-US" sz="2000" b="0" i="0" u="none" strike="noStrike" dirty="0">
                        <a:solidFill>
                          <a:schemeClr val="tx2"/>
                        </a:solidFill>
                        <a:effectLst/>
                        <a:latin typeface="Calibri" panose="020F0502020204030204" pitchFamily="34" charset="0"/>
                      </a:endParaRPr>
                    </a:p>
                  </a:txBody>
                  <a:tcPr marL="3810" marR="3810" marT="3810" marB="0" anchor="b"/>
                </a:tc>
              </a:tr>
              <a:tr h="337539">
                <a:tc>
                  <a:txBody>
                    <a:bodyPr/>
                    <a:lstStyle/>
                    <a:p>
                      <a:pPr algn="ctr" fontAlgn="b"/>
                      <a:r>
                        <a:rPr lang="en-US" sz="2000" u="none" strike="noStrike" dirty="0">
                          <a:solidFill>
                            <a:schemeClr val="tx2"/>
                          </a:solidFill>
                          <a:effectLst/>
                        </a:rPr>
                        <a:t>1</a:t>
                      </a:r>
                      <a:endParaRPr lang="en-US" sz="20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2000" u="none" strike="noStrike" dirty="0">
                          <a:solidFill>
                            <a:schemeClr val="tx2"/>
                          </a:solidFill>
                          <a:effectLst/>
                        </a:rPr>
                        <a:t>Arkansas</a:t>
                      </a:r>
                      <a:endParaRPr lang="en-US" sz="20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2000" u="none" strike="noStrike" dirty="0">
                          <a:solidFill>
                            <a:schemeClr val="tx2"/>
                          </a:solidFill>
                          <a:effectLst/>
                        </a:rPr>
                        <a:t>43.5</a:t>
                      </a:r>
                      <a:endParaRPr lang="en-US" sz="2000" b="0" i="0" u="none" strike="noStrike" dirty="0">
                        <a:solidFill>
                          <a:schemeClr val="tx2"/>
                        </a:solidFill>
                        <a:effectLst/>
                        <a:latin typeface="Calibri" panose="020F0502020204030204" pitchFamily="34" charset="0"/>
                      </a:endParaRPr>
                    </a:p>
                  </a:txBody>
                  <a:tcPr marL="3810" marR="3810" marT="3810" marB="0" anchor="b"/>
                </a:tc>
              </a:tr>
              <a:tr h="337539">
                <a:tc>
                  <a:txBody>
                    <a:bodyPr/>
                    <a:lstStyle/>
                    <a:p>
                      <a:pPr algn="ctr" fontAlgn="b"/>
                      <a:r>
                        <a:rPr lang="en-US" sz="2000" u="none" strike="noStrike" dirty="0">
                          <a:solidFill>
                            <a:schemeClr val="tx2"/>
                          </a:solidFill>
                          <a:effectLst/>
                        </a:rPr>
                        <a:t>2</a:t>
                      </a:r>
                      <a:endParaRPr lang="en-US" sz="20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2000" u="none" strike="noStrike" dirty="0">
                          <a:solidFill>
                            <a:schemeClr val="tx2"/>
                          </a:solidFill>
                          <a:effectLst/>
                        </a:rPr>
                        <a:t>New Mexico</a:t>
                      </a:r>
                      <a:endParaRPr lang="en-US" sz="20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2000" u="none" strike="noStrike" dirty="0">
                          <a:solidFill>
                            <a:schemeClr val="tx2"/>
                          </a:solidFill>
                          <a:effectLst/>
                        </a:rPr>
                        <a:t>43.3</a:t>
                      </a:r>
                      <a:endParaRPr lang="en-US" sz="2000" b="0" i="0" u="none" strike="noStrike" dirty="0">
                        <a:solidFill>
                          <a:schemeClr val="tx2"/>
                        </a:solidFill>
                        <a:effectLst/>
                        <a:latin typeface="Calibri" panose="020F0502020204030204" pitchFamily="34" charset="0"/>
                      </a:endParaRPr>
                    </a:p>
                  </a:txBody>
                  <a:tcPr marL="3810" marR="3810" marT="3810" marB="0" anchor="b"/>
                </a:tc>
              </a:tr>
              <a:tr h="337539">
                <a:tc>
                  <a:txBody>
                    <a:bodyPr/>
                    <a:lstStyle/>
                    <a:p>
                      <a:pPr algn="ctr" fontAlgn="b"/>
                      <a:r>
                        <a:rPr lang="en-US" sz="2000" u="none" strike="noStrike" dirty="0">
                          <a:solidFill>
                            <a:schemeClr val="tx2"/>
                          </a:solidFill>
                          <a:effectLst/>
                        </a:rPr>
                        <a:t>3</a:t>
                      </a:r>
                      <a:endParaRPr lang="en-US" sz="20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2000" u="none" strike="noStrike" dirty="0">
                          <a:solidFill>
                            <a:schemeClr val="tx2"/>
                          </a:solidFill>
                          <a:effectLst/>
                        </a:rPr>
                        <a:t>Oklahoma</a:t>
                      </a:r>
                      <a:endParaRPr lang="en-US" sz="20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2000" u="none" strike="noStrike" dirty="0">
                          <a:solidFill>
                            <a:schemeClr val="tx2"/>
                          </a:solidFill>
                          <a:effectLst/>
                        </a:rPr>
                        <a:t>42.9</a:t>
                      </a:r>
                      <a:endParaRPr lang="en-US" sz="2000" b="0" i="0" u="none" strike="noStrike" dirty="0">
                        <a:solidFill>
                          <a:schemeClr val="tx2"/>
                        </a:solidFill>
                        <a:effectLst/>
                        <a:latin typeface="Calibri" panose="020F0502020204030204" pitchFamily="34" charset="0"/>
                      </a:endParaRPr>
                    </a:p>
                  </a:txBody>
                  <a:tcPr marL="3810" marR="3810" marT="3810" marB="0" anchor="b"/>
                </a:tc>
              </a:tr>
              <a:tr h="337539">
                <a:tc>
                  <a:txBody>
                    <a:bodyPr/>
                    <a:lstStyle/>
                    <a:p>
                      <a:pPr algn="ctr" fontAlgn="b"/>
                      <a:r>
                        <a:rPr lang="en-US" sz="2000" u="none" strike="noStrike" dirty="0">
                          <a:solidFill>
                            <a:schemeClr val="tx2"/>
                          </a:solidFill>
                          <a:effectLst/>
                        </a:rPr>
                        <a:t>4</a:t>
                      </a:r>
                      <a:endParaRPr lang="en-US" sz="20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2000" u="none" strike="noStrike" dirty="0">
                          <a:solidFill>
                            <a:schemeClr val="tx2"/>
                          </a:solidFill>
                          <a:effectLst/>
                        </a:rPr>
                        <a:t>Mississippi</a:t>
                      </a:r>
                      <a:endParaRPr lang="en-US" sz="20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2000" u="none" strike="noStrike" dirty="0">
                          <a:solidFill>
                            <a:schemeClr val="tx2"/>
                          </a:solidFill>
                          <a:effectLst/>
                        </a:rPr>
                        <a:t>42.6</a:t>
                      </a:r>
                      <a:endParaRPr lang="en-US" sz="2000" b="0" i="0" u="none" strike="noStrike" dirty="0">
                        <a:solidFill>
                          <a:schemeClr val="tx2"/>
                        </a:solidFill>
                        <a:effectLst/>
                        <a:latin typeface="Calibri" panose="020F0502020204030204" pitchFamily="34" charset="0"/>
                      </a:endParaRPr>
                    </a:p>
                  </a:txBody>
                  <a:tcPr marL="3810" marR="3810" marT="3810" marB="0" anchor="b"/>
                </a:tc>
              </a:tr>
              <a:tr h="337539">
                <a:tc>
                  <a:txBody>
                    <a:bodyPr/>
                    <a:lstStyle/>
                    <a:p>
                      <a:pPr algn="ctr" fontAlgn="b"/>
                      <a:r>
                        <a:rPr lang="en-US" sz="2000" u="none" strike="noStrike" dirty="0">
                          <a:solidFill>
                            <a:schemeClr val="tx2"/>
                          </a:solidFill>
                          <a:effectLst/>
                        </a:rPr>
                        <a:t>5</a:t>
                      </a:r>
                      <a:endParaRPr lang="en-US" sz="20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2000" u="none" strike="noStrike" dirty="0">
                          <a:solidFill>
                            <a:schemeClr val="tx2"/>
                          </a:solidFill>
                          <a:effectLst/>
                        </a:rPr>
                        <a:t>Texas</a:t>
                      </a:r>
                      <a:endParaRPr lang="en-US" sz="20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2000" u="none" strike="noStrike" dirty="0" smtClean="0">
                          <a:solidFill>
                            <a:schemeClr val="tx2"/>
                          </a:solidFill>
                          <a:effectLst/>
                        </a:rPr>
                        <a:t>41.0</a:t>
                      </a:r>
                      <a:endParaRPr lang="en-US" sz="2000" b="0" i="0" u="none" strike="noStrike" dirty="0">
                        <a:solidFill>
                          <a:schemeClr val="tx2"/>
                        </a:solidFill>
                        <a:effectLst/>
                        <a:latin typeface="Calibri" panose="020F0502020204030204" pitchFamily="34" charset="0"/>
                      </a:endParaRPr>
                    </a:p>
                  </a:txBody>
                  <a:tcPr marL="3810" marR="3810" marT="3810" marB="0" anchor="b"/>
                </a:tc>
              </a:tr>
              <a:tr h="337539">
                <a:tc>
                  <a:txBody>
                    <a:bodyPr/>
                    <a:lstStyle/>
                    <a:p>
                      <a:pPr algn="ctr" fontAlgn="b"/>
                      <a:r>
                        <a:rPr lang="en-US" sz="2000" u="none" strike="noStrike" dirty="0">
                          <a:solidFill>
                            <a:schemeClr val="tx2"/>
                          </a:solidFill>
                          <a:effectLst/>
                        </a:rPr>
                        <a:t>6</a:t>
                      </a:r>
                      <a:endParaRPr lang="en-US" sz="20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2000" u="none" strike="noStrike" dirty="0">
                          <a:solidFill>
                            <a:schemeClr val="tx2"/>
                          </a:solidFill>
                          <a:effectLst/>
                        </a:rPr>
                        <a:t>West Virginia</a:t>
                      </a:r>
                      <a:endParaRPr lang="en-US" sz="20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2000" u="none" strike="noStrike" dirty="0">
                          <a:solidFill>
                            <a:schemeClr val="tx2"/>
                          </a:solidFill>
                          <a:effectLst/>
                        </a:rPr>
                        <a:t>40.1</a:t>
                      </a:r>
                      <a:endParaRPr lang="en-US" sz="2000" b="0" i="0" u="none" strike="noStrike" dirty="0">
                        <a:solidFill>
                          <a:schemeClr val="tx2"/>
                        </a:solidFill>
                        <a:effectLst/>
                        <a:latin typeface="Calibri" panose="020F0502020204030204" pitchFamily="34" charset="0"/>
                      </a:endParaRPr>
                    </a:p>
                  </a:txBody>
                  <a:tcPr marL="3810" marR="3810" marT="3810" marB="0" anchor="b"/>
                </a:tc>
              </a:tr>
              <a:tr h="337539">
                <a:tc>
                  <a:txBody>
                    <a:bodyPr/>
                    <a:lstStyle/>
                    <a:p>
                      <a:pPr algn="ctr" fontAlgn="b"/>
                      <a:r>
                        <a:rPr lang="en-US" sz="2000" u="none" strike="noStrike" dirty="0">
                          <a:solidFill>
                            <a:schemeClr val="tx2"/>
                          </a:solidFill>
                          <a:effectLst/>
                        </a:rPr>
                        <a:t>7</a:t>
                      </a:r>
                      <a:endParaRPr lang="en-US" sz="20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2000" u="none" strike="noStrike" dirty="0">
                          <a:solidFill>
                            <a:schemeClr val="tx2"/>
                          </a:solidFill>
                          <a:effectLst/>
                        </a:rPr>
                        <a:t>Kentucky</a:t>
                      </a:r>
                      <a:endParaRPr lang="en-US" sz="20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2000" u="none" strike="noStrike" dirty="0">
                          <a:solidFill>
                            <a:schemeClr val="tx2"/>
                          </a:solidFill>
                          <a:effectLst/>
                        </a:rPr>
                        <a:t>39.5</a:t>
                      </a:r>
                      <a:endParaRPr lang="en-US" sz="2000" b="0" i="0" u="none" strike="noStrike" dirty="0">
                        <a:solidFill>
                          <a:schemeClr val="tx2"/>
                        </a:solidFill>
                        <a:effectLst/>
                        <a:latin typeface="Calibri" panose="020F0502020204030204" pitchFamily="34" charset="0"/>
                      </a:endParaRPr>
                    </a:p>
                  </a:txBody>
                  <a:tcPr marL="3810" marR="3810" marT="3810" marB="0" anchor="b"/>
                </a:tc>
              </a:tr>
              <a:tr h="337539">
                <a:tc>
                  <a:txBody>
                    <a:bodyPr/>
                    <a:lstStyle/>
                    <a:p>
                      <a:pPr algn="ctr" fontAlgn="b"/>
                      <a:r>
                        <a:rPr lang="en-US" sz="2000" u="none" strike="noStrike" dirty="0">
                          <a:solidFill>
                            <a:schemeClr val="tx2"/>
                          </a:solidFill>
                          <a:effectLst/>
                        </a:rPr>
                        <a:t>8</a:t>
                      </a:r>
                      <a:endParaRPr lang="en-US" sz="20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2000" u="none" strike="noStrike" dirty="0">
                          <a:solidFill>
                            <a:schemeClr val="tx2"/>
                          </a:solidFill>
                          <a:effectLst/>
                        </a:rPr>
                        <a:t>Louisiana</a:t>
                      </a:r>
                      <a:endParaRPr lang="en-US" sz="20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2000" u="none" strike="noStrike" dirty="0">
                          <a:solidFill>
                            <a:schemeClr val="tx2"/>
                          </a:solidFill>
                          <a:effectLst/>
                        </a:rPr>
                        <a:t>39.2</a:t>
                      </a:r>
                      <a:endParaRPr lang="en-US" sz="2000" b="0" i="0" u="none" strike="noStrike" dirty="0">
                        <a:solidFill>
                          <a:schemeClr val="tx2"/>
                        </a:solidFill>
                        <a:effectLst/>
                        <a:latin typeface="Calibri" panose="020F0502020204030204" pitchFamily="34" charset="0"/>
                      </a:endParaRPr>
                    </a:p>
                  </a:txBody>
                  <a:tcPr marL="3810" marR="3810" marT="3810" marB="0" anchor="b"/>
                </a:tc>
              </a:tr>
              <a:tr h="337539">
                <a:tc>
                  <a:txBody>
                    <a:bodyPr/>
                    <a:lstStyle/>
                    <a:p>
                      <a:pPr algn="ctr" fontAlgn="b"/>
                      <a:r>
                        <a:rPr lang="en-US" sz="2000" u="none" strike="noStrike" dirty="0">
                          <a:solidFill>
                            <a:schemeClr val="tx2"/>
                          </a:solidFill>
                          <a:effectLst/>
                        </a:rPr>
                        <a:t>9</a:t>
                      </a:r>
                      <a:endParaRPr lang="en-US" sz="20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2000" u="none" strike="noStrike" dirty="0">
                          <a:solidFill>
                            <a:schemeClr val="tx2"/>
                          </a:solidFill>
                          <a:effectLst/>
                        </a:rPr>
                        <a:t>Tennessee</a:t>
                      </a:r>
                      <a:endParaRPr lang="en-US" sz="20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2000" u="none" strike="noStrike" dirty="0">
                          <a:solidFill>
                            <a:schemeClr val="tx2"/>
                          </a:solidFill>
                          <a:effectLst/>
                        </a:rPr>
                        <a:t>34.7</a:t>
                      </a:r>
                      <a:endParaRPr lang="en-US" sz="2000" b="0" i="0" u="none" strike="noStrike" dirty="0">
                        <a:solidFill>
                          <a:schemeClr val="tx2"/>
                        </a:solidFill>
                        <a:effectLst/>
                        <a:latin typeface="Calibri" panose="020F0502020204030204" pitchFamily="34" charset="0"/>
                      </a:endParaRPr>
                    </a:p>
                  </a:txBody>
                  <a:tcPr marL="3810" marR="3810" marT="3810" marB="0" anchor="b"/>
                </a:tc>
              </a:tr>
              <a:tr h="337539">
                <a:tc>
                  <a:txBody>
                    <a:bodyPr/>
                    <a:lstStyle/>
                    <a:p>
                      <a:pPr algn="ctr" fontAlgn="b"/>
                      <a:r>
                        <a:rPr lang="en-US" sz="2000" u="none" strike="noStrike" dirty="0">
                          <a:solidFill>
                            <a:schemeClr val="tx2"/>
                          </a:solidFill>
                          <a:effectLst/>
                        </a:rPr>
                        <a:t>10</a:t>
                      </a:r>
                      <a:endParaRPr lang="en-US" sz="20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2000" u="none" strike="noStrike" dirty="0">
                          <a:solidFill>
                            <a:schemeClr val="tx2"/>
                          </a:solidFill>
                          <a:effectLst/>
                        </a:rPr>
                        <a:t>Alabama</a:t>
                      </a:r>
                      <a:endParaRPr lang="en-US" sz="20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2000" u="none" strike="noStrike" dirty="0">
                          <a:solidFill>
                            <a:schemeClr val="tx2"/>
                          </a:solidFill>
                          <a:effectLst/>
                        </a:rPr>
                        <a:t>34.3</a:t>
                      </a:r>
                      <a:endParaRPr lang="en-US" sz="2000" b="0" i="0" u="none" strike="noStrike" dirty="0">
                        <a:solidFill>
                          <a:schemeClr val="tx2"/>
                        </a:solidFill>
                        <a:effectLst/>
                        <a:latin typeface="Calibri" panose="020F0502020204030204" pitchFamily="34" charset="0"/>
                      </a:endParaRPr>
                    </a:p>
                  </a:txBody>
                  <a:tcPr marL="3810" marR="3810" marT="3810" marB="0" anchor="b"/>
                </a:tc>
              </a:tr>
            </a:tbl>
          </a:graphicData>
        </a:graphic>
      </p:graphicFrame>
      <p:sp>
        <p:nvSpPr>
          <p:cNvPr id="4" name="Slide Number Placeholder 3"/>
          <p:cNvSpPr>
            <a:spLocks noGrp="1"/>
          </p:cNvSpPr>
          <p:nvPr>
            <p:ph type="sldNum" sz="quarter" idx="12"/>
          </p:nvPr>
        </p:nvSpPr>
        <p:spPr/>
        <p:txBody>
          <a:bodyPr/>
          <a:lstStyle/>
          <a:p>
            <a:fld id="{2BC1FA3B-F0C1-4F58-90BE-DCC7501F4B28}" type="slidenum">
              <a:rPr lang="en-US" smtClean="0"/>
              <a:pPr/>
              <a:t>42</a:t>
            </a:fld>
            <a:endParaRPr lang="en-US" dirty="0"/>
          </a:p>
        </p:txBody>
      </p:sp>
      <p:sp>
        <p:nvSpPr>
          <p:cNvPr id="6" name="Rectangle 5"/>
          <p:cNvSpPr/>
          <p:nvPr/>
        </p:nvSpPr>
        <p:spPr>
          <a:xfrm>
            <a:off x="0" y="6259812"/>
            <a:ext cx="8382000" cy="230832"/>
          </a:xfrm>
          <a:prstGeom prst="rect">
            <a:avLst/>
          </a:prstGeom>
        </p:spPr>
        <p:txBody>
          <a:bodyPr wrap="square">
            <a:spAutoFit/>
          </a:bodyPr>
          <a:lstStyle/>
          <a:p>
            <a:r>
              <a:rPr lang="en-US" sz="900" dirty="0">
                <a:solidFill>
                  <a:schemeClr val="bg1">
                    <a:lumMod val="50000"/>
                  </a:schemeClr>
                </a:solidFill>
              </a:rPr>
              <a:t>The Centers for Disease Control and Prevention (CDC), </a:t>
            </a:r>
            <a:r>
              <a:rPr lang="en-US" sz="900" dirty="0">
                <a:solidFill>
                  <a:schemeClr val="bg1">
                    <a:lumMod val="50000"/>
                  </a:schemeClr>
                </a:solidFill>
                <a:hlinkClick r:id="rId2"/>
              </a:rPr>
              <a:t>National Vital Statistics Reports (NVSR), Vol. 64, No. 1: Births: Final Data for 2013</a:t>
            </a:r>
            <a:r>
              <a:rPr lang="en-US" sz="900" dirty="0">
                <a:solidFill>
                  <a:schemeClr val="bg1">
                    <a:lumMod val="50000"/>
                  </a:schemeClr>
                </a:solidFill>
              </a:rPr>
              <a:t>, January 15, 2015.</a:t>
            </a:r>
          </a:p>
        </p:txBody>
      </p:sp>
    </p:spTree>
    <p:extLst>
      <p:ext uri="{BB962C8B-B14F-4D97-AF65-F5344CB8AC3E}">
        <p14:creationId xmlns:p14="http://schemas.microsoft.com/office/powerpoint/2010/main" val="38552520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planetware.com/i/photo/farmers-field-surrounded-by-wind-turbines-in-white-deer-texas-tx460.jpg"/>
          <p:cNvPicPr>
            <a:picLocks noChangeAspect="1" noChangeArrowheads="1"/>
          </p:cNvPicPr>
          <p:nvPr/>
        </p:nvPicPr>
        <p:blipFill>
          <a:blip r:embed="rId3">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4343400" y="3633127"/>
            <a:ext cx="4818800" cy="31900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54306" name="Picture 2" descr="http://static.howstuffworks.com/gif/ranch-hand-2.jpg"/>
          <p:cNvPicPr>
            <a:picLocks noChangeAspect="1" noChangeArrowheads="1"/>
          </p:cNvPicPr>
          <p:nvPr/>
        </p:nvPicPr>
        <p:blipFill>
          <a:blip r:embed="rId5">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8200" y="1171515"/>
            <a:ext cx="3429000" cy="246161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ruminationsbook.speirpublishing.net/images/Cattle.jpg"/>
          <p:cNvPicPr>
            <a:picLocks noChangeAspect="1" noChangeArrowheads="1"/>
          </p:cNvPicPr>
          <p:nvPr/>
        </p:nvPicPr>
        <p:blipFill rotWithShape="1">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rcRect l="18750" t="20675" b="5000"/>
          <a:stretch/>
        </p:blipFill>
        <p:spPr bwMode="auto">
          <a:xfrm>
            <a:off x="0" y="3459892"/>
            <a:ext cx="4953000" cy="33981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http://www.txfb.org/TxAgTalks/image.axd?picture=2010%2F8%2F080810WaterRights.jpg"/>
          <p:cNvPicPr>
            <a:picLocks noChangeAspect="1" noChangeArrowheads="1"/>
          </p:cNvPicPr>
          <p:nvPr/>
        </p:nvPicPr>
        <p:blipFill>
          <a:blip r:embed="rId9">
            <a:extLst>
              <a:ext uri="{BEBA8EAE-BF5A-486C-A8C5-ECC9F3942E4B}">
                <a14:imgProps xmlns:a14="http://schemas.microsoft.com/office/drawing/2010/main">
                  <a14:imgLayer r:embed="rId10">
                    <a14:imgEffect>
                      <a14:artisticMarker/>
                    </a14:imgEffect>
                  </a14:imgLayer>
                </a14:imgProps>
              </a:ext>
              <a:ext uri="{28A0092B-C50C-407E-A947-70E740481C1C}">
                <a14:useLocalDpi xmlns:a14="http://schemas.microsoft.com/office/drawing/2010/main" val="0"/>
              </a:ext>
            </a:extLst>
          </a:blip>
          <a:srcRect/>
          <a:stretch>
            <a:fillRect/>
          </a:stretch>
        </p:blipFill>
        <p:spPr bwMode="auto">
          <a:xfrm>
            <a:off x="2819400" y="1189037"/>
            <a:ext cx="3711422" cy="24780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Demographics and Destiny</a:t>
            </a:r>
            <a:endParaRPr lang="en-US"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43</a:t>
            </a:fld>
            <a:endParaRPr lang="en-US" dirty="0"/>
          </a:p>
        </p:txBody>
      </p:sp>
      <p:pic>
        <p:nvPicPr>
          <p:cNvPr id="9" name="Picture 12" descr="http://www.beavercreeklonghorns.com/images/sunset.jpg"/>
          <p:cNvPicPr>
            <a:picLocks noChangeAspect="1" noChangeArrowheads="1"/>
          </p:cNvPicPr>
          <p:nvPr/>
        </p:nvPicPr>
        <p:blipFill rotWithShape="1">
          <a:blip r:embed="rId11">
            <a:extLst>
              <a:ext uri="{BEBA8EAE-BF5A-486C-A8C5-ECC9F3942E4B}">
                <a14:imgProps xmlns:a14="http://schemas.microsoft.com/office/drawing/2010/main">
                  <a14:imgLayer r:embed="rId12">
                    <a14:imgEffect>
                      <a14:artisticTexturizer/>
                    </a14:imgEffect>
                  </a14:imgLayer>
                </a14:imgProps>
              </a:ext>
              <a:ext uri="{28A0092B-C50C-407E-A947-70E740481C1C}">
                <a14:useLocalDpi xmlns:a14="http://schemas.microsoft.com/office/drawing/2010/main" val="0"/>
              </a:ext>
            </a:extLst>
          </a:blip>
          <a:srcRect l="9798" t="7253" r="3464" b="15090"/>
          <a:stretch/>
        </p:blipFill>
        <p:spPr bwMode="auto">
          <a:xfrm>
            <a:off x="5968176" y="1191918"/>
            <a:ext cx="3352520" cy="2489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0929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Contact </a:t>
            </a:r>
            <a:endParaRPr lang="en-US" dirty="0"/>
          </a:p>
        </p:txBody>
      </p:sp>
      <p:sp>
        <p:nvSpPr>
          <p:cNvPr id="36867" name="Content Placeholder 2"/>
          <p:cNvSpPr>
            <a:spLocks noGrp="1"/>
          </p:cNvSpPr>
          <p:nvPr>
            <p:ph idx="1"/>
          </p:nvPr>
        </p:nvSpPr>
        <p:spPr>
          <a:xfrm>
            <a:off x="1066800" y="1676401"/>
            <a:ext cx="8229600" cy="4525963"/>
          </a:xfrm>
        </p:spPr>
        <p:txBody>
          <a:bodyPr/>
          <a:lstStyle/>
          <a:p>
            <a:pPr lvl="1" eaLnBrk="1" hangingPunct="1">
              <a:buNone/>
            </a:pPr>
            <a:endParaRPr lang="en-US" dirty="0" smtClean="0"/>
          </a:p>
          <a:p>
            <a:pPr lvl="1" eaLnBrk="1" hangingPunct="1">
              <a:buNone/>
            </a:pPr>
            <a:endParaRPr lang="en-US" dirty="0" smtClean="0"/>
          </a:p>
          <a:p>
            <a:pPr lvl="1" eaLnBrk="1" hangingPunct="1">
              <a:buNone/>
            </a:pPr>
            <a:endParaRPr lang="en-US" dirty="0" smtClean="0"/>
          </a:p>
          <a:p>
            <a:pPr lvl="1">
              <a:buNone/>
            </a:pPr>
            <a:r>
              <a:rPr lang="en-US" dirty="0" smtClean="0"/>
              <a:t>Office: (512) 463-8390 or (210) 458-6530</a:t>
            </a:r>
          </a:p>
          <a:p>
            <a:pPr lvl="1" eaLnBrk="1" hangingPunct="1">
              <a:buNone/>
            </a:pPr>
            <a:r>
              <a:rPr lang="en-US" dirty="0" smtClean="0"/>
              <a:t>Email: </a:t>
            </a:r>
            <a:r>
              <a:rPr lang="en-US" dirty="0" smtClean="0">
                <a:hlinkClick r:id="rId3"/>
              </a:rPr>
              <a:t>Lloyd.Potter@osd.state.tx.us</a:t>
            </a:r>
            <a:endParaRPr lang="en-US" dirty="0" smtClean="0"/>
          </a:p>
          <a:p>
            <a:pPr lvl="1">
              <a:buNone/>
            </a:pPr>
            <a:r>
              <a:rPr lang="en-US" dirty="0" smtClean="0"/>
              <a:t>Internet: http://osd.state.tx.us</a:t>
            </a:r>
          </a:p>
          <a:p>
            <a:pPr lvl="1">
              <a:buNone/>
            </a:pPr>
            <a:endParaRPr lang="en-US" dirty="0" smtClean="0"/>
          </a:p>
          <a:p>
            <a:pPr eaLnBrk="1" hangingPunct="1">
              <a:buNone/>
            </a:pPr>
            <a:endParaRPr lang="en-US" dirty="0" smtClean="0"/>
          </a:p>
        </p:txBody>
      </p:sp>
      <p:sp>
        <p:nvSpPr>
          <p:cNvPr id="5" name="Slide Number Placeholder 3"/>
          <p:cNvSpPr txBox="1">
            <a:spLocks/>
          </p:cNvSpPr>
          <p:nvPr/>
        </p:nvSpPr>
        <p:spPr>
          <a:xfrm>
            <a:off x="8763000" y="6629400"/>
            <a:ext cx="381000" cy="228600"/>
          </a:xfrm>
          <a:prstGeom prst="rect">
            <a:avLst/>
          </a:prstGeom>
        </p:spPr>
        <p:txBody>
          <a:bodyPr anchor="ctr"/>
          <a:lstStyle/>
          <a:p>
            <a:pPr algn="r" fontAlgn="auto">
              <a:spcBef>
                <a:spcPts val="0"/>
              </a:spcBef>
              <a:spcAft>
                <a:spcPts val="0"/>
              </a:spcAft>
              <a:defRPr/>
            </a:pPr>
            <a:endParaRPr lang="en-US" sz="1200" dirty="0">
              <a:solidFill>
                <a:schemeClr val="tx1">
                  <a:tint val="75000"/>
                </a:schemeClr>
              </a:solidFill>
              <a:latin typeface="+mn-lt"/>
              <a:cs typeface="+mn-cs"/>
            </a:endParaRPr>
          </a:p>
        </p:txBody>
      </p:sp>
      <p:sp>
        <p:nvSpPr>
          <p:cNvPr id="9" name="Rectangle 8"/>
          <p:cNvSpPr/>
          <p:nvPr/>
        </p:nvSpPr>
        <p:spPr>
          <a:xfrm>
            <a:off x="1295400" y="1905002"/>
            <a:ext cx="6120330" cy="769441"/>
          </a:xfrm>
          <a:prstGeom prst="rect">
            <a:avLst/>
          </a:prstGeom>
        </p:spPr>
        <p:txBody>
          <a:bodyPr wrap="none">
            <a:spAutoFit/>
          </a:bodyPr>
          <a:lstStyle/>
          <a:p>
            <a:pPr eaLnBrk="1" hangingPunct="1">
              <a:buNone/>
            </a:pPr>
            <a:r>
              <a:rPr lang="en-US" sz="4400" dirty="0" smtClean="0">
                <a:solidFill>
                  <a:srgbClr val="1B1E7A"/>
                </a:solidFill>
                <a:latin typeface="+mj-lt"/>
              </a:rPr>
              <a:t>Lloyd Potter, Ph.D., M.P.H.</a:t>
            </a:r>
          </a:p>
        </p:txBody>
      </p:sp>
      <p:sp>
        <p:nvSpPr>
          <p:cNvPr id="6" name="Slide Number Placeholder 5"/>
          <p:cNvSpPr>
            <a:spLocks noGrp="1"/>
          </p:cNvSpPr>
          <p:nvPr>
            <p:ph type="sldNum" sz="quarter" idx="12"/>
          </p:nvPr>
        </p:nvSpPr>
        <p:spPr/>
        <p:txBody>
          <a:bodyPr/>
          <a:lstStyle/>
          <a:p>
            <a:fld id="{2BC1FA3B-F0C1-4F58-90BE-DCC7501F4B28}" type="slidenum">
              <a:rPr lang="en-US" smtClean="0"/>
              <a:pPr/>
              <a:t>44</a:t>
            </a:fld>
            <a:endParaRPr lang="en-US" dirty="0"/>
          </a:p>
        </p:txBody>
      </p:sp>
      <p:grpSp>
        <p:nvGrpSpPr>
          <p:cNvPr id="2" name="Group 1"/>
          <p:cNvGrpSpPr/>
          <p:nvPr/>
        </p:nvGrpSpPr>
        <p:grpSpPr>
          <a:xfrm>
            <a:off x="1580322" y="4876800"/>
            <a:ext cx="2844471" cy="448512"/>
            <a:chOff x="1580322" y="4876800"/>
            <a:chExt cx="2844471" cy="448512"/>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0322" y="4957453"/>
              <a:ext cx="367859" cy="367859"/>
            </a:xfrm>
            <a:prstGeom prst="rect">
              <a:avLst/>
            </a:prstGeom>
          </p:spPr>
        </p:pic>
        <p:sp>
          <p:nvSpPr>
            <p:cNvPr id="10" name="TextBox 9"/>
            <p:cNvSpPr txBox="1"/>
            <p:nvPr/>
          </p:nvSpPr>
          <p:spPr>
            <a:xfrm>
              <a:off x="1833993" y="4876800"/>
              <a:ext cx="2590800" cy="400110"/>
            </a:xfrm>
            <a:prstGeom prst="rect">
              <a:avLst/>
            </a:prstGeom>
            <a:noFill/>
          </p:spPr>
          <p:txBody>
            <a:bodyPr wrap="square" rtlCol="0">
              <a:spAutoFit/>
            </a:bodyPr>
            <a:lstStyle/>
            <a:p>
              <a:r>
                <a:rPr lang="en-US" sz="2000" dirty="0" smtClean="0">
                  <a:solidFill>
                    <a:schemeClr val="tx2"/>
                  </a:solidFill>
                </a:rPr>
                <a:t>@</a:t>
              </a:r>
              <a:r>
                <a:rPr lang="en-US" sz="2000" dirty="0" err="1" smtClean="0">
                  <a:solidFill>
                    <a:schemeClr val="tx2"/>
                  </a:solidFill>
                </a:rPr>
                <a:t>TexasDemography</a:t>
              </a:r>
              <a:endParaRPr lang="en-US" sz="2000" dirty="0">
                <a:solidFill>
                  <a:schemeClr val="tx2"/>
                </a:solidFill>
              </a:endParaRP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853" r="2030"/>
          <a:stretch/>
        </p:blipFill>
        <p:spPr>
          <a:xfrm>
            <a:off x="787761" y="1405240"/>
            <a:ext cx="1883993" cy="1960099"/>
          </a:xfrm>
          <a:prstGeom prst="rect">
            <a:avLst/>
          </a:prstGeom>
          <a:ln>
            <a:noFill/>
          </a:ln>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733" r="2149"/>
          <a:stretch/>
        </p:blipFill>
        <p:spPr>
          <a:xfrm>
            <a:off x="2872381" y="1325739"/>
            <a:ext cx="1972916" cy="2052615"/>
          </a:xfrm>
          <a:prstGeom prst="rect">
            <a:avLst/>
          </a:prstGeom>
          <a:ln>
            <a:noFill/>
          </a:ln>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853" r="2030"/>
          <a:stretch/>
        </p:blipFill>
        <p:spPr>
          <a:xfrm>
            <a:off x="4876800" y="1325739"/>
            <a:ext cx="2106949" cy="2192063"/>
          </a:xfrm>
          <a:prstGeom prst="rect">
            <a:avLst/>
          </a:prstGeom>
          <a:ln>
            <a:noFill/>
          </a:ln>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1853" r="2030"/>
          <a:stretch/>
        </p:blipFill>
        <p:spPr>
          <a:xfrm>
            <a:off x="7015320" y="1344463"/>
            <a:ext cx="2088953" cy="2173339"/>
          </a:xfrm>
          <a:prstGeom prst="rect">
            <a:avLst/>
          </a:prstGeom>
          <a:ln>
            <a:noFill/>
          </a:ln>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1853" r="2030"/>
          <a:stretch/>
        </p:blipFill>
        <p:spPr>
          <a:xfrm>
            <a:off x="1676401" y="4219324"/>
            <a:ext cx="2150326" cy="2237191"/>
          </a:xfrm>
          <a:prstGeom prst="rect">
            <a:avLst/>
          </a:prstGeom>
          <a:ln>
            <a:noFill/>
          </a:ln>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1853" r="2030"/>
          <a:stretch/>
        </p:blipFill>
        <p:spPr>
          <a:xfrm>
            <a:off x="4114800" y="4189566"/>
            <a:ext cx="2260888" cy="2352220"/>
          </a:xfrm>
          <a:prstGeom prst="rect">
            <a:avLst/>
          </a:prstGeom>
          <a:ln>
            <a:noFill/>
          </a:ln>
        </p:spPr>
      </p:pic>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l="1853" r="2030"/>
          <a:stretch/>
        </p:blipFill>
        <p:spPr>
          <a:xfrm>
            <a:off x="6434700" y="4012606"/>
            <a:ext cx="2380067" cy="2476212"/>
          </a:xfrm>
          <a:prstGeom prst="rect">
            <a:avLst/>
          </a:prstGeom>
          <a:ln>
            <a:noFill/>
          </a:ln>
        </p:spPr>
      </p:pic>
      <p:sp>
        <p:nvSpPr>
          <p:cNvPr id="18" name="TextBox 17"/>
          <p:cNvSpPr txBox="1"/>
          <p:nvPr/>
        </p:nvSpPr>
        <p:spPr>
          <a:xfrm>
            <a:off x="1769927" y="1424955"/>
            <a:ext cx="858741" cy="461665"/>
          </a:xfrm>
          <a:prstGeom prst="rect">
            <a:avLst/>
          </a:prstGeom>
          <a:solidFill>
            <a:srgbClr val="FFFFFF"/>
          </a:solidFill>
          <a:ln w="38100">
            <a:solidFill>
              <a:schemeClr val="bg1"/>
            </a:solidFill>
          </a:ln>
        </p:spPr>
        <p:txBody>
          <a:bodyPr wrap="square" rtlCol="0">
            <a:spAutoFit/>
          </a:bodyPr>
          <a:lstStyle/>
          <a:p>
            <a:pPr algn="ctr"/>
            <a:r>
              <a:rPr lang="en-US" b="1" dirty="0">
                <a:solidFill>
                  <a:schemeClr val="tx2"/>
                </a:solidFill>
                <a:latin typeface="+mj-lt"/>
              </a:rPr>
              <a:t>1950</a:t>
            </a:r>
          </a:p>
        </p:txBody>
      </p:sp>
      <p:sp>
        <p:nvSpPr>
          <p:cNvPr id="19" name="TextBox 18"/>
          <p:cNvSpPr txBox="1"/>
          <p:nvPr/>
        </p:nvSpPr>
        <p:spPr>
          <a:xfrm>
            <a:off x="3986488" y="1361915"/>
            <a:ext cx="858741" cy="461665"/>
          </a:xfrm>
          <a:prstGeom prst="rect">
            <a:avLst/>
          </a:prstGeom>
          <a:solidFill>
            <a:srgbClr val="FFFFFF"/>
          </a:solidFill>
          <a:ln w="38100">
            <a:solidFill>
              <a:schemeClr val="bg1"/>
            </a:solidFill>
          </a:ln>
        </p:spPr>
        <p:txBody>
          <a:bodyPr wrap="square" rtlCol="0">
            <a:spAutoFit/>
          </a:bodyPr>
          <a:lstStyle/>
          <a:p>
            <a:pPr algn="ctr"/>
            <a:r>
              <a:rPr lang="en-US" b="1" dirty="0">
                <a:solidFill>
                  <a:schemeClr val="tx2"/>
                </a:solidFill>
                <a:latin typeface="+mj-lt"/>
              </a:rPr>
              <a:t>1960</a:t>
            </a:r>
          </a:p>
        </p:txBody>
      </p:sp>
      <p:sp>
        <p:nvSpPr>
          <p:cNvPr id="20" name="TextBox 19"/>
          <p:cNvSpPr txBox="1"/>
          <p:nvPr/>
        </p:nvSpPr>
        <p:spPr>
          <a:xfrm>
            <a:off x="6116086" y="1361915"/>
            <a:ext cx="858741" cy="461665"/>
          </a:xfrm>
          <a:prstGeom prst="rect">
            <a:avLst/>
          </a:prstGeom>
          <a:solidFill>
            <a:srgbClr val="FFFFFF"/>
          </a:solidFill>
          <a:ln w="38100">
            <a:solidFill>
              <a:schemeClr val="bg1"/>
            </a:solidFill>
          </a:ln>
        </p:spPr>
        <p:txBody>
          <a:bodyPr wrap="square" rtlCol="0">
            <a:spAutoFit/>
          </a:bodyPr>
          <a:lstStyle/>
          <a:p>
            <a:pPr algn="ctr"/>
            <a:r>
              <a:rPr lang="en-US" b="1" dirty="0">
                <a:solidFill>
                  <a:schemeClr val="tx2"/>
                </a:solidFill>
                <a:latin typeface="+mj-lt"/>
              </a:rPr>
              <a:t>1970</a:t>
            </a:r>
          </a:p>
        </p:txBody>
      </p:sp>
      <p:sp>
        <p:nvSpPr>
          <p:cNvPr id="21" name="TextBox 20"/>
          <p:cNvSpPr txBox="1"/>
          <p:nvPr/>
        </p:nvSpPr>
        <p:spPr>
          <a:xfrm>
            <a:off x="8132333" y="1370523"/>
            <a:ext cx="858741" cy="461665"/>
          </a:xfrm>
          <a:prstGeom prst="rect">
            <a:avLst/>
          </a:prstGeom>
          <a:solidFill>
            <a:srgbClr val="FFFFFF"/>
          </a:solidFill>
          <a:ln w="38100">
            <a:solidFill>
              <a:schemeClr val="bg1"/>
            </a:solidFill>
          </a:ln>
        </p:spPr>
        <p:txBody>
          <a:bodyPr wrap="square" rtlCol="0">
            <a:spAutoFit/>
          </a:bodyPr>
          <a:lstStyle/>
          <a:p>
            <a:pPr algn="ctr"/>
            <a:r>
              <a:rPr lang="en-US" b="1" dirty="0">
                <a:solidFill>
                  <a:schemeClr val="tx2"/>
                </a:solidFill>
                <a:latin typeface="+mj-lt"/>
              </a:rPr>
              <a:t>1980</a:t>
            </a:r>
          </a:p>
        </p:txBody>
      </p:sp>
      <p:sp>
        <p:nvSpPr>
          <p:cNvPr id="22" name="TextBox 21"/>
          <p:cNvSpPr txBox="1"/>
          <p:nvPr/>
        </p:nvSpPr>
        <p:spPr>
          <a:xfrm>
            <a:off x="3041577" y="4287851"/>
            <a:ext cx="858741" cy="461665"/>
          </a:xfrm>
          <a:prstGeom prst="rect">
            <a:avLst/>
          </a:prstGeom>
          <a:solidFill>
            <a:srgbClr val="FFFFFF"/>
          </a:solidFill>
          <a:ln w="38100">
            <a:solidFill>
              <a:schemeClr val="bg1"/>
            </a:solidFill>
          </a:ln>
        </p:spPr>
        <p:txBody>
          <a:bodyPr wrap="square" rtlCol="0">
            <a:spAutoFit/>
          </a:bodyPr>
          <a:lstStyle/>
          <a:p>
            <a:pPr algn="ctr"/>
            <a:r>
              <a:rPr lang="en-US" b="1" dirty="0">
                <a:solidFill>
                  <a:schemeClr val="tx2"/>
                </a:solidFill>
                <a:latin typeface="+mj-lt"/>
              </a:rPr>
              <a:t>1990</a:t>
            </a:r>
          </a:p>
        </p:txBody>
      </p:sp>
      <p:sp>
        <p:nvSpPr>
          <p:cNvPr id="23" name="TextBox 22"/>
          <p:cNvSpPr txBox="1"/>
          <p:nvPr/>
        </p:nvSpPr>
        <p:spPr>
          <a:xfrm>
            <a:off x="5525587" y="4327017"/>
            <a:ext cx="858741" cy="461665"/>
          </a:xfrm>
          <a:prstGeom prst="rect">
            <a:avLst/>
          </a:prstGeom>
          <a:solidFill>
            <a:srgbClr val="FFFFFF"/>
          </a:solidFill>
          <a:ln w="38100">
            <a:solidFill>
              <a:schemeClr val="bg1"/>
            </a:solidFill>
          </a:ln>
        </p:spPr>
        <p:txBody>
          <a:bodyPr wrap="square" rtlCol="0">
            <a:spAutoFit/>
          </a:bodyPr>
          <a:lstStyle/>
          <a:p>
            <a:pPr algn="ctr"/>
            <a:r>
              <a:rPr lang="en-US" b="1" dirty="0">
                <a:solidFill>
                  <a:schemeClr val="tx2"/>
                </a:solidFill>
                <a:latin typeface="+mj-lt"/>
              </a:rPr>
              <a:t>2000</a:t>
            </a:r>
          </a:p>
        </p:txBody>
      </p:sp>
      <p:sp>
        <p:nvSpPr>
          <p:cNvPr id="24" name="TextBox 23"/>
          <p:cNvSpPr txBox="1"/>
          <p:nvPr/>
        </p:nvSpPr>
        <p:spPr>
          <a:xfrm>
            <a:off x="7726111" y="4009699"/>
            <a:ext cx="858741" cy="461665"/>
          </a:xfrm>
          <a:prstGeom prst="rect">
            <a:avLst/>
          </a:prstGeom>
          <a:solidFill>
            <a:srgbClr val="FFFFFF"/>
          </a:solidFill>
          <a:ln w="38100">
            <a:solidFill>
              <a:schemeClr val="bg1"/>
            </a:solidFill>
          </a:ln>
        </p:spPr>
        <p:txBody>
          <a:bodyPr wrap="square" rtlCol="0">
            <a:spAutoFit/>
          </a:bodyPr>
          <a:lstStyle/>
          <a:p>
            <a:pPr algn="ctr"/>
            <a:r>
              <a:rPr lang="en-US" b="1" dirty="0">
                <a:solidFill>
                  <a:schemeClr val="tx2"/>
                </a:solidFill>
                <a:latin typeface="+mj-lt"/>
              </a:rPr>
              <a:t>2010</a:t>
            </a:r>
          </a:p>
        </p:txBody>
      </p:sp>
      <p:grpSp>
        <p:nvGrpSpPr>
          <p:cNvPr id="2051" name="Group 2050"/>
          <p:cNvGrpSpPr/>
          <p:nvPr/>
        </p:nvGrpSpPr>
        <p:grpSpPr>
          <a:xfrm>
            <a:off x="4253337" y="3198035"/>
            <a:ext cx="1657351" cy="1061090"/>
            <a:chOff x="1943099" y="3277609"/>
            <a:chExt cx="2114551" cy="1503708"/>
          </a:xfrm>
        </p:grpSpPr>
        <p:pic>
          <p:nvPicPr>
            <p:cNvPr id="25" name="Picture 24"/>
            <p:cNvPicPr>
              <a:picLocks noChangeAspect="1"/>
            </p:cNvPicPr>
            <p:nvPr/>
          </p:nvPicPr>
          <p:blipFill rotWithShape="1">
            <a:blip r:embed="rId10" cstate="print">
              <a:extLst>
                <a:ext uri="{28A0092B-C50C-407E-A947-70E740481C1C}">
                  <a14:useLocalDpi xmlns:a14="http://schemas.microsoft.com/office/drawing/2010/main" val="0"/>
                </a:ext>
              </a:extLst>
            </a:blip>
            <a:srcRect l="3990" t="12304" r="4524" b="22638"/>
            <a:stretch/>
          </p:blipFill>
          <p:spPr>
            <a:xfrm>
              <a:off x="1943099" y="3277609"/>
              <a:ext cx="2114551" cy="1503708"/>
            </a:xfrm>
            <a:prstGeom prst="rect">
              <a:avLst/>
            </a:prstGeom>
          </p:spPr>
        </p:pic>
        <p:sp>
          <p:nvSpPr>
            <p:cNvPr id="2048" name="Rectangle 2047"/>
            <p:cNvSpPr/>
            <p:nvPr/>
          </p:nvSpPr>
          <p:spPr>
            <a:xfrm>
              <a:off x="2009775" y="4505325"/>
              <a:ext cx="342900" cy="161925"/>
            </a:xfrm>
            <a:prstGeom prst="rect">
              <a:avLst/>
            </a:prstGeom>
            <a:no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009775" y="4267200"/>
              <a:ext cx="342900" cy="161925"/>
            </a:xfrm>
            <a:prstGeom prst="rect">
              <a:avLst/>
            </a:prstGeom>
            <a:no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2009775" y="4038988"/>
              <a:ext cx="342900" cy="161925"/>
            </a:xfrm>
            <a:prstGeom prst="rect">
              <a:avLst/>
            </a:prstGeom>
            <a:no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2009775" y="3814047"/>
              <a:ext cx="342900" cy="161925"/>
            </a:xfrm>
            <a:prstGeom prst="rect">
              <a:avLst/>
            </a:prstGeom>
            <a:no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2009775" y="3585447"/>
              <a:ext cx="342900" cy="161925"/>
            </a:xfrm>
            <a:prstGeom prst="rect">
              <a:avLst/>
            </a:prstGeom>
            <a:no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2009775" y="3357235"/>
              <a:ext cx="342900" cy="161925"/>
            </a:xfrm>
            <a:prstGeom prst="rect">
              <a:avLst/>
            </a:prstGeom>
            <a:no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6"/>
          <p:cNvSpPr>
            <a:spLocks noGrp="1"/>
          </p:cNvSpPr>
          <p:nvPr>
            <p:ph type="title"/>
          </p:nvPr>
        </p:nvSpPr>
        <p:spPr/>
        <p:txBody>
          <a:bodyPr>
            <a:normAutofit/>
          </a:bodyPr>
          <a:lstStyle/>
          <a:p>
            <a:r>
              <a:rPr lang="en-US" sz="2800" dirty="0" smtClean="0"/>
              <a:t>Historic County Population, Texas</a:t>
            </a:r>
            <a:endParaRPr lang="en-US" sz="2800" dirty="0"/>
          </a:p>
        </p:txBody>
      </p:sp>
      <p:sp>
        <p:nvSpPr>
          <p:cNvPr id="26" name="TextBox 25"/>
          <p:cNvSpPr txBox="1"/>
          <p:nvPr/>
        </p:nvSpPr>
        <p:spPr>
          <a:xfrm>
            <a:off x="2" y="6510040"/>
            <a:ext cx="3046027" cy="246221"/>
          </a:xfrm>
          <a:prstGeom prst="rect">
            <a:avLst/>
          </a:prstGeom>
          <a:noFill/>
        </p:spPr>
        <p:txBody>
          <a:bodyPr wrap="none" rtlCol="0">
            <a:spAutoFit/>
          </a:bodyPr>
          <a:lstStyle/>
          <a:p>
            <a:r>
              <a:rPr lang="en-US" sz="1000" dirty="0" smtClean="0">
                <a:solidFill>
                  <a:schemeClr val="tx1">
                    <a:lumMod val="50000"/>
                    <a:lumOff val="50000"/>
                  </a:schemeClr>
                </a:solidFill>
              </a:rPr>
              <a:t>Source: U.S. Census Bureau, decennial censuses </a:t>
            </a:r>
            <a:endParaRPr lang="en-US" sz="1000" dirty="0">
              <a:solidFill>
                <a:schemeClr val="tx1">
                  <a:lumMod val="50000"/>
                  <a:lumOff val="50000"/>
                </a:schemeClr>
              </a:solidFill>
            </a:endParaRPr>
          </a:p>
        </p:txBody>
      </p:sp>
    </p:spTree>
    <p:extLst>
      <p:ext uri="{BB962C8B-B14F-4D97-AF65-F5344CB8AC3E}">
        <p14:creationId xmlns:p14="http://schemas.microsoft.com/office/powerpoint/2010/main" val="16705968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30" t="18520" r="7198" b="28233"/>
          <a:stretch/>
        </p:blipFill>
        <p:spPr>
          <a:xfrm>
            <a:off x="1447800" y="1143000"/>
            <a:ext cx="6840815" cy="5425473"/>
          </a:xfrm>
          <a:prstGeom prst="rect">
            <a:avLst/>
          </a:prstGeom>
        </p:spPr>
      </p:pic>
      <p:sp>
        <p:nvSpPr>
          <p:cNvPr id="2" name="Title 1"/>
          <p:cNvSpPr>
            <a:spLocks noGrp="1"/>
          </p:cNvSpPr>
          <p:nvPr>
            <p:ph type="title"/>
          </p:nvPr>
        </p:nvSpPr>
        <p:spPr>
          <a:xfrm>
            <a:off x="1567097" y="152400"/>
            <a:ext cx="6858000" cy="990600"/>
          </a:xfrm>
        </p:spPr>
        <p:txBody>
          <a:bodyPr>
            <a:noAutofit/>
          </a:bodyPr>
          <a:lstStyle/>
          <a:p>
            <a:r>
              <a:rPr lang="en-US" sz="2800" dirty="0" smtClean="0"/>
              <a:t>Total Estimated Population by County, Texas, 2014</a:t>
            </a:r>
            <a:endParaRPr lang="en-US" sz="2800" dirty="0"/>
          </a:p>
        </p:txBody>
      </p:sp>
      <p:sp>
        <p:nvSpPr>
          <p:cNvPr id="15" name="TextBox 14"/>
          <p:cNvSpPr txBox="1"/>
          <p:nvPr/>
        </p:nvSpPr>
        <p:spPr>
          <a:xfrm>
            <a:off x="2" y="6510040"/>
            <a:ext cx="3943708" cy="246221"/>
          </a:xfrm>
          <a:prstGeom prst="rect">
            <a:avLst/>
          </a:prstGeom>
          <a:noFill/>
        </p:spPr>
        <p:txBody>
          <a:bodyPr wrap="none" rtlCol="0">
            <a:spAutoFit/>
          </a:bodyPr>
          <a:lstStyle/>
          <a:p>
            <a:r>
              <a:rPr lang="en-US" sz="1000" dirty="0" smtClean="0">
                <a:solidFill>
                  <a:schemeClr val="tx1">
                    <a:lumMod val="50000"/>
                    <a:lumOff val="50000"/>
                  </a:schemeClr>
                </a:solidFill>
              </a:rPr>
              <a:t>Source: U.S. Census Bureau, 2014 Vintage Population Estimates</a:t>
            </a:r>
            <a:endParaRPr lang="en-US" sz="1000" dirty="0">
              <a:solidFill>
                <a:schemeClr val="tx1">
                  <a:lumMod val="50000"/>
                  <a:lumOff val="50000"/>
                </a:schemeClr>
              </a:solidFill>
            </a:endParaRPr>
          </a:p>
        </p:txBody>
      </p:sp>
      <p:sp>
        <p:nvSpPr>
          <p:cNvPr id="5" name="Isosceles Triangle 4"/>
          <p:cNvSpPr/>
          <p:nvPr/>
        </p:nvSpPr>
        <p:spPr>
          <a:xfrm rot="21366823">
            <a:off x="5398490" y="2901586"/>
            <a:ext cx="1782924" cy="1752600"/>
          </a:xfrm>
          <a:prstGeom prst="triangle">
            <a:avLst/>
          </a:prstGeom>
          <a:noFill/>
          <a:ln w="38100">
            <a:solidFill>
              <a:schemeClr val="accent2">
                <a:lumMod val="60000"/>
                <a:lumOff val="40000"/>
                <a:alpha val="7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5162774" y="2362200"/>
            <a:ext cx="1020216" cy="3295291"/>
          </a:xfrm>
          <a:custGeom>
            <a:avLst/>
            <a:gdLst>
              <a:gd name="connsiteX0" fmla="*/ 0 w 1020216"/>
              <a:gd name="connsiteY0" fmla="*/ 3295291 h 3295291"/>
              <a:gd name="connsiteX1" fmla="*/ 34506 w 1020216"/>
              <a:gd name="connsiteY1" fmla="*/ 3209027 h 3295291"/>
              <a:gd name="connsiteX2" fmla="*/ 69011 w 1020216"/>
              <a:gd name="connsiteY2" fmla="*/ 3157268 h 3295291"/>
              <a:gd name="connsiteX3" fmla="*/ 86264 w 1020216"/>
              <a:gd name="connsiteY3" fmla="*/ 3105510 h 3295291"/>
              <a:gd name="connsiteX4" fmla="*/ 155276 w 1020216"/>
              <a:gd name="connsiteY4" fmla="*/ 3001993 h 3295291"/>
              <a:gd name="connsiteX5" fmla="*/ 189781 w 1020216"/>
              <a:gd name="connsiteY5" fmla="*/ 2950234 h 3295291"/>
              <a:gd name="connsiteX6" fmla="*/ 224287 w 1020216"/>
              <a:gd name="connsiteY6" fmla="*/ 2898476 h 3295291"/>
              <a:gd name="connsiteX7" fmla="*/ 276045 w 1020216"/>
              <a:gd name="connsiteY7" fmla="*/ 2743200 h 3295291"/>
              <a:gd name="connsiteX8" fmla="*/ 293298 w 1020216"/>
              <a:gd name="connsiteY8" fmla="*/ 2691442 h 3295291"/>
              <a:gd name="connsiteX9" fmla="*/ 327804 w 1020216"/>
              <a:gd name="connsiteY9" fmla="*/ 2553419 h 3295291"/>
              <a:gd name="connsiteX10" fmla="*/ 345057 w 1020216"/>
              <a:gd name="connsiteY10" fmla="*/ 2501661 h 3295291"/>
              <a:gd name="connsiteX11" fmla="*/ 362310 w 1020216"/>
              <a:gd name="connsiteY11" fmla="*/ 2432649 h 3295291"/>
              <a:gd name="connsiteX12" fmla="*/ 379562 w 1020216"/>
              <a:gd name="connsiteY12" fmla="*/ 2380891 h 3295291"/>
              <a:gd name="connsiteX13" fmla="*/ 396815 w 1020216"/>
              <a:gd name="connsiteY13" fmla="*/ 2311880 h 3295291"/>
              <a:gd name="connsiteX14" fmla="*/ 483079 w 1020216"/>
              <a:gd name="connsiteY14" fmla="*/ 2242868 h 3295291"/>
              <a:gd name="connsiteX15" fmla="*/ 586596 w 1020216"/>
              <a:gd name="connsiteY15" fmla="*/ 2173857 h 3295291"/>
              <a:gd name="connsiteX16" fmla="*/ 621102 w 1020216"/>
              <a:gd name="connsiteY16" fmla="*/ 2018582 h 3295291"/>
              <a:gd name="connsiteX17" fmla="*/ 638355 w 1020216"/>
              <a:gd name="connsiteY17" fmla="*/ 1966823 h 3295291"/>
              <a:gd name="connsiteX18" fmla="*/ 672861 w 1020216"/>
              <a:gd name="connsiteY18" fmla="*/ 1828800 h 3295291"/>
              <a:gd name="connsiteX19" fmla="*/ 724619 w 1020216"/>
              <a:gd name="connsiteY19" fmla="*/ 1621766 h 3295291"/>
              <a:gd name="connsiteX20" fmla="*/ 741872 w 1020216"/>
              <a:gd name="connsiteY20" fmla="*/ 1552755 h 3295291"/>
              <a:gd name="connsiteX21" fmla="*/ 776378 w 1020216"/>
              <a:gd name="connsiteY21" fmla="*/ 1500997 h 3295291"/>
              <a:gd name="connsiteX22" fmla="*/ 793630 w 1020216"/>
              <a:gd name="connsiteY22" fmla="*/ 1449238 h 3295291"/>
              <a:gd name="connsiteX23" fmla="*/ 862642 w 1020216"/>
              <a:gd name="connsiteY23" fmla="*/ 1345721 h 3295291"/>
              <a:gd name="connsiteX24" fmla="*/ 914400 w 1020216"/>
              <a:gd name="connsiteY24" fmla="*/ 862642 h 3295291"/>
              <a:gd name="connsiteX25" fmla="*/ 983411 w 1020216"/>
              <a:gd name="connsiteY25" fmla="*/ 741872 h 3295291"/>
              <a:gd name="connsiteX26" fmla="*/ 1017917 w 1020216"/>
              <a:gd name="connsiteY26" fmla="*/ 621102 h 3295291"/>
              <a:gd name="connsiteX27" fmla="*/ 1017917 w 1020216"/>
              <a:gd name="connsiteY27" fmla="*/ 0 h 329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20216" h="3295291">
                <a:moveTo>
                  <a:pt x="0" y="3295291"/>
                </a:moveTo>
                <a:cubicBezTo>
                  <a:pt x="11502" y="3266536"/>
                  <a:pt x="20656" y="3236727"/>
                  <a:pt x="34506" y="3209027"/>
                </a:cubicBezTo>
                <a:cubicBezTo>
                  <a:pt x="43779" y="3190481"/>
                  <a:pt x="59738" y="3175814"/>
                  <a:pt x="69011" y="3157268"/>
                </a:cubicBezTo>
                <a:cubicBezTo>
                  <a:pt x="77144" y="3141002"/>
                  <a:pt x="77432" y="3121407"/>
                  <a:pt x="86264" y="3105510"/>
                </a:cubicBezTo>
                <a:cubicBezTo>
                  <a:pt x="106404" y="3069258"/>
                  <a:pt x="132272" y="3036499"/>
                  <a:pt x="155276" y="3001993"/>
                </a:cubicBezTo>
                <a:lnTo>
                  <a:pt x="189781" y="2950234"/>
                </a:lnTo>
                <a:lnTo>
                  <a:pt x="224287" y="2898476"/>
                </a:lnTo>
                <a:lnTo>
                  <a:pt x="276045" y="2743200"/>
                </a:lnTo>
                <a:cubicBezTo>
                  <a:pt x="281796" y="2725947"/>
                  <a:pt x="288887" y="2709085"/>
                  <a:pt x="293298" y="2691442"/>
                </a:cubicBezTo>
                <a:cubicBezTo>
                  <a:pt x="304800" y="2645434"/>
                  <a:pt x="312807" y="2598409"/>
                  <a:pt x="327804" y="2553419"/>
                </a:cubicBezTo>
                <a:cubicBezTo>
                  <a:pt x="333555" y="2536166"/>
                  <a:pt x="340061" y="2519147"/>
                  <a:pt x="345057" y="2501661"/>
                </a:cubicBezTo>
                <a:cubicBezTo>
                  <a:pt x="351571" y="2478861"/>
                  <a:pt x="355796" y="2455449"/>
                  <a:pt x="362310" y="2432649"/>
                </a:cubicBezTo>
                <a:cubicBezTo>
                  <a:pt x="367306" y="2415163"/>
                  <a:pt x="374566" y="2398377"/>
                  <a:pt x="379562" y="2380891"/>
                </a:cubicBezTo>
                <a:cubicBezTo>
                  <a:pt x="386076" y="2358092"/>
                  <a:pt x="387474" y="2333674"/>
                  <a:pt x="396815" y="2311880"/>
                </a:cubicBezTo>
                <a:cubicBezTo>
                  <a:pt x="430686" y="2232848"/>
                  <a:pt x="421054" y="2277326"/>
                  <a:pt x="483079" y="2242868"/>
                </a:cubicBezTo>
                <a:cubicBezTo>
                  <a:pt x="519331" y="2222728"/>
                  <a:pt x="586596" y="2173857"/>
                  <a:pt x="586596" y="2173857"/>
                </a:cubicBezTo>
                <a:cubicBezTo>
                  <a:pt x="625435" y="2057340"/>
                  <a:pt x="580616" y="2200765"/>
                  <a:pt x="621102" y="2018582"/>
                </a:cubicBezTo>
                <a:cubicBezTo>
                  <a:pt x="625047" y="2000829"/>
                  <a:pt x="633944" y="1984466"/>
                  <a:pt x="638355" y="1966823"/>
                </a:cubicBezTo>
                <a:lnTo>
                  <a:pt x="672861" y="1828800"/>
                </a:lnTo>
                <a:cubicBezTo>
                  <a:pt x="696092" y="1689406"/>
                  <a:pt x="679051" y="1758469"/>
                  <a:pt x="724619" y="1621766"/>
                </a:cubicBezTo>
                <a:cubicBezTo>
                  <a:pt x="732117" y="1599271"/>
                  <a:pt x="732531" y="1574549"/>
                  <a:pt x="741872" y="1552755"/>
                </a:cubicBezTo>
                <a:cubicBezTo>
                  <a:pt x="750040" y="1533696"/>
                  <a:pt x="764876" y="1518250"/>
                  <a:pt x="776378" y="1500997"/>
                </a:cubicBezTo>
                <a:cubicBezTo>
                  <a:pt x="782129" y="1483744"/>
                  <a:pt x="784798" y="1465136"/>
                  <a:pt x="793630" y="1449238"/>
                </a:cubicBezTo>
                <a:cubicBezTo>
                  <a:pt x="813770" y="1412986"/>
                  <a:pt x="862642" y="1345721"/>
                  <a:pt x="862642" y="1345721"/>
                </a:cubicBezTo>
                <a:cubicBezTo>
                  <a:pt x="949971" y="1083728"/>
                  <a:pt x="851013" y="1411988"/>
                  <a:pt x="914400" y="862642"/>
                </a:cubicBezTo>
                <a:cubicBezTo>
                  <a:pt x="918937" y="823326"/>
                  <a:pt x="966279" y="776137"/>
                  <a:pt x="983411" y="741872"/>
                </a:cubicBezTo>
                <a:cubicBezTo>
                  <a:pt x="991771" y="725153"/>
                  <a:pt x="1017626" y="632741"/>
                  <a:pt x="1017917" y="621102"/>
                </a:cubicBezTo>
                <a:cubicBezTo>
                  <a:pt x="1023091" y="414133"/>
                  <a:pt x="1017917" y="207034"/>
                  <a:pt x="1017917" y="0"/>
                </a:cubicBezTo>
              </a:path>
            </a:pathLst>
          </a:custGeom>
          <a:noFill/>
          <a:ln w="79375">
            <a:solidFill>
              <a:schemeClr val="bg1">
                <a:alpha val="5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rotWithShape="1">
          <a:blip r:embed="rId4"/>
          <a:srcRect t="27919"/>
          <a:stretch/>
        </p:blipFill>
        <p:spPr>
          <a:xfrm>
            <a:off x="533400" y="1605294"/>
            <a:ext cx="2123934" cy="1263286"/>
          </a:xfrm>
          <a:prstGeom prst="rect">
            <a:avLst/>
          </a:prstGeom>
        </p:spPr>
      </p:pic>
    </p:spTree>
    <p:extLst>
      <p:ext uri="{BB962C8B-B14F-4D97-AF65-F5344CB8AC3E}">
        <p14:creationId xmlns:p14="http://schemas.microsoft.com/office/powerpoint/2010/main" val="2854969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1853"/>
            <a:ext cx="7539616" cy="990600"/>
          </a:xfrm>
        </p:spPr>
        <p:txBody>
          <a:bodyPr>
            <a:noAutofit/>
          </a:bodyPr>
          <a:lstStyle/>
          <a:p>
            <a:r>
              <a:rPr lang="en-US" sz="2800" dirty="0" smtClean="0"/>
              <a:t>Estimated Population Change, Texas Counties, 2010 to 2014</a:t>
            </a:r>
            <a:endParaRPr lang="en-US" sz="28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7</a:t>
            </a:fld>
            <a:endParaRPr lang="en-US" dirty="0"/>
          </a:p>
        </p:txBody>
      </p:sp>
      <p:sp>
        <p:nvSpPr>
          <p:cNvPr id="15" name="TextBox 14"/>
          <p:cNvSpPr txBox="1"/>
          <p:nvPr/>
        </p:nvSpPr>
        <p:spPr>
          <a:xfrm>
            <a:off x="3" y="6501769"/>
            <a:ext cx="3653564" cy="230832"/>
          </a:xfrm>
          <a:prstGeom prst="rect">
            <a:avLst/>
          </a:prstGeom>
          <a:noFill/>
        </p:spPr>
        <p:txBody>
          <a:bodyPr wrap="none" rtlCol="0">
            <a:spAutoFit/>
          </a:bodyPr>
          <a:lstStyle/>
          <a:p>
            <a:r>
              <a:rPr lang="en-US" sz="900" dirty="0" smtClean="0">
                <a:solidFill>
                  <a:schemeClr val="tx1">
                    <a:lumMod val="50000"/>
                    <a:lumOff val="50000"/>
                  </a:schemeClr>
                </a:solidFill>
              </a:rPr>
              <a:t>Source: U.S. Census Bureau Population Estimates, 2014 Vintage. </a:t>
            </a:r>
            <a:endParaRPr lang="en-US" sz="900" dirty="0">
              <a:solidFill>
                <a:schemeClr val="tx1">
                  <a:lumMod val="50000"/>
                  <a:lumOff val="50000"/>
                </a:schemeClr>
              </a:solidFill>
            </a:endParaRPr>
          </a:p>
        </p:txBody>
      </p:sp>
      <p:sp>
        <p:nvSpPr>
          <p:cNvPr id="3" name="TextBox 2"/>
          <p:cNvSpPr txBox="1"/>
          <p:nvPr/>
        </p:nvSpPr>
        <p:spPr>
          <a:xfrm>
            <a:off x="5649246" y="1447800"/>
            <a:ext cx="1981200" cy="830997"/>
          </a:xfrm>
          <a:prstGeom prst="rect">
            <a:avLst/>
          </a:prstGeom>
          <a:noFill/>
        </p:spPr>
        <p:txBody>
          <a:bodyPr wrap="square" rtlCol="0">
            <a:spAutoFit/>
          </a:bodyPr>
          <a:lstStyle/>
          <a:p>
            <a:r>
              <a:rPr lang="en-US" sz="1600" dirty="0" smtClean="0">
                <a:solidFill>
                  <a:srgbClr val="191C6F"/>
                </a:solidFill>
              </a:rPr>
              <a:t>102 counties lost population over the four year period.</a:t>
            </a:r>
            <a:endParaRPr lang="en-US" sz="1600" dirty="0">
              <a:solidFill>
                <a:srgbClr val="191C6F"/>
              </a:solidFill>
            </a:endParaRPr>
          </a:p>
        </p:txBody>
      </p:sp>
      <p:pic>
        <p:nvPicPr>
          <p:cNvPr id="5" name="Picture 4"/>
          <p:cNvPicPr>
            <a:picLocks noChangeAspect="1"/>
          </p:cNvPicPr>
          <p:nvPr/>
        </p:nvPicPr>
        <p:blipFill rotWithShape="1">
          <a:blip r:embed="rId3"/>
          <a:srcRect l="1443" t="17246" r="7485" b="27383"/>
          <a:stretch/>
        </p:blipFill>
        <p:spPr>
          <a:xfrm>
            <a:off x="1709616" y="1066800"/>
            <a:ext cx="6839263" cy="5715001"/>
          </a:xfrm>
          <a:prstGeom prst="rect">
            <a:avLst/>
          </a:prstGeom>
        </p:spPr>
      </p:pic>
      <p:pic>
        <p:nvPicPr>
          <p:cNvPr id="9" name="Picture 8"/>
          <p:cNvPicPr>
            <a:picLocks noChangeAspect="1"/>
          </p:cNvPicPr>
          <p:nvPr/>
        </p:nvPicPr>
        <p:blipFill rotWithShape="1">
          <a:blip r:embed="rId4"/>
          <a:srcRect t="64057" r="5673"/>
          <a:stretch/>
        </p:blipFill>
        <p:spPr>
          <a:xfrm>
            <a:off x="914400" y="1266236"/>
            <a:ext cx="2491535" cy="1892300"/>
          </a:xfrm>
          <a:prstGeom prst="rect">
            <a:avLst/>
          </a:prstGeom>
        </p:spPr>
      </p:pic>
      <p:sp>
        <p:nvSpPr>
          <p:cNvPr id="7" name="Rectangle 6"/>
          <p:cNvSpPr/>
          <p:nvPr/>
        </p:nvSpPr>
        <p:spPr>
          <a:xfrm>
            <a:off x="76200" y="5332218"/>
            <a:ext cx="5573046" cy="1169551"/>
          </a:xfrm>
          <a:prstGeom prst="rect">
            <a:avLst/>
          </a:prstGeom>
        </p:spPr>
        <p:txBody>
          <a:bodyPr wrap="square">
            <a:spAutoFit/>
          </a:bodyPr>
          <a:lstStyle/>
          <a:p>
            <a:r>
              <a:rPr lang="en-US" sz="1400" dirty="0">
                <a:solidFill>
                  <a:schemeClr val="tx2"/>
                </a:solidFill>
              </a:rPr>
              <a:t>95 </a:t>
            </a:r>
            <a:r>
              <a:rPr lang="en-US" sz="1400" dirty="0" smtClean="0">
                <a:solidFill>
                  <a:schemeClr val="tx2"/>
                </a:solidFill>
              </a:rPr>
              <a:t>counties lost population between  2013-14</a:t>
            </a:r>
            <a:endParaRPr lang="en-US" sz="1400" dirty="0">
              <a:solidFill>
                <a:schemeClr val="tx2"/>
              </a:solidFill>
            </a:endParaRPr>
          </a:p>
          <a:p>
            <a:r>
              <a:rPr lang="en-US" sz="1400" dirty="0">
                <a:solidFill>
                  <a:schemeClr val="tx2"/>
                </a:solidFill>
              </a:rPr>
              <a:t>Of </a:t>
            </a:r>
            <a:r>
              <a:rPr lang="en-US" sz="1400" dirty="0" smtClean="0">
                <a:solidFill>
                  <a:schemeClr val="tx2"/>
                </a:solidFill>
              </a:rPr>
              <a:t>these:</a:t>
            </a:r>
          </a:p>
          <a:p>
            <a:r>
              <a:rPr lang="en-US" sz="1400" dirty="0">
                <a:solidFill>
                  <a:schemeClr val="tx2"/>
                </a:solidFill>
              </a:rPr>
              <a:t>	</a:t>
            </a:r>
            <a:r>
              <a:rPr lang="en-US" sz="1400" dirty="0" smtClean="0">
                <a:solidFill>
                  <a:schemeClr val="tx2"/>
                </a:solidFill>
              </a:rPr>
              <a:t>36 </a:t>
            </a:r>
            <a:r>
              <a:rPr lang="en-US" sz="1400" dirty="0">
                <a:solidFill>
                  <a:schemeClr val="tx2"/>
                </a:solidFill>
              </a:rPr>
              <a:t>(38%) had </a:t>
            </a:r>
            <a:r>
              <a:rPr lang="en-US" sz="1400" dirty="0" smtClean="0">
                <a:solidFill>
                  <a:schemeClr val="tx2"/>
                </a:solidFill>
              </a:rPr>
              <a:t>natural decline</a:t>
            </a:r>
            <a:endParaRPr lang="en-US" sz="1400" dirty="0">
              <a:solidFill>
                <a:schemeClr val="tx2"/>
              </a:solidFill>
            </a:endParaRPr>
          </a:p>
          <a:p>
            <a:r>
              <a:rPr lang="en-US" sz="1400" dirty="0" smtClean="0">
                <a:solidFill>
                  <a:schemeClr val="tx2"/>
                </a:solidFill>
              </a:rPr>
              <a:t>	89 </a:t>
            </a:r>
            <a:r>
              <a:rPr lang="en-US" sz="1400" dirty="0">
                <a:solidFill>
                  <a:schemeClr val="tx2"/>
                </a:solidFill>
              </a:rPr>
              <a:t>(94%) had </a:t>
            </a:r>
            <a:r>
              <a:rPr lang="en-US" sz="1400" dirty="0" smtClean="0">
                <a:solidFill>
                  <a:schemeClr val="tx2"/>
                </a:solidFill>
              </a:rPr>
              <a:t>net out migration</a:t>
            </a:r>
          </a:p>
          <a:p>
            <a:r>
              <a:rPr lang="en-US" sz="1400" dirty="0" smtClean="0">
                <a:solidFill>
                  <a:schemeClr val="tx2"/>
                </a:solidFill>
              </a:rPr>
              <a:t>	30 </a:t>
            </a:r>
            <a:r>
              <a:rPr lang="en-US" sz="1400" dirty="0">
                <a:solidFill>
                  <a:schemeClr val="tx2"/>
                </a:solidFill>
              </a:rPr>
              <a:t>(32%) had </a:t>
            </a:r>
            <a:r>
              <a:rPr lang="en-US" sz="1400" dirty="0" smtClean="0">
                <a:solidFill>
                  <a:schemeClr val="tx2"/>
                </a:solidFill>
              </a:rPr>
              <a:t>both natural decline and net out migration</a:t>
            </a:r>
            <a:endParaRPr lang="en-US" sz="1400" dirty="0">
              <a:solidFill>
                <a:schemeClr val="tx2"/>
              </a:solidFill>
            </a:endParaRPr>
          </a:p>
        </p:txBody>
      </p:sp>
    </p:spTree>
    <p:extLst>
      <p:ext uri="{BB962C8B-B14F-4D97-AF65-F5344CB8AC3E}">
        <p14:creationId xmlns:p14="http://schemas.microsoft.com/office/powerpoint/2010/main" val="22989393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384" y="236347"/>
            <a:ext cx="7539616" cy="990600"/>
          </a:xfrm>
        </p:spPr>
        <p:txBody>
          <a:bodyPr>
            <a:noAutofit/>
          </a:bodyPr>
          <a:lstStyle/>
          <a:p>
            <a:r>
              <a:rPr lang="en-US" sz="2800" dirty="0" smtClean="0"/>
              <a:t>Estimated Percent Change of the Total Population by County, Texas, 2010 to 2014</a:t>
            </a:r>
            <a:endParaRPr lang="en-US" sz="28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8</a:t>
            </a:fld>
            <a:endParaRPr lang="en-US" dirty="0"/>
          </a:p>
        </p:txBody>
      </p:sp>
      <p:sp>
        <p:nvSpPr>
          <p:cNvPr id="15" name="TextBox 14"/>
          <p:cNvSpPr txBox="1"/>
          <p:nvPr/>
        </p:nvSpPr>
        <p:spPr>
          <a:xfrm>
            <a:off x="0" y="6538914"/>
            <a:ext cx="4014240" cy="246221"/>
          </a:xfrm>
          <a:prstGeom prst="rect">
            <a:avLst/>
          </a:prstGeom>
          <a:noFill/>
        </p:spPr>
        <p:txBody>
          <a:bodyPr wrap="none" rtlCol="0">
            <a:spAutoFit/>
          </a:bodyPr>
          <a:lstStyle/>
          <a:p>
            <a:r>
              <a:rPr lang="en-US" sz="1000" dirty="0" smtClean="0">
                <a:solidFill>
                  <a:schemeClr val="tx1">
                    <a:lumMod val="50000"/>
                    <a:lumOff val="50000"/>
                  </a:schemeClr>
                </a:solidFill>
              </a:rPr>
              <a:t>Source: U.S. Census Bureau Population Estimates, 2014 Vintage. </a:t>
            </a:r>
            <a:endParaRPr lang="en-US" sz="1000" dirty="0">
              <a:solidFill>
                <a:schemeClr val="tx1">
                  <a:lumMod val="50000"/>
                  <a:lumOff val="50000"/>
                </a:schemeClr>
              </a:solidFill>
            </a:endParaRPr>
          </a:p>
        </p:txBody>
      </p:sp>
      <p:pic>
        <p:nvPicPr>
          <p:cNvPr id="7" name="Picture 6"/>
          <p:cNvPicPr>
            <a:picLocks noChangeAspect="1"/>
          </p:cNvPicPr>
          <p:nvPr/>
        </p:nvPicPr>
        <p:blipFill rotWithShape="1">
          <a:blip r:embed="rId3"/>
          <a:srcRect l="-3708" t="12811" r="3708" b="48755"/>
          <a:stretch/>
        </p:blipFill>
        <p:spPr>
          <a:xfrm>
            <a:off x="990600" y="1623440"/>
            <a:ext cx="2257497" cy="1729360"/>
          </a:xfrm>
          <a:prstGeom prst="rect">
            <a:avLst/>
          </a:prstGeom>
        </p:spPr>
      </p:pic>
      <p:pic>
        <p:nvPicPr>
          <p:cNvPr id="8" name="Picture 7"/>
          <p:cNvPicPr>
            <a:picLocks noChangeAspect="1"/>
          </p:cNvPicPr>
          <p:nvPr/>
        </p:nvPicPr>
        <p:blipFill rotWithShape="1">
          <a:blip r:embed="rId4"/>
          <a:srcRect l="2495" t="18155" r="10176" b="28290"/>
          <a:stretch/>
        </p:blipFill>
        <p:spPr>
          <a:xfrm>
            <a:off x="1752600" y="1447799"/>
            <a:ext cx="6418883" cy="5410201"/>
          </a:xfrm>
          <a:prstGeom prst="rect">
            <a:avLst/>
          </a:prstGeom>
        </p:spPr>
      </p:pic>
    </p:spTree>
    <p:extLst>
      <p:ext uri="{BB962C8B-B14F-4D97-AF65-F5344CB8AC3E}">
        <p14:creationId xmlns:p14="http://schemas.microsoft.com/office/powerpoint/2010/main" val="17829458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76200"/>
            <a:ext cx="7539616" cy="990600"/>
          </a:xfrm>
        </p:spPr>
        <p:txBody>
          <a:bodyPr>
            <a:noAutofit/>
          </a:bodyPr>
          <a:lstStyle/>
          <a:p>
            <a:r>
              <a:rPr lang="en-US" sz="2800" dirty="0" smtClean="0"/>
              <a:t>Estimated Number of Net Migrants by </a:t>
            </a:r>
            <a:br>
              <a:rPr lang="en-US" sz="2800" dirty="0" smtClean="0"/>
            </a:br>
            <a:r>
              <a:rPr lang="en-US" sz="2800" dirty="0" smtClean="0"/>
              <a:t>County, Texas, 2013 to 2014</a:t>
            </a:r>
            <a:endParaRPr lang="en-US" sz="28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9</a:t>
            </a:fld>
            <a:endParaRPr lang="en-US" dirty="0"/>
          </a:p>
        </p:txBody>
      </p:sp>
      <p:sp>
        <p:nvSpPr>
          <p:cNvPr id="15" name="TextBox 14"/>
          <p:cNvSpPr txBox="1"/>
          <p:nvPr/>
        </p:nvSpPr>
        <p:spPr>
          <a:xfrm>
            <a:off x="3" y="6550968"/>
            <a:ext cx="3653564" cy="230832"/>
          </a:xfrm>
          <a:prstGeom prst="rect">
            <a:avLst/>
          </a:prstGeom>
          <a:noFill/>
        </p:spPr>
        <p:txBody>
          <a:bodyPr wrap="none" rtlCol="0">
            <a:spAutoFit/>
          </a:bodyPr>
          <a:lstStyle/>
          <a:p>
            <a:r>
              <a:rPr lang="en-US" sz="900" dirty="0" smtClean="0">
                <a:solidFill>
                  <a:schemeClr val="tx1">
                    <a:lumMod val="50000"/>
                    <a:lumOff val="50000"/>
                  </a:schemeClr>
                </a:solidFill>
              </a:rPr>
              <a:t>Source: U.S. Census Bureau Population Estimates, 2014 Vintage. </a:t>
            </a:r>
            <a:endParaRPr lang="en-US" sz="900" dirty="0">
              <a:solidFill>
                <a:schemeClr val="tx1">
                  <a:lumMod val="50000"/>
                  <a:lumOff val="50000"/>
                </a:schemeClr>
              </a:solidFill>
            </a:endParaRPr>
          </a:p>
        </p:txBody>
      </p:sp>
      <p:pic>
        <p:nvPicPr>
          <p:cNvPr id="3" name="Picture 2"/>
          <p:cNvPicPr>
            <a:picLocks noChangeAspect="1"/>
          </p:cNvPicPr>
          <p:nvPr/>
        </p:nvPicPr>
        <p:blipFill rotWithShape="1">
          <a:blip r:embed="rId3"/>
          <a:srcRect l="2170" t="18548" r="8851" b="28554"/>
          <a:stretch/>
        </p:blipFill>
        <p:spPr>
          <a:xfrm>
            <a:off x="1874519" y="1180248"/>
            <a:ext cx="6781801" cy="5541229"/>
          </a:xfrm>
          <a:prstGeom prst="rect">
            <a:avLst/>
          </a:prstGeom>
        </p:spPr>
      </p:pic>
      <p:pic>
        <p:nvPicPr>
          <p:cNvPr id="6" name="Picture 5"/>
          <p:cNvPicPr>
            <a:picLocks noChangeAspect="1"/>
          </p:cNvPicPr>
          <p:nvPr/>
        </p:nvPicPr>
        <p:blipFill rotWithShape="1">
          <a:blip r:embed="rId4"/>
          <a:srcRect t="22785"/>
          <a:stretch/>
        </p:blipFill>
        <p:spPr>
          <a:xfrm>
            <a:off x="1143000" y="1516909"/>
            <a:ext cx="1790480" cy="1549400"/>
          </a:xfrm>
          <a:prstGeom prst="rect">
            <a:avLst/>
          </a:prstGeom>
        </p:spPr>
      </p:pic>
    </p:spTree>
    <p:extLst>
      <p:ext uri="{BB962C8B-B14F-4D97-AF65-F5344CB8AC3E}">
        <p14:creationId xmlns:p14="http://schemas.microsoft.com/office/powerpoint/2010/main" val="1230822836"/>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9ED1DF319F2048B3E62B9641678531" ma:contentTypeVersion="0" ma:contentTypeDescription="Create a new document." ma:contentTypeScope="" ma:versionID="4e3f5fc684d5389b1ede4e436d85ba1b">
  <xsd:schema xmlns:xsd="http://www.w3.org/2001/XMLSchema" xmlns:xs="http://www.w3.org/2001/XMLSchema" xmlns:p="http://schemas.microsoft.com/office/2006/metadata/properties" targetNamespace="http://schemas.microsoft.com/office/2006/metadata/properties" ma:root="true" ma:fieldsID="7ba2d133991974d76e777eae1aa1de2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C40382-C1AA-459A-ADD3-F5514567A9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0C327827-ADB5-4A53-A1D5-C733F4954327}">
  <ds:schemaRef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purl.org/dc/term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94A2D153-A545-4A3E-B636-BC684C00752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16476</TotalTime>
  <Words>3481</Words>
  <Application>Microsoft Office PowerPoint</Application>
  <PresentationFormat>Letter Paper (8.5x11 in)</PresentationFormat>
  <Paragraphs>510</Paragraphs>
  <Slides>44</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ＭＳ Ｐゴシック</vt:lpstr>
      <vt:lpstr>Arial</vt:lpstr>
      <vt:lpstr>Calibri</vt:lpstr>
      <vt:lpstr>Times New Roman</vt:lpstr>
      <vt:lpstr>Tw Cen MT</vt:lpstr>
      <vt:lpstr>Custom Design</vt:lpstr>
      <vt:lpstr>PowerPoint Presentation</vt:lpstr>
      <vt:lpstr>Total Population and Components of Population Change in Texas, 1950-2014</vt:lpstr>
      <vt:lpstr>Population Growth, Texas, 1950-2010</vt:lpstr>
      <vt:lpstr>PowerPoint Presentation</vt:lpstr>
      <vt:lpstr>Historic County Population, Texas</vt:lpstr>
      <vt:lpstr>Total Estimated Population by County, Texas, 2014</vt:lpstr>
      <vt:lpstr>Estimated Population Change, Texas Counties, 2010 to 2014</vt:lpstr>
      <vt:lpstr>Estimated Percent Change of the Total Population by County, Texas, 2010 to 2014</vt:lpstr>
      <vt:lpstr>Estimated Number of Net Migrants by  County, Texas, 2013 to 2014</vt:lpstr>
      <vt:lpstr>Annual Shares of Recent Non-Citizen Immigrants to Texas by World Area of Birth, 2005-2013 </vt:lpstr>
      <vt:lpstr>PowerPoint Presentation</vt:lpstr>
      <vt:lpstr>PowerPoint Presentation</vt:lpstr>
      <vt:lpstr>Fifteen Texas counties that lost the most population, 2013-2014</vt:lpstr>
      <vt:lpstr>Fifteen Texas counties that lost the most population and components of change, 2013-2014</vt:lpstr>
      <vt:lpstr>PowerPoint Presentation</vt:lpstr>
      <vt:lpstr>PowerPoint Presentation</vt:lpstr>
      <vt:lpstr>PowerPoint Presentation</vt:lpstr>
      <vt:lpstr>PowerPoint Presentation</vt:lpstr>
      <vt:lpstr>PowerPoint Presentation</vt:lpstr>
      <vt:lpstr>Texas White (non-Hispanic) and Hispanic Populations by Age, 2010</vt:lpstr>
      <vt:lpstr>Texas Population Pyramid by Race/Ethnicity, 2010</vt:lpstr>
      <vt:lpstr>Texas Population Pyramid by Race/Ethnicity, 2010</vt:lpstr>
      <vt:lpstr>Texas Population Pyramid by Race/Ethnicity, 2010</vt:lpstr>
      <vt:lpstr>Percent  of the Population that is of Hispanic Descent,  Texas Counties, 2009-2013</vt:lpstr>
      <vt:lpstr>Percent of the Population that is Non-Hispanic Black, Texas Counties, 2009-2013</vt:lpstr>
      <vt:lpstr>Percent of the Population Born in Texas, Texas Counties, 2009-2013</vt:lpstr>
      <vt:lpstr>Median Age, Texas Counties, 2009-2013</vt:lpstr>
      <vt:lpstr>Percent of households with income of $150,000 or more, counties, Texas, 2009-2013</vt:lpstr>
      <vt:lpstr>Percent of housing units that are mobile homes, counties, Texas, 2009-2013</vt:lpstr>
      <vt:lpstr>PowerPoint Presentation</vt:lpstr>
      <vt:lpstr>PowerPoint Presentation</vt:lpstr>
      <vt:lpstr>Mean commute time among workers in minutes, Census Tracts, Texas, 2009-2013</vt:lpstr>
      <vt:lpstr>Projected Population Growth in Texas,  2010-2050</vt:lpstr>
      <vt:lpstr>Population Estimates and Projections, Metroplex Counties, 2010-2030</vt:lpstr>
      <vt:lpstr>Population Estimates and Projections, Metroplex Counties, 2010-2015</vt:lpstr>
      <vt:lpstr>Population Estimates and Projections, Blanco County, 2010-2030</vt:lpstr>
      <vt:lpstr>Projected Racial and Ethnic Percent, Texas, 2010-2050</vt:lpstr>
      <vt:lpstr>Trends in Educational Attainment of Persons in the Labor Force (25-64 Years of Age) in Texas by Race/Ethnicity – High School Graduates and Above</vt:lpstr>
      <vt:lpstr>Percent of the Civilian Labor Force (ages 25-64) by Educational Attainment for 2011, 2030 Using Constant Rates, Texas</vt:lpstr>
      <vt:lpstr>Percent of the Civilian Labor Force (ages 25-64) by Educational Attainment for 2011, and 2030 Using Trended Rates, Texas</vt:lpstr>
      <vt:lpstr>Adult Obesity</vt:lpstr>
      <vt:lpstr>Teen Birth Rates (ages 15-19) by State, 2013</vt:lpstr>
      <vt:lpstr>Demographics and Destiny</vt:lpstr>
      <vt:lpstr>Contact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Lloyd Potter</dc:creator>
  <cp:lastModifiedBy>Lloyd Potter</cp:lastModifiedBy>
  <cp:revision>435</cp:revision>
  <cp:lastPrinted>2012-07-15T20:37:49Z</cp:lastPrinted>
  <dcterms:created xsi:type="dcterms:W3CDTF">2010-01-22T14:36:29Z</dcterms:created>
  <dcterms:modified xsi:type="dcterms:W3CDTF">2015-10-08T11:06:49Z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0x010100809ED1DF319F2048B3E62B9641678531</vt:lpwstr>
  </property>
  <property fmtid="{D5CDD505-2E9C-101B-9397-08002B2CF9AE}" pid="3" name="IsMyDocuments">
    <vt:bool>true</vt:bool>
  </property>
</Properties>
</file>