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notesSlides/notesSlide18.xml" ContentType="application/vnd.openxmlformats-officedocument.presentationml.notesSlide+xml"/>
  <Override PartName="/ppt/charts/chart13.xml" ContentType="application/vnd.openxmlformats-officedocument.drawingml.chart+xml"/>
  <Override PartName="/ppt/notesSlides/notesSlide19.xml" ContentType="application/vnd.openxmlformats-officedocument.presentationml.notesSl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7"/>
  </p:sldMasterIdLst>
  <p:notesMasterIdLst>
    <p:notesMasterId r:id="rId51"/>
  </p:notesMasterIdLst>
  <p:handoutMasterIdLst>
    <p:handoutMasterId r:id="rId52"/>
  </p:handoutMasterIdLst>
  <p:sldIdLst>
    <p:sldId id="257" r:id="rId8"/>
    <p:sldId id="346" r:id="rId9"/>
    <p:sldId id="347" r:id="rId10"/>
    <p:sldId id="348" r:id="rId11"/>
    <p:sldId id="350" r:id="rId12"/>
    <p:sldId id="351" r:id="rId13"/>
    <p:sldId id="352" r:id="rId14"/>
    <p:sldId id="353" r:id="rId15"/>
    <p:sldId id="391" r:id="rId16"/>
    <p:sldId id="354" r:id="rId17"/>
    <p:sldId id="357" r:id="rId18"/>
    <p:sldId id="358" r:id="rId19"/>
    <p:sldId id="387" r:id="rId20"/>
    <p:sldId id="355" r:id="rId21"/>
    <p:sldId id="356" r:id="rId22"/>
    <p:sldId id="359" r:id="rId23"/>
    <p:sldId id="360" r:id="rId24"/>
    <p:sldId id="361" r:id="rId25"/>
    <p:sldId id="362" r:id="rId26"/>
    <p:sldId id="363" r:id="rId27"/>
    <p:sldId id="364" r:id="rId28"/>
    <p:sldId id="388" r:id="rId29"/>
    <p:sldId id="365" r:id="rId30"/>
    <p:sldId id="389" r:id="rId31"/>
    <p:sldId id="390" r:id="rId32"/>
    <p:sldId id="373" r:id="rId33"/>
    <p:sldId id="375" r:id="rId34"/>
    <p:sldId id="377" r:id="rId35"/>
    <p:sldId id="376" r:id="rId36"/>
    <p:sldId id="378" r:id="rId37"/>
    <p:sldId id="374" r:id="rId38"/>
    <p:sldId id="379" r:id="rId39"/>
    <p:sldId id="369" r:id="rId40"/>
    <p:sldId id="370" r:id="rId41"/>
    <p:sldId id="371" r:id="rId42"/>
    <p:sldId id="372" r:id="rId43"/>
    <p:sldId id="385" r:id="rId44"/>
    <p:sldId id="386" r:id="rId45"/>
    <p:sldId id="384" r:id="rId46"/>
    <p:sldId id="381" r:id="rId47"/>
    <p:sldId id="382" r:id="rId48"/>
    <p:sldId id="383" r:id="rId49"/>
    <p:sldId id="300" r:id="rId50"/>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7"/>
            <p14:sldId id="346"/>
            <p14:sldId id="347"/>
            <p14:sldId id="348"/>
            <p14:sldId id="350"/>
            <p14:sldId id="351"/>
            <p14:sldId id="352"/>
            <p14:sldId id="353"/>
            <p14:sldId id="391"/>
            <p14:sldId id="354"/>
            <p14:sldId id="357"/>
            <p14:sldId id="358"/>
            <p14:sldId id="387"/>
            <p14:sldId id="355"/>
            <p14:sldId id="356"/>
            <p14:sldId id="359"/>
            <p14:sldId id="360"/>
            <p14:sldId id="361"/>
            <p14:sldId id="362"/>
            <p14:sldId id="363"/>
            <p14:sldId id="364"/>
            <p14:sldId id="388"/>
            <p14:sldId id="365"/>
            <p14:sldId id="389"/>
            <p14:sldId id="390"/>
            <p14:sldId id="373"/>
            <p14:sldId id="375"/>
            <p14:sldId id="377"/>
            <p14:sldId id="376"/>
            <p14:sldId id="378"/>
            <p14:sldId id="374"/>
            <p14:sldId id="379"/>
            <p14:sldId id="369"/>
            <p14:sldId id="370"/>
            <p14:sldId id="371"/>
            <p14:sldId id="372"/>
            <p14:sldId id="385"/>
            <p14:sldId id="386"/>
            <p14:sldId id="384"/>
            <p14:sldId id="381"/>
            <p14:sldId id="382"/>
            <p14:sldId id="383"/>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191C6F"/>
    <a:srgbClr val="DC3B2A"/>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5598" autoAdjust="0"/>
  </p:normalViewPr>
  <p:slideViewPr>
    <p:cSldViewPr>
      <p:cViewPr varScale="1">
        <p:scale>
          <a:sx n="141" d="100"/>
          <a:sy n="141" d="100"/>
        </p:scale>
        <p:origin x="233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2" d="100"/>
          <a:sy n="162" d="100"/>
        </p:scale>
        <p:origin x="2904" y="11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1E-2"/>
          <c:y val="0.12281717725045477"/>
          <c:w val="0.9231195926898027"/>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Sheet1!$C$2:$C$12</c:f>
              <c:numCache>
                <c:formatCode>0.00</c:formatCode>
                <c:ptCount val="11"/>
                <c:pt idx="1">
                  <c:v>1.8684829999999999</c:v>
                </c:pt>
                <c:pt idx="2">
                  <c:v>1.6170530000000001</c:v>
                </c:pt>
                <c:pt idx="3">
                  <c:v>3.0324610000000001</c:v>
                </c:pt>
                <c:pt idx="4">
                  <c:v>2.7573189999999999</c:v>
                </c:pt>
                <c:pt idx="5">
                  <c:v>3.86531</c:v>
                </c:pt>
                <c:pt idx="6">
                  <c:v>4.2937409999999998</c:v>
                </c:pt>
                <c:pt idx="8">
                  <c:v>0.91523500000000002</c:v>
                </c:pt>
                <c:pt idx="9">
                  <c:v>0.38739699999999999</c:v>
                </c:pt>
                <c:pt idx="10">
                  <c:v>0.44749499999999998</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Sheet1!$B$2:$B$12</c:f>
              <c:numCache>
                <c:formatCode>0.00</c:formatCode>
                <c:ptCount val="11"/>
                <c:pt idx="0">
                  <c:v>7.7111939999999999</c:v>
                </c:pt>
                <c:pt idx="1">
                  <c:v>9.5796770000000002</c:v>
                </c:pt>
                <c:pt idx="2">
                  <c:v>11.196730000000001</c:v>
                </c:pt>
                <c:pt idx="3">
                  <c:v>14.229191</c:v>
                </c:pt>
                <c:pt idx="4">
                  <c:v>16.986509999999999</c:v>
                </c:pt>
                <c:pt idx="5">
                  <c:v>20.85182</c:v>
                </c:pt>
                <c:pt idx="6">
                  <c:v>25.145561000000001</c:v>
                </c:pt>
                <c:pt idx="8">
                  <c:v>26.060796</c:v>
                </c:pt>
                <c:pt idx="9">
                  <c:v>26.448193</c:v>
                </c:pt>
                <c:pt idx="10">
                  <c:v>26.895688</c:v>
                </c:pt>
              </c:numCache>
            </c:numRef>
          </c:val>
        </c:ser>
        <c:dLbls>
          <c:showLegendKey val="0"/>
          <c:showVal val="0"/>
          <c:showCatName val="0"/>
          <c:showSerName val="0"/>
          <c:showPercent val="0"/>
          <c:showBubbleSize val="0"/>
        </c:dLbls>
        <c:gapWidth val="219"/>
        <c:overlap val="-27"/>
        <c:axId val="108295768"/>
        <c:axId val="40615495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Sheet1!$A$2:$A$12</c15:sqref>
                        </c15:formulaRef>
                      </c:ext>
                    </c:extLst>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extLst>
                      <c:ext uri="{02D57815-91ED-43cb-92C2-25804820EDAC}">
                        <c15:formulaRef>
                          <c15:sqref>Sheet1!$D$2:$D$12</c15:sqref>
                        </c15:formulaRef>
                      </c:ext>
                    </c:extLst>
                    <c:numCache>
                      <c:formatCode>General</c:formatCode>
                      <c:ptCount val="11"/>
                      <c:pt idx="0">
                        <c:v>0</c:v>
                      </c:pt>
                      <c:pt idx="1">
                        <c:v>2.4</c:v>
                      </c:pt>
                      <c:pt idx="2">
                        <c:v>1.7</c:v>
                      </c:pt>
                      <c:pt idx="3">
                        <c:v>2.7</c:v>
                      </c:pt>
                      <c:pt idx="4">
                        <c:v>2</c:v>
                      </c:pt>
                      <c:pt idx="5">
                        <c:v>2.2999999999999998</c:v>
                      </c:pt>
                      <c:pt idx="6">
                        <c:v>2.1</c:v>
                      </c:pt>
                      <c:pt idx="8">
                        <c:v>1.8</c:v>
                      </c:pt>
                      <c:pt idx="9">
                        <c:v>1.4</c:v>
                      </c:pt>
                      <c:pt idx="10">
                        <c:v>1.7</c:v>
                      </c:pt>
                    </c:numCache>
                  </c:numRef>
                </c:val>
              </c15:ser>
            </c15:filteredBarSeries>
          </c:ext>
        </c:extLst>
      </c:barChart>
      <c:catAx>
        <c:axId val="10829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6154952"/>
        <c:crosses val="autoZero"/>
        <c:auto val="1"/>
        <c:lblAlgn val="ctr"/>
        <c:lblOffset val="100"/>
        <c:noMultiLvlLbl val="0"/>
      </c:catAx>
      <c:valAx>
        <c:axId val="4061549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95768"/>
        <c:crosses val="autoZero"/>
        <c:crossBetween val="between"/>
      </c:valAx>
      <c:spPr>
        <a:noFill/>
        <a:ln>
          <a:noFill/>
        </a:ln>
        <a:effectLst/>
      </c:spPr>
    </c:plotArea>
    <c:legend>
      <c:legendPos val="b"/>
      <c:layout>
        <c:manualLayout>
          <c:xMode val="edge"/>
          <c:yMode val="edge"/>
          <c:x val="0.17904721979197041"/>
          <c:y val="2.5565829857645771E-3"/>
          <c:w val="0.6352584572761738"/>
          <c:h val="7.10898432002205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108202928"/>
        <c:axId val="410785440"/>
      </c:lineChart>
      <c:catAx>
        <c:axId val="108202928"/>
        <c:scaling>
          <c:orientation val="minMax"/>
        </c:scaling>
        <c:delete val="0"/>
        <c:axPos val="b"/>
        <c:numFmt formatCode="General" sourceLinked="1"/>
        <c:majorTickMark val="out"/>
        <c:minorTickMark val="none"/>
        <c:tickLblPos val="nextTo"/>
        <c:txPr>
          <a:bodyPr rot="2700000"/>
          <a:lstStyle/>
          <a:p>
            <a:pPr>
              <a:defRPr/>
            </a:pPr>
            <a:endParaRPr lang="en-US"/>
          </a:p>
        </c:txPr>
        <c:crossAx val="410785440"/>
        <c:crosses val="autoZero"/>
        <c:auto val="1"/>
        <c:lblAlgn val="ctr"/>
        <c:lblOffset val="0"/>
        <c:noMultiLvlLbl val="0"/>
      </c:catAx>
      <c:valAx>
        <c:axId val="410785440"/>
        <c:scaling>
          <c:orientation val="minMax"/>
          <c:max val="55000000"/>
          <c:min val="20000000"/>
        </c:scaling>
        <c:delete val="0"/>
        <c:axPos val="l"/>
        <c:majorGridlines/>
        <c:numFmt formatCode="0" sourceLinked="0"/>
        <c:majorTickMark val="out"/>
        <c:minorTickMark val="none"/>
        <c:tickLblPos val="nextTo"/>
        <c:crossAx val="108202928"/>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5200672731442E-2"/>
          <c:y val="2.4930711504622897E-2"/>
          <c:w val="0.8395234580052493"/>
          <c:h val="0.77268184055118105"/>
        </c:manualLayout>
      </c:layout>
      <c:lineChart>
        <c:grouping val="standard"/>
        <c:varyColors val="0"/>
        <c:ser>
          <c:idx val="0"/>
          <c:order val="0"/>
          <c:tx>
            <c:strRef>
              <c:f>Sheet1!$B$1</c:f>
              <c:strCache>
                <c:ptCount val="1"/>
                <c:pt idx="0">
                  <c:v>Travis Prj.</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#,##0</c:formatCode>
                <c:ptCount val="11"/>
                <c:pt idx="0">
                  <c:v>1024266</c:v>
                </c:pt>
                <c:pt idx="1">
                  <c:v>1047190</c:v>
                </c:pt>
                <c:pt idx="2">
                  <c:v>1070848</c:v>
                </c:pt>
                <c:pt idx="3">
                  <c:v>1095149</c:v>
                </c:pt>
                <c:pt idx="4">
                  <c:v>1119822</c:v>
                </c:pt>
                <c:pt idx="5">
                  <c:v>1144887</c:v>
                </c:pt>
                <c:pt idx="6">
                  <c:v>1170977</c:v>
                </c:pt>
                <c:pt idx="7">
                  <c:v>1197053</c:v>
                </c:pt>
                <c:pt idx="8">
                  <c:v>1223816</c:v>
                </c:pt>
                <c:pt idx="9">
                  <c:v>1250508</c:v>
                </c:pt>
                <c:pt idx="10">
                  <c:v>1277007</c:v>
                </c:pt>
              </c:numCache>
            </c:numRef>
          </c:val>
          <c:smooth val="0"/>
        </c:ser>
        <c:ser>
          <c:idx val="1"/>
          <c:order val="1"/>
          <c:tx>
            <c:strRef>
              <c:f>Sheet1!$C$1</c:f>
              <c:strCache>
                <c:ptCount val="1"/>
                <c:pt idx="0">
                  <c:v> Travis Est.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Sheet1!$C$2:$C$12</c:f>
              <c:numCache>
                <c:formatCode>General</c:formatCode>
                <c:ptCount val="11"/>
                <c:pt idx="0">
                  <c:v>1024266</c:v>
                </c:pt>
                <c:pt idx="1">
                  <c:v>1062609</c:v>
                </c:pt>
                <c:pt idx="2">
                  <c:v>1097104</c:v>
                </c:pt>
                <c:pt idx="3">
                  <c:v>1122748</c:v>
                </c:pt>
                <c:pt idx="4">
                  <c:v>1151145</c:v>
                </c:pt>
              </c:numCache>
            </c:numRef>
          </c:val>
          <c:smooth val="0"/>
        </c:ser>
        <c:ser>
          <c:idx val="2"/>
          <c:order val="2"/>
          <c:tx>
            <c:strRef>
              <c:f>Sheet1!$D$1</c:f>
              <c:strCache>
                <c:ptCount val="1"/>
                <c:pt idx="0">
                  <c:v>Williamson Prj.</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Sheet1!$D$2:$D$12</c:f>
              <c:numCache>
                <c:formatCode>#,##0</c:formatCode>
                <c:ptCount val="11"/>
                <c:pt idx="0">
                  <c:v>422679</c:v>
                </c:pt>
                <c:pt idx="1">
                  <c:v>440451</c:v>
                </c:pt>
                <c:pt idx="2">
                  <c:v>458886</c:v>
                </c:pt>
                <c:pt idx="3">
                  <c:v>478059</c:v>
                </c:pt>
                <c:pt idx="4">
                  <c:v>498102</c:v>
                </c:pt>
                <c:pt idx="5">
                  <c:v>518755</c:v>
                </c:pt>
                <c:pt idx="6">
                  <c:v>540242</c:v>
                </c:pt>
                <c:pt idx="7">
                  <c:v>562337</c:v>
                </c:pt>
                <c:pt idx="8">
                  <c:v>585398</c:v>
                </c:pt>
                <c:pt idx="9">
                  <c:v>609155</c:v>
                </c:pt>
                <c:pt idx="10">
                  <c:v>633783</c:v>
                </c:pt>
              </c:numCache>
            </c:numRef>
          </c:val>
          <c:smooth val="0"/>
        </c:ser>
        <c:ser>
          <c:idx val="3"/>
          <c:order val="3"/>
          <c:tx>
            <c:strRef>
              <c:f>Sheet1!$E$1</c:f>
              <c:strCache>
                <c:ptCount val="1"/>
                <c:pt idx="0">
                  <c:v> Willimson Est.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Sheet1!$E$2:$E$12</c:f>
              <c:numCache>
                <c:formatCode>General</c:formatCode>
                <c:ptCount val="11"/>
                <c:pt idx="0">
                  <c:v>422679</c:v>
                </c:pt>
                <c:pt idx="1">
                  <c:v>442482</c:v>
                </c:pt>
                <c:pt idx="2">
                  <c:v>456593</c:v>
                </c:pt>
                <c:pt idx="3">
                  <c:v>471225</c:v>
                </c:pt>
                <c:pt idx="4">
                  <c:v>489250</c:v>
                </c:pt>
              </c:numCache>
            </c:numRef>
          </c:val>
          <c:smooth val="0"/>
        </c:ser>
        <c:ser>
          <c:idx val="4"/>
          <c:order val="4"/>
          <c:tx>
            <c:strRef>
              <c:f>Sheet1!$F$1</c:f>
              <c:strCache>
                <c:ptCount val="1"/>
                <c:pt idx="0">
                  <c:v>Hays Prj.</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Sheet1!$F$2:$F$12</c:f>
              <c:numCache>
                <c:formatCode>#,##0</c:formatCode>
                <c:ptCount val="11"/>
                <c:pt idx="0">
                  <c:v>157107</c:v>
                </c:pt>
                <c:pt idx="1">
                  <c:v>164610</c:v>
                </c:pt>
                <c:pt idx="2">
                  <c:v>172451</c:v>
                </c:pt>
                <c:pt idx="3">
                  <c:v>180433</c:v>
                </c:pt>
                <c:pt idx="4">
                  <c:v>188705</c:v>
                </c:pt>
                <c:pt idx="5">
                  <c:v>197298</c:v>
                </c:pt>
                <c:pt idx="6">
                  <c:v>206220</c:v>
                </c:pt>
                <c:pt idx="7">
                  <c:v>215576</c:v>
                </c:pt>
                <c:pt idx="8">
                  <c:v>225340</c:v>
                </c:pt>
                <c:pt idx="9">
                  <c:v>235500</c:v>
                </c:pt>
                <c:pt idx="10">
                  <c:v>246119</c:v>
                </c:pt>
              </c:numCache>
            </c:numRef>
          </c:val>
          <c:smooth val="0"/>
        </c:ser>
        <c:ser>
          <c:idx val="5"/>
          <c:order val="5"/>
          <c:tx>
            <c:strRef>
              <c:f>Sheet1!$G$1</c:f>
              <c:strCache>
                <c:ptCount val="1"/>
                <c:pt idx="0">
                  <c:v> Hays Est.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Sheet1!$G$2:$G$12</c:f>
              <c:numCache>
                <c:formatCode>General</c:formatCode>
                <c:ptCount val="11"/>
                <c:pt idx="0">
                  <c:v>157107</c:v>
                </c:pt>
                <c:pt idx="1">
                  <c:v>163380</c:v>
                </c:pt>
                <c:pt idx="2">
                  <c:v>168855</c:v>
                </c:pt>
                <c:pt idx="3">
                  <c:v>176483</c:v>
                </c:pt>
                <c:pt idx="4">
                  <c:v>185025</c:v>
                </c:pt>
              </c:numCache>
            </c:numRef>
          </c:val>
          <c:smooth val="0"/>
        </c:ser>
        <c:dLbls>
          <c:showLegendKey val="0"/>
          <c:showVal val="0"/>
          <c:showCatName val="0"/>
          <c:showSerName val="0"/>
          <c:showPercent val="0"/>
          <c:showBubbleSize val="0"/>
        </c:dLbls>
        <c:marker val="1"/>
        <c:smooth val="0"/>
        <c:axId val="410584456"/>
        <c:axId val="410584848"/>
      </c:lineChart>
      <c:catAx>
        <c:axId val="410584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0584848"/>
        <c:crosses val="autoZero"/>
        <c:auto val="1"/>
        <c:lblAlgn val="ctr"/>
        <c:lblOffset val="100"/>
        <c:noMultiLvlLbl val="0"/>
      </c:catAx>
      <c:valAx>
        <c:axId val="410584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0584456"/>
        <c:crosses val="autoZero"/>
        <c:crossBetween val="between"/>
      </c:valAx>
      <c:spPr>
        <a:noFill/>
        <a:ln>
          <a:noFill/>
        </a:ln>
        <a:effectLst/>
      </c:spPr>
    </c:plotArea>
    <c:legend>
      <c:legendPos val="t"/>
      <c:layout>
        <c:manualLayout>
          <c:xMode val="edge"/>
          <c:yMode val="edge"/>
          <c:x val="0.33854152332900134"/>
          <c:y val="0.22950066269419508"/>
          <c:w val="0.38432446550977245"/>
          <c:h val="0.19145147964767245"/>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extLst xmlns:c16r2="http://schemas.microsoft.com/office/drawing/2015/06/chart">
            <c:ext xmlns:c16="http://schemas.microsoft.com/office/drawing/2014/chart" uri="{C3380CC4-5D6E-409C-BE32-E72D297353CC}">
              <c16:uniqueId val="{00000000-9F99-472E-A933-46F8A76C3DF0}"/>
            </c:ext>
          </c:extLst>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extLst xmlns:c16r2="http://schemas.microsoft.com/office/drawing/2015/06/chart">
            <c:ext xmlns:c16="http://schemas.microsoft.com/office/drawing/2014/chart" uri="{C3380CC4-5D6E-409C-BE32-E72D297353CC}">
              <c16:uniqueId val="{00000001-9F99-472E-A933-46F8A76C3DF0}"/>
            </c:ext>
          </c:extLst>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extLst xmlns:c16r2="http://schemas.microsoft.com/office/drawing/2015/06/chart">
            <c:ext xmlns:c16="http://schemas.microsoft.com/office/drawing/2014/chart" uri="{C3380CC4-5D6E-409C-BE32-E72D297353CC}">
              <c16:uniqueId val="{00000002-9F99-472E-A933-46F8A76C3DF0}"/>
            </c:ext>
          </c:extLst>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extLst xmlns:c16r2="http://schemas.microsoft.com/office/drawing/2015/06/chart">
            <c:ext xmlns:c16="http://schemas.microsoft.com/office/drawing/2014/chart" uri="{C3380CC4-5D6E-409C-BE32-E72D297353CC}">
              <c16:uniqueId val="{00000003-9F99-472E-A933-46F8A76C3DF0}"/>
            </c:ext>
          </c:extLst>
        </c:ser>
        <c:dLbls>
          <c:showLegendKey val="0"/>
          <c:showVal val="0"/>
          <c:showCatName val="0"/>
          <c:showSerName val="0"/>
          <c:showPercent val="0"/>
          <c:showBubbleSize val="0"/>
        </c:dLbls>
        <c:marker val="1"/>
        <c:smooth val="0"/>
        <c:axId val="410585632"/>
        <c:axId val="410586024"/>
      </c:lineChart>
      <c:catAx>
        <c:axId val="410585632"/>
        <c:scaling>
          <c:orientation val="minMax"/>
        </c:scaling>
        <c:delete val="0"/>
        <c:axPos val="b"/>
        <c:numFmt formatCode="General" sourceLinked="1"/>
        <c:majorTickMark val="out"/>
        <c:minorTickMark val="out"/>
        <c:tickLblPos val="nextTo"/>
        <c:txPr>
          <a:bodyPr rot="-2220000"/>
          <a:lstStyle/>
          <a:p>
            <a:pPr>
              <a:defRPr sz="1600"/>
            </a:pPr>
            <a:endParaRPr lang="en-US"/>
          </a:p>
        </c:txPr>
        <c:crossAx val="410586024"/>
        <c:crosses val="autoZero"/>
        <c:auto val="1"/>
        <c:lblAlgn val="ctr"/>
        <c:lblOffset val="100"/>
        <c:tickLblSkip val="5"/>
        <c:noMultiLvlLbl val="0"/>
      </c:catAx>
      <c:valAx>
        <c:axId val="410586024"/>
        <c:scaling>
          <c:orientation val="minMax"/>
        </c:scaling>
        <c:delete val="0"/>
        <c:axPos val="l"/>
        <c:majorGridlines/>
        <c:numFmt formatCode="#,##0" sourceLinked="1"/>
        <c:majorTickMark val="out"/>
        <c:minorTickMark val="none"/>
        <c:tickLblPos val="nextTo"/>
        <c:crossAx val="41058563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xmlns:c16r2="http://schemas.microsoft.com/office/drawing/2015/06/chart">
            <c:ext xmlns:c16="http://schemas.microsoft.com/office/drawing/2014/chart" uri="{C3380CC4-5D6E-409C-BE32-E72D297353CC}">
              <c16:uniqueId val="{00000000-C2B0-42F1-A181-7820F867DDC6}"/>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xmlns:c16r2="http://schemas.microsoft.com/office/drawing/2015/06/chart">
            <c:ext xmlns:c16="http://schemas.microsoft.com/office/drawing/2014/chart" uri="{C3380CC4-5D6E-409C-BE32-E72D297353CC}">
              <c16:uniqueId val="{00000001-C2B0-42F1-A181-7820F867DDC6}"/>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xmlns:c16r2="http://schemas.microsoft.com/office/drawing/2015/06/chart">
            <c:ext xmlns:c16="http://schemas.microsoft.com/office/drawing/2014/chart" uri="{C3380CC4-5D6E-409C-BE32-E72D297353CC}">
              <c16:uniqueId val="{00000002-C2B0-42F1-A181-7820F867DDC6}"/>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xmlns:c16r2="http://schemas.microsoft.com/office/drawing/2015/06/chart">
            <c:ext xmlns:c16="http://schemas.microsoft.com/office/drawing/2014/chart" uri="{C3380CC4-5D6E-409C-BE32-E72D297353CC}">
              <c16:uniqueId val="{00000003-C2B0-42F1-A181-7820F867DDC6}"/>
            </c:ext>
          </c:extLst>
        </c:ser>
        <c:dLbls>
          <c:showLegendKey val="0"/>
          <c:showVal val="0"/>
          <c:showCatName val="0"/>
          <c:showSerName val="0"/>
          <c:showPercent val="0"/>
          <c:showBubbleSize val="0"/>
        </c:dLbls>
        <c:smooth val="0"/>
        <c:axId val="405351872"/>
        <c:axId val="405352264"/>
      </c:lineChart>
      <c:catAx>
        <c:axId val="405351872"/>
        <c:scaling>
          <c:orientation val="minMax"/>
        </c:scaling>
        <c:delete val="0"/>
        <c:axPos val="b"/>
        <c:numFmt formatCode="General" sourceLinked="1"/>
        <c:majorTickMark val="out"/>
        <c:minorTickMark val="none"/>
        <c:tickLblPos val="nextTo"/>
        <c:crossAx val="405352264"/>
        <c:crosses val="autoZero"/>
        <c:auto val="1"/>
        <c:lblAlgn val="ctr"/>
        <c:lblOffset val="100"/>
        <c:noMultiLvlLbl val="0"/>
      </c:catAx>
      <c:valAx>
        <c:axId val="405352264"/>
        <c:scaling>
          <c:orientation val="minMax"/>
          <c:min val="0.5"/>
        </c:scaling>
        <c:delete val="0"/>
        <c:axPos val="l"/>
        <c:majorGridlines/>
        <c:numFmt formatCode="0%" sourceLinked="0"/>
        <c:majorTickMark val="out"/>
        <c:minorTickMark val="none"/>
        <c:tickLblPos val="nextTo"/>
        <c:crossAx val="405351872"/>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1A4-41CB-BE32-6A965FBC083D}"/>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1A4-41CB-BE32-6A965FBC083D}"/>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1A4-41CB-BE32-6A965FBC083D}"/>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1A4-41CB-BE32-6A965FBC083D}"/>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01A4-41CB-BE32-6A965FBC083D}"/>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xmlns:c16r2="http://schemas.microsoft.com/office/drawing/2015/06/chart">
            <c:ext xmlns:c16="http://schemas.microsoft.com/office/drawing/2014/chart" uri="{C3380CC4-5D6E-409C-BE32-E72D297353CC}">
              <c16:uniqueId val="{00000005-01A4-41CB-BE32-6A965FBC083D}"/>
            </c:ext>
          </c:extLst>
        </c:ser>
        <c:dLbls>
          <c:showLegendKey val="0"/>
          <c:showVal val="0"/>
          <c:showCatName val="0"/>
          <c:showSerName val="0"/>
          <c:showPercent val="0"/>
          <c:showBubbleSize val="0"/>
        </c:dLbls>
        <c:gapWidth val="219"/>
        <c:overlap val="-27"/>
        <c:axId val="109708616"/>
        <c:axId val="405314360"/>
      </c:barChart>
      <c:catAx>
        <c:axId val="1097086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05314360"/>
        <c:crosses val="autoZero"/>
        <c:auto val="1"/>
        <c:lblAlgn val="ctr"/>
        <c:lblOffset val="100"/>
        <c:noMultiLvlLbl val="0"/>
      </c:catAx>
      <c:valAx>
        <c:axId val="405314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9708616"/>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CA9-4C2D-891B-F59418772B22}"/>
                </c:ex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CA9-4C2D-891B-F59418772B22}"/>
                </c:ex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CA9-4C2D-891B-F59418772B22}"/>
                </c:ex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CA9-4C2D-891B-F59418772B2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3CA9-4C2D-891B-F59418772B22}"/>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xmlns:c16r2="http://schemas.microsoft.com/office/drawing/2015/06/chart">
            <c:ext xmlns:c16="http://schemas.microsoft.com/office/drawing/2014/chart" uri="{C3380CC4-5D6E-409C-BE32-E72D297353CC}">
              <c16:uniqueId val="{00000005-3CA9-4C2D-891B-F59418772B22}"/>
            </c:ext>
          </c:extLst>
        </c:ser>
        <c:dLbls>
          <c:showLegendKey val="0"/>
          <c:showVal val="0"/>
          <c:showCatName val="0"/>
          <c:showSerName val="0"/>
          <c:showPercent val="0"/>
          <c:showBubbleSize val="0"/>
        </c:dLbls>
        <c:gapWidth val="219"/>
        <c:overlap val="-27"/>
        <c:axId val="405315144"/>
        <c:axId val="405315536"/>
      </c:barChart>
      <c:catAx>
        <c:axId val="4053151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05315536"/>
        <c:crosses val="autoZero"/>
        <c:auto val="1"/>
        <c:lblAlgn val="ctr"/>
        <c:lblOffset val="100"/>
        <c:noMultiLvlLbl val="0"/>
      </c:catAx>
      <c:valAx>
        <c:axId val="405315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05315144"/>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406155736"/>
        <c:axId val="406156128"/>
      </c:areaChart>
      <c:catAx>
        <c:axId val="406155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j-lt"/>
                <a:ea typeface="+mn-ea"/>
                <a:cs typeface="+mn-cs"/>
              </a:defRPr>
            </a:pPr>
            <a:endParaRPr lang="en-US"/>
          </a:p>
        </c:txPr>
        <c:crossAx val="406156128"/>
        <c:crosses val="autoZero"/>
        <c:auto val="1"/>
        <c:lblAlgn val="ctr"/>
        <c:lblOffset val="100"/>
        <c:noMultiLvlLbl val="0"/>
      </c:catAx>
      <c:valAx>
        <c:axId val="406156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j-lt"/>
                <a:ea typeface="+mn-ea"/>
                <a:cs typeface="+mn-cs"/>
              </a:defRPr>
            </a:pPr>
            <a:endParaRPr lang="en-US"/>
          </a:p>
        </c:txPr>
        <c:crossAx val="406155736"/>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404131000"/>
        <c:axId val="404131392"/>
      </c:barChart>
      <c:catAx>
        <c:axId val="404131000"/>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404131392"/>
        <c:crosses val="autoZero"/>
        <c:auto val="1"/>
        <c:lblAlgn val="ctr"/>
        <c:lblOffset val="100"/>
        <c:noMultiLvlLbl val="0"/>
      </c:catAx>
      <c:valAx>
        <c:axId val="404131392"/>
        <c:scaling>
          <c:orientation val="minMax"/>
        </c:scaling>
        <c:delete val="1"/>
        <c:axPos val="l"/>
        <c:numFmt formatCode="0.0%" sourceLinked="1"/>
        <c:majorTickMark val="out"/>
        <c:minorTickMark val="none"/>
        <c:tickLblPos val="nextTo"/>
        <c:crossAx val="404131000"/>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63636363636382"/>
          <c:y val="0"/>
        </c:manualLayout>
      </c:layout>
      <c:overlay val="1"/>
    </c:title>
    <c:autoTitleDeleted val="0"/>
    <c:plotArea>
      <c:layout>
        <c:manualLayout>
          <c:layoutTarget val="inner"/>
          <c:xMode val="edge"/>
          <c:yMode val="edge"/>
          <c:x val="0.23937654248442841"/>
          <c:y val="0.12213964325887849"/>
          <c:w val="0.62430305082832382"/>
          <c:h val="0.75402836009135221"/>
        </c:manualLayout>
      </c:layout>
      <c:pieChart>
        <c:varyColors val="1"/>
        <c:ser>
          <c:idx val="0"/>
          <c:order val="0"/>
          <c:tx>
            <c:strRef>
              <c:f>Sheet1!$B$1</c:f>
              <c:strCache>
                <c:ptCount val="1"/>
                <c:pt idx="0">
                  <c:v>2000</c:v>
                </c:pt>
              </c:strCache>
            </c:strRef>
          </c:tx>
          <c:dLbls>
            <c:dLbl>
              <c:idx val="0"/>
              <c:spPr/>
              <c:txPr>
                <a:bodyPr/>
                <a:lstStyle/>
                <a:p>
                  <a:pPr>
                    <a:defRPr sz="2000" baseline="0">
                      <a:solidFill>
                        <a:schemeClr val="bg1"/>
                      </a:solidFill>
                    </a:defRPr>
                  </a:pPr>
                  <a:endParaRPr lang="en-US"/>
                </a:p>
              </c:txPr>
              <c:dLblPos val="bestFit"/>
              <c:showLegendKey val="0"/>
              <c:showVal val="0"/>
              <c:showCatName val="1"/>
              <c:showSerName val="0"/>
              <c:showPercent val="1"/>
              <c:showBubbleSize val="0"/>
            </c:dLbl>
            <c:dLbl>
              <c:idx val="1"/>
              <c:layout>
                <c:manualLayout>
                  <c:x val="-3.308653582481294E-2"/>
                  <c:y val="0"/>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2.8388373095154178E-2"/>
                  <c:y val="5.3078900851679309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0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General</c:formatCode>
                <c:ptCount val="4"/>
                <c:pt idx="0">
                  <c:v>11134851</c:v>
                </c:pt>
                <c:pt idx="1">
                  <c:v>2434566</c:v>
                </c:pt>
                <c:pt idx="2">
                  <c:v>790346</c:v>
                </c:pt>
                <c:pt idx="3">
                  <c:v>6703952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4148695698751942"/>
          <c:y val="0.12869172035313767"/>
          <c:w val="0.73743424929026657"/>
          <c:h val="0.65698687664042155"/>
        </c:manualLayout>
      </c:layout>
      <c:pieChart>
        <c:varyColors val="1"/>
        <c:ser>
          <c:idx val="0"/>
          <c:order val="0"/>
          <c:tx>
            <c:strRef>
              <c:f>Sheet1!$B$1</c:f>
              <c:strCache>
                <c:ptCount val="1"/>
                <c:pt idx="0">
                  <c:v>2010</c:v>
                </c:pt>
              </c:strCache>
            </c:strRef>
          </c:tx>
          <c:dLbls>
            <c:dLbl>
              <c:idx val="0"/>
              <c:spPr/>
              <c:txPr>
                <a:bodyPr/>
                <a:lstStyle/>
                <a:p>
                  <a:pPr>
                    <a:defRPr baseline="0">
                      <a:solidFill>
                        <a:schemeClr val="bg1"/>
                      </a:solidFill>
                    </a:defRPr>
                  </a:pPr>
                  <a:endParaRPr lang="en-US"/>
                </a:p>
              </c:txPr>
              <c:dLblPos val="bestFit"/>
              <c:showLegendKey val="0"/>
              <c:showVal val="0"/>
              <c:showCatName val="1"/>
              <c:showSerName val="0"/>
              <c:showPercent val="1"/>
              <c:showBubbleSize val="0"/>
            </c:dLbl>
            <c:dLbl>
              <c:idx val="1"/>
              <c:layout>
                <c:manualLayout>
                  <c:x val="0.14821172353455819"/>
                  <c:y val="3.5607253638749738E-3"/>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4.2642169728783885E-3"/>
                  <c:y val="-1.0180863755666909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1.3828193350831151E-2"/>
                  <c:y val="-2.1332378907182058E-2"/>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#,##0</c:formatCode>
                <c:ptCount val="4"/>
                <c:pt idx="0">
                  <c:v>11397345</c:v>
                </c:pt>
                <c:pt idx="1">
                  <c:v>2886825</c:v>
                </c:pt>
                <c:pt idx="2">
                  <c:v>1400470</c:v>
                </c:pt>
                <c:pt idx="3">
                  <c:v>9460921</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108737376"/>
        <c:axId val="108737768"/>
      </c:barChart>
      <c:catAx>
        <c:axId val="108737376"/>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108737768"/>
        <c:crosses val="autoZero"/>
        <c:auto val="1"/>
        <c:lblAlgn val="ctr"/>
        <c:lblOffset val="100"/>
        <c:noMultiLvlLbl val="0"/>
      </c:catAx>
      <c:valAx>
        <c:axId val="108737768"/>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108737376"/>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dLbls>
          <c:showLegendKey val="0"/>
          <c:showVal val="0"/>
          <c:showCatName val="0"/>
          <c:showSerName val="0"/>
          <c:showPercent val="0"/>
          <c:showBubbleSize val="0"/>
        </c:dLbls>
        <c:gapWidth val="0"/>
        <c:overlap val="100"/>
        <c:axId val="108738552"/>
        <c:axId val="110760912"/>
      </c:barChart>
      <c:catAx>
        <c:axId val="108738552"/>
        <c:scaling>
          <c:orientation val="minMax"/>
        </c:scaling>
        <c:delete val="0"/>
        <c:axPos val="l"/>
        <c:numFmt formatCode="General" sourceLinked="0"/>
        <c:majorTickMark val="out"/>
        <c:minorTickMark val="none"/>
        <c:tickLblPos val="low"/>
        <c:txPr>
          <a:bodyPr/>
          <a:lstStyle/>
          <a:p>
            <a:pPr>
              <a:defRPr sz="1050" baseline="0"/>
            </a:pPr>
            <a:endParaRPr lang="en-US"/>
          </a:p>
        </c:txPr>
        <c:crossAx val="110760912"/>
        <c:crosses val="autoZero"/>
        <c:auto val="1"/>
        <c:lblAlgn val="ctr"/>
        <c:lblOffset val="100"/>
        <c:tickLblSkip val="5"/>
        <c:noMultiLvlLbl val="0"/>
      </c:catAx>
      <c:valAx>
        <c:axId val="110760912"/>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108738552"/>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16908042744657"/>
          <c:y val="0.12202441304425987"/>
          <c:w val="0.81972300337457815"/>
          <c:h val="0.80611117103512742"/>
        </c:manualLayout>
      </c:layout>
      <c:barChart>
        <c:barDir val="bar"/>
        <c:grouping val="stacked"/>
        <c:varyColors val="0"/>
        <c:ser>
          <c:idx val="0"/>
          <c:order val="0"/>
          <c:tx>
            <c:strRef>
              <c:f>Sheet1!$B$1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1"/>
          <c:order val="1"/>
          <c:tx>
            <c:strRef>
              <c:f>Sheet1!$C$1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2"/>
          <c:order val="2"/>
          <c:tx>
            <c:strRef>
              <c:f>Sheet1!$D$1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3"/>
          <c:order val="3"/>
          <c:tx>
            <c:strRef>
              <c:f>Sheet1!$E$1</c:f>
              <c:strCache>
                <c:ptCount val="1"/>
                <c:pt idx="0">
                  <c:v>Male Other, Non Hispanic</c:v>
                </c:pt>
              </c:strCache>
            </c:strRef>
          </c:tx>
          <c:spPr>
            <a:solidFill>
              <a:schemeClr val="accent1">
                <a:lumMod val="20000"/>
                <a:lumOff val="80000"/>
              </a:schemeClr>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4"/>
          <c:order val="4"/>
          <c:tx>
            <c:strRef>
              <c:f>Sheet1!$F$1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5"/>
          <c:order val="5"/>
          <c:tx>
            <c:strRef>
              <c:f>Sheet1!$G$1</c:f>
              <c:strCache>
                <c:ptCount val="1"/>
                <c:pt idx="0">
                  <c:v>Female Black, Non-Hispanic</c:v>
                </c:pt>
              </c:strCache>
            </c:strRef>
          </c:tx>
          <c:spPr>
            <a:solidFill>
              <a:schemeClr val="accent2">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6"/>
          <c:order val="6"/>
          <c:tx>
            <c:strRef>
              <c:f>Sheet1!$H$1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7"/>
          <c:order val="7"/>
          <c:tx>
            <c:strRef>
              <c:f>Sheet1!$I$1</c:f>
              <c:strCache>
                <c:ptCount val="1"/>
                <c:pt idx="0">
                  <c:v>Female Other, Non Hispanic</c:v>
                </c:pt>
              </c:strCache>
            </c:strRef>
          </c:tx>
          <c:spPr>
            <a:solidFill>
              <a:schemeClr val="accent2">
                <a:lumMod val="20000"/>
                <a:lumOff val="80000"/>
              </a:schemeClr>
            </a:solidFill>
          </c:spPr>
          <c:invertIfNegative val="0"/>
          <c:dPt>
            <c:idx val="24"/>
            <c:invertIfNegative val="0"/>
            <c:bubble3D val="0"/>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109348736"/>
        <c:axId val="109349128"/>
      </c:barChart>
      <c:catAx>
        <c:axId val="109348736"/>
        <c:scaling>
          <c:orientation val="minMax"/>
        </c:scaling>
        <c:delete val="0"/>
        <c:axPos val="l"/>
        <c:numFmt formatCode="General" sourceLinked="0"/>
        <c:majorTickMark val="out"/>
        <c:minorTickMark val="none"/>
        <c:tickLblPos val="low"/>
        <c:txPr>
          <a:bodyPr/>
          <a:lstStyle/>
          <a:p>
            <a:pPr>
              <a:defRPr sz="1050" baseline="0"/>
            </a:pPr>
            <a:endParaRPr lang="en-US"/>
          </a:p>
        </c:txPr>
        <c:crossAx val="109349128"/>
        <c:crosses val="autoZero"/>
        <c:auto val="1"/>
        <c:lblAlgn val="ctr"/>
        <c:lblOffset val="100"/>
        <c:tickLblSkip val="5"/>
        <c:noMultiLvlLbl val="0"/>
      </c:catAx>
      <c:valAx>
        <c:axId val="109349128"/>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10934873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2"/>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3"/>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4"/>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6"/>
          <c:order val="6"/>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7"/>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8"/>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9"/>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109349912"/>
        <c:axId val="109350304"/>
      </c:barChart>
      <c:catAx>
        <c:axId val="109349912"/>
        <c:scaling>
          <c:orientation val="minMax"/>
        </c:scaling>
        <c:delete val="0"/>
        <c:axPos val="l"/>
        <c:numFmt formatCode="General" sourceLinked="0"/>
        <c:majorTickMark val="out"/>
        <c:minorTickMark val="none"/>
        <c:tickLblPos val="low"/>
        <c:txPr>
          <a:bodyPr/>
          <a:lstStyle/>
          <a:p>
            <a:pPr>
              <a:defRPr sz="1050" baseline="0"/>
            </a:pPr>
            <a:endParaRPr lang="en-US"/>
          </a:p>
        </c:txPr>
        <c:crossAx val="109350304"/>
        <c:crosses val="autoZero"/>
        <c:auto val="1"/>
        <c:lblAlgn val="ctr"/>
        <c:lblOffset val="100"/>
        <c:tickLblSkip val="5"/>
        <c:noMultiLvlLbl val="0"/>
      </c:catAx>
      <c:valAx>
        <c:axId val="109350304"/>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109349912"/>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767" tIns="47383" rIns="94767" bIns="47383" rtlCol="0"/>
          <a:lstStyle>
            <a:lvl1pPr algn="l">
              <a:defRPr sz="1200"/>
            </a:lvl1pPr>
          </a:lstStyle>
          <a:p>
            <a:r>
              <a:rPr lang="en-US" dirty="0" smtClean="0"/>
              <a:t>DRAFT PLEASE DO NOT DISTRIBUTE OR REPRODUCE</a:t>
            </a:r>
            <a:endParaRPr lang="en-US" dirty="0"/>
          </a:p>
        </p:txBody>
      </p:sp>
      <p:sp>
        <p:nvSpPr>
          <p:cNvPr id="3" name="Date Placeholder 2"/>
          <p:cNvSpPr>
            <a:spLocks noGrp="1"/>
          </p:cNvSpPr>
          <p:nvPr>
            <p:ph type="dt" sz="quarter" idx="1"/>
          </p:nvPr>
        </p:nvSpPr>
        <p:spPr>
          <a:xfrm>
            <a:off x="5438395" y="0"/>
            <a:ext cx="4161176" cy="366092"/>
          </a:xfrm>
          <a:prstGeom prst="rect">
            <a:avLst/>
          </a:prstGeom>
        </p:spPr>
        <p:txBody>
          <a:bodyPr vert="horz" lIns="94767" tIns="47383" rIns="94767" bIns="47383" rtlCol="0"/>
          <a:lstStyle>
            <a:lvl1pPr algn="r">
              <a:defRPr sz="1200"/>
            </a:lvl1pPr>
          </a:lstStyle>
          <a:p>
            <a:fld id="{6F86D4F7-26D3-47E1-8796-8EA85FE6EA14}" type="datetimeFigureOut">
              <a:rPr lang="en-US" smtClean="0"/>
              <a:pPr/>
              <a:t>10/20/2015</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767" tIns="47383" rIns="94767" bIns="473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5" y="6947452"/>
            <a:ext cx="4161176" cy="366092"/>
          </a:xfrm>
          <a:prstGeom prst="rect">
            <a:avLst/>
          </a:prstGeom>
        </p:spPr>
        <p:txBody>
          <a:bodyPr vert="horz" lIns="94767" tIns="47383" rIns="94767" bIns="47383"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defRPr sz="1200" smtClean="0"/>
            </a:lvl1pPr>
          </a:lstStyle>
          <a:p>
            <a:pPr>
              <a:defRPr/>
            </a:pPr>
            <a:r>
              <a:rPr lang="en-US" dirty="0" smtClean="0"/>
              <a:t>DRAFT PLEASE DO NOT DISTRIBUTE OR REPRODUCE</a:t>
            </a: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6363"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566" tIns="48285" rIns="96566" bIns="4828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566" tIns="48285" rIns="96566" bIns="48285"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569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60500" y="576263"/>
            <a:ext cx="6916738" cy="51879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Tree>
    <p:extLst>
      <p:ext uri="{BB962C8B-B14F-4D97-AF65-F5344CB8AC3E}">
        <p14:creationId xmlns:p14="http://schemas.microsoft.com/office/powerpoint/2010/main" val="295934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Tree>
    <p:extLst>
      <p:ext uri="{BB962C8B-B14F-4D97-AF65-F5344CB8AC3E}">
        <p14:creationId xmlns:p14="http://schemas.microsoft.com/office/powerpoint/2010/main" val="128205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a:t>
            </a:r>
            <a:r>
              <a:rPr lang="en-US" baseline="0" dirty="0" smtClean="0"/>
              <a:t> and </a:t>
            </a:r>
            <a:r>
              <a:rPr lang="en-US" dirty="0" smtClean="0"/>
              <a:t>sex</a:t>
            </a:r>
            <a:r>
              <a:rPr lang="en-US" baseline="0" dirty="0" smtClean="0"/>
              <a:t> composition of the Texas non-Hispanic white population. Blue represents males, red females, rows are single years of age. </a:t>
            </a:r>
            <a:endParaRPr lang="en-US" dirty="0"/>
          </a:p>
        </p:txBody>
      </p:sp>
    </p:spTree>
    <p:extLst>
      <p:ext uri="{BB962C8B-B14F-4D97-AF65-F5344CB8AC3E}">
        <p14:creationId xmlns:p14="http://schemas.microsoft.com/office/powerpoint/2010/main" val="4117523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and sex</a:t>
            </a:r>
            <a:r>
              <a:rPr lang="en-US" baseline="0" dirty="0" smtClean="0"/>
              <a:t> composition of the minority population in Texas. Blue represents males, red females, rows are single years of age, and shades represent specified race/ethnic groups as indicated in the legend. </a:t>
            </a:r>
            <a:endParaRPr lang="en-US" dirty="0"/>
          </a:p>
        </p:txBody>
      </p:sp>
    </p:spTree>
    <p:extLst>
      <p:ext uri="{BB962C8B-B14F-4D97-AF65-F5344CB8AC3E}">
        <p14:creationId xmlns:p14="http://schemas.microsoft.com/office/powerpoint/2010/main" val="138079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Tree>
    <p:extLst>
      <p:ext uri="{BB962C8B-B14F-4D97-AF65-F5344CB8AC3E}">
        <p14:creationId xmlns:p14="http://schemas.microsoft.com/office/powerpoint/2010/main" val="2813017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Tree>
    <p:extLst>
      <p:ext uri="{BB962C8B-B14F-4D97-AF65-F5344CB8AC3E}">
        <p14:creationId xmlns:p14="http://schemas.microsoft.com/office/powerpoint/2010/main" val="2337081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Tree>
    <p:extLst>
      <p:ext uri="{BB962C8B-B14F-4D97-AF65-F5344CB8AC3E}">
        <p14:creationId xmlns:p14="http://schemas.microsoft.com/office/powerpoint/2010/main" val="2565334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Tree>
    <p:extLst>
      <p:ext uri="{BB962C8B-B14F-4D97-AF65-F5344CB8AC3E}">
        <p14:creationId xmlns:p14="http://schemas.microsoft.com/office/powerpoint/2010/main" val="580574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388938"/>
            <a:ext cx="7631113" cy="572452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Tree>
    <p:extLst>
      <p:ext uri="{BB962C8B-B14F-4D97-AF65-F5344CB8AC3E}">
        <p14:creationId xmlns:p14="http://schemas.microsoft.com/office/powerpoint/2010/main" val="828098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Tree>
    <p:extLst>
      <p:ext uri="{BB962C8B-B14F-4D97-AF65-F5344CB8AC3E}">
        <p14:creationId xmlns:p14="http://schemas.microsoft.com/office/powerpoint/2010/main" val="168429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68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Tree>
    <p:extLst>
      <p:ext uri="{BB962C8B-B14F-4D97-AF65-F5344CB8AC3E}">
        <p14:creationId xmlns:p14="http://schemas.microsoft.com/office/powerpoint/2010/main" val="146101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49238"/>
            <a:ext cx="7505700" cy="5629275"/>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Tree>
    <p:extLst>
      <p:ext uri="{BB962C8B-B14F-4D97-AF65-F5344CB8AC3E}">
        <p14:creationId xmlns:p14="http://schemas.microsoft.com/office/powerpoint/2010/main" val="284713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estimate that Texas had just under 27 million residents,</a:t>
            </a:r>
            <a:r>
              <a:rPr lang="en-US" baseline="0" dirty="0" smtClean="0"/>
              <a:t> while in the 2010 Census we had just over 25 million residents. </a:t>
            </a:r>
            <a:endParaRPr lang="en-US" dirty="0" smtClean="0"/>
          </a:p>
          <a:p>
            <a:r>
              <a:rPr lang="en-US" dirty="0" smtClean="0"/>
              <a:t>Population</a:t>
            </a:r>
            <a:r>
              <a:rPr lang="en-US" baseline="0" dirty="0" smtClean="0"/>
              <a:t> growth in Texas has been geometric or compounding in nature. Over the past two decades there have been three 20 year periods where the numeric growth has increased. We have no indication that the population growth in Texas will slow dramatically in coming years.</a:t>
            </a:r>
            <a:endParaRPr lang="en-US" dirty="0"/>
          </a:p>
        </p:txBody>
      </p:sp>
    </p:spTree>
    <p:extLst>
      <p:ext uri="{BB962C8B-B14F-4D97-AF65-F5344CB8AC3E}">
        <p14:creationId xmlns:p14="http://schemas.microsoft.com/office/powerpoint/2010/main" val="29644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202043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165100"/>
            <a:ext cx="7964488" cy="5973763"/>
          </a:xfrm>
        </p:spPr>
      </p:sp>
      <p:sp>
        <p:nvSpPr>
          <p:cNvPr id="3" name="Notes Placeholder 2"/>
          <p:cNvSpPr>
            <a:spLocks noGrp="1"/>
          </p:cNvSpPr>
          <p:nvPr>
            <p:ph type="body" idx="1"/>
          </p:nvPr>
        </p:nvSpPr>
        <p:spPr/>
        <p:txBody>
          <a:bodyPr/>
          <a:lstStyle/>
          <a:p>
            <a:pPr defTabSz="983454">
              <a:defRPr/>
            </a:pPr>
            <a:endParaRPr lang="en-US" sz="900" dirty="0"/>
          </a:p>
          <a:p>
            <a:pPr defTabSz="983454">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83454">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224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1020137">
              <a:defRPr/>
            </a:pPr>
            <a:endParaRPr lang="en-US" dirty="0" smtClean="0"/>
          </a:p>
        </p:txBody>
      </p:sp>
    </p:spTree>
    <p:extLst>
      <p:ext uri="{BB962C8B-B14F-4D97-AF65-F5344CB8AC3E}">
        <p14:creationId xmlns:p14="http://schemas.microsoft.com/office/powerpoint/2010/main" val="263524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1020137">
              <a:defRPr/>
            </a:pPr>
            <a:endParaRPr lang="en-US" dirty="0" smtClean="0"/>
          </a:p>
        </p:txBody>
      </p:sp>
    </p:spTree>
    <p:extLst>
      <p:ext uri="{BB962C8B-B14F-4D97-AF65-F5344CB8AC3E}">
        <p14:creationId xmlns:p14="http://schemas.microsoft.com/office/powerpoint/2010/main" val="1442233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431800"/>
            <a:ext cx="8205788" cy="6156325"/>
          </a:xfrm>
        </p:spPr>
      </p:sp>
      <p:sp>
        <p:nvSpPr>
          <p:cNvPr id="3" name="Notes Placeholder 2"/>
          <p:cNvSpPr>
            <a:spLocks noGrp="1"/>
          </p:cNvSpPr>
          <p:nvPr>
            <p:ph type="body" idx="1"/>
          </p:nvPr>
        </p:nvSpPr>
        <p:spPr>
          <a:xfrm>
            <a:off x="671550" y="6406739"/>
            <a:ext cx="9265764" cy="1976854"/>
          </a:xfrm>
          <a:prstGeom prst="rect">
            <a:avLst/>
          </a:prstGeom>
        </p:spPr>
        <p:txBody>
          <a:bodyPr/>
          <a:lstStyle/>
          <a:p>
            <a:pPr defTabSz="1020137">
              <a:defRPr/>
            </a:pPr>
            <a:endParaRPr lang="en-US" dirty="0" smtClean="0"/>
          </a:p>
          <a:p>
            <a:pPr defTabSz="1020137">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Tree>
    <p:extLst>
      <p:ext uri="{BB962C8B-B14F-4D97-AF65-F5344CB8AC3E}">
        <p14:creationId xmlns:p14="http://schemas.microsoft.com/office/powerpoint/2010/main" val="51143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88343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D3FD751-E54A-4C11-9C2C-9E035371EE29}" type="datetime1">
              <a:rPr lang="en-US" smtClean="0"/>
              <a:t>10/20/2015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9C0912-C149-4609-A07D-980710FA571D}" type="datetime1">
              <a:rPr lang="en-US" smtClean="0"/>
              <a:t>10/20/2015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551A989-5CBB-413C-9909-8F78E22DEF9B}" type="datetime1">
              <a:rPr lang="en-US" smtClean="0"/>
              <a:t>10/20/2015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68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931252-E293-48C1-9CE8-2E11CDBEA31A}" type="datetime1">
              <a:rPr lang="en-US" smtClean="0"/>
              <a:t>10/20/2015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C1924C-D5C5-4A9B-A546-146933D5EC59}" type="datetime1">
              <a:rPr lang="en-US" smtClean="0"/>
              <a:t>10/20/2015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9A97BF-D437-423B-8D6C-86DC9BD9A08B}" type="datetime1">
              <a:rPr lang="en-US" smtClean="0"/>
              <a:t>10/20/2015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0F00D-17BC-4E7C-AE38-A9A9FD6F9E41}" type="datetime1">
              <a:rPr lang="en-US" smtClean="0"/>
              <a:t>10/20/2015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2"/>
            <a:ext cx="2133600" cy="365125"/>
          </a:xfrm>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390FE-604A-4FBA-B044-F42648324EE5}" type="datetime1">
              <a:rPr lang="en-US" smtClean="0"/>
              <a:t>10/20/2015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
        <p:nvSpPr>
          <p:cNvPr id="9" name="Slide Number Placeholder 4"/>
          <p:cNvSpPr txBox="1">
            <a:spLocks/>
          </p:cNvSpPr>
          <p:nvPr userDrawn="1"/>
        </p:nvSpPr>
        <p:spPr>
          <a:xfrm>
            <a:off x="6845461" y="6278564"/>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523AE86-9F1A-435B-99C2-B71F9BBE20C1}" type="datetime1">
              <a:rPr lang="en-US" smtClean="0"/>
              <a:t>10/20/2015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BCD234-D054-4097-AA40-BE799AEE422C}" type="datetime1">
              <a:rPr lang="en-US" smtClean="0"/>
              <a:t>10/20/2015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96AB8-FADA-4B80-BBD6-E7ED9DDDD5A9}" type="datetime1">
              <a:rPr lang="en-US" smtClean="0"/>
              <a:t>10/20/2015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52E5-8866-4F33-9228-8F4A347B153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cdc.gov/nchs/data/nvsr/nvsr64/nvsr64_01.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mailto:Lloyd.Potter@UTSA.edu"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osd.texa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0"/>
            <a:ext cx="6172200" cy="1447800"/>
          </a:xfrm>
        </p:spPr>
        <p:txBody>
          <a:bodyPr>
            <a:normAutofit fontScale="90000"/>
          </a:bodyPr>
          <a:lstStyle/>
          <a:p>
            <a:r>
              <a:rPr lang="en-US" dirty="0" smtClean="0"/>
              <a:t>Demographic Characteristics and Trends in Texas and South Central Texas</a:t>
            </a:r>
            <a:endParaRPr lang="en-US" sz="3600" dirty="0"/>
          </a:p>
        </p:txBody>
      </p:sp>
      <p:sp>
        <p:nvSpPr>
          <p:cNvPr id="4" name="Subtitle 3"/>
          <p:cNvSpPr>
            <a:spLocks noGrp="1"/>
          </p:cNvSpPr>
          <p:nvPr>
            <p:ph type="subTitle" idx="1"/>
          </p:nvPr>
        </p:nvSpPr>
        <p:spPr>
          <a:xfrm>
            <a:off x="6400800" y="3276600"/>
            <a:ext cx="2895600" cy="1981200"/>
          </a:xfrm>
        </p:spPr>
        <p:txBody>
          <a:bodyPr>
            <a:normAutofit/>
          </a:bodyPr>
          <a:lstStyle/>
          <a:p>
            <a:r>
              <a:rPr lang="en-US" sz="2400" dirty="0" smtClean="0"/>
              <a:t>Mass </a:t>
            </a:r>
            <a:r>
              <a:rPr lang="en-US" sz="2400" dirty="0" err="1" smtClean="0"/>
              <a:t>Comm</a:t>
            </a:r>
            <a:r>
              <a:rPr lang="en-US" sz="2400" dirty="0" smtClean="0"/>
              <a:t> Week</a:t>
            </a:r>
          </a:p>
          <a:p>
            <a:endParaRPr lang="en-US" sz="2400" dirty="0" smtClean="0"/>
          </a:p>
          <a:p>
            <a:r>
              <a:rPr lang="en-US" sz="2400" dirty="0" smtClean="0"/>
              <a:t>San Marcos, Texas</a:t>
            </a:r>
          </a:p>
          <a:p>
            <a:r>
              <a:rPr lang="en-US" sz="2400" dirty="0" smtClean="0"/>
              <a:t>October 21, 2015</a:t>
            </a:r>
            <a:endParaRPr lang="en-US" sz="2400" dirty="0"/>
          </a:p>
        </p:txBody>
      </p:sp>
      <p:sp>
        <p:nvSpPr>
          <p:cNvPr id="3" name="Slide Number Placeholder 2"/>
          <p:cNvSpPr>
            <a:spLocks noGrp="1"/>
          </p:cNvSpPr>
          <p:nvPr>
            <p:ph type="sldNum" sz="quarter" idx="12"/>
          </p:nvPr>
        </p:nvSpPr>
        <p:spPr/>
        <p:txBody>
          <a:bodyPr/>
          <a:lstStyle/>
          <a:p>
            <a:fld id="{2BC1FA3B-F0C1-4F58-90BE-DCC7501F4B28}" type="slidenum">
              <a:rPr lang="en-US" smtClean="0"/>
              <a:pPr/>
              <a:t>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346" y="6586742"/>
            <a:ext cx="253670" cy="253670"/>
          </a:xfrm>
          <a:prstGeom prst="rect">
            <a:avLst/>
          </a:prstGeom>
        </p:spPr>
      </p:pic>
      <p:sp>
        <p:nvSpPr>
          <p:cNvPr id="7" name="TextBox 6"/>
          <p:cNvSpPr txBox="1"/>
          <p:nvPr/>
        </p:nvSpPr>
        <p:spPr>
          <a:xfrm>
            <a:off x="6773016" y="6544300"/>
            <a:ext cx="2101537" cy="338554"/>
          </a:xfrm>
          <a:prstGeom prst="rect">
            <a:avLst/>
          </a:prstGeom>
          <a:noFill/>
        </p:spPr>
        <p:txBody>
          <a:bodyPr wrap="none" rtlCol="0">
            <a:spAutoFit/>
          </a:bodyPr>
          <a:lstStyle/>
          <a:p>
            <a:r>
              <a:rPr lang="en-US" sz="1600" dirty="0" smtClean="0">
                <a:solidFill>
                  <a:schemeClr val="tx2"/>
                </a:solidFill>
              </a:rPr>
              <a:t>@</a:t>
            </a:r>
            <a:r>
              <a:rPr lang="en-US" sz="1600" dirty="0" err="1" smtClean="0">
                <a:solidFill>
                  <a:schemeClr val="tx2"/>
                </a:solidFill>
              </a:rPr>
              <a:t>TexasDemography</a:t>
            </a:r>
            <a:endParaRPr lang="en-US" sz="1600" dirty="0">
              <a:solidFill>
                <a:schemeClr val="tx2"/>
              </a:solidFill>
            </a:endParaRPr>
          </a:p>
        </p:txBody>
      </p:sp>
    </p:spTree>
    <p:extLst>
      <p:ext uri="{BB962C8B-B14F-4D97-AF65-F5344CB8AC3E}">
        <p14:creationId xmlns:p14="http://schemas.microsoft.com/office/powerpoint/2010/main" val="3241685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Annual Shares of Recent Non-Citizen Immigrants to Texas by World Area of Birth, 2005-2013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4488"/>
            <a:ext cx="7937501" cy="50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240717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4034"/>
          <a:stretch/>
        </p:blipFill>
        <p:spPr>
          <a:xfrm>
            <a:off x="1143000" y="1292169"/>
            <a:ext cx="6477000" cy="5373173"/>
          </a:xfr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11</a:t>
            </a:fld>
            <a:endParaRPr lang="en-US" dirty="0"/>
          </a:p>
        </p:txBody>
      </p:sp>
    </p:spTree>
    <p:extLst>
      <p:ext uri="{BB962C8B-B14F-4D97-AF65-F5344CB8AC3E}">
        <p14:creationId xmlns:p14="http://schemas.microsoft.com/office/powerpoint/2010/main" val="1440560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2350"/>
          <a:stretch/>
        </p:blipFill>
        <p:spPr>
          <a:xfrm>
            <a:off x="990600" y="1173836"/>
            <a:ext cx="7086600" cy="5547641"/>
          </a:xfr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12</a:t>
            </a:fld>
            <a:endParaRPr lang="en-US" dirty="0"/>
          </a:p>
        </p:txBody>
      </p:sp>
    </p:spTree>
    <p:extLst>
      <p:ext uri="{BB962C8B-B14F-4D97-AF65-F5344CB8AC3E}">
        <p14:creationId xmlns:p14="http://schemas.microsoft.com/office/powerpoint/2010/main" val="326031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124060" y="1125191"/>
            <a:ext cx="2009540" cy="1782045"/>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tx2"/>
                </a:solidFill>
              </a:rPr>
              <a:t>Percent of population speaking a language other than English at home and speak English less than very well</a:t>
            </a:r>
            <a:r>
              <a:rPr lang="en-US" sz="2000" dirty="0">
                <a:solidFill>
                  <a:schemeClr val="tx2"/>
                </a:solidFill>
              </a:rPr>
              <a:t>, Census Tracts, </a:t>
            </a:r>
            <a:r>
              <a:rPr lang="en-US" sz="2000" dirty="0" err="1" smtClean="0">
                <a:solidFill>
                  <a:schemeClr val="tx2"/>
                </a:solidFill>
              </a:rPr>
              <a:t>Metroplex</a:t>
            </a:r>
            <a:r>
              <a:rPr lang="en-US" sz="2000" dirty="0" smtClean="0">
                <a:solidFill>
                  <a:schemeClr val="tx2"/>
                </a:solidFill>
              </a:rPr>
              <a:t> Area, </a:t>
            </a:r>
            <a:r>
              <a:rPr lang="en-US" sz="2000" dirty="0">
                <a:solidFill>
                  <a:schemeClr val="tx2"/>
                </a:solidFill>
              </a:rPr>
              <a:t>Texas</a:t>
            </a:r>
            <a:r>
              <a:rPr lang="en-US" sz="2000" dirty="0" smtClean="0">
                <a:solidFill>
                  <a:schemeClr val="tx2"/>
                </a:solidFill>
              </a:rPr>
              <a:t>, 2009-2013</a:t>
            </a:r>
            <a:endParaRPr lang="en-US" sz="2000" dirty="0">
              <a:solidFill>
                <a:schemeClr val="tx2"/>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283962" y="3017500"/>
            <a:ext cx="2805952" cy="1651788"/>
          </a:xfrm>
          <a:prstGeom prst="rect">
            <a:avLst/>
          </a:prstGeom>
        </p:spPr>
      </p:pic>
      <p:sp>
        <p:nvSpPr>
          <p:cNvPr id="10" name="Rectangle 9"/>
          <p:cNvSpPr/>
          <p:nvPr/>
        </p:nvSpPr>
        <p:spPr>
          <a:xfrm>
            <a:off x="1458338" y="1720976"/>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noChangeAspect="1"/>
          </p:cNvPicPr>
          <p:nvPr>
            <p:ph idx="1"/>
          </p:nvPr>
        </p:nvPicPr>
        <p:blipFill rotWithShape="1">
          <a:blip r:embed="rId5"/>
          <a:srcRect b="4891"/>
          <a:stretch/>
        </p:blipFill>
        <p:spPr>
          <a:xfrm>
            <a:off x="2133600" y="1409442"/>
            <a:ext cx="6934200" cy="4686558"/>
          </a:xfrm>
          <a:prstGeom prst="rect">
            <a:avLst/>
          </a:prstGeom>
        </p:spPr>
      </p:pic>
    </p:spTree>
    <p:extLst>
      <p:ext uri="{BB962C8B-B14F-4D97-AF65-F5344CB8AC3E}">
        <p14:creationId xmlns:p14="http://schemas.microsoft.com/office/powerpoint/2010/main" val="1994662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7268260"/>
              </p:ext>
            </p:extLst>
          </p:nvPr>
        </p:nvGraphicFramePr>
        <p:xfrm>
          <a:off x="533400" y="12954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nSpc>
                          <a:spcPct val="107000"/>
                        </a:lnSpc>
                      </a:pPr>
                      <a:endParaRPr lang="en-US" sz="1600"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U.S. Rank </a:t>
                      </a: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Percent of Change from Natural </a:t>
                      </a:r>
                      <a:r>
                        <a:rPr lang="en-US" sz="1600" dirty="0">
                          <a:effectLst/>
                        </a:rPr>
                        <a:t>Increase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international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Harris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a:solidFill>
                            <a:schemeClr val="tx2"/>
                          </a:solidFill>
                          <a:effectLst/>
                        </a:rPr>
                        <a:t>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88,618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solidFill>
                            <a:schemeClr val="bg1"/>
                          </a:solidFill>
                          <a:effectLst/>
                        </a:rPr>
                        <a:t>Bexar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accent1"/>
                    </a:solidFill>
                  </a:tcPr>
                </a:tc>
                <a:tc>
                  <a:txBody>
                    <a:bodyPr/>
                    <a:lstStyle/>
                    <a:p>
                      <a:pPr marL="0" marR="0" algn="r">
                        <a:lnSpc>
                          <a:spcPct val="107000"/>
                        </a:lnSpc>
                        <a:spcBef>
                          <a:spcPts val="0"/>
                        </a:spcBef>
                        <a:spcAft>
                          <a:spcPts val="0"/>
                        </a:spcAft>
                      </a:pPr>
                      <a:r>
                        <a:rPr lang="en-US" sz="1600" b="1" dirty="0">
                          <a:solidFill>
                            <a:schemeClr val="tx2"/>
                          </a:solidFill>
                          <a:effectLst/>
                        </a:rPr>
                        <a:t>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a:solidFill>
                            <a:schemeClr val="tx2"/>
                          </a:solidFill>
                          <a:effectLst/>
                        </a:rPr>
                        <a:t>         </a:t>
                      </a:r>
                      <a:r>
                        <a:rPr lang="en-US" sz="1600" b="1" dirty="0" smtClean="0">
                          <a:solidFill>
                            <a:schemeClr val="tx2"/>
                          </a:solidFill>
                          <a:effectLst/>
                        </a:rPr>
                        <a:t> </a:t>
                      </a:r>
                      <a:r>
                        <a:rPr lang="en-US" sz="1600" b="1" dirty="0">
                          <a:solidFill>
                            <a:schemeClr val="tx2"/>
                          </a:solidFill>
                          <a:effectLst/>
                        </a:rPr>
                        <a:t>33,712 </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42.8%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57.2%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1" dirty="0" smtClean="0">
                          <a:solidFill>
                            <a:schemeClr val="tx2"/>
                          </a:solidFill>
                          <a:effectLst/>
                        </a:rPr>
                        <a:t>23.2%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r>
              <a:tr h="335680">
                <a:tc>
                  <a:txBody>
                    <a:bodyPr/>
                    <a:lstStyle/>
                    <a:p>
                      <a:pPr marL="0" marR="0" algn="ctr">
                        <a:lnSpc>
                          <a:spcPct val="107000"/>
                        </a:lnSpc>
                        <a:spcBef>
                          <a:spcPts val="0"/>
                        </a:spcBef>
                        <a:spcAft>
                          <a:spcPts val="0"/>
                        </a:spcAft>
                      </a:pPr>
                      <a:r>
                        <a:rPr lang="en-US" sz="1600" b="1" dirty="0">
                          <a:effectLst/>
                        </a:rPr>
                        <a:t>Dallas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8</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32,555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69.6%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116.3%*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Tarrant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31,417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50.8%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49.2%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30,784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19.4%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80.6%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Travis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12</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28,397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61.8%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29.7%</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14</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26,530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26.1%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24,211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27</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19,129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82.1%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Williamson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31</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18,025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76.8%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2014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Numeric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spTree>
    <p:extLst>
      <p:ext uri="{BB962C8B-B14F-4D97-AF65-F5344CB8AC3E}">
        <p14:creationId xmlns:p14="http://schemas.microsoft.com/office/powerpoint/2010/main" val="1271010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Percent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91525310"/>
              </p:ext>
            </p:extLst>
          </p:nvPr>
        </p:nvGraphicFramePr>
        <p:xfrm>
          <a:off x="1600200" y="1219200"/>
          <a:ext cx="6153468" cy="5153920"/>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2013-2014 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a:t>
                      </a:r>
                      <a:r>
                        <a:rPr lang="en-US" sz="1600" dirty="0" smtClean="0">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Hays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83.9%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2.62%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80.6</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17.3%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Comal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90.1%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3.0%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Andrews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62.8</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3.6%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10.5%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Williamson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Kendall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15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98.0%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5.0%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Ward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23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14.2</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73.9%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Aransas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110.8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4.3%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Rockwall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Waller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a:effectLst/>
                        </a:rPr>
                        <a:t>2.9%</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5.3%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Ector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Guadalupe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2.8%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78.6%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4.9%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823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rgbClr val="1B1E7A"/>
                </a:solidFill>
                <a:latin typeface="+mj-lt"/>
                <a:ea typeface="+mj-ea"/>
                <a:cs typeface="+mj-cs"/>
              </a:rPr>
              <a:t>Texas Racial and Ethnic Composition, </a:t>
            </a:r>
          </a:p>
          <a:p>
            <a:pPr lvl="0" algn="ctr" eaLnBrk="1" hangingPunct="1">
              <a:defRPr/>
            </a:pPr>
            <a:r>
              <a:rPr lang="en-US" kern="0" dirty="0" smtClean="0">
                <a:solidFill>
                  <a:srgbClr val="1B1E7A"/>
                </a:solidFill>
                <a:latin typeface="+mj-lt"/>
                <a:ea typeface="+mj-ea"/>
                <a:cs typeface="+mj-cs"/>
              </a:rPr>
              <a:t>2000 and 2010</a:t>
            </a:r>
            <a:endParaRPr kumimoji="0" lang="en-US" i="0" u="none" strike="noStrike" kern="0" cap="none" spc="0" normalizeH="0" baseline="0" noProof="0" dirty="0" smtClean="0">
              <a:ln>
                <a:noFill/>
              </a:ln>
              <a:solidFill>
                <a:srgbClr val="1B1E7A"/>
              </a:solidFill>
              <a:effectLst/>
              <a:uLnTx/>
              <a:uFillTx/>
              <a:latin typeface="+mj-lt"/>
              <a:ea typeface="+mj-ea"/>
              <a:cs typeface="+mj-cs"/>
            </a:endParaRPr>
          </a:p>
        </p:txBody>
      </p:sp>
      <p:graphicFrame>
        <p:nvGraphicFramePr>
          <p:cNvPr id="6" name="Chart 5"/>
          <p:cNvGraphicFramePr/>
          <p:nvPr/>
        </p:nvGraphicFramePr>
        <p:xfrm>
          <a:off x="228600" y="1524000"/>
          <a:ext cx="51054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4343400" y="1447800"/>
          <a:ext cx="45720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0" y="64725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4015912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958547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604263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19</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723808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1215867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20</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706107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800" dirty="0" smtClean="0"/>
              <a:t>Percent  of the Population that is of Hispanic Descent,  Texas Counties, 2009-2013</a:t>
            </a:r>
            <a:endParaRPr lang="en-US" sz="2800" dirty="0"/>
          </a:p>
        </p:txBody>
      </p:sp>
      <p:pic>
        <p:nvPicPr>
          <p:cNvPr id="5" name="Content Placeholder 4"/>
          <p:cNvPicPr>
            <a:picLocks noGrp="1" noChangeAspect="1"/>
          </p:cNvPicPr>
          <p:nvPr>
            <p:ph idx="1"/>
          </p:nvPr>
        </p:nvPicPr>
        <p:blipFill rotWithShape="1">
          <a:blip r:embed="rId2"/>
          <a:srcRect l="2035" t="20203" r="4320" b="20870"/>
          <a:stretch/>
        </p:blipFill>
        <p:spPr>
          <a:xfrm>
            <a:off x="1143000" y="1074160"/>
            <a:ext cx="6699068" cy="571871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21</a:t>
            </a:fld>
            <a:endParaRPr lang="en-US" dirty="0"/>
          </a:p>
        </p:txBody>
      </p:sp>
      <p:pic>
        <p:nvPicPr>
          <p:cNvPr id="6" name="Picture 5"/>
          <p:cNvPicPr>
            <a:picLocks noChangeAspect="1"/>
          </p:cNvPicPr>
          <p:nvPr/>
        </p:nvPicPr>
        <p:blipFill rotWithShape="1">
          <a:blip r:embed="rId3"/>
          <a:srcRect t="25899" r="17387"/>
          <a:stretch/>
        </p:blipFill>
        <p:spPr>
          <a:xfrm>
            <a:off x="685800" y="1447800"/>
            <a:ext cx="1823838" cy="161290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6785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that is Hispanic, </a:t>
            </a:r>
            <a:br>
              <a:rPr lang="en-US" sz="2400" dirty="0" smtClean="0"/>
            </a:br>
            <a:r>
              <a:rPr lang="en-US" sz="2400" dirty="0" smtClean="0"/>
              <a:t>Census Tracts, </a:t>
            </a:r>
            <a:r>
              <a:rPr lang="en-US" sz="2400" dirty="0" err="1" smtClean="0"/>
              <a:t>Metroplex</a:t>
            </a:r>
            <a:r>
              <a:rPr lang="en-US" sz="2400" dirty="0" smtClean="0"/>
              <a:t> Area, Texas, 2009-2013</a:t>
            </a:r>
            <a:endParaRPr lang="en-US" sz="2400" dirty="0"/>
          </a:p>
        </p:txBody>
      </p:sp>
      <p:pic>
        <p:nvPicPr>
          <p:cNvPr id="5" name="Content Placeholder 4"/>
          <p:cNvPicPr>
            <a:picLocks noGrp="1" noChangeAspect="1"/>
          </p:cNvPicPr>
          <p:nvPr>
            <p:ph idx="1"/>
          </p:nvPr>
        </p:nvPicPr>
        <p:blipFill rotWithShape="1">
          <a:blip r:embed="rId2"/>
          <a:srcRect b="3975"/>
          <a:stretch/>
        </p:blipFill>
        <p:spPr>
          <a:xfrm>
            <a:off x="1752600" y="1371601"/>
            <a:ext cx="7146945" cy="487680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22</a:t>
            </a:fld>
            <a:endParaRPr lang="en-US" dirty="0"/>
          </a:p>
        </p:txBody>
      </p:sp>
      <p:pic>
        <p:nvPicPr>
          <p:cNvPr id="6" name="Picture 5"/>
          <p:cNvPicPr>
            <a:picLocks noChangeAspect="1"/>
          </p:cNvPicPr>
          <p:nvPr/>
        </p:nvPicPr>
        <p:blipFill rotWithShape="1">
          <a:blip r:embed="rId3"/>
          <a:srcRect t="30167" r="23395" b="9498"/>
          <a:stretch/>
        </p:blipFill>
        <p:spPr>
          <a:xfrm>
            <a:off x="228600" y="3124200"/>
            <a:ext cx="1371600" cy="13716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3926596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the Population that is Non-Hispanic Black, Texas Counties, 2009-2013</a:t>
            </a:r>
            <a:endParaRPr lang="en-US" sz="2800" dirty="0"/>
          </a:p>
        </p:txBody>
      </p:sp>
      <p:pic>
        <p:nvPicPr>
          <p:cNvPr id="5" name="Content Placeholder 4"/>
          <p:cNvPicPr>
            <a:picLocks noGrp="1" noChangeAspect="1"/>
          </p:cNvPicPr>
          <p:nvPr>
            <p:ph idx="1"/>
          </p:nvPr>
        </p:nvPicPr>
        <p:blipFill rotWithShape="1">
          <a:blip r:embed="rId2"/>
          <a:srcRect l="2036" t="21887" r="2036" b="19186"/>
          <a:stretch/>
        </p:blipFill>
        <p:spPr>
          <a:xfrm>
            <a:off x="1828800" y="1336673"/>
            <a:ext cx="6602732" cy="5502277"/>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pic>
        <p:nvPicPr>
          <p:cNvPr id="3" name="Picture 2"/>
          <p:cNvPicPr>
            <a:picLocks noChangeAspect="1"/>
          </p:cNvPicPr>
          <p:nvPr/>
        </p:nvPicPr>
        <p:blipFill rotWithShape="1">
          <a:blip r:embed="rId3"/>
          <a:srcRect t="26091" r="20135"/>
          <a:stretch/>
        </p:blipFill>
        <p:spPr>
          <a:xfrm>
            <a:off x="1219200" y="1711477"/>
            <a:ext cx="1807425" cy="1641023"/>
          </a:xfrm>
          <a:prstGeom prst="rect">
            <a:avLst/>
          </a:prstGeom>
        </p:spPr>
      </p:pic>
      <p:sp>
        <p:nvSpPr>
          <p:cNvPr id="6" name="Rectangle 5"/>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036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Black/African American, </a:t>
            </a:r>
            <a:br>
              <a:rPr lang="en-US" sz="2400" dirty="0" smtClean="0"/>
            </a:br>
            <a:r>
              <a:rPr lang="en-US" sz="2400" dirty="0" smtClean="0"/>
              <a:t>Census Tracts, Brazoria County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24</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11" name="Picture 10"/>
          <p:cNvPicPr>
            <a:picLocks noChangeAspect="1"/>
          </p:cNvPicPr>
          <p:nvPr/>
        </p:nvPicPr>
        <p:blipFill rotWithShape="1">
          <a:blip r:embed="rId2"/>
          <a:srcRect t="45405" r="15482"/>
          <a:stretch/>
        </p:blipFill>
        <p:spPr>
          <a:xfrm>
            <a:off x="609600" y="3276600"/>
            <a:ext cx="1524000" cy="1282700"/>
          </a:xfrm>
          <a:prstGeom prst="rect">
            <a:avLst/>
          </a:prstGeom>
        </p:spPr>
      </p:pic>
      <p:pic>
        <p:nvPicPr>
          <p:cNvPr id="5" name="Content Placeholder 4"/>
          <p:cNvPicPr>
            <a:picLocks noGrp="1" noChangeAspect="1"/>
          </p:cNvPicPr>
          <p:nvPr>
            <p:ph idx="1"/>
          </p:nvPr>
        </p:nvPicPr>
        <p:blipFill rotWithShape="1">
          <a:blip r:embed="rId3"/>
          <a:srcRect b="4161"/>
          <a:stretch/>
        </p:blipFill>
        <p:spPr>
          <a:xfrm>
            <a:off x="2133600" y="1235242"/>
            <a:ext cx="6324600" cy="5089358"/>
          </a:xfrm>
          <a:prstGeom prst="rect">
            <a:avLst/>
          </a:prstGeom>
        </p:spPr>
      </p:pic>
    </p:spTree>
    <p:extLst>
      <p:ext uri="{BB962C8B-B14F-4D97-AF65-F5344CB8AC3E}">
        <p14:creationId xmlns:p14="http://schemas.microsoft.com/office/powerpoint/2010/main" val="1728103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Asian,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25</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9" name="Picture 8"/>
          <p:cNvPicPr>
            <a:picLocks noChangeAspect="1"/>
          </p:cNvPicPr>
          <p:nvPr/>
        </p:nvPicPr>
        <p:blipFill rotWithShape="1">
          <a:blip r:embed="rId2"/>
          <a:srcRect t="45901"/>
          <a:stretch/>
        </p:blipFill>
        <p:spPr>
          <a:xfrm>
            <a:off x="510349" y="3429000"/>
            <a:ext cx="2131029" cy="1485900"/>
          </a:xfrm>
          <a:prstGeom prst="rect">
            <a:avLst/>
          </a:prstGeom>
        </p:spPr>
      </p:pic>
      <p:pic>
        <p:nvPicPr>
          <p:cNvPr id="6" name="Content Placeholder 5"/>
          <p:cNvPicPr>
            <a:picLocks noGrp="1" noChangeAspect="1"/>
          </p:cNvPicPr>
          <p:nvPr>
            <p:ph idx="1"/>
          </p:nvPr>
        </p:nvPicPr>
        <p:blipFill rotWithShape="1">
          <a:blip r:embed="rId3"/>
          <a:srcRect b="5697"/>
          <a:stretch/>
        </p:blipFill>
        <p:spPr>
          <a:xfrm>
            <a:off x="2362200" y="1272145"/>
            <a:ext cx="6381052" cy="5052455"/>
          </a:xfrm>
          <a:prstGeom prst="rect">
            <a:avLst/>
          </a:prstGeom>
        </p:spPr>
      </p:pic>
    </p:spTree>
    <p:extLst>
      <p:ext uri="{BB962C8B-B14F-4D97-AF65-F5344CB8AC3E}">
        <p14:creationId xmlns:p14="http://schemas.microsoft.com/office/powerpoint/2010/main" val="2240118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18" t="10203" r="20782" b="8194"/>
          <a:stretch/>
        </p:blipFill>
        <p:spPr>
          <a:xfrm>
            <a:off x="378108"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17" t="10203" r="20782" b="8195"/>
          <a:stretch/>
        </p:blipFill>
        <p:spPr>
          <a:xfrm>
            <a:off x="2961511"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217" t="10203" r="20783" b="8195"/>
          <a:stretch/>
        </p:blipFill>
        <p:spPr>
          <a:xfrm>
            <a:off x="5843140" y="1857329"/>
            <a:ext cx="2238008" cy="1902349"/>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217" t="10203" r="20783" b="8195"/>
          <a:stretch/>
        </p:blipFill>
        <p:spPr>
          <a:xfrm>
            <a:off x="1706082" y="4279545"/>
            <a:ext cx="2232494" cy="1897662"/>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7217" t="10203" r="20783" b="8195"/>
          <a:stretch/>
        </p:blipFill>
        <p:spPr>
          <a:xfrm>
            <a:off x="4816817" y="4232852"/>
            <a:ext cx="2360690" cy="2006631"/>
          </a:xfrm>
          <a:prstGeom prst="rect">
            <a:avLst/>
          </a:prstGeom>
          <a:ln>
            <a:solidFill>
              <a:schemeClr val="bg1"/>
            </a:solidFill>
          </a:ln>
          <a:effectLst>
            <a:outerShdw blurRad="50800" dist="38100" dir="2700000" algn="tl" rotWithShape="0">
              <a:prstClr val="black">
                <a:alpha val="40000"/>
              </a:prstClr>
            </a:outerShdw>
          </a:effectLst>
        </p:spPr>
      </p:pic>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63336"/>
            <a:ext cx="1579660" cy="1330079"/>
            <a:chOff x="1575021" y="3446524"/>
            <a:chExt cx="1579660" cy="1330079"/>
          </a:xfrm>
        </p:grpSpPr>
        <p:pic>
          <p:nvPicPr>
            <p:cNvPr id="23" name="Picture 22"/>
            <p:cNvPicPr>
              <a:picLocks noChangeAspect="1"/>
            </p:cNvPicPr>
            <p:nvPr/>
          </p:nvPicPr>
          <p:blipFill rotWithShape="1">
            <a:blip r:embed="rId8"/>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25536"/>
              <a:chOff x="2016319" y="3451067"/>
              <a:chExt cx="1138362" cy="1325536"/>
            </a:xfrm>
          </p:grpSpPr>
          <p:sp>
            <p:nvSpPr>
              <p:cNvPr id="24" name="TextBox 23"/>
              <p:cNvSpPr txBox="1"/>
              <p:nvPr/>
            </p:nvSpPr>
            <p:spPr>
              <a:xfrm>
                <a:off x="2017643" y="3451067"/>
                <a:ext cx="1001865" cy="276999"/>
              </a:xfrm>
              <a:prstGeom prst="rect">
                <a:avLst/>
              </a:prstGeom>
              <a:noFill/>
            </p:spPr>
            <p:txBody>
              <a:bodyPr wrap="square" rtlCol="0">
                <a:spAutoFit/>
              </a:bodyPr>
              <a:lstStyle/>
              <a:p>
                <a:r>
                  <a:rPr lang="en-US" sz="1200" b="1" dirty="0">
                    <a:solidFill>
                      <a:schemeClr val="tx2"/>
                    </a:solidFill>
                    <a:latin typeface="+mj-lt"/>
                  </a:rPr>
                  <a:t>0 – 10</a:t>
                </a:r>
              </a:p>
            </p:txBody>
          </p:sp>
          <p:sp>
            <p:nvSpPr>
              <p:cNvPr id="25" name="TextBox 24"/>
              <p:cNvSpPr txBox="1"/>
              <p:nvPr/>
            </p:nvSpPr>
            <p:spPr>
              <a:xfrm>
                <a:off x="2016319" y="3720115"/>
                <a:ext cx="979336" cy="276999"/>
              </a:xfrm>
              <a:prstGeom prst="rect">
                <a:avLst/>
              </a:prstGeom>
              <a:noFill/>
            </p:spPr>
            <p:txBody>
              <a:bodyPr wrap="square" rtlCol="0">
                <a:spAutoFit/>
              </a:bodyPr>
              <a:lstStyle/>
              <a:p>
                <a:r>
                  <a:rPr lang="en-US" sz="1200" b="1" dirty="0">
                    <a:solidFill>
                      <a:schemeClr val="tx2"/>
                    </a:solidFill>
                    <a:latin typeface="+mj-lt"/>
                  </a:rPr>
                  <a:t>11 – 50</a:t>
                </a:r>
              </a:p>
            </p:txBody>
          </p:sp>
          <p:sp>
            <p:nvSpPr>
              <p:cNvPr id="26" name="TextBox 25"/>
              <p:cNvSpPr txBox="1"/>
              <p:nvPr/>
            </p:nvSpPr>
            <p:spPr>
              <a:xfrm>
                <a:off x="2016319" y="3989163"/>
                <a:ext cx="979336" cy="276999"/>
              </a:xfrm>
              <a:prstGeom prst="rect">
                <a:avLst/>
              </a:prstGeom>
              <a:noFill/>
            </p:spPr>
            <p:txBody>
              <a:bodyPr wrap="square" rtlCol="0">
                <a:spAutoFit/>
              </a:bodyPr>
              <a:lstStyle/>
              <a:p>
                <a:r>
                  <a:rPr lang="en-US" sz="1200" b="1" dirty="0">
                    <a:solidFill>
                      <a:schemeClr val="tx2"/>
                    </a:solidFill>
                    <a:latin typeface="+mj-lt"/>
                  </a:rPr>
                  <a:t>51 – 500 </a:t>
                </a:r>
              </a:p>
            </p:txBody>
          </p:sp>
          <p:sp>
            <p:nvSpPr>
              <p:cNvPr id="27" name="TextBox 26"/>
              <p:cNvSpPr txBox="1"/>
              <p:nvPr/>
            </p:nvSpPr>
            <p:spPr>
              <a:xfrm>
                <a:off x="2016319" y="4247933"/>
                <a:ext cx="1066800" cy="276999"/>
              </a:xfrm>
              <a:prstGeom prst="rect">
                <a:avLst/>
              </a:prstGeom>
              <a:noFill/>
            </p:spPr>
            <p:txBody>
              <a:bodyPr wrap="square" rtlCol="0">
                <a:spAutoFit/>
              </a:bodyPr>
              <a:lstStyle/>
              <a:p>
                <a:r>
                  <a:rPr lang="en-US" sz="1200" b="1" dirty="0">
                    <a:solidFill>
                      <a:schemeClr val="tx2"/>
                    </a:solidFill>
                    <a:latin typeface="+mj-lt"/>
                  </a:rPr>
                  <a:t>501 – 4,000</a:t>
                </a:r>
              </a:p>
            </p:txBody>
          </p:sp>
          <p:sp>
            <p:nvSpPr>
              <p:cNvPr id="28" name="TextBox 27"/>
              <p:cNvSpPr txBox="1"/>
              <p:nvPr/>
            </p:nvSpPr>
            <p:spPr>
              <a:xfrm>
                <a:off x="2016319" y="4499604"/>
                <a:ext cx="1138362" cy="276999"/>
              </a:xfrm>
              <a:prstGeom prst="rect">
                <a:avLst/>
              </a:prstGeom>
              <a:noFill/>
            </p:spPr>
            <p:txBody>
              <a:bodyPr wrap="square" rtlCol="0">
                <a:spAutoFit/>
              </a:bodyPr>
              <a:lstStyle/>
              <a:p>
                <a:r>
                  <a:rPr lang="en-US" sz="1200" b="1" dirty="0">
                    <a:solidFill>
                      <a:schemeClr val="tx2"/>
                    </a:solidFill>
                    <a:latin typeface="+mj-lt"/>
                  </a:rPr>
                  <a:t>4,001 – 56,000</a:t>
                </a:r>
              </a:p>
            </p:txBody>
          </p:sp>
        </p:grpSp>
      </p:grpSp>
      <p:sp>
        <p:nvSpPr>
          <p:cNvPr id="29" name="TextBox 28"/>
          <p:cNvSpPr txBox="1"/>
          <p:nvPr/>
        </p:nvSpPr>
        <p:spPr>
          <a:xfrm>
            <a:off x="858079" y="1412730"/>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365114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53277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32" name="TextBox 31"/>
          <p:cNvSpPr txBox="1"/>
          <p:nvPr/>
        </p:nvSpPr>
        <p:spPr>
          <a:xfrm>
            <a:off x="2392958" y="3847351"/>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sp>
        <p:nvSpPr>
          <p:cNvPr id="33" name="TextBox 32"/>
          <p:cNvSpPr txBox="1"/>
          <p:nvPr/>
        </p:nvSpPr>
        <p:spPr>
          <a:xfrm>
            <a:off x="5567791" y="3815128"/>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tx2"/>
                </a:solidFill>
                <a:effectLst/>
              </a:rPr>
              <a:t>Density by Census Tract</a:t>
            </a:r>
            <a:r>
              <a:rPr lang="en-US" sz="2800" dirty="0" smtClean="0">
                <a:solidFill>
                  <a:schemeClr val="tx2"/>
                </a:solidFill>
                <a:effectLst/>
              </a:rPr>
              <a:t>, Austin/San Antonio Corridor, </a:t>
            </a:r>
            <a:r>
              <a:rPr lang="en-US" sz="2800" dirty="0">
                <a:solidFill>
                  <a:schemeClr val="tx2"/>
                </a:solidFill>
                <a:effectLst/>
              </a:rPr>
              <a:t>1970-2010</a:t>
            </a:r>
          </a:p>
        </p:txBody>
      </p:sp>
      <p:sp>
        <p:nvSpPr>
          <p:cNvPr id="7" name="TextBox 6"/>
          <p:cNvSpPr txBox="1"/>
          <p:nvPr/>
        </p:nvSpPr>
        <p:spPr>
          <a:xfrm>
            <a:off x="-28937" y="6555899"/>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Tree>
    <p:extLst>
      <p:ext uri="{BB962C8B-B14F-4D97-AF65-F5344CB8AC3E}">
        <p14:creationId xmlns:p14="http://schemas.microsoft.com/office/powerpoint/2010/main" val="193721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5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nodeType="afterEffect">
                                  <p:stCondLst>
                                    <p:cond delay="2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Median Household Income, Census Tracts, Texas, 2009-2013</a:t>
            </a:r>
            <a:endParaRPr lang="en-US" dirty="0">
              <a:solidFill>
                <a:schemeClr val="tx2"/>
              </a:solidFill>
            </a:endParaRPr>
          </a:p>
        </p:txBody>
      </p:sp>
      <p:sp>
        <p:nvSpPr>
          <p:cNvPr id="8" name="Rectangle 7"/>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srcRect t="4483" b="5025"/>
          <a:stretch/>
        </p:blipFill>
        <p:spPr>
          <a:xfrm>
            <a:off x="3453652" y="1219199"/>
            <a:ext cx="4318748" cy="5329231"/>
          </a:xfrm>
          <a:prstGeom prst="rect">
            <a:avLst/>
          </a:prstGeom>
        </p:spPr>
      </p:pic>
      <p:pic>
        <p:nvPicPr>
          <p:cNvPr id="5" name="Picture 4"/>
          <p:cNvPicPr>
            <a:picLocks noChangeAspect="1"/>
          </p:cNvPicPr>
          <p:nvPr/>
        </p:nvPicPr>
        <p:blipFill rotWithShape="1">
          <a:blip r:embed="rId3"/>
          <a:srcRect t="36585"/>
          <a:stretch/>
        </p:blipFill>
        <p:spPr>
          <a:xfrm>
            <a:off x="1143000" y="3048000"/>
            <a:ext cx="2069846" cy="1320800"/>
          </a:xfrm>
          <a:prstGeom prst="rect">
            <a:avLst/>
          </a:prstGeom>
        </p:spPr>
      </p:pic>
    </p:spTree>
    <p:extLst>
      <p:ext uri="{BB962C8B-B14F-4D97-AF65-F5344CB8AC3E}">
        <p14:creationId xmlns:p14="http://schemas.microsoft.com/office/powerpoint/2010/main" val="1873455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living below poverty, Census Tracts, Texas, 2009-2013</a:t>
            </a:r>
            <a:endParaRPr lang="en-US" dirty="0">
              <a:solidFill>
                <a:schemeClr val="tx2"/>
              </a:solidFill>
            </a:endParaRPr>
          </a:p>
        </p:txBody>
      </p:sp>
      <p:sp>
        <p:nvSpPr>
          <p:cNvPr id="8" name="Rectangle 7"/>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3"/>
          <a:srcRect t="7890" b="8722"/>
          <a:stretch/>
        </p:blipFill>
        <p:spPr>
          <a:xfrm>
            <a:off x="4419600" y="1251760"/>
            <a:ext cx="4596893" cy="5268350"/>
          </a:xfrm>
          <a:prstGeom prst="rect">
            <a:avLst/>
          </a:prstGeom>
        </p:spPr>
      </p:pic>
    </p:spTree>
    <p:extLst>
      <p:ext uri="{BB962C8B-B14F-4D97-AF65-F5344CB8AC3E}">
        <p14:creationId xmlns:p14="http://schemas.microsoft.com/office/powerpoint/2010/main" val="628560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16" t="29424" r="6811" b="14286"/>
          <a:stretch/>
        </p:blipFill>
        <p:spPr>
          <a:xfrm>
            <a:off x="6724" y="1066800"/>
            <a:ext cx="4518463" cy="3898282"/>
          </a:xfrm>
          <a:prstGeom prst="rect">
            <a:avLst/>
          </a:prstGeom>
        </p:spPr>
      </p:pic>
      <p:sp>
        <p:nvSpPr>
          <p:cNvPr id="5" name="Rectangle 4"/>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tx2"/>
                </a:solidFill>
              </a:rPr>
              <a:t>Percent of population 25 years and older without a high school degree, Census Tracts, </a:t>
            </a:r>
            <a:r>
              <a:rPr lang="en-US" dirty="0">
                <a:solidFill>
                  <a:schemeClr val="tx2"/>
                </a:solidFill>
              </a:rPr>
              <a:t>Texas </a:t>
            </a:r>
            <a:r>
              <a:rPr lang="en-US" dirty="0" smtClean="0">
                <a:solidFill>
                  <a:schemeClr val="tx2"/>
                </a:solidFill>
              </a:rPr>
              <a:t>2009-2013</a:t>
            </a:r>
            <a:endParaRPr lang="en-US" dirty="0">
              <a:solidFill>
                <a:schemeClr val="tx2"/>
              </a:solidFill>
            </a:endParaRPr>
          </a:p>
        </p:txBody>
      </p:sp>
      <p:pic>
        <p:nvPicPr>
          <p:cNvPr id="7" name="Picture 6"/>
          <p:cNvPicPr>
            <a:picLocks noChangeAspect="1"/>
          </p:cNvPicPr>
          <p:nvPr/>
        </p:nvPicPr>
        <p:blipFill rotWithShape="1">
          <a:blip r:embed="rId3"/>
          <a:srcRect t="45652"/>
          <a:stretch/>
        </p:blipFill>
        <p:spPr>
          <a:xfrm>
            <a:off x="457200" y="4343400"/>
            <a:ext cx="2259624" cy="1807921"/>
          </a:xfrm>
          <a:prstGeom prst="rect">
            <a:avLst/>
          </a:prstGeom>
        </p:spPr>
      </p:pic>
      <p:sp>
        <p:nvSpPr>
          <p:cNvPr id="9" name="Rectangle 8"/>
          <p:cNvSpPr/>
          <p:nvPr/>
        </p:nvSpPr>
        <p:spPr>
          <a:xfrm>
            <a:off x="2750442" y="3124200"/>
            <a:ext cx="373758" cy="4572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p:cNvPicPr>
            <a:picLocks noGrp="1" noChangeAspect="1"/>
          </p:cNvPicPr>
          <p:nvPr>
            <p:ph idx="1"/>
          </p:nvPr>
        </p:nvPicPr>
        <p:blipFill rotWithShape="1">
          <a:blip r:embed="rId4"/>
          <a:srcRect t="8044" b="5742"/>
          <a:stretch/>
        </p:blipFill>
        <p:spPr>
          <a:xfrm>
            <a:off x="4387110" y="1184706"/>
            <a:ext cx="4502133" cy="5334601"/>
          </a:xfrm>
          <a:prstGeom prst="rect">
            <a:avLst/>
          </a:prstGeom>
        </p:spPr>
      </p:pic>
    </p:spTree>
    <p:extLst>
      <p:ext uri="{BB962C8B-B14F-4D97-AF65-F5344CB8AC3E}">
        <p14:creationId xmlns:p14="http://schemas.microsoft.com/office/powerpoint/2010/main" val="1831849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682" y="304800"/>
            <a:ext cx="6858000" cy="609600"/>
          </a:xfrm>
        </p:spPr>
        <p:txBody>
          <a:bodyPr>
            <a:noAutofit/>
          </a:bodyPr>
          <a:lstStyle/>
          <a:p>
            <a:r>
              <a:rPr lang="en-US" sz="2800" dirty="0" smtClean="0"/>
              <a:t>Population Growth, Texas, 1950-2010</a:t>
            </a:r>
            <a:endParaRPr lang="en-US" sz="2800" dirty="0"/>
          </a:p>
        </p:txBody>
      </p:sp>
      <p:graphicFrame>
        <p:nvGraphicFramePr>
          <p:cNvPr id="3" name="Content Placeholder 6"/>
          <p:cNvGraphicFramePr>
            <a:graphicFrameLocks/>
          </p:cNvGraphicFramePr>
          <p:nvPr>
            <p:extLst/>
          </p:nvPr>
        </p:nvGraphicFramePr>
        <p:xfrm>
          <a:off x="381000" y="2062041"/>
          <a:ext cx="8229600"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1354853" y="4214785"/>
            <a:ext cx="1151156" cy="165481"/>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759131" y="3762544"/>
            <a:ext cx="1107869" cy="26537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28476" y="4026310"/>
            <a:ext cx="1229008" cy="177258"/>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40376" y="3099219"/>
            <a:ext cx="1081040" cy="352448"/>
          </a:xfrm>
          <a:prstGeom prst="line">
            <a:avLst/>
          </a:prstGeom>
          <a:ln w="57150">
            <a:solidFill>
              <a:schemeClr val="accent3">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5841" y="3472840"/>
            <a:ext cx="1118156" cy="26253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5534" y="2599168"/>
            <a:ext cx="1405451" cy="508008"/>
          </a:xfrm>
          <a:prstGeom prst="line">
            <a:avLst/>
          </a:prstGeom>
          <a:ln w="5715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89004" y="3865000"/>
            <a:ext cx="1123916" cy="161906"/>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1682" y="3696330"/>
            <a:ext cx="1123916"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21685" y="3527660"/>
            <a:ext cx="1031333"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7625" y="3347135"/>
            <a:ext cx="1308753" cy="180526"/>
          </a:xfrm>
          <a:prstGeom prst="line">
            <a:avLst/>
          </a:prstGeom>
          <a:ln w="28575">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4773" y="3238537"/>
            <a:ext cx="1058244" cy="217199"/>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3257" y="2971679"/>
            <a:ext cx="1353121" cy="270596"/>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Decennial Censuses</a:t>
            </a:r>
            <a:endParaRPr lang="en-US" sz="10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8608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500"/>
                            </p:stCondLst>
                            <p:childTnLst>
                              <p:par>
                                <p:cTn id="26" presetID="22" presetClass="entr" presetSubtype="8"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4000"/>
                            </p:stCondLst>
                            <p:childTnLst>
                              <p:par>
                                <p:cTn id="41" presetID="22" presetClass="entr" presetSubtype="8"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Built After 2010, Census Tracts, Texas</a:t>
            </a:r>
            <a:endParaRPr lang="en-US" dirty="0">
              <a:solidFill>
                <a:schemeClr val="tx2"/>
              </a:solidFill>
            </a:endParaRPr>
          </a:p>
        </p:txBody>
      </p:sp>
      <p:pic>
        <p:nvPicPr>
          <p:cNvPr id="6" name="Picture 5"/>
          <p:cNvPicPr>
            <a:picLocks noChangeAspect="1"/>
          </p:cNvPicPr>
          <p:nvPr/>
        </p:nvPicPr>
        <p:blipFill rotWithShape="1">
          <a:blip r:embed="rId2"/>
          <a:srcRect t="4462" b="7434"/>
          <a:stretch/>
        </p:blipFill>
        <p:spPr>
          <a:xfrm>
            <a:off x="4613674" y="1212849"/>
            <a:ext cx="4503186" cy="5410200"/>
          </a:xfrm>
          <a:prstGeom prst="rect">
            <a:avLst/>
          </a:prstGeom>
        </p:spPr>
      </p:pic>
      <p:pic>
        <p:nvPicPr>
          <p:cNvPr id="7" name="Picture 6"/>
          <p:cNvPicPr>
            <a:picLocks noChangeAspect="1"/>
          </p:cNvPicPr>
          <p:nvPr/>
        </p:nvPicPr>
        <p:blipFill rotWithShape="1">
          <a:blip r:embed="rId3"/>
          <a:srcRect t="38415" r="56536"/>
          <a:stretch/>
        </p:blipFill>
        <p:spPr>
          <a:xfrm>
            <a:off x="2057400" y="3276598"/>
            <a:ext cx="1683382" cy="1282701"/>
          </a:xfrm>
          <a:prstGeom prst="rect">
            <a:avLst/>
          </a:prstGeom>
        </p:spPr>
      </p:pic>
    </p:spTree>
    <p:extLst>
      <p:ext uri="{BB962C8B-B14F-4D97-AF65-F5344CB8AC3E}">
        <p14:creationId xmlns:p14="http://schemas.microsoft.com/office/powerpoint/2010/main" val="1713613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31</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5343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Projections, 2010-2020, and Estimates, 2010-2014 for Select Counties, Texas</a:t>
            </a:r>
            <a:endParaRPr lang="en-US" sz="2800"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32</a:t>
            </a:fld>
            <a:endParaRPr lang="en-US" dirty="0"/>
          </a:p>
        </p:txBody>
      </p:sp>
      <p:graphicFrame>
        <p:nvGraphicFramePr>
          <p:cNvPr id="8" name="Chart 7"/>
          <p:cNvGraphicFramePr/>
          <p:nvPr>
            <p:extLst/>
          </p:nvPr>
        </p:nvGraphicFramePr>
        <p:xfrm>
          <a:off x="457200" y="1555651"/>
          <a:ext cx="7848600" cy="532447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7296" y="6377961"/>
            <a:ext cx="8763000" cy="430887"/>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 and </a:t>
            </a:r>
            <a:r>
              <a:rPr lang="en-US" sz="1100" dirty="0">
                <a:solidFill>
                  <a:schemeClr val="tx1">
                    <a:lumMod val="50000"/>
                    <a:lumOff val="50000"/>
                  </a:schemeClr>
                </a:solidFill>
                <a:latin typeface="+mn-lt"/>
              </a:rPr>
              <a:t>U.S. Census Bureau, 2014 Vintage Population Estimates</a:t>
            </a:r>
            <a:endParaRPr lang="en-US" sz="11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2832242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33</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8418667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2882901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35</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941017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36</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2853282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Obesity</a:t>
            </a:r>
            <a:endParaRPr lang="en-US" dirty="0"/>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37</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smtClean="0">
                <a:solidFill>
                  <a:schemeClr val="bg1">
                    <a:lumMod val="50000"/>
                  </a:schemeClr>
                </a:solidFill>
              </a:rPr>
              <a:t>Source: http</a:t>
            </a:r>
            <a:r>
              <a:rPr lang="en-US" sz="1200" dirty="0">
                <a:solidFill>
                  <a:schemeClr val="bg1">
                    <a:lumMod val="50000"/>
                  </a:schemeClr>
                </a:solidFill>
              </a:rPr>
              <a:t>://stateofobesity.org/files/stateofobesity2015.pdf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220354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Teen Birth Rates (ages 15-19) by State, 2013</a:t>
            </a:r>
            <a:endParaRPr lang="en-US" sz="2800" dirty="0"/>
          </a:p>
        </p:txBody>
      </p:sp>
      <p:graphicFrame>
        <p:nvGraphicFramePr>
          <p:cNvPr id="5" name="Content Placeholder 4"/>
          <p:cNvGraphicFramePr>
            <a:graphicFrameLocks noGrp="1"/>
          </p:cNvGraphicFramePr>
          <p:nvPr>
            <p:ph idx="1"/>
            <p:extLst/>
          </p:nvPr>
        </p:nvGraphicFramePr>
        <p:xfrm>
          <a:off x="2209800" y="1295404"/>
          <a:ext cx="3810000" cy="4648193"/>
        </p:xfrm>
        <a:graphic>
          <a:graphicData uri="http://schemas.openxmlformats.org/drawingml/2006/table">
            <a:tbl>
              <a:tblPr>
                <a:tableStyleId>{5C22544A-7EE6-4342-B048-85BDC9FD1C3A}</a:tableStyleId>
              </a:tblPr>
              <a:tblGrid>
                <a:gridCol w="682841"/>
                <a:gridCol w="2060359"/>
                <a:gridCol w="1066800"/>
              </a:tblGrid>
              <a:tr h="935264">
                <a:tc>
                  <a:txBody>
                    <a:bodyPr/>
                    <a:lstStyle/>
                    <a:p>
                      <a:pPr algn="ctr" fontAlgn="b"/>
                      <a:r>
                        <a:rPr lang="en-US" sz="2000" u="none" strike="noStrike" dirty="0">
                          <a:solidFill>
                            <a:schemeClr val="tx2"/>
                          </a:solidFill>
                          <a:effectLst/>
                        </a:rPr>
                        <a:t>Rank</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Location</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Teen Birth Rate per 1,000</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United States</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smtClean="0">
                          <a:solidFill>
                            <a:schemeClr val="tx2"/>
                          </a:solidFill>
                          <a:effectLst/>
                        </a:rPr>
                        <a:t>26.5</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1</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Arkansas</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43.5</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2</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New Mexico</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43.3</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3</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Oklahoma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42.9</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4</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Mississippi</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42.6</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5</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Texas</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smtClean="0">
                          <a:solidFill>
                            <a:schemeClr val="tx2"/>
                          </a:solidFill>
                          <a:effectLst/>
                        </a:rPr>
                        <a:t>41.0</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6</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West Virginia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40.1</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7</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Kentucky</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39.5</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8</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Louisiana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39.2</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9</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Tennessee</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34.7</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10</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Alabama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34.3</a:t>
                      </a:r>
                      <a:endParaRPr lang="en-US" sz="2000" b="0" i="0" u="none" strike="noStrike" dirty="0">
                        <a:solidFill>
                          <a:schemeClr val="tx2"/>
                        </a:solidFill>
                        <a:effectLst/>
                        <a:latin typeface="Calibri" panose="020F0502020204030204" pitchFamily="34" charset="0"/>
                      </a:endParaRPr>
                    </a:p>
                  </a:txBody>
                  <a:tcPr marL="3810" marR="3810" marT="3810" marB="0" anchor="b"/>
                </a:tc>
              </a:tr>
            </a:tbl>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38</a:t>
            </a:fld>
            <a:endParaRPr lang="en-US" dirty="0"/>
          </a:p>
        </p:txBody>
      </p:sp>
      <p:sp>
        <p:nvSpPr>
          <p:cNvPr id="6" name="Rectangle 5"/>
          <p:cNvSpPr/>
          <p:nvPr/>
        </p:nvSpPr>
        <p:spPr>
          <a:xfrm>
            <a:off x="0" y="6259812"/>
            <a:ext cx="8382000" cy="230832"/>
          </a:xfrm>
          <a:prstGeom prst="rect">
            <a:avLst/>
          </a:prstGeom>
        </p:spPr>
        <p:txBody>
          <a:bodyPr wrap="square">
            <a:spAutoFit/>
          </a:bodyPr>
          <a:lstStyle/>
          <a:p>
            <a:r>
              <a:rPr lang="en-US" sz="900" dirty="0">
                <a:solidFill>
                  <a:schemeClr val="bg1">
                    <a:lumMod val="50000"/>
                  </a:schemeClr>
                </a:solidFill>
              </a:rPr>
              <a:t>The Centers for Disease Control and Prevention (CDC), </a:t>
            </a:r>
            <a:r>
              <a:rPr lang="en-US" sz="900" dirty="0">
                <a:solidFill>
                  <a:schemeClr val="bg1">
                    <a:lumMod val="50000"/>
                  </a:schemeClr>
                </a:solidFill>
                <a:hlinkClick r:id="rId2"/>
              </a:rPr>
              <a:t>National Vital Statistics Reports (NVSR), Vol. 64, No. 1: Births: Final Data for 2013</a:t>
            </a:r>
            <a:r>
              <a:rPr lang="en-US" sz="900" dirty="0">
                <a:solidFill>
                  <a:schemeClr val="bg1">
                    <a:lumMod val="50000"/>
                  </a:schemeClr>
                </a:solidFill>
              </a:rPr>
              <a:t>, January 15, 2015.</a:t>
            </a:r>
          </a:p>
        </p:txBody>
      </p:sp>
    </p:spTree>
    <p:extLst>
      <p:ext uri="{BB962C8B-B14F-4D97-AF65-F5344CB8AC3E}">
        <p14:creationId xmlns:p14="http://schemas.microsoft.com/office/powerpoint/2010/main" val="8811847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pic>
        <p:nvPicPr>
          <p:cNvPr id="4" name="Picture 3"/>
          <p:cNvPicPr>
            <a:picLocks noChangeAspect="1"/>
          </p:cNvPicPr>
          <p:nvPr/>
        </p:nvPicPr>
        <p:blipFill>
          <a:blip r:embed="rId2"/>
          <a:stretch>
            <a:fillRect/>
          </a:stretch>
        </p:blipFill>
        <p:spPr>
          <a:xfrm>
            <a:off x="2126026" y="0"/>
            <a:ext cx="4884374" cy="6705176"/>
          </a:xfrm>
          <a:prstGeom prst="rect">
            <a:avLst/>
          </a:prstGeom>
        </p:spPr>
      </p:pic>
    </p:spTree>
    <p:extLst>
      <p:ext uri="{BB962C8B-B14F-4D97-AF65-F5344CB8AC3E}">
        <p14:creationId xmlns:p14="http://schemas.microsoft.com/office/powerpoint/2010/main" val="275972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smtClean="0">
                <a:latin typeface="Tw Cen MT" panose="020B0602020104020603" pitchFamily="34" charset="0"/>
              </a:rPr>
              <a:t>Components of Population Change by Percent in Texas, 1950-2010</a:t>
            </a:r>
            <a:endParaRPr lang="en-US" sz="2800" dirty="0"/>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101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40</a:t>
            </a:fld>
            <a:endParaRPr lang="en-US" dirty="0"/>
          </a:p>
        </p:txBody>
      </p:sp>
      <p:pic>
        <p:nvPicPr>
          <p:cNvPr id="4" name="Picture 3"/>
          <p:cNvPicPr>
            <a:picLocks noChangeAspect="1"/>
          </p:cNvPicPr>
          <p:nvPr/>
        </p:nvPicPr>
        <p:blipFill>
          <a:blip r:embed="rId2"/>
          <a:stretch>
            <a:fillRect/>
          </a:stretch>
        </p:blipFill>
        <p:spPr>
          <a:xfrm>
            <a:off x="1905000" y="38100"/>
            <a:ext cx="5046006" cy="2809875"/>
          </a:xfrm>
          <a:prstGeom prst="rect">
            <a:avLst/>
          </a:prstGeom>
        </p:spPr>
      </p:pic>
      <p:pic>
        <p:nvPicPr>
          <p:cNvPr id="5" name="Picture 4"/>
          <p:cNvPicPr>
            <a:picLocks noChangeAspect="1"/>
          </p:cNvPicPr>
          <p:nvPr/>
        </p:nvPicPr>
        <p:blipFill>
          <a:blip r:embed="rId3"/>
          <a:stretch>
            <a:fillRect/>
          </a:stretch>
        </p:blipFill>
        <p:spPr>
          <a:xfrm>
            <a:off x="2102881" y="2774017"/>
            <a:ext cx="4650243" cy="3965389"/>
          </a:xfrm>
          <a:prstGeom prst="rect">
            <a:avLst/>
          </a:prstGeom>
        </p:spPr>
      </p:pic>
    </p:spTree>
    <p:extLst>
      <p:ext uri="{BB962C8B-B14F-4D97-AF65-F5344CB8AC3E}">
        <p14:creationId xmlns:p14="http://schemas.microsoft.com/office/powerpoint/2010/main" val="1847187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41</a:t>
            </a:fld>
            <a:endParaRPr lang="en-US" dirty="0"/>
          </a:p>
        </p:txBody>
      </p:sp>
      <p:pic>
        <p:nvPicPr>
          <p:cNvPr id="4" name="Picture 3"/>
          <p:cNvPicPr>
            <a:picLocks noChangeAspect="1"/>
          </p:cNvPicPr>
          <p:nvPr/>
        </p:nvPicPr>
        <p:blipFill>
          <a:blip r:embed="rId2"/>
          <a:stretch>
            <a:fillRect/>
          </a:stretch>
        </p:blipFill>
        <p:spPr>
          <a:xfrm>
            <a:off x="1981200" y="3246720"/>
            <a:ext cx="6610350" cy="3143250"/>
          </a:xfrm>
          <a:prstGeom prst="rect">
            <a:avLst/>
          </a:prstGeom>
        </p:spPr>
      </p:pic>
      <p:pic>
        <p:nvPicPr>
          <p:cNvPr id="5" name="Picture 4"/>
          <p:cNvPicPr>
            <a:picLocks noChangeAspect="1"/>
          </p:cNvPicPr>
          <p:nvPr/>
        </p:nvPicPr>
        <p:blipFill>
          <a:blip r:embed="rId3"/>
          <a:stretch>
            <a:fillRect/>
          </a:stretch>
        </p:blipFill>
        <p:spPr>
          <a:xfrm>
            <a:off x="1828800" y="0"/>
            <a:ext cx="6610350" cy="2771775"/>
          </a:xfrm>
          <a:prstGeom prst="rect">
            <a:avLst/>
          </a:prstGeom>
        </p:spPr>
      </p:pic>
    </p:spTree>
    <p:extLst>
      <p:ext uri="{BB962C8B-B14F-4D97-AF65-F5344CB8AC3E}">
        <p14:creationId xmlns:p14="http://schemas.microsoft.com/office/powerpoint/2010/main" val="85520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42</a:t>
            </a:fld>
            <a:endParaRPr lang="en-US" dirty="0"/>
          </a:p>
        </p:txBody>
      </p:sp>
      <p:pic>
        <p:nvPicPr>
          <p:cNvPr id="4" name="Picture 3"/>
          <p:cNvPicPr>
            <a:picLocks noChangeAspect="1"/>
          </p:cNvPicPr>
          <p:nvPr/>
        </p:nvPicPr>
        <p:blipFill>
          <a:blip r:embed="rId2"/>
          <a:stretch>
            <a:fillRect/>
          </a:stretch>
        </p:blipFill>
        <p:spPr>
          <a:xfrm>
            <a:off x="1905000" y="20171"/>
            <a:ext cx="5410200" cy="6739320"/>
          </a:xfrm>
          <a:prstGeom prst="rect">
            <a:avLst/>
          </a:prstGeom>
        </p:spPr>
      </p:pic>
    </p:spTree>
    <p:extLst>
      <p:ext uri="{BB962C8B-B14F-4D97-AF65-F5344CB8AC3E}">
        <p14:creationId xmlns:p14="http://schemas.microsoft.com/office/powerpoint/2010/main" val="677277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Lloyd.Potter@UTSA.edu</a:t>
            </a:r>
            <a:endParaRPr lang="en-US" dirty="0" smtClean="0"/>
          </a:p>
          <a:p>
            <a:pPr lvl="1">
              <a:buNone/>
            </a:pPr>
            <a:r>
              <a:rPr lang="en-US" dirty="0" smtClean="0"/>
              <a:t>Internet: </a:t>
            </a:r>
            <a:r>
              <a:rPr lang="en-US" dirty="0" smtClean="0">
                <a:hlinkClick r:id="rId4"/>
              </a:rPr>
              <a:t>http://osd.texas.gov</a:t>
            </a:r>
            <a:r>
              <a:rPr lang="en-US" dirty="0" smtClean="0"/>
              <a:t> </a:t>
            </a:r>
          </a:p>
          <a:p>
            <a:pPr lvl="1">
              <a:buNone/>
            </a:pPr>
            <a:r>
              <a:rPr lang="en-US" dirty="0" smtClean="0"/>
              <a:t>Twitter: @</a:t>
            </a:r>
            <a:r>
              <a:rPr lang="en-US" dirty="0" err="1" smtClean="0"/>
              <a:t>TexasDemography</a:t>
            </a:r>
            <a:endParaRPr lang="en-US" dirty="0" smtClean="0"/>
          </a:p>
          <a:p>
            <a:pPr lvl="1">
              <a:buNone/>
            </a:pPr>
            <a:endParaRPr lang="en-US" dirty="0" smtClean="0"/>
          </a:p>
          <a:p>
            <a:pPr lvl="1">
              <a:buNone/>
            </a:pPr>
            <a:endParaRPr lang="en-US" dirty="0" smtClean="0"/>
          </a:p>
          <a:p>
            <a:pPr eaLnBrk="1" hangingPunct="1">
              <a:buNone/>
            </a:pPr>
            <a:endParaRPr lang="en-US" dirty="0" smtClean="0"/>
          </a:p>
        </p:txBody>
      </p:sp>
      <p:sp>
        <p:nvSpPr>
          <p:cNvPr id="6" name="Slide Number Placeholder 5"/>
          <p:cNvSpPr>
            <a:spLocks noGrp="1"/>
          </p:cNvSpPr>
          <p:nvPr>
            <p:ph type="sldNum" sz="quarter" idx="12"/>
          </p:nvPr>
        </p:nvSpPr>
        <p:spPr/>
        <p:txBody>
          <a:bodyPr/>
          <a:lstStyle/>
          <a:p>
            <a:fld id="{2BC1FA3B-F0C1-4F58-90BE-DCC7501F4B28}" type="slidenum">
              <a:rPr lang="en-US" smtClean="0"/>
              <a:pPr/>
              <a:t>43</a:t>
            </a:fld>
            <a:endParaRPr lang="en-US" dirty="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524000" y="2209800"/>
            <a:ext cx="4946675" cy="769441"/>
          </a:xfrm>
          <a:prstGeom prst="rect">
            <a:avLst/>
          </a:prstGeom>
        </p:spPr>
        <p:txBody>
          <a:bodyPr wrap="none">
            <a:spAutoFit/>
          </a:bodyPr>
          <a:lstStyle/>
          <a:p>
            <a:pPr eaLnBrk="1" hangingPunct="1">
              <a:buNone/>
            </a:pPr>
            <a:r>
              <a:rPr lang="en-US" sz="4400" dirty="0" smtClean="0">
                <a:solidFill>
                  <a:srgbClr val="1B1E7A"/>
                </a:solidFill>
                <a:latin typeface="+mj-lt"/>
              </a:rPr>
              <a:t>Lloyd B. Potter, Ph.D.</a:t>
            </a: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44901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0" t="18520" r="7198" b="28233"/>
          <a:stretch/>
        </p:blipFill>
        <p:spPr>
          <a:xfrm>
            <a:off x="1447800" y="1143000"/>
            <a:ext cx="6840815" cy="5425473"/>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2014</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2014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t="27919"/>
          <a:stretch/>
        </p:blipFill>
        <p:spPr>
          <a:xfrm>
            <a:off x="533400" y="1605294"/>
            <a:ext cx="2123934" cy="1263286"/>
          </a:xfrm>
          <a:prstGeom prst="rect">
            <a:avLst/>
          </a:prstGeom>
        </p:spPr>
      </p:pic>
    </p:spTree>
    <p:extLst>
      <p:ext uri="{BB962C8B-B14F-4D97-AF65-F5344CB8AC3E}">
        <p14:creationId xmlns:p14="http://schemas.microsoft.com/office/powerpoint/2010/main" val="19125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102 counties lost population over the four year period.</a:t>
            </a:r>
            <a:endParaRPr lang="en-US" sz="1600" dirty="0">
              <a:solidFill>
                <a:srgbClr val="191C6F"/>
              </a:solidFill>
            </a:endParaRPr>
          </a:p>
        </p:txBody>
      </p:sp>
      <p:pic>
        <p:nvPicPr>
          <p:cNvPr id="5" name="Picture 4"/>
          <p:cNvPicPr>
            <a:picLocks noChangeAspect="1"/>
          </p:cNvPicPr>
          <p:nvPr/>
        </p:nvPicPr>
        <p:blipFill rotWithShape="1">
          <a:blip r:embed="rId3"/>
          <a:srcRect l="1443" t="17246" r="7485" b="27383"/>
          <a:stretch/>
        </p:blipFill>
        <p:spPr>
          <a:xfrm>
            <a:off x="1709616" y="1066800"/>
            <a:ext cx="6839263" cy="5715001"/>
          </a:xfrm>
          <a:prstGeom prst="rect">
            <a:avLst/>
          </a:prstGeom>
        </p:spPr>
      </p:pic>
      <p:pic>
        <p:nvPicPr>
          <p:cNvPr id="9" name="Picture 8"/>
          <p:cNvPicPr>
            <a:picLocks noChangeAspect="1"/>
          </p:cNvPicPr>
          <p:nvPr/>
        </p:nvPicPr>
        <p:blipFill rotWithShape="1">
          <a:blip r:embed="rId4"/>
          <a:srcRect t="64057" r="5673"/>
          <a:stretch/>
        </p:blipFill>
        <p:spPr>
          <a:xfrm>
            <a:off x="914400" y="1266236"/>
            <a:ext cx="2491535" cy="1892300"/>
          </a:xfrm>
          <a:prstGeom prst="rect">
            <a:avLst/>
          </a:prstGeom>
        </p:spPr>
      </p:pic>
      <p:sp>
        <p:nvSpPr>
          <p:cNvPr id="7" name="Rectangle 6"/>
          <p:cNvSpPr/>
          <p:nvPr/>
        </p:nvSpPr>
        <p:spPr>
          <a:xfrm>
            <a:off x="76200" y="5332218"/>
            <a:ext cx="5573046" cy="1169551"/>
          </a:xfrm>
          <a:prstGeom prst="rect">
            <a:avLst/>
          </a:prstGeom>
        </p:spPr>
        <p:txBody>
          <a:bodyPr wrap="square">
            <a:spAutoFit/>
          </a:bodyPr>
          <a:lstStyle/>
          <a:p>
            <a:r>
              <a:rPr lang="en-US" sz="1400" dirty="0">
                <a:solidFill>
                  <a:schemeClr val="tx2"/>
                </a:solidFill>
              </a:rPr>
              <a:t>95 </a:t>
            </a:r>
            <a:r>
              <a:rPr lang="en-US" sz="1400" dirty="0" smtClean="0">
                <a:solidFill>
                  <a:schemeClr val="tx2"/>
                </a:solidFill>
              </a:rPr>
              <a:t>counties lost population between  2013-14</a:t>
            </a:r>
            <a:endParaRPr lang="en-US" sz="1400" dirty="0">
              <a:solidFill>
                <a:schemeClr val="tx2"/>
              </a:solidFill>
            </a:endParaRPr>
          </a:p>
          <a:p>
            <a:r>
              <a:rPr lang="en-US" sz="1400" dirty="0">
                <a:solidFill>
                  <a:schemeClr val="tx2"/>
                </a:solidFill>
              </a:rPr>
              <a:t>Of </a:t>
            </a:r>
            <a:r>
              <a:rPr lang="en-US" sz="1400" dirty="0" smtClean="0">
                <a:solidFill>
                  <a:schemeClr val="tx2"/>
                </a:solidFill>
              </a:rPr>
              <a:t>these:</a:t>
            </a:r>
          </a:p>
          <a:p>
            <a:r>
              <a:rPr lang="en-US" sz="1400" dirty="0">
                <a:solidFill>
                  <a:schemeClr val="tx2"/>
                </a:solidFill>
              </a:rPr>
              <a:t>	</a:t>
            </a:r>
            <a:r>
              <a:rPr lang="en-US" sz="1400" dirty="0" smtClean="0">
                <a:solidFill>
                  <a:schemeClr val="tx2"/>
                </a:solidFill>
              </a:rPr>
              <a:t>36 </a:t>
            </a:r>
            <a:r>
              <a:rPr lang="en-US" sz="1400" dirty="0">
                <a:solidFill>
                  <a:schemeClr val="tx2"/>
                </a:solidFill>
              </a:rPr>
              <a:t>(38%) had </a:t>
            </a:r>
            <a:r>
              <a:rPr lang="en-US" sz="1400" dirty="0" smtClean="0">
                <a:solidFill>
                  <a:schemeClr val="tx2"/>
                </a:solidFill>
              </a:rPr>
              <a:t>natural decline</a:t>
            </a:r>
            <a:endParaRPr lang="en-US" sz="1400" dirty="0">
              <a:solidFill>
                <a:schemeClr val="tx2"/>
              </a:solidFill>
            </a:endParaRPr>
          </a:p>
          <a:p>
            <a:r>
              <a:rPr lang="en-US" sz="1400" dirty="0" smtClean="0">
                <a:solidFill>
                  <a:schemeClr val="tx2"/>
                </a:solidFill>
              </a:rPr>
              <a:t>	89 </a:t>
            </a:r>
            <a:r>
              <a:rPr lang="en-US" sz="1400" dirty="0">
                <a:solidFill>
                  <a:schemeClr val="tx2"/>
                </a:solidFill>
              </a:rPr>
              <a:t>(94%) had </a:t>
            </a:r>
            <a:r>
              <a:rPr lang="en-US" sz="1400" dirty="0" smtClean="0">
                <a:solidFill>
                  <a:schemeClr val="tx2"/>
                </a:solidFill>
              </a:rPr>
              <a:t>net out migration</a:t>
            </a:r>
          </a:p>
          <a:p>
            <a:r>
              <a:rPr lang="en-US" sz="1400" dirty="0" smtClean="0">
                <a:solidFill>
                  <a:schemeClr val="tx2"/>
                </a:solidFill>
              </a:rPr>
              <a:t>	30 </a:t>
            </a:r>
            <a:r>
              <a:rPr lang="en-US" sz="1400" dirty="0">
                <a:solidFill>
                  <a:schemeClr val="tx2"/>
                </a:solidFill>
              </a:rPr>
              <a:t>(32%) had </a:t>
            </a:r>
            <a:r>
              <a:rPr lang="en-US" sz="1400" dirty="0" smtClean="0">
                <a:solidFill>
                  <a:schemeClr val="tx2"/>
                </a:solidFill>
              </a:rPr>
              <a:t>both natural decline and net out migration</a:t>
            </a:r>
            <a:endParaRPr lang="en-US" sz="1400" dirty="0">
              <a:solidFill>
                <a:schemeClr val="tx2"/>
              </a:solidFill>
            </a:endParaRPr>
          </a:p>
        </p:txBody>
      </p:sp>
    </p:spTree>
    <p:extLst>
      <p:ext uri="{BB962C8B-B14F-4D97-AF65-F5344CB8AC3E}">
        <p14:creationId xmlns:p14="http://schemas.microsoft.com/office/powerpoint/2010/main" val="1131582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36347"/>
            <a:ext cx="7539616" cy="990600"/>
          </a:xfrm>
        </p:spPr>
        <p:txBody>
          <a:bodyPr>
            <a:noAutofit/>
          </a:bodyPr>
          <a:lstStyle/>
          <a:p>
            <a:r>
              <a:rPr lang="en-US" sz="2800" dirty="0" smtClean="0"/>
              <a:t>Estimated Percent Change of the Total Population by 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l="-3708" t="12811" r="3708" b="48755"/>
          <a:stretch/>
        </p:blipFill>
        <p:spPr>
          <a:xfrm>
            <a:off x="990600" y="1623440"/>
            <a:ext cx="2257497" cy="1729360"/>
          </a:xfrm>
          <a:prstGeom prst="rect">
            <a:avLst/>
          </a:prstGeom>
        </p:spPr>
      </p:pic>
      <p:pic>
        <p:nvPicPr>
          <p:cNvPr id="8" name="Picture 7"/>
          <p:cNvPicPr>
            <a:picLocks noChangeAspect="1"/>
          </p:cNvPicPr>
          <p:nvPr/>
        </p:nvPicPr>
        <p:blipFill rotWithShape="1">
          <a:blip r:embed="rId4"/>
          <a:srcRect l="2495" t="18155" r="10176" b="28290"/>
          <a:stretch/>
        </p:blipFill>
        <p:spPr>
          <a:xfrm>
            <a:off x="1752600" y="1447799"/>
            <a:ext cx="6418883" cy="5410201"/>
          </a:xfrm>
          <a:prstGeom prst="rect">
            <a:avLst/>
          </a:prstGeom>
        </p:spPr>
      </p:pic>
    </p:spTree>
    <p:extLst>
      <p:ext uri="{BB962C8B-B14F-4D97-AF65-F5344CB8AC3E}">
        <p14:creationId xmlns:p14="http://schemas.microsoft.com/office/powerpoint/2010/main" val="270256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539616" cy="990600"/>
          </a:xfrm>
        </p:spPr>
        <p:txBody>
          <a:bodyPr>
            <a:noAutofit/>
          </a:bodyPr>
          <a:lstStyle/>
          <a:p>
            <a:r>
              <a:rPr lang="en-US" sz="2800" dirty="0" smtClean="0"/>
              <a:t>Estimated Number of Net Migrants by </a:t>
            </a:r>
            <a:br>
              <a:rPr lang="en-US" sz="2800" dirty="0" smtClean="0"/>
            </a:br>
            <a:r>
              <a:rPr lang="en-US" sz="2800" dirty="0" smtClean="0"/>
              <a:t>County, Texas, 2013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8</a:t>
            </a:fld>
            <a:endParaRPr lang="en-US" dirty="0"/>
          </a:p>
        </p:txBody>
      </p:sp>
      <p:sp>
        <p:nvSpPr>
          <p:cNvPr id="15" name="TextBox 14"/>
          <p:cNvSpPr txBox="1"/>
          <p:nvPr/>
        </p:nvSpPr>
        <p:spPr>
          <a:xfrm>
            <a:off x="3" y="6550968"/>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pic>
        <p:nvPicPr>
          <p:cNvPr id="3" name="Picture 2"/>
          <p:cNvPicPr>
            <a:picLocks noChangeAspect="1"/>
          </p:cNvPicPr>
          <p:nvPr/>
        </p:nvPicPr>
        <p:blipFill rotWithShape="1">
          <a:blip r:embed="rId3"/>
          <a:srcRect l="2170" t="18548" r="8851" b="28554"/>
          <a:stretch/>
        </p:blipFill>
        <p:spPr>
          <a:xfrm>
            <a:off x="1874519" y="1180248"/>
            <a:ext cx="6781801" cy="5541229"/>
          </a:xfrm>
          <a:prstGeom prst="rect">
            <a:avLst/>
          </a:prstGeom>
        </p:spPr>
      </p:pic>
      <p:pic>
        <p:nvPicPr>
          <p:cNvPr id="6" name="Picture 5"/>
          <p:cNvPicPr>
            <a:picLocks noChangeAspect="1"/>
          </p:cNvPicPr>
          <p:nvPr/>
        </p:nvPicPr>
        <p:blipFill rotWithShape="1">
          <a:blip r:embed="rId4"/>
          <a:srcRect t="22785"/>
          <a:stretch/>
        </p:blipFill>
        <p:spPr>
          <a:xfrm>
            <a:off x="1143000" y="1516909"/>
            <a:ext cx="1790480" cy="1549400"/>
          </a:xfrm>
          <a:prstGeom prst="rect">
            <a:avLst/>
          </a:prstGeom>
        </p:spPr>
      </p:pic>
    </p:spTree>
    <p:extLst>
      <p:ext uri="{BB962C8B-B14F-4D97-AF65-F5344CB8AC3E}">
        <p14:creationId xmlns:p14="http://schemas.microsoft.com/office/powerpoint/2010/main" val="3779618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65" t="19270" r="3750" b="17664"/>
          <a:stretch/>
        </p:blipFill>
        <p:spPr>
          <a:xfrm>
            <a:off x="1828800" y="1143000"/>
            <a:ext cx="6629400" cy="6119447"/>
          </a:xfrm>
          <a:prstGeom prst="rect">
            <a:avLst/>
          </a:prstGeom>
        </p:spPr>
      </p:pic>
      <p:sp>
        <p:nvSpPr>
          <p:cNvPr id="2" name="Title 1"/>
          <p:cNvSpPr>
            <a:spLocks noGrp="1"/>
          </p:cNvSpPr>
          <p:nvPr>
            <p:ph type="title"/>
          </p:nvPr>
        </p:nvSpPr>
        <p:spPr/>
        <p:txBody>
          <a:bodyPr>
            <a:noAutofit/>
          </a:bodyPr>
          <a:lstStyle/>
          <a:p>
            <a:r>
              <a:rPr lang="en-US" sz="2400" dirty="0" smtClean="0"/>
              <a:t>Percent of the Population Born in Texas, Texas Counties,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9</a:t>
            </a:fld>
            <a:endParaRPr lang="en-US" dirty="0"/>
          </a:p>
        </p:txBody>
      </p:sp>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42271"/>
          <a:stretch/>
        </p:blipFill>
        <p:spPr>
          <a:xfrm>
            <a:off x="1295400" y="1752600"/>
            <a:ext cx="2310289" cy="1693354"/>
          </a:xfrm>
          <a:prstGeom prst="rect">
            <a:avLst/>
          </a:prstGeom>
        </p:spPr>
      </p:pic>
    </p:spTree>
    <p:extLst>
      <p:ext uri="{BB962C8B-B14F-4D97-AF65-F5344CB8AC3E}">
        <p14:creationId xmlns:p14="http://schemas.microsoft.com/office/powerpoint/2010/main" val="24823536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EsriMapsInfo xmlns="ESRI.ArcGIS.Mapping.OfficeIntegration.PowerPointInfo">
  <Version>Version1</Version>
  <RequiresSignIn>False</RequiresSignIn>
</EsriMapsInfo>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B2CC5C5-12EA-43DF-BB61-1E515C1E7544}">
  <ds:schemaRefs>
    <ds:schemaRef ds:uri="ESRI.ArcGIS.Mapping.OfficeIntegration.PowerPointInfo"/>
  </ds:schemaRefs>
</ds:datastoreItem>
</file>

<file path=customXml/itemProps2.xml><?xml version="1.0" encoding="utf-8"?>
<ds:datastoreItem xmlns:ds="http://schemas.openxmlformats.org/officeDocument/2006/customXml" ds:itemID="{EF204B6D-E7A0-4FAC-9BFD-65567A7D0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3745B26-D4FB-4130-AF47-6D1D36FE1E03}">
  <ds:schemaRefs>
    <ds:schemaRef ds:uri="http://schemas.microsoft.com/sharepoint/v3/contenttype/forms"/>
  </ds:schemaRefs>
</ds:datastoreItem>
</file>

<file path=customXml/itemProps4.xml><?xml version="1.0" encoding="utf-8"?>
<ds:datastoreItem xmlns:ds="http://schemas.openxmlformats.org/officeDocument/2006/customXml" ds:itemID="{E02EC4C2-C481-45F8-B04B-A5E9F29350B3}">
  <ds:schemaRefs>
    <ds:schemaRef ds:uri="http://schemas.microsoft.com/office/infopath/2007/PartnerControls"/>
    <ds:schemaRef ds:uri="http://schemas.microsoft.com/office/2006/documentManagement/types"/>
    <ds:schemaRef ds:uri="http://purl.org/dc/dcmitype/"/>
    <ds:schemaRef ds:uri="http://purl.org/dc/term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33BD7F36-9DC8-4F18-9BE1-DF2F91E5B376}">
  <ds:schemaRefs>
    <ds:schemaRef ds:uri="ESRI.ArcGIS.Mapping.OfficeIntegration.PowerPointInfo"/>
  </ds:schemaRefs>
</ds:datastoreItem>
</file>

<file path=customXml/itemProps6.xml><?xml version="1.0" encoding="utf-8"?>
<ds:datastoreItem xmlns:ds="http://schemas.openxmlformats.org/officeDocument/2006/customXml" ds:itemID="{8C04F401-3304-4841-90D8-64E33361425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23134</TotalTime>
  <Words>2952</Words>
  <Application>Microsoft Office PowerPoint</Application>
  <PresentationFormat>Letter Paper (8.5x11 in)</PresentationFormat>
  <Paragraphs>361</Paragraphs>
  <Slides>43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ＭＳ Ｐゴシック</vt:lpstr>
      <vt:lpstr>Arial</vt:lpstr>
      <vt:lpstr>Calibri</vt:lpstr>
      <vt:lpstr>Times New Roman</vt:lpstr>
      <vt:lpstr>Tw Cen MT</vt:lpstr>
      <vt:lpstr>Custom Design</vt:lpstr>
      <vt:lpstr>Demographic Characteristics and Trends in Texas and South Central Texas</vt:lpstr>
      <vt:lpstr>Total Population and Components of Population Change in Texas, 1950-2014</vt:lpstr>
      <vt:lpstr>Population Growth, Texas, 1950-2010</vt:lpstr>
      <vt:lpstr>PowerPoint Presentation</vt:lpstr>
      <vt:lpstr>Total Estimated Population by County, Texas, 2014</vt:lpstr>
      <vt:lpstr>Estimated Population Change, Texas Counties, 2010 to 2014</vt:lpstr>
      <vt:lpstr>Estimated Percent Change of the Total Population by County, Texas, 2010 to 2014</vt:lpstr>
      <vt:lpstr>Estimated Number of Net Migrants by  County, Texas, 2013 to 2014</vt:lpstr>
      <vt:lpstr>Percent of the Population Born in Texas, Texas Counties, 2009-2013</vt:lpstr>
      <vt:lpstr>Annual Shares of Recent Non-Citizen Immigrants to Texas by World Area of Birth, 2005-2013 </vt:lpstr>
      <vt:lpstr>PowerPoint Presentation</vt:lpstr>
      <vt:lpstr>PowerPoint Presentation</vt:lpstr>
      <vt:lpstr>PowerPoint Presentation</vt:lpstr>
      <vt:lpstr>PowerPoint Presentation</vt:lpstr>
      <vt:lpstr>PowerPoint Presentation</vt:lpstr>
      <vt:lpstr>PowerPoint Presentation</vt:lpstr>
      <vt:lpstr>Texas White (non-Hispanic) and Hispanic Populations by Age, 2010</vt:lpstr>
      <vt:lpstr>Texas Population Pyramid by Race/Ethnicity, 2010</vt:lpstr>
      <vt:lpstr>Texas Population Pyramid by Race/Ethnicity, 2010</vt:lpstr>
      <vt:lpstr>Texas Population Pyramid by Race/Ethnicity, 2010</vt:lpstr>
      <vt:lpstr>Percent  of the Population that is of Hispanic Descent,  Texas Counties, 2009-2013</vt:lpstr>
      <vt:lpstr>Percent of the population that is Hispanic,  Census Tracts, Metroplex Area, Texas, 2009-2013</vt:lpstr>
      <vt:lpstr>Percent of the Population that is Non-Hispanic Black, Texas Counties, 2009-2013</vt:lpstr>
      <vt:lpstr>Percent of the population that is Black/African American,  Census Tracts, Brazoria County Area, Texas, 2009-2013</vt:lpstr>
      <vt:lpstr>Percent of the population that is Asian, Census Tracts, Metroplex Area, Texas, 2009-2013</vt:lpstr>
      <vt:lpstr>PowerPoint Presentation</vt:lpstr>
      <vt:lpstr>PowerPoint Presentation</vt:lpstr>
      <vt:lpstr>PowerPoint Presentation</vt:lpstr>
      <vt:lpstr>PowerPoint Presentation</vt:lpstr>
      <vt:lpstr>PowerPoint Presentation</vt:lpstr>
      <vt:lpstr>Projected Population Growth in Texas,  2010-2050</vt:lpstr>
      <vt:lpstr>Projections, 2010-2020, and Estimates, 2010-2014 for Select Counties, Texas</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Adult Obesity</vt:lpstr>
      <vt:lpstr>Teen Birth Rates (ages 15-19) by State, 2013</vt:lpstr>
      <vt:lpstr>PowerPoint Presentation</vt:lpstr>
      <vt:lpstr>PowerPoint Presentation</vt:lpstr>
      <vt:lpstr>PowerPoint Presentation</vt:lpstr>
      <vt:lpstr>PowerPoint Presentation</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765</cp:revision>
  <cp:lastPrinted>2015-10-07T15:03:41Z</cp:lastPrinted>
  <dcterms:created xsi:type="dcterms:W3CDTF">2010-01-22T14:36:29Z</dcterms:created>
  <dcterms:modified xsi:type="dcterms:W3CDTF">2015-10-20T19:46:48Z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