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38"/>
  </p:notesMasterIdLst>
  <p:handoutMasterIdLst>
    <p:handoutMasterId r:id="rId39"/>
  </p:handoutMasterIdLst>
  <p:sldIdLst>
    <p:sldId id="256" r:id="rId5"/>
    <p:sldId id="922" r:id="rId6"/>
    <p:sldId id="921" r:id="rId7"/>
    <p:sldId id="918" r:id="rId8"/>
    <p:sldId id="896" r:id="rId9"/>
    <p:sldId id="897" r:id="rId10"/>
    <p:sldId id="911" r:id="rId11"/>
    <p:sldId id="912" r:id="rId12"/>
    <p:sldId id="913" r:id="rId13"/>
    <p:sldId id="892" r:id="rId14"/>
    <p:sldId id="914" r:id="rId15"/>
    <p:sldId id="915" r:id="rId16"/>
    <p:sldId id="872" r:id="rId17"/>
    <p:sldId id="910" r:id="rId18"/>
    <p:sldId id="933" r:id="rId19"/>
    <p:sldId id="919" r:id="rId20"/>
    <p:sldId id="920" r:id="rId21"/>
    <p:sldId id="926" r:id="rId22"/>
    <p:sldId id="888" r:id="rId23"/>
    <p:sldId id="889" r:id="rId24"/>
    <p:sldId id="908" r:id="rId25"/>
    <p:sldId id="909" r:id="rId26"/>
    <p:sldId id="890" r:id="rId27"/>
    <p:sldId id="931" r:id="rId28"/>
    <p:sldId id="932" r:id="rId29"/>
    <p:sldId id="916" r:id="rId30"/>
    <p:sldId id="917" r:id="rId31"/>
    <p:sldId id="881" r:id="rId32"/>
    <p:sldId id="882" r:id="rId33"/>
    <p:sldId id="886" r:id="rId34"/>
    <p:sldId id="883" r:id="rId35"/>
    <p:sldId id="885" r:id="rId36"/>
    <p:sldId id="923" r:id="rId37"/>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922"/>
            <p14:sldId id="921"/>
            <p14:sldId id="918"/>
            <p14:sldId id="896"/>
            <p14:sldId id="897"/>
            <p14:sldId id="911"/>
            <p14:sldId id="912"/>
            <p14:sldId id="913"/>
            <p14:sldId id="892"/>
            <p14:sldId id="914"/>
            <p14:sldId id="915"/>
            <p14:sldId id="872"/>
            <p14:sldId id="910"/>
            <p14:sldId id="933"/>
            <p14:sldId id="919"/>
            <p14:sldId id="920"/>
            <p14:sldId id="926"/>
            <p14:sldId id="888"/>
            <p14:sldId id="889"/>
            <p14:sldId id="908"/>
            <p14:sldId id="909"/>
            <p14:sldId id="890"/>
            <p14:sldId id="931"/>
            <p14:sldId id="932"/>
            <p14:sldId id="916"/>
            <p14:sldId id="917"/>
            <p14:sldId id="881"/>
            <p14:sldId id="882"/>
            <p14:sldId id="886"/>
            <p14:sldId id="883"/>
            <p14:sldId id="885"/>
            <p14:sldId id="9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91863" autoAdjust="0"/>
  </p:normalViewPr>
  <p:slideViewPr>
    <p:cSldViewPr>
      <p:cViewPr varScale="1">
        <p:scale>
          <a:sx n="100" d="100"/>
          <a:sy n="100" d="100"/>
        </p:scale>
        <p:origin x="4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Sheet1!$C$2:$C$12</c:f>
              <c:numCache>
                <c:formatCode>0.00</c:formatCode>
                <c:ptCount val="11"/>
                <c:pt idx="1">
                  <c:v>1.8684829999999999</c:v>
                </c:pt>
                <c:pt idx="2">
                  <c:v>1.6170530000000001</c:v>
                </c:pt>
                <c:pt idx="3">
                  <c:v>3.0324610000000001</c:v>
                </c:pt>
                <c:pt idx="4">
                  <c:v>2.7573189999999999</c:v>
                </c:pt>
                <c:pt idx="5">
                  <c:v>3.86531</c:v>
                </c:pt>
                <c:pt idx="6">
                  <c:v>4.2937409999999998</c:v>
                </c:pt>
                <c:pt idx="8">
                  <c:v>0.91523500000000002</c:v>
                </c:pt>
                <c:pt idx="9">
                  <c:v>0.38739699999999999</c:v>
                </c:pt>
                <c:pt idx="10">
                  <c:v>0.44749499999999998</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Sheet1!$B$2:$B$12</c:f>
              <c:numCache>
                <c:formatCode>0.00</c:formatCode>
                <c:ptCount val="11"/>
                <c:pt idx="0">
                  <c:v>7.7111939999999999</c:v>
                </c:pt>
                <c:pt idx="1">
                  <c:v>9.5796770000000002</c:v>
                </c:pt>
                <c:pt idx="2">
                  <c:v>11.196730000000001</c:v>
                </c:pt>
                <c:pt idx="3">
                  <c:v>14.229191</c:v>
                </c:pt>
                <c:pt idx="4">
                  <c:v>16.986509999999999</c:v>
                </c:pt>
                <c:pt idx="5">
                  <c:v>20.85182</c:v>
                </c:pt>
                <c:pt idx="6">
                  <c:v>25.145561000000001</c:v>
                </c:pt>
                <c:pt idx="8">
                  <c:v>26.060796</c:v>
                </c:pt>
                <c:pt idx="9">
                  <c:v>26.448193</c:v>
                </c:pt>
                <c:pt idx="10">
                  <c:v>26.895688</c:v>
                </c:pt>
              </c:numCache>
            </c:numRef>
          </c:val>
        </c:ser>
        <c:dLbls>
          <c:showLegendKey val="0"/>
          <c:showVal val="0"/>
          <c:showCatName val="0"/>
          <c:showSerName val="0"/>
          <c:showPercent val="0"/>
          <c:showBubbleSize val="0"/>
        </c:dLbls>
        <c:gapWidth val="219"/>
        <c:overlap val="-27"/>
        <c:axId val="232220192"/>
        <c:axId val="23222058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Sheet1!$A$2:$A$12</c15:sqref>
                        </c15:formulaRef>
                      </c:ext>
                    </c:extLst>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extLst>
                      <c:ext uri="{02D57815-91ED-43cb-92C2-25804820EDAC}">
                        <c15:formulaRef>
                          <c15:sqref>Sheet1!$D$2:$D$12</c15:sqref>
                        </c15:formulaRef>
                      </c:ext>
                    </c:extLst>
                    <c:numCache>
                      <c:formatCode>General</c:formatCode>
                      <c:ptCount val="11"/>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23222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220584"/>
        <c:crosses val="autoZero"/>
        <c:auto val="1"/>
        <c:lblAlgn val="ctr"/>
        <c:lblOffset val="100"/>
        <c:noMultiLvlLbl val="0"/>
      </c:catAx>
      <c:valAx>
        <c:axId val="232220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220192"/>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NH White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State_of_Texas!$I$253:$I$493</c:f>
              <c:numCache>
                <c:formatCode>General</c:formatCode>
                <c:ptCount val="9"/>
                <c:pt idx="0">
                  <c:v>1760065</c:v>
                </c:pt>
                <c:pt idx="1">
                  <c:v>2063210</c:v>
                </c:pt>
                <c:pt idx="2">
                  <c:v>2407338</c:v>
                </c:pt>
                <c:pt idx="3">
                  <c:v>2776121</c:v>
                </c:pt>
                <c:pt idx="4">
                  <c:v>3047041</c:v>
                </c:pt>
                <c:pt idx="5">
                  <c:v>3133151</c:v>
                </c:pt>
                <c:pt idx="6">
                  <c:v>3141889</c:v>
                </c:pt>
                <c:pt idx="7">
                  <c:v>3097520</c:v>
                </c:pt>
                <c:pt idx="8">
                  <c:v>3108168</c:v>
                </c:pt>
              </c:numCache>
            </c:numRef>
          </c:val>
          <c:smooth val="0"/>
        </c:ser>
        <c:ser>
          <c:idx val="2"/>
          <c:order val="1"/>
          <c:tx>
            <c:v>NH Black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State_of_Texas!$L$253:$L$493</c:f>
              <c:numCache>
                <c:formatCode>General</c:formatCode>
                <c:ptCount val="9"/>
                <c:pt idx="0">
                  <c:v>218374</c:v>
                </c:pt>
                <c:pt idx="1">
                  <c:v>277091</c:v>
                </c:pt>
                <c:pt idx="2">
                  <c:v>362127</c:v>
                </c:pt>
                <c:pt idx="3">
                  <c:v>468516</c:v>
                </c:pt>
                <c:pt idx="4">
                  <c:v>569622</c:v>
                </c:pt>
                <c:pt idx="5">
                  <c:v>642813</c:v>
                </c:pt>
                <c:pt idx="6">
                  <c:v>704447</c:v>
                </c:pt>
                <c:pt idx="7">
                  <c:v>753591</c:v>
                </c:pt>
                <c:pt idx="8">
                  <c:v>804450</c:v>
                </c:pt>
              </c:numCache>
            </c:numRef>
          </c:val>
          <c:smooth val="0"/>
        </c:ser>
        <c:ser>
          <c:idx val="3"/>
          <c:order val="2"/>
          <c:tx>
            <c:v>Hispanic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State_of_Texas!$O$253:$O$493</c:f>
              <c:numCache>
                <c:formatCode>General</c:formatCode>
                <c:ptCount val="9"/>
                <c:pt idx="0">
                  <c:v>532921</c:v>
                </c:pt>
                <c:pt idx="1">
                  <c:v>706557</c:v>
                </c:pt>
                <c:pt idx="2">
                  <c:v>934167</c:v>
                </c:pt>
                <c:pt idx="3">
                  <c:v>1234117</c:v>
                </c:pt>
                <c:pt idx="4">
                  <c:v>1588590</c:v>
                </c:pt>
                <c:pt idx="5">
                  <c:v>1964597</c:v>
                </c:pt>
                <c:pt idx="6">
                  <c:v>2384112</c:v>
                </c:pt>
                <c:pt idx="7">
                  <c:v>2793615</c:v>
                </c:pt>
                <c:pt idx="8">
                  <c:v>3210318</c:v>
                </c:pt>
              </c:numCache>
            </c:numRef>
          </c:val>
          <c:smooth val="0"/>
        </c:ser>
        <c:ser>
          <c:idx val="4"/>
          <c:order val="3"/>
          <c:tx>
            <c:v>NH Other</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State_of_Texas!$R$253:$R$493</c:f>
              <c:numCache>
                <c:formatCode>General</c:formatCode>
                <c:ptCount val="9"/>
                <c:pt idx="0">
                  <c:v>90526</c:v>
                </c:pt>
                <c:pt idx="1">
                  <c:v>136840</c:v>
                </c:pt>
                <c:pt idx="2">
                  <c:v>195220</c:v>
                </c:pt>
                <c:pt idx="3">
                  <c:v>264721</c:v>
                </c:pt>
                <c:pt idx="4">
                  <c:v>343458</c:v>
                </c:pt>
                <c:pt idx="5">
                  <c:v>430369</c:v>
                </c:pt>
                <c:pt idx="6">
                  <c:v>538489</c:v>
                </c:pt>
                <c:pt idx="7">
                  <c:v>644872</c:v>
                </c:pt>
                <c:pt idx="8">
                  <c:v>759449</c:v>
                </c:pt>
              </c:numCache>
            </c:numRef>
          </c:val>
          <c:smooth val="0"/>
        </c:ser>
        <c:dLbls>
          <c:showLegendKey val="0"/>
          <c:showVal val="0"/>
          <c:showCatName val="0"/>
          <c:showSerName val="0"/>
          <c:showPercent val="0"/>
          <c:showBubbleSize val="0"/>
        </c:dLbls>
        <c:marker val="1"/>
        <c:smooth val="0"/>
        <c:axId val="234821968"/>
        <c:axId val="234822360"/>
      </c:lineChart>
      <c:catAx>
        <c:axId val="234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4822360"/>
        <c:crosses val="autoZero"/>
        <c:auto val="1"/>
        <c:lblAlgn val="ctr"/>
        <c:lblOffset val="100"/>
        <c:noMultiLvlLbl val="0"/>
      </c:catAx>
      <c:valAx>
        <c:axId val="234822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4821968"/>
        <c:crosses val="autoZero"/>
        <c:crossBetween val="between"/>
      </c:valAx>
      <c:spPr>
        <a:noFill/>
        <a:ln>
          <a:noFill/>
        </a:ln>
        <a:effectLst/>
      </c:spPr>
    </c:plotArea>
    <c:legend>
      <c:legendPos val="tr"/>
      <c:layout>
        <c:manualLayout>
          <c:xMode val="edge"/>
          <c:yMode val="edge"/>
          <c:x val="0.76582531350247884"/>
          <c:y val="0.29743946205481575"/>
          <c:w val="0.21226098473801885"/>
          <c:h val="0.37134638528861147"/>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6826938580708"/>
          <c:y val="0.14375965255967743"/>
          <c:w val="0.69059579106028168"/>
          <c:h val="0.66215741927607885"/>
        </c:manualLayout>
      </c:layout>
      <c:barChart>
        <c:barDir val="col"/>
        <c:grouping val="percentStacked"/>
        <c:varyColors val="0"/>
        <c:ser>
          <c:idx val="0"/>
          <c:order val="0"/>
          <c:tx>
            <c:strRef>
              <c:f>'AgebyRace-Ethnicity2010'!$E$4</c:f>
              <c:strCache>
                <c:ptCount val="1"/>
                <c:pt idx="0">
                  <c:v>% NH White</c:v>
                </c:pt>
              </c:strCache>
            </c:strRef>
          </c:tx>
          <c:spPr>
            <a:solidFill>
              <a:schemeClr val="accent1"/>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'AgebyRace-Ethnicity2010'!$E$13:$E$15</c:f>
              <c:numCache>
                <c:formatCode>0.0</c:formatCode>
                <c:ptCount val="3"/>
                <c:pt idx="0">
                  <c:v>34.809906781726937</c:v>
                </c:pt>
                <c:pt idx="1">
                  <c:v>46.929361465557321</c:v>
                </c:pt>
                <c:pt idx="2">
                  <c:v>67.730072356579939</c:v>
                </c:pt>
              </c:numCache>
            </c:numRef>
          </c:val>
        </c:ser>
        <c:ser>
          <c:idx val="1"/>
          <c:order val="1"/>
          <c:tx>
            <c:strRef>
              <c:f>'AgebyRace-Ethnicity2010'!$G$4</c:f>
              <c:strCache>
                <c:ptCount val="1"/>
                <c:pt idx="0">
                  <c:v>% Black</c:v>
                </c:pt>
              </c:strCache>
            </c:strRef>
          </c:tx>
          <c:spPr>
            <a:solidFill>
              <a:schemeClr val="accent2"/>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'AgebyRace-Ethnicity2010'!$G$13:$G$15</c:f>
              <c:numCache>
                <c:formatCode>0.0</c:formatCode>
                <c:ptCount val="3"/>
                <c:pt idx="0">
                  <c:v>12.653881417487886</c:v>
                </c:pt>
                <c:pt idx="1">
                  <c:v>12.03155641000043</c:v>
                </c:pt>
                <c:pt idx="2">
                  <c:v>8.4597076343730961</c:v>
                </c:pt>
              </c:numCache>
            </c:numRef>
          </c:val>
        </c:ser>
        <c:ser>
          <c:idx val="3"/>
          <c:order val="2"/>
          <c:tx>
            <c:strRef>
              <c:f>'AgebyRace-Ethnicity2010'!$N$4</c:f>
              <c:strCache>
                <c:ptCount val="1"/>
                <c:pt idx="0">
                  <c:v>% Hispanic</c:v>
                </c:pt>
              </c:strCache>
            </c:strRef>
          </c:tx>
          <c:spPr>
            <a:solidFill>
              <a:schemeClr val="bg2">
                <a:lumMod val="75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'AgebyRace-Ethnicity2010'!$N$13:$N$15</c:f>
              <c:numCache>
                <c:formatCode>0.0</c:formatCode>
                <c:ptCount val="3"/>
                <c:pt idx="0">
                  <c:v>47.730289745311225</c:v>
                </c:pt>
                <c:pt idx="1">
                  <c:v>35.672508362079789</c:v>
                </c:pt>
                <c:pt idx="2">
                  <c:v>20.455630777217699</c:v>
                </c:pt>
              </c:numCache>
            </c:numRef>
          </c:val>
        </c:ser>
        <c:ser>
          <c:idx val="2"/>
          <c:order val="3"/>
          <c:tx>
            <c:strRef>
              <c:f>'AgebyRace-Ethnicity2010'!$L$4</c:f>
              <c:strCache>
                <c:ptCount val="1"/>
                <c:pt idx="0">
                  <c:v>% NH Other</c:v>
                </c:pt>
              </c:strCache>
            </c:strRef>
          </c:tx>
          <c:spPr>
            <a:solidFill>
              <a:schemeClr val="accent4">
                <a:lumMod val="60000"/>
                <a:lumOff val="40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'AgebyRace-Ethnicity2010'!$L$13:$L$15</c:f>
              <c:numCache>
                <c:formatCode>0.0</c:formatCode>
                <c:ptCount val="3"/>
                <c:pt idx="0">
                  <c:v>4.8059220554739506</c:v>
                </c:pt>
                <c:pt idx="1">
                  <c:v>5.3665737623624645</c:v>
                </c:pt>
                <c:pt idx="2">
                  <c:v>3.3545892318292609</c:v>
                </c:pt>
              </c:numCache>
            </c:numRef>
          </c:val>
        </c:ser>
        <c:dLbls>
          <c:showLegendKey val="0"/>
          <c:showVal val="0"/>
          <c:showCatName val="0"/>
          <c:showSerName val="0"/>
          <c:showPercent val="0"/>
          <c:showBubbleSize val="0"/>
        </c:dLbls>
        <c:gapWidth val="100"/>
        <c:overlap val="100"/>
        <c:axId val="192357928"/>
        <c:axId val="192358320"/>
      </c:barChart>
      <c:catAx>
        <c:axId val="192357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Age Groups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358320"/>
        <c:crosses val="autoZero"/>
        <c:auto val="1"/>
        <c:lblAlgn val="ctr"/>
        <c:lblOffset val="100"/>
        <c:noMultiLvlLbl val="0"/>
      </c:catAx>
      <c:valAx>
        <c:axId val="19235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Percent of </a:t>
                </a:r>
                <a:r>
                  <a:rPr lang="en-US" dirty="0"/>
                  <a:t>Age Group</a:t>
                </a:r>
              </a:p>
            </c:rich>
          </c:tx>
          <c:layout>
            <c:manualLayout>
              <c:xMode val="edge"/>
              <c:yMode val="edge"/>
              <c:x val="0"/>
              <c:y val="0.312742345199621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357928"/>
        <c:crosses val="autoZero"/>
        <c:crossBetween val="between"/>
      </c:valAx>
      <c:spPr>
        <a:noFill/>
        <a:ln>
          <a:noFill/>
        </a:ln>
        <a:effectLst/>
      </c:spPr>
    </c:plotArea>
    <c:legend>
      <c:legendPos val="b"/>
      <c:layout>
        <c:manualLayout>
          <c:xMode val="edge"/>
          <c:yMode val="edge"/>
          <c:x val="0.77646473050455023"/>
          <c:y val="0.22097822060671132"/>
          <c:w val="0.22025888590058629"/>
          <c:h val="0.543459771977286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2390628165346"/>
          <c:y val="0.14778582016969335"/>
          <c:w val="0.63451921889838769"/>
          <c:h val="0.66215741927607885"/>
        </c:manualLayout>
      </c:layout>
      <c:barChart>
        <c:barDir val="col"/>
        <c:grouping val="percentStacked"/>
        <c:varyColors val="0"/>
        <c:ser>
          <c:idx val="0"/>
          <c:order val="0"/>
          <c:tx>
            <c:strRef>
              <c:f>'AgebyRace-Ethnicity2010'!$AG$46</c:f>
              <c:strCache>
                <c:ptCount val="1"/>
                <c:pt idx="0">
                  <c:v>% NH White</c:v>
                </c:pt>
              </c:strCache>
            </c:strRef>
          </c:tx>
          <c:spPr>
            <a:solidFill>
              <a:schemeClr val="accent1"/>
            </a:solidFill>
            <a:ln>
              <a:noFill/>
            </a:ln>
            <a:effectLst/>
          </c:spPr>
          <c:invertIfNegative val="0"/>
          <c:cat>
            <c:strRef>
              <c:f>'AgebyRace-Ethnicity2010'!$AC$47:$AC$49</c:f>
              <c:strCache>
                <c:ptCount val="3"/>
                <c:pt idx="0">
                  <c:v>0-17 Years</c:v>
                </c:pt>
                <c:pt idx="1">
                  <c:v>18-64 Years</c:v>
                </c:pt>
                <c:pt idx="2">
                  <c:v>65 Years and Older</c:v>
                </c:pt>
              </c:strCache>
            </c:strRef>
          </c:cat>
          <c:val>
            <c:numRef>
              <c:f>'AgebyRace-Ethnicity2010'!$AG$47:$AG$49</c:f>
              <c:numCache>
                <c:formatCode>#,##0</c:formatCode>
                <c:ptCount val="3"/>
                <c:pt idx="0">
                  <c:v>17.325717472895143</c:v>
                </c:pt>
                <c:pt idx="1">
                  <c:v>19.869957106889203</c:v>
                </c:pt>
                <c:pt idx="2">
                  <c:v>35.385500057450784</c:v>
                </c:pt>
              </c:numCache>
            </c:numRef>
          </c:val>
        </c:ser>
        <c:ser>
          <c:idx val="1"/>
          <c:order val="1"/>
          <c:tx>
            <c:strRef>
              <c:f>'AgebyRace-Ethnicity2010'!$AI$46</c:f>
              <c:strCache>
                <c:ptCount val="1"/>
                <c:pt idx="0">
                  <c:v>% NH Black</c:v>
                </c:pt>
              </c:strCache>
            </c:strRef>
          </c:tx>
          <c:spPr>
            <a:solidFill>
              <a:schemeClr val="accent2"/>
            </a:solidFill>
            <a:ln>
              <a:noFill/>
            </a:ln>
            <a:effectLst/>
          </c:spPr>
          <c:invertIfNegative val="0"/>
          <c:val>
            <c:numRef>
              <c:f>'AgebyRace-Ethnicity2010'!$AI$47:$AI$49</c:f>
              <c:numCache>
                <c:formatCode>General</c:formatCode>
                <c:ptCount val="3"/>
                <c:pt idx="0">
                  <c:v>7.9836342712746324</c:v>
                </c:pt>
                <c:pt idx="1">
                  <c:v>9.5009505812771913</c:v>
                </c:pt>
                <c:pt idx="2">
                  <c:v>10.764127200801875</c:v>
                </c:pt>
              </c:numCache>
            </c:numRef>
          </c:val>
        </c:ser>
        <c:ser>
          <c:idx val="2"/>
          <c:order val="2"/>
          <c:tx>
            <c:strRef>
              <c:f>'AgebyRace-Ethnicity2010'!$AK$46</c:f>
              <c:strCache>
                <c:ptCount val="1"/>
                <c:pt idx="0">
                  <c:v>% Hispanic</c:v>
                </c:pt>
              </c:strCache>
            </c:strRef>
          </c:tx>
          <c:spPr>
            <a:solidFill>
              <a:schemeClr val="bg2">
                <a:lumMod val="75000"/>
              </a:schemeClr>
            </a:solidFill>
            <a:ln>
              <a:noFill/>
            </a:ln>
            <a:effectLst/>
          </c:spPr>
          <c:invertIfNegative val="0"/>
          <c:val>
            <c:numRef>
              <c:f>'AgebyRace-Ethnicity2010'!$AK$47:$AK$49</c:f>
              <c:numCache>
                <c:formatCode>#,##0</c:formatCode>
                <c:ptCount val="3"/>
                <c:pt idx="0">
                  <c:v>61.536692576069171</c:v>
                </c:pt>
                <c:pt idx="1">
                  <c:v>56.144491421761288</c:v>
                </c:pt>
                <c:pt idx="2">
                  <c:v>42.048117811702276</c:v>
                </c:pt>
              </c:numCache>
            </c:numRef>
          </c:val>
        </c:ser>
        <c:ser>
          <c:idx val="3"/>
          <c:order val="3"/>
          <c:tx>
            <c:strRef>
              <c:f>'AgebyRace-Ethnicity2010'!$AM$46</c:f>
              <c:strCache>
                <c:ptCount val="1"/>
                <c:pt idx="0">
                  <c:v>% NH Total</c:v>
                </c:pt>
              </c:strCache>
            </c:strRef>
          </c:tx>
          <c:spPr>
            <a:solidFill>
              <a:schemeClr val="accent4"/>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4">
                  <a:lumMod val="60000"/>
                  <a:lumOff val="40000"/>
                </a:schemeClr>
              </a:solidFill>
              <a:ln>
                <a:noFill/>
              </a:ln>
              <a:effectLst/>
            </c:spPr>
          </c:dPt>
          <c:cat>
            <c:strRef>
              <c:f>'AgebyRace-Ethnicity2010'!$AC$47:$AC$49</c:f>
              <c:strCache>
                <c:ptCount val="3"/>
                <c:pt idx="0">
                  <c:v>0-17 Years</c:v>
                </c:pt>
                <c:pt idx="1">
                  <c:v>18-64 Years</c:v>
                </c:pt>
                <c:pt idx="2">
                  <c:v>65 Years and Older</c:v>
                </c:pt>
              </c:strCache>
            </c:strRef>
          </c:cat>
          <c:val>
            <c:numRef>
              <c:f>'AgebyRace-Ethnicity2010'!$AM$47:$AM$49</c:f>
              <c:numCache>
                <c:formatCode>#,##0</c:formatCode>
                <c:ptCount val="3"/>
                <c:pt idx="0">
                  <c:v>13.153955679761051</c:v>
                </c:pt>
                <c:pt idx="1">
                  <c:v>14.484600890072311</c:v>
                </c:pt>
                <c:pt idx="2">
                  <c:v>11.802254930045066</c:v>
                </c:pt>
              </c:numCache>
            </c:numRef>
          </c:val>
        </c:ser>
        <c:dLbls>
          <c:showLegendKey val="0"/>
          <c:showVal val="0"/>
          <c:showCatName val="0"/>
          <c:showSerName val="0"/>
          <c:showPercent val="0"/>
          <c:showBubbleSize val="0"/>
        </c:dLbls>
        <c:gapWidth val="100"/>
        <c:overlap val="100"/>
        <c:axId val="192359104"/>
        <c:axId val="193241480"/>
      </c:barChart>
      <c:catAx>
        <c:axId val="192359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Age Groups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41480"/>
        <c:crosses val="autoZero"/>
        <c:auto val="1"/>
        <c:lblAlgn val="ctr"/>
        <c:lblOffset val="100"/>
        <c:noMultiLvlLbl val="0"/>
      </c:catAx>
      <c:valAx>
        <c:axId val="193241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 of Age</a:t>
                </a:r>
                <a:r>
                  <a:rPr lang="en-US" baseline="0" dirty="0"/>
                  <a:t> Group</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35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0868856910127"/>
          <c:y val="2.9078155568454771E-2"/>
          <c:w val="0.7246443117024165"/>
          <c:h val="0.77425973161805473"/>
        </c:manualLayout>
      </c:layout>
      <c:lineChart>
        <c:grouping val="standard"/>
        <c:varyColors val="0"/>
        <c:ser>
          <c:idx val="4"/>
          <c:order val="0"/>
          <c:tx>
            <c:strRef>
              <c:f>Sheet2!$A$3</c:f>
              <c:strCache>
                <c:ptCount val="1"/>
                <c:pt idx="0">
                  <c:v> Total  </c:v>
                </c:pt>
              </c:strCache>
            </c:strRef>
          </c:tx>
          <c:spPr>
            <a:ln w="50800">
              <a:solidFill>
                <a:schemeClr val="tx1">
                  <a:lumMod val="85000"/>
                  <a:lumOff val="15000"/>
                </a:schemeClr>
              </a:solidFill>
            </a:ln>
          </c:spPr>
          <c:marker>
            <c:symbol val="square"/>
            <c:size val="4"/>
            <c:spPr>
              <a:solidFill>
                <a:schemeClr val="tx1">
                  <a:lumMod val="85000"/>
                  <a:lumOff val="15000"/>
                </a:schemeClr>
              </a:solidFill>
              <a:ln>
                <a:solidFill>
                  <a:schemeClr val="tx1">
                    <a:lumMod val="85000"/>
                    <a:lumOff val="15000"/>
                  </a:schemeClr>
                </a:solidFill>
              </a:ln>
            </c:spPr>
          </c:marker>
          <c:cat>
            <c:numRef>
              <c:f>Sheet2!$B$2:$E$2</c:f>
              <c:numCache>
                <c:formatCode>General</c:formatCode>
                <c:ptCount val="4"/>
                <c:pt idx="0">
                  <c:v>2010</c:v>
                </c:pt>
                <c:pt idx="1">
                  <c:v>2020</c:v>
                </c:pt>
                <c:pt idx="2">
                  <c:v>2030</c:v>
                </c:pt>
                <c:pt idx="3">
                  <c:v>2040</c:v>
                </c:pt>
              </c:numCache>
            </c:numRef>
          </c:cat>
          <c:val>
            <c:numRef>
              <c:f>Sheet2!$B$3:$E$3</c:f>
              <c:numCache>
                <c:formatCode>#,##0</c:formatCode>
                <c:ptCount val="4"/>
                <c:pt idx="0">
                  <c:v>2221727</c:v>
                </c:pt>
                <c:pt idx="1">
                  <c:v>3903995</c:v>
                </c:pt>
                <c:pt idx="2">
                  <c:v>5783481</c:v>
                </c:pt>
                <c:pt idx="3">
                  <c:v>7980225</c:v>
                </c:pt>
              </c:numCache>
            </c:numRef>
          </c:val>
          <c:smooth val="0"/>
        </c:ser>
        <c:ser>
          <c:idx val="2"/>
          <c:order val="1"/>
          <c:tx>
            <c:strRef>
              <c:f>Sheet2!$A$6</c:f>
              <c:strCache>
                <c:ptCount val="1"/>
                <c:pt idx="0">
                  <c:v> Latino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Sheet2!$B$6:$E$6</c:f>
              <c:numCache>
                <c:formatCode>#,##0</c:formatCode>
                <c:ptCount val="4"/>
                <c:pt idx="0">
                  <c:v>855285</c:v>
                </c:pt>
                <c:pt idx="1">
                  <c:v>1718359</c:v>
                </c:pt>
                <c:pt idx="2">
                  <c:v>2983099</c:v>
                </c:pt>
                <c:pt idx="3">
                  <c:v>4718404</c:v>
                </c:pt>
              </c:numCache>
            </c:numRef>
          </c:val>
          <c:smooth val="0"/>
        </c:ser>
        <c:ser>
          <c:idx val="0"/>
          <c:order val="2"/>
          <c:tx>
            <c:strRef>
              <c:f>Sheet2!$A$4</c:f>
              <c:strCache>
                <c:ptCount val="1"/>
                <c:pt idx="0">
                  <c:v> Anglo  </c:v>
                </c:pt>
              </c:strCache>
            </c:strRef>
          </c:tx>
          <c:spPr>
            <a:ln w="50800"/>
          </c:spPr>
          <c:marker>
            <c:symbol val="square"/>
            <c:size val="4"/>
            <c:spPr>
              <a:ln>
                <a:solidFill>
                  <a:schemeClr val="bg2">
                    <a:lumMod val="25000"/>
                    <a:alpha val="55000"/>
                  </a:schemeClr>
                </a:solidFill>
              </a:ln>
            </c:spPr>
          </c:marker>
          <c:cat>
            <c:numRef>
              <c:f>Sheet2!$B$2:$E$2</c:f>
              <c:numCache>
                <c:formatCode>General</c:formatCode>
                <c:ptCount val="4"/>
                <c:pt idx="0">
                  <c:v>2010</c:v>
                </c:pt>
                <c:pt idx="1">
                  <c:v>2020</c:v>
                </c:pt>
                <c:pt idx="2">
                  <c:v>2030</c:v>
                </c:pt>
                <c:pt idx="3">
                  <c:v>2040</c:v>
                </c:pt>
              </c:numCache>
            </c:numRef>
          </c:cat>
          <c:val>
            <c:numRef>
              <c:f>Sheet2!$B$4:$E$4</c:f>
              <c:numCache>
                <c:formatCode>#,##0</c:formatCode>
                <c:ptCount val="4"/>
                <c:pt idx="0">
                  <c:v>970511</c:v>
                </c:pt>
                <c:pt idx="1">
                  <c:v>1482505</c:v>
                </c:pt>
                <c:pt idx="2">
                  <c:v>1759011</c:v>
                </c:pt>
                <c:pt idx="3">
                  <c:v>1839848</c:v>
                </c:pt>
              </c:numCache>
            </c:numRef>
          </c:val>
          <c:smooth val="0"/>
        </c:ser>
        <c:ser>
          <c:idx val="1"/>
          <c:order val="3"/>
          <c:tx>
            <c:strRef>
              <c:f>Sheet2!$A$5</c:f>
              <c:strCache>
                <c:ptCount val="1"/>
                <c:pt idx="0">
                  <c:v> African American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Sheet2!$B$5:$E$5</c:f>
              <c:numCache>
                <c:formatCode>#,##0</c:formatCode>
                <c:ptCount val="4"/>
                <c:pt idx="0">
                  <c:v>321216</c:v>
                </c:pt>
                <c:pt idx="1">
                  <c:v>516220</c:v>
                </c:pt>
                <c:pt idx="2">
                  <c:v>673035</c:v>
                </c:pt>
                <c:pt idx="3">
                  <c:v>805228</c:v>
                </c:pt>
              </c:numCache>
            </c:numRef>
          </c:val>
          <c:smooth val="0"/>
        </c:ser>
        <c:ser>
          <c:idx val="3"/>
          <c:order val="4"/>
          <c:tx>
            <c:strRef>
              <c:f>Sheet2!$A$7</c:f>
              <c:strCache>
                <c:ptCount val="1"/>
                <c:pt idx="0">
                  <c:v> Other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Sheet2!$B$7:$E$7</c:f>
              <c:numCache>
                <c:formatCode>#,##0</c:formatCode>
                <c:ptCount val="4"/>
                <c:pt idx="0">
                  <c:v>74716</c:v>
                </c:pt>
                <c:pt idx="1">
                  <c:v>186911</c:v>
                </c:pt>
                <c:pt idx="2">
                  <c:v>368336</c:v>
                </c:pt>
                <c:pt idx="3">
                  <c:v>616746</c:v>
                </c:pt>
              </c:numCache>
            </c:numRef>
          </c:val>
          <c:smooth val="0"/>
        </c:ser>
        <c:dLbls>
          <c:showLegendKey val="0"/>
          <c:showVal val="0"/>
          <c:showCatName val="0"/>
          <c:showSerName val="0"/>
          <c:showPercent val="0"/>
          <c:showBubbleSize val="0"/>
        </c:dLbls>
        <c:marker val="1"/>
        <c:smooth val="0"/>
        <c:axId val="193242264"/>
        <c:axId val="193242656"/>
      </c:lineChart>
      <c:catAx>
        <c:axId val="193242264"/>
        <c:scaling>
          <c:orientation val="minMax"/>
        </c:scaling>
        <c:delete val="0"/>
        <c:axPos val="b"/>
        <c:numFmt formatCode="General" sourceLinked="1"/>
        <c:majorTickMark val="out"/>
        <c:minorTickMark val="none"/>
        <c:tickLblPos val="nextTo"/>
        <c:txPr>
          <a:bodyPr rot="-3600000"/>
          <a:lstStyle/>
          <a:p>
            <a:pPr>
              <a:defRPr sz="2000"/>
            </a:pPr>
            <a:endParaRPr lang="en-US"/>
          </a:p>
        </c:txPr>
        <c:crossAx val="193242656"/>
        <c:crosses val="autoZero"/>
        <c:auto val="1"/>
        <c:lblAlgn val="ctr"/>
        <c:lblOffset val="100"/>
        <c:noMultiLvlLbl val="0"/>
      </c:catAx>
      <c:valAx>
        <c:axId val="193242656"/>
        <c:scaling>
          <c:orientation val="minMax"/>
          <c:max val="9000000"/>
          <c:min val="0"/>
        </c:scaling>
        <c:delete val="0"/>
        <c:axPos val="l"/>
        <c:majorGridlines>
          <c:spPr>
            <a:ln>
              <a:prstDash val="sysDot"/>
            </a:ln>
          </c:spPr>
        </c:majorGridlines>
        <c:numFmt formatCode="#,##0" sourceLinked="1"/>
        <c:majorTickMark val="out"/>
        <c:minorTickMark val="none"/>
        <c:tickLblPos val="nextTo"/>
        <c:txPr>
          <a:bodyPr/>
          <a:lstStyle/>
          <a:p>
            <a:pPr>
              <a:defRPr sz="1600"/>
            </a:pPr>
            <a:endParaRPr lang="en-US"/>
          </a:p>
        </c:txPr>
        <c:crossAx val="193242264"/>
        <c:crossesAt val="1"/>
        <c:crossBetween val="between"/>
        <c:majorUnit val="2000000"/>
        <c:minorUnit val="500000"/>
      </c:valAx>
    </c:plotArea>
    <c:legend>
      <c:legendPos val="r"/>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509575191991"/>
          <c:y val="2.8916277044244505E-2"/>
          <c:w val="0.86341997180907937"/>
          <c:h val="0.85784108266019854"/>
        </c:manualLayout>
      </c:layout>
      <c:lineChart>
        <c:grouping val="standard"/>
        <c:varyColors val="0"/>
        <c:ser>
          <c:idx val="0"/>
          <c:order val="0"/>
          <c:tx>
            <c:strRef>
              <c:f>Sheet1!$B$1</c:f>
              <c:strCache>
                <c:ptCount val="1"/>
                <c:pt idx="0">
                  <c:v>Under 18</c:v>
                </c:pt>
              </c:strCache>
            </c:strRef>
          </c:tx>
          <c:spPr>
            <a:ln w="28575" cap="rnd">
              <a:solidFill>
                <a:schemeClr val="accent1"/>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Sheet1!$B$2:$B$102</c:f>
              <c:numCache>
                <c:formatCode>_(* #,##0_);_(* \(#,##0\);_(* "-"??_);_(@_)</c:formatCode>
                <c:ptCount val="101"/>
                <c:pt idx="0">
                  <c:v>2596129</c:v>
                </c:pt>
                <c:pt idx="1">
                  <c:v>2700381.7</c:v>
                </c:pt>
                <c:pt idx="2">
                  <c:v>2804634.4000000004</c:v>
                </c:pt>
                <c:pt idx="3">
                  <c:v>2908887.1000000006</c:v>
                </c:pt>
                <c:pt idx="4">
                  <c:v>3013139.8000000007</c:v>
                </c:pt>
                <c:pt idx="5">
                  <c:v>3117392.5000000009</c:v>
                </c:pt>
                <c:pt idx="6">
                  <c:v>3221645.2000000011</c:v>
                </c:pt>
                <c:pt idx="7">
                  <c:v>3325897.9000000013</c:v>
                </c:pt>
                <c:pt idx="8">
                  <c:v>3430150.6000000015</c:v>
                </c:pt>
                <c:pt idx="9">
                  <c:v>3534403.3000000017</c:v>
                </c:pt>
                <c:pt idx="10">
                  <c:v>3638656</c:v>
                </c:pt>
                <c:pt idx="11">
                  <c:v>3674774</c:v>
                </c:pt>
                <c:pt idx="12">
                  <c:v>3710892</c:v>
                </c:pt>
                <c:pt idx="13">
                  <c:v>3747010</c:v>
                </c:pt>
                <c:pt idx="14">
                  <c:v>3783128</c:v>
                </c:pt>
                <c:pt idx="15">
                  <c:v>3819246</c:v>
                </c:pt>
                <c:pt idx="16">
                  <c:v>3855364</c:v>
                </c:pt>
                <c:pt idx="17">
                  <c:v>3891482</c:v>
                </c:pt>
                <c:pt idx="18">
                  <c:v>3927600</c:v>
                </c:pt>
                <c:pt idx="19">
                  <c:v>3963718</c:v>
                </c:pt>
                <c:pt idx="20">
                  <c:v>3999836</c:v>
                </c:pt>
                <c:pt idx="21">
                  <c:v>4030463</c:v>
                </c:pt>
                <c:pt idx="22">
                  <c:v>4061090</c:v>
                </c:pt>
                <c:pt idx="23">
                  <c:v>4091717</c:v>
                </c:pt>
                <c:pt idx="24">
                  <c:v>4122344</c:v>
                </c:pt>
                <c:pt idx="25">
                  <c:v>4152971</c:v>
                </c:pt>
                <c:pt idx="26">
                  <c:v>4183598</c:v>
                </c:pt>
                <c:pt idx="27">
                  <c:v>4214225</c:v>
                </c:pt>
                <c:pt idx="28">
                  <c:v>4244852</c:v>
                </c:pt>
                <c:pt idx="29">
                  <c:v>4275479</c:v>
                </c:pt>
                <c:pt idx="30">
                  <c:v>4306106</c:v>
                </c:pt>
                <c:pt idx="31">
                  <c:v>4359079.3</c:v>
                </c:pt>
                <c:pt idx="32">
                  <c:v>4412052.5999999996</c:v>
                </c:pt>
                <c:pt idx="33">
                  <c:v>4465025.8999999994</c:v>
                </c:pt>
                <c:pt idx="34">
                  <c:v>4517999.1999999993</c:v>
                </c:pt>
                <c:pt idx="35">
                  <c:v>4570972.4999999991</c:v>
                </c:pt>
                <c:pt idx="36">
                  <c:v>4623945.7999999989</c:v>
                </c:pt>
                <c:pt idx="37">
                  <c:v>4676919.0999999987</c:v>
                </c:pt>
                <c:pt idx="38">
                  <c:v>4729892.3999999985</c:v>
                </c:pt>
                <c:pt idx="39">
                  <c:v>4782865.6999999983</c:v>
                </c:pt>
                <c:pt idx="40">
                  <c:v>4835839</c:v>
                </c:pt>
                <c:pt idx="41">
                  <c:v>4940931</c:v>
                </c:pt>
                <c:pt idx="42">
                  <c:v>5046023</c:v>
                </c:pt>
                <c:pt idx="43">
                  <c:v>5151115</c:v>
                </c:pt>
                <c:pt idx="44">
                  <c:v>5256207</c:v>
                </c:pt>
                <c:pt idx="45">
                  <c:v>5361299</c:v>
                </c:pt>
                <c:pt idx="46">
                  <c:v>5466391</c:v>
                </c:pt>
                <c:pt idx="47">
                  <c:v>5571483</c:v>
                </c:pt>
                <c:pt idx="48">
                  <c:v>5676575</c:v>
                </c:pt>
                <c:pt idx="49">
                  <c:v>5781667</c:v>
                </c:pt>
                <c:pt idx="50">
                  <c:v>5886759</c:v>
                </c:pt>
                <c:pt idx="51">
                  <c:v>5984665.5</c:v>
                </c:pt>
                <c:pt idx="52">
                  <c:v>6082572</c:v>
                </c:pt>
                <c:pt idx="53">
                  <c:v>6180478.5</c:v>
                </c:pt>
                <c:pt idx="54">
                  <c:v>6278385</c:v>
                </c:pt>
                <c:pt idx="55">
                  <c:v>6376291.5</c:v>
                </c:pt>
                <c:pt idx="56">
                  <c:v>6474198</c:v>
                </c:pt>
                <c:pt idx="57">
                  <c:v>6572104.5</c:v>
                </c:pt>
                <c:pt idx="58">
                  <c:v>6670011</c:v>
                </c:pt>
                <c:pt idx="59">
                  <c:v>6767917.5</c:v>
                </c:pt>
                <c:pt idx="60">
                  <c:v>6865824</c:v>
                </c:pt>
                <c:pt idx="61">
                  <c:v>6928271.5</c:v>
                </c:pt>
                <c:pt idx="62">
                  <c:v>6990719</c:v>
                </c:pt>
                <c:pt idx="63">
                  <c:v>7053166.5</c:v>
                </c:pt>
                <c:pt idx="64">
                  <c:v>7115614</c:v>
                </c:pt>
                <c:pt idx="65">
                  <c:v>7221992.166666667</c:v>
                </c:pt>
                <c:pt idx="66">
                  <c:v>7328370.333333334</c:v>
                </c:pt>
                <c:pt idx="67">
                  <c:v>7434748.5000000009</c:v>
                </c:pt>
                <c:pt idx="68">
                  <c:v>7541126.6666666679</c:v>
                </c:pt>
                <c:pt idx="69">
                  <c:v>7647504.8333333349</c:v>
                </c:pt>
                <c:pt idx="70">
                  <c:v>7753883</c:v>
                </c:pt>
                <c:pt idx="71">
                  <c:v>7872456.2000000002</c:v>
                </c:pt>
                <c:pt idx="72">
                  <c:v>7991029.4000000004</c:v>
                </c:pt>
                <c:pt idx="73">
                  <c:v>8109602.6000000006</c:v>
                </c:pt>
                <c:pt idx="74">
                  <c:v>8228175.8000000007</c:v>
                </c:pt>
                <c:pt idx="75">
                  <c:v>8346749.0000000009</c:v>
                </c:pt>
                <c:pt idx="76">
                  <c:v>8465322.2000000011</c:v>
                </c:pt>
                <c:pt idx="77">
                  <c:v>8583895.4000000004</c:v>
                </c:pt>
                <c:pt idx="78">
                  <c:v>8702468.5999999996</c:v>
                </c:pt>
                <c:pt idx="79">
                  <c:v>8821041.7999999989</c:v>
                </c:pt>
                <c:pt idx="80">
                  <c:v>8939615</c:v>
                </c:pt>
                <c:pt idx="81">
                  <c:v>9099483.5</c:v>
                </c:pt>
                <c:pt idx="82">
                  <c:v>9259352</c:v>
                </c:pt>
                <c:pt idx="83">
                  <c:v>9419220.5</c:v>
                </c:pt>
                <c:pt idx="84">
                  <c:v>9579089</c:v>
                </c:pt>
                <c:pt idx="85">
                  <c:v>9738957.5</c:v>
                </c:pt>
                <c:pt idx="86">
                  <c:v>9898826</c:v>
                </c:pt>
                <c:pt idx="87">
                  <c:v>10058694.5</c:v>
                </c:pt>
                <c:pt idx="88">
                  <c:v>10218563</c:v>
                </c:pt>
                <c:pt idx="89">
                  <c:v>10378431.5</c:v>
                </c:pt>
                <c:pt idx="90">
                  <c:v>10538300</c:v>
                </c:pt>
                <c:pt idx="91">
                  <c:v>10717265.699999999</c:v>
                </c:pt>
                <c:pt idx="92">
                  <c:v>10896231.399999999</c:v>
                </c:pt>
                <c:pt idx="93">
                  <c:v>11075197.099999998</c:v>
                </c:pt>
                <c:pt idx="94">
                  <c:v>11254162.799999997</c:v>
                </c:pt>
                <c:pt idx="95">
                  <c:v>11433128.499999996</c:v>
                </c:pt>
                <c:pt idx="96">
                  <c:v>11612094.199999996</c:v>
                </c:pt>
                <c:pt idx="97">
                  <c:v>11791059.899999995</c:v>
                </c:pt>
                <c:pt idx="98">
                  <c:v>11970025.599999994</c:v>
                </c:pt>
                <c:pt idx="99">
                  <c:v>12148991.299999993</c:v>
                </c:pt>
                <c:pt idx="100">
                  <c:v>12327957</c:v>
                </c:pt>
              </c:numCache>
            </c:numRef>
          </c:val>
          <c:smooth val="0"/>
        </c:ser>
        <c:ser>
          <c:idx val="1"/>
          <c:order val="1"/>
          <c:tx>
            <c:strRef>
              <c:f>Sheet1!$C$1</c:f>
              <c:strCache>
                <c:ptCount val="1"/>
                <c:pt idx="0">
                  <c:v>18 to 64</c:v>
                </c:pt>
              </c:strCache>
            </c:strRef>
          </c:tx>
          <c:spPr>
            <a:ln w="28575" cap="rnd">
              <a:solidFill>
                <a:schemeClr val="accent2"/>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Sheet1!$C$2:$C$102</c:f>
              <c:numCache>
                <c:formatCode>_(* #,##0_);_(* \(#,##0\);_(* "-"??_);_(@_)</c:formatCode>
                <c:ptCount val="101"/>
                <c:pt idx="0">
                  <c:v>4601645</c:v>
                </c:pt>
                <c:pt idx="1">
                  <c:v>4661043.5</c:v>
                </c:pt>
                <c:pt idx="2">
                  <c:v>4720442</c:v>
                </c:pt>
                <c:pt idx="3">
                  <c:v>4779840.5</c:v>
                </c:pt>
                <c:pt idx="4">
                  <c:v>4839239</c:v>
                </c:pt>
                <c:pt idx="5">
                  <c:v>4898637.5</c:v>
                </c:pt>
                <c:pt idx="6">
                  <c:v>4958036</c:v>
                </c:pt>
                <c:pt idx="7">
                  <c:v>5017434.5</c:v>
                </c:pt>
                <c:pt idx="8">
                  <c:v>5076833</c:v>
                </c:pt>
                <c:pt idx="9">
                  <c:v>5136231.5</c:v>
                </c:pt>
                <c:pt idx="10">
                  <c:v>5195630</c:v>
                </c:pt>
                <c:pt idx="11">
                  <c:v>5296550.5</c:v>
                </c:pt>
                <c:pt idx="12">
                  <c:v>5397471</c:v>
                </c:pt>
                <c:pt idx="13">
                  <c:v>5498391.5</c:v>
                </c:pt>
                <c:pt idx="14">
                  <c:v>5599312</c:v>
                </c:pt>
                <c:pt idx="15">
                  <c:v>5700232.5</c:v>
                </c:pt>
                <c:pt idx="16">
                  <c:v>5801153</c:v>
                </c:pt>
                <c:pt idx="17">
                  <c:v>5902073.5</c:v>
                </c:pt>
                <c:pt idx="18">
                  <c:v>6002994</c:v>
                </c:pt>
                <c:pt idx="19">
                  <c:v>6103914.5</c:v>
                </c:pt>
                <c:pt idx="20">
                  <c:v>6204835</c:v>
                </c:pt>
                <c:pt idx="21">
                  <c:v>6439543.9000000004</c:v>
                </c:pt>
                <c:pt idx="22">
                  <c:v>6674252.8000000007</c:v>
                </c:pt>
                <c:pt idx="23">
                  <c:v>6908961.7000000011</c:v>
                </c:pt>
                <c:pt idx="24">
                  <c:v>7143670.6000000015</c:v>
                </c:pt>
                <c:pt idx="25">
                  <c:v>7378379.5000000019</c:v>
                </c:pt>
                <c:pt idx="26">
                  <c:v>7613088.4000000022</c:v>
                </c:pt>
                <c:pt idx="27">
                  <c:v>7847797.3000000026</c:v>
                </c:pt>
                <c:pt idx="28">
                  <c:v>8082506.200000003</c:v>
                </c:pt>
                <c:pt idx="29">
                  <c:v>8317215.1000000034</c:v>
                </c:pt>
                <c:pt idx="30">
                  <c:v>8551924</c:v>
                </c:pt>
                <c:pt idx="31">
                  <c:v>8740141.0999999996</c:v>
                </c:pt>
                <c:pt idx="32">
                  <c:v>8928358.1999999993</c:v>
                </c:pt>
                <c:pt idx="33">
                  <c:v>9116575.2999999989</c:v>
                </c:pt>
                <c:pt idx="34">
                  <c:v>9304792.3999999985</c:v>
                </c:pt>
                <c:pt idx="35">
                  <c:v>9493009.4999999981</c:v>
                </c:pt>
                <c:pt idx="36">
                  <c:v>9681226.5999999978</c:v>
                </c:pt>
                <c:pt idx="37">
                  <c:v>9869443.6999999974</c:v>
                </c:pt>
                <c:pt idx="38">
                  <c:v>10057660.799999997</c:v>
                </c:pt>
                <c:pt idx="39">
                  <c:v>10245877.899999997</c:v>
                </c:pt>
                <c:pt idx="40">
                  <c:v>10434095</c:v>
                </c:pt>
                <c:pt idx="41">
                  <c:v>10679938.4</c:v>
                </c:pt>
                <c:pt idx="42">
                  <c:v>10925781.800000001</c:v>
                </c:pt>
                <c:pt idx="43">
                  <c:v>11171625.200000001</c:v>
                </c:pt>
                <c:pt idx="44">
                  <c:v>11417468.600000001</c:v>
                </c:pt>
                <c:pt idx="45">
                  <c:v>11663312.000000002</c:v>
                </c:pt>
                <c:pt idx="46">
                  <c:v>11909155.400000002</c:v>
                </c:pt>
                <c:pt idx="47">
                  <c:v>12154998.800000003</c:v>
                </c:pt>
                <c:pt idx="48">
                  <c:v>12400842.200000003</c:v>
                </c:pt>
                <c:pt idx="49">
                  <c:v>12646685.600000003</c:v>
                </c:pt>
                <c:pt idx="50">
                  <c:v>12892529</c:v>
                </c:pt>
                <c:pt idx="51">
                  <c:v>13171061.199999999</c:v>
                </c:pt>
                <c:pt idx="52">
                  <c:v>13449593.399999999</c:v>
                </c:pt>
                <c:pt idx="53">
                  <c:v>13728125.599999998</c:v>
                </c:pt>
                <c:pt idx="54">
                  <c:v>14006657.799999997</c:v>
                </c:pt>
                <c:pt idx="55">
                  <c:v>14285189.999999996</c:v>
                </c:pt>
                <c:pt idx="56">
                  <c:v>14563722.199999996</c:v>
                </c:pt>
                <c:pt idx="57">
                  <c:v>14842254.399999995</c:v>
                </c:pt>
                <c:pt idx="58">
                  <c:v>15120786.599999994</c:v>
                </c:pt>
                <c:pt idx="59">
                  <c:v>15399318.799999993</c:v>
                </c:pt>
                <c:pt idx="60">
                  <c:v>15677851</c:v>
                </c:pt>
                <c:pt idx="61">
                  <c:v>15943954</c:v>
                </c:pt>
                <c:pt idx="62">
                  <c:v>16210057</c:v>
                </c:pt>
                <c:pt idx="63">
                  <c:v>16476160</c:v>
                </c:pt>
                <c:pt idx="64">
                  <c:v>16742263</c:v>
                </c:pt>
                <c:pt idx="65">
                  <c:v>17080887.833333332</c:v>
                </c:pt>
                <c:pt idx="66">
                  <c:v>17419512.666666664</c:v>
                </c:pt>
                <c:pt idx="67">
                  <c:v>17758137.499999996</c:v>
                </c:pt>
                <c:pt idx="68">
                  <c:v>18096762.333333328</c:v>
                </c:pt>
                <c:pt idx="69">
                  <c:v>18435387.16666666</c:v>
                </c:pt>
                <c:pt idx="70">
                  <c:v>18774012</c:v>
                </c:pt>
                <c:pt idx="71">
                  <c:v>19125210.600000001</c:v>
                </c:pt>
                <c:pt idx="72">
                  <c:v>19476409.200000003</c:v>
                </c:pt>
                <c:pt idx="73">
                  <c:v>19827607.800000004</c:v>
                </c:pt>
                <c:pt idx="74">
                  <c:v>20178806.400000006</c:v>
                </c:pt>
                <c:pt idx="75">
                  <c:v>20530005.000000007</c:v>
                </c:pt>
                <c:pt idx="76">
                  <c:v>20881203.600000009</c:v>
                </c:pt>
                <c:pt idx="77">
                  <c:v>21232402.20000001</c:v>
                </c:pt>
                <c:pt idx="78">
                  <c:v>21583600.800000012</c:v>
                </c:pt>
                <c:pt idx="79">
                  <c:v>21934799.400000013</c:v>
                </c:pt>
                <c:pt idx="80">
                  <c:v>22285998</c:v>
                </c:pt>
                <c:pt idx="81">
                  <c:v>22740819.300000001</c:v>
                </c:pt>
                <c:pt idx="82">
                  <c:v>23195640.600000001</c:v>
                </c:pt>
                <c:pt idx="83">
                  <c:v>23650461.900000002</c:v>
                </c:pt>
                <c:pt idx="84">
                  <c:v>24105283.200000003</c:v>
                </c:pt>
                <c:pt idx="85">
                  <c:v>24560104.500000004</c:v>
                </c:pt>
                <c:pt idx="86">
                  <c:v>25014925.800000004</c:v>
                </c:pt>
                <c:pt idx="87">
                  <c:v>25469747.100000005</c:v>
                </c:pt>
                <c:pt idx="88">
                  <c:v>25924568.400000006</c:v>
                </c:pt>
                <c:pt idx="89">
                  <c:v>26379389.700000007</c:v>
                </c:pt>
                <c:pt idx="90">
                  <c:v>26834211</c:v>
                </c:pt>
                <c:pt idx="91">
                  <c:v>27410637.399999999</c:v>
                </c:pt>
                <c:pt idx="92">
                  <c:v>27987063.799999997</c:v>
                </c:pt>
                <c:pt idx="93">
                  <c:v>28563490.199999996</c:v>
                </c:pt>
                <c:pt idx="94">
                  <c:v>29139916.599999994</c:v>
                </c:pt>
                <c:pt idx="95">
                  <c:v>29716342.999999993</c:v>
                </c:pt>
                <c:pt idx="96">
                  <c:v>30292769.399999991</c:v>
                </c:pt>
                <c:pt idx="97">
                  <c:v>30869195.79999999</c:v>
                </c:pt>
                <c:pt idx="98">
                  <c:v>31445622.199999988</c:v>
                </c:pt>
                <c:pt idx="99">
                  <c:v>32022048.599999987</c:v>
                </c:pt>
                <c:pt idx="100">
                  <c:v>32598475</c:v>
                </c:pt>
              </c:numCache>
            </c:numRef>
          </c:val>
          <c:smooth val="0"/>
        </c:ser>
        <c:ser>
          <c:idx val="3"/>
          <c:order val="2"/>
          <c:tx>
            <c:strRef>
              <c:f>Sheet1!$E$1</c:f>
              <c:strCache>
                <c:ptCount val="1"/>
                <c:pt idx="0">
                  <c:v>65+</c:v>
                </c:pt>
              </c:strCache>
            </c:strRef>
          </c:tx>
          <c:spPr>
            <a:ln w="28575" cap="rnd">
              <a:solidFill>
                <a:schemeClr val="accent4"/>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Sheet1!$E$2:$E$102</c:f>
              <c:numCache>
                <c:formatCode>_(* #,##0_);_(* \(#,##0\);_(* "-"??_);_(@_)</c:formatCode>
                <c:ptCount val="101"/>
                <c:pt idx="0">
                  <c:v>513420</c:v>
                </c:pt>
                <c:pt idx="1">
                  <c:v>536617.1</c:v>
                </c:pt>
                <c:pt idx="2">
                  <c:v>559814.19999999995</c:v>
                </c:pt>
                <c:pt idx="3">
                  <c:v>583011.29999999993</c:v>
                </c:pt>
                <c:pt idx="4">
                  <c:v>606208.39999999991</c:v>
                </c:pt>
                <c:pt idx="5">
                  <c:v>629405.49999999988</c:v>
                </c:pt>
                <c:pt idx="6">
                  <c:v>652602.59999999986</c:v>
                </c:pt>
                <c:pt idx="7">
                  <c:v>675799.69999999984</c:v>
                </c:pt>
                <c:pt idx="8">
                  <c:v>698996.79999999981</c:v>
                </c:pt>
                <c:pt idx="9">
                  <c:v>722193.89999999979</c:v>
                </c:pt>
                <c:pt idx="10">
                  <c:v>745391</c:v>
                </c:pt>
                <c:pt idx="11">
                  <c:v>770057.8</c:v>
                </c:pt>
                <c:pt idx="12">
                  <c:v>794724.60000000009</c:v>
                </c:pt>
                <c:pt idx="13">
                  <c:v>819391.40000000014</c:v>
                </c:pt>
                <c:pt idx="14">
                  <c:v>844058.20000000019</c:v>
                </c:pt>
                <c:pt idx="15">
                  <c:v>868725.00000000023</c:v>
                </c:pt>
                <c:pt idx="16">
                  <c:v>893391.80000000028</c:v>
                </c:pt>
                <c:pt idx="17">
                  <c:v>918058.60000000033</c:v>
                </c:pt>
                <c:pt idx="18">
                  <c:v>942725.40000000037</c:v>
                </c:pt>
                <c:pt idx="19">
                  <c:v>967392.20000000042</c:v>
                </c:pt>
                <c:pt idx="20">
                  <c:v>992059</c:v>
                </c:pt>
                <c:pt idx="21">
                  <c:v>1029969.2</c:v>
                </c:pt>
                <c:pt idx="22">
                  <c:v>1067879.3999999999</c:v>
                </c:pt>
                <c:pt idx="23">
                  <c:v>1105789.5999999999</c:v>
                </c:pt>
                <c:pt idx="24">
                  <c:v>1143699.7999999998</c:v>
                </c:pt>
                <c:pt idx="25">
                  <c:v>1181609.9999999998</c:v>
                </c:pt>
                <c:pt idx="26">
                  <c:v>1219520.1999999997</c:v>
                </c:pt>
                <c:pt idx="27">
                  <c:v>1257430.3999999997</c:v>
                </c:pt>
                <c:pt idx="28">
                  <c:v>1295340.5999999996</c:v>
                </c:pt>
                <c:pt idx="29">
                  <c:v>1333250.7999999996</c:v>
                </c:pt>
                <c:pt idx="30">
                  <c:v>1371161</c:v>
                </c:pt>
                <c:pt idx="31">
                  <c:v>1405702.5</c:v>
                </c:pt>
                <c:pt idx="32">
                  <c:v>1440244</c:v>
                </c:pt>
                <c:pt idx="33">
                  <c:v>1474785.5</c:v>
                </c:pt>
                <c:pt idx="34">
                  <c:v>1509327</c:v>
                </c:pt>
                <c:pt idx="35">
                  <c:v>1543868.5</c:v>
                </c:pt>
                <c:pt idx="36">
                  <c:v>1578410</c:v>
                </c:pt>
                <c:pt idx="37">
                  <c:v>1612951.5</c:v>
                </c:pt>
                <c:pt idx="38">
                  <c:v>1647493</c:v>
                </c:pt>
                <c:pt idx="39">
                  <c:v>1682034.5</c:v>
                </c:pt>
                <c:pt idx="40">
                  <c:v>1716576</c:v>
                </c:pt>
                <c:pt idx="41">
                  <c:v>1752171.6</c:v>
                </c:pt>
                <c:pt idx="42">
                  <c:v>1787767.2000000002</c:v>
                </c:pt>
                <c:pt idx="43">
                  <c:v>1823362.8000000003</c:v>
                </c:pt>
                <c:pt idx="44">
                  <c:v>1858958.4000000004</c:v>
                </c:pt>
                <c:pt idx="45">
                  <c:v>1894554.0000000005</c:v>
                </c:pt>
                <c:pt idx="46">
                  <c:v>1930149.6000000006</c:v>
                </c:pt>
                <c:pt idx="47">
                  <c:v>1965745.2000000007</c:v>
                </c:pt>
                <c:pt idx="48">
                  <c:v>2001340.8000000007</c:v>
                </c:pt>
                <c:pt idx="49">
                  <c:v>2036936.4000000008</c:v>
                </c:pt>
                <c:pt idx="50">
                  <c:v>2072532</c:v>
                </c:pt>
                <c:pt idx="51">
                  <c:v>2115499.6</c:v>
                </c:pt>
                <c:pt idx="52">
                  <c:v>2158467.2000000002</c:v>
                </c:pt>
                <c:pt idx="53">
                  <c:v>2201434.8000000003</c:v>
                </c:pt>
                <c:pt idx="54">
                  <c:v>2244402.4000000004</c:v>
                </c:pt>
                <c:pt idx="55">
                  <c:v>2287370.0000000005</c:v>
                </c:pt>
                <c:pt idx="56">
                  <c:v>2330337.6000000006</c:v>
                </c:pt>
                <c:pt idx="57">
                  <c:v>2373305.2000000007</c:v>
                </c:pt>
                <c:pt idx="58">
                  <c:v>2416272.8000000007</c:v>
                </c:pt>
                <c:pt idx="59">
                  <c:v>2459240.4000000008</c:v>
                </c:pt>
                <c:pt idx="60">
                  <c:v>2502208</c:v>
                </c:pt>
                <c:pt idx="61">
                  <c:v>2651426.25</c:v>
                </c:pt>
                <c:pt idx="62">
                  <c:v>2800644.5</c:v>
                </c:pt>
                <c:pt idx="63">
                  <c:v>2949862.75</c:v>
                </c:pt>
                <c:pt idx="64">
                  <c:v>3099081</c:v>
                </c:pt>
                <c:pt idx="65">
                  <c:v>3251581.3333333335</c:v>
                </c:pt>
                <c:pt idx="66">
                  <c:v>3404081.666666667</c:v>
                </c:pt>
                <c:pt idx="67">
                  <c:v>3556582.0000000005</c:v>
                </c:pt>
                <c:pt idx="68">
                  <c:v>3709082.333333334</c:v>
                </c:pt>
                <c:pt idx="69">
                  <c:v>3861582.6666666674</c:v>
                </c:pt>
                <c:pt idx="70">
                  <c:v>4014083</c:v>
                </c:pt>
                <c:pt idx="71">
                  <c:v>4205621.8</c:v>
                </c:pt>
                <c:pt idx="72">
                  <c:v>4397160.5999999996</c:v>
                </c:pt>
                <c:pt idx="73">
                  <c:v>4588699.3999999994</c:v>
                </c:pt>
                <c:pt idx="74">
                  <c:v>4780238.1999999993</c:v>
                </c:pt>
                <c:pt idx="75">
                  <c:v>4971776.9999999991</c:v>
                </c:pt>
                <c:pt idx="76">
                  <c:v>5163315.7999999989</c:v>
                </c:pt>
                <c:pt idx="77">
                  <c:v>5354854.5999999987</c:v>
                </c:pt>
                <c:pt idx="78">
                  <c:v>5546393.3999999985</c:v>
                </c:pt>
                <c:pt idx="79">
                  <c:v>5737932.1999999983</c:v>
                </c:pt>
                <c:pt idx="80">
                  <c:v>5929471</c:v>
                </c:pt>
                <c:pt idx="81">
                  <c:v>6094862.4000000004</c:v>
                </c:pt>
                <c:pt idx="82">
                  <c:v>6260253.8000000007</c:v>
                </c:pt>
                <c:pt idx="83">
                  <c:v>6425645.2000000011</c:v>
                </c:pt>
                <c:pt idx="84">
                  <c:v>6591036.6000000015</c:v>
                </c:pt>
                <c:pt idx="85">
                  <c:v>6756428.0000000019</c:v>
                </c:pt>
                <c:pt idx="86">
                  <c:v>6921819.4000000022</c:v>
                </c:pt>
                <c:pt idx="87">
                  <c:v>7087210.8000000026</c:v>
                </c:pt>
                <c:pt idx="88">
                  <c:v>7252602.200000003</c:v>
                </c:pt>
                <c:pt idx="89">
                  <c:v>7417993.6000000034</c:v>
                </c:pt>
                <c:pt idx="90">
                  <c:v>7583385</c:v>
                </c:pt>
                <c:pt idx="91">
                  <c:v>7769333</c:v>
                </c:pt>
                <c:pt idx="92">
                  <c:v>7955281</c:v>
                </c:pt>
                <c:pt idx="93">
                  <c:v>8141229</c:v>
                </c:pt>
                <c:pt idx="94">
                  <c:v>8327177</c:v>
                </c:pt>
                <c:pt idx="95">
                  <c:v>8513125</c:v>
                </c:pt>
                <c:pt idx="96">
                  <c:v>8699073</c:v>
                </c:pt>
                <c:pt idx="97">
                  <c:v>8885021</c:v>
                </c:pt>
                <c:pt idx="98">
                  <c:v>9070969</c:v>
                </c:pt>
                <c:pt idx="99">
                  <c:v>9256917</c:v>
                </c:pt>
                <c:pt idx="100">
                  <c:v>9442865</c:v>
                </c:pt>
              </c:numCache>
            </c:numRef>
          </c:val>
          <c:smooth val="0"/>
        </c:ser>
        <c:dLbls>
          <c:showLegendKey val="0"/>
          <c:showVal val="0"/>
          <c:showCatName val="0"/>
          <c:showSerName val="0"/>
          <c:showPercent val="0"/>
          <c:showBubbleSize val="0"/>
        </c:dLbls>
        <c:smooth val="0"/>
        <c:axId val="192923456"/>
        <c:axId val="192925416"/>
      </c:lineChart>
      <c:catAx>
        <c:axId val="19292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925416"/>
        <c:crosses val="autoZero"/>
        <c:auto val="1"/>
        <c:lblAlgn val="ctr"/>
        <c:lblOffset val="100"/>
        <c:noMultiLvlLbl val="0"/>
      </c:catAx>
      <c:valAx>
        <c:axId val="1929254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923456"/>
        <c:crosses val="autoZero"/>
        <c:crossBetween val="between"/>
      </c:valAx>
      <c:spPr>
        <a:noFill/>
        <a:ln>
          <a:noFill/>
        </a:ln>
        <a:effectLst/>
      </c:spPr>
    </c:plotArea>
    <c:legend>
      <c:legendPos val="b"/>
      <c:layout>
        <c:manualLayout>
          <c:xMode val="edge"/>
          <c:yMode val="edge"/>
          <c:x val="0.8191615631379412"/>
          <c:y val="0.35611669825847009"/>
          <c:w val="0.16568921940313019"/>
          <c:h val="0.237008565911829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v>65 years plus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Sheet1!$I$2:$I$10</c:f>
              <c:numCache>
                <c:formatCode>General</c:formatCode>
                <c:ptCount val="9"/>
                <c:pt idx="0">
                  <c:v>0.19461358042635576</c:v>
                </c:pt>
                <c:pt idx="1">
                  <c:v>0.18934247990196662</c:v>
                </c:pt>
                <c:pt idx="2">
                  <c:v>0.1851936199670621</c:v>
                </c:pt>
                <c:pt idx="3">
                  <c:v>0.17826355862701704</c:v>
                </c:pt>
                <c:pt idx="4">
                  <c:v>0.16978807086868486</c:v>
                </c:pt>
                <c:pt idx="5">
                  <c:v>0.15433804442922294</c:v>
                </c:pt>
                <c:pt idx="6">
                  <c:v>0.13531440118484248</c:v>
                </c:pt>
                <c:pt idx="7">
                  <c:v>0.11814614966588632</c:v>
                </c:pt>
                <c:pt idx="8">
                  <c:v>0.10347297481253252</c:v>
                </c:pt>
              </c:numCache>
            </c:numRef>
          </c:val>
        </c:ser>
        <c:ser>
          <c:idx val="1"/>
          <c:order val="1"/>
          <c:tx>
            <c:v>Under 65 years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Sheet1!$J$2:$J$10</c:f>
              <c:numCache>
                <c:formatCode>General</c:formatCode>
                <c:ptCount val="9"/>
                <c:pt idx="0">
                  <c:v>0.80538641957364421</c:v>
                </c:pt>
                <c:pt idx="1">
                  <c:v>0.81065752009803338</c:v>
                </c:pt>
                <c:pt idx="2">
                  <c:v>0.81480638003293793</c:v>
                </c:pt>
                <c:pt idx="3">
                  <c:v>0.82173644137298296</c:v>
                </c:pt>
                <c:pt idx="4">
                  <c:v>0.83021192913131514</c:v>
                </c:pt>
                <c:pt idx="5">
                  <c:v>0.84566195557077706</c:v>
                </c:pt>
                <c:pt idx="6">
                  <c:v>0.8646855988151575</c:v>
                </c:pt>
                <c:pt idx="7">
                  <c:v>0.88185385033411368</c:v>
                </c:pt>
                <c:pt idx="8">
                  <c:v>0.89652702518746752</c:v>
                </c:pt>
              </c:numCache>
            </c:numRef>
          </c:val>
        </c:ser>
        <c:dLbls>
          <c:showLegendKey val="0"/>
          <c:showVal val="1"/>
          <c:showCatName val="0"/>
          <c:showSerName val="0"/>
          <c:showPercent val="0"/>
          <c:showBubbleSize val="0"/>
        </c:dLbls>
        <c:gapWidth val="150"/>
        <c:overlap val="100"/>
        <c:axId val="235064584"/>
        <c:axId val="235064976"/>
      </c:barChart>
      <c:catAx>
        <c:axId val="235064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064976"/>
        <c:crosses val="autoZero"/>
        <c:auto val="1"/>
        <c:lblAlgn val="ctr"/>
        <c:lblOffset val="100"/>
        <c:noMultiLvlLbl val="0"/>
      </c:catAx>
      <c:valAx>
        <c:axId val="23506497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5064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60955661792276"/>
          <c:y val="0.11745820299859777"/>
          <c:w val="0.81972300337457815"/>
          <c:h val="0.80611117103512742"/>
        </c:manualLayout>
      </c:layout>
      <c:barChart>
        <c:barDir val="bar"/>
        <c:grouping val="stacked"/>
        <c:varyColors val="0"/>
        <c:ser>
          <c:idx val="0"/>
          <c:order val="0"/>
          <c:tx>
            <c:strRef>
              <c:f>Sheet1!$B$1</c:f>
              <c:strCache>
                <c:ptCount val="1"/>
                <c:pt idx="0">
                  <c:v>Male White, Non-Hispanic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spPr>
            <a:solidFill>
              <a:schemeClr val="accent2">
                <a:lumMod val="75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5065760"/>
        <c:axId val="235066152"/>
      </c:barChart>
      <c:catAx>
        <c:axId val="235065760"/>
        <c:scaling>
          <c:orientation val="minMax"/>
        </c:scaling>
        <c:delete val="0"/>
        <c:axPos val="l"/>
        <c:numFmt formatCode="General" sourceLinked="0"/>
        <c:majorTickMark val="out"/>
        <c:minorTickMark val="none"/>
        <c:tickLblPos val="low"/>
        <c:txPr>
          <a:bodyPr/>
          <a:lstStyle/>
          <a:p>
            <a:pPr>
              <a:defRPr sz="1050" baseline="0"/>
            </a:pPr>
            <a:endParaRPr lang="en-US"/>
          </a:p>
        </c:txPr>
        <c:crossAx val="235066152"/>
        <c:crosses val="autoZero"/>
        <c:auto val="1"/>
        <c:lblAlgn val="ctr"/>
        <c:lblOffset val="100"/>
        <c:tickLblSkip val="5"/>
        <c:noMultiLvlLbl val="0"/>
      </c:catAx>
      <c:valAx>
        <c:axId val="23506615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5065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35066936"/>
        <c:axId val="235067328"/>
      </c:barChart>
      <c:catAx>
        <c:axId val="235066936"/>
        <c:scaling>
          <c:orientation val="minMax"/>
        </c:scaling>
        <c:delete val="0"/>
        <c:axPos val="l"/>
        <c:numFmt formatCode="General" sourceLinked="0"/>
        <c:majorTickMark val="out"/>
        <c:minorTickMark val="none"/>
        <c:tickLblPos val="low"/>
        <c:txPr>
          <a:bodyPr/>
          <a:lstStyle/>
          <a:p>
            <a:pPr>
              <a:defRPr sz="1050" baseline="0"/>
            </a:pPr>
            <a:endParaRPr lang="en-US"/>
          </a:p>
        </c:txPr>
        <c:crossAx val="235067328"/>
        <c:crosses val="autoZero"/>
        <c:auto val="1"/>
        <c:lblAlgn val="ctr"/>
        <c:lblOffset val="100"/>
        <c:tickLblSkip val="5"/>
        <c:noMultiLvlLbl val="0"/>
      </c:catAx>
      <c:valAx>
        <c:axId val="23506732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506693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4"/>
          <c:order val="1"/>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32222152"/>
        <c:axId val="232221760"/>
      </c:barChart>
      <c:catAx>
        <c:axId val="232222152"/>
        <c:scaling>
          <c:orientation val="minMax"/>
        </c:scaling>
        <c:delete val="0"/>
        <c:axPos val="l"/>
        <c:numFmt formatCode="General" sourceLinked="0"/>
        <c:majorTickMark val="out"/>
        <c:minorTickMark val="none"/>
        <c:tickLblPos val="low"/>
        <c:txPr>
          <a:bodyPr/>
          <a:lstStyle/>
          <a:p>
            <a:pPr>
              <a:defRPr sz="1050" baseline="0"/>
            </a:pPr>
            <a:endParaRPr lang="en-US"/>
          </a:p>
        </c:txPr>
        <c:crossAx val="232221760"/>
        <c:crosses val="autoZero"/>
        <c:auto val="1"/>
        <c:lblAlgn val="ctr"/>
        <c:lblOffset val="100"/>
        <c:tickLblSkip val="5"/>
        <c:noMultiLvlLbl val="0"/>
      </c:catAx>
      <c:valAx>
        <c:axId val="23222176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2222152"/>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1"/>
          <c:order val="0"/>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5"/>
          <c:order val="1"/>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dLbls>
          <c:showLegendKey val="0"/>
          <c:showVal val="0"/>
          <c:showCatName val="0"/>
          <c:showSerName val="0"/>
          <c:showPercent val="0"/>
          <c:showBubbleSize val="0"/>
        </c:dLbls>
        <c:gapWidth val="0"/>
        <c:overlap val="100"/>
        <c:axId val="234820008"/>
        <c:axId val="234820400"/>
      </c:barChart>
      <c:catAx>
        <c:axId val="234820008"/>
        <c:scaling>
          <c:orientation val="minMax"/>
        </c:scaling>
        <c:delete val="0"/>
        <c:axPos val="l"/>
        <c:numFmt formatCode="General" sourceLinked="0"/>
        <c:majorTickMark val="out"/>
        <c:minorTickMark val="none"/>
        <c:tickLblPos val="low"/>
        <c:txPr>
          <a:bodyPr/>
          <a:lstStyle/>
          <a:p>
            <a:pPr>
              <a:defRPr sz="1050" baseline="0"/>
            </a:pPr>
            <a:endParaRPr lang="en-US"/>
          </a:p>
        </c:txPr>
        <c:crossAx val="234820400"/>
        <c:crosses val="autoZero"/>
        <c:auto val="1"/>
        <c:lblAlgn val="ctr"/>
        <c:lblOffset val="100"/>
        <c:tickLblSkip val="5"/>
        <c:noMultiLvlLbl val="0"/>
      </c:catAx>
      <c:valAx>
        <c:axId val="23482040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482000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2"/>
          <c:order val="0"/>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1"/>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2"/>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3"/>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4823144"/>
        <c:axId val="234876704"/>
      </c:barChart>
      <c:catAx>
        <c:axId val="234823144"/>
        <c:scaling>
          <c:orientation val="minMax"/>
        </c:scaling>
        <c:delete val="0"/>
        <c:axPos val="l"/>
        <c:numFmt formatCode="General" sourceLinked="0"/>
        <c:majorTickMark val="out"/>
        <c:minorTickMark val="none"/>
        <c:tickLblPos val="low"/>
        <c:txPr>
          <a:bodyPr/>
          <a:lstStyle/>
          <a:p>
            <a:pPr>
              <a:defRPr sz="1050" baseline="0"/>
            </a:pPr>
            <a:endParaRPr lang="en-US"/>
          </a:p>
        </c:txPr>
        <c:crossAx val="234876704"/>
        <c:crosses val="autoZero"/>
        <c:auto val="1"/>
        <c:lblAlgn val="ctr"/>
        <c:lblOffset val="100"/>
        <c:tickLblSkip val="5"/>
        <c:noMultiLvlLbl val="0"/>
      </c:catAx>
      <c:valAx>
        <c:axId val="23487670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482314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4879448"/>
        <c:axId val="234879840"/>
      </c:barChart>
      <c:catAx>
        <c:axId val="234879448"/>
        <c:scaling>
          <c:orientation val="minMax"/>
        </c:scaling>
        <c:delete val="0"/>
        <c:axPos val="l"/>
        <c:numFmt formatCode="General" sourceLinked="0"/>
        <c:majorTickMark val="out"/>
        <c:minorTickMark val="none"/>
        <c:tickLblPos val="low"/>
        <c:txPr>
          <a:bodyPr/>
          <a:lstStyle/>
          <a:p>
            <a:pPr>
              <a:defRPr sz="1050" baseline="0"/>
            </a:pPr>
            <a:endParaRPr lang="en-US"/>
          </a:p>
        </c:txPr>
        <c:crossAx val="234879840"/>
        <c:crosses val="autoZero"/>
        <c:auto val="1"/>
        <c:lblAlgn val="ctr"/>
        <c:lblOffset val="100"/>
        <c:tickLblSkip val="5"/>
        <c:noMultiLvlLbl val="0"/>
      </c:catAx>
      <c:valAx>
        <c:axId val="23487984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487944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0.64442</cdr:x>
      <cdr:y>0.1852</cdr:y>
    </cdr:from>
    <cdr:to>
      <cdr:x>0.64442</cdr:x>
      <cdr:y>0.89232</cdr:y>
    </cdr:to>
    <cdr:cxnSp macro="">
      <cdr:nvCxnSpPr>
        <cdr:cNvPr id="3" name="Straight Connector 2"/>
        <cdr:cNvCxnSpPr/>
      </cdr:nvCxnSpPr>
      <cdr:spPr>
        <a:xfrm xmlns:a="http://schemas.openxmlformats.org/drawingml/2006/main" flipV="1">
          <a:off x="53032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0.68145</cdr:x>
      <cdr:y>0.1852</cdr:y>
    </cdr:from>
    <cdr:to>
      <cdr:x>0.68145</cdr:x>
      <cdr:y>0.89232</cdr:y>
    </cdr:to>
    <cdr:cxnSp macro="">
      <cdr:nvCxnSpPr>
        <cdr:cNvPr id="4" name="Straight Connector 3"/>
        <cdr:cNvCxnSpPr/>
      </cdr:nvCxnSpPr>
      <cdr:spPr>
        <a:xfrm xmlns:a="http://schemas.openxmlformats.org/drawingml/2006/main" flipV="1">
          <a:off x="56080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0.25553</cdr:x>
      <cdr:y>0.11785</cdr:y>
    </cdr:from>
    <cdr:to>
      <cdr:x>0.86664</cdr:x>
      <cdr:y>0.20203</cdr:y>
    </cdr:to>
    <cdr:sp macro="" textlink="">
      <cdr:nvSpPr>
        <cdr:cNvPr id="5" name="TextBox 4"/>
        <cdr:cNvSpPr txBox="1"/>
      </cdr:nvSpPr>
      <cdr:spPr>
        <a:xfrm xmlns:a="http://schemas.openxmlformats.org/drawingml/2006/main">
          <a:off x="2102893" y="533400"/>
          <a:ext cx="5029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                      Censuses                                   Estimates               Projections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0.51325</cdr:x>
      <cdr:y>0.71377</cdr:y>
    </cdr:from>
    <cdr:to>
      <cdr:x>0.54055</cdr:x>
      <cdr:y>0.75725</cdr:y>
    </cdr:to>
    <cdr:sp macro="" textlink="">
      <cdr:nvSpPr>
        <cdr:cNvPr id="2" name="TextBox 1"/>
        <cdr:cNvSpPr txBox="1"/>
      </cdr:nvSpPr>
      <cdr:spPr>
        <a:xfrm xmlns:a="http://schemas.openxmlformats.org/drawingml/2006/main">
          <a:off x="17194650" y="1501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12/15/2015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Non-Hispanic Black population in Texas.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26705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269403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322605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160496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28</a:t>
            </a:fld>
            <a:endParaRPr lang="en-US" dirty="0"/>
          </a:p>
        </p:txBody>
      </p:sp>
    </p:spTree>
    <p:extLst>
      <p:ext uri="{BB962C8B-B14F-4D97-AF65-F5344CB8AC3E}">
        <p14:creationId xmlns:p14="http://schemas.microsoft.com/office/powerpoint/2010/main" val="414842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on this map about physicians licensed to practice in Texas are from the Texas Medical Board. </a:t>
            </a:r>
            <a:r>
              <a:rPr lang="en-US" dirty="0" smtClean="0"/>
              <a:t>Some</a:t>
            </a:r>
            <a:r>
              <a:rPr lang="en-US" baseline="0" dirty="0" smtClean="0"/>
              <a:t> rural counties do not have any practicing physicians. The more urban counties appear to have relatively high ratios of physicians to population aged 65+. This map does not provide information about the type/specialty of physicians.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263715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a:t>
            </a: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192662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population has grown steadily over the past</a:t>
            </a:r>
            <a:r>
              <a:rPr lang="en-US" baseline="0" dirty="0" smtClean="0"/>
              <a:t> seven decades and continues to grow. Texas’ population is now (in 2015) over 27 million.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74612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03587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297626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median age of Texas’ population is young</a:t>
            </a:r>
            <a:r>
              <a:rPr lang="en-US" baseline="0" dirty="0" smtClean="0"/>
              <a:t> compared to most states.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98908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71251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a:t>
            </a:r>
            <a:r>
              <a:rPr lang="en-US" baseline="0" dirty="0" smtClean="0"/>
              <a:t> of the Texas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62498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93510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Hispanic population in Texas.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261790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12/15/2015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12/15/2015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12/15/2015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12/15/2015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12/15/2015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12/15/2015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12/15/2015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53200" y="3352800"/>
            <a:ext cx="2667000" cy="1754326"/>
          </a:xfrm>
          <a:prstGeom prst="rect">
            <a:avLst/>
          </a:prstGeom>
        </p:spPr>
        <p:txBody>
          <a:bodyPr wrap="square">
            <a:spAutoFit/>
          </a:bodyPr>
          <a:lstStyle/>
          <a:p>
            <a:pPr algn="ctr"/>
            <a:r>
              <a:rPr lang="en-US" sz="1800" dirty="0" smtClean="0">
                <a:solidFill>
                  <a:srgbClr val="1B1E7A"/>
                </a:solidFill>
              </a:rPr>
              <a:t>Texas House Human Services Committee</a:t>
            </a:r>
          </a:p>
          <a:p>
            <a:pPr algn="ctr"/>
            <a:endParaRPr lang="en-US" sz="1800" dirty="0">
              <a:solidFill>
                <a:srgbClr val="1B1E7A"/>
              </a:solidFill>
            </a:endParaRPr>
          </a:p>
          <a:p>
            <a:pPr algn="ctr"/>
            <a:r>
              <a:rPr lang="en-US" sz="1800" dirty="0" smtClean="0">
                <a:solidFill>
                  <a:srgbClr val="1B1E7A"/>
                </a:solidFill>
              </a:rPr>
              <a:t>December 15, 2015</a:t>
            </a:r>
          </a:p>
          <a:p>
            <a:pPr algn="ctr"/>
            <a:endParaRPr lang="en-US" sz="1800" dirty="0" smtClean="0">
              <a:solidFill>
                <a:srgbClr val="1B1E7A"/>
              </a:solidFill>
            </a:endParaRPr>
          </a:p>
          <a:p>
            <a:pPr algn="ctr"/>
            <a:r>
              <a:rPr lang="en-US" sz="18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76200" y="843981"/>
            <a:ext cx="6172200" cy="523220"/>
          </a:xfrm>
          <a:prstGeom prst="rect">
            <a:avLst/>
          </a:prstGeom>
          <a:noFill/>
          <a:ln w="9525">
            <a:noFill/>
            <a:miter lim="800000"/>
            <a:headEnd/>
            <a:tailEnd/>
          </a:ln>
        </p:spPr>
        <p:txBody>
          <a:bodyPr wrap="square">
            <a:spAutoFit/>
          </a:bodyPr>
          <a:lstStyle/>
          <a:p>
            <a:pPr algn="ctr">
              <a:spcBef>
                <a:spcPts val="0"/>
              </a:spcBef>
            </a:pPr>
            <a:r>
              <a:rPr lang="en-US" sz="2800" dirty="0" smtClean="0">
                <a:solidFill>
                  <a:schemeClr val="bg1"/>
                </a:solidFill>
              </a:rPr>
              <a:t>The Aging Population in Texas</a:t>
            </a:r>
            <a:endParaRPr lang="en-US" sz="28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337" y="6400800"/>
            <a:ext cx="399663" cy="399663"/>
          </a:xfrm>
          <a:prstGeom prst="rect">
            <a:avLst/>
          </a:prstGeom>
        </p:spPr>
      </p:pic>
      <p:sp>
        <p:nvSpPr>
          <p:cNvPr id="9" name="TextBox 8"/>
          <p:cNvSpPr txBox="1"/>
          <p:nvPr/>
        </p:nvSpPr>
        <p:spPr>
          <a:xfrm>
            <a:off x="3048000" y="6400800"/>
            <a:ext cx="2943254" cy="400110"/>
          </a:xfrm>
          <a:prstGeom prst="rect">
            <a:avLst/>
          </a:prstGeom>
          <a:noFill/>
        </p:spPr>
        <p:txBody>
          <a:bodyPr wrap="square" rtlCol="0">
            <a:spAutoFit/>
          </a:bodyPr>
          <a:lstStyle/>
          <a:p>
            <a:r>
              <a:rPr lang="en-US" sz="2000" dirty="0" smtClean="0">
                <a:solidFill>
                  <a:schemeClr val="tx2"/>
                </a:solidFill>
              </a:rPr>
              <a:t>@TexasDemography</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rmAutofit fontScale="90000"/>
          </a:bodyPr>
          <a:lstStyle/>
          <a:p>
            <a:r>
              <a:rPr lang="en-US" dirty="0"/>
              <a:t>Texas Population by Age </a:t>
            </a:r>
            <a:r>
              <a:rPr lang="en-US" sz="4000" dirty="0"/>
              <a:t>Groups</a:t>
            </a:r>
            <a:r>
              <a:rPr lang="en-US" dirty="0"/>
              <a:t>, 2000-2014</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05885555"/>
              </p:ext>
            </p:extLst>
          </p:nvPr>
        </p:nvGraphicFramePr>
        <p:xfrm>
          <a:off x="533403" y="2133602"/>
          <a:ext cx="8153397" cy="2896481"/>
        </p:xfrm>
        <a:graphic>
          <a:graphicData uri="http://schemas.openxmlformats.org/drawingml/2006/table">
            <a:tbl>
              <a:tblPr firstRow="1" firstCol="1" bandRow="1">
                <a:tableStyleId>{5C22544A-7EE6-4342-B048-85BDC9FD1C3A}</a:tableStyleId>
              </a:tblPr>
              <a:tblGrid>
                <a:gridCol w="905933"/>
                <a:gridCol w="905933"/>
                <a:gridCol w="905933"/>
                <a:gridCol w="905933"/>
                <a:gridCol w="905933"/>
                <a:gridCol w="905933"/>
                <a:gridCol w="905933"/>
                <a:gridCol w="905933"/>
                <a:gridCol w="905933"/>
              </a:tblGrid>
              <a:tr h="362948">
                <a:tc rowSpan="2">
                  <a:txBody>
                    <a:bodyPr/>
                    <a:lstStyle/>
                    <a:p>
                      <a:pPr marL="0" marR="0">
                        <a:lnSpc>
                          <a:spcPct val="107000"/>
                        </a:lnSpc>
                        <a:spcBef>
                          <a:spcPts val="0"/>
                        </a:spcBef>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dirty="0">
                          <a:effectLst/>
                        </a:rPr>
                        <a:t>2000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2000-2014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607575">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Estimate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Absolute 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Percent 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0532">
                <a:tc>
                  <a:txBody>
                    <a:bodyPr/>
                    <a:lstStyle/>
                    <a:p>
                      <a:pPr marL="0" marR="0" algn="ctr">
                        <a:lnSpc>
                          <a:spcPct val="107000"/>
                        </a:lnSpc>
                        <a:spcBef>
                          <a:spcPts val="0"/>
                        </a:spcBef>
                        <a:spcAft>
                          <a:spcPts val="0"/>
                        </a:spcAft>
                      </a:pPr>
                      <a:r>
                        <a:rPr lang="en-US" sz="1200" dirty="0">
                          <a:effectLst/>
                        </a:rPr>
                        <a:t>Under 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5,886,759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6,865,824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7,115,614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26.4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1,228,855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20.9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0532">
                <a:tc>
                  <a:txBody>
                    <a:bodyPr/>
                    <a:lstStyle/>
                    <a:p>
                      <a:pPr marL="0" marR="0" algn="ctr">
                        <a:lnSpc>
                          <a:spcPct val="107000"/>
                        </a:lnSpc>
                        <a:spcBef>
                          <a:spcPts val="0"/>
                        </a:spcBef>
                        <a:spcAft>
                          <a:spcPts val="0"/>
                        </a:spcAft>
                      </a:pPr>
                      <a:r>
                        <a:rPr lang="en-US" sz="1200" dirty="0">
                          <a:effectLst/>
                        </a:rPr>
                        <a:t>18 to 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12,892,529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15,677,851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16,742,263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62.1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3,849,734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29.9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0532">
                <a:tc>
                  <a:txBody>
                    <a:bodyPr/>
                    <a:lstStyle/>
                    <a:p>
                      <a:pPr marL="0" marR="0" algn="ctr">
                        <a:lnSpc>
                          <a:spcPct val="107000"/>
                        </a:lnSpc>
                        <a:spcBef>
                          <a:spcPts val="0"/>
                        </a:spcBef>
                        <a:spcAft>
                          <a:spcPts val="0"/>
                        </a:spcAft>
                      </a:pPr>
                      <a:r>
                        <a:rPr lang="en-US" sz="1200" dirty="0">
                          <a:effectLst/>
                        </a:rPr>
                        <a:t>65 and Older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2,072,532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2,601,886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3,099,081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1,026,549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49.5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0532">
                <a:tc>
                  <a:txBody>
                    <a:bodyPr/>
                    <a:lstStyle/>
                    <a:p>
                      <a:pPr marL="0" marR="0" algn="ctr">
                        <a:lnSpc>
                          <a:spcPct val="107000"/>
                        </a:lnSpc>
                        <a:spcBef>
                          <a:spcPts val="0"/>
                        </a:spcBef>
                        <a:spcAft>
                          <a:spcPts val="0"/>
                        </a:spcAft>
                      </a:pPr>
                      <a:r>
                        <a:rPr lang="en-US" sz="1200" dirty="0">
                          <a:effectLst/>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20,851,820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25,145,561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26,956,958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2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6,105,138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rPr>
                        <a:t>29.3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2948">
                <a:tc gridSpan="9">
                  <a:txBody>
                    <a:bodyPr/>
                    <a:lstStyle/>
                    <a:p>
                      <a:pPr marL="0" marR="0">
                        <a:lnSpc>
                          <a:spcPct val="107000"/>
                        </a:lnSpc>
                        <a:spcBef>
                          <a:spcPts val="0"/>
                        </a:spcBef>
                        <a:spcAft>
                          <a:spcPts val="0"/>
                        </a:spcAft>
                      </a:pPr>
                      <a:r>
                        <a:rPr lang="en-US" sz="1200" dirty="0">
                          <a:effectLst/>
                        </a:rPr>
                        <a:t>Source:  US Census Bureau, 2000 and 2010 </a:t>
                      </a:r>
                      <a:r>
                        <a:rPr lang="en-US" sz="1200" dirty="0" smtClean="0">
                          <a:effectLst/>
                        </a:rPr>
                        <a:t>Censuses and 2014 Population Estimates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8840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Five Highest and Lowest Counties by Median Age,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7022515"/>
              </p:ext>
            </p:extLst>
          </p:nvPr>
        </p:nvGraphicFramePr>
        <p:xfrm>
          <a:off x="457200" y="2634202"/>
          <a:ext cx="8229600" cy="2217801"/>
        </p:xfrm>
        <a:graphic>
          <a:graphicData uri="http://schemas.openxmlformats.org/drawingml/2006/table">
            <a:tbl>
              <a:tblPr firstRow="1" firstCol="1" bandRow="1">
                <a:tableStyleId>{5C22544A-7EE6-4342-B048-85BDC9FD1C3A}</a:tableStyleId>
              </a:tblPr>
              <a:tblGrid>
                <a:gridCol w="1028700"/>
                <a:gridCol w="1028700"/>
                <a:gridCol w="1028700"/>
                <a:gridCol w="1028700"/>
                <a:gridCol w="1028700"/>
                <a:gridCol w="1028700"/>
                <a:gridCol w="1028700"/>
                <a:gridCol w="1028700"/>
              </a:tblGrid>
              <a:tr h="336550">
                <a:tc>
                  <a:txBody>
                    <a:bodyPr/>
                    <a:lstStyle/>
                    <a:p>
                      <a:pPr algn="ctr">
                        <a:lnSpc>
                          <a:spcPct val="107000"/>
                        </a:lnSpc>
                        <a:spcAft>
                          <a:spcPts val="0"/>
                        </a:spcAft>
                      </a:pPr>
                      <a:r>
                        <a:rPr lang="en-US" sz="1200" dirty="0">
                          <a:effectLst/>
                        </a:rPr>
                        <a:t>Rank</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County</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Highest</a:t>
                      </a:r>
                      <a:endParaRPr lang="en-US" sz="1600" dirty="0">
                        <a:effectLst/>
                      </a:endParaRPr>
                    </a:p>
                    <a:p>
                      <a:pPr algn="ctr">
                        <a:lnSpc>
                          <a:spcPct val="107000"/>
                        </a:lnSpc>
                        <a:spcAft>
                          <a:spcPts val="0"/>
                        </a:spcAft>
                      </a:pPr>
                      <a:r>
                        <a:rPr lang="en-US" sz="1200" dirty="0">
                          <a:effectLst/>
                        </a:rPr>
                        <a:t>Median Ages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Type of County</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Rank</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County</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Lowest</a:t>
                      </a:r>
                      <a:endParaRPr lang="en-US" sz="1600" dirty="0">
                        <a:effectLst/>
                      </a:endParaRPr>
                    </a:p>
                    <a:p>
                      <a:pPr algn="ctr">
                        <a:lnSpc>
                          <a:spcPct val="107000"/>
                        </a:lnSpc>
                        <a:spcAft>
                          <a:spcPts val="0"/>
                        </a:spcAft>
                      </a:pPr>
                      <a:r>
                        <a:rPr lang="en-US" sz="1200" dirty="0">
                          <a:effectLst/>
                        </a:rPr>
                        <a:t>Median Ages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Type of County</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1</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Llano</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56.3</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c>
                  <a:txBody>
                    <a:bodyPr/>
                    <a:lstStyle/>
                    <a:p>
                      <a:pPr algn="ctr">
                        <a:lnSpc>
                          <a:spcPct val="107000"/>
                        </a:lnSpc>
                        <a:tabLst>
                          <a:tab pos="2292985" algn="l"/>
                        </a:tabLst>
                      </a:pPr>
                      <a:r>
                        <a:rPr lang="en-US" sz="1200" dirty="0">
                          <a:effectLst/>
                        </a:rPr>
                        <a:t>250</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Hidalgo</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29</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Metro</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2</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Jeff Davis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55.8</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c>
                  <a:txBody>
                    <a:bodyPr/>
                    <a:lstStyle/>
                    <a:p>
                      <a:pPr algn="ctr">
                        <a:lnSpc>
                          <a:spcPct val="107000"/>
                        </a:lnSpc>
                        <a:tabLst>
                          <a:tab pos="2292985" algn="l"/>
                        </a:tabLst>
                      </a:pPr>
                      <a:r>
                        <a:rPr lang="en-US" sz="1200" dirty="0">
                          <a:effectLst/>
                        </a:rPr>
                        <a:t>251</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Gaines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28.6</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3</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Menard</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53.1</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c>
                  <a:txBody>
                    <a:bodyPr/>
                    <a:lstStyle/>
                    <a:p>
                      <a:pPr algn="ctr">
                        <a:lnSpc>
                          <a:spcPct val="107000"/>
                        </a:lnSpc>
                        <a:tabLst>
                          <a:tab pos="2292985" algn="l"/>
                        </a:tabLst>
                      </a:pPr>
                      <a:r>
                        <a:rPr lang="en-US" sz="1200" dirty="0">
                          <a:effectLst/>
                        </a:rPr>
                        <a:t>252</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Webb</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28.3</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Metro</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4</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Real</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52.1</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c>
                  <a:txBody>
                    <a:bodyPr/>
                    <a:lstStyle/>
                    <a:p>
                      <a:pPr algn="ctr">
                        <a:lnSpc>
                          <a:spcPct val="107000"/>
                        </a:lnSpc>
                        <a:tabLst>
                          <a:tab pos="2292985" algn="l"/>
                        </a:tabLst>
                      </a:pPr>
                      <a:r>
                        <a:rPr lang="en-US" sz="1200" dirty="0">
                          <a:effectLst/>
                        </a:rPr>
                        <a:t>253</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Kleberg</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27.9</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5</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Sabine</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51.6</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Nonmetro</a:t>
                      </a:r>
                      <a:endParaRPr lang="en-US" sz="1600" dirty="0">
                        <a:effectLst/>
                        <a:latin typeface="Calibri" panose="020F0502020204030204" pitchFamily="34" charset="0"/>
                      </a:endParaRPr>
                    </a:p>
                  </a:txBody>
                  <a:tcPr marL="68580" marR="68580" marT="0" marB="0"/>
                </a:tc>
                <a:tc>
                  <a:txBody>
                    <a:bodyPr/>
                    <a:lstStyle/>
                    <a:p>
                      <a:pPr algn="ctr">
                        <a:lnSpc>
                          <a:spcPct val="107000"/>
                        </a:lnSpc>
                        <a:tabLst>
                          <a:tab pos="2292985" algn="l"/>
                        </a:tabLst>
                      </a:pPr>
                      <a:r>
                        <a:rPr lang="en-US" sz="1200" dirty="0">
                          <a:effectLst/>
                        </a:rPr>
                        <a:t>254</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Brazos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25.6</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Metro</a:t>
                      </a:r>
                      <a:endParaRPr lang="en-US" sz="16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1200" dirty="0">
                          <a:effectLst/>
                        </a:rPr>
                        <a:t>-</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Texas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34.2</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a:t>
                      </a:r>
                      <a:endParaRPr lang="en-US" sz="16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US" sz="1200" dirty="0">
                          <a:effectLst/>
                        </a:rPr>
                        <a:t>Texas</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34.2</a:t>
                      </a:r>
                      <a:endParaRPr lang="en-US" sz="16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a:t>
                      </a:r>
                      <a:endParaRPr lang="en-US" sz="1600" dirty="0">
                        <a:effectLst/>
                        <a:latin typeface="Calibri" panose="020F0502020204030204" pitchFamily="34" charset="0"/>
                      </a:endParaRPr>
                    </a:p>
                  </a:txBody>
                  <a:tcPr marL="68580" marR="68580" marT="0" marB="0"/>
                </a:tc>
              </a:tr>
              <a:tr h="190500">
                <a:tc gridSpan="8">
                  <a:txBody>
                    <a:bodyPr/>
                    <a:lstStyle/>
                    <a:p>
                      <a:pPr algn="l">
                        <a:lnSpc>
                          <a:spcPct val="107000"/>
                        </a:lnSpc>
                        <a:spcAft>
                          <a:spcPts val="0"/>
                        </a:spcAft>
                      </a:pPr>
                      <a:r>
                        <a:rPr lang="en-US" sz="800" dirty="0">
                          <a:effectLst/>
                        </a:rPr>
                        <a:t>Source:   *US Census Bureau, County Population Estimates, 2014</a:t>
                      </a:r>
                      <a:endParaRPr lang="en-US" sz="1000" dirty="0">
                        <a:effectLst/>
                      </a:endParaRPr>
                    </a:p>
                    <a:p>
                      <a:pPr algn="l">
                        <a:lnSpc>
                          <a:spcPct val="107000"/>
                        </a:lnSpc>
                        <a:spcAft>
                          <a:spcPts val="0"/>
                        </a:spcAft>
                      </a:pPr>
                      <a:r>
                        <a:rPr lang="en-US" sz="800" dirty="0">
                          <a:effectLst/>
                        </a:rPr>
                        <a:t>             ** US Census Bureau, Population Division; Office of Management and Budget, February 2013  </a:t>
                      </a:r>
                      <a:endParaRPr lang="en-US" sz="1000" dirty="0">
                        <a:effectLst/>
                      </a:endParaRPr>
                    </a:p>
                    <a:p>
                      <a:pPr algn="l">
                        <a:lnSpc>
                          <a:spcPct val="107000"/>
                        </a:lnSpc>
                        <a:spcAft>
                          <a:spcPts val="0"/>
                        </a:spcAft>
                      </a:pPr>
                      <a:r>
                        <a:rPr lang="en-US" sz="800" dirty="0">
                          <a:effectLst/>
                        </a:rPr>
                        <a:t>              delineations  </a:t>
                      </a:r>
                      <a:endParaRPr lang="en-US" sz="1000" dirty="0">
                        <a:effectLst/>
                      </a:endParaRPr>
                    </a:p>
                    <a:p>
                      <a:pPr algn="l">
                        <a:lnSpc>
                          <a:spcPct val="107000"/>
                        </a:lnSpc>
                        <a:spcAft>
                          <a:spcPts val="0"/>
                        </a:spcAft>
                      </a:pPr>
                      <a:r>
                        <a:rPr lang="en-US" sz="800" dirty="0">
                          <a:effectLst/>
                        </a:rPr>
                        <a:t> </a:t>
                      </a:r>
                      <a:endParaRPr lang="en-US" sz="1000" dirty="0">
                        <a:effectLst/>
                      </a:endParaRPr>
                    </a:p>
                    <a:p>
                      <a:pPr algn="l">
                        <a:lnSpc>
                          <a:spcPct val="107000"/>
                        </a:lnSpc>
                        <a:spcAft>
                          <a:spcPts val="0"/>
                        </a:spcAft>
                      </a:pPr>
                      <a:r>
                        <a:rPr lang="en-US" sz="800" dirty="0">
                          <a:effectLst/>
                        </a:rPr>
                        <a:t>**Note: Each Metropolitan Area must contain at least one urbanized area of 50,000 or greater inhabitants. Nonmetropolitan areas do not meet this population size criteria.</a:t>
                      </a:r>
                      <a:endParaRPr lang="en-US" sz="10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spTree>
    <p:extLst>
      <p:ext uri="{BB962C8B-B14F-4D97-AF65-F5344CB8AC3E}">
        <p14:creationId xmlns:p14="http://schemas.microsoft.com/office/powerpoint/2010/main" val="18838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Five </a:t>
            </a:r>
            <a:r>
              <a:rPr lang="en-US" sz="2800" dirty="0"/>
              <a:t>Highest and Lowest Metro Counties by Median Age,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8379141"/>
              </p:ext>
            </p:extLst>
          </p:nvPr>
        </p:nvGraphicFramePr>
        <p:xfrm>
          <a:off x="914402" y="1828803"/>
          <a:ext cx="7619999" cy="3047999"/>
        </p:xfrm>
        <a:graphic>
          <a:graphicData uri="http://schemas.openxmlformats.org/drawingml/2006/table">
            <a:tbl>
              <a:tblPr firstRow="1" firstCol="1" bandRow="1">
                <a:tableStyleId>{5C22544A-7EE6-4342-B048-85BDC9FD1C3A}</a:tableStyleId>
              </a:tblPr>
              <a:tblGrid>
                <a:gridCol w="1268189"/>
                <a:gridCol w="1269275"/>
                <a:gridCol w="1270362"/>
                <a:gridCol w="1271449"/>
                <a:gridCol w="1270362"/>
                <a:gridCol w="1270362"/>
              </a:tblGrid>
              <a:tr h="797219">
                <a:tc>
                  <a:txBody>
                    <a:bodyPr/>
                    <a:lstStyle/>
                    <a:p>
                      <a:pPr algn="ctr">
                        <a:spcAft>
                          <a:spcPts val="0"/>
                        </a:spcAft>
                      </a:pPr>
                      <a:r>
                        <a:rPr lang="en-US" sz="1200" dirty="0">
                          <a:effectLst/>
                        </a:rPr>
                        <a:t>Rank</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County</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Highest</a:t>
                      </a:r>
                      <a:endParaRPr lang="en-US" sz="1600" dirty="0">
                        <a:effectLst/>
                      </a:endParaRPr>
                    </a:p>
                    <a:p>
                      <a:pPr algn="ctr">
                        <a:spcAft>
                          <a:spcPts val="0"/>
                        </a:spcAft>
                      </a:pPr>
                      <a:r>
                        <a:rPr lang="en-US" sz="1200" dirty="0">
                          <a:effectLst/>
                        </a:rPr>
                        <a:t>Median Ages</a:t>
                      </a:r>
                      <a:endParaRPr lang="en-US" sz="1600" dirty="0">
                        <a:effectLst/>
                        <a:latin typeface="Calibri" panose="020F0502020204030204" pitchFamily="34" charset="0"/>
                      </a:endParaRPr>
                    </a:p>
                  </a:txBody>
                  <a:tcPr marL="68580" marR="68580" marT="0" marB="0"/>
                </a:tc>
                <a:tc>
                  <a:txBody>
                    <a:bodyPr/>
                    <a:lstStyle/>
                    <a:p>
                      <a:pPr>
                        <a:spcAft>
                          <a:spcPts val="0"/>
                        </a:spcAft>
                        <a:tabLst>
                          <a:tab pos="2292985" algn="l"/>
                        </a:tabLst>
                      </a:pPr>
                      <a:r>
                        <a:rPr lang="en-US" sz="1200" dirty="0">
                          <a:effectLst/>
                        </a:rPr>
                        <a:t>Rank</a:t>
                      </a:r>
                      <a:endParaRPr lang="en-US" sz="1600" dirty="0">
                        <a:effectLst/>
                        <a:latin typeface="Calibri" panose="020F0502020204030204" pitchFamily="34" charset="0"/>
                      </a:endParaRPr>
                    </a:p>
                  </a:txBody>
                  <a:tcPr marL="68580" marR="68580" marT="0" marB="0"/>
                </a:tc>
                <a:tc>
                  <a:txBody>
                    <a:bodyPr/>
                    <a:lstStyle/>
                    <a:p>
                      <a:pPr algn="ctr">
                        <a:spcAft>
                          <a:spcPts val="0"/>
                        </a:spcAft>
                        <a:tabLst>
                          <a:tab pos="2292985" algn="l"/>
                        </a:tabLst>
                      </a:pPr>
                      <a:r>
                        <a:rPr lang="en-US" sz="1200" dirty="0">
                          <a:effectLst/>
                        </a:rPr>
                        <a:t>County</a:t>
                      </a:r>
                      <a:endParaRPr lang="en-US" sz="1600" dirty="0">
                        <a:effectLst/>
                        <a:latin typeface="Calibri" panose="020F0502020204030204" pitchFamily="34" charset="0"/>
                      </a:endParaRPr>
                    </a:p>
                  </a:txBody>
                  <a:tcPr marL="68580" marR="68580" marT="0" marB="0"/>
                </a:tc>
                <a:tc>
                  <a:txBody>
                    <a:bodyPr/>
                    <a:lstStyle/>
                    <a:p>
                      <a:pPr algn="ctr">
                        <a:spcAft>
                          <a:spcPts val="0"/>
                        </a:spcAft>
                        <a:tabLst>
                          <a:tab pos="2292985" algn="l"/>
                        </a:tabLst>
                      </a:pPr>
                      <a:r>
                        <a:rPr lang="en-US" sz="1200" dirty="0">
                          <a:effectLst/>
                        </a:rPr>
                        <a:t>Lowest Median Ages</a:t>
                      </a:r>
                      <a:endParaRPr lang="en-US" sz="1600" dirty="0">
                        <a:effectLst/>
                        <a:latin typeface="Calibri" panose="020F0502020204030204" pitchFamily="34" charset="0"/>
                      </a:endParaRPr>
                    </a:p>
                  </a:txBody>
                  <a:tcPr marL="68580" marR="68580" marT="0" marB="0"/>
                </a:tc>
              </a:tr>
              <a:tr h="265739">
                <a:tc>
                  <a:txBody>
                    <a:bodyPr/>
                    <a:lstStyle/>
                    <a:p>
                      <a:pPr algn="r">
                        <a:spcAft>
                          <a:spcPts val="0"/>
                        </a:spcAft>
                      </a:pPr>
                      <a:r>
                        <a:rPr lang="en-US" sz="1200" dirty="0">
                          <a:effectLst/>
                        </a:rPr>
                        <a:t>1</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Bandera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51.5</a:t>
                      </a:r>
                      <a:endParaRPr lang="en-US" sz="1600" dirty="0">
                        <a:effectLst/>
                        <a:latin typeface="Calibri" panose="020F0502020204030204" pitchFamily="34" charset="0"/>
                      </a:endParaRPr>
                    </a:p>
                  </a:txBody>
                  <a:tcPr marL="68580" marR="68580" marT="0" marB="0" anchor="b"/>
                </a:tc>
                <a:tc>
                  <a:txBody>
                    <a:bodyPr/>
                    <a:lstStyle/>
                    <a:p>
                      <a:pPr algn="ctr">
                        <a:spcAft>
                          <a:spcPts val="0"/>
                        </a:spcAft>
                        <a:tabLst>
                          <a:tab pos="2292985" algn="l"/>
                        </a:tabLst>
                      </a:pPr>
                      <a:r>
                        <a:rPr lang="en-US" sz="1200" dirty="0">
                          <a:effectLst/>
                        </a:rPr>
                        <a:t>250</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Ector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30.4</a:t>
                      </a:r>
                      <a:endParaRPr lang="en-US" sz="1600" dirty="0">
                        <a:effectLst/>
                        <a:latin typeface="Calibri" panose="020F0502020204030204" pitchFamily="34" charset="0"/>
                      </a:endParaRPr>
                    </a:p>
                  </a:txBody>
                  <a:tcPr marL="68580" marR="68580" marT="0" marB="0" anchor="b"/>
                </a:tc>
              </a:tr>
              <a:tr h="265739">
                <a:tc>
                  <a:txBody>
                    <a:bodyPr/>
                    <a:lstStyle/>
                    <a:p>
                      <a:pPr algn="r">
                        <a:spcAft>
                          <a:spcPts val="0"/>
                        </a:spcAft>
                      </a:pPr>
                      <a:r>
                        <a:rPr lang="en-US" sz="1200" dirty="0">
                          <a:effectLst/>
                        </a:rPr>
                        <a:t>2</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Aransas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49.1</a:t>
                      </a:r>
                      <a:endParaRPr lang="en-US" sz="1600" dirty="0">
                        <a:effectLst/>
                        <a:latin typeface="Calibri" panose="020F0502020204030204" pitchFamily="34" charset="0"/>
                      </a:endParaRPr>
                    </a:p>
                  </a:txBody>
                  <a:tcPr marL="68580" marR="68580" marT="0" marB="0" anchor="b"/>
                </a:tc>
                <a:tc>
                  <a:txBody>
                    <a:bodyPr/>
                    <a:lstStyle/>
                    <a:p>
                      <a:pPr algn="ctr">
                        <a:spcAft>
                          <a:spcPts val="0"/>
                        </a:spcAft>
                        <a:tabLst>
                          <a:tab pos="2292985" algn="l"/>
                        </a:tabLst>
                      </a:pPr>
                      <a:r>
                        <a:rPr lang="en-US" sz="1200" dirty="0">
                          <a:effectLst/>
                        </a:rPr>
                        <a:t>251</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Waller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30.4</a:t>
                      </a:r>
                      <a:endParaRPr lang="en-US" sz="1600" dirty="0">
                        <a:effectLst/>
                        <a:latin typeface="Calibri" panose="020F0502020204030204" pitchFamily="34" charset="0"/>
                      </a:endParaRPr>
                    </a:p>
                  </a:txBody>
                  <a:tcPr marL="68580" marR="68580" marT="0" marB="0" anchor="b"/>
                </a:tc>
              </a:tr>
              <a:tr h="265739">
                <a:tc>
                  <a:txBody>
                    <a:bodyPr/>
                    <a:lstStyle/>
                    <a:p>
                      <a:pPr algn="r">
                        <a:spcAft>
                          <a:spcPts val="0"/>
                        </a:spcAft>
                      </a:pPr>
                      <a:r>
                        <a:rPr lang="en-US" sz="1200" dirty="0">
                          <a:effectLst/>
                        </a:rPr>
                        <a:t>3</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Hood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46.9</a:t>
                      </a:r>
                      <a:endParaRPr lang="en-US" sz="1600" dirty="0">
                        <a:effectLst/>
                        <a:latin typeface="Calibri" panose="020F0502020204030204" pitchFamily="34" charset="0"/>
                      </a:endParaRPr>
                    </a:p>
                  </a:txBody>
                  <a:tcPr marL="68580" marR="68580" marT="0" marB="0" anchor="b"/>
                </a:tc>
                <a:tc>
                  <a:txBody>
                    <a:bodyPr/>
                    <a:lstStyle/>
                    <a:p>
                      <a:pPr algn="ctr">
                        <a:spcAft>
                          <a:spcPts val="0"/>
                        </a:spcAft>
                        <a:tabLst>
                          <a:tab pos="2292985" algn="l"/>
                        </a:tabLst>
                      </a:pPr>
                      <a:r>
                        <a:rPr lang="en-US" sz="1200" dirty="0">
                          <a:effectLst/>
                        </a:rPr>
                        <a:t>252</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Hidalgo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29</a:t>
                      </a:r>
                      <a:endParaRPr lang="en-US" sz="1600" dirty="0">
                        <a:effectLst/>
                        <a:latin typeface="Calibri" panose="020F0502020204030204" pitchFamily="34" charset="0"/>
                      </a:endParaRPr>
                    </a:p>
                  </a:txBody>
                  <a:tcPr marL="68580" marR="68580" marT="0" marB="0" anchor="b"/>
                </a:tc>
              </a:tr>
              <a:tr h="265739">
                <a:tc>
                  <a:txBody>
                    <a:bodyPr/>
                    <a:lstStyle/>
                    <a:p>
                      <a:pPr algn="r">
                        <a:spcAft>
                          <a:spcPts val="0"/>
                        </a:spcAft>
                      </a:pPr>
                      <a:r>
                        <a:rPr lang="en-US" sz="1200" dirty="0">
                          <a:effectLst/>
                        </a:rPr>
                        <a:t>4</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Clay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46.1</a:t>
                      </a:r>
                      <a:endParaRPr lang="en-US" sz="1600" dirty="0">
                        <a:effectLst/>
                        <a:latin typeface="Calibri" panose="020F0502020204030204" pitchFamily="34" charset="0"/>
                      </a:endParaRPr>
                    </a:p>
                  </a:txBody>
                  <a:tcPr marL="68580" marR="68580" marT="0" marB="0" anchor="b"/>
                </a:tc>
                <a:tc>
                  <a:txBody>
                    <a:bodyPr/>
                    <a:lstStyle/>
                    <a:p>
                      <a:pPr algn="ctr">
                        <a:spcAft>
                          <a:spcPts val="0"/>
                        </a:spcAft>
                        <a:tabLst>
                          <a:tab pos="2292985" algn="l"/>
                        </a:tabLst>
                      </a:pPr>
                      <a:r>
                        <a:rPr lang="en-US" sz="1200" dirty="0">
                          <a:effectLst/>
                        </a:rPr>
                        <a:t>253</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Webb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28.3</a:t>
                      </a:r>
                      <a:endParaRPr lang="en-US" sz="1600" dirty="0">
                        <a:effectLst/>
                        <a:latin typeface="Calibri" panose="020F0502020204030204" pitchFamily="34" charset="0"/>
                      </a:endParaRPr>
                    </a:p>
                  </a:txBody>
                  <a:tcPr marL="68580" marR="68580" marT="0" marB="0" anchor="b"/>
                </a:tc>
              </a:tr>
              <a:tr h="265739">
                <a:tc>
                  <a:txBody>
                    <a:bodyPr/>
                    <a:lstStyle/>
                    <a:p>
                      <a:pPr algn="r">
                        <a:spcAft>
                          <a:spcPts val="0"/>
                        </a:spcAft>
                      </a:pPr>
                      <a:r>
                        <a:rPr lang="en-US" sz="1200" dirty="0">
                          <a:effectLst/>
                        </a:rPr>
                        <a:t>5</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Goliad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45.2</a:t>
                      </a:r>
                      <a:endParaRPr lang="en-US" sz="1600" dirty="0">
                        <a:effectLst/>
                        <a:latin typeface="Calibri" panose="020F0502020204030204" pitchFamily="34" charset="0"/>
                      </a:endParaRPr>
                    </a:p>
                  </a:txBody>
                  <a:tcPr marL="68580" marR="68580" marT="0" marB="0" anchor="b"/>
                </a:tc>
                <a:tc>
                  <a:txBody>
                    <a:bodyPr/>
                    <a:lstStyle/>
                    <a:p>
                      <a:pPr algn="ctr">
                        <a:spcAft>
                          <a:spcPts val="0"/>
                        </a:spcAft>
                        <a:tabLst>
                          <a:tab pos="2292985" algn="l"/>
                        </a:tabLst>
                      </a:pPr>
                      <a:r>
                        <a:rPr lang="en-US" sz="1200" dirty="0">
                          <a:effectLst/>
                        </a:rPr>
                        <a:t>254</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Brazos </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200" dirty="0">
                          <a:effectLst/>
                        </a:rPr>
                        <a:t>25.6</a:t>
                      </a:r>
                      <a:endParaRPr lang="en-US" sz="1600" dirty="0">
                        <a:effectLst/>
                        <a:latin typeface="Calibri" panose="020F0502020204030204" pitchFamily="34" charset="0"/>
                      </a:endParaRPr>
                    </a:p>
                  </a:txBody>
                  <a:tcPr marL="68580" marR="68580" marT="0" marB="0" anchor="b"/>
                </a:tc>
              </a:tr>
              <a:tr h="226421">
                <a:tc>
                  <a:txBody>
                    <a:bodyPr/>
                    <a:lstStyle/>
                    <a:p>
                      <a:pPr algn="r">
                        <a:spcAft>
                          <a:spcPts val="0"/>
                        </a:spcAft>
                      </a:pPr>
                      <a:r>
                        <a:rPr lang="en-US" sz="1200" dirty="0">
                          <a:effectLst/>
                        </a:rPr>
                        <a:t>-</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Texas</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34.2</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Texas</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200" dirty="0">
                          <a:effectLst/>
                        </a:rPr>
                        <a:t>34.2</a:t>
                      </a:r>
                      <a:endParaRPr lang="en-US" sz="1600" dirty="0">
                        <a:effectLst/>
                        <a:latin typeface="Calibri" panose="020F0502020204030204" pitchFamily="34" charset="0"/>
                      </a:endParaRPr>
                    </a:p>
                  </a:txBody>
                  <a:tcPr marL="68580" marR="68580" marT="0" marB="0"/>
                </a:tc>
              </a:tr>
              <a:tr h="695664">
                <a:tc gridSpan="6">
                  <a:txBody>
                    <a:bodyPr/>
                    <a:lstStyle/>
                    <a:p>
                      <a:pPr marL="0" marR="0">
                        <a:lnSpc>
                          <a:spcPct val="107000"/>
                        </a:lnSpc>
                        <a:spcBef>
                          <a:spcPts val="0"/>
                        </a:spcBef>
                        <a:spcAft>
                          <a:spcPts val="0"/>
                        </a:spcAft>
                      </a:pPr>
                      <a:r>
                        <a:rPr lang="en-US" sz="700" dirty="0">
                          <a:effectLst/>
                        </a:rPr>
                        <a:t>Source:   *US Census Bureau, County Population Estimates, 2014</a:t>
                      </a:r>
                      <a:endParaRPr lang="en-US" sz="900" dirty="0">
                        <a:effectLst/>
                      </a:endParaRPr>
                    </a:p>
                    <a:p>
                      <a:pPr marL="0" marR="0">
                        <a:lnSpc>
                          <a:spcPct val="107000"/>
                        </a:lnSpc>
                        <a:spcBef>
                          <a:spcPts val="0"/>
                        </a:spcBef>
                        <a:spcAft>
                          <a:spcPts val="0"/>
                        </a:spcAft>
                      </a:pPr>
                      <a:r>
                        <a:rPr lang="en-US" sz="700" dirty="0">
                          <a:effectLst/>
                        </a:rPr>
                        <a:t>             ** US Census Bureau, Population Division; Office of Management and Budget, February 2013  </a:t>
                      </a:r>
                      <a:endParaRPr lang="en-US" sz="900" dirty="0">
                        <a:effectLst/>
                      </a:endParaRPr>
                    </a:p>
                    <a:p>
                      <a:pPr marL="0" marR="0">
                        <a:lnSpc>
                          <a:spcPct val="107000"/>
                        </a:lnSpc>
                        <a:spcBef>
                          <a:spcPts val="0"/>
                        </a:spcBef>
                        <a:spcAft>
                          <a:spcPts val="0"/>
                        </a:spcAft>
                      </a:pPr>
                      <a:r>
                        <a:rPr lang="en-US" sz="700" dirty="0">
                          <a:effectLst/>
                        </a:rPr>
                        <a:t>              delineations  </a:t>
                      </a:r>
                      <a:endParaRPr lang="en-US" sz="900" dirty="0">
                        <a:effectLst/>
                      </a:endParaRPr>
                    </a:p>
                    <a:p>
                      <a:pPr marL="0" marR="0">
                        <a:lnSpc>
                          <a:spcPct val="107000"/>
                        </a:lnSpc>
                        <a:spcBef>
                          <a:spcPts val="0"/>
                        </a:spcBef>
                        <a:spcAft>
                          <a:spcPts val="0"/>
                        </a:spcAft>
                      </a:pPr>
                      <a:r>
                        <a:rPr lang="en-US" sz="700" dirty="0">
                          <a:effectLst/>
                        </a:rPr>
                        <a:t> </a:t>
                      </a:r>
                      <a:endParaRPr lang="en-US" sz="900" dirty="0">
                        <a:effectLst/>
                      </a:endParaRPr>
                    </a:p>
                    <a:p>
                      <a:pPr>
                        <a:spcAft>
                          <a:spcPts val="0"/>
                        </a:spcAft>
                      </a:pPr>
                      <a:r>
                        <a:rPr lang="en-US" sz="700" dirty="0">
                          <a:effectLst/>
                        </a:rPr>
                        <a:t>**Note: Each Metropolitan Area must contain at least one urbanized area of 50,000 or greater inhabitants. Nonmetropolitan areas do not meet this population size criteria.</a:t>
                      </a:r>
                      <a:endParaRPr lang="en-US" sz="9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Tree>
    <p:extLst>
      <p:ext uri="{BB962C8B-B14F-4D97-AF65-F5344CB8AC3E}">
        <p14:creationId xmlns:p14="http://schemas.microsoft.com/office/powerpoint/2010/main" val="138006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Median Age, Texas Counties, 2010-2014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1439" t="7649" r="713" b="7105"/>
          <a:stretch/>
        </p:blipFill>
        <p:spPr>
          <a:xfrm>
            <a:off x="1524000" y="1008529"/>
            <a:ext cx="6629400" cy="5849471"/>
          </a:xfrm>
          <a:prstGeom prst="rect">
            <a:avLst/>
          </a:prstGeom>
        </p:spPr>
      </p:pic>
      <p:pic>
        <p:nvPicPr>
          <p:cNvPr id="9" name="Picture 8"/>
          <p:cNvPicPr>
            <a:picLocks noChangeAspect="1"/>
          </p:cNvPicPr>
          <p:nvPr/>
        </p:nvPicPr>
        <p:blipFill rotWithShape="1">
          <a:blip r:embed="rId3"/>
          <a:srcRect t="25898" b="1"/>
          <a:stretch/>
        </p:blipFill>
        <p:spPr>
          <a:xfrm>
            <a:off x="1371600" y="1442667"/>
            <a:ext cx="2538454" cy="1841500"/>
          </a:xfrm>
          <a:prstGeom prst="rect">
            <a:avLst/>
          </a:prstGeom>
        </p:spPr>
      </p:pic>
    </p:spTree>
    <p:extLst>
      <p:ext uri="{BB962C8B-B14F-4D97-AF65-F5344CB8AC3E}">
        <p14:creationId xmlns:p14="http://schemas.microsoft.com/office/powerpoint/2010/main" val="317384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in Median Age, Texas Counties, 2000-2014</a:t>
            </a:r>
            <a:endParaRPr lang="en-US" sz="3200" dirty="0"/>
          </a:p>
        </p:txBody>
      </p:sp>
      <p:pic>
        <p:nvPicPr>
          <p:cNvPr id="5" name="Content Placeholder 4"/>
          <p:cNvPicPr>
            <a:picLocks noGrp="1" noChangeAspect="1"/>
          </p:cNvPicPr>
          <p:nvPr>
            <p:ph idx="1"/>
          </p:nvPr>
        </p:nvPicPr>
        <p:blipFill>
          <a:blip r:embed="rId2"/>
          <a:stretch>
            <a:fillRect/>
          </a:stretch>
        </p:blipFill>
        <p:spPr>
          <a:xfrm>
            <a:off x="1181100" y="807691"/>
            <a:ext cx="7696199" cy="591378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457200" y="1676400"/>
            <a:ext cx="2754142" cy="1554509"/>
          </a:xfrm>
          <a:prstGeom prst="rect">
            <a:avLst/>
          </a:prstGeom>
        </p:spPr>
      </p:pic>
      <p:sp>
        <p:nvSpPr>
          <p:cNvPr id="7" name="Rectangle 6"/>
          <p:cNvSpPr/>
          <p:nvPr/>
        </p:nvSpPr>
        <p:spPr>
          <a:xfrm>
            <a:off x="76200" y="6279825"/>
            <a:ext cx="4572000" cy="430887"/>
          </a:xfrm>
          <a:prstGeom prst="rect">
            <a:avLst/>
          </a:prstGeom>
        </p:spPr>
        <p:txBody>
          <a:bodyPr>
            <a:spAutoFit/>
          </a:bodyPr>
          <a:lstStyle/>
          <a:p>
            <a:r>
              <a:rPr lang="en-US" sz="1100" dirty="0">
                <a:solidFill>
                  <a:schemeClr val="bg1">
                    <a:lumMod val="50000"/>
                  </a:schemeClr>
                </a:solidFill>
              </a:rPr>
              <a:t>Source: US Census Bureau </a:t>
            </a:r>
            <a:r>
              <a:rPr lang="en-US" sz="1100" dirty="0" smtClean="0">
                <a:solidFill>
                  <a:schemeClr val="bg1">
                    <a:lumMod val="50000"/>
                  </a:schemeClr>
                </a:solidFill>
              </a:rPr>
              <a:t>US </a:t>
            </a:r>
            <a:r>
              <a:rPr lang="en-US" sz="1100" dirty="0">
                <a:solidFill>
                  <a:schemeClr val="bg1">
                    <a:lumMod val="50000"/>
                  </a:schemeClr>
                </a:solidFill>
              </a:rPr>
              <a:t>Census Bureau, </a:t>
            </a:r>
            <a:r>
              <a:rPr lang="en-US" sz="1100" dirty="0" smtClean="0">
                <a:solidFill>
                  <a:schemeClr val="bg1">
                    <a:lumMod val="50000"/>
                  </a:schemeClr>
                </a:solidFill>
              </a:rPr>
              <a:t>2000 </a:t>
            </a:r>
            <a:br>
              <a:rPr lang="en-US" sz="1100" dirty="0" smtClean="0">
                <a:solidFill>
                  <a:schemeClr val="bg1">
                    <a:lumMod val="50000"/>
                  </a:schemeClr>
                </a:solidFill>
              </a:rPr>
            </a:br>
            <a:r>
              <a:rPr lang="en-US" sz="1100" dirty="0" smtClean="0">
                <a:solidFill>
                  <a:schemeClr val="bg1">
                    <a:lumMod val="50000"/>
                  </a:schemeClr>
                </a:solidFill>
              </a:rPr>
              <a:t>Decennial </a:t>
            </a:r>
            <a:r>
              <a:rPr lang="en-US" sz="1100" dirty="0">
                <a:solidFill>
                  <a:schemeClr val="bg1">
                    <a:lumMod val="50000"/>
                  </a:schemeClr>
                </a:solidFill>
              </a:rPr>
              <a:t>Census, </a:t>
            </a:r>
            <a:r>
              <a:rPr lang="en-US" sz="1100" dirty="0" smtClean="0">
                <a:solidFill>
                  <a:schemeClr val="bg1">
                    <a:lumMod val="50000"/>
                  </a:schemeClr>
                </a:solidFill>
              </a:rPr>
              <a:t>SF-1, Population Estimates 2014 Vintage.</a:t>
            </a:r>
            <a:endParaRPr lang="en-US" sz="1100" dirty="0">
              <a:solidFill>
                <a:schemeClr val="bg1">
                  <a:lumMod val="50000"/>
                </a:schemeClr>
              </a:solidFill>
            </a:endParaRPr>
          </a:p>
        </p:txBody>
      </p:sp>
    </p:spTree>
    <p:extLst>
      <p:ext uri="{BB962C8B-B14F-4D97-AF65-F5344CB8AC3E}">
        <p14:creationId xmlns:p14="http://schemas.microsoft.com/office/powerpoint/2010/main" val="53351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11041"/>
            <a:ext cx="6858000" cy="990600"/>
          </a:xfrm>
        </p:spPr>
        <p:txBody>
          <a:bodyPr>
            <a:noAutofit/>
          </a:bodyPr>
          <a:lstStyle/>
          <a:p>
            <a:r>
              <a:rPr lang="en-US" sz="3200" dirty="0" smtClean="0"/>
              <a:t>Trends in Aging* by County, Texas, 2000-2014</a:t>
            </a:r>
            <a:endParaRPr lang="en-US" sz="32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5" t="6655" r="18032" b="1678"/>
          <a:stretch/>
        </p:blipFill>
        <p:spPr>
          <a:xfrm>
            <a:off x="2133600" y="1260389"/>
            <a:ext cx="6019800" cy="5369012"/>
          </a:xfrm>
        </p:spPr>
      </p:pic>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615" t="60000" r="34182" b="8889"/>
          <a:stretch/>
        </p:blipFill>
        <p:spPr>
          <a:xfrm>
            <a:off x="609600" y="1285789"/>
            <a:ext cx="2819401" cy="2133600"/>
          </a:xfrm>
          <a:prstGeom prst="rect">
            <a:avLst/>
          </a:prstGeom>
        </p:spPr>
      </p:pic>
      <p:sp>
        <p:nvSpPr>
          <p:cNvPr id="7" name="Rectangle 6"/>
          <p:cNvSpPr/>
          <p:nvPr/>
        </p:nvSpPr>
        <p:spPr>
          <a:xfrm>
            <a:off x="0" y="6320134"/>
            <a:ext cx="7391400" cy="461665"/>
          </a:xfrm>
          <a:prstGeom prst="rect">
            <a:avLst/>
          </a:prstGeom>
        </p:spPr>
        <p:txBody>
          <a:bodyPr wrap="square">
            <a:spAutoFit/>
          </a:bodyPr>
          <a:lstStyle/>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*2000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median age 30 and greater = old. 2000 to 2014 determines aging</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Source: U.S. Census Bureau, 2000 decennial census and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2014 </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American Community Survey 5-Yr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estimates.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62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87907"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
        <p:nvSpPr>
          <p:cNvPr id="5" name="Title 1"/>
          <p:cNvSpPr>
            <a:spLocks noGrp="1"/>
          </p:cNvSpPr>
          <p:nvPr>
            <p:ph type="title"/>
          </p:nvPr>
        </p:nvSpPr>
        <p:spPr>
          <a:xfrm>
            <a:off x="1859507" y="417511"/>
            <a:ext cx="6858000" cy="990600"/>
          </a:xfrm>
        </p:spPr>
        <p:txBody>
          <a:bodyPr>
            <a:noAutofit/>
          </a:bodyPr>
          <a:lstStyle/>
          <a:p>
            <a:r>
              <a:rPr lang="en-US" sz="3200" dirty="0" smtClean="0"/>
              <a:t>Population Change by Age Group, Texas</a:t>
            </a:r>
            <a:r>
              <a:rPr lang="en-US" sz="3200" dirty="0"/>
              <a:t>, 1950-2050</a:t>
            </a:r>
            <a:br>
              <a:rPr lang="en-US" sz="3200" dirty="0"/>
            </a:br>
            <a:endParaRPr lang="en-US" sz="3200" dirty="0"/>
          </a:p>
        </p:txBody>
      </p:sp>
      <p:sp>
        <p:nvSpPr>
          <p:cNvPr id="3" name="Rectangle 2"/>
          <p:cNvSpPr/>
          <p:nvPr/>
        </p:nvSpPr>
        <p:spPr>
          <a:xfrm>
            <a:off x="-76200" y="6144396"/>
            <a:ext cx="6934200" cy="577081"/>
          </a:xfrm>
          <a:prstGeom prst="rect">
            <a:avLst/>
          </a:prstGeom>
        </p:spPr>
        <p:txBody>
          <a:bodyPr wrap="square">
            <a:sp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solidFill>
                  <a:schemeClr val="dk1"/>
                </a:solidFill>
              </a:rPr>
              <a:t>US Census Bureau, 1950-2010 Censuses </a:t>
            </a:r>
            <a:endParaRPr lang="en-US" sz="1050" dirty="0"/>
          </a:p>
          <a:p>
            <a:r>
              <a:rPr lang="en-US" sz="1050" dirty="0"/>
              <a:t>               US Census Bureau, State Population Estimates</a:t>
            </a:r>
          </a:p>
          <a:p>
            <a:r>
              <a:rPr lang="en-US" sz="1050" dirty="0"/>
              <a:t>               Texas State Data Center, 2014 Population Projections, 1.0 Migration Scenario</a:t>
            </a:r>
          </a:p>
        </p:txBody>
      </p:sp>
    </p:spTree>
    <p:extLst>
      <p:ext uri="{BB962C8B-B14F-4D97-AF65-F5344CB8AC3E}">
        <p14:creationId xmlns:p14="http://schemas.microsoft.com/office/powerpoint/2010/main" val="192360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Projections, Texas, 2010-2050,</a:t>
            </a:r>
            <a:br>
              <a:rPr lang="en-US" sz="2800" dirty="0" smtClean="0"/>
            </a:br>
            <a:r>
              <a:rPr lang="en-US" sz="2800" dirty="0" smtClean="0"/>
              <a:t>Percent Over and Under 65</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45777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itle 1"/>
          <p:cNvSpPr>
            <a:spLocks noGrp="1"/>
          </p:cNvSpPr>
          <p:nvPr>
            <p:ph type="title"/>
          </p:nvPr>
        </p:nvSpPr>
        <p:spPr/>
        <p:txBody>
          <a:bodyPr>
            <a:noAutofit/>
          </a:bodyPr>
          <a:lstStyle/>
          <a:p>
            <a:r>
              <a:rPr lang="en-US" sz="2400" dirty="0" smtClean="0"/>
              <a:t>Texas Population Pyramid,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931984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a:t>Pyramid for </a:t>
            </a:r>
            <a:r>
              <a:rPr lang="en-US" sz="2400" dirty="0" smtClean="0"/>
              <a:t>the </a:t>
            </a:r>
            <a:r>
              <a:rPr lang="en-US" sz="2400" dirty="0"/>
              <a:t>Non-Hispanic White Population, Texas, 2010</a:t>
            </a:r>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61747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14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
        <p:nvSpPr>
          <p:cNvPr id="8" name="Rectangle 7"/>
          <p:cNvSpPr/>
          <p:nvPr/>
        </p:nvSpPr>
        <p:spPr>
          <a:xfrm>
            <a:off x="76200" y="6356352"/>
            <a:ext cx="9144000" cy="246221"/>
          </a:xfrm>
          <a:prstGeom prst="rect">
            <a:avLst/>
          </a:prstGeom>
        </p:spPr>
        <p:txBody>
          <a:bodyPr wrap="square">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All </a:t>
            </a:r>
            <a:r>
              <a:rPr lang="en-US" sz="1000" dirty="0">
                <a:solidFill>
                  <a:schemeClr val="bg1">
                    <a:lumMod val="50000"/>
                  </a:schemeClr>
                </a:solidFill>
                <a:latin typeface="Arial" pitchFamily="34" charset="0"/>
                <a:cs typeface="Arial" pitchFamily="34" charset="0"/>
              </a:rPr>
              <a:t>values for the decennial dates are for April 1</a:t>
            </a:r>
            <a:r>
              <a:rPr lang="en-US" sz="1000" baseline="30000" dirty="0">
                <a:solidFill>
                  <a:schemeClr val="bg1">
                    <a:lumMod val="50000"/>
                  </a:schemeClr>
                </a:solidFill>
                <a:latin typeface="Arial" pitchFamily="34" charset="0"/>
                <a:cs typeface="Arial" pitchFamily="34" charset="0"/>
              </a:rPr>
              <a:t>st</a:t>
            </a:r>
            <a:r>
              <a:rPr lang="en-US" sz="10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11" name="Rectangle 10"/>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305087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Pyramid for Hispanic Population</a:t>
            </a:r>
            <a:r>
              <a:rPr lang="en-US" sz="2400" dirty="0"/>
              <a:t>, </a:t>
            </a:r>
            <a:r>
              <a:rPr lang="en-US" sz="2400" dirty="0" smtClean="0"/>
              <a:t>Texas,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72735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itle 1"/>
          <p:cNvSpPr>
            <a:spLocks noGrp="1"/>
          </p:cNvSpPr>
          <p:nvPr>
            <p:ph type="title"/>
          </p:nvPr>
        </p:nvSpPr>
        <p:spPr>
          <a:xfrm>
            <a:off x="1841500" y="76200"/>
            <a:ext cx="6858000" cy="990600"/>
          </a:xfrm>
        </p:spPr>
        <p:txBody>
          <a:bodyPr>
            <a:noAutofit/>
          </a:bodyPr>
          <a:lstStyle/>
          <a:p>
            <a:r>
              <a:rPr lang="en-US" sz="2400" dirty="0" smtClean="0"/>
              <a:t>Pyramid for the Non-Hispanic Black Population, Texas,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71708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6" name="Title 1"/>
          <p:cNvSpPr>
            <a:spLocks noGrp="1"/>
          </p:cNvSpPr>
          <p:nvPr>
            <p:ph type="title"/>
          </p:nvPr>
        </p:nvSpPr>
        <p:spPr>
          <a:xfrm>
            <a:off x="1752600" y="167788"/>
            <a:ext cx="6858000" cy="990600"/>
          </a:xfrm>
        </p:spPr>
        <p:txBody>
          <a:bodyPr>
            <a:noAutofit/>
          </a:bodyPr>
          <a:lstStyle/>
          <a:p>
            <a:r>
              <a:rPr lang="en-US" sz="2400" dirty="0" smtClean="0"/>
              <a:t>Pyramid for Asian and Other Populations, Texas,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47456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190015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t>
            </a:r>
            <a:r>
              <a:rPr lang="en-US" sz="2800" dirty="0"/>
              <a:t>Projections </a:t>
            </a:r>
            <a:r>
              <a:rPr lang="en-US" sz="2800" dirty="0" smtClean="0"/>
              <a:t>65 Years and Over by Race/Ethnicity, Texas, 2010-2050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32891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11508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916" y="100652"/>
            <a:ext cx="6858000" cy="990600"/>
          </a:xfrm>
        </p:spPr>
        <p:txBody>
          <a:bodyPr>
            <a:noAutofit/>
          </a:bodyPr>
          <a:lstStyle/>
          <a:p>
            <a:r>
              <a:rPr lang="en-US" sz="2800" dirty="0"/>
              <a:t>Percent of Population by </a:t>
            </a:r>
            <a:r>
              <a:rPr lang="en-US" sz="2800" dirty="0" smtClean="0"/>
              <a:t>Race/Ethnicity for Age Groups, 2010 and 2050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grpSp>
        <p:nvGrpSpPr>
          <p:cNvPr id="11" name="Group 10"/>
          <p:cNvGrpSpPr/>
          <p:nvPr/>
        </p:nvGrpSpPr>
        <p:grpSpPr>
          <a:xfrm>
            <a:off x="193640" y="1600200"/>
            <a:ext cx="4585511" cy="4658190"/>
            <a:chOff x="-290700" y="4526"/>
            <a:chExt cx="7114680" cy="3965697"/>
          </a:xfrm>
        </p:grpSpPr>
        <p:graphicFrame>
          <p:nvGraphicFramePr>
            <p:cNvPr id="12" name="Chart 11"/>
            <p:cNvGraphicFramePr/>
            <p:nvPr>
              <p:extLst>
                <p:ext uri="{D42A27DB-BD31-4B8C-83A1-F6EECF244321}">
                  <p14:modId xmlns:p14="http://schemas.microsoft.com/office/powerpoint/2010/main" val="1703882497"/>
                </p:ext>
              </p:extLst>
            </p:nvPr>
          </p:nvGraphicFramePr>
          <p:xfrm>
            <a:off x="-290700" y="4526"/>
            <a:ext cx="7114680" cy="34687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5"/>
            <p:cNvSpPr txBox="1"/>
            <p:nvPr/>
          </p:nvSpPr>
          <p:spPr>
            <a:xfrm>
              <a:off x="373250" y="3312998"/>
              <a:ext cx="6333788"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Source: US Census Bureau, State</a:t>
              </a:r>
              <a:r>
                <a:rPr lang="en-US" sz="1100" baseline="0" dirty="0"/>
                <a:t> Population Estimates, 2014</a:t>
              </a:r>
              <a:endParaRPr lang="en-US" sz="1100" dirty="0"/>
            </a:p>
          </p:txBody>
        </p:sp>
      </p:grpSp>
      <p:grpSp>
        <p:nvGrpSpPr>
          <p:cNvPr id="14" name="Group 13"/>
          <p:cNvGrpSpPr/>
          <p:nvPr/>
        </p:nvGrpSpPr>
        <p:grpSpPr>
          <a:xfrm>
            <a:off x="5029200" y="1600200"/>
            <a:ext cx="4184720" cy="4495800"/>
            <a:chOff x="0" y="0"/>
            <a:chExt cx="6462739" cy="4087184"/>
          </a:xfrm>
        </p:grpSpPr>
        <p:graphicFrame>
          <p:nvGraphicFramePr>
            <p:cNvPr id="15" name="Chart 14"/>
            <p:cNvGraphicFramePr/>
            <p:nvPr>
              <p:extLst>
                <p:ext uri="{D42A27DB-BD31-4B8C-83A1-F6EECF244321}">
                  <p14:modId xmlns:p14="http://schemas.microsoft.com/office/powerpoint/2010/main" val="1634100712"/>
                </p:ext>
              </p:extLst>
            </p:nvPr>
          </p:nvGraphicFramePr>
          <p:xfrm>
            <a:off x="0" y="0"/>
            <a:ext cx="6462739" cy="353299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9"/>
            <p:cNvSpPr txBox="1"/>
            <p:nvPr/>
          </p:nvSpPr>
          <p:spPr>
            <a:xfrm>
              <a:off x="0" y="3429959"/>
              <a:ext cx="6333789"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Source: Texas State</a:t>
              </a:r>
              <a:r>
                <a:rPr lang="en-US" sz="1100" baseline="0" dirty="0"/>
                <a:t> Data Center, 2014 Projections, 1.0 Migration Scenario</a:t>
              </a:r>
              <a:endParaRPr lang="en-US" sz="1100" dirty="0"/>
            </a:p>
          </p:txBody>
        </p:sp>
      </p:grpSp>
      <p:sp>
        <p:nvSpPr>
          <p:cNvPr id="3" name="TextBox 2"/>
          <p:cNvSpPr txBox="1"/>
          <p:nvPr/>
        </p:nvSpPr>
        <p:spPr>
          <a:xfrm>
            <a:off x="2286000" y="1447800"/>
            <a:ext cx="4835560" cy="461665"/>
          </a:xfrm>
          <a:prstGeom prst="rect">
            <a:avLst/>
          </a:prstGeom>
          <a:noFill/>
        </p:spPr>
        <p:txBody>
          <a:bodyPr wrap="square" rtlCol="0">
            <a:spAutoFit/>
          </a:bodyPr>
          <a:lstStyle/>
          <a:p>
            <a:r>
              <a:rPr lang="en-US" dirty="0" smtClean="0"/>
              <a:t>2010                                       2050</a:t>
            </a:r>
            <a:endParaRPr lang="en-US" dirty="0"/>
          </a:p>
        </p:txBody>
      </p:sp>
    </p:spTree>
    <p:extLst>
      <p:ext uri="{BB962C8B-B14F-4D97-AF65-F5344CB8AC3E}">
        <p14:creationId xmlns:p14="http://schemas.microsoft.com/office/powerpoint/2010/main" val="197877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000" dirty="0" smtClean="0"/>
              <a:t>Percent of the Population Aged 65 Years and Older without Health Insurance, Texas Counties, 2010-2014</a:t>
            </a:r>
            <a:endParaRPr lang="en-US" sz="2000" dirty="0"/>
          </a:p>
        </p:txBody>
      </p:sp>
      <p:pic>
        <p:nvPicPr>
          <p:cNvPr id="5" name="Content Placeholder 4"/>
          <p:cNvPicPr>
            <a:picLocks noGrp="1" noChangeAspect="1"/>
          </p:cNvPicPr>
          <p:nvPr>
            <p:ph idx="1"/>
          </p:nvPr>
        </p:nvPicPr>
        <p:blipFill rotWithShape="1">
          <a:blip r:embed="rId2"/>
          <a:srcRect l="1176" t="10282" r="1176" b="10727"/>
          <a:stretch/>
        </p:blipFill>
        <p:spPr>
          <a:xfrm>
            <a:off x="1371600" y="1219199"/>
            <a:ext cx="6781800" cy="5556173"/>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6" name="Picture 5"/>
          <p:cNvPicPr>
            <a:picLocks noChangeAspect="1"/>
          </p:cNvPicPr>
          <p:nvPr/>
        </p:nvPicPr>
        <p:blipFill rotWithShape="1">
          <a:blip r:embed="rId3"/>
          <a:srcRect t="25899" r="23395"/>
          <a:stretch/>
        </p:blipFill>
        <p:spPr>
          <a:xfrm>
            <a:off x="990600" y="1437696"/>
            <a:ext cx="1850994" cy="1765300"/>
          </a:xfrm>
          <a:prstGeom prst="rect">
            <a:avLst/>
          </a:prstGeom>
        </p:spPr>
      </p:pic>
    </p:spTree>
    <p:extLst>
      <p:ext uri="{BB962C8B-B14F-4D97-AF65-F5344CB8AC3E}">
        <p14:creationId xmlns:p14="http://schemas.microsoft.com/office/powerpoint/2010/main" val="355055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the Population Aged 65 Years and Older with Independent Living Disability, Texas Counties, 2010-2014</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7" name="Content Placeholder 6"/>
          <p:cNvPicPr>
            <a:picLocks noGrp="1" noChangeAspect="1"/>
          </p:cNvPicPr>
          <p:nvPr>
            <p:ph idx="1"/>
          </p:nvPr>
        </p:nvPicPr>
        <p:blipFill rotWithShape="1">
          <a:blip r:embed="rId2"/>
          <a:srcRect l="1160" t="9731" r="1451" b="10136"/>
          <a:stretch/>
        </p:blipFill>
        <p:spPr>
          <a:xfrm>
            <a:off x="1676400" y="1219200"/>
            <a:ext cx="6583680" cy="5486400"/>
          </a:xfrm>
          <a:prstGeom prst="rect">
            <a:avLst/>
          </a:prstGeom>
        </p:spPr>
      </p:pic>
      <p:pic>
        <p:nvPicPr>
          <p:cNvPr id="8" name="Picture 7"/>
          <p:cNvPicPr>
            <a:picLocks noChangeAspect="1"/>
          </p:cNvPicPr>
          <p:nvPr/>
        </p:nvPicPr>
        <p:blipFill rotWithShape="1">
          <a:blip r:embed="rId3"/>
          <a:srcRect t="25899"/>
          <a:stretch/>
        </p:blipFill>
        <p:spPr>
          <a:xfrm>
            <a:off x="914400" y="1600200"/>
            <a:ext cx="2103379" cy="1536700"/>
          </a:xfrm>
          <a:prstGeom prst="rect">
            <a:avLst/>
          </a:prstGeom>
        </p:spPr>
      </p:pic>
    </p:spTree>
    <p:extLst>
      <p:ext uri="{BB962C8B-B14F-4D97-AF65-F5344CB8AC3E}">
        <p14:creationId xmlns:p14="http://schemas.microsoft.com/office/powerpoint/2010/main" val="39076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28</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334560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Prevalence</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740" y="1219200"/>
            <a:ext cx="423868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15" y="1219200"/>
            <a:ext cx="411476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Demographer, 2000-2004 Projection</a:t>
            </a:r>
          </a:p>
        </p:txBody>
      </p:sp>
    </p:spTree>
    <p:extLst>
      <p:ext uri="{BB962C8B-B14F-4D97-AF65-F5344CB8AC3E}">
        <p14:creationId xmlns:p14="http://schemas.microsoft.com/office/powerpoint/2010/main" val="211008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335741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Projected Number of Adults with Diabetes by Race and Ethnicity, Texas, </a:t>
            </a:r>
            <a:r>
              <a:rPr lang="en-US" sz="2400" dirty="0" smtClean="0"/>
              <a:t>2010-2040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graphicFrame>
        <p:nvGraphicFramePr>
          <p:cNvPr id="5" name="Chart 4"/>
          <p:cNvGraphicFramePr>
            <a:graphicFrameLocks/>
          </p:cNvGraphicFramePr>
          <p:nvPr>
            <p:extLst/>
          </p:nvPr>
        </p:nvGraphicFramePr>
        <p:xfrm>
          <a:off x="228600" y="12954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030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pic>
        <p:nvPicPr>
          <p:cNvPr id="5" name="Picture 4" descr="Y:\Projects\Methodist_Healthcare\HELEN\Diabetes\Reports\Map_ProjDiabetesRates2040_07-12-10.jpg"/>
          <p:cNvPicPr/>
          <p:nvPr/>
        </p:nvPicPr>
        <p:blipFill>
          <a:blip r:embed="rId2"/>
          <a:srcRect/>
          <a:stretch>
            <a:fillRect/>
          </a:stretch>
        </p:blipFill>
        <p:spPr bwMode="auto">
          <a:xfrm>
            <a:off x="4724400" y="1219201"/>
            <a:ext cx="4191000" cy="535177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a:blip r:embed="rId3"/>
          <a:srcRect/>
          <a:stretch>
            <a:fillRect/>
          </a:stretch>
        </p:blipFill>
        <p:spPr bwMode="auto">
          <a:xfrm>
            <a:off x="304800" y="1219201"/>
            <a:ext cx="4253089" cy="5347652"/>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Demographer, 2000-2004 Projection</a:t>
            </a:r>
          </a:p>
        </p:txBody>
      </p:sp>
    </p:spTree>
    <p:extLst>
      <p:ext uri="{BB962C8B-B14F-4D97-AF65-F5344CB8AC3E}">
        <p14:creationId xmlns:p14="http://schemas.microsoft.com/office/powerpoint/2010/main" val="2223507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93" y="6350"/>
            <a:ext cx="7239000" cy="990600"/>
          </a:xfrm>
        </p:spPr>
        <p:txBody>
          <a:bodyPr>
            <a:noAutofit/>
          </a:bodyPr>
          <a:lstStyle/>
          <a:p>
            <a:r>
              <a:rPr lang="en-US" sz="2400" dirty="0" smtClean="0"/>
              <a:t>Physicians per 1,000 Population Aged 65 Years and Older by County, 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sp>
        <p:nvSpPr>
          <p:cNvPr id="8" name="Rectangle 7"/>
          <p:cNvSpPr/>
          <p:nvPr/>
        </p:nvSpPr>
        <p:spPr>
          <a:xfrm>
            <a:off x="0" y="6442502"/>
            <a:ext cx="8001000" cy="415498"/>
          </a:xfrm>
          <a:prstGeom prst="rect">
            <a:avLst/>
          </a:prstGeom>
        </p:spPr>
        <p:txBody>
          <a:bodyPr wrap="square">
            <a:spAutoFit/>
          </a:bodyPr>
          <a:lstStyle/>
          <a:p>
            <a:r>
              <a:rPr lang="en-US" sz="1050" dirty="0" smtClean="0">
                <a:solidFill>
                  <a:schemeClr val="tx1">
                    <a:lumMod val="50000"/>
                    <a:lumOff val="50000"/>
                  </a:schemeClr>
                </a:solidFill>
              </a:rPr>
              <a:t>Source: U.S. Census Bureau. 2010 Census and Texas Medical Board (2011 physicians).					</a:t>
            </a:r>
            <a:endParaRPr lang="en-US" sz="1050" dirty="0">
              <a:solidFill>
                <a:schemeClr val="tx1">
                  <a:lumMod val="50000"/>
                  <a:lumOff val="50000"/>
                </a:schemeClr>
              </a:solidFill>
            </a:endParaRPr>
          </a:p>
        </p:txBody>
      </p:sp>
      <p:pic>
        <p:nvPicPr>
          <p:cNvPr id="3" name="Picture 2"/>
          <p:cNvPicPr>
            <a:picLocks noChangeAspect="1"/>
          </p:cNvPicPr>
          <p:nvPr/>
        </p:nvPicPr>
        <p:blipFill rotWithShape="1">
          <a:blip r:embed="rId3"/>
          <a:srcRect l="11057" t="4302"/>
          <a:stretch/>
        </p:blipFill>
        <p:spPr>
          <a:xfrm>
            <a:off x="1186946" y="1143000"/>
            <a:ext cx="8190493" cy="5796685"/>
          </a:xfrm>
          <a:prstGeom prst="rect">
            <a:avLst/>
          </a:prstGeom>
        </p:spPr>
      </p:pic>
      <p:pic>
        <p:nvPicPr>
          <p:cNvPr id="5" name="Picture 4"/>
          <p:cNvPicPr>
            <a:picLocks noChangeAspect="1"/>
          </p:cNvPicPr>
          <p:nvPr/>
        </p:nvPicPr>
        <p:blipFill rotWithShape="1">
          <a:blip r:embed="rId4"/>
          <a:srcRect t="26734"/>
          <a:stretch/>
        </p:blipFill>
        <p:spPr>
          <a:xfrm>
            <a:off x="1600200" y="1295400"/>
            <a:ext cx="2538895" cy="1960562"/>
          </a:xfrm>
          <a:prstGeom prst="rect">
            <a:avLst/>
          </a:prstGeom>
        </p:spPr>
      </p:pic>
    </p:spTree>
    <p:extLst>
      <p:ext uri="{BB962C8B-B14F-4D97-AF65-F5344CB8AC3E}">
        <p14:creationId xmlns:p14="http://schemas.microsoft.com/office/powerpoint/2010/main" val="2388718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http://osd.texas.gov</a:t>
            </a:r>
          </a:p>
          <a:p>
            <a:pPr lvl="1">
              <a:buNone/>
            </a:pPr>
            <a:endParaRPr lang="en-US" dirty="0" smtClean="0"/>
          </a:p>
          <a:p>
            <a:pPr eaLnBrk="1" hangingPunct="1">
              <a:buNone/>
            </a:pPr>
            <a:r>
              <a:rPr lang="en-US" dirty="0" smtClean="0"/>
              <a:t>	</a:t>
            </a:r>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6120330"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 M.P.H.</a:t>
            </a:r>
          </a:p>
        </p:txBody>
      </p:sp>
      <p:sp>
        <p:nvSpPr>
          <p:cNvPr id="6" name="Slide Number Placeholder 5"/>
          <p:cNvSpPr>
            <a:spLocks noGrp="1"/>
          </p:cNvSpPr>
          <p:nvPr>
            <p:ph type="sldNum" sz="quarter" idx="12"/>
          </p:nvPr>
        </p:nvSpPr>
        <p:spPr/>
        <p:txBody>
          <a:bodyPr/>
          <a:lstStyle/>
          <a:p>
            <a:fld id="{2BC1FA3B-F0C1-4F58-90BE-DCC7501F4B28}" type="slidenum">
              <a:rPr lang="en-US" smtClean="0"/>
              <a:pPr/>
              <a:t>33</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800600"/>
            <a:ext cx="399663" cy="399663"/>
          </a:xfrm>
          <a:prstGeom prst="rect">
            <a:avLst/>
          </a:prstGeom>
        </p:spPr>
      </p:pic>
      <p:sp>
        <p:nvSpPr>
          <p:cNvPr id="10" name="TextBox 9"/>
          <p:cNvSpPr txBox="1"/>
          <p:nvPr/>
        </p:nvSpPr>
        <p:spPr>
          <a:xfrm>
            <a:off x="1999863" y="4800600"/>
            <a:ext cx="2943254" cy="400110"/>
          </a:xfrm>
          <a:prstGeom prst="rect">
            <a:avLst/>
          </a:prstGeom>
          <a:noFill/>
        </p:spPr>
        <p:txBody>
          <a:bodyPr wrap="square" rtlCol="0">
            <a:spAutoFit/>
          </a:bodyPr>
          <a:lstStyle/>
          <a:p>
            <a:r>
              <a:rPr lang="en-US" sz="2000" dirty="0" smtClean="0">
                <a:solidFill>
                  <a:schemeClr val="tx2"/>
                </a:solidFill>
              </a:rPr>
              <a:t>@TexasDemography</a:t>
            </a:r>
            <a:endParaRPr lang="en-US" sz="2000" dirty="0">
              <a:solidFill>
                <a:schemeClr val="tx2"/>
              </a:solidFill>
            </a:endParaRPr>
          </a:p>
        </p:txBody>
      </p:sp>
    </p:spTree>
    <p:extLst>
      <p:ext uri="{BB962C8B-B14F-4D97-AF65-F5344CB8AC3E}">
        <p14:creationId xmlns:p14="http://schemas.microsoft.com/office/powerpoint/2010/main" val="374336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328429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Median Age by State, 2008-2013</a:t>
            </a:r>
            <a:endParaRPr lang="en-US" sz="3200" dirty="0"/>
          </a:p>
        </p:txBody>
      </p:sp>
      <p:pic>
        <p:nvPicPr>
          <p:cNvPr id="5" name="Content Placeholder 4"/>
          <p:cNvPicPr>
            <a:picLocks noGrp="1" noChangeAspect="1"/>
          </p:cNvPicPr>
          <p:nvPr>
            <p:ph idx="1"/>
          </p:nvPr>
        </p:nvPicPr>
        <p:blipFill rotWithShape="1">
          <a:blip r:embed="rId3"/>
          <a:srcRect l="4630" t="6978" r="3704" b="7696"/>
          <a:stretch/>
        </p:blipFill>
        <p:spPr>
          <a:xfrm>
            <a:off x="-83528" y="1993695"/>
            <a:ext cx="9189428" cy="436265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pic>
        <p:nvPicPr>
          <p:cNvPr id="6" name="Picture 5"/>
          <p:cNvPicPr>
            <a:picLocks noChangeAspect="1"/>
          </p:cNvPicPr>
          <p:nvPr/>
        </p:nvPicPr>
        <p:blipFill rotWithShape="1">
          <a:blip r:embed="rId4"/>
          <a:srcRect l="16151" t="13415" r="4566" b="5982"/>
          <a:stretch/>
        </p:blipFill>
        <p:spPr>
          <a:xfrm>
            <a:off x="685800" y="1219200"/>
            <a:ext cx="2204358" cy="1143000"/>
          </a:xfrm>
          <a:prstGeom prst="rect">
            <a:avLst/>
          </a:prstGeom>
        </p:spPr>
      </p:pic>
      <p:pic>
        <p:nvPicPr>
          <p:cNvPr id="7" name="Picture 6"/>
          <p:cNvPicPr>
            <a:picLocks noChangeAspect="1"/>
          </p:cNvPicPr>
          <p:nvPr/>
        </p:nvPicPr>
        <p:blipFill rotWithShape="1">
          <a:blip r:embed="rId5"/>
          <a:srcRect t="38306"/>
          <a:stretch/>
        </p:blipFill>
        <p:spPr>
          <a:xfrm>
            <a:off x="6781800" y="1628570"/>
            <a:ext cx="1371600" cy="1220771"/>
          </a:xfrm>
          <a:prstGeom prst="rect">
            <a:avLst/>
          </a:prstGeom>
        </p:spPr>
      </p:pic>
      <p:pic>
        <p:nvPicPr>
          <p:cNvPr id="8" name="Picture 7"/>
          <p:cNvPicPr>
            <a:picLocks noChangeAspect="1"/>
          </p:cNvPicPr>
          <p:nvPr/>
        </p:nvPicPr>
        <p:blipFill rotWithShape="1">
          <a:blip r:embed="rId6"/>
          <a:srcRect l="5582" t="3648" r="5100" b="16089"/>
          <a:stretch/>
        </p:blipFill>
        <p:spPr>
          <a:xfrm>
            <a:off x="-304801" y="4876800"/>
            <a:ext cx="3657601" cy="1676400"/>
          </a:xfrm>
          <a:prstGeom prst="rect">
            <a:avLst/>
          </a:prstGeom>
        </p:spPr>
      </p:pic>
      <p:sp>
        <p:nvSpPr>
          <p:cNvPr id="9" name="TextBox 8"/>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2009-2013.</a:t>
            </a:r>
            <a:endParaRPr lang="en-US" sz="1000" dirty="0">
              <a:solidFill>
                <a:schemeClr val="bg1">
                  <a:lumMod val="50000"/>
                </a:schemeClr>
              </a:solidFill>
            </a:endParaRPr>
          </a:p>
        </p:txBody>
      </p:sp>
    </p:spTree>
    <p:extLst>
      <p:ext uri="{BB962C8B-B14F-4D97-AF65-F5344CB8AC3E}">
        <p14:creationId xmlns:p14="http://schemas.microsoft.com/office/powerpoint/2010/main" val="248094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Aged 65 Years and Older by State, 2010-2014</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8" name="TextBox 7"/>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2010-2014</a:t>
            </a:r>
            <a:endParaRPr lang="en-US" sz="1000" dirty="0">
              <a:solidFill>
                <a:schemeClr val="bg1">
                  <a:lumMod val="50000"/>
                </a:schemeClr>
              </a:solidFill>
            </a:endParaRPr>
          </a:p>
        </p:txBody>
      </p:sp>
      <p:pic>
        <p:nvPicPr>
          <p:cNvPr id="11" name="Picture 10"/>
          <p:cNvPicPr>
            <a:picLocks noChangeAspect="1"/>
          </p:cNvPicPr>
          <p:nvPr/>
        </p:nvPicPr>
        <p:blipFill>
          <a:blip r:embed="rId3"/>
          <a:stretch>
            <a:fillRect/>
          </a:stretch>
        </p:blipFill>
        <p:spPr>
          <a:xfrm>
            <a:off x="-990600" y="723900"/>
            <a:ext cx="3638921" cy="2808846"/>
          </a:xfrm>
          <a:prstGeom prst="rect">
            <a:avLst/>
          </a:prstGeom>
        </p:spPr>
      </p:pic>
      <p:pic>
        <p:nvPicPr>
          <p:cNvPr id="12" name="Picture 11"/>
          <p:cNvPicPr>
            <a:picLocks noChangeAspect="1"/>
          </p:cNvPicPr>
          <p:nvPr/>
        </p:nvPicPr>
        <p:blipFill rotWithShape="1">
          <a:blip r:embed="rId4"/>
          <a:srcRect l="33850" t="19933" r="41532" b="10964"/>
          <a:stretch/>
        </p:blipFill>
        <p:spPr>
          <a:xfrm>
            <a:off x="914400" y="2743200"/>
            <a:ext cx="1348154" cy="2921001"/>
          </a:xfrm>
          <a:prstGeom prst="rect">
            <a:avLst/>
          </a:prstGeom>
        </p:spPr>
      </p:pic>
      <p:pic>
        <p:nvPicPr>
          <p:cNvPr id="16" name="Content Placeholder 15"/>
          <p:cNvPicPr>
            <a:picLocks noGrp="1" noChangeAspect="1"/>
          </p:cNvPicPr>
          <p:nvPr>
            <p:ph idx="1"/>
          </p:nvPr>
        </p:nvPicPr>
        <p:blipFill rotWithShape="1">
          <a:blip r:embed="rId5"/>
          <a:srcRect t="19535"/>
          <a:stretch/>
        </p:blipFill>
        <p:spPr>
          <a:xfrm>
            <a:off x="304800" y="1752600"/>
            <a:ext cx="8763000" cy="5442674"/>
          </a:xfrm>
          <a:prstGeom prst="rect">
            <a:avLst/>
          </a:prstGeom>
        </p:spPr>
      </p:pic>
      <p:pic>
        <p:nvPicPr>
          <p:cNvPr id="3" name="Picture 2"/>
          <p:cNvPicPr>
            <a:picLocks noChangeAspect="1"/>
          </p:cNvPicPr>
          <p:nvPr/>
        </p:nvPicPr>
        <p:blipFill>
          <a:blip r:embed="rId6"/>
          <a:stretch>
            <a:fillRect/>
          </a:stretch>
        </p:blipFill>
        <p:spPr>
          <a:xfrm>
            <a:off x="6648670" y="1295400"/>
            <a:ext cx="1790480" cy="1231900"/>
          </a:xfrm>
          <a:prstGeom prst="rect">
            <a:avLst/>
          </a:prstGeom>
        </p:spPr>
      </p:pic>
    </p:spTree>
    <p:extLst>
      <p:ext uri="{BB962C8B-B14F-4D97-AF65-F5344CB8AC3E}">
        <p14:creationId xmlns:p14="http://schemas.microsoft.com/office/powerpoint/2010/main" val="38936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858000" cy="990600"/>
          </a:xfrm>
        </p:spPr>
        <p:txBody>
          <a:bodyPr>
            <a:noAutofit/>
          </a:bodyPr>
          <a:lstStyle/>
          <a:p>
            <a:r>
              <a:rPr lang="en-US" sz="2800" dirty="0"/>
              <a:t>Top 10 States with the Largest Older Populations, </a:t>
            </a:r>
            <a:r>
              <a:rPr lang="en-US" sz="2800" dirty="0" smtClean="0"/>
              <a:t>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0159636"/>
              </p:ext>
            </p:extLst>
          </p:nvPr>
        </p:nvGraphicFramePr>
        <p:xfrm>
          <a:off x="152400" y="2156093"/>
          <a:ext cx="8534399" cy="3787506"/>
        </p:xfrm>
        <a:graphic>
          <a:graphicData uri="http://schemas.openxmlformats.org/drawingml/2006/table">
            <a:tbl>
              <a:tblPr firstRow="1" firstCol="1" bandRow="1">
                <a:tableStyleId>{5C22544A-7EE6-4342-B048-85BDC9FD1C3A}</a:tableStyleId>
              </a:tblPr>
              <a:tblGrid>
                <a:gridCol w="449179"/>
                <a:gridCol w="452320"/>
                <a:gridCol w="791560"/>
                <a:gridCol w="735020"/>
                <a:gridCol w="735020"/>
                <a:gridCol w="452320"/>
                <a:gridCol w="791560"/>
                <a:gridCol w="735020"/>
                <a:gridCol w="735020"/>
                <a:gridCol w="452320"/>
                <a:gridCol w="791560"/>
                <a:gridCol w="735020"/>
                <a:gridCol w="678480"/>
              </a:tblGrid>
              <a:tr h="202688">
                <a:tc>
                  <a:txBody>
                    <a:bodyPr/>
                    <a:lstStyle/>
                    <a:p>
                      <a:pPr algn="l">
                        <a:lnSpc>
                          <a:spcPct val="107000"/>
                        </a:lnSpc>
                      </a:pPr>
                      <a:endParaRPr lang="en-US" sz="1000" dirty="0">
                        <a:effectLst/>
                        <a:latin typeface="Calibri" panose="020F0502020204030204" pitchFamily="34" charset="0"/>
                      </a:endParaRPr>
                    </a:p>
                  </a:txBody>
                  <a:tcPr marL="65401" marR="65401" marT="0" marB="0"/>
                </a:tc>
                <a:tc gridSpan="4">
                  <a:txBody>
                    <a:bodyPr/>
                    <a:lstStyle/>
                    <a:p>
                      <a:pPr algn="ctr">
                        <a:lnSpc>
                          <a:spcPct val="107000"/>
                        </a:lnSpc>
                        <a:spcAft>
                          <a:spcPts val="0"/>
                        </a:spcAft>
                      </a:pPr>
                      <a:r>
                        <a:rPr lang="en-US" sz="900" dirty="0">
                          <a:effectLst/>
                        </a:rPr>
                        <a:t>2000</a:t>
                      </a:r>
                      <a:endParaRPr lang="en-US" sz="1000" dirty="0">
                        <a:effectLst/>
                        <a:latin typeface="Calibri" panose="020F0502020204030204" pitchFamily="34" charset="0"/>
                      </a:endParaRPr>
                    </a:p>
                  </a:txBody>
                  <a:tcPr marL="65401" marR="65401"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900" dirty="0">
                          <a:effectLst/>
                        </a:rPr>
                        <a:t>2010</a:t>
                      </a:r>
                      <a:endParaRPr lang="en-US" sz="1000" dirty="0">
                        <a:effectLst/>
                        <a:latin typeface="Calibri" panose="020F0502020204030204" pitchFamily="34" charset="0"/>
                      </a:endParaRPr>
                    </a:p>
                  </a:txBody>
                  <a:tcPr marL="65401" marR="65401"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900" dirty="0">
                          <a:effectLst/>
                        </a:rPr>
                        <a:t>2014</a:t>
                      </a:r>
                      <a:endParaRPr lang="en-US" sz="1000" dirty="0">
                        <a:effectLst/>
                        <a:latin typeface="Calibri" panose="020F0502020204030204" pitchFamily="34" charset="0"/>
                      </a:endParaRPr>
                    </a:p>
                  </a:txBody>
                  <a:tcPr marL="65401" marR="65401" marT="0" marB="0"/>
                </a:tc>
                <a:tc hMerge="1">
                  <a:txBody>
                    <a:bodyPr/>
                    <a:lstStyle/>
                    <a:p>
                      <a:endParaRPr lang="en-US"/>
                    </a:p>
                  </a:txBody>
                  <a:tcPr/>
                </a:tc>
                <a:tc hMerge="1">
                  <a:txBody>
                    <a:bodyPr/>
                    <a:lstStyle/>
                    <a:p>
                      <a:endParaRPr lang="en-US"/>
                    </a:p>
                  </a:txBody>
                  <a:tcPr/>
                </a:tc>
                <a:tc hMerge="1">
                  <a:txBody>
                    <a:bodyPr/>
                    <a:lstStyle/>
                    <a:p>
                      <a:endParaRPr lang="en-US"/>
                    </a:p>
                  </a:txBody>
                  <a:tcPr/>
                </a:tc>
              </a:tr>
              <a:tr h="811409">
                <a:tc>
                  <a:txBody>
                    <a:bodyPr/>
                    <a:lstStyle/>
                    <a:p>
                      <a:pPr algn="l">
                        <a:lnSpc>
                          <a:spcPct val="107000"/>
                        </a:lnSpc>
                        <a:spcAft>
                          <a:spcPts val="0"/>
                        </a:spcAft>
                      </a:pPr>
                      <a:r>
                        <a:rPr lang="en-US" sz="900" dirty="0">
                          <a:effectLst/>
                        </a:rPr>
                        <a:t>Rank</a:t>
                      </a:r>
                      <a:endParaRPr lang="en-US" sz="1000" dirty="0">
                        <a:effectLst/>
                        <a:latin typeface="Calibri" panose="020F0502020204030204" pitchFamily="34" charset="0"/>
                      </a:endParaRPr>
                    </a:p>
                  </a:txBody>
                  <a:tcPr marL="65401" marR="65401" marT="0" marB="0"/>
                </a:tc>
                <a:tc>
                  <a:txBody>
                    <a:bodyPr/>
                    <a:lstStyle/>
                    <a:p>
                      <a:pPr algn="l">
                        <a:lnSpc>
                          <a:spcPct val="107000"/>
                        </a:lnSpc>
                        <a:spcAft>
                          <a:spcPts val="0"/>
                        </a:spcAft>
                      </a:pPr>
                      <a:r>
                        <a:rPr lang="en-US" sz="900" dirty="0">
                          <a:effectLst/>
                        </a:rPr>
                        <a:t>State</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Total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Aged 65 and Older</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Percent of those Aged 65 and Older in the US</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State</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Total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Aged 65 and Older</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Percent of those Aged 65 and Older in the US</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State</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Total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Aged 65 and Older</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Percent of those Aged 65 and Older in the US</a:t>
                      </a:r>
                      <a:endParaRPr lang="en-US" sz="1000" dirty="0">
                        <a:effectLst/>
                        <a:latin typeface="Calibri" panose="020F0502020204030204" pitchFamily="34" charset="0"/>
                      </a:endParaRPr>
                    </a:p>
                  </a:txBody>
                  <a:tcPr marL="65401" marR="65401" marT="0" marB="0"/>
                </a:tc>
              </a:tr>
              <a:tr h="202688">
                <a:tc>
                  <a:txBody>
                    <a:bodyPr/>
                    <a:lstStyle/>
                    <a:p>
                      <a:pPr algn="r">
                        <a:lnSpc>
                          <a:spcPct val="107000"/>
                        </a:lnSpc>
                        <a:spcAft>
                          <a:spcPts val="0"/>
                        </a:spcAft>
                      </a:pPr>
                      <a:r>
                        <a:rPr lang="en-US" sz="900" dirty="0">
                          <a:effectLst/>
                        </a:rPr>
                        <a:t>1</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CA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33,871,648</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3,595,658</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10.3%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CA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37,253,956</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4,246,514</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10.5%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CA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38,802,500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4,993,047</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10.8%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2</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FL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15,982,378</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2,807,597</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FL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18,801,310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3,259,602</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FL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19,893,297</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3,791,544</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NY</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18,976,457</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2,448,352</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NY</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19,378,102</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2,617,943</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b="1" dirty="0">
                          <a:effectLst/>
                        </a:rPr>
                        <a:t>TX</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26,956,958</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3,099,081</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marL="0" marR="0" algn="ctr">
                        <a:lnSpc>
                          <a:spcPct val="107000"/>
                        </a:lnSpc>
                        <a:spcBef>
                          <a:spcPts val="0"/>
                        </a:spcBef>
                        <a:spcAft>
                          <a:spcPts val="800"/>
                        </a:spcAft>
                      </a:pPr>
                      <a:r>
                        <a:rPr lang="en-US" sz="900" b="1" dirty="0">
                          <a:effectLst/>
                        </a:rPr>
                        <a:t>6.7%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solidFill>
                      <a:schemeClr val="accent2">
                        <a:lumMod val="20000"/>
                        <a:lumOff val="80000"/>
                      </a:schemeClr>
                    </a:solidFill>
                  </a:tcPr>
                </a:tc>
              </a:tr>
              <a:tr h="202688">
                <a:tc>
                  <a:txBody>
                    <a:bodyPr/>
                    <a:lstStyle/>
                    <a:p>
                      <a:pPr algn="r">
                        <a:lnSpc>
                          <a:spcPct val="107000"/>
                        </a:lnSpc>
                        <a:spcAft>
                          <a:spcPts val="0"/>
                        </a:spcAft>
                      </a:pPr>
                      <a:r>
                        <a:rPr lang="en-US" sz="900" dirty="0">
                          <a:effectLst/>
                        </a:rPr>
                        <a:t>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b="1" dirty="0">
                          <a:effectLst/>
                        </a:rPr>
                        <a:t>TX</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20,851,820</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2,072,532</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marL="0" marR="0" algn="ctr">
                        <a:lnSpc>
                          <a:spcPct val="107000"/>
                        </a:lnSpc>
                        <a:spcBef>
                          <a:spcPts val="0"/>
                        </a:spcBef>
                        <a:spcAft>
                          <a:spcPts val="800"/>
                        </a:spcAft>
                      </a:pPr>
                      <a:r>
                        <a:rPr lang="en-US" sz="900" b="1" dirty="0">
                          <a:effectLst/>
                        </a:rPr>
                        <a:t>5.9%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solidFill>
                      <a:schemeClr val="accent2">
                        <a:lumMod val="20000"/>
                        <a:lumOff val="80000"/>
                      </a:schemeClr>
                    </a:solidFill>
                  </a:tcPr>
                </a:tc>
                <a:tc>
                  <a:txBody>
                    <a:bodyPr/>
                    <a:lstStyle/>
                    <a:p>
                      <a:pPr algn="ctr">
                        <a:lnSpc>
                          <a:spcPct val="107000"/>
                        </a:lnSpc>
                        <a:spcAft>
                          <a:spcPts val="0"/>
                        </a:spcAft>
                      </a:pPr>
                      <a:r>
                        <a:rPr lang="en-US" sz="900" b="1" dirty="0">
                          <a:effectLst/>
                        </a:rPr>
                        <a:t>TX</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25,145,561</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algn="ctr">
                        <a:lnSpc>
                          <a:spcPct val="107000"/>
                        </a:lnSpc>
                        <a:spcAft>
                          <a:spcPts val="0"/>
                        </a:spcAft>
                      </a:pPr>
                      <a:r>
                        <a:rPr lang="en-US" sz="900" b="1" dirty="0">
                          <a:effectLst/>
                        </a:rPr>
                        <a:t>2,601,886</a:t>
                      </a:r>
                      <a:endParaRPr lang="en-US" sz="1000" b="1" dirty="0">
                        <a:effectLst/>
                        <a:latin typeface="Calibri" panose="020F0502020204030204" pitchFamily="34" charset="0"/>
                      </a:endParaRPr>
                    </a:p>
                  </a:txBody>
                  <a:tcPr marL="65401" marR="65401" marT="0" marB="0">
                    <a:solidFill>
                      <a:schemeClr val="accent2">
                        <a:lumMod val="20000"/>
                        <a:lumOff val="80000"/>
                      </a:schemeClr>
                    </a:solidFill>
                  </a:tcPr>
                </a:tc>
                <a:tc>
                  <a:txBody>
                    <a:bodyPr/>
                    <a:lstStyle/>
                    <a:p>
                      <a:pPr marL="0" marR="0" algn="ctr">
                        <a:lnSpc>
                          <a:spcPct val="107000"/>
                        </a:lnSpc>
                        <a:spcBef>
                          <a:spcPts val="0"/>
                        </a:spcBef>
                        <a:spcAft>
                          <a:spcPts val="800"/>
                        </a:spcAft>
                      </a:pPr>
                      <a:r>
                        <a:rPr lang="en-US" sz="900" b="1" dirty="0">
                          <a:effectLst/>
                        </a:rPr>
                        <a:t>6.5%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solidFill>
                      <a:schemeClr val="accent2">
                        <a:lumMod val="20000"/>
                        <a:lumOff val="80000"/>
                      </a:schemeClr>
                    </a:solidFill>
                  </a:tcPr>
                </a:tc>
                <a:tc>
                  <a:txBody>
                    <a:bodyPr/>
                    <a:lstStyle/>
                    <a:p>
                      <a:pPr algn="ctr">
                        <a:lnSpc>
                          <a:spcPct val="107000"/>
                        </a:lnSpc>
                        <a:spcAft>
                          <a:spcPts val="0"/>
                        </a:spcAft>
                      </a:pPr>
                      <a:r>
                        <a:rPr lang="en-US" sz="900" dirty="0">
                          <a:effectLst/>
                        </a:rPr>
                        <a:t>NY</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19,746,227</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2,898,094</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5</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PA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12,281,054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1,919,165</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PA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12,702,379</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1,959,307</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PA</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12,787,209</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2,134,521</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6</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OH</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11,353,140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1,507,757</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OH</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11,536,504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1,622,015</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OH</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11,594,163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1,799,169</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308761">
                <a:tc>
                  <a:txBody>
                    <a:bodyPr/>
                    <a:lstStyle/>
                    <a:p>
                      <a:pPr algn="r">
                        <a:lnSpc>
                          <a:spcPct val="107000"/>
                        </a:lnSpc>
                        <a:spcAft>
                          <a:spcPts val="0"/>
                        </a:spcAft>
                      </a:pPr>
                      <a:r>
                        <a:rPr lang="en-US" sz="900" dirty="0">
                          <a:effectLst/>
                        </a:rPr>
                        <a:t>7</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IL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12,419,293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1,500,025</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IL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12,830,632</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1,609,213</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IL</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12,880,580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1,788,533</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8</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MI</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9,938,444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1,219,018</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MI</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9,883,640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1,361,530</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MI</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9,909,877</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1,530,052</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9</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NJ</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8,414,350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1,113,136</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NC</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9,535,483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1,234,079</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NC</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9,943,964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1,463,362</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202688">
                <a:tc>
                  <a:txBody>
                    <a:bodyPr/>
                    <a:lstStyle/>
                    <a:p>
                      <a:pPr algn="r">
                        <a:lnSpc>
                          <a:spcPct val="107000"/>
                        </a:lnSpc>
                        <a:spcAft>
                          <a:spcPts val="0"/>
                        </a:spcAft>
                      </a:pPr>
                      <a:r>
                        <a:rPr lang="en-US" sz="900" dirty="0">
                          <a:effectLst/>
                        </a:rPr>
                        <a:t>10</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NC</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8,049,313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969,048</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NJ</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8,791,894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1,185,993</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c>
                  <a:txBody>
                    <a:bodyPr/>
                    <a:lstStyle/>
                    <a:p>
                      <a:pPr algn="ctr">
                        <a:lnSpc>
                          <a:spcPct val="107000"/>
                        </a:lnSpc>
                        <a:spcAft>
                          <a:spcPts val="0"/>
                        </a:spcAft>
                      </a:pPr>
                      <a:r>
                        <a:rPr lang="en-US" sz="900" dirty="0">
                          <a:effectLst/>
                        </a:rPr>
                        <a:t>NJ</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8,938,175</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1,313,503</a:t>
                      </a:r>
                      <a:endParaRPr lang="en-US" sz="1000" dirty="0">
                        <a:effectLst/>
                        <a:latin typeface="Calibri" panose="020F0502020204030204" pitchFamily="34" charset="0"/>
                      </a:endParaRPr>
                    </a:p>
                  </a:txBody>
                  <a:tcPr marL="65401" marR="65401" marT="0" marB="0"/>
                </a:tc>
                <a:tc>
                  <a:txBody>
                    <a:bodyPr/>
                    <a:lstStyle/>
                    <a:p>
                      <a:pPr marL="0" marR="0" algn="ctr">
                        <a:lnSpc>
                          <a:spcPct val="107000"/>
                        </a:lnSpc>
                        <a:spcBef>
                          <a:spcPts val="0"/>
                        </a:spcBef>
                        <a:spcAft>
                          <a:spcPts val="800"/>
                        </a:spcAft>
                      </a:pPr>
                      <a:r>
                        <a:rPr lang="en-US" sz="900" dirty="0">
                          <a:effectLst/>
                        </a:rPr>
                        <a:t>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01" marR="65401" marT="0" marB="0" anchor="ctr"/>
                </a:tc>
              </a:tr>
              <a:tr h="320228">
                <a:tc>
                  <a:txBody>
                    <a:bodyPr/>
                    <a:lstStyle/>
                    <a:p>
                      <a:pPr algn="r">
                        <a:lnSpc>
                          <a:spcPct val="107000"/>
                        </a:lnSpc>
                        <a:spcAft>
                          <a:spcPts val="0"/>
                        </a:spcAft>
                      </a:pPr>
                      <a:r>
                        <a:rPr lang="en-US" sz="900" dirty="0">
                          <a:effectLst/>
                        </a:rPr>
                        <a:t>-</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US</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281,421,906</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34,991,753</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100%</a:t>
                      </a:r>
                      <a:endParaRPr lang="en-US" sz="1000" dirty="0">
                        <a:effectLst/>
                      </a:endParaRPr>
                    </a:p>
                    <a:p>
                      <a:pPr algn="ctr">
                        <a:lnSpc>
                          <a:spcPct val="107000"/>
                        </a:lnSpc>
                        <a:spcAft>
                          <a:spcPts val="0"/>
                        </a:spcAft>
                      </a:pPr>
                      <a:r>
                        <a:rPr lang="en-US" sz="900" dirty="0">
                          <a:effectLst/>
                        </a:rPr>
                        <a:t> </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US</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308,745,538</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40,267,984</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100%</a:t>
                      </a:r>
                      <a:endParaRPr lang="en-US" sz="1000" dirty="0">
                        <a:effectLst/>
                      </a:endParaRPr>
                    </a:p>
                    <a:p>
                      <a:pPr algn="ctr">
                        <a:lnSpc>
                          <a:spcPct val="107000"/>
                        </a:lnSpc>
                        <a:spcAft>
                          <a:spcPts val="0"/>
                        </a:spcAft>
                      </a:pPr>
                      <a:r>
                        <a:rPr lang="en-US" sz="900" dirty="0">
                          <a:effectLst/>
                        </a:rPr>
                        <a:t> </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US</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318,857,056</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46,243,211</a:t>
                      </a:r>
                      <a:endParaRPr lang="en-US" sz="1000" dirty="0">
                        <a:effectLst/>
                        <a:latin typeface="Calibri" panose="020F0502020204030204" pitchFamily="34" charset="0"/>
                      </a:endParaRPr>
                    </a:p>
                  </a:txBody>
                  <a:tcPr marL="65401" marR="65401" marT="0" marB="0"/>
                </a:tc>
                <a:tc>
                  <a:txBody>
                    <a:bodyPr/>
                    <a:lstStyle/>
                    <a:p>
                      <a:pPr algn="ctr">
                        <a:lnSpc>
                          <a:spcPct val="107000"/>
                        </a:lnSpc>
                        <a:spcAft>
                          <a:spcPts val="0"/>
                        </a:spcAft>
                      </a:pPr>
                      <a:r>
                        <a:rPr lang="en-US" sz="900" dirty="0">
                          <a:effectLst/>
                        </a:rPr>
                        <a:t>100%</a:t>
                      </a:r>
                      <a:endParaRPr lang="en-US" sz="1000" dirty="0">
                        <a:effectLst/>
                        <a:latin typeface="Calibri" panose="020F0502020204030204" pitchFamily="34" charset="0"/>
                      </a:endParaRPr>
                    </a:p>
                  </a:txBody>
                  <a:tcPr marL="65401" marR="65401" marT="0" marB="0"/>
                </a:tc>
              </a:tr>
              <a:tr h="320228">
                <a:tc gridSpan="13">
                  <a:txBody>
                    <a:bodyPr/>
                    <a:lstStyle/>
                    <a:p>
                      <a:pPr algn="l">
                        <a:lnSpc>
                          <a:spcPct val="107000"/>
                        </a:lnSpc>
                        <a:spcAft>
                          <a:spcPts val="0"/>
                        </a:spcAft>
                      </a:pPr>
                      <a:r>
                        <a:rPr lang="en-US" sz="900" dirty="0">
                          <a:effectLst/>
                        </a:rPr>
                        <a:t>Source: US Census Bureau, 2000 and 2010 Decennial Censuses</a:t>
                      </a:r>
                      <a:endParaRPr lang="en-US" sz="1000" dirty="0">
                        <a:effectLst/>
                      </a:endParaRPr>
                    </a:p>
                    <a:p>
                      <a:pPr algn="l">
                        <a:lnSpc>
                          <a:spcPct val="107000"/>
                        </a:lnSpc>
                        <a:spcAft>
                          <a:spcPts val="0"/>
                        </a:spcAft>
                      </a:pPr>
                      <a:r>
                        <a:rPr lang="en-US" sz="900" dirty="0">
                          <a:effectLst/>
                        </a:rPr>
                        <a:t>              US Census Bureau, 2014 Population Estimate by State</a:t>
                      </a:r>
                      <a:endParaRPr lang="en-US" sz="1000" dirty="0">
                        <a:effectLst/>
                        <a:latin typeface="Calibri" panose="020F0502020204030204" pitchFamily="34" charset="0"/>
                      </a:endParaRPr>
                    </a:p>
                  </a:txBody>
                  <a:tcPr marL="65401" marR="6540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spTree>
    <p:extLst>
      <p:ext uri="{BB962C8B-B14F-4D97-AF65-F5344CB8AC3E}">
        <p14:creationId xmlns:p14="http://schemas.microsoft.com/office/powerpoint/2010/main" val="208937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States with the Greatest and Least Percent of the Population Aged 65 and Older, 2000, 2010, 2014</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8377067"/>
              </p:ext>
            </p:extLst>
          </p:nvPr>
        </p:nvGraphicFramePr>
        <p:xfrm>
          <a:off x="460375" y="2426684"/>
          <a:ext cx="8223250" cy="2872994"/>
        </p:xfrm>
        <a:graphic>
          <a:graphicData uri="http://schemas.openxmlformats.org/drawingml/2006/table">
            <a:tbl>
              <a:tblPr firstRow="1" firstCol="1" bandRow="1">
                <a:tableStyleId>{5C22544A-7EE6-4342-B048-85BDC9FD1C3A}</a:tableStyleId>
              </a:tblPr>
              <a:tblGrid>
                <a:gridCol w="431165"/>
                <a:gridCol w="480060"/>
                <a:gridCol w="800100"/>
                <a:gridCol w="742950"/>
                <a:gridCol w="571500"/>
                <a:gridCol w="457200"/>
                <a:gridCol w="800100"/>
                <a:gridCol w="742950"/>
                <a:gridCol w="571500"/>
                <a:gridCol w="457200"/>
                <a:gridCol w="800100"/>
                <a:gridCol w="742950"/>
                <a:gridCol w="625475"/>
              </a:tblGrid>
              <a:tr h="190500">
                <a:tc>
                  <a:txBody>
                    <a:bodyPr/>
                    <a:lstStyle/>
                    <a:p>
                      <a:pPr algn="l">
                        <a:lnSpc>
                          <a:spcPct val="107000"/>
                        </a:lnSpc>
                      </a:pPr>
                      <a:endParaRPr lang="en-US" sz="1100" dirty="0">
                        <a:effectLst/>
                        <a:latin typeface="Calibri" panose="020F0502020204030204" pitchFamily="34" charset="0"/>
                      </a:endParaRPr>
                    </a:p>
                  </a:txBody>
                  <a:tcPr marL="68580" marR="68580" marT="0" marB="0"/>
                </a:tc>
                <a:tc gridSpan="4">
                  <a:txBody>
                    <a:bodyPr/>
                    <a:lstStyle/>
                    <a:p>
                      <a:pPr algn="ctr">
                        <a:lnSpc>
                          <a:spcPct val="107000"/>
                        </a:lnSpc>
                        <a:spcAft>
                          <a:spcPts val="0"/>
                        </a:spcAft>
                      </a:pPr>
                      <a:r>
                        <a:rPr lang="en-US" sz="900" dirty="0">
                          <a:effectLst/>
                        </a:rPr>
                        <a:t>2000</a:t>
                      </a:r>
                      <a:endParaRPr lang="en-US" sz="11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900" dirty="0">
                          <a:effectLst/>
                        </a:rPr>
                        <a:t>2010</a:t>
                      </a:r>
                      <a:endParaRPr lang="en-US" sz="11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900" dirty="0">
                          <a:effectLst/>
                        </a:rPr>
                        <a:t>2014</a:t>
                      </a:r>
                      <a:endParaRPr lang="en-US" sz="11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a:lnSpc>
                          <a:spcPct val="107000"/>
                        </a:lnSpc>
                        <a:spcAft>
                          <a:spcPts val="0"/>
                        </a:spcAft>
                      </a:pPr>
                      <a:r>
                        <a:rPr lang="en-US" sz="900" dirty="0">
                          <a:effectLst/>
                        </a:rPr>
                        <a:t>Rank</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State</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Total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Aged 65 and Older</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Percent of Total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State</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Total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Aged 65 and Older</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Percent of Total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State</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Total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Aged 65 and Older</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Percent of Total</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1</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FL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15,982,378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2,807,597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17.6%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FL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18,801,310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3,259,602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17.3%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FL</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19,893,297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3,791,544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19.1%</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PA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12,281,054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1,919,165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15.6%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WV</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1,852,994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297,404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16.0%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ME</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1,330,089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243,507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18.3%</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WV</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1,808,344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276,895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15.3%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ME</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1,328,361</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211,080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15.9%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WV</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1,850,326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328,612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17.8%</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IA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2,926,324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436,213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14.9%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PA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12,702,379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1,959,307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15.4%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VT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626,562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106,199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16.9%</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ND</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642,200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94,478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14.7%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IA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3,046,355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452,888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14.9%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MT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1,023,579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171,155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16.7%</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…46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b="1" dirty="0">
                          <a:effectLst/>
                        </a:rPr>
                        <a:t>TX</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20,851,820</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2,072,532</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9.9%</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dirty="0">
                          <a:effectLst/>
                        </a:rPr>
                        <a:t>CO</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5,029,196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549,625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CO</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5,355,866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680,015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12.7%</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47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CO</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4,301,261</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416,073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GA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9,687,653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1,032,035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GA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10,097,343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1,251,538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12.4%</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48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GA</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8,186,453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785,275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b="1" dirty="0">
                          <a:effectLst/>
                        </a:rPr>
                        <a:t>TX</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25,145,561</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2,601,886</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10.3%</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TX</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26,956,958</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3,099,081</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900" b="1" dirty="0">
                          <a:effectLst/>
                        </a:rPr>
                        <a:t>11.5%</a:t>
                      </a:r>
                      <a:endParaRPr lang="en-US" sz="1100" b="1" dirty="0">
                        <a:effectLst/>
                        <a:latin typeface="Calibri" panose="020F0502020204030204" pitchFamily="34" charset="0"/>
                      </a:endParaRPr>
                    </a:p>
                  </a:txBody>
                  <a:tcPr marL="68580" marR="68580" marT="0" marB="0">
                    <a:solidFill>
                      <a:schemeClr val="accent2">
                        <a:lumMod val="20000"/>
                        <a:lumOff val="80000"/>
                      </a:schemeClr>
                    </a:solidFill>
                  </a:tcPr>
                </a:tc>
              </a:tr>
              <a:tr h="190500">
                <a:tc>
                  <a:txBody>
                    <a:bodyPr/>
                    <a:lstStyle/>
                    <a:p>
                      <a:pPr algn="r">
                        <a:lnSpc>
                          <a:spcPct val="107000"/>
                        </a:lnSpc>
                        <a:spcAft>
                          <a:spcPts val="0"/>
                        </a:spcAft>
                      </a:pPr>
                      <a:r>
                        <a:rPr lang="en-US" sz="900" dirty="0">
                          <a:effectLst/>
                        </a:rPr>
                        <a:t>49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2,233,169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190,222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8.5%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2,763,885</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249,462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2,942,902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295,260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10.0%</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50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AK</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626,932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35,699</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5.7%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AK</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710,231</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54,938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7.7%</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AK</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736,732</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69,413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9.4%</a:t>
                      </a:r>
                      <a:endParaRPr lang="en-US" sz="1100" dirty="0">
                        <a:effectLst/>
                        <a:latin typeface="Calibri" panose="020F0502020204030204" pitchFamily="34" charset="0"/>
                      </a:endParaRPr>
                    </a:p>
                  </a:txBody>
                  <a:tcPr marL="68580" marR="68580" marT="0" marB="0"/>
                </a:tc>
              </a:tr>
              <a:tr h="190500">
                <a:tc>
                  <a:txBody>
                    <a:bodyPr/>
                    <a:lstStyle/>
                    <a:p>
                      <a:pPr algn="r">
                        <a:lnSpc>
                          <a:spcPct val="107000"/>
                        </a:lnSpc>
                        <a:spcAft>
                          <a:spcPts val="0"/>
                        </a:spcAft>
                      </a:pPr>
                      <a:r>
                        <a:rPr lang="en-US" sz="900" dirty="0">
                          <a:effectLst/>
                        </a:rPr>
                        <a:t>-</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US</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281,421,906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34,991,753</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12.4%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US</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308,745,538</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40,267,984</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13.0%</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US</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318,857,056</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46,243,211</a:t>
                      </a:r>
                      <a:endParaRPr lang="en-US"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900" dirty="0">
                          <a:effectLst/>
                        </a:rPr>
                        <a:t>14.5%</a:t>
                      </a:r>
                      <a:endParaRPr lang="en-US" sz="1100" dirty="0">
                        <a:effectLst/>
                        <a:latin typeface="Calibri" panose="020F0502020204030204" pitchFamily="34" charset="0"/>
                      </a:endParaRPr>
                    </a:p>
                  </a:txBody>
                  <a:tcPr marL="68580" marR="68580" marT="0" marB="0"/>
                </a:tc>
              </a:tr>
              <a:tr h="172085">
                <a:tc gridSpan="13">
                  <a:txBody>
                    <a:bodyPr/>
                    <a:lstStyle/>
                    <a:p>
                      <a:pPr algn="l">
                        <a:lnSpc>
                          <a:spcPct val="107000"/>
                        </a:lnSpc>
                        <a:spcAft>
                          <a:spcPts val="0"/>
                        </a:spcAft>
                      </a:pPr>
                      <a:r>
                        <a:rPr lang="en-US" sz="900" dirty="0">
                          <a:effectLst/>
                        </a:rPr>
                        <a:t>Source: US Census Bureau, 2000 and 2010 Decennial Censuses</a:t>
                      </a:r>
                      <a:endParaRPr lang="en-US" sz="1100" dirty="0">
                        <a:effectLst/>
                      </a:endParaRPr>
                    </a:p>
                    <a:p>
                      <a:pPr algn="l">
                        <a:lnSpc>
                          <a:spcPct val="107000"/>
                        </a:lnSpc>
                        <a:spcAft>
                          <a:spcPts val="0"/>
                        </a:spcAft>
                      </a:pPr>
                      <a:r>
                        <a:rPr lang="en-US" sz="900" dirty="0">
                          <a:effectLst/>
                        </a:rPr>
                        <a:t>               US Census Bureau, 2014 Population Estimate by State</a:t>
                      </a:r>
                      <a:endParaRPr lang="en-US" sz="11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spTree>
    <p:extLst>
      <p:ext uri="{BB962C8B-B14F-4D97-AF65-F5344CB8AC3E}">
        <p14:creationId xmlns:p14="http://schemas.microsoft.com/office/powerpoint/2010/main" val="192102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Ranking of States by Median Age, 2000, 2010, 2014</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4388752"/>
              </p:ext>
            </p:extLst>
          </p:nvPr>
        </p:nvGraphicFramePr>
        <p:xfrm>
          <a:off x="457200" y="1828802"/>
          <a:ext cx="7467600" cy="3754533"/>
        </p:xfrm>
        <a:graphic>
          <a:graphicData uri="http://schemas.openxmlformats.org/drawingml/2006/table">
            <a:tbl>
              <a:tblPr firstRow="1" firstCol="1" bandRow="1">
                <a:tableStyleId>{5C22544A-7EE6-4342-B048-85BDC9FD1C3A}</a:tableStyleId>
              </a:tblPr>
              <a:tblGrid>
                <a:gridCol w="1066800"/>
                <a:gridCol w="1066800"/>
                <a:gridCol w="1066800"/>
                <a:gridCol w="1066800"/>
                <a:gridCol w="1066800"/>
                <a:gridCol w="1066800"/>
                <a:gridCol w="1066800"/>
              </a:tblGrid>
              <a:tr h="242625">
                <a:tc gridSpan="3">
                  <a:txBody>
                    <a:bodyPr/>
                    <a:lstStyle/>
                    <a:p>
                      <a:pPr marL="0" marR="0" algn="ctr">
                        <a:lnSpc>
                          <a:spcPct val="150000"/>
                        </a:lnSpc>
                        <a:spcBef>
                          <a:spcPts val="0"/>
                        </a:spcBef>
                        <a:spcAft>
                          <a:spcPts val="0"/>
                        </a:spcAft>
                      </a:pPr>
                      <a:r>
                        <a:rPr lang="en-US" sz="1100" dirty="0">
                          <a:effectLst/>
                        </a:rPr>
                        <a:t>2000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50000"/>
                        </a:lnSpc>
                        <a:spcBef>
                          <a:spcPts val="0"/>
                        </a:spcBef>
                        <a:spcAft>
                          <a:spcPts val="0"/>
                        </a:spcAft>
                      </a:pPr>
                      <a:r>
                        <a:rPr lang="en-US" sz="1100" dirty="0">
                          <a:effectLst/>
                        </a:rPr>
                        <a:t>2010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dirty="0">
                          <a:effectLst/>
                        </a:rPr>
                        <a:t>2014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242625">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State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Med 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State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Median 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State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b="1" dirty="0">
                          <a:effectLst/>
                        </a:rPr>
                        <a:t>Median 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6145">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3553">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b="1" dirty="0">
                          <a:effectLst/>
                        </a:rPr>
                        <a:t>Texas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100" b="1" dirty="0">
                          <a:effectLst/>
                        </a:rPr>
                        <a:t>34.2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242625">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b="1" dirty="0">
                          <a:effectLst/>
                        </a:rPr>
                        <a:t>Texas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100" b="1" dirty="0">
                          <a:effectLst/>
                        </a:rPr>
                        <a:t>32.3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r>
                        <a:rPr lang="en-US" sz="1100" b="1" dirty="0">
                          <a:effectLst/>
                        </a:rPr>
                        <a:t>Texas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100" b="1" dirty="0">
                          <a:effectLst/>
                        </a:rPr>
                        <a:t>33.6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625">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6145">
                <a:tc gridSpan="7">
                  <a:txBody>
                    <a:bodyPr/>
                    <a:lstStyle/>
                    <a:p>
                      <a:pPr marL="0" marR="0">
                        <a:lnSpc>
                          <a:spcPct val="107000"/>
                        </a:lnSpc>
                        <a:spcBef>
                          <a:spcPts val="0"/>
                        </a:spcBef>
                        <a:spcAft>
                          <a:spcPts val="0"/>
                        </a:spcAft>
                      </a:pPr>
                      <a:r>
                        <a:rPr lang="en-US" sz="1100" dirty="0">
                          <a:effectLst/>
                        </a:rPr>
                        <a:t>Source: US Census Bureau, 2000 and 2010 Decennial Censuses</a:t>
                      </a:r>
                      <a:endParaRPr lang="en-US" sz="1400" dirty="0">
                        <a:effectLst/>
                      </a:endParaRPr>
                    </a:p>
                    <a:p>
                      <a:pPr marL="0" marR="0">
                        <a:lnSpc>
                          <a:spcPct val="107000"/>
                        </a:lnSpc>
                        <a:spcBef>
                          <a:spcPts val="0"/>
                        </a:spcBef>
                        <a:spcAft>
                          <a:spcPts val="0"/>
                        </a:spcAft>
                      </a:pPr>
                      <a:r>
                        <a:rPr lang="en-US" sz="1100" dirty="0">
                          <a:effectLst/>
                        </a:rPr>
                        <a:t>               US Census Bureau, 2014 Population Estimate by 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32425680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2.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3.xml><?xml version="1.0" encoding="utf-8"?>
<ds:datastoreItem xmlns:ds="http://schemas.openxmlformats.org/officeDocument/2006/customXml" ds:itemID="{8C04F401-3304-4841-90D8-64E33361425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19333</TotalTime>
  <Words>2168</Words>
  <Application>Microsoft Office PowerPoint</Application>
  <PresentationFormat>Letter Paper (8.5x11 in)</PresentationFormat>
  <Paragraphs>724</Paragraphs>
  <Slides>33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Times New Roman</vt:lpstr>
      <vt:lpstr>Custom Design</vt:lpstr>
      <vt:lpstr>PowerPoint Presentation</vt:lpstr>
      <vt:lpstr>Total Population and Components of Population Change in Texas, 1950-2014</vt:lpstr>
      <vt:lpstr>Total Estimated Population by County, Texas, 2014</vt:lpstr>
      <vt:lpstr>Estimated Population Change, Texas Counties, 2010 to 2014</vt:lpstr>
      <vt:lpstr>Median Age by State, 2008-2013</vt:lpstr>
      <vt:lpstr>Percent of the Population Aged 65 Years and Older by State, 2010-2014</vt:lpstr>
      <vt:lpstr>Top 10 States with the Largest Older Populations, 2000, 2010, 2014</vt:lpstr>
      <vt:lpstr>States with the Greatest and Least Percent of the Population Aged 65 and Older, 2000, 2010, 2014</vt:lpstr>
      <vt:lpstr>Ranking of States by Median Age, 2000, 2010, 2014</vt:lpstr>
      <vt:lpstr>Texas Population by Age Groups, 2000-2014</vt:lpstr>
      <vt:lpstr>Five Highest and Lowest Counties by Median Age, 2014</vt:lpstr>
      <vt:lpstr>Five Highest and Lowest Metro Counties by Median Age, 2014</vt:lpstr>
      <vt:lpstr>Median Age, Texas Counties, 2010-2014</vt:lpstr>
      <vt:lpstr>Change in Median Age, Texas Counties, 2000-2014</vt:lpstr>
      <vt:lpstr>Trends in Aging* by County, Texas, 2000-2014</vt:lpstr>
      <vt:lpstr>Population Change by Age Group, Texas, 1950-2050 </vt:lpstr>
      <vt:lpstr>Population Projections, Texas, 2010-2050, Percent Over and Under 65</vt:lpstr>
      <vt:lpstr>Texas Population Pyramid, 2010</vt:lpstr>
      <vt:lpstr>Pyramid for the Non-Hispanic White Population, Texas, 2010</vt:lpstr>
      <vt:lpstr>Pyramid for Hispanic Population, Texas, 2010</vt:lpstr>
      <vt:lpstr>Pyramid for the Non-Hispanic Black Population, Texas, 2010</vt:lpstr>
      <vt:lpstr>Pyramid for Asian and Other Populations, Texas, 2010</vt:lpstr>
      <vt:lpstr>Texas Population Pyramid by Race/Ethnicity, 2010</vt:lpstr>
      <vt:lpstr>Population Projections 65 Years and Over by Race/Ethnicity, Texas, 2010-2050</vt:lpstr>
      <vt:lpstr>Percent of Population by Race/Ethnicity for Age Groups, 2010 and 2050</vt:lpstr>
      <vt:lpstr>Percent of the Population Aged 65 Years and Older without Health Insurance, Texas Counties, 2010-2014</vt:lpstr>
      <vt:lpstr>Percent of the Population Aged 65 Years and Older with Independent Living Disability, Texas Counties, 2010-2014</vt:lpstr>
      <vt:lpstr>Projected Increase in Obesity in Texas by Ethnicity, 2006 to 2040</vt:lpstr>
      <vt:lpstr>Obesity Prevalence</vt:lpstr>
      <vt:lpstr>Projected Number of Adults with Diabetes by Race and Ethnicity, Texas, 2010-2040</vt:lpstr>
      <vt:lpstr>Diabetes Prevalence </vt:lpstr>
      <vt:lpstr>Physicians per 1,000 Population Aged 65 Years and Older by County, 2011</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Alelhie Lila Valencia</cp:lastModifiedBy>
  <cp:revision>567</cp:revision>
  <cp:lastPrinted>2012-07-15T20:37:49Z</cp:lastPrinted>
  <dcterms:created xsi:type="dcterms:W3CDTF">2010-01-22T14:36:29Z</dcterms:created>
  <dcterms:modified xsi:type="dcterms:W3CDTF">2015-12-15T17:24:56Z</dcterms:modified>
</cp:coreProperties>
</file>