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notesSlides/notesSlide26.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7"/>
  </p:sldMasterIdLst>
  <p:notesMasterIdLst>
    <p:notesMasterId r:id="rId37"/>
  </p:notesMasterIdLst>
  <p:handoutMasterIdLst>
    <p:handoutMasterId r:id="rId38"/>
  </p:handoutMasterIdLst>
  <p:sldIdLst>
    <p:sldId id="257" r:id="rId8"/>
    <p:sldId id="425" r:id="rId9"/>
    <p:sldId id="336" r:id="rId10"/>
    <p:sldId id="303" r:id="rId11"/>
    <p:sldId id="304" r:id="rId12"/>
    <p:sldId id="373" r:id="rId13"/>
    <p:sldId id="376" r:id="rId14"/>
    <p:sldId id="375" r:id="rId15"/>
    <p:sldId id="374" r:id="rId16"/>
    <p:sldId id="423" r:id="rId17"/>
    <p:sldId id="358" r:id="rId18"/>
    <p:sldId id="377" r:id="rId19"/>
    <p:sldId id="359" r:id="rId20"/>
    <p:sldId id="360" r:id="rId21"/>
    <p:sldId id="389" r:id="rId22"/>
    <p:sldId id="390" r:id="rId23"/>
    <p:sldId id="391" r:id="rId24"/>
    <p:sldId id="434" r:id="rId25"/>
    <p:sldId id="424" r:id="rId26"/>
    <p:sldId id="422" r:id="rId27"/>
    <p:sldId id="433" r:id="rId28"/>
    <p:sldId id="388" r:id="rId29"/>
    <p:sldId id="350" r:id="rId30"/>
    <p:sldId id="367" r:id="rId31"/>
    <p:sldId id="351" r:id="rId32"/>
    <p:sldId id="404" r:id="rId33"/>
    <p:sldId id="405" r:id="rId34"/>
    <p:sldId id="406" r:id="rId35"/>
    <p:sldId id="300" r:id="rId36"/>
  </p:sldIdLst>
  <p:sldSz cx="9144000" cy="6858000" type="letter"/>
  <p:notesSz cx="9236075"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7"/>
            <p14:sldId id="425"/>
            <p14:sldId id="336"/>
            <p14:sldId id="303"/>
            <p14:sldId id="304"/>
            <p14:sldId id="373"/>
            <p14:sldId id="376"/>
            <p14:sldId id="375"/>
            <p14:sldId id="374"/>
            <p14:sldId id="423"/>
            <p14:sldId id="358"/>
            <p14:sldId id="377"/>
            <p14:sldId id="359"/>
            <p14:sldId id="360"/>
            <p14:sldId id="389"/>
            <p14:sldId id="390"/>
            <p14:sldId id="391"/>
            <p14:sldId id="434"/>
            <p14:sldId id="424"/>
            <p14:sldId id="422"/>
            <p14:sldId id="433"/>
            <p14:sldId id="388"/>
            <p14:sldId id="350"/>
            <p14:sldId id="367"/>
            <p14:sldId id="351"/>
            <p14:sldId id="404"/>
            <p14:sldId id="405"/>
            <p14:sldId id="406"/>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C6F"/>
    <a:srgbClr val="1B1E7A"/>
    <a:srgbClr val="DC3B2A"/>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95" autoAdjust="0"/>
    <p:restoredTop sz="85629" autoAdjust="0"/>
  </p:normalViewPr>
  <p:slideViewPr>
    <p:cSldViewPr>
      <p:cViewPr varScale="1">
        <p:scale>
          <a:sx n="93" d="100"/>
          <a:sy n="93" d="100"/>
        </p:scale>
        <p:origin x="6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62" d="100"/>
          <a:sy n="162" d="100"/>
        </p:scale>
        <p:origin x="2904" y="114"/>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1950</c:v>
                </c:pt>
                <c:pt idx="1">
                  <c:v>1960</c:v>
                </c:pt>
                <c:pt idx="2">
                  <c:v>1970</c:v>
                </c:pt>
                <c:pt idx="3">
                  <c:v>1980</c:v>
                </c:pt>
                <c:pt idx="4">
                  <c:v>1990</c:v>
                </c:pt>
                <c:pt idx="5">
                  <c:v>2000</c:v>
                </c:pt>
                <c:pt idx="6">
                  <c:v>2010</c:v>
                </c:pt>
                <c:pt idx="8">
                  <c:v>2012</c:v>
                </c:pt>
                <c:pt idx="9">
                  <c:v>2013</c:v>
                </c:pt>
                <c:pt idx="10">
                  <c:v>2014</c:v>
                </c:pt>
              </c:numCache>
            </c:numRef>
          </c:cat>
          <c:val>
            <c:numRef>
              <c:f>Sheet1!$C$2:$C$12</c:f>
              <c:numCache>
                <c:formatCode>0.00</c:formatCode>
                <c:ptCount val="11"/>
                <c:pt idx="1">
                  <c:v>1.8684829999999999</c:v>
                </c:pt>
                <c:pt idx="2">
                  <c:v>1.6170530000000001</c:v>
                </c:pt>
                <c:pt idx="3">
                  <c:v>3.0324610000000001</c:v>
                </c:pt>
                <c:pt idx="4">
                  <c:v>2.7573189999999999</c:v>
                </c:pt>
                <c:pt idx="5">
                  <c:v>3.86531</c:v>
                </c:pt>
                <c:pt idx="6">
                  <c:v>4.2937409999999998</c:v>
                </c:pt>
                <c:pt idx="8">
                  <c:v>0.91523500000000002</c:v>
                </c:pt>
                <c:pt idx="9">
                  <c:v>0.38739699999999999</c:v>
                </c:pt>
                <c:pt idx="10">
                  <c:v>0.44749499999999998</c:v>
                </c:pt>
              </c:numCache>
            </c:numRef>
          </c:val>
        </c:ser>
        <c:ser>
          <c:idx val="0"/>
          <c:order val="1"/>
          <c:tx>
            <c:strRef>
              <c:f>Sheet1!$B$1</c:f>
              <c:strCache>
                <c:ptCount val="1"/>
                <c:pt idx="0">
                  <c:v>Population (Millions)</c:v>
                </c:pt>
              </c:strCache>
            </c:strRef>
          </c:tx>
          <c:spPr>
            <a:solidFill>
              <a:schemeClr val="accent1"/>
            </a:solidFill>
            <a:ln>
              <a:noFill/>
            </a:ln>
            <a:effectLst/>
          </c:spPr>
          <c:invertIfNegative val="0"/>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1950</c:v>
                </c:pt>
                <c:pt idx="1">
                  <c:v>1960</c:v>
                </c:pt>
                <c:pt idx="2">
                  <c:v>1970</c:v>
                </c:pt>
                <c:pt idx="3">
                  <c:v>1980</c:v>
                </c:pt>
                <c:pt idx="4">
                  <c:v>1990</c:v>
                </c:pt>
                <c:pt idx="5">
                  <c:v>2000</c:v>
                </c:pt>
                <c:pt idx="6">
                  <c:v>2010</c:v>
                </c:pt>
                <c:pt idx="8">
                  <c:v>2012</c:v>
                </c:pt>
                <c:pt idx="9">
                  <c:v>2013</c:v>
                </c:pt>
                <c:pt idx="10">
                  <c:v>2014</c:v>
                </c:pt>
              </c:numCache>
            </c:numRef>
          </c:cat>
          <c:val>
            <c:numRef>
              <c:f>Sheet1!$B$2:$B$12</c:f>
              <c:numCache>
                <c:formatCode>0.00</c:formatCode>
                <c:ptCount val="11"/>
                <c:pt idx="0">
                  <c:v>7.7111939999999999</c:v>
                </c:pt>
                <c:pt idx="1">
                  <c:v>9.5796770000000002</c:v>
                </c:pt>
                <c:pt idx="2">
                  <c:v>11.196730000000001</c:v>
                </c:pt>
                <c:pt idx="3">
                  <c:v>14.229191</c:v>
                </c:pt>
                <c:pt idx="4">
                  <c:v>16.986509999999999</c:v>
                </c:pt>
                <c:pt idx="5">
                  <c:v>20.85182</c:v>
                </c:pt>
                <c:pt idx="6">
                  <c:v>25.145561000000001</c:v>
                </c:pt>
                <c:pt idx="8">
                  <c:v>26.060796</c:v>
                </c:pt>
                <c:pt idx="9">
                  <c:v>26.448193</c:v>
                </c:pt>
                <c:pt idx="10">
                  <c:v>26.895688</c:v>
                </c:pt>
              </c:numCache>
            </c:numRef>
          </c:val>
        </c:ser>
        <c:dLbls>
          <c:showLegendKey val="0"/>
          <c:showVal val="0"/>
          <c:showCatName val="0"/>
          <c:showSerName val="0"/>
          <c:showPercent val="0"/>
          <c:showBubbleSize val="0"/>
        </c:dLbls>
        <c:gapWidth val="219"/>
        <c:overlap val="-27"/>
        <c:axId val="170367976"/>
        <c:axId val="22348534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Sheet1!$A$2:$A$12</c15:sqref>
                        </c15:formulaRef>
                      </c:ext>
                    </c:extLst>
                    <c:numCache>
                      <c:formatCode>General</c:formatCode>
                      <c:ptCount val="11"/>
                      <c:pt idx="0">
                        <c:v>1950</c:v>
                      </c:pt>
                      <c:pt idx="1">
                        <c:v>1960</c:v>
                      </c:pt>
                      <c:pt idx="2">
                        <c:v>1970</c:v>
                      </c:pt>
                      <c:pt idx="3">
                        <c:v>1980</c:v>
                      </c:pt>
                      <c:pt idx="4">
                        <c:v>1990</c:v>
                      </c:pt>
                      <c:pt idx="5">
                        <c:v>2000</c:v>
                      </c:pt>
                      <c:pt idx="6">
                        <c:v>2010</c:v>
                      </c:pt>
                      <c:pt idx="8">
                        <c:v>2012</c:v>
                      </c:pt>
                      <c:pt idx="9">
                        <c:v>2013</c:v>
                      </c:pt>
                      <c:pt idx="10">
                        <c:v>2014</c:v>
                      </c:pt>
                    </c:numCache>
                  </c:numRef>
                </c:cat>
                <c:val>
                  <c:numRef>
                    <c:extLst>
                      <c:ext uri="{02D57815-91ED-43cb-92C2-25804820EDAC}">
                        <c15:formulaRef>
                          <c15:sqref>Sheet1!$D$2:$D$12</c15:sqref>
                        </c15:formulaRef>
                      </c:ext>
                    </c:extLst>
                    <c:numCache>
                      <c:formatCode>General</c:formatCode>
                      <c:ptCount val="11"/>
                      <c:pt idx="0">
                        <c:v>0</c:v>
                      </c:pt>
                      <c:pt idx="1">
                        <c:v>2.4</c:v>
                      </c:pt>
                      <c:pt idx="2">
                        <c:v>1.7</c:v>
                      </c:pt>
                      <c:pt idx="3">
                        <c:v>2.7</c:v>
                      </c:pt>
                      <c:pt idx="4">
                        <c:v>2</c:v>
                      </c:pt>
                      <c:pt idx="5">
                        <c:v>2.2999999999999998</c:v>
                      </c:pt>
                      <c:pt idx="6">
                        <c:v>2.1</c:v>
                      </c:pt>
                      <c:pt idx="8">
                        <c:v>1.8</c:v>
                      </c:pt>
                      <c:pt idx="9">
                        <c:v>1.4</c:v>
                      </c:pt>
                      <c:pt idx="10">
                        <c:v>1.7</c:v>
                      </c:pt>
                    </c:numCache>
                  </c:numRef>
                </c:val>
              </c15:ser>
            </c15:filteredBarSeries>
          </c:ext>
        </c:extLst>
      </c:barChart>
      <c:catAx>
        <c:axId val="17036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3485344"/>
        <c:crosses val="autoZero"/>
        <c:auto val="1"/>
        <c:lblAlgn val="ctr"/>
        <c:lblOffset val="100"/>
        <c:noMultiLvlLbl val="0"/>
      </c:catAx>
      <c:valAx>
        <c:axId val="223485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367976"/>
        <c:crosses val="autoZero"/>
        <c:crossBetween val="between"/>
      </c:valAx>
      <c:spPr>
        <a:noFill/>
        <a:ln>
          <a:noFill/>
        </a:ln>
        <a:effectLst/>
      </c:spPr>
    </c:plotArea>
    <c:legend>
      <c:legendPos val="b"/>
      <c:layout>
        <c:manualLayout>
          <c:xMode val="edge"/>
          <c:yMode val="edge"/>
          <c:x val="0.17904721979197041"/>
          <c:y val="2.5565829857645771E-3"/>
          <c:w val="0.6352584572761738"/>
          <c:h val="7.1089843200220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225836792"/>
        <c:axId val="225837184"/>
      </c:lineChart>
      <c:catAx>
        <c:axId val="225836792"/>
        <c:scaling>
          <c:orientation val="minMax"/>
        </c:scaling>
        <c:delete val="0"/>
        <c:axPos val="b"/>
        <c:numFmt formatCode="General" sourceLinked="1"/>
        <c:majorTickMark val="out"/>
        <c:minorTickMark val="none"/>
        <c:tickLblPos val="nextTo"/>
        <c:txPr>
          <a:bodyPr rot="2700000"/>
          <a:lstStyle/>
          <a:p>
            <a:pPr>
              <a:defRPr/>
            </a:pPr>
            <a:endParaRPr lang="en-US"/>
          </a:p>
        </c:txPr>
        <c:crossAx val="225837184"/>
        <c:crosses val="autoZero"/>
        <c:auto val="1"/>
        <c:lblAlgn val="ctr"/>
        <c:lblOffset val="0"/>
        <c:noMultiLvlLbl val="0"/>
      </c:catAx>
      <c:valAx>
        <c:axId val="225837184"/>
        <c:scaling>
          <c:orientation val="minMax"/>
          <c:max val="55000000"/>
          <c:min val="20000000"/>
        </c:scaling>
        <c:delete val="0"/>
        <c:axPos val="l"/>
        <c:majorGridlines/>
        <c:numFmt formatCode="0" sourceLinked="0"/>
        <c:majorTickMark val="out"/>
        <c:minorTickMark val="none"/>
        <c:tickLblPos val="nextTo"/>
        <c:crossAx val="225836792"/>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0.1117884020045586"/>
          <c:w val="0.34136033343054339"/>
          <c:h val="0.28892749975129156"/>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28575" cap="rnd" cmpd="sng" algn="ctr">
              <a:solidFill>
                <a:schemeClr val="accent6">
                  <a:shade val="95000"/>
                  <a:satMod val="105000"/>
                </a:schemeClr>
              </a:solidFill>
              <a:prstDash val="solid"/>
              <a:round/>
            </a:ln>
            <a:effectLst/>
          </c:spPr>
          <c:marker>
            <c:symbol val="diamond"/>
            <c:size val="5"/>
            <c:spPr>
              <a:solidFill>
                <a:schemeClr val="accent6"/>
              </a:solidFill>
              <a:ln w="9525" cap="flat" cmpd="sng" algn="ctr">
                <a:solidFill>
                  <a:schemeClr val="accent6">
                    <a:shade val="95000"/>
                    <a:satMod val="105000"/>
                  </a:schemeClr>
                </a:solidFill>
                <a:prstDash val="solid"/>
                <a:round/>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11456014</c:v>
                </c:pt>
                <c:pt idx="2">
                  <c:v>11513570</c:v>
                </c:pt>
                <c:pt idx="3">
                  <c:v>11569937</c:v>
                </c:pt>
                <c:pt idx="4">
                  <c:v>11624881</c:v>
                </c:pt>
                <c:pt idx="5">
                  <c:v>11678176</c:v>
                </c:pt>
                <c:pt idx="6">
                  <c:v>11729618</c:v>
                </c:pt>
                <c:pt idx="7">
                  <c:v>11779132</c:v>
                </c:pt>
                <c:pt idx="8">
                  <c:v>11826470</c:v>
                </c:pt>
                <c:pt idx="9">
                  <c:v>11871540</c:v>
                </c:pt>
                <c:pt idx="10">
                  <c:v>11914045</c:v>
                </c:pt>
                <c:pt idx="11">
                  <c:v>11953986</c:v>
                </c:pt>
                <c:pt idx="12">
                  <c:v>11991359</c:v>
                </c:pt>
                <c:pt idx="13">
                  <c:v>12025794</c:v>
                </c:pt>
                <c:pt idx="14">
                  <c:v>12057225</c:v>
                </c:pt>
                <c:pt idx="15">
                  <c:v>12085589</c:v>
                </c:pt>
                <c:pt idx="16">
                  <c:v>12110649</c:v>
                </c:pt>
                <c:pt idx="17">
                  <c:v>12132382</c:v>
                </c:pt>
                <c:pt idx="18">
                  <c:v>12150458</c:v>
                </c:pt>
                <c:pt idx="19">
                  <c:v>12165052</c:v>
                </c:pt>
                <c:pt idx="20">
                  <c:v>12176401</c:v>
                </c:pt>
                <c:pt idx="21">
                  <c:v>12185109</c:v>
                </c:pt>
                <c:pt idx="22">
                  <c:v>12190458</c:v>
                </c:pt>
                <c:pt idx="23">
                  <c:v>12192535</c:v>
                </c:pt>
                <c:pt idx="24">
                  <c:v>12191943</c:v>
                </c:pt>
                <c:pt idx="25">
                  <c:v>12188971</c:v>
                </c:pt>
                <c:pt idx="26">
                  <c:v>12183782</c:v>
                </c:pt>
                <c:pt idx="27">
                  <c:v>12176581</c:v>
                </c:pt>
                <c:pt idx="28">
                  <c:v>12167414</c:v>
                </c:pt>
                <c:pt idx="29">
                  <c:v>12156377</c:v>
                </c:pt>
                <c:pt idx="30">
                  <c:v>12143626</c:v>
                </c:pt>
                <c:pt idx="31">
                  <c:v>12129356</c:v>
                </c:pt>
                <c:pt idx="32">
                  <c:v>12113334</c:v>
                </c:pt>
                <c:pt idx="33">
                  <c:v>12095648</c:v>
                </c:pt>
                <c:pt idx="34">
                  <c:v>12076767</c:v>
                </c:pt>
                <c:pt idx="35">
                  <c:v>12056664</c:v>
                </c:pt>
                <c:pt idx="36">
                  <c:v>12035932</c:v>
                </c:pt>
                <c:pt idx="37">
                  <c:v>12015137</c:v>
                </c:pt>
                <c:pt idx="38">
                  <c:v>11994551</c:v>
                </c:pt>
                <c:pt idx="39">
                  <c:v>11974304</c:v>
                </c:pt>
                <c:pt idx="40">
                  <c:v>11954615</c:v>
                </c:pt>
              </c:numCache>
            </c:numRef>
          </c:val>
          <c:smooth val="0"/>
        </c:ser>
        <c:ser>
          <c:idx val="1"/>
          <c:order val="1"/>
          <c:tx>
            <c:strRef>
              <c:f>Sheet1!$C$1</c:f>
              <c:strCache>
                <c:ptCount val="1"/>
                <c:pt idx="0">
                  <c:v>NH-Black</c:v>
                </c:pt>
              </c:strCache>
            </c:strRef>
          </c:tx>
          <c:spPr>
            <a:ln w="28575" cap="rnd" cmpd="sng" algn="ctr">
              <a:solidFill>
                <a:schemeClr val="accent5">
                  <a:shade val="95000"/>
                  <a:satMod val="105000"/>
                </a:schemeClr>
              </a:solidFill>
              <a:prstDash val="solid"/>
              <a:round/>
            </a:ln>
            <a:effectLst/>
          </c:spPr>
          <c:marker>
            <c:symbol val="square"/>
            <c:size val="4"/>
            <c:spPr>
              <a:solidFill>
                <a:schemeClr val="accent5"/>
              </a:solidFill>
              <a:ln w="9525" cap="flat" cmpd="sng" algn="ctr">
                <a:solidFill>
                  <a:schemeClr val="accent5">
                    <a:shade val="95000"/>
                    <a:satMod val="105000"/>
                  </a:schemeClr>
                </a:solidFill>
                <a:prstDash val="solid"/>
                <a:round/>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2942671</c:v>
                </c:pt>
                <c:pt idx="2">
                  <c:v>2999289</c:v>
                </c:pt>
                <c:pt idx="3">
                  <c:v>3056518</c:v>
                </c:pt>
                <c:pt idx="4">
                  <c:v>3114187</c:v>
                </c:pt>
                <c:pt idx="5">
                  <c:v>3172262</c:v>
                </c:pt>
                <c:pt idx="6">
                  <c:v>3230618</c:v>
                </c:pt>
                <c:pt idx="7">
                  <c:v>3289228</c:v>
                </c:pt>
                <c:pt idx="8">
                  <c:v>3348098</c:v>
                </c:pt>
                <c:pt idx="9">
                  <c:v>3407148</c:v>
                </c:pt>
                <c:pt idx="10">
                  <c:v>3466308</c:v>
                </c:pt>
                <c:pt idx="11">
                  <c:v>3525577</c:v>
                </c:pt>
                <c:pt idx="12">
                  <c:v>3584905</c:v>
                </c:pt>
                <c:pt idx="13">
                  <c:v>3644327</c:v>
                </c:pt>
                <c:pt idx="14">
                  <c:v>3703725</c:v>
                </c:pt>
                <c:pt idx="15">
                  <c:v>3763024</c:v>
                </c:pt>
                <c:pt idx="16">
                  <c:v>3822168</c:v>
                </c:pt>
                <c:pt idx="17">
                  <c:v>3881057</c:v>
                </c:pt>
                <c:pt idx="18">
                  <c:v>3939558</c:v>
                </c:pt>
                <c:pt idx="19">
                  <c:v>3997544</c:v>
                </c:pt>
                <c:pt idx="20">
                  <c:v>4055033</c:v>
                </c:pt>
                <c:pt idx="21">
                  <c:v>4112016</c:v>
                </c:pt>
                <c:pt idx="22">
                  <c:v>4168487</c:v>
                </c:pt>
                <c:pt idx="23">
                  <c:v>4224360</c:v>
                </c:pt>
                <c:pt idx="24">
                  <c:v>4279671</c:v>
                </c:pt>
                <c:pt idx="25">
                  <c:v>4334420</c:v>
                </c:pt>
                <c:pt idx="26">
                  <c:v>4388542</c:v>
                </c:pt>
                <c:pt idx="27">
                  <c:v>4442101</c:v>
                </c:pt>
                <c:pt idx="28">
                  <c:v>4495106</c:v>
                </c:pt>
                <c:pt idx="29">
                  <c:v>4547602</c:v>
                </c:pt>
                <c:pt idx="30">
                  <c:v>4599532</c:v>
                </c:pt>
                <c:pt idx="31">
                  <c:v>4650950</c:v>
                </c:pt>
                <c:pt idx="32">
                  <c:v>4701884</c:v>
                </c:pt>
                <c:pt idx="33">
                  <c:v>4752328</c:v>
                </c:pt>
                <c:pt idx="34">
                  <c:v>4802468</c:v>
                </c:pt>
                <c:pt idx="35">
                  <c:v>4852239</c:v>
                </c:pt>
                <c:pt idx="36">
                  <c:v>4901756</c:v>
                </c:pt>
                <c:pt idx="37">
                  <c:v>4950987</c:v>
                </c:pt>
                <c:pt idx="38">
                  <c:v>5000087</c:v>
                </c:pt>
                <c:pt idx="39">
                  <c:v>5049014</c:v>
                </c:pt>
                <c:pt idx="40">
                  <c:v>5097826</c:v>
                </c:pt>
              </c:numCache>
            </c:numRef>
          </c:val>
          <c:smooth val="0"/>
        </c:ser>
        <c:ser>
          <c:idx val="2"/>
          <c:order val="2"/>
          <c:tx>
            <c:strRef>
              <c:f>Sheet1!$D$1</c:f>
              <c:strCache>
                <c:ptCount val="1"/>
                <c:pt idx="0">
                  <c:v>Hispanic</c:v>
                </c:pt>
              </c:strCache>
            </c:strRef>
          </c:tx>
          <c:spPr>
            <a:ln w="28575" cap="rnd" cmpd="sng" algn="ctr">
              <a:solidFill>
                <a:schemeClr val="accent4">
                  <a:shade val="95000"/>
                  <a:satMod val="105000"/>
                </a:schemeClr>
              </a:solidFill>
              <a:prstDash val="solid"/>
              <a:round/>
            </a:ln>
            <a:effectLst/>
          </c:spPr>
          <c:marker>
            <c:symbol val="triangle"/>
            <c:size val="5"/>
            <c:spPr>
              <a:solidFill>
                <a:schemeClr val="accent4"/>
              </a:solidFill>
              <a:ln w="9525" cap="flat" cmpd="sng" algn="ctr">
                <a:solidFill>
                  <a:schemeClr val="accent4">
                    <a:shade val="95000"/>
                    <a:satMod val="105000"/>
                  </a:schemeClr>
                </a:solidFill>
                <a:prstDash val="solid"/>
                <a:round/>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9766411</c:v>
                </c:pt>
                <c:pt idx="2">
                  <c:v>10081488</c:v>
                </c:pt>
                <c:pt idx="3">
                  <c:v>10406070</c:v>
                </c:pt>
                <c:pt idx="4">
                  <c:v>10740456</c:v>
                </c:pt>
                <c:pt idx="5">
                  <c:v>11084763</c:v>
                </c:pt>
                <c:pt idx="6">
                  <c:v>11439402</c:v>
                </c:pt>
                <c:pt idx="7">
                  <c:v>11804795</c:v>
                </c:pt>
                <c:pt idx="8">
                  <c:v>12181167</c:v>
                </c:pt>
                <c:pt idx="9">
                  <c:v>12568914</c:v>
                </c:pt>
                <c:pt idx="10">
                  <c:v>12968026</c:v>
                </c:pt>
                <c:pt idx="11">
                  <c:v>13378583</c:v>
                </c:pt>
                <c:pt idx="12">
                  <c:v>13800678</c:v>
                </c:pt>
                <c:pt idx="13">
                  <c:v>14234298</c:v>
                </c:pt>
                <c:pt idx="14">
                  <c:v>14679473</c:v>
                </c:pt>
                <c:pt idx="15">
                  <c:v>15135957</c:v>
                </c:pt>
                <c:pt idx="16">
                  <c:v>15603483</c:v>
                </c:pt>
                <c:pt idx="17">
                  <c:v>16081696</c:v>
                </c:pt>
                <c:pt idx="18">
                  <c:v>16570120</c:v>
                </c:pt>
                <c:pt idx="19">
                  <c:v>17068209</c:v>
                </c:pt>
                <c:pt idx="20">
                  <c:v>17575656</c:v>
                </c:pt>
                <c:pt idx="21">
                  <c:v>18092196</c:v>
                </c:pt>
                <c:pt idx="22">
                  <c:v>18617800</c:v>
                </c:pt>
                <c:pt idx="23">
                  <c:v>19152311</c:v>
                </c:pt>
                <c:pt idx="24">
                  <c:v>19695813</c:v>
                </c:pt>
                <c:pt idx="25">
                  <c:v>20248388</c:v>
                </c:pt>
                <c:pt idx="26">
                  <c:v>20810204</c:v>
                </c:pt>
                <c:pt idx="27">
                  <c:v>21381625</c:v>
                </c:pt>
                <c:pt idx="28">
                  <c:v>21963027</c:v>
                </c:pt>
                <c:pt idx="29">
                  <c:v>22554664</c:v>
                </c:pt>
                <c:pt idx="30">
                  <c:v>23156968</c:v>
                </c:pt>
                <c:pt idx="31">
                  <c:v>23770256</c:v>
                </c:pt>
                <c:pt idx="32">
                  <c:v>24394892</c:v>
                </c:pt>
                <c:pt idx="33">
                  <c:v>25031407</c:v>
                </c:pt>
                <c:pt idx="34">
                  <c:v>25680381</c:v>
                </c:pt>
                <c:pt idx="35">
                  <c:v>26342195</c:v>
                </c:pt>
                <c:pt idx="36">
                  <c:v>27017288</c:v>
                </c:pt>
                <c:pt idx="37">
                  <c:v>27706190</c:v>
                </c:pt>
                <c:pt idx="38">
                  <c:v>28409218</c:v>
                </c:pt>
                <c:pt idx="39">
                  <c:v>29126784</c:v>
                </c:pt>
                <c:pt idx="40">
                  <c:v>29859012</c:v>
                </c:pt>
              </c:numCache>
            </c:numRef>
          </c:val>
          <c:smooth val="0"/>
        </c:ser>
        <c:ser>
          <c:idx val="3"/>
          <c:order val="3"/>
          <c:tx>
            <c:strRef>
              <c:f>Sheet1!$E$1</c:f>
              <c:strCache>
                <c:ptCount val="1"/>
                <c:pt idx="0">
                  <c:v>NH-Other</c:v>
                </c:pt>
              </c:strCache>
            </c:strRef>
          </c:tx>
          <c:spPr>
            <a:ln w="28575" cap="rnd" cmpd="sng" algn="ctr">
              <a:solidFill>
                <a:schemeClr val="accent6">
                  <a:lumMod val="60000"/>
                  <a:shade val="95000"/>
                  <a:satMod val="105000"/>
                </a:schemeClr>
              </a:solidFill>
              <a:prstDash val="solid"/>
              <a:round/>
            </a:ln>
            <a:effectLst/>
          </c:spPr>
          <c:marker>
            <c:symbol val="square"/>
            <c:size val="4"/>
            <c:spPr>
              <a:solidFill>
                <a:schemeClr val="accent6">
                  <a:lumMod val="60000"/>
                </a:schemeClr>
              </a:solidFill>
              <a:ln w="9525" cap="flat" cmpd="sng" algn="ctr">
                <a:solidFill>
                  <a:schemeClr val="accent6">
                    <a:lumMod val="60000"/>
                    <a:shade val="95000"/>
                    <a:satMod val="105000"/>
                  </a:schemeClr>
                </a:solidFill>
                <a:prstDash val="solid"/>
                <a:round/>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1466599</c:v>
                </c:pt>
                <c:pt idx="2">
                  <c:v>1535700</c:v>
                </c:pt>
                <c:pt idx="3">
                  <c:v>1607640</c:v>
                </c:pt>
                <c:pt idx="4">
                  <c:v>1682418</c:v>
                </c:pt>
                <c:pt idx="5">
                  <c:v>1760083</c:v>
                </c:pt>
                <c:pt idx="6">
                  <c:v>1840607</c:v>
                </c:pt>
                <c:pt idx="7">
                  <c:v>1924135</c:v>
                </c:pt>
                <c:pt idx="8">
                  <c:v>2010744</c:v>
                </c:pt>
                <c:pt idx="9">
                  <c:v>2100489</c:v>
                </c:pt>
                <c:pt idx="10">
                  <c:v>2193599</c:v>
                </c:pt>
                <c:pt idx="11">
                  <c:v>2290153</c:v>
                </c:pt>
                <c:pt idx="12">
                  <c:v>2390353</c:v>
                </c:pt>
                <c:pt idx="13">
                  <c:v>2494401</c:v>
                </c:pt>
                <c:pt idx="14">
                  <c:v>2602421</c:v>
                </c:pt>
                <c:pt idx="15">
                  <c:v>2714737</c:v>
                </c:pt>
                <c:pt idx="16">
                  <c:v>2831512</c:v>
                </c:pt>
                <c:pt idx="17">
                  <c:v>2953004</c:v>
                </c:pt>
                <c:pt idx="18">
                  <c:v>3079440</c:v>
                </c:pt>
                <c:pt idx="19">
                  <c:v>3211039</c:v>
                </c:pt>
                <c:pt idx="20">
                  <c:v>3347994</c:v>
                </c:pt>
                <c:pt idx="21">
                  <c:v>3490487</c:v>
                </c:pt>
                <c:pt idx="22">
                  <c:v>3638800</c:v>
                </c:pt>
                <c:pt idx="23">
                  <c:v>3793065</c:v>
                </c:pt>
                <c:pt idx="24">
                  <c:v>3953541</c:v>
                </c:pt>
                <c:pt idx="25">
                  <c:v>4120476</c:v>
                </c:pt>
                <c:pt idx="26">
                  <c:v>4293904</c:v>
                </c:pt>
                <c:pt idx="27">
                  <c:v>4474061</c:v>
                </c:pt>
                <c:pt idx="28">
                  <c:v>4661017</c:v>
                </c:pt>
                <c:pt idx="29">
                  <c:v>4854921</c:v>
                </c:pt>
                <c:pt idx="30">
                  <c:v>5055770</c:v>
                </c:pt>
                <c:pt idx="31">
                  <c:v>5263644</c:v>
                </c:pt>
                <c:pt idx="32">
                  <c:v>5478488</c:v>
                </c:pt>
                <c:pt idx="33">
                  <c:v>5700260</c:v>
                </c:pt>
                <c:pt idx="34">
                  <c:v>5929100</c:v>
                </c:pt>
                <c:pt idx="35">
                  <c:v>6165067</c:v>
                </c:pt>
                <c:pt idx="36">
                  <c:v>6408256</c:v>
                </c:pt>
                <c:pt idx="37">
                  <c:v>6658882</c:v>
                </c:pt>
                <c:pt idx="38">
                  <c:v>6917228</c:v>
                </c:pt>
                <c:pt idx="39">
                  <c:v>7183415</c:v>
                </c:pt>
                <c:pt idx="40">
                  <c:v>7457844</c:v>
                </c:pt>
              </c:numCache>
            </c:numRef>
          </c:val>
          <c:smooth val="0"/>
        </c:ser>
        <c:dLbls>
          <c:showLegendKey val="0"/>
          <c:showVal val="0"/>
          <c:showCatName val="0"/>
          <c:showSerName val="0"/>
          <c:showPercent val="0"/>
          <c:showBubbleSize val="0"/>
        </c:dLbls>
        <c:marker val="1"/>
        <c:smooth val="0"/>
        <c:axId val="225837968"/>
        <c:axId val="226152424"/>
      </c:lineChart>
      <c:catAx>
        <c:axId val="225837968"/>
        <c:scaling>
          <c:orientation val="minMax"/>
        </c:scaling>
        <c:delete val="0"/>
        <c:axPos val="b"/>
        <c:numFmt formatCode="General" sourceLinked="1"/>
        <c:majorTickMark val="out"/>
        <c:minorTickMark val="out"/>
        <c:tickLblPos val="nextTo"/>
        <c:spPr>
          <a:noFill/>
          <a:ln w="9525" cap="flat" cmpd="sng" algn="ctr">
            <a:solidFill>
              <a:schemeClr val="tx1">
                <a:tint val="75000"/>
                <a:shade val="95000"/>
                <a:satMod val="105000"/>
              </a:schemeClr>
            </a:solidFill>
            <a:prstDash val="solid"/>
            <a:round/>
          </a:ln>
          <a:effectLst/>
        </c:spPr>
        <c:txPr>
          <a:bodyPr rot="-222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26152424"/>
        <c:crosses val="autoZero"/>
        <c:auto val="1"/>
        <c:lblAlgn val="ctr"/>
        <c:lblOffset val="100"/>
        <c:tickLblSkip val="5"/>
        <c:noMultiLvlLbl val="0"/>
      </c:catAx>
      <c:valAx>
        <c:axId val="22615242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58379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ser>
        <c:dLbls>
          <c:showLegendKey val="0"/>
          <c:showVal val="0"/>
          <c:showCatName val="0"/>
          <c:showSerName val="0"/>
          <c:showPercent val="0"/>
          <c:showBubbleSize val="0"/>
        </c:dLbls>
        <c:smooth val="0"/>
        <c:axId val="226153208"/>
        <c:axId val="226153600"/>
      </c:lineChart>
      <c:catAx>
        <c:axId val="226153208"/>
        <c:scaling>
          <c:orientation val="minMax"/>
        </c:scaling>
        <c:delete val="0"/>
        <c:axPos val="b"/>
        <c:numFmt formatCode="General" sourceLinked="1"/>
        <c:majorTickMark val="out"/>
        <c:minorTickMark val="none"/>
        <c:tickLblPos val="nextTo"/>
        <c:crossAx val="226153600"/>
        <c:crosses val="autoZero"/>
        <c:auto val="1"/>
        <c:lblAlgn val="ctr"/>
        <c:lblOffset val="100"/>
        <c:noMultiLvlLbl val="0"/>
      </c:catAx>
      <c:valAx>
        <c:axId val="226153600"/>
        <c:scaling>
          <c:orientation val="minMax"/>
          <c:min val="0.5"/>
        </c:scaling>
        <c:delete val="0"/>
        <c:axPos val="l"/>
        <c:majorGridlines/>
        <c:numFmt formatCode="0%" sourceLinked="0"/>
        <c:majorTickMark val="out"/>
        <c:minorTickMark val="none"/>
        <c:tickLblPos val="nextTo"/>
        <c:crossAx val="226153208"/>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dLbls>
          <c:showLegendKey val="0"/>
          <c:showVal val="0"/>
          <c:showCatName val="0"/>
          <c:showSerName val="0"/>
          <c:showPercent val="0"/>
          <c:showBubbleSize val="0"/>
        </c:dLbls>
        <c:gapWidth val="219"/>
        <c:overlap val="-27"/>
        <c:axId val="226154384"/>
        <c:axId val="226154776"/>
      </c:barChart>
      <c:catAx>
        <c:axId val="22615438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6154776"/>
        <c:crosses val="autoZero"/>
        <c:auto val="1"/>
        <c:lblAlgn val="ctr"/>
        <c:lblOffset val="100"/>
        <c:noMultiLvlLbl val="0"/>
      </c:catAx>
      <c:valAx>
        <c:axId val="226154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6154384"/>
        <c:crosses val="autoZero"/>
        <c:crossBetween val="between"/>
      </c:valAx>
      <c:spPr>
        <a:noFill/>
        <a:ln>
          <a:noFill/>
        </a:ln>
        <a:effectLst/>
      </c:spPr>
    </c:plotArea>
    <c:legend>
      <c:legendPos val="r"/>
      <c:layout>
        <c:manualLayout>
          <c:xMode val="edge"/>
          <c:yMode val="edge"/>
          <c:x val="0.70733511522068915"/>
          <c:y val="1.438464379289924E-2"/>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226155560"/>
        <c:axId val="226155952"/>
      </c:barChart>
      <c:catAx>
        <c:axId val="2261555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6155952"/>
        <c:crosses val="autoZero"/>
        <c:auto val="1"/>
        <c:lblAlgn val="ctr"/>
        <c:lblOffset val="100"/>
        <c:noMultiLvlLbl val="0"/>
      </c:catAx>
      <c:valAx>
        <c:axId val="226155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6155560"/>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tx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chemeClr val="accent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223486912"/>
        <c:axId val="223487304"/>
      </c:barChart>
      <c:catAx>
        <c:axId val="223486912"/>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23487304"/>
        <c:crosses val="autoZero"/>
        <c:auto val="1"/>
        <c:lblAlgn val="ctr"/>
        <c:lblOffset val="100"/>
        <c:noMultiLvlLbl val="0"/>
      </c:catAx>
      <c:valAx>
        <c:axId val="223487304"/>
        <c:scaling>
          <c:orientation val="minMax"/>
        </c:scaling>
        <c:delete val="1"/>
        <c:axPos val="l"/>
        <c:numFmt formatCode="0.0%" sourceLinked="1"/>
        <c:majorTickMark val="out"/>
        <c:minorTickMark val="none"/>
        <c:tickLblPos val="nextTo"/>
        <c:crossAx val="223486912"/>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8388373095154178E-2"/>
                  <c:y val="5.30789008516793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4.2642169728783885E-3"/>
                  <c:y val="-1.01808637556669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3828193350831151E-2"/>
                  <c:y val="-2.133237890718205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224623328"/>
        <c:axId val="224623720"/>
      </c:barChart>
      <c:catAx>
        <c:axId val="224623328"/>
        <c:scaling>
          <c:orientation val="minMax"/>
        </c:scaling>
        <c:delete val="0"/>
        <c:axPos val="b"/>
        <c:title>
          <c:tx>
            <c:rich>
              <a:bodyPr/>
              <a:lstStyle/>
              <a:p>
                <a:pPr>
                  <a:defRPr/>
                </a:pPr>
                <a:r>
                  <a:rPr lang="en-US" dirty="0"/>
                  <a:t>Age</a:t>
                </a:r>
              </a:p>
            </c:rich>
          </c:tx>
          <c:layout/>
          <c:overlay val="0"/>
        </c:title>
        <c:numFmt formatCode="General" sourceLinked="0"/>
        <c:majorTickMark val="out"/>
        <c:minorTickMark val="none"/>
        <c:tickLblPos val="nextTo"/>
        <c:crossAx val="224623720"/>
        <c:crosses val="autoZero"/>
        <c:auto val="1"/>
        <c:lblAlgn val="ctr"/>
        <c:lblOffset val="100"/>
        <c:noMultiLvlLbl val="0"/>
      </c:catAx>
      <c:valAx>
        <c:axId val="224623720"/>
        <c:scaling>
          <c:orientation val="minMax"/>
        </c:scaling>
        <c:delete val="0"/>
        <c:axPos val="l"/>
        <c:majorGridlines/>
        <c:title>
          <c:tx>
            <c:rich>
              <a:bodyPr rot="-5400000" vert="horz"/>
              <a:lstStyle/>
              <a:p>
                <a:pPr>
                  <a:defRPr/>
                </a:pPr>
                <a:r>
                  <a:rPr lang="en-US" dirty="0"/>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224623328"/>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224624504"/>
        <c:axId val="224625288"/>
      </c:barChart>
      <c:catAx>
        <c:axId val="224624504"/>
        <c:scaling>
          <c:orientation val="minMax"/>
        </c:scaling>
        <c:delete val="0"/>
        <c:axPos val="l"/>
        <c:numFmt formatCode="General" sourceLinked="0"/>
        <c:majorTickMark val="out"/>
        <c:minorTickMark val="none"/>
        <c:tickLblPos val="low"/>
        <c:txPr>
          <a:bodyPr/>
          <a:lstStyle/>
          <a:p>
            <a:pPr>
              <a:defRPr sz="1050" baseline="0"/>
            </a:pPr>
            <a:endParaRPr lang="en-US"/>
          </a:p>
        </c:txPr>
        <c:crossAx val="224625288"/>
        <c:crosses val="autoZero"/>
        <c:auto val="1"/>
        <c:lblAlgn val="ctr"/>
        <c:lblOffset val="100"/>
        <c:tickLblSkip val="5"/>
        <c:noMultiLvlLbl val="0"/>
      </c:catAx>
      <c:valAx>
        <c:axId val="224625288"/>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24624504"/>
        <c:crosses val="autoZero"/>
        <c:crossBetween val="between"/>
      </c:valAx>
    </c:plotArea>
    <c:legend>
      <c:legendPos val="t"/>
      <c:layout>
        <c:manualLayout>
          <c:xMode val="edge"/>
          <c:yMode val="edge"/>
          <c:x val="0.30362122703412076"/>
          <c:y val="4.1095890410958902E-2"/>
          <c:w val="0.39275742875890512"/>
          <c:h val="3.8527666918347532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2"/>
          <c:order val="0"/>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1"/>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2"/>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7"/>
          <c:order val="3"/>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4"/>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5"/>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224626072"/>
        <c:axId val="224626464"/>
      </c:barChart>
      <c:catAx>
        <c:axId val="224626072"/>
        <c:scaling>
          <c:orientation val="minMax"/>
        </c:scaling>
        <c:delete val="0"/>
        <c:axPos val="l"/>
        <c:numFmt formatCode="General" sourceLinked="0"/>
        <c:majorTickMark val="out"/>
        <c:minorTickMark val="none"/>
        <c:tickLblPos val="low"/>
        <c:txPr>
          <a:bodyPr/>
          <a:lstStyle/>
          <a:p>
            <a:pPr>
              <a:defRPr sz="1050" baseline="0"/>
            </a:pPr>
            <a:endParaRPr lang="en-US"/>
          </a:p>
        </c:txPr>
        <c:crossAx val="224626464"/>
        <c:crosses val="autoZero"/>
        <c:auto val="1"/>
        <c:lblAlgn val="ctr"/>
        <c:lblOffset val="100"/>
        <c:tickLblSkip val="5"/>
        <c:noMultiLvlLbl val="0"/>
      </c:catAx>
      <c:valAx>
        <c:axId val="22462646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24626072"/>
        <c:crosses val="autoZero"/>
        <c:crossBetween val="between"/>
      </c:valAx>
    </c:plotArea>
    <c:legend>
      <c:legendPos val="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0"/>
          <c:order val="0"/>
          <c:tx>
            <c:strRef>
              <c:f>Sheet1!$B$1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4"/>
          <c:order val="1"/>
          <c:tx>
            <c:strRef>
              <c:f>Sheet1!$F$1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dLbls>
          <c:showLegendKey val="0"/>
          <c:showVal val="0"/>
          <c:showCatName val="0"/>
          <c:showSerName val="0"/>
          <c:showPercent val="0"/>
          <c:showBubbleSize val="0"/>
        </c:dLbls>
        <c:gapWidth val="0"/>
        <c:overlap val="100"/>
        <c:axId val="224626856"/>
        <c:axId val="224674824"/>
      </c:barChart>
      <c:catAx>
        <c:axId val="224626856"/>
        <c:scaling>
          <c:orientation val="minMax"/>
        </c:scaling>
        <c:delete val="0"/>
        <c:axPos val="l"/>
        <c:numFmt formatCode="General" sourceLinked="0"/>
        <c:majorTickMark val="out"/>
        <c:minorTickMark val="none"/>
        <c:tickLblPos val="low"/>
        <c:txPr>
          <a:bodyPr/>
          <a:lstStyle/>
          <a:p>
            <a:pPr>
              <a:defRPr sz="1050" baseline="0"/>
            </a:pPr>
            <a:endParaRPr lang="en-US"/>
          </a:p>
        </c:txPr>
        <c:crossAx val="224674824"/>
        <c:crosses val="autoZero"/>
        <c:auto val="1"/>
        <c:lblAlgn val="ctr"/>
        <c:lblOffset val="100"/>
        <c:tickLblSkip val="5"/>
        <c:noMultiLvlLbl val="0"/>
      </c:catAx>
      <c:valAx>
        <c:axId val="22467482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24626856"/>
        <c:crosses val="autoZero"/>
        <c:crossBetween val="between"/>
      </c:valAx>
    </c:plotArea>
    <c:legend>
      <c:legendPos val="t"/>
      <c:layout>
        <c:manualLayout>
          <c:xMode val="edge"/>
          <c:yMode val="edge"/>
          <c:x val="0.36734568335208106"/>
          <c:y val="5.4794520547945202E-2"/>
          <c:w val="0.25935625234345705"/>
          <c:h val="4.1285190378599936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2"/>
          <c:order val="1"/>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2"/>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3"/>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1"/>
          <c:order val="4"/>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7"/>
          <c:order val="6"/>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7"/>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8"/>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ser>
          <c:idx val="6"/>
          <c:order val="9"/>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dLbls>
          <c:showLegendKey val="0"/>
          <c:showVal val="0"/>
          <c:showCatName val="0"/>
          <c:showSerName val="0"/>
          <c:showPercent val="0"/>
          <c:showBubbleSize val="0"/>
        </c:dLbls>
        <c:gapWidth val="0"/>
        <c:overlap val="100"/>
        <c:axId val="224675608"/>
        <c:axId val="224676000"/>
      </c:barChart>
      <c:catAx>
        <c:axId val="224675608"/>
        <c:scaling>
          <c:orientation val="minMax"/>
        </c:scaling>
        <c:delete val="0"/>
        <c:axPos val="l"/>
        <c:numFmt formatCode="General" sourceLinked="0"/>
        <c:majorTickMark val="out"/>
        <c:minorTickMark val="none"/>
        <c:tickLblPos val="low"/>
        <c:txPr>
          <a:bodyPr/>
          <a:lstStyle/>
          <a:p>
            <a:pPr>
              <a:defRPr sz="1050" baseline="0"/>
            </a:pPr>
            <a:endParaRPr lang="en-US"/>
          </a:p>
        </c:txPr>
        <c:crossAx val="224676000"/>
        <c:crosses val="autoZero"/>
        <c:auto val="1"/>
        <c:lblAlgn val="ctr"/>
        <c:lblOffset val="100"/>
        <c:tickLblSkip val="5"/>
        <c:noMultiLvlLbl val="0"/>
      </c:catAx>
      <c:valAx>
        <c:axId val="22467600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24675608"/>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02930" cy="350838"/>
          </a:xfrm>
          <a:prstGeom prst="rect">
            <a:avLst/>
          </a:prstGeom>
        </p:spPr>
        <p:txBody>
          <a:bodyPr vert="horz" lIns="90520" tIns="45259" rIns="90520" bIns="45259" rtlCol="0"/>
          <a:lstStyle>
            <a:lvl1pPr algn="l">
              <a:defRPr sz="1100"/>
            </a:lvl1pPr>
          </a:lstStyle>
          <a:p>
            <a:r>
              <a:rPr lang="en-US" dirty="0" smtClean="0"/>
              <a:t>DRAFT PLEASE DO NOT DISTRIBUTE OR REPRODUCE</a:t>
            </a:r>
            <a:endParaRPr lang="en-US" dirty="0"/>
          </a:p>
        </p:txBody>
      </p:sp>
      <p:sp>
        <p:nvSpPr>
          <p:cNvPr id="3" name="Date Placeholder 2"/>
          <p:cNvSpPr>
            <a:spLocks noGrp="1"/>
          </p:cNvSpPr>
          <p:nvPr>
            <p:ph type="dt" sz="quarter" idx="1"/>
          </p:nvPr>
        </p:nvSpPr>
        <p:spPr>
          <a:xfrm>
            <a:off x="5231577" y="0"/>
            <a:ext cx="4002930" cy="350838"/>
          </a:xfrm>
          <a:prstGeom prst="rect">
            <a:avLst/>
          </a:prstGeom>
        </p:spPr>
        <p:txBody>
          <a:bodyPr vert="horz" lIns="90520" tIns="45259" rIns="90520" bIns="45259" rtlCol="0"/>
          <a:lstStyle>
            <a:lvl1pPr algn="r">
              <a:defRPr sz="1100"/>
            </a:lvl1pPr>
          </a:lstStyle>
          <a:p>
            <a:fld id="{6F86D4F7-26D3-47E1-8796-8EA85FE6EA14}" type="datetimeFigureOut">
              <a:rPr lang="en-US" smtClean="0"/>
              <a:pPr/>
              <a:t>1/27/2016</a:t>
            </a:fld>
            <a:endParaRPr lang="en-US" dirty="0"/>
          </a:p>
        </p:txBody>
      </p:sp>
      <p:sp>
        <p:nvSpPr>
          <p:cNvPr id="4" name="Footer Placeholder 3"/>
          <p:cNvSpPr>
            <a:spLocks noGrp="1"/>
          </p:cNvSpPr>
          <p:nvPr>
            <p:ph type="ftr" sz="quarter" idx="2"/>
          </p:nvPr>
        </p:nvSpPr>
        <p:spPr>
          <a:xfrm>
            <a:off x="3" y="6657975"/>
            <a:ext cx="4002930" cy="350838"/>
          </a:xfrm>
          <a:prstGeom prst="rect">
            <a:avLst/>
          </a:prstGeom>
        </p:spPr>
        <p:txBody>
          <a:bodyPr vert="horz" lIns="90520" tIns="45259" rIns="90520" bIns="45259" rtlCol="0" anchor="b"/>
          <a:lstStyle>
            <a:lvl1pPr algn="l">
              <a:defRPr sz="1100"/>
            </a:lvl1pPr>
          </a:lstStyle>
          <a:p>
            <a:endParaRPr lang="en-US" dirty="0"/>
          </a:p>
        </p:txBody>
      </p:sp>
      <p:sp>
        <p:nvSpPr>
          <p:cNvPr id="5" name="Slide Number Placeholder 4"/>
          <p:cNvSpPr>
            <a:spLocks noGrp="1"/>
          </p:cNvSpPr>
          <p:nvPr>
            <p:ph type="sldNum" sz="quarter" idx="3"/>
          </p:nvPr>
        </p:nvSpPr>
        <p:spPr>
          <a:xfrm>
            <a:off x="5231577" y="6657975"/>
            <a:ext cx="4002930" cy="350838"/>
          </a:xfrm>
          <a:prstGeom prst="rect">
            <a:avLst/>
          </a:prstGeom>
        </p:spPr>
        <p:txBody>
          <a:bodyPr vert="horz" lIns="90520" tIns="45259" rIns="90520" bIns="45259" rtlCol="0" anchor="b"/>
          <a:lstStyle>
            <a:lvl1pPr algn="r">
              <a:defRPr sz="11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02299" cy="350520"/>
          </a:xfrm>
          <a:prstGeom prst="rect">
            <a:avLst/>
          </a:prstGeom>
          <a:noFill/>
          <a:ln w="9525">
            <a:noFill/>
            <a:miter lim="800000"/>
            <a:headEnd/>
            <a:tailEnd/>
          </a:ln>
        </p:spPr>
        <p:txBody>
          <a:bodyPr vert="horz" wrap="square" lIns="92239" tIns="46121" rIns="92239" bIns="46121" numCol="1" anchor="t" anchorCtr="0" compatLnSpc="1">
            <a:prstTxWarp prst="textNoShape">
              <a:avLst/>
            </a:prstTxWarp>
          </a:bodyPr>
          <a:lstStyle>
            <a:lvl1pPr>
              <a:defRPr sz="1100" smtClean="0"/>
            </a:lvl1pPr>
          </a:lstStyle>
          <a:p>
            <a:pPr>
              <a:defRPr/>
            </a:pPr>
            <a:r>
              <a:rPr lang="en-US" dirty="0" smtClean="0"/>
              <a:t>DRAFT PLEASE DO NOT DISTRIBUTE OR REPRODUCE</a:t>
            </a:r>
            <a:endParaRPr lang="en-US" dirty="0"/>
          </a:p>
        </p:txBody>
      </p:sp>
      <p:sp>
        <p:nvSpPr>
          <p:cNvPr id="5123" name="Rectangle 3"/>
          <p:cNvSpPr>
            <a:spLocks noGrp="1" noChangeArrowheads="1"/>
          </p:cNvSpPr>
          <p:nvPr>
            <p:ph type="dt" idx="1"/>
          </p:nvPr>
        </p:nvSpPr>
        <p:spPr bwMode="auto">
          <a:xfrm>
            <a:off x="5233777" y="0"/>
            <a:ext cx="4002299" cy="350520"/>
          </a:xfrm>
          <a:prstGeom prst="rect">
            <a:avLst/>
          </a:prstGeom>
          <a:noFill/>
          <a:ln w="9525">
            <a:noFill/>
            <a:miter lim="800000"/>
            <a:headEnd/>
            <a:tailEnd/>
          </a:ln>
        </p:spPr>
        <p:txBody>
          <a:bodyPr vert="horz" wrap="square" lIns="92239" tIns="46121" rIns="92239" bIns="46121" numCol="1" anchor="t" anchorCtr="0" compatLnSpc="1">
            <a:prstTxWarp prst="textNoShape">
              <a:avLst/>
            </a:prstTxWarp>
          </a:bodyPr>
          <a:lstStyle>
            <a:lvl1pPr algn="r">
              <a:defRPr sz="11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38263" y="152400"/>
            <a:ext cx="6713537"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57055" y="5562601"/>
            <a:ext cx="7949081" cy="1143001"/>
          </a:xfrm>
          <a:prstGeom prst="rect">
            <a:avLst/>
          </a:prstGeom>
          <a:noFill/>
          <a:ln w="9525">
            <a:noFill/>
            <a:miter lim="800000"/>
            <a:headEnd/>
            <a:tailEnd/>
          </a:ln>
        </p:spPr>
        <p:txBody>
          <a:bodyPr vert="horz" wrap="square" lIns="92239" tIns="46121" rIns="92239" bIns="4612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02299" cy="350520"/>
          </a:xfrm>
          <a:prstGeom prst="rect">
            <a:avLst/>
          </a:prstGeom>
          <a:noFill/>
          <a:ln w="9525">
            <a:noFill/>
            <a:miter lim="800000"/>
            <a:headEnd/>
            <a:tailEnd/>
          </a:ln>
        </p:spPr>
        <p:txBody>
          <a:bodyPr vert="horz" wrap="square" lIns="92239" tIns="46121" rIns="92239" bIns="46121" numCol="1" anchor="b" anchorCtr="0" compatLnSpc="1">
            <a:prstTxWarp prst="textNoShape">
              <a:avLst/>
            </a:prstTxWarp>
          </a:bodyPr>
          <a:lstStyle>
            <a:lvl1pPr>
              <a:defRPr sz="1100" smtClean="0"/>
            </a:lvl1pPr>
          </a:lstStyle>
          <a:p>
            <a:pPr>
              <a:defRPr/>
            </a:pPr>
            <a:endParaRPr lang="en-US" dirty="0"/>
          </a:p>
        </p:txBody>
      </p:sp>
      <p:sp>
        <p:nvSpPr>
          <p:cNvPr id="5127" name="Rectangle 7"/>
          <p:cNvSpPr>
            <a:spLocks noGrp="1" noChangeArrowheads="1"/>
          </p:cNvSpPr>
          <p:nvPr>
            <p:ph type="sldNum" sz="quarter" idx="5"/>
          </p:nvPr>
        </p:nvSpPr>
        <p:spPr bwMode="auto">
          <a:xfrm>
            <a:off x="5233777" y="6659880"/>
            <a:ext cx="4002299" cy="350520"/>
          </a:xfrm>
          <a:prstGeom prst="rect">
            <a:avLst/>
          </a:prstGeom>
          <a:noFill/>
          <a:ln w="9525">
            <a:noFill/>
            <a:miter lim="800000"/>
            <a:headEnd/>
            <a:tailEnd/>
          </a:ln>
        </p:spPr>
        <p:txBody>
          <a:bodyPr vert="horz" wrap="square" lIns="92239" tIns="46121" rIns="92239" bIns="46121" numCol="1" anchor="b" anchorCtr="0" compatLnSpc="1">
            <a:prstTxWarp prst="textNoShape">
              <a:avLst/>
            </a:prstTxWarp>
          </a:bodyPr>
          <a:lstStyle>
            <a:lvl1pPr algn="r">
              <a:defRPr sz="11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Lila Valencia</a:t>
            </a:r>
            <a:r>
              <a:rPr lang="en-US" baseline="0" dirty="0" smtClean="0"/>
              <a:t> is the legislative liaison and a researcher with the Office of the State Demographer located in Austin, TX.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a:t>
            </a:fld>
            <a:endParaRPr lang="en-US" dirty="0"/>
          </a:p>
        </p:txBody>
      </p:sp>
    </p:spTree>
    <p:extLst>
      <p:ext uri="{BB962C8B-B14F-4D97-AF65-F5344CB8AC3E}">
        <p14:creationId xmlns:p14="http://schemas.microsoft.com/office/powerpoint/2010/main" val="282569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969000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3350" y="528638"/>
            <a:ext cx="6354763"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11</a:t>
            </a:fld>
            <a:endParaRPr lang="en-US" dirty="0"/>
          </a:p>
        </p:txBody>
      </p:sp>
    </p:spTree>
    <p:extLst>
      <p:ext uri="{BB962C8B-B14F-4D97-AF65-F5344CB8AC3E}">
        <p14:creationId xmlns:p14="http://schemas.microsoft.com/office/powerpoint/2010/main" val="170181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2663725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130803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a:t>
            </a:r>
            <a:r>
              <a:rPr lang="en-US" baseline="0" dirty="0" smtClean="0"/>
              <a:t> and </a:t>
            </a:r>
            <a:r>
              <a:rPr lang="en-US" dirty="0" smtClean="0"/>
              <a:t>sex</a:t>
            </a:r>
            <a:r>
              <a:rPr lang="en-US" baseline="0" dirty="0" smtClean="0"/>
              <a:t> composition of the Texas non-Hispanic white population. Blue represents males, red females, rows are single years of age. In 2013, median age among non-Hispanic white females was 43 years of age.</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1814209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289886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minority population in Texas.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231489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351236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4204125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357188"/>
            <a:ext cx="7008812"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20</a:t>
            </a:fld>
            <a:endParaRPr lang="en-US" dirty="0"/>
          </a:p>
        </p:txBody>
      </p:sp>
    </p:spTree>
    <p:extLst>
      <p:ext uri="{BB962C8B-B14F-4D97-AF65-F5344CB8AC3E}">
        <p14:creationId xmlns:p14="http://schemas.microsoft.com/office/powerpoint/2010/main" val="355890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a:t>
            </a:fld>
            <a:endParaRPr lang="en-US" dirty="0"/>
          </a:p>
        </p:txBody>
      </p:sp>
    </p:spTree>
    <p:extLst>
      <p:ext uri="{BB962C8B-B14F-4D97-AF65-F5344CB8AC3E}">
        <p14:creationId xmlns:p14="http://schemas.microsoft.com/office/powerpoint/2010/main" val="692543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357188"/>
            <a:ext cx="7008812"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21</a:t>
            </a:fld>
            <a:endParaRPr lang="en-US" dirty="0"/>
          </a:p>
        </p:txBody>
      </p:sp>
    </p:spTree>
    <p:extLst>
      <p:ext uri="{BB962C8B-B14F-4D97-AF65-F5344CB8AC3E}">
        <p14:creationId xmlns:p14="http://schemas.microsoft.com/office/powerpoint/2010/main" val="1226339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423947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152400"/>
            <a:ext cx="6542087" cy="4908550"/>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23</a:t>
            </a:fld>
            <a:endParaRPr lang="en-US" dirty="0"/>
          </a:p>
        </p:txBody>
      </p:sp>
    </p:spTree>
    <p:extLst>
      <p:ext uri="{BB962C8B-B14F-4D97-AF65-F5344CB8AC3E}">
        <p14:creationId xmlns:p14="http://schemas.microsoft.com/office/powerpoint/2010/main" val="3144889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24</a:t>
            </a:fld>
            <a:endParaRPr lang="en-US" dirty="0"/>
          </a:p>
        </p:txBody>
      </p:sp>
    </p:spTree>
    <p:extLst>
      <p:ext uri="{BB962C8B-B14F-4D97-AF65-F5344CB8AC3E}">
        <p14:creationId xmlns:p14="http://schemas.microsoft.com/office/powerpoint/2010/main" val="997032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Projected population growth suggests</a:t>
            </a:r>
            <a:r>
              <a:rPr lang="en-US" baseline="0" dirty="0" smtClean="0"/>
              <a:t> increased numbers and density in the points of Texas’ population triangle, the lower Rio Grande valley with continued growth of El Paso and the urbanized areas in the west of the State.  Many rural counties will continue to lose population. </a:t>
            </a:r>
            <a:r>
              <a:rPr lang="en-US" dirty="0" smtClean="0"/>
              <a:t>The speed of growth</a:t>
            </a:r>
            <a:r>
              <a:rPr lang="en-US" baseline="0" dirty="0" smtClean="0"/>
              <a:t> is projected to be greatest in counties surrounding the urban core counties of the points of the Texas’ population triangle.</a:t>
            </a:r>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25</a:t>
            </a:fld>
            <a:endParaRPr lang="en-US" dirty="0"/>
          </a:p>
        </p:txBody>
      </p:sp>
    </p:spTree>
    <p:extLst>
      <p:ext uri="{BB962C8B-B14F-4D97-AF65-F5344CB8AC3E}">
        <p14:creationId xmlns:p14="http://schemas.microsoft.com/office/powerpoint/2010/main" val="3287431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357188"/>
            <a:ext cx="7008812" cy="5257800"/>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822153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528638"/>
            <a:ext cx="6402388" cy="4802187"/>
          </a:xfrm>
        </p:spPr>
      </p:sp>
      <p:sp>
        <p:nvSpPr>
          <p:cNvPr id="3" name="Notes Placeholder 2"/>
          <p:cNvSpPr>
            <a:spLocks noGrp="1"/>
          </p:cNvSpPr>
          <p:nvPr>
            <p:ph type="body" idx="1"/>
          </p:nvPr>
        </p:nvSpPr>
        <p:spPr/>
        <p:txBody>
          <a:bodyPr>
            <a:normAutofit lnSpcReduction="10000"/>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27</a:t>
            </a:fld>
            <a:endParaRPr lang="en-US" dirty="0"/>
          </a:p>
        </p:txBody>
      </p:sp>
    </p:spTree>
    <p:extLst>
      <p:ext uri="{BB962C8B-B14F-4D97-AF65-F5344CB8AC3E}">
        <p14:creationId xmlns:p14="http://schemas.microsoft.com/office/powerpoint/2010/main" val="3682300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528638"/>
            <a:ext cx="6402388" cy="4802187"/>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28</a:t>
            </a:fld>
            <a:endParaRPr lang="en-US" dirty="0"/>
          </a:p>
        </p:txBody>
      </p:sp>
    </p:spTree>
    <p:extLst>
      <p:ext uri="{BB962C8B-B14F-4D97-AF65-F5344CB8AC3E}">
        <p14:creationId xmlns:p14="http://schemas.microsoft.com/office/powerpoint/2010/main" val="3848735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92213" y="238125"/>
            <a:ext cx="7192962" cy="5395913"/>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29</a:t>
            </a:fld>
            <a:endParaRPr lang="en-US" dirty="0" smtClean="0"/>
          </a:p>
        </p:txBody>
      </p:sp>
    </p:spTree>
    <p:extLst>
      <p:ext uri="{BB962C8B-B14F-4D97-AF65-F5344CB8AC3E}">
        <p14:creationId xmlns:p14="http://schemas.microsoft.com/office/powerpoint/2010/main" val="284713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Between 2000 and 2010 Texas added over 4 million residents. In just 4 short years, it is estimated Texas has added nearly 2 million more,</a:t>
            </a:r>
            <a:r>
              <a:rPr lang="en-US" baseline="0" dirty="0" smtClean="0"/>
              <a:t> placing Texas population at just under 27 million. </a:t>
            </a:r>
            <a:r>
              <a:rPr lang="en-US" dirty="0" smtClean="0"/>
              <a:t>Population</a:t>
            </a:r>
            <a:r>
              <a:rPr lang="en-US" baseline="0" dirty="0" smtClean="0"/>
              <a:t> growth in Texas has been geometric or compounding in nature. Over the past six decades there have been three periods where the numeric growth has increased relative to previous years. We have no indication that the population growth in Texas will slow dramatically in coming years.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192197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growth has been steady but not geographically even over the past seven decades. As the population in the major urban areas and surrounding suburban areas has grown dramatically, areas the more rural western part of the state that were populated earlier have become less populated in recent decades.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4</a:t>
            </a:fld>
            <a:endParaRPr lang="en-US" dirty="0"/>
          </a:p>
        </p:txBody>
      </p:sp>
    </p:spTree>
    <p:extLst>
      <p:ext uri="{BB962C8B-B14F-4D97-AF65-F5344CB8AC3E}">
        <p14:creationId xmlns:p14="http://schemas.microsoft.com/office/powerpoint/2010/main" val="371571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152400"/>
            <a:ext cx="7310438" cy="5484813"/>
          </a:xfrm>
        </p:spPr>
      </p:sp>
      <p:sp>
        <p:nvSpPr>
          <p:cNvPr id="3" name="Notes Placeholder 2"/>
          <p:cNvSpPr>
            <a:spLocks noGrp="1"/>
          </p:cNvSpPr>
          <p:nvPr>
            <p:ph type="body" idx="1"/>
          </p:nvPr>
        </p:nvSpPr>
        <p:spPr/>
        <p:txBody>
          <a:bodyPr/>
          <a:lstStyle/>
          <a:p>
            <a:pPr defTabSz="905331">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05331">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233777" y="6659880"/>
            <a:ext cx="4002299" cy="350520"/>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59613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6788" y="292100"/>
            <a:ext cx="6919912" cy="5191125"/>
          </a:xfrm>
        </p:spPr>
      </p:sp>
      <p:sp>
        <p:nvSpPr>
          <p:cNvPr id="3" name="Notes Placeholder 2"/>
          <p:cNvSpPr>
            <a:spLocks noGrp="1"/>
          </p:cNvSpPr>
          <p:nvPr>
            <p:ph type="body" idx="1"/>
          </p:nvPr>
        </p:nvSpPr>
        <p:spPr>
          <a:xfrm>
            <a:off x="513116" y="5330825"/>
            <a:ext cx="8091165" cy="1667404"/>
          </a:xfrm>
          <a:prstGeom prst="rect">
            <a:avLst/>
          </a:prstGeom>
        </p:spPr>
        <p:txBody>
          <a:bodyPr/>
          <a:lstStyle/>
          <a:p>
            <a:pPr defTabSz="872905">
              <a:defRPr/>
            </a:pPr>
            <a:endParaRPr lang="en-US" dirty="0" smtClean="0"/>
          </a:p>
          <a:p>
            <a:pPr defTabSz="872905">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have been growing quickly. </a:t>
            </a:r>
            <a:endParaRPr lang="en-US" dirty="0" smtClean="0"/>
          </a:p>
        </p:txBody>
      </p:sp>
      <p:sp>
        <p:nvSpPr>
          <p:cNvPr id="4" name="Slide Number Placeholder 3"/>
          <p:cNvSpPr>
            <a:spLocks noGrp="1"/>
          </p:cNvSpPr>
          <p:nvPr>
            <p:ph type="sldNum" sz="quarter" idx="10"/>
          </p:nvPr>
        </p:nvSpPr>
        <p:spPr>
          <a:xfrm>
            <a:off x="5067626" y="6382385"/>
            <a:ext cx="3875242" cy="335916"/>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74727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baseline="0" dirty="0" smtClean="0"/>
              <a:t>Thirty percent of the fastest growing counties in the United States from 2013 to 2014 were in Texas. Some of the fastest growing counties in the country continue to be suburban ring counties, such as Hays, Fort Bend, and Comal counties. Growth among the fastest growing counties in the country stems more from migration than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106769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One-fourth</a:t>
            </a:r>
            <a:r>
              <a:rPr lang="en-US" baseline="0" dirty="0" smtClean="0"/>
              <a:t> of the counties in the United States that were growing the most numerically between 2013 and 2014 were in Texas. These counties are the larger ones in the State and are all counties that have experienced continued growth. However, the components attributing to their population change varies. For instance, natural increase and international migration are playing a key role in population growth in Dallas County. Harris, Bexar, and Tarrant counties are growing about evenly from migration and natural increase. Whereas in the suburban ring counties migration (mostly domestic) is driving population growth. Travis County is the only large urban core county whose population growth is mostly tied to migration.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132105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152400"/>
            <a:ext cx="6542087" cy="4908550"/>
          </a:xfrm>
        </p:spPr>
      </p:sp>
      <p:sp>
        <p:nvSpPr>
          <p:cNvPr id="3" name="Notes Placeholder 2"/>
          <p:cNvSpPr>
            <a:spLocks noGrp="1"/>
          </p:cNvSpPr>
          <p:nvPr>
            <p:ph type="body" idx="1"/>
          </p:nvPr>
        </p:nvSpPr>
        <p:spPr/>
        <p:txBody>
          <a:bodyPr/>
          <a:lstStyle/>
          <a:p>
            <a:r>
              <a:rPr lang="en-US" sz="800" dirty="0"/>
              <a:t>Population changes from two factors, one is natural increase which is simply births minus deaths over time and the other is net migration which is in-migrants minus out-migrants over time. Population added from natural increase are babies joining an already existing household. So the effect of population growth from natural increase on infrastructure demands is both lightening, from people dying, and delayed until babies reach the age where they have infrastructure requirements. Net-migration, in Texas, has been positive for most of our history. Migrants, are usually adults in a household, thus migrants immediately add new households and have instant infrastructure needs, such as housing, transportation, etc.</a:t>
            </a:r>
          </a:p>
          <a:p>
            <a:endParaRPr lang="en-US" sz="800" dirty="0"/>
          </a:p>
          <a:p>
            <a:r>
              <a:rPr lang="en-US" sz="800" dirty="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endParaRPr lang="en-US" sz="1000" dirty="0"/>
          </a:p>
        </p:txBody>
      </p:sp>
      <p:sp>
        <p:nvSpPr>
          <p:cNvPr id="4" name="Slide Number Placeholder 3"/>
          <p:cNvSpPr>
            <a:spLocks noGrp="1"/>
          </p:cNvSpPr>
          <p:nvPr>
            <p:ph type="sldNum" sz="quarter" idx="10"/>
          </p:nvPr>
        </p:nvSpPr>
        <p:spPr/>
        <p:txBody>
          <a:bodyPr/>
          <a:lstStyle/>
          <a:p>
            <a:fld id="{98163AE5-516B-4829-B0EE-0DD680D1BF5A}" type="slidenum">
              <a:rPr lang="en-US" smtClean="0"/>
              <a:t>9</a:t>
            </a:fld>
            <a:endParaRPr lang="en-US" dirty="0"/>
          </a:p>
        </p:txBody>
      </p:sp>
    </p:spTree>
    <p:extLst>
      <p:ext uri="{BB962C8B-B14F-4D97-AF65-F5344CB8AC3E}">
        <p14:creationId xmlns:p14="http://schemas.microsoft.com/office/powerpoint/2010/main" val="4097343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60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7"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 id="2147483676" r:id="rId15"/>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Lila.Valencia@osd.state.tx.us"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hyperlink" Target="http://www.osd.texas.gov/"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5943600" cy="1905000"/>
          </a:xfrm>
        </p:spPr>
        <p:txBody>
          <a:bodyPr>
            <a:noAutofit/>
          </a:bodyPr>
          <a:lstStyle/>
          <a:p>
            <a:r>
              <a:rPr lang="en-US" sz="3200" dirty="0" smtClean="0"/>
              <a:t>Texas Demographic Trends, Characteristics, &amp; Projections</a:t>
            </a:r>
            <a:endParaRPr lang="en-US" sz="2400" dirty="0"/>
          </a:p>
        </p:txBody>
      </p:sp>
      <p:sp>
        <p:nvSpPr>
          <p:cNvPr id="4" name="Subtitle 3"/>
          <p:cNvSpPr>
            <a:spLocks noGrp="1"/>
          </p:cNvSpPr>
          <p:nvPr>
            <p:ph type="subTitle" idx="1"/>
          </p:nvPr>
        </p:nvSpPr>
        <p:spPr>
          <a:xfrm>
            <a:off x="6400800" y="2971800"/>
            <a:ext cx="2908884" cy="1676400"/>
          </a:xfrm>
        </p:spPr>
        <p:txBody>
          <a:bodyPr>
            <a:noAutofit/>
          </a:bodyPr>
          <a:lstStyle/>
          <a:p>
            <a:r>
              <a:rPr lang="en-US" sz="2000" dirty="0" smtClean="0"/>
              <a:t>Emerge-USA</a:t>
            </a:r>
            <a:endParaRPr lang="en-US" sz="2000" dirty="0" smtClean="0"/>
          </a:p>
          <a:p>
            <a:r>
              <a:rPr lang="en-US" sz="2000" dirty="0" smtClean="0"/>
              <a:t> Austin, Texas</a:t>
            </a:r>
          </a:p>
          <a:p>
            <a:r>
              <a:rPr lang="en-US" sz="2000" dirty="0" smtClean="0"/>
              <a:t>January 30, 2016</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9346" y="6586742"/>
            <a:ext cx="253670" cy="253670"/>
          </a:xfrm>
          <a:prstGeom prst="rect">
            <a:avLst/>
          </a:prstGeom>
        </p:spPr>
      </p:pic>
      <p:sp>
        <p:nvSpPr>
          <p:cNvPr id="6" name="TextBox 5"/>
          <p:cNvSpPr txBox="1"/>
          <p:nvPr/>
        </p:nvSpPr>
        <p:spPr>
          <a:xfrm>
            <a:off x="6773016" y="6544300"/>
            <a:ext cx="2101537" cy="338554"/>
          </a:xfrm>
          <a:prstGeom prst="rect">
            <a:avLst/>
          </a:prstGeom>
          <a:noFill/>
        </p:spPr>
        <p:txBody>
          <a:bodyPr wrap="none" rtlCol="0">
            <a:spAutoFit/>
          </a:bodyPr>
          <a:lstStyle/>
          <a:p>
            <a:r>
              <a:rPr lang="en-US" sz="1600" dirty="0" smtClean="0">
                <a:solidFill>
                  <a:srgbClr val="1B1E7A"/>
                </a:solidFill>
              </a:rPr>
              <a:t>@TexasDemography</a:t>
            </a:r>
            <a:endParaRPr lang="en-US" sz="1600" dirty="0">
              <a:solidFill>
                <a:srgbClr val="1B1E7A"/>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pPr/>
              <a:t>1</a:t>
            </a:fld>
            <a:endParaRPr lang="en-US" dirty="0"/>
          </a:p>
        </p:txBody>
      </p:sp>
    </p:spTree>
    <p:extLst>
      <p:ext uri="{BB962C8B-B14F-4D97-AF65-F5344CB8AC3E}">
        <p14:creationId xmlns:p14="http://schemas.microsoft.com/office/powerpoint/2010/main" val="3241685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rgbClr val="1B1E7A"/>
                </a:solidFill>
              </a:rPr>
              <a:t>Texas is racially/ethnically diversifying.</a:t>
            </a:r>
            <a:endParaRPr lang="en-US" sz="2800" dirty="0">
              <a:solidFill>
                <a:srgbClr val="1B1E7A"/>
              </a:solidFill>
            </a:endParaRPr>
          </a:p>
        </p:txBody>
      </p:sp>
    </p:spTree>
    <p:extLst>
      <p:ext uri="{BB962C8B-B14F-4D97-AF65-F5344CB8AC3E}">
        <p14:creationId xmlns:p14="http://schemas.microsoft.com/office/powerpoint/2010/main" val="2057016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304800"/>
            <a:ext cx="7391400" cy="990600"/>
          </a:xfrm>
          <a:prstGeom prst="rect">
            <a:avLst/>
          </a:prstGeom>
        </p:spPr>
        <p:txBody>
          <a:bodyPr/>
          <a:lstStyle/>
          <a:p>
            <a:pPr lvl="0" algn="ctr" eaLnBrk="1" hangingPunct="1">
              <a:defRPr/>
            </a:pPr>
            <a:r>
              <a:rPr lang="en-US" sz="2800" kern="0" dirty="0" smtClean="0">
                <a:solidFill>
                  <a:srgbClr val="1B1E7A"/>
                </a:solidFill>
                <a:latin typeface="+mj-lt"/>
                <a:ea typeface="+mj-ea"/>
                <a:cs typeface="+mj-cs"/>
              </a:rPr>
              <a:t>Texas Racial and Ethnic Composition, </a:t>
            </a:r>
          </a:p>
          <a:p>
            <a:pPr lvl="0" algn="ctr" eaLnBrk="1" hangingPunct="1">
              <a:defRPr/>
            </a:pPr>
            <a:r>
              <a:rPr lang="en-US" sz="2800" kern="0" dirty="0" smtClean="0">
                <a:solidFill>
                  <a:srgbClr val="1B1E7A"/>
                </a:solidFill>
                <a:latin typeface="+mj-lt"/>
                <a:ea typeface="+mj-ea"/>
                <a:cs typeface="+mj-cs"/>
              </a:rPr>
              <a:t>2000 and 2010</a:t>
            </a:r>
            <a:endParaRPr kumimoji="0" lang="en-US" sz="2800"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2535"/>
            <a:ext cx="8001000" cy="430887"/>
          </a:xfrm>
          <a:prstGeom prst="rect">
            <a:avLst/>
          </a:prstGeom>
        </p:spPr>
        <p:txBody>
          <a:bodyPr wrap="square">
            <a:spAutoFit/>
          </a:bodyPr>
          <a:lstStyle/>
          <a:p>
            <a:r>
              <a:rPr lang="en-US" sz="1100" dirty="0" smtClean="0">
                <a:solidFill>
                  <a:schemeClr val="tx1">
                    <a:lumMod val="50000"/>
                    <a:lumOff val="50000"/>
                  </a:schemeClr>
                </a:solidFill>
              </a:rPr>
              <a:t>Source: U.S. Census Bureau. 2000 and 2010 Decennial Census 					</a:t>
            </a:r>
            <a:endParaRPr lang="en-US" sz="1100" dirty="0">
              <a:solidFill>
                <a:schemeClr val="tx1">
                  <a:lumMod val="50000"/>
                  <a:lumOff val="50000"/>
                </a:schemeClr>
              </a:solidFill>
            </a:endParaRPr>
          </a:p>
        </p:txBody>
      </p:sp>
      <p:sp>
        <p:nvSpPr>
          <p:cNvPr id="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11</a:t>
            </a:r>
            <a:endParaRPr lang="en-US" dirty="0"/>
          </a:p>
        </p:txBody>
      </p:sp>
    </p:spTree>
    <p:extLst>
      <p:ext uri="{BB962C8B-B14F-4D97-AF65-F5344CB8AC3E}">
        <p14:creationId xmlns:p14="http://schemas.microsoft.com/office/powerpoint/2010/main" val="749760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Racial and Ethnic Composition of Texas and Top 10 Most Populous Counties, 2014</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882231"/>
              </p:ext>
            </p:extLst>
          </p:nvPr>
        </p:nvGraphicFramePr>
        <p:xfrm>
          <a:off x="609599" y="1447801"/>
          <a:ext cx="7848600" cy="4690896"/>
        </p:xfrm>
        <a:graphic>
          <a:graphicData uri="http://schemas.openxmlformats.org/drawingml/2006/table">
            <a:tbl>
              <a:tblPr firstRow="1" firstCol="1" bandRow="1">
                <a:tableStyleId>{5C22544A-7EE6-4342-B048-85BDC9FD1C3A}</a:tableStyleId>
              </a:tblPr>
              <a:tblGrid>
                <a:gridCol w="2711608"/>
                <a:gridCol w="1069580"/>
                <a:gridCol w="1069580"/>
                <a:gridCol w="1069580"/>
                <a:gridCol w="964126"/>
                <a:gridCol w="964126"/>
              </a:tblGrid>
              <a:tr h="595079">
                <a:tc>
                  <a:txBody>
                    <a:bodyPr/>
                    <a:lstStyle/>
                    <a:p>
                      <a:pPr marL="91440" algn="l" fontAlgn="b">
                        <a:spcBef>
                          <a:spcPts val="600"/>
                        </a:spcBef>
                      </a:pP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White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Hispanic</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Black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Asian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Other</a:t>
                      </a:r>
                      <a:endParaRPr lang="en-US" sz="1800" b="0" i="0" u="none" strike="noStrike" dirty="0">
                        <a:solidFill>
                          <a:srgbClr val="000000"/>
                        </a:solidFill>
                        <a:effectLst/>
                        <a:latin typeface="Calibri" panose="020F0502020204030204" pitchFamily="34" charset="0"/>
                      </a:endParaRPr>
                    </a:p>
                  </a:txBody>
                  <a:tcPr marL="9525" marR="9525" marT="9525" marB="0" anchor="b"/>
                </a:tc>
              </a:tr>
              <a:tr h="372347">
                <a:tc>
                  <a:txBody>
                    <a:bodyPr/>
                    <a:lstStyle/>
                    <a:p>
                      <a:pPr marL="91440" algn="l" fontAlgn="b">
                        <a:spcBef>
                          <a:spcPts val="600"/>
                        </a:spcBef>
                      </a:pPr>
                      <a:r>
                        <a:rPr lang="en-US" sz="1800" b="0" u="none" strike="noStrike" dirty="0">
                          <a:effectLst/>
                        </a:rPr>
                        <a:t>TEXAS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43.5%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38.6%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11.7%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4.4%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r>
              <a:tr h="372347">
                <a:tc>
                  <a:txBody>
                    <a:bodyPr/>
                    <a:lstStyle/>
                    <a:p>
                      <a:pPr marL="91440" algn="l" fontAlgn="b">
                        <a:spcBef>
                          <a:spcPts val="600"/>
                        </a:spcBef>
                      </a:pPr>
                      <a:r>
                        <a:rPr lang="en-US" sz="1800" b="0" u="none" strike="noStrike" dirty="0">
                          <a:effectLst/>
                        </a:rPr>
                        <a:t>Denton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61.7%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19.0%</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9.1%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7.6%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Collin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60.4%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15.1%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9.2%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12.8%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Travis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u="none" strike="noStrike" dirty="0">
                          <a:solidFill>
                            <a:schemeClr val="accent1">
                              <a:lumMod val="50000"/>
                            </a:schemeClr>
                          </a:solidFill>
                          <a:effectLst/>
                        </a:rPr>
                        <a:t>49.7%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33.9%</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8.1%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6.2%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2.1%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Tarrant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49.3%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27.8%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15.4%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5.1%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Fort Bend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35.1%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24.0%</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20.3%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18.7%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Harris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31.4%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41.8%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18.5%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6.8%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Dallas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31.1%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39.3%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22.3%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5.8%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Bexar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29.2%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59.3%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7.2%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smtClean="0">
                          <a:effectLst/>
                        </a:rPr>
                        <a:t>El Paso 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solidFill>
                            <a:schemeClr val="accent1">
                              <a:lumMod val="50000"/>
                            </a:schemeClr>
                          </a:solidFill>
                          <a:effectLst/>
                        </a:rPr>
                        <a:t>13.3%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81.2%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3.1%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1.1%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1.2%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smtClean="0">
                          <a:effectLst/>
                        </a:rPr>
                        <a:t>Hidalgo</a:t>
                      </a:r>
                      <a:r>
                        <a:rPr lang="en-US" sz="1800" b="0" u="none" strike="noStrike" baseline="0" dirty="0" smtClean="0">
                          <a:effectLst/>
                        </a:rPr>
                        <a:t>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u="none" strike="noStrike" dirty="0" smtClean="0">
                          <a:solidFill>
                            <a:schemeClr val="accent1">
                              <a:lumMod val="50000"/>
                            </a:schemeClr>
                          </a:solidFill>
                          <a:effectLst/>
                        </a:rPr>
                        <a:t>7.1%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91.2%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0.4%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1.0%</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0.2%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bl>
          </a:graphicData>
        </a:graphic>
      </p:graphicFrame>
      <p:sp>
        <p:nvSpPr>
          <p:cNvPr id="5" name="Rectangle 4"/>
          <p:cNvSpPr/>
          <p:nvPr/>
        </p:nvSpPr>
        <p:spPr>
          <a:xfrm>
            <a:off x="0" y="6400800"/>
            <a:ext cx="8001000" cy="261610"/>
          </a:xfrm>
          <a:prstGeom prst="rect">
            <a:avLst/>
          </a:prstGeom>
        </p:spPr>
        <p:txBody>
          <a:bodyPr wrap="square">
            <a:spAutoFit/>
          </a:bodyPr>
          <a:lstStyle/>
          <a:p>
            <a:r>
              <a:rPr lang="en-US" sz="1100" dirty="0" smtClean="0">
                <a:solidFill>
                  <a:schemeClr val="tx1">
                    <a:lumMod val="50000"/>
                    <a:lumOff val="50000"/>
                  </a:schemeClr>
                </a:solidFill>
              </a:rPr>
              <a:t>Source: U.S. Census Bureau, 2014 Vintage Population Estimates</a:t>
            </a:r>
            <a:endParaRPr lang="en-US" sz="1100" dirty="0">
              <a:solidFill>
                <a:schemeClr val="tx1">
                  <a:lumMod val="50000"/>
                  <a:lumOff val="50000"/>
                </a:schemeClr>
              </a:solidFill>
            </a:endParaRPr>
          </a:p>
        </p:txBody>
      </p:sp>
      <p:sp>
        <p:nvSpPr>
          <p:cNvPr id="6"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12</a:t>
            </a:r>
            <a:endParaRPr lang="en-US" dirty="0"/>
          </a:p>
        </p:txBody>
      </p:sp>
    </p:spTree>
    <p:extLst>
      <p:ext uri="{BB962C8B-B14F-4D97-AF65-F5344CB8AC3E}">
        <p14:creationId xmlns:p14="http://schemas.microsoft.com/office/powerpoint/2010/main" val="3324549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2800" dirty="0" smtClean="0"/>
              <a:t>Texas White (non-Hispanic) and Hispanic Populations by Age, 2010</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9515531"/>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13</a:t>
            </a:fld>
            <a:endParaRPr lang="en-US" dirty="0"/>
          </a:p>
        </p:txBody>
      </p:sp>
      <p:sp>
        <p:nvSpPr>
          <p:cNvPr id="6" name="TextBox 5"/>
          <p:cNvSpPr txBox="1"/>
          <p:nvPr/>
        </p:nvSpPr>
        <p:spPr>
          <a:xfrm>
            <a:off x="0" y="6554085"/>
            <a:ext cx="4597734"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245409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28833430"/>
              </p:ext>
            </p:extLst>
          </p:nvPr>
        </p:nvGraphicFramePr>
        <p:xfrm>
          <a:off x="609600" y="1223221"/>
          <a:ext cx="85344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14</a:t>
            </a:fld>
            <a:endParaRPr lang="en-US" dirty="0"/>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597734"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89625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31190730"/>
              </p:ext>
            </p:extLst>
          </p:nvPr>
        </p:nvGraphicFramePr>
        <p:xfrm>
          <a:off x="457200" y="1085208"/>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200" smtClean="0">
                <a:solidFill>
                  <a:schemeClr val="bg1">
                    <a:lumMod val="50000"/>
                  </a:schemeClr>
                </a:solidFill>
              </a:rPr>
              <a:pPr algn="r"/>
              <a:t>15</a:t>
            </a:fld>
            <a:endParaRPr lang="en-US" sz="1600" dirty="0">
              <a:solidFill>
                <a:schemeClr val="bg1">
                  <a:lumMod val="50000"/>
                </a:schemeClr>
              </a:solidFill>
            </a:endParaRPr>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636206"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210993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83904036"/>
              </p:ext>
            </p:extLst>
          </p:nvPr>
        </p:nvGraphicFramePr>
        <p:xfrm>
          <a:off x="457200" y="976314"/>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200" smtClean="0">
                <a:solidFill>
                  <a:schemeClr val="bg1">
                    <a:lumMod val="50000"/>
                  </a:schemeClr>
                </a:solidFill>
              </a:rPr>
              <a:pPr algn="r"/>
              <a:t>16</a:t>
            </a:fld>
            <a:endParaRPr lang="en-US" dirty="0">
              <a:solidFill>
                <a:schemeClr val="bg1">
                  <a:lumMod val="50000"/>
                </a:schemeClr>
              </a:solidFill>
            </a:endParaRPr>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597734"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310143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11413074"/>
              </p:ext>
            </p:extLst>
          </p:nvPr>
        </p:nvGraphicFramePr>
        <p:xfrm>
          <a:off x="381000" y="1083496"/>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200" smtClean="0">
                <a:solidFill>
                  <a:schemeClr val="bg1">
                    <a:lumMod val="50000"/>
                  </a:schemeClr>
                </a:solidFill>
              </a:rPr>
              <a:pPr algn="r"/>
              <a:t>17</a:t>
            </a:fld>
            <a:endParaRPr lang="en-US" dirty="0">
              <a:solidFill>
                <a:schemeClr val="bg1">
                  <a:lumMod val="50000"/>
                </a:schemeClr>
              </a:solidFill>
            </a:endParaRPr>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406976" cy="253916"/>
          </a:xfrm>
          <a:prstGeom prst="rect">
            <a:avLst/>
          </a:prstGeom>
          <a:noFill/>
        </p:spPr>
        <p:txBody>
          <a:bodyPr wrap="none" rtlCol="0">
            <a:spAutoFit/>
          </a:bodyPr>
          <a:lstStyle/>
          <a:p>
            <a:r>
              <a:rPr lang="en-US" sz="1050" dirty="0" smtClean="0">
                <a:solidFill>
                  <a:schemeClr val="tx1">
                    <a:lumMod val="50000"/>
                    <a:lumOff val="50000"/>
                  </a:schemeClr>
                </a:solidFill>
              </a:rPr>
              <a:t>Source: U.S. Census Bureau, 2010 Decennial Census, Summary File 1</a:t>
            </a:r>
            <a:endParaRPr lang="en-US" sz="1050" dirty="0">
              <a:solidFill>
                <a:schemeClr val="tx1">
                  <a:lumMod val="50000"/>
                  <a:lumOff val="50000"/>
                </a:schemeClr>
              </a:solidFill>
            </a:endParaRPr>
          </a:p>
        </p:txBody>
      </p:sp>
    </p:spTree>
    <p:extLst>
      <p:ext uri="{BB962C8B-B14F-4D97-AF65-F5344CB8AC3E}">
        <p14:creationId xmlns:p14="http://schemas.microsoft.com/office/powerpoint/2010/main" val="67733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Annual Shares of Recent Non-Citizen Immigrants to Texas by World Area of Birth, 2005-2013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84488"/>
            <a:ext cx="7937501" cy="500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076904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rgbClr val="1B1E7A"/>
                </a:solidFill>
              </a:rPr>
              <a:t>Texas is aging.</a:t>
            </a:r>
            <a:endParaRPr lang="en-US" sz="2800" dirty="0">
              <a:solidFill>
                <a:srgbClr val="1B1E7A"/>
              </a:solidFill>
            </a:endParaRPr>
          </a:p>
        </p:txBody>
      </p:sp>
    </p:spTree>
    <p:extLst>
      <p:ext uri="{BB962C8B-B14F-4D97-AF65-F5344CB8AC3E}">
        <p14:creationId xmlns:p14="http://schemas.microsoft.com/office/powerpoint/2010/main" val="813480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86400"/>
            <a:ext cx="7086600" cy="523220"/>
          </a:xfrm>
          <a:prstGeom prst="rect">
            <a:avLst/>
          </a:prstGeom>
          <a:noFill/>
        </p:spPr>
        <p:txBody>
          <a:bodyPr wrap="square" rtlCol="0">
            <a:spAutoFit/>
          </a:bodyPr>
          <a:lstStyle/>
          <a:p>
            <a:pPr algn="r"/>
            <a:r>
              <a:rPr lang="en-US" sz="2800" dirty="0" smtClean="0">
                <a:solidFill>
                  <a:srgbClr val="1B1E7A"/>
                </a:solidFill>
              </a:rPr>
              <a:t>Texas is experiencing fast and high growth.</a:t>
            </a:r>
            <a:endParaRPr lang="en-US" sz="2800" dirty="0">
              <a:solidFill>
                <a:srgbClr val="1B1E7A"/>
              </a:solidFill>
            </a:endParaRPr>
          </a:p>
        </p:txBody>
      </p:sp>
    </p:spTree>
    <p:extLst>
      <p:ext uri="{BB962C8B-B14F-4D97-AF65-F5344CB8AC3E}">
        <p14:creationId xmlns:p14="http://schemas.microsoft.com/office/powerpoint/2010/main" val="954973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990600"/>
          </a:xfrm>
        </p:spPr>
        <p:txBody>
          <a:bodyPr>
            <a:noAutofit/>
          </a:bodyPr>
          <a:lstStyle/>
          <a:p>
            <a:r>
              <a:rPr lang="en-US" sz="2800" dirty="0" smtClean="0"/>
              <a:t>Median Age by Change in Median Age in Texas Counties, 2000-2014</a:t>
            </a:r>
            <a:endParaRPr lang="en-US" sz="2800" dirty="0"/>
          </a:p>
        </p:txBody>
      </p:sp>
      <p:sp>
        <p:nvSpPr>
          <p:cNvPr id="9" name="TextBox 8"/>
          <p:cNvSpPr txBox="1"/>
          <p:nvPr/>
        </p:nvSpPr>
        <p:spPr>
          <a:xfrm>
            <a:off x="152400" y="6352807"/>
            <a:ext cx="6102953" cy="430887"/>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2000, 2010 Decennial Censuses and 2014 Population Estimates</a:t>
            </a:r>
          </a:p>
          <a:p>
            <a:r>
              <a:rPr lang="en-US" sz="1100" dirty="0" smtClean="0">
                <a:solidFill>
                  <a:schemeClr val="tx1">
                    <a:lumMod val="50000"/>
                    <a:lumOff val="50000"/>
                  </a:schemeClr>
                </a:solidFill>
              </a:rPr>
              <a:t>Note: Old=Median Age&gt;30 years; no data available for counties in gray. </a:t>
            </a:r>
            <a:endParaRPr lang="en-US" sz="1100" dirty="0">
              <a:solidFill>
                <a:schemeClr val="tx1">
                  <a:lumMod val="50000"/>
                  <a:lumOff val="50000"/>
                </a:schemeClr>
              </a:solidFill>
            </a:endParaRPr>
          </a:p>
        </p:txBody>
      </p:sp>
      <p:sp>
        <p:nvSpPr>
          <p:cNvPr id="8"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30</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667" t="1538" r="26667" b="3269"/>
          <a:stretch/>
        </p:blipFill>
        <p:spPr>
          <a:xfrm>
            <a:off x="1143000" y="1219199"/>
            <a:ext cx="5486400" cy="520342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4052" t="61111" r="37059" b="8889"/>
          <a:stretch/>
        </p:blipFill>
        <p:spPr>
          <a:xfrm>
            <a:off x="6553200" y="4537454"/>
            <a:ext cx="2286000" cy="1815353"/>
          </a:xfrm>
          <a:prstGeom prst="rect">
            <a:avLst/>
          </a:prstGeom>
        </p:spPr>
      </p:pic>
    </p:spTree>
    <p:extLst>
      <p:ext uri="{BB962C8B-B14F-4D97-AF65-F5344CB8AC3E}">
        <p14:creationId xmlns:p14="http://schemas.microsoft.com/office/powerpoint/2010/main" val="432700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365" t="5555" r="2553" b="1388"/>
          <a:stretch/>
        </p:blipFill>
        <p:spPr>
          <a:xfrm>
            <a:off x="2057400" y="1142999"/>
            <a:ext cx="5943600" cy="5578477"/>
          </a:xfrm>
          <a:prstGeom prst="rect">
            <a:avLst/>
          </a:prstGeom>
        </p:spPr>
      </p:pic>
      <p:sp>
        <p:nvSpPr>
          <p:cNvPr id="2" name="Title 1"/>
          <p:cNvSpPr>
            <a:spLocks noGrp="1"/>
          </p:cNvSpPr>
          <p:nvPr>
            <p:ph type="title"/>
          </p:nvPr>
        </p:nvSpPr>
        <p:spPr>
          <a:xfrm>
            <a:off x="1676400" y="152400"/>
            <a:ext cx="7162800" cy="990600"/>
          </a:xfrm>
        </p:spPr>
        <p:txBody>
          <a:bodyPr>
            <a:noAutofit/>
          </a:bodyPr>
          <a:lstStyle/>
          <a:p>
            <a:r>
              <a:rPr lang="en-US" sz="2800" dirty="0" smtClean="0"/>
              <a:t>Percent of Households with at Least One Person 65 Years Plus, Texas Counties, 2008-2012</a:t>
            </a:r>
            <a:endParaRPr lang="en-US" sz="2800" dirty="0"/>
          </a:p>
        </p:txBody>
      </p:sp>
      <p:sp>
        <p:nvSpPr>
          <p:cNvPr id="9" name="TextBox 8"/>
          <p:cNvSpPr txBox="1"/>
          <p:nvPr/>
        </p:nvSpPr>
        <p:spPr>
          <a:xfrm>
            <a:off x="152400" y="6489543"/>
            <a:ext cx="5618846"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American Community Survey, 5-year sample, 2008-2012</a:t>
            </a:r>
            <a:endParaRPr lang="en-US" sz="1100" dirty="0">
              <a:solidFill>
                <a:schemeClr val="tx1">
                  <a:lumMod val="50000"/>
                  <a:lumOff val="50000"/>
                </a:schemeClr>
              </a:solidFill>
            </a:endParaRPr>
          </a:p>
        </p:txBody>
      </p:sp>
      <p:pic>
        <p:nvPicPr>
          <p:cNvPr id="6" name="Picture 5"/>
          <p:cNvPicPr>
            <a:picLocks noChangeAspect="1"/>
          </p:cNvPicPr>
          <p:nvPr/>
        </p:nvPicPr>
        <p:blipFill rotWithShape="1">
          <a:blip r:embed="rId4"/>
          <a:srcRect t="36585" r="34744"/>
          <a:stretch/>
        </p:blipFill>
        <p:spPr>
          <a:xfrm>
            <a:off x="1676400" y="1676400"/>
            <a:ext cx="1348156" cy="1524000"/>
          </a:xfrm>
          <a:prstGeom prst="rect">
            <a:avLst/>
          </a:prstGeom>
        </p:spPr>
      </p:pic>
      <p:sp>
        <p:nvSpPr>
          <p:cNvPr id="8"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30</a:t>
            </a:r>
            <a:endParaRPr lang="en-US" dirty="0"/>
          </a:p>
        </p:txBody>
      </p:sp>
    </p:spTree>
    <p:extLst>
      <p:ext uri="{BB962C8B-B14F-4D97-AF65-F5344CB8AC3E}">
        <p14:creationId xmlns:p14="http://schemas.microsoft.com/office/powerpoint/2010/main" val="3302920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5486400"/>
            <a:ext cx="5334000" cy="523220"/>
          </a:xfrm>
          <a:prstGeom prst="rect">
            <a:avLst/>
          </a:prstGeom>
          <a:noFill/>
        </p:spPr>
        <p:txBody>
          <a:bodyPr wrap="square" rtlCol="0">
            <a:spAutoFit/>
          </a:bodyPr>
          <a:lstStyle/>
          <a:p>
            <a:pPr algn="r"/>
            <a:r>
              <a:rPr lang="en-US" sz="2800" dirty="0" smtClean="0">
                <a:solidFill>
                  <a:srgbClr val="1B1E7A"/>
                </a:solidFill>
              </a:rPr>
              <a:t>Population Projections</a:t>
            </a:r>
            <a:endParaRPr lang="en-US" sz="2800" dirty="0">
              <a:solidFill>
                <a:srgbClr val="1B1E7A"/>
              </a:solidFill>
            </a:endParaRPr>
          </a:p>
        </p:txBody>
      </p:sp>
    </p:spTree>
    <p:extLst>
      <p:ext uri="{BB962C8B-B14F-4D97-AF65-F5344CB8AC3E}">
        <p14:creationId xmlns:p14="http://schemas.microsoft.com/office/powerpoint/2010/main" val="2391890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23</a:t>
            </a:fld>
            <a:endParaRPr lang="en-US" dirty="0"/>
          </a:p>
        </p:txBody>
      </p:sp>
      <p:cxnSp>
        <p:nvCxnSpPr>
          <p:cNvPr id="8" name="Straight Connector 7"/>
          <p:cNvCxnSpPr/>
          <p:nvPr/>
        </p:nvCxnSpPr>
        <p:spPr>
          <a:xfrm flipV="1">
            <a:off x="3048000" y="4267200"/>
            <a:ext cx="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3581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7432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511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2800" kern="0" dirty="0"/>
              <a:t>Projected Racial and Ethnic Percent, Texas, </a:t>
            </a:r>
            <a:r>
              <a:rPr lang="en-US" sz="2800" kern="0" dirty="0" smtClean="0"/>
              <a:t>2010-2050</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067784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24</a:t>
            </a:fld>
            <a:endParaRPr lang="en-US" dirty="0"/>
          </a:p>
        </p:txBody>
      </p:sp>
      <p:sp>
        <p:nvSpPr>
          <p:cNvPr id="7" name="TextBox 6"/>
          <p:cNvSpPr txBox="1"/>
          <p:nvPr/>
        </p:nvSpPr>
        <p:spPr>
          <a:xfrm>
            <a:off x="76200" y="6478320"/>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Source: Texas State Data Center 2014 Population Projections, 2000-2010 Migration Scenario </a:t>
            </a:r>
          </a:p>
        </p:txBody>
      </p:sp>
    </p:spTree>
    <p:extLst>
      <p:ext uri="{BB962C8B-B14F-4D97-AF65-F5344CB8AC3E}">
        <p14:creationId xmlns:p14="http://schemas.microsoft.com/office/powerpoint/2010/main" val="3333330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2800" dirty="0" smtClean="0"/>
              <a:t>Projected Population Change, Texas Counties, 2010-2050</a:t>
            </a:r>
            <a:endParaRPr lang="en-US" sz="2800" dirty="0"/>
          </a:p>
        </p:txBody>
      </p:sp>
      <p:sp>
        <p:nvSpPr>
          <p:cNvPr id="6" name="TextBox 5"/>
          <p:cNvSpPr txBox="1"/>
          <p:nvPr/>
        </p:nvSpPr>
        <p:spPr>
          <a:xfrm>
            <a:off x="-50947" y="6542836"/>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6" t="22202" r="4881" b="23087"/>
          <a:stretch/>
        </p:blipFill>
        <p:spPr bwMode="auto">
          <a:xfrm>
            <a:off x="29902" y="1600200"/>
            <a:ext cx="4587998" cy="439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2958"/>
          <a:stretch/>
        </p:blipFill>
        <p:spPr bwMode="auto">
          <a:xfrm>
            <a:off x="228600" y="4792397"/>
            <a:ext cx="1828800" cy="171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03" t="22500" r="5205" b="22179"/>
          <a:stretch/>
        </p:blipFill>
        <p:spPr bwMode="auto">
          <a:xfrm>
            <a:off x="4453250" y="1600200"/>
            <a:ext cx="467211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36931" r="24777"/>
          <a:stretch/>
        </p:blipFill>
        <p:spPr bwMode="auto">
          <a:xfrm>
            <a:off x="4813689" y="5002074"/>
            <a:ext cx="1510911" cy="147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36</a:t>
            </a:r>
            <a:endParaRPr lang="en-US" dirty="0"/>
          </a:p>
        </p:txBody>
      </p:sp>
    </p:spTree>
    <p:extLst>
      <p:ext uri="{BB962C8B-B14F-4D97-AF65-F5344CB8AC3E}">
        <p14:creationId xmlns:p14="http://schemas.microsoft.com/office/powerpoint/2010/main" val="1241444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543800" cy="990600"/>
          </a:xfrm>
        </p:spPr>
        <p:txBody>
          <a:bodyPr>
            <a:noAutofit/>
          </a:bodyPr>
          <a:lstStyle/>
          <a:p>
            <a:r>
              <a:rPr lang="en-US" sz="2400" dirty="0" smtClean="0"/>
              <a:t>Trends in Educational Attainment of Labor Force (ages 25-64) by Race/Ethnicity – High School Graduates and Above, Texas</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61610"/>
          </a:xfrm>
          <a:prstGeom prst="rect">
            <a:avLst/>
          </a:prstGeom>
        </p:spPr>
        <p:txBody>
          <a:bodyPr wrap="square">
            <a:spAutoFit/>
          </a:bodyPr>
          <a:lstStyle/>
          <a:p>
            <a:r>
              <a:rPr lang="en-US" sz="11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Source: U.S. Census Bureau, American Community Survey, Public Use Micro Sample, 2001-2011</a:t>
            </a:r>
            <a:endParaRPr lang="en-US"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169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a:t>
            </a:r>
            <a:r>
              <a:rPr lang="en-US" sz="2400" dirty="0" smtClean="0"/>
              <a:t>Labor </a:t>
            </a:r>
            <a:r>
              <a:rPr lang="en-US" sz="2400" dirty="0"/>
              <a:t>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27</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ext uri="{D42A27DB-BD31-4B8C-83A1-F6EECF244321}">
                <p14:modId xmlns:p14="http://schemas.microsoft.com/office/powerpoint/2010/main" val="1602407031"/>
              </p:ext>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6400800" cy="400110"/>
          </a:xfrm>
          <a:prstGeom prst="rect">
            <a:avLst/>
          </a:prstGeom>
        </p:spPr>
        <p:txBody>
          <a:bodyPr wrap="square">
            <a:spAutoFit/>
          </a:bodyPr>
          <a:lstStyle/>
          <a:p>
            <a:r>
              <a:rPr lang="en-US" sz="1000" dirty="0" smtClean="0">
                <a:solidFill>
                  <a:schemeClr val="tx1">
                    <a:lumMod val="50000"/>
                    <a:lumOff val="50000"/>
                  </a:schemeClr>
                </a:solidFill>
                <a:effectLst/>
                <a:cs typeface="Calibri" panose="020F0502020204030204" pitchFamily="34" charset="0"/>
              </a:rPr>
              <a:t>Sources: U.S. Census Bureau, American Community Survey, 1-Year PUMS.</a:t>
            </a:r>
            <a:endParaRPr lang="en-US" sz="1000" dirty="0" smtClean="0">
              <a:solidFill>
                <a:schemeClr val="tx1">
                  <a:lumMod val="50000"/>
                  <a:lumOff val="50000"/>
                </a:schemeClr>
              </a:solidFill>
              <a:effectLst/>
            </a:endParaRPr>
          </a:p>
          <a:p>
            <a:r>
              <a:rPr lang="en-US" sz="1000" dirty="0" smtClean="0">
                <a:solidFill>
                  <a:schemeClr val="tx1">
                    <a:lumMod val="50000"/>
                    <a:lumOff val="50000"/>
                  </a:schemeClr>
                </a:solidFill>
                <a:effectLst/>
                <a:cs typeface="Calibri" panose="020F0502020204030204" pitchFamily="34" charset="0"/>
              </a:rPr>
              <a:t>                Texas State Data Center, 2012 Vintage Population Projections, 0.5 Migration Scenario  </a:t>
            </a:r>
            <a:endParaRPr lang="en-US" sz="1000" dirty="0">
              <a:solidFill>
                <a:schemeClr val="tx1">
                  <a:lumMod val="50000"/>
                  <a:lumOff val="50000"/>
                </a:schemeClr>
              </a:solidFill>
              <a:effectLst/>
            </a:endParaRPr>
          </a:p>
        </p:txBody>
      </p:sp>
    </p:spTree>
    <p:extLst>
      <p:ext uri="{BB962C8B-B14F-4D97-AF65-F5344CB8AC3E}">
        <p14:creationId xmlns:p14="http://schemas.microsoft.com/office/powerpoint/2010/main" val="245811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a:t>
            </a:r>
            <a:r>
              <a:rPr lang="en-US" sz="2400" dirty="0" smtClean="0"/>
              <a:t>Labor </a:t>
            </a:r>
            <a:r>
              <a:rPr lang="en-US" sz="2400" dirty="0"/>
              <a:t>Force (ages 25-64) by Educational Attainment for 2011</a:t>
            </a:r>
            <a:r>
              <a:rPr lang="en-US" sz="2400" dirty="0" smtClean="0"/>
              <a:t>,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28</a:t>
            </a:fld>
            <a:endParaRPr lang="en-US" dirty="0"/>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11" name="Rectangle 10"/>
          <p:cNvSpPr/>
          <p:nvPr/>
        </p:nvSpPr>
        <p:spPr>
          <a:xfrm>
            <a:off x="152400" y="6356352"/>
            <a:ext cx="6400800" cy="400110"/>
          </a:xfrm>
          <a:prstGeom prst="rect">
            <a:avLst/>
          </a:prstGeom>
        </p:spPr>
        <p:txBody>
          <a:bodyPr wrap="square">
            <a:spAutoFit/>
          </a:bodyPr>
          <a:lstStyle/>
          <a:p>
            <a:r>
              <a:rPr lang="en-US" sz="1000" dirty="0" smtClean="0">
                <a:solidFill>
                  <a:schemeClr val="tx1">
                    <a:lumMod val="50000"/>
                    <a:lumOff val="50000"/>
                  </a:schemeClr>
                </a:solidFill>
                <a:effectLst/>
                <a:cs typeface="Calibri" panose="020F0502020204030204" pitchFamily="34" charset="0"/>
              </a:rPr>
              <a:t>Sources: U.S. Census Bureau, American Community Survey, 1-Year PUMS.</a:t>
            </a:r>
            <a:endParaRPr lang="en-US" sz="1000" dirty="0" smtClean="0">
              <a:solidFill>
                <a:schemeClr val="tx1">
                  <a:lumMod val="50000"/>
                  <a:lumOff val="50000"/>
                </a:schemeClr>
              </a:solidFill>
              <a:effectLst/>
            </a:endParaRPr>
          </a:p>
          <a:p>
            <a:r>
              <a:rPr lang="en-US" sz="1000" dirty="0" smtClean="0">
                <a:solidFill>
                  <a:schemeClr val="tx1">
                    <a:lumMod val="50000"/>
                    <a:lumOff val="50000"/>
                  </a:schemeClr>
                </a:solidFill>
                <a:effectLst/>
                <a:cs typeface="Calibri" panose="020F0502020204030204" pitchFamily="34" charset="0"/>
              </a:rPr>
              <a:t>                Texas State Data Center, 2012 Vintage Population Projections, 0.5 Migration Scenario  </a:t>
            </a:r>
            <a:endParaRPr lang="en-US" sz="1000" dirty="0">
              <a:solidFill>
                <a:schemeClr val="tx1">
                  <a:lumMod val="50000"/>
                  <a:lumOff val="50000"/>
                </a:schemeClr>
              </a:solidFill>
              <a:effectLst/>
            </a:endParaRPr>
          </a:p>
        </p:txBody>
      </p:sp>
    </p:spTree>
    <p:extLst>
      <p:ext uri="{BB962C8B-B14F-4D97-AF65-F5344CB8AC3E}">
        <p14:creationId xmlns:p14="http://schemas.microsoft.com/office/powerpoint/2010/main" val="799281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533400" y="1524794"/>
            <a:ext cx="8229600" cy="4525963"/>
          </a:xfrm>
        </p:spPr>
        <p:txBody>
          <a:bodyPr>
            <a:normAutofit/>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936-3542</a:t>
            </a:r>
          </a:p>
          <a:p>
            <a:pPr lvl="1" eaLnBrk="1" hangingPunct="1">
              <a:buNone/>
            </a:pPr>
            <a:r>
              <a:rPr lang="en-US" dirty="0" smtClean="0"/>
              <a:t>Email: </a:t>
            </a:r>
            <a:r>
              <a:rPr lang="en-US" dirty="0" smtClean="0">
                <a:hlinkClick r:id="rId3"/>
              </a:rPr>
              <a:t>Lila.Valencia@osd.state.tx.us</a:t>
            </a:r>
            <a:r>
              <a:rPr lang="en-US" dirty="0" smtClean="0"/>
              <a:t> </a:t>
            </a:r>
          </a:p>
          <a:p>
            <a:pPr lvl="1">
              <a:buNone/>
            </a:pPr>
            <a:r>
              <a:rPr lang="en-US" dirty="0" smtClean="0"/>
              <a:t>Internet: </a:t>
            </a:r>
            <a:r>
              <a:rPr lang="en-US" dirty="0" smtClean="0">
                <a:hlinkClick r:id="rId4"/>
              </a:rPr>
              <a:t>www.osd.texas.gov</a:t>
            </a:r>
            <a:r>
              <a:rPr lang="en-US" dirty="0" smtClean="0"/>
              <a:t>   </a:t>
            </a:r>
          </a:p>
          <a:p>
            <a:pPr lvl="1">
              <a:buNone/>
            </a:pPr>
            <a:r>
              <a:rPr lang="en-US" dirty="0" smtClean="0"/>
              <a:t>Twitter: @TexasDemography</a:t>
            </a:r>
          </a:p>
          <a:p>
            <a:pPr lvl="1">
              <a:buNone/>
            </a:pPr>
            <a:r>
              <a:rPr lang="en-US" dirty="0"/>
              <a:t>Facebook: </a:t>
            </a:r>
            <a:r>
              <a:rPr lang="en-US" dirty="0" smtClean="0"/>
              <a:t>Texas State Demographer – Lloyd Potter</a:t>
            </a:r>
          </a:p>
          <a:p>
            <a:pPr lvl="1">
              <a:buNone/>
            </a:pPr>
            <a:endParaRPr lang="en-US" dirty="0" smtClean="0"/>
          </a:p>
          <a:p>
            <a:pPr lvl="1">
              <a:buNone/>
            </a:pPr>
            <a:endParaRPr lang="en-US" dirty="0" smtClean="0"/>
          </a:p>
          <a:p>
            <a:pPr eaLnBrk="1" hangingPunct="1">
              <a:buNone/>
            </a:pPr>
            <a:endParaRPr lang="en-US" dirty="0" smtClean="0"/>
          </a:p>
        </p:txBody>
      </p:sp>
      <p:sp>
        <p:nvSpPr>
          <p:cNvPr id="6" name="Slide Number Placeholder 5"/>
          <p:cNvSpPr>
            <a:spLocks noGrp="1"/>
          </p:cNvSpPr>
          <p:nvPr>
            <p:ph type="sldNum" sz="quarter" idx="12"/>
          </p:nvPr>
        </p:nvSpPr>
        <p:spPr/>
        <p:txBody>
          <a:bodyPr/>
          <a:lstStyle/>
          <a:p>
            <a:fld id="{2BC1FA3B-F0C1-4F58-90BE-DCC7501F4B28}" type="slidenum">
              <a:rPr lang="en-US" smtClean="0"/>
              <a:pPr/>
              <a:t>29</a:t>
            </a:fld>
            <a:endParaRPr lang="en-US" dirty="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578815" y="2133600"/>
            <a:ext cx="4464940" cy="769441"/>
          </a:xfrm>
          <a:prstGeom prst="rect">
            <a:avLst/>
          </a:prstGeom>
        </p:spPr>
        <p:txBody>
          <a:bodyPr wrap="none">
            <a:spAutoFit/>
          </a:bodyPr>
          <a:lstStyle/>
          <a:p>
            <a:pPr eaLnBrk="1" hangingPunct="1">
              <a:buNone/>
            </a:pPr>
            <a:r>
              <a:rPr lang="en-US" sz="4400" dirty="0" smtClean="0">
                <a:solidFill>
                  <a:srgbClr val="1B1E7A"/>
                </a:solidFill>
                <a:latin typeface="+mj-lt"/>
              </a:rPr>
              <a:t>Lila Valencia, Ph.D.</a:t>
            </a:r>
          </a:p>
        </p:txBody>
      </p:sp>
    </p:spTree>
    <p:extLst>
      <p:ext uri="{BB962C8B-B14F-4D97-AF65-F5344CB8AC3E}">
        <p14:creationId xmlns:p14="http://schemas.microsoft.com/office/powerpoint/2010/main" val="3144901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13335465"/>
              </p:ext>
            </p:extLst>
          </p:nvPr>
        </p:nvGraphicFramePr>
        <p:xfrm>
          <a:off x="459129" y="143271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a:t>
            </a:fld>
            <a:endParaRPr lang="en-US" dirty="0"/>
          </a:p>
        </p:txBody>
      </p:sp>
      <p:sp>
        <p:nvSpPr>
          <p:cNvPr id="8" name="Rectangle 7"/>
          <p:cNvSpPr/>
          <p:nvPr/>
        </p:nvSpPr>
        <p:spPr>
          <a:xfrm>
            <a:off x="0" y="6172200"/>
            <a:ext cx="9144000" cy="430887"/>
          </a:xfrm>
          <a:prstGeom prst="rect">
            <a:avLst/>
          </a:prstGeom>
        </p:spPr>
        <p:txBody>
          <a:bodyPr wrap="square">
            <a:spAutoFit/>
          </a:bodyPr>
          <a:lstStyle/>
          <a:p>
            <a:pPr marL="0" indent="0">
              <a:buFont typeface="Arial" charset="0"/>
              <a:buNone/>
            </a:pPr>
            <a:r>
              <a:rPr lang="en-US" sz="1100" dirty="0" smtClean="0">
                <a:solidFill>
                  <a:schemeClr val="bg1">
                    <a:lumMod val="50000"/>
                  </a:schemeClr>
                </a:solidFill>
                <a:latin typeface="Arial" pitchFamily="34" charset="0"/>
                <a:cs typeface="Arial" pitchFamily="34" charset="0"/>
              </a:rPr>
              <a:t>All </a:t>
            </a:r>
            <a:r>
              <a:rPr lang="en-US" sz="1100" dirty="0">
                <a:solidFill>
                  <a:schemeClr val="bg1">
                    <a:lumMod val="50000"/>
                  </a:schemeClr>
                </a:solidFill>
                <a:latin typeface="Arial" pitchFamily="34" charset="0"/>
                <a:cs typeface="Arial" pitchFamily="34" charset="0"/>
              </a:rPr>
              <a:t>values for the decennial dates are for April 1</a:t>
            </a:r>
            <a:r>
              <a:rPr lang="en-US" sz="1100" baseline="30000" dirty="0">
                <a:solidFill>
                  <a:schemeClr val="bg1">
                    <a:lumMod val="50000"/>
                  </a:schemeClr>
                </a:solidFill>
                <a:latin typeface="Arial" pitchFamily="34" charset="0"/>
                <a:cs typeface="Arial" pitchFamily="34" charset="0"/>
              </a:rPr>
              <a:t>st</a:t>
            </a:r>
            <a:r>
              <a:rPr lang="en-US" sz="1100" dirty="0">
                <a:solidFill>
                  <a:schemeClr val="bg1">
                    <a:lumMod val="50000"/>
                  </a:schemeClr>
                </a:solidFill>
                <a:latin typeface="Arial" pitchFamily="34" charset="0"/>
                <a:cs typeface="Arial" pitchFamily="34" charset="0"/>
              </a:rPr>
              <a:t> of the indicated census year.  Values for 2012-2014 are for July 1 as estimated by the U.S. Census Bureau. </a:t>
            </a:r>
          </a:p>
        </p:txBody>
      </p:sp>
      <p:sp>
        <p:nvSpPr>
          <p:cNvPr id="9" name="Rectangle 2"/>
          <p:cNvSpPr txBox="1">
            <a:spLocks noGrp="1" noChangeArrowheads="1"/>
          </p:cNvSpPr>
          <p:nvPr>
            <p:ph type="title"/>
          </p:nvPr>
        </p:nvSpPr>
        <p:spPr>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rgbClr val="1B1E7A"/>
                </a:solidFill>
                <a:effectLst/>
                <a:uLnTx/>
                <a:uFillTx/>
                <a:latin typeface="+mj-lt"/>
                <a:ea typeface="+mj-ea"/>
                <a:cs typeface="+mj-cs"/>
              </a:rPr>
              <a:t>Total Population and Numeric Change in Texas, 1950-2014</a:t>
            </a:r>
          </a:p>
        </p:txBody>
      </p:sp>
      <p:sp>
        <p:nvSpPr>
          <p:cNvPr id="11" name="Rectangle 10"/>
          <p:cNvSpPr/>
          <p:nvPr/>
        </p:nvSpPr>
        <p:spPr>
          <a:xfrm>
            <a:off x="0" y="6538914"/>
            <a:ext cx="6019800" cy="261610"/>
          </a:xfrm>
          <a:prstGeom prst="rect">
            <a:avLst/>
          </a:prstGeom>
        </p:spPr>
        <p:txBody>
          <a:bodyPr wrap="square">
            <a:spAutoFit/>
          </a:bodyPr>
          <a:lstStyle/>
          <a:p>
            <a:pPr marL="914400" indent="-914400"/>
            <a:r>
              <a:rPr lang="en-US" sz="1100" dirty="0">
                <a:solidFill>
                  <a:schemeClr val="bg1">
                    <a:lumMod val="50000"/>
                  </a:schemeClr>
                </a:solidFill>
                <a:latin typeface="Arial" pitchFamily="34" charset="0"/>
                <a:cs typeface="Arial" pitchFamily="34" charset="0"/>
              </a:rPr>
              <a:t>Source: U.S. Census Bureau, Census Counts and Population Estimates</a:t>
            </a:r>
          </a:p>
        </p:txBody>
      </p:sp>
      <p:sp>
        <p:nvSpPr>
          <p:cNvPr id="2" name="Oval 1"/>
          <p:cNvSpPr/>
          <p:nvPr/>
        </p:nvSpPr>
        <p:spPr>
          <a:xfrm>
            <a:off x="3124201" y="4604624"/>
            <a:ext cx="533400" cy="15675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495801" y="4604624"/>
            <a:ext cx="533400" cy="15675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184011" y="4604624"/>
            <a:ext cx="530989" cy="15675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4712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53" r="2030"/>
          <a:stretch/>
        </p:blipFill>
        <p:spPr>
          <a:xfrm>
            <a:off x="-22564" y="1347045"/>
            <a:ext cx="2368739" cy="2464426"/>
          </a:xfrm>
          <a:prstGeom prst="rect">
            <a:avLst/>
          </a:prstGeom>
          <a:ln>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33" r="2149"/>
          <a:stretch/>
        </p:blipFill>
        <p:spPr>
          <a:xfrm>
            <a:off x="2152925" y="1301764"/>
            <a:ext cx="2419075" cy="2516797"/>
          </a:xfrm>
          <a:prstGeom prst="rect">
            <a:avLst/>
          </a:prstGeom>
          <a:ln>
            <a:no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853" r="2030"/>
          <a:stretch/>
        </p:blipFill>
        <p:spPr>
          <a:xfrm>
            <a:off x="4435754" y="1301733"/>
            <a:ext cx="2422246" cy="2520097"/>
          </a:xfrm>
          <a:prstGeom prst="rect">
            <a:avLst/>
          </a:prstGeom>
          <a:ln>
            <a:no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853" r="2030"/>
          <a:stretch/>
        </p:blipFill>
        <p:spPr>
          <a:xfrm>
            <a:off x="6729718" y="1301812"/>
            <a:ext cx="2414282" cy="2511810"/>
          </a:xfrm>
          <a:prstGeom prst="rect">
            <a:avLst/>
          </a:prstGeom>
          <a:ln>
            <a:no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853" r="2030"/>
          <a:stretch/>
        </p:blipFill>
        <p:spPr>
          <a:xfrm>
            <a:off x="34579" y="3811471"/>
            <a:ext cx="2397341" cy="2494185"/>
          </a:xfrm>
          <a:prstGeom prst="rect">
            <a:avLst/>
          </a:prstGeom>
          <a:ln>
            <a:noFil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853" r="2030"/>
          <a:stretch/>
        </p:blipFill>
        <p:spPr>
          <a:xfrm>
            <a:off x="2302004" y="3811471"/>
            <a:ext cx="2422396" cy="2520252"/>
          </a:xfrm>
          <a:prstGeom prst="rect">
            <a:avLst/>
          </a:prstGeom>
          <a:ln>
            <a:noFill/>
          </a:ln>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853" r="2030"/>
          <a:stretch/>
        </p:blipFill>
        <p:spPr>
          <a:xfrm>
            <a:off x="4572000" y="3818561"/>
            <a:ext cx="2434378" cy="2532717"/>
          </a:xfrm>
          <a:prstGeom prst="rect">
            <a:avLst/>
          </a:prstGeom>
          <a:ln>
            <a:noFill/>
          </a:ln>
        </p:spPr>
      </p:pic>
      <p:sp>
        <p:nvSpPr>
          <p:cNvPr id="18" name="TextBox 17"/>
          <p:cNvSpPr txBox="1"/>
          <p:nvPr/>
        </p:nvSpPr>
        <p:spPr>
          <a:xfrm>
            <a:off x="1219200" y="1347044"/>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1950</a:t>
            </a:r>
          </a:p>
        </p:txBody>
      </p:sp>
      <p:sp>
        <p:nvSpPr>
          <p:cNvPr id="19" name="TextBox 18"/>
          <p:cNvSpPr txBox="1"/>
          <p:nvPr/>
        </p:nvSpPr>
        <p:spPr>
          <a:xfrm>
            <a:off x="3429000" y="134704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1960</a:t>
            </a:r>
          </a:p>
        </p:txBody>
      </p:sp>
      <p:sp>
        <p:nvSpPr>
          <p:cNvPr id="20" name="TextBox 19"/>
          <p:cNvSpPr txBox="1"/>
          <p:nvPr/>
        </p:nvSpPr>
        <p:spPr>
          <a:xfrm>
            <a:off x="5742829" y="135142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1970</a:t>
            </a:r>
          </a:p>
        </p:txBody>
      </p:sp>
      <p:sp>
        <p:nvSpPr>
          <p:cNvPr id="21" name="TextBox 20"/>
          <p:cNvSpPr txBox="1"/>
          <p:nvPr/>
        </p:nvSpPr>
        <p:spPr>
          <a:xfrm>
            <a:off x="8028829" y="1353379"/>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1980</a:t>
            </a:r>
          </a:p>
        </p:txBody>
      </p:sp>
      <p:sp>
        <p:nvSpPr>
          <p:cNvPr id="22" name="TextBox 21"/>
          <p:cNvSpPr txBox="1"/>
          <p:nvPr/>
        </p:nvSpPr>
        <p:spPr>
          <a:xfrm>
            <a:off x="1343685" y="396053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1990</a:t>
            </a:r>
          </a:p>
        </p:txBody>
      </p:sp>
      <p:sp>
        <p:nvSpPr>
          <p:cNvPr id="23" name="TextBox 22"/>
          <p:cNvSpPr txBox="1"/>
          <p:nvPr/>
        </p:nvSpPr>
        <p:spPr>
          <a:xfrm>
            <a:off x="3736846" y="396053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2000</a:t>
            </a:r>
          </a:p>
        </p:txBody>
      </p:sp>
      <p:sp>
        <p:nvSpPr>
          <p:cNvPr id="24" name="TextBox 23"/>
          <p:cNvSpPr txBox="1"/>
          <p:nvPr/>
        </p:nvSpPr>
        <p:spPr>
          <a:xfrm>
            <a:off x="6022081" y="396393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2010</a:t>
            </a:r>
          </a:p>
        </p:txBody>
      </p:sp>
      <p:grpSp>
        <p:nvGrpSpPr>
          <p:cNvPr id="2051" name="Group 2050"/>
          <p:cNvGrpSpPr/>
          <p:nvPr/>
        </p:nvGrpSpPr>
        <p:grpSpPr>
          <a:xfrm>
            <a:off x="7010400" y="4819544"/>
            <a:ext cx="2152174" cy="1505056"/>
            <a:chOff x="1943099" y="3277608"/>
            <a:chExt cx="2114551" cy="1503708"/>
          </a:xfrm>
        </p:grpSpPr>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3990" t="12304" r="4524" b="22638"/>
            <a:stretch/>
          </p:blipFill>
          <p:spPr>
            <a:xfrm>
              <a:off x="1943099" y="3277608"/>
              <a:ext cx="2114551" cy="1503708"/>
            </a:xfrm>
            <a:prstGeom prst="rect">
              <a:avLst/>
            </a:prstGeom>
          </p:spPr>
        </p:pic>
        <p:sp>
          <p:nvSpPr>
            <p:cNvPr id="40" name="Rectangle 39"/>
            <p:cNvSpPr/>
            <p:nvPr/>
          </p:nvSpPr>
          <p:spPr>
            <a:xfrm>
              <a:off x="2009775" y="35854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009775" y="335723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p:cNvSpPr>
            <a:spLocks noGrp="1"/>
          </p:cNvSpPr>
          <p:nvPr>
            <p:ph type="title"/>
          </p:nvPr>
        </p:nvSpPr>
        <p:spPr/>
        <p:txBody>
          <a:bodyPr>
            <a:normAutofit/>
          </a:bodyPr>
          <a:lstStyle/>
          <a:p>
            <a:r>
              <a:rPr lang="en-US" sz="2800" dirty="0" smtClean="0"/>
              <a:t>Historic County Population, Texas</a:t>
            </a:r>
            <a:endParaRPr lang="en-US" sz="2800" dirty="0"/>
          </a:p>
        </p:txBody>
      </p:sp>
      <p:sp>
        <p:nvSpPr>
          <p:cNvPr id="26" name="TextBox 25"/>
          <p:cNvSpPr txBox="1"/>
          <p:nvPr/>
        </p:nvSpPr>
        <p:spPr>
          <a:xfrm>
            <a:off x="2" y="6510040"/>
            <a:ext cx="3350597"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decennial censuses </a:t>
            </a:r>
            <a:endParaRPr lang="en-US" sz="1100" dirty="0">
              <a:solidFill>
                <a:schemeClr val="tx1">
                  <a:lumMod val="50000"/>
                  <a:lumOff val="50000"/>
                </a:schemeClr>
              </a:solidFill>
            </a:endParaRPr>
          </a:p>
        </p:txBody>
      </p:sp>
      <p:sp>
        <p:nvSpPr>
          <p:cNvPr id="2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a:t>
            </a:r>
          </a:p>
        </p:txBody>
      </p:sp>
    </p:spTree>
    <p:extLst>
      <p:ext uri="{BB962C8B-B14F-4D97-AF65-F5344CB8AC3E}">
        <p14:creationId xmlns:p14="http://schemas.microsoft.com/office/powerpoint/2010/main" val="3266027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30" t="18520" r="7198" b="28233"/>
          <a:stretch/>
        </p:blipFill>
        <p:spPr>
          <a:xfrm>
            <a:off x="1981201" y="1143000"/>
            <a:ext cx="6019800" cy="5425473"/>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800" dirty="0" smtClean="0"/>
              <a:t>Total Estimated Population by County, Texas, 2014</a:t>
            </a:r>
            <a:endParaRPr lang="en-US" sz="2800" dirty="0"/>
          </a:p>
        </p:txBody>
      </p:sp>
      <p:sp>
        <p:nvSpPr>
          <p:cNvPr id="15" name="TextBox 14"/>
          <p:cNvSpPr txBox="1"/>
          <p:nvPr/>
        </p:nvSpPr>
        <p:spPr>
          <a:xfrm>
            <a:off x="2" y="6510040"/>
            <a:ext cx="4267515"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2014 Vintage Population Estimates</a:t>
            </a:r>
            <a:endParaRPr lang="en-US" sz="11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62774"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27919"/>
          <a:stretch/>
        </p:blipFill>
        <p:spPr>
          <a:xfrm>
            <a:off x="1077751" y="1605294"/>
            <a:ext cx="2198849" cy="1518906"/>
          </a:xfrm>
          <a:prstGeom prst="rect">
            <a:avLst/>
          </a:prstGeom>
        </p:spPr>
      </p:pic>
      <p:sp>
        <p:nvSpPr>
          <p:cNvPr id="8"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4</a:t>
            </a:r>
            <a:endParaRPr lang="en-US" dirty="0"/>
          </a:p>
        </p:txBody>
      </p:sp>
    </p:spTree>
    <p:extLst>
      <p:ext uri="{BB962C8B-B14F-4D97-AF65-F5344CB8AC3E}">
        <p14:creationId xmlns:p14="http://schemas.microsoft.com/office/powerpoint/2010/main" val="424695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152400"/>
            <a:ext cx="7539616" cy="990600"/>
          </a:xfrm>
        </p:spPr>
        <p:txBody>
          <a:bodyPr>
            <a:noAutofit/>
          </a:bodyPr>
          <a:lstStyle/>
          <a:p>
            <a:r>
              <a:rPr lang="en-US" sz="2800" dirty="0" smtClean="0"/>
              <a:t>Estimated Percent Change of the Total Population by County, Texas,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090" t="15556" r="18233" b="12221"/>
          <a:stretch/>
        </p:blipFill>
        <p:spPr>
          <a:xfrm>
            <a:off x="1676400" y="1227551"/>
            <a:ext cx="5943600" cy="5292247"/>
          </a:xfrm>
          <a:prstGeom prst="rect">
            <a:avLst/>
          </a:prstGeom>
        </p:spPr>
      </p:pic>
    </p:spTree>
    <p:extLst>
      <p:ext uri="{BB962C8B-B14F-4D97-AF65-F5344CB8AC3E}">
        <p14:creationId xmlns:p14="http://schemas.microsoft.com/office/powerpoint/2010/main" val="816011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0"/>
            <a:ext cx="6705600" cy="954107"/>
          </a:xfrm>
          <a:prstGeom prst="rect">
            <a:avLst/>
          </a:prstGeom>
        </p:spPr>
        <p:txBody>
          <a:bodyPr wrap="square">
            <a:spAutoFit/>
          </a:bodyPr>
          <a:lstStyle/>
          <a:p>
            <a:pPr algn="ctr"/>
            <a:r>
              <a:rPr lang="en-US" sz="2800" dirty="0" smtClean="0">
                <a:solidFill>
                  <a:srgbClr val="191C6F"/>
                </a:solidFill>
                <a:latin typeface="+mj-lt"/>
              </a:rPr>
              <a:t>Top Counties for Percent Growth* in </a:t>
            </a:r>
            <a:r>
              <a:rPr lang="en-US" sz="2800" dirty="0">
                <a:solidFill>
                  <a:srgbClr val="191C6F"/>
                </a:solidFill>
                <a:latin typeface="+mj-lt"/>
              </a:rPr>
              <a:t>Texas, </a:t>
            </a:r>
            <a:r>
              <a:rPr lang="en-US" sz="2800" dirty="0" smtClean="0">
                <a:solidFill>
                  <a:srgbClr val="191C6F"/>
                </a:solidFill>
                <a:latin typeface="+mj-lt"/>
              </a:rPr>
              <a:t>2013-2014</a:t>
            </a:r>
            <a:endParaRPr lang="en-US" sz="2800" dirty="0">
              <a:solidFill>
                <a:srgbClr val="191C6F"/>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0712869"/>
              </p:ext>
            </p:extLst>
          </p:nvPr>
        </p:nvGraphicFramePr>
        <p:xfrm>
          <a:off x="685800" y="1323080"/>
          <a:ext cx="7772401" cy="5153920"/>
        </p:xfrm>
        <a:graphic>
          <a:graphicData uri="http://schemas.openxmlformats.org/drawingml/2006/table">
            <a:tbl>
              <a:tblPr firstRow="1" firstCol="1" bandRow="1">
                <a:tableStyleId>{5C22544A-7EE6-4342-B048-85BDC9FD1C3A}</a:tableStyleId>
              </a:tblPr>
              <a:tblGrid>
                <a:gridCol w="2502439"/>
                <a:gridCol w="769982"/>
                <a:gridCol w="1347467"/>
                <a:gridCol w="1347467"/>
                <a:gridCol w="1805046"/>
              </a:tblGrid>
              <a:tr h="963267">
                <a:tc>
                  <a:txBody>
                    <a:bodyPr/>
                    <a:lstStyle/>
                    <a:p>
                      <a:pPr>
                        <a:lnSpc>
                          <a:spcPct val="107000"/>
                        </a:lnSpc>
                      </a:pPr>
                      <a:endParaRPr lang="en-US" sz="16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U.S. Rank</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2013-2014 Percent </a:t>
                      </a:r>
                      <a:r>
                        <a:rPr lang="en-US" sz="1600" b="0" dirty="0" smtClean="0">
                          <a:solidFill>
                            <a:schemeClr val="bg1"/>
                          </a:solidFill>
                          <a:effectLst/>
                        </a:rPr>
                        <a:t>Population </a:t>
                      </a:r>
                      <a:r>
                        <a:rPr lang="en-US" sz="1600" b="0" dirty="0">
                          <a:solidFill>
                            <a:schemeClr val="bg1"/>
                          </a:solidFill>
                          <a:effectLst/>
                        </a:rPr>
                        <a:t>Change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Percent </a:t>
                      </a:r>
                      <a:r>
                        <a:rPr lang="en-US" sz="1600" b="0" dirty="0" smtClean="0">
                          <a:solidFill>
                            <a:schemeClr val="bg1"/>
                          </a:solidFill>
                          <a:effectLst/>
                        </a:rPr>
                        <a:t>Change</a:t>
                      </a:r>
                      <a:r>
                        <a:rPr lang="en-US" sz="1600" b="0" baseline="0" dirty="0" smtClean="0">
                          <a:solidFill>
                            <a:schemeClr val="bg1"/>
                          </a:solidFill>
                          <a:effectLst/>
                        </a:rPr>
                        <a:t> </a:t>
                      </a:r>
                      <a:r>
                        <a:rPr lang="en-US" sz="1600" b="0" dirty="0" smtClean="0">
                          <a:solidFill>
                            <a:schemeClr val="bg1"/>
                          </a:solidFill>
                          <a:effectLst/>
                        </a:rPr>
                        <a:t>from </a:t>
                      </a:r>
                      <a:r>
                        <a:rPr lang="en-US" sz="1600" b="0" dirty="0">
                          <a:solidFill>
                            <a:schemeClr val="bg1"/>
                          </a:solidFill>
                          <a:effectLst/>
                        </a:rPr>
                        <a:t>Migration</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Percent of </a:t>
                      </a:r>
                      <a:r>
                        <a:rPr lang="en-US" sz="1600" b="0" dirty="0" smtClean="0">
                          <a:solidFill>
                            <a:schemeClr val="bg1"/>
                          </a:solidFill>
                          <a:effectLst/>
                        </a:rPr>
                        <a:t>Migration </a:t>
                      </a:r>
                      <a:r>
                        <a:rPr lang="en-US" sz="1600" b="0" dirty="0">
                          <a:solidFill>
                            <a:schemeClr val="bg1"/>
                          </a:solidFill>
                          <a:effectLst/>
                        </a:rPr>
                        <a:t>that is </a:t>
                      </a:r>
                      <a:r>
                        <a:rPr lang="en-US" sz="1600" b="0" dirty="0" smtClean="0">
                          <a:solidFill>
                            <a:schemeClr val="bg1"/>
                          </a:solidFill>
                          <a:effectLst/>
                        </a:rPr>
                        <a:t>International</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Hays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solidFill>
                            <a:schemeClr val="tx2"/>
                          </a:solidFill>
                          <a:effectLst/>
                        </a:rPr>
                        <a:t>5</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solidFill>
                            <a:schemeClr val="tx2"/>
                          </a:solidFill>
                          <a:effectLst/>
                        </a:rPr>
                        <a:t>4.8%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83.89</a:t>
                      </a:r>
                      <a:r>
                        <a:rPr lang="en-US" sz="1600" b="0" dirty="0">
                          <a:solidFill>
                            <a:schemeClr val="tx2"/>
                          </a:solidFill>
                          <a:effectLst/>
                        </a:rPr>
                        <a:t>%</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solidFill>
                            <a:schemeClr val="tx2"/>
                          </a:solidFill>
                          <a:effectLst/>
                        </a:rPr>
                        <a:t>2.62%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Fort Bend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4.7%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80.6</a:t>
                      </a:r>
                      <a:r>
                        <a:rPr lang="en-US" sz="1600" dirty="0">
                          <a:solidFill>
                            <a:schemeClr val="tx2"/>
                          </a:solidFill>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17.27%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Comal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90.1%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Andrews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62.8</a:t>
                      </a:r>
                      <a:r>
                        <a:rPr lang="en-US" sz="1600" dirty="0">
                          <a:solidFill>
                            <a:schemeClr val="tx2"/>
                          </a:solidFill>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3.57%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Montgomery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82.1%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10.39%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Williamson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solidFill>
                            <a:schemeClr val="tx2"/>
                          </a:solidFill>
                          <a:effectLst/>
                        </a:rPr>
                        <a:t>14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solidFill>
                            <a:schemeClr val="tx2"/>
                          </a:solidFill>
                          <a:effectLst/>
                        </a:rPr>
                        <a:t>3.8%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76.8%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solidFill>
                            <a:schemeClr val="tx2"/>
                          </a:solidFill>
                          <a:effectLst/>
                        </a:rPr>
                        <a:t>7.84%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Kendall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98.0%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5.02%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Ward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3.4%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1.49%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Denton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23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3.3%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14.2</a:t>
                      </a:r>
                      <a:r>
                        <a:rPr lang="en-US" sz="1600" dirty="0">
                          <a:solidFill>
                            <a:schemeClr val="tx2"/>
                          </a:solidFill>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Collin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31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3.1%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20.1%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Aransas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32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3.1%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110.8</a:t>
                      </a:r>
                      <a:r>
                        <a:rPr lang="en-US" sz="1600" dirty="0">
                          <a:solidFill>
                            <a:schemeClr val="tx2"/>
                          </a:solidFill>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Rockwall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35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3.0%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78.3%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Waller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77.2%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5.3%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Ector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59.9%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0" dirty="0">
                          <a:effectLst/>
                        </a:rPr>
                        <a:t>Guadalupe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42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78.6%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gridSpan="5">
                  <a:txBody>
                    <a:bodyPr/>
                    <a:lstStyle/>
                    <a:p>
                      <a:pPr marL="0" marR="0">
                        <a:lnSpc>
                          <a:spcPct val="107000"/>
                        </a:lnSpc>
                        <a:spcBef>
                          <a:spcPts val="0"/>
                        </a:spcBef>
                        <a:spcAft>
                          <a:spcPts val="0"/>
                        </a:spcAft>
                      </a:pPr>
                      <a:r>
                        <a:rPr lang="en-US" sz="1000" b="0" dirty="0" smtClean="0">
                          <a:effectLst/>
                          <a:latin typeface="+mn-lt"/>
                          <a:ea typeface="+mn-ea"/>
                          <a:cs typeface="+mn-cs"/>
                        </a:rPr>
                        <a:t>*Among</a:t>
                      </a:r>
                      <a:r>
                        <a:rPr lang="en-US" sz="1000" b="0" baseline="0" dirty="0" smtClean="0">
                          <a:effectLst/>
                          <a:latin typeface="+mn-lt"/>
                          <a:ea typeface="+mn-ea"/>
                          <a:cs typeface="+mn-cs"/>
                        </a:rPr>
                        <a:t> counties with 10,000 or more population in 2013</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8</a:t>
            </a:r>
            <a:endParaRPr lang="en-US" dirty="0"/>
          </a:p>
        </p:txBody>
      </p:sp>
      <p:sp>
        <p:nvSpPr>
          <p:cNvPr id="7" name="TextBox 6"/>
          <p:cNvSpPr txBox="1"/>
          <p:nvPr/>
        </p:nvSpPr>
        <p:spPr>
          <a:xfrm>
            <a:off x="3" y="6501769"/>
            <a:ext cx="4344459"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2014 </a:t>
            </a:r>
            <a:r>
              <a:rPr lang="en-US" sz="1100" dirty="0">
                <a:solidFill>
                  <a:schemeClr val="tx1">
                    <a:lumMod val="50000"/>
                    <a:lumOff val="50000"/>
                  </a:schemeClr>
                </a:solidFill>
              </a:rPr>
              <a:t>Vintage Population Estimates. </a:t>
            </a:r>
          </a:p>
        </p:txBody>
      </p:sp>
    </p:spTree>
    <p:extLst>
      <p:ext uri="{BB962C8B-B14F-4D97-AF65-F5344CB8AC3E}">
        <p14:creationId xmlns:p14="http://schemas.microsoft.com/office/powerpoint/2010/main" val="3432386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5756098"/>
              </p:ext>
            </p:extLst>
          </p:nvPr>
        </p:nvGraphicFramePr>
        <p:xfrm>
          <a:off x="533400" y="1295400"/>
          <a:ext cx="7924800" cy="4758111"/>
        </p:xfrm>
        <a:graphic>
          <a:graphicData uri="http://schemas.openxmlformats.org/drawingml/2006/table">
            <a:tbl>
              <a:tblPr firstRow="1" firstCol="1" bandRow="1">
                <a:tableStyleId>{5C22544A-7EE6-4342-B048-85BDC9FD1C3A}</a:tableStyleId>
              </a:tblPr>
              <a:tblGrid>
                <a:gridCol w="1905000"/>
                <a:gridCol w="1143000"/>
                <a:gridCol w="1321240"/>
                <a:gridCol w="1284577"/>
                <a:gridCol w="968293"/>
                <a:gridCol w="1302690"/>
              </a:tblGrid>
              <a:tr h="846516">
                <a:tc>
                  <a:txBody>
                    <a:bodyPr/>
                    <a:lstStyle/>
                    <a:p>
                      <a:pPr>
                        <a:lnSpc>
                          <a:spcPct val="107000"/>
                        </a:lnSpc>
                      </a:pPr>
                      <a:endParaRPr lang="en-US" sz="1600" b="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a:t>
                      </a:r>
                      <a:r>
                        <a:rPr lang="en-US" sz="1600" b="0" dirty="0">
                          <a:effectLst/>
                        </a:rPr>
                        <a:t>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Population </a:t>
                      </a:r>
                      <a:r>
                        <a:rPr lang="en-US" sz="1600" b="0" dirty="0">
                          <a:effectLst/>
                        </a:rPr>
                        <a:t>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a:t>
                      </a:r>
                      <a:r>
                        <a:rPr lang="en-US" sz="1600" b="0" dirty="0">
                          <a:effectLst/>
                        </a:rPr>
                        <a:t>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of </a:t>
                      </a:r>
                      <a:r>
                        <a:rPr lang="en-US" sz="1600" b="0" dirty="0" smtClean="0">
                          <a:effectLst/>
                        </a:rPr>
                        <a:t>Migration </a:t>
                      </a:r>
                      <a:r>
                        <a:rPr lang="en-US" sz="1600" b="0" dirty="0">
                          <a:effectLst/>
                        </a:rPr>
                        <a:t>that is international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Harris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88,618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48.6%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54.0%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Bexar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33,712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57.2%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23.2%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Dallas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32,555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69.6%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30.4%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116.3%*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Tarrant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31,417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50.8%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38.5%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Fort Bend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30,784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19.4%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80.6%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17.3%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Travis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a:solidFill>
                            <a:schemeClr val="tx2"/>
                          </a:solidFill>
                          <a:effectLst/>
                        </a:rPr>
                        <a:t>12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28,397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38.2%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61.8%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29.7%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Collin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26,530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26.1%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20.1%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Denton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24,211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27.2%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Montgomery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27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19,129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17.9%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82.1%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10.4%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Williamson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a:solidFill>
                            <a:schemeClr val="tx2"/>
                          </a:solidFill>
                          <a:effectLst/>
                        </a:rPr>
                        <a:t>31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18,025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23.2%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76.8%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178237">
                <a:tc gridSpan="6">
                  <a:txBody>
                    <a:bodyPr/>
                    <a:lstStyle/>
                    <a:p>
                      <a:pPr marL="0" marR="0">
                        <a:lnSpc>
                          <a:spcPct val="107000"/>
                        </a:lnSpc>
                        <a:spcBef>
                          <a:spcPts val="0"/>
                        </a:spcBef>
                        <a:spcAft>
                          <a:spcPts val="0"/>
                        </a:spcAft>
                      </a:pPr>
                      <a:r>
                        <a:rPr lang="en-US" sz="1100" b="0" dirty="0">
                          <a:effectLst/>
                        </a:rPr>
                        <a:t>*Dallas had net out domestic migration over this period.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237">
                <a:tc gridSpan="6">
                  <a:txBody>
                    <a:bodyPr/>
                    <a:lstStyle/>
                    <a:p>
                      <a:pPr marL="457200" marR="0" lvl="1">
                        <a:lnSpc>
                          <a:spcPct val="107000"/>
                        </a:lnSpc>
                        <a:spcBef>
                          <a:spcPts val="0"/>
                        </a:spcBef>
                        <a:spcAft>
                          <a:spcPts val="0"/>
                        </a:spcAft>
                      </a:pP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1752600" y="76200"/>
            <a:ext cx="6324600" cy="954107"/>
          </a:xfrm>
          <a:prstGeom prst="rect">
            <a:avLst/>
          </a:prstGeom>
        </p:spPr>
        <p:txBody>
          <a:bodyPr wrap="square">
            <a:spAutoFit/>
          </a:bodyPr>
          <a:lstStyle/>
          <a:p>
            <a:pPr algn="ctr"/>
            <a:r>
              <a:rPr lang="en-US" sz="2800" dirty="0" smtClean="0">
                <a:solidFill>
                  <a:srgbClr val="191C6F"/>
                </a:solidFill>
                <a:latin typeface="+mj-lt"/>
              </a:rPr>
              <a:t>Top Counties for Numeric Growth in </a:t>
            </a:r>
            <a:r>
              <a:rPr lang="en-US" sz="2800" dirty="0">
                <a:solidFill>
                  <a:srgbClr val="191C6F"/>
                </a:solidFill>
                <a:latin typeface="+mj-lt"/>
              </a:rPr>
              <a:t>Texas, </a:t>
            </a:r>
            <a:r>
              <a:rPr lang="en-US" sz="2800" dirty="0" smtClean="0">
                <a:solidFill>
                  <a:srgbClr val="191C6F"/>
                </a:solidFill>
                <a:latin typeface="+mj-lt"/>
              </a:rPr>
              <a:t>2013-2014</a:t>
            </a:r>
            <a:endParaRPr lang="en-US" sz="2800" dirty="0">
              <a:solidFill>
                <a:srgbClr val="191C6F"/>
              </a:solidFill>
              <a:latin typeface="+mj-lt"/>
            </a:endParaRPr>
          </a:p>
        </p:txBody>
      </p:sp>
      <p:sp>
        <p:nvSpPr>
          <p:cNvPr id="5"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9</a:t>
            </a:r>
          </a:p>
        </p:txBody>
      </p:sp>
      <p:sp>
        <p:nvSpPr>
          <p:cNvPr id="7" name="TextBox 6"/>
          <p:cNvSpPr txBox="1"/>
          <p:nvPr/>
        </p:nvSpPr>
        <p:spPr>
          <a:xfrm>
            <a:off x="3" y="6501769"/>
            <a:ext cx="4344459"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2014 </a:t>
            </a:r>
            <a:r>
              <a:rPr lang="en-US" sz="1100" dirty="0">
                <a:solidFill>
                  <a:schemeClr val="tx1">
                    <a:lumMod val="50000"/>
                    <a:lumOff val="50000"/>
                  </a:schemeClr>
                </a:solidFill>
              </a:rPr>
              <a:t>Vintage Population Estimates. </a:t>
            </a:r>
          </a:p>
        </p:txBody>
      </p:sp>
    </p:spTree>
    <p:extLst>
      <p:ext uri="{BB962C8B-B14F-4D97-AF65-F5344CB8AC3E}">
        <p14:creationId xmlns:p14="http://schemas.microsoft.com/office/powerpoint/2010/main" val="2976004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752600" y="228600"/>
            <a:ext cx="71628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t>Components of Population Change by Percent in Texas, 1950-2010</a:t>
            </a:r>
            <a:endParaRPr lang="en-US" sz="2800" dirty="0"/>
          </a:p>
        </p:txBody>
      </p:sp>
      <p:sp>
        <p:nvSpPr>
          <p:cNvPr id="6" name="Rectangle 5"/>
          <p:cNvSpPr/>
          <p:nvPr/>
        </p:nvSpPr>
        <p:spPr>
          <a:xfrm>
            <a:off x="76200" y="6477000"/>
            <a:ext cx="4572000" cy="261610"/>
          </a:xfrm>
          <a:prstGeom prst="rect">
            <a:avLst/>
          </a:prstGeom>
        </p:spPr>
        <p:txBody>
          <a:bodyPr>
            <a:spAutoFit/>
          </a:bodyPr>
          <a:lstStyle/>
          <a:p>
            <a:pPr marL="914400" indent="-914400"/>
            <a:r>
              <a:rPr lang="en-US" sz="1100" dirty="0">
                <a:solidFill>
                  <a:schemeClr val="bg1">
                    <a:lumMod val="50000"/>
                  </a:schemeClr>
                </a:solidFill>
                <a:latin typeface="Arial" pitchFamily="34" charset="0"/>
                <a:cs typeface="Arial" pitchFamily="34" charset="0"/>
              </a:rPr>
              <a:t>Source: U.S. Census Bureau, </a:t>
            </a:r>
            <a:r>
              <a:rPr lang="en-US" sz="1100" dirty="0" smtClean="0">
                <a:solidFill>
                  <a:schemeClr val="bg1">
                    <a:lumMod val="50000"/>
                  </a:schemeClr>
                </a:solidFill>
                <a:latin typeface="Arial" pitchFamily="34" charset="0"/>
                <a:cs typeface="Arial" pitchFamily="34" charset="0"/>
              </a:rPr>
              <a:t>Population </a:t>
            </a:r>
            <a:r>
              <a:rPr lang="en-US" sz="1100" dirty="0">
                <a:solidFill>
                  <a:schemeClr val="bg1">
                    <a:lumMod val="50000"/>
                  </a:schemeClr>
                </a:solidFill>
                <a:latin typeface="Arial" pitchFamily="34" charset="0"/>
                <a:cs typeface="Arial" pitchFamily="34" charset="0"/>
              </a:rPr>
              <a:t>Estimates</a:t>
            </a:r>
          </a:p>
        </p:txBody>
      </p:sp>
      <p:sp>
        <p:nvSpPr>
          <p:cNvPr id="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5</a:t>
            </a:r>
            <a:endParaRPr lang="en-US" dirty="0"/>
          </a:p>
        </p:txBody>
      </p:sp>
    </p:spTree>
    <p:extLst>
      <p:ext uri="{BB962C8B-B14F-4D97-AF65-F5344CB8AC3E}">
        <p14:creationId xmlns:p14="http://schemas.microsoft.com/office/powerpoint/2010/main" val="2723760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F204B6D-E7A0-4FAC-9BFD-65567A7D0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3745B26-D4FB-4130-AF47-6D1D36FE1E03}">
  <ds:schemaRefs>
    <ds:schemaRef ds:uri="http://schemas.microsoft.com/sharepoint/v3/contenttype/forms"/>
  </ds:schemaRefs>
</ds:datastoreItem>
</file>

<file path=customXml/itemProps3.xml><?xml version="1.0" encoding="utf-8"?>
<ds:datastoreItem xmlns:ds="http://schemas.openxmlformats.org/officeDocument/2006/customXml" ds:itemID="{E02EC4C2-C481-45F8-B04B-A5E9F29350B3}">
  <ds:schemaRefs>
    <ds:schemaRef ds:uri="http://purl.org/dc/elements/1.1/"/>
    <ds:schemaRef ds:uri="http://schemas.microsoft.com/office/2006/metadata/properties"/>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s>
</ds:datastoreItem>
</file>

<file path=customXml/itemProps4.xml><?xml version="1.0" encoding="utf-8"?>
<ds:datastoreItem xmlns:ds="http://schemas.openxmlformats.org/officeDocument/2006/customXml" ds:itemID="{33BD7F36-9DC8-4F18-9BE1-DF2F91E5B376}">
  <ds:schemaRefs>
    <ds:schemaRef ds:uri="ESRI.ArcGIS.Mapping.OfficeIntegration.PowerPointInfo"/>
  </ds:schemaRefs>
</ds:datastoreItem>
</file>

<file path=customXml/itemProps5.xml><?xml version="1.0" encoding="utf-8"?>
<ds:datastoreItem xmlns:ds="http://schemas.openxmlformats.org/officeDocument/2006/customXml" ds:itemID="{8C04F401-3304-4841-90D8-64E333614258}">
  <ds:schemaRefs>
    <ds:schemaRef ds:uri="ESRI.ArcGIS.Mapping.OfficeIntegration.PowerPointInfo"/>
  </ds:schemaRefs>
</ds:datastoreItem>
</file>

<file path=customXml/itemProps6.xml><?xml version="1.0" encoding="utf-8"?>
<ds:datastoreItem xmlns:ds="http://schemas.openxmlformats.org/officeDocument/2006/customXml" ds:itemID="{BB2CC5C5-12EA-43DF-BB61-1E515C1E754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24879</TotalTime>
  <Words>2931</Words>
  <Application>Microsoft Office PowerPoint</Application>
  <PresentationFormat>Letter Paper (8.5x11 in)</PresentationFormat>
  <Paragraphs>394</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Calibri</vt:lpstr>
      <vt:lpstr>Times New Roman</vt:lpstr>
      <vt:lpstr>Custom Design</vt:lpstr>
      <vt:lpstr>Texas Demographic Trends, Characteristics, &amp; Projections</vt:lpstr>
      <vt:lpstr>PowerPoint Presentation</vt:lpstr>
      <vt:lpstr>Total Population and Numeric Change in Texas, 1950-2014</vt:lpstr>
      <vt:lpstr>Historic County Population, Texas</vt:lpstr>
      <vt:lpstr>Total Estimated Population by County, Texas, 2014</vt:lpstr>
      <vt:lpstr>Estimated Percent Change of the Total Population by County, Texas, 2010 to 2014</vt:lpstr>
      <vt:lpstr>PowerPoint Presentation</vt:lpstr>
      <vt:lpstr>PowerPoint Presentation</vt:lpstr>
      <vt:lpstr>PowerPoint Presentation</vt:lpstr>
      <vt:lpstr>PowerPoint Presentation</vt:lpstr>
      <vt:lpstr>PowerPoint Presentation</vt:lpstr>
      <vt:lpstr>Racial and Ethnic Composition of Texas and Top 10 Most Populous Counties, 2014</vt:lpstr>
      <vt:lpstr>Texas White (non-Hispanic) and Hispanic Populations by Age, 2010</vt:lpstr>
      <vt:lpstr>Texas Population Pyramid by Race/Ethnicity, 2010</vt:lpstr>
      <vt:lpstr>Texas Population Pyramid by Race/Ethnicity, 2010</vt:lpstr>
      <vt:lpstr>Texas Population Pyramid by Race/Ethnicity, 2010</vt:lpstr>
      <vt:lpstr>Texas Population Pyramid by Race/Ethnicity, 2010</vt:lpstr>
      <vt:lpstr>Annual Shares of Recent Non-Citizen Immigrants to Texas by World Area of Birth, 2005-2013 </vt:lpstr>
      <vt:lpstr>PowerPoint Presentation</vt:lpstr>
      <vt:lpstr>Median Age by Change in Median Age in Texas Counties, 2000-2014</vt:lpstr>
      <vt:lpstr>Percent of Households with at Least One Person 65 Years Plus, Texas Counties, 2008-2012</vt:lpstr>
      <vt:lpstr>PowerPoint Presentation</vt:lpstr>
      <vt:lpstr>Projected Population Growth in Texas,  2010-2050</vt:lpstr>
      <vt:lpstr>Projected Racial and Ethnic Percent, Texas, 2010-2050</vt:lpstr>
      <vt:lpstr>Projected Population Change, Texas Counties, 2010-2050</vt:lpstr>
      <vt:lpstr>Trends in Educational Attainment of Labor Force (ages 25-64) by Race/Ethnicity – High School Graduates and Above, Texas</vt:lpstr>
      <vt:lpstr>Percent of Labor Force (ages 25-64) by Educational Attainment for 2011, 2030 Using Constant Rates, Texas</vt:lpstr>
      <vt:lpstr>Percent of Labor Force (ages 25-64) by Educational Attainment for 2011, 2030 Using Trended Rates, Texas</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Alelhie Lila Valencia</cp:lastModifiedBy>
  <cp:revision>854</cp:revision>
  <cp:lastPrinted>2015-10-13T17:17:11Z</cp:lastPrinted>
  <dcterms:created xsi:type="dcterms:W3CDTF">2010-01-22T14:36:29Z</dcterms:created>
  <dcterms:modified xsi:type="dcterms:W3CDTF">2016-01-27T17:04:14Z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