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7.xml" ContentType="application/vnd.openxmlformats-officedocument.drawingml.chart+xml"/>
  <Override PartName="/ppt/notesSlides/notesSlide9.xml" ContentType="application/vnd.openxmlformats-officedocument.presentationml.notesSlide+xml"/>
  <Override PartName="/ppt/charts/chart8.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charts/chart12.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6.xml" ContentType="application/vnd.openxmlformats-officedocument.presentationml.notesSlide+xml"/>
  <Override PartName="/ppt/charts/chart13.xml" ContentType="application/vnd.openxmlformats-officedocument.drawingml.chart+xml"/>
  <Override PartName="/ppt/notesSlides/notesSlide17.xml" ContentType="application/vnd.openxmlformats-officedocument.presentationml.notesSlide+xml"/>
  <Override PartName="/ppt/charts/chart14.xml" ContentType="application/vnd.openxmlformats-officedocument.drawingml.chart+xml"/>
  <Override PartName="/ppt/notesSlides/notesSlide18.xml" ContentType="application/vnd.openxmlformats-officedocument.presentationml.notesSlide+xml"/>
  <Override PartName="/ppt/charts/chart15.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1.xml" ContentType="application/vnd.openxmlformats-officedocument.drawingml.chartshapes+xml"/>
  <Override PartName="/ppt/notesSlides/notesSlide19.xml" ContentType="application/vnd.openxmlformats-officedocument.presentationml.notesSlide+xml"/>
  <Override PartName="/ppt/charts/chart16.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2.xml" ContentType="application/vnd.openxmlformats-officedocument.drawingml.chartshapes+xml"/>
  <Override PartName="/ppt/charts/chart17.xml" ContentType="application/vnd.openxmlformats-officedocument.drawingml.chart+xml"/>
  <Override PartName="/ppt/charts/style9.xml" ContentType="application/vnd.ms-office.chartstyle+xml"/>
  <Override PartName="/ppt/charts/colors9.xml" ContentType="application/vnd.ms-office.chartcolorstyle+xml"/>
  <Override PartName="/ppt/charts/chart18.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6" r:id="rId7"/>
  </p:sldMasterIdLst>
  <p:notesMasterIdLst>
    <p:notesMasterId r:id="rId49"/>
  </p:notesMasterIdLst>
  <p:handoutMasterIdLst>
    <p:handoutMasterId r:id="rId50"/>
  </p:handoutMasterIdLst>
  <p:sldIdLst>
    <p:sldId id="257" r:id="rId8"/>
    <p:sldId id="387" r:id="rId9"/>
    <p:sldId id="348" r:id="rId10"/>
    <p:sldId id="350" r:id="rId11"/>
    <p:sldId id="351" r:id="rId12"/>
    <p:sldId id="352" r:id="rId13"/>
    <p:sldId id="357" r:id="rId14"/>
    <p:sldId id="355" r:id="rId15"/>
    <p:sldId id="356" r:id="rId16"/>
    <p:sldId id="344" r:id="rId17"/>
    <p:sldId id="345" r:id="rId18"/>
    <p:sldId id="379" r:id="rId19"/>
    <p:sldId id="340" r:id="rId20"/>
    <p:sldId id="380" r:id="rId21"/>
    <p:sldId id="385" r:id="rId22"/>
    <p:sldId id="367" r:id="rId23"/>
    <p:sldId id="368" r:id="rId24"/>
    <p:sldId id="373" r:id="rId25"/>
    <p:sldId id="311" r:id="rId26"/>
    <p:sldId id="319" r:id="rId27"/>
    <p:sldId id="324" r:id="rId28"/>
    <p:sldId id="375" r:id="rId29"/>
    <p:sldId id="316" r:id="rId30"/>
    <p:sldId id="317" r:id="rId31"/>
    <p:sldId id="335" r:id="rId32"/>
    <p:sldId id="343" r:id="rId33"/>
    <p:sldId id="338" r:id="rId34"/>
    <p:sldId id="388" r:id="rId35"/>
    <p:sldId id="320" r:id="rId36"/>
    <p:sldId id="323" r:id="rId37"/>
    <p:sldId id="321" r:id="rId38"/>
    <p:sldId id="369" r:id="rId39"/>
    <p:sldId id="370" r:id="rId40"/>
    <p:sldId id="371" r:id="rId41"/>
    <p:sldId id="372" r:id="rId42"/>
    <p:sldId id="391" r:id="rId43"/>
    <p:sldId id="390" r:id="rId44"/>
    <p:sldId id="376" r:id="rId45"/>
    <p:sldId id="378" r:id="rId46"/>
    <p:sldId id="377" r:id="rId47"/>
    <p:sldId id="300" r:id="rId48"/>
  </p:sldIdLst>
  <p:sldSz cx="9144000" cy="6858000" type="letter"/>
  <p:notesSz cx="9601200" cy="73152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p:defaultTextStyle>
  <p:extLst>
    <p:ext uri="{521415D9-36F7-43E2-AB2F-B90AF26B5E84}">
      <p14:sectionLst xmlns:p14="http://schemas.microsoft.com/office/powerpoint/2010/main">
        <p14:section name="Default Section" id="{FD87F2B7-93B1-4DB9-9445-2BB58187874E}">
          <p14:sldIdLst>
            <p14:sldId id="257"/>
            <p14:sldId id="387"/>
            <p14:sldId id="348"/>
            <p14:sldId id="350"/>
            <p14:sldId id="351"/>
            <p14:sldId id="352"/>
            <p14:sldId id="357"/>
            <p14:sldId id="355"/>
            <p14:sldId id="356"/>
            <p14:sldId id="344"/>
            <p14:sldId id="345"/>
            <p14:sldId id="379"/>
            <p14:sldId id="340"/>
            <p14:sldId id="380"/>
            <p14:sldId id="385"/>
            <p14:sldId id="367"/>
            <p14:sldId id="368"/>
            <p14:sldId id="373"/>
            <p14:sldId id="311"/>
            <p14:sldId id="319"/>
            <p14:sldId id="324"/>
            <p14:sldId id="375"/>
            <p14:sldId id="316"/>
            <p14:sldId id="317"/>
            <p14:sldId id="335"/>
            <p14:sldId id="343"/>
            <p14:sldId id="338"/>
            <p14:sldId id="388"/>
            <p14:sldId id="320"/>
            <p14:sldId id="323"/>
            <p14:sldId id="321"/>
            <p14:sldId id="369"/>
            <p14:sldId id="370"/>
            <p14:sldId id="371"/>
            <p14:sldId id="372"/>
            <p14:sldId id="391"/>
            <p14:sldId id="390"/>
            <p14:sldId id="376"/>
            <p14:sldId id="378"/>
            <p14:sldId id="377"/>
            <p14:sldId id="30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304" userDrawn="1">
          <p15:clr>
            <a:srgbClr val="A4A3A4"/>
          </p15:clr>
        </p15:guide>
        <p15:guide id="2" pos="302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E7A"/>
    <a:srgbClr val="191C6F"/>
    <a:srgbClr val="DC3B2A"/>
    <a:srgbClr val="FFFFCC"/>
    <a:srgbClr val="FFFF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85598" autoAdjust="0"/>
  </p:normalViewPr>
  <p:slideViewPr>
    <p:cSldViewPr>
      <p:cViewPr varScale="1">
        <p:scale>
          <a:sx n="141" d="100"/>
          <a:sy n="141" d="100"/>
        </p:scale>
        <p:origin x="2334"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62" d="100"/>
          <a:sy n="162" d="100"/>
        </p:scale>
        <p:origin x="2904" y="114"/>
      </p:cViewPr>
      <p:guideLst>
        <p:guide orient="horz" pos="2304"/>
        <p:guide pos="302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handoutMaster" Target="handoutMasters/handoutMaster1.xml"/><Relationship Id="rId7" Type="http://schemas.openxmlformats.org/officeDocument/2006/relationships/slideMaster" Target="slideMasters/slide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4.xml"/><Relationship Id="rId1" Type="http://schemas.microsoft.com/office/2011/relationships/chartStyle" Target="style4.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5.xml"/><Relationship Id="rId1" Type="http://schemas.microsoft.com/office/2011/relationships/chartStyle" Target="style5.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6.xml"/><Relationship Id="rId1" Type="http://schemas.microsoft.com/office/2011/relationships/chartStyle" Target="style6.xm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oleObject" Target="file:///\\idser-nas01\IDSER\Projects\SDC_Projections\2010\Education\NewEdProj.xlsx" TargetMode="External"/></Relationships>
</file>

<file path=ppt/charts/_rels/chart15.xml.rels><?xml version="1.0" encoding="UTF-8" standalone="yes"?>
<Relationships xmlns="http://schemas.openxmlformats.org/package/2006/relationships"><Relationship Id="rId3" Type="http://schemas.openxmlformats.org/officeDocument/2006/relationships/oleObject" Target="file:///\\idser-nas01\IDSER\Collaboration\Product_Development\Briefs_Reports\Education\Education%20Attainment\Proj_Age25_64\manuscript\Figure%2011.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1.xml"/></Relationships>
</file>

<file path=ppt/charts/_rels/chart16.xml.rels><?xml version="1.0" encoding="UTF-8" standalone="yes"?>
<Relationships xmlns="http://schemas.openxmlformats.org/package/2006/relationships"><Relationship Id="rId3" Type="http://schemas.openxmlformats.org/officeDocument/2006/relationships/oleObject" Target="file:///\\idser-nas01\IDSER\Collaboration\Product_Development\Briefs_Reports\Education\Education%20Attainment\Proj_Age25_64\manuscript\Figure%2011.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2.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9.xml"/><Relationship Id="rId1" Type="http://schemas.microsoft.com/office/2011/relationships/chartStyle" Target="style9.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1" Type="http://schemas.openxmlformats.org/officeDocument/2006/relationships/oleObject" Target="Book3" TargetMode="Externa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3.xml"/><Relationship Id="rId1" Type="http://schemas.microsoft.com/office/2011/relationships/chartStyle" Target="style3.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189049285505981E-2"/>
          <c:y val="0.12281717725045477"/>
          <c:w val="0.9231195926898027"/>
          <c:h val="0.81066084720533504"/>
        </c:manualLayout>
      </c:layout>
      <c:barChart>
        <c:barDir val="col"/>
        <c:grouping val="clustered"/>
        <c:varyColors val="0"/>
        <c:ser>
          <c:idx val="1"/>
          <c:order val="0"/>
          <c:tx>
            <c:strRef>
              <c:f>Sheet1!$C$1</c:f>
              <c:strCache>
                <c:ptCount val="1"/>
                <c:pt idx="0">
                  <c:v>Numeric Change (Millions)</c:v>
                </c:pt>
              </c:strCache>
            </c:strRef>
          </c:tx>
          <c:spPr>
            <a:solidFill>
              <a:schemeClr val="accent2"/>
            </a:solidFill>
            <a:ln>
              <a:noFill/>
            </a:ln>
            <a:effectLst/>
          </c:spPr>
          <c:invertIfNegative val="0"/>
          <c:dLbls>
            <c:spPr>
              <a:noFill/>
              <a:ln>
                <a:noFill/>
              </a:ln>
              <a:effectLst/>
            </c:spPr>
            <c:txPr>
              <a:bodyPr rot="-5280000" spcFirstLastPara="1" vertOverflow="ellipsis"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Sheet1!$A$2:$A$14</c:f>
              <c:numCache>
                <c:formatCode>General</c:formatCode>
                <c:ptCount val="13"/>
                <c:pt idx="0">
                  <c:v>1950</c:v>
                </c:pt>
                <c:pt idx="1">
                  <c:v>1960</c:v>
                </c:pt>
                <c:pt idx="2">
                  <c:v>1970</c:v>
                </c:pt>
                <c:pt idx="3">
                  <c:v>1980</c:v>
                </c:pt>
                <c:pt idx="4">
                  <c:v>1990</c:v>
                </c:pt>
                <c:pt idx="5">
                  <c:v>2000</c:v>
                </c:pt>
                <c:pt idx="6">
                  <c:v>2010</c:v>
                </c:pt>
                <c:pt idx="8">
                  <c:v>2011</c:v>
                </c:pt>
                <c:pt idx="9">
                  <c:v>2012</c:v>
                </c:pt>
                <c:pt idx="10">
                  <c:v>2013</c:v>
                </c:pt>
                <c:pt idx="11">
                  <c:v>2014</c:v>
                </c:pt>
                <c:pt idx="12">
                  <c:v>2015</c:v>
                </c:pt>
              </c:numCache>
            </c:numRef>
          </c:cat>
          <c:val>
            <c:numRef>
              <c:f>Sheet1!$C$2:$C$14</c:f>
              <c:numCache>
                <c:formatCode>0.00</c:formatCode>
                <c:ptCount val="13"/>
                <c:pt idx="1">
                  <c:v>1.8684829999999999</c:v>
                </c:pt>
                <c:pt idx="2">
                  <c:v>1.6170530000000001</c:v>
                </c:pt>
                <c:pt idx="3">
                  <c:v>3.0324610000000001</c:v>
                </c:pt>
                <c:pt idx="4">
                  <c:v>2.7573189999999999</c:v>
                </c:pt>
                <c:pt idx="5">
                  <c:v>3.86531</c:v>
                </c:pt>
                <c:pt idx="6">
                  <c:v>4.2937409999999998</c:v>
                </c:pt>
                <c:pt idx="8">
                  <c:v>0.5</c:v>
                </c:pt>
                <c:pt idx="9">
                  <c:v>0.91523500000000002</c:v>
                </c:pt>
                <c:pt idx="10">
                  <c:v>0.38739699999999999</c:v>
                </c:pt>
                <c:pt idx="11">
                  <c:v>0.44749499999999998</c:v>
                </c:pt>
                <c:pt idx="12">
                  <c:v>0.49</c:v>
                </c:pt>
              </c:numCache>
            </c:numRef>
          </c:val>
        </c:ser>
        <c:ser>
          <c:idx val="0"/>
          <c:order val="1"/>
          <c:tx>
            <c:strRef>
              <c:f>Sheet1!$B$1</c:f>
              <c:strCache>
                <c:ptCount val="1"/>
                <c:pt idx="0">
                  <c:v>Population (Millions)</c:v>
                </c:pt>
              </c:strCache>
            </c:strRef>
          </c:tx>
          <c:spPr>
            <a:solidFill>
              <a:schemeClr val="accent1"/>
            </a:solidFill>
            <a:ln>
              <a:noFill/>
            </a:ln>
            <a:effectLst/>
          </c:spPr>
          <c:invertIfNegative val="0"/>
          <c:dLbls>
            <c:spPr>
              <a:noFill/>
              <a:ln>
                <a:noFill/>
              </a:ln>
              <a:effectLst/>
            </c:spPr>
            <c:txPr>
              <a:bodyPr rot="-3360000" spcFirstLastPara="1" vertOverflow="ellipsis"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Sheet1!$A$2:$A$14</c:f>
              <c:numCache>
                <c:formatCode>General</c:formatCode>
                <c:ptCount val="13"/>
                <c:pt idx="0">
                  <c:v>1950</c:v>
                </c:pt>
                <c:pt idx="1">
                  <c:v>1960</c:v>
                </c:pt>
                <c:pt idx="2">
                  <c:v>1970</c:v>
                </c:pt>
                <c:pt idx="3">
                  <c:v>1980</c:v>
                </c:pt>
                <c:pt idx="4">
                  <c:v>1990</c:v>
                </c:pt>
                <c:pt idx="5">
                  <c:v>2000</c:v>
                </c:pt>
                <c:pt idx="6">
                  <c:v>2010</c:v>
                </c:pt>
                <c:pt idx="8">
                  <c:v>2011</c:v>
                </c:pt>
                <c:pt idx="9">
                  <c:v>2012</c:v>
                </c:pt>
                <c:pt idx="10">
                  <c:v>2013</c:v>
                </c:pt>
                <c:pt idx="11">
                  <c:v>2014</c:v>
                </c:pt>
                <c:pt idx="12">
                  <c:v>2015</c:v>
                </c:pt>
              </c:numCache>
            </c:numRef>
          </c:cat>
          <c:val>
            <c:numRef>
              <c:f>Sheet1!$B$2:$B$14</c:f>
              <c:numCache>
                <c:formatCode>0.00</c:formatCode>
                <c:ptCount val="13"/>
                <c:pt idx="0">
                  <c:v>7.7111939999999999</c:v>
                </c:pt>
                <c:pt idx="1">
                  <c:v>9.5796770000000002</c:v>
                </c:pt>
                <c:pt idx="2">
                  <c:v>11.196730000000001</c:v>
                </c:pt>
                <c:pt idx="3">
                  <c:v>14.229191</c:v>
                </c:pt>
                <c:pt idx="4">
                  <c:v>16.986509999999999</c:v>
                </c:pt>
                <c:pt idx="5">
                  <c:v>20.85182</c:v>
                </c:pt>
                <c:pt idx="6">
                  <c:v>25.145561000000001</c:v>
                </c:pt>
                <c:pt idx="8">
                  <c:v>25.65</c:v>
                </c:pt>
                <c:pt idx="9">
                  <c:v>26.060796</c:v>
                </c:pt>
                <c:pt idx="10">
                  <c:v>26.448193</c:v>
                </c:pt>
                <c:pt idx="11">
                  <c:v>26.895688</c:v>
                </c:pt>
                <c:pt idx="12">
                  <c:v>27.47</c:v>
                </c:pt>
              </c:numCache>
            </c:numRef>
          </c:val>
        </c:ser>
        <c:dLbls>
          <c:showLegendKey val="0"/>
          <c:showVal val="0"/>
          <c:showCatName val="0"/>
          <c:showSerName val="0"/>
          <c:showPercent val="0"/>
          <c:showBubbleSize val="0"/>
        </c:dLbls>
        <c:gapWidth val="219"/>
        <c:overlap val="-27"/>
        <c:axId val="371049408"/>
        <c:axId val="258307792"/>
        <c:extLst>
          <c:ext xmlns:c15="http://schemas.microsoft.com/office/drawing/2012/chart" uri="{02D57815-91ED-43cb-92C2-25804820EDAC}">
            <c15:filteredBarSeries>
              <c15:ser>
                <c:idx val="2"/>
                <c:order val="2"/>
                <c:tx>
                  <c:strRef>
                    <c:extLst>
                      <c:ext uri="{02D57815-91ED-43cb-92C2-25804820EDAC}">
                        <c15:formulaRef>
                          <c15:sqref>Sheet1!$D$1</c15:sqref>
                        </c15:formulaRef>
                      </c:ext>
                    </c:extLst>
                    <c:strCache>
                      <c:ptCount val="1"/>
                      <c:pt idx="0">
                        <c:v>Annual Percent Change</c:v>
                      </c:pt>
                    </c:strCache>
                  </c:strRef>
                </c:tx>
                <c:spPr>
                  <a:solidFill>
                    <a:schemeClr val="accent3"/>
                  </a:solidFill>
                  <a:ln>
                    <a:noFill/>
                  </a:ln>
                  <a:effectLst/>
                </c:spPr>
                <c:invertIfNegative val="0"/>
                <c:cat>
                  <c:numRef>
                    <c:extLst>
                      <c:ext uri="{02D57815-91ED-43cb-92C2-25804820EDAC}">
                        <c15:formulaRef>
                          <c15:sqref>Sheet1!$A$2:$A$14</c15:sqref>
                        </c15:formulaRef>
                      </c:ext>
                    </c:extLst>
                    <c:numCache>
                      <c:formatCode>General</c:formatCode>
                      <c:ptCount val="13"/>
                      <c:pt idx="0">
                        <c:v>1950</c:v>
                      </c:pt>
                      <c:pt idx="1">
                        <c:v>1960</c:v>
                      </c:pt>
                      <c:pt idx="2">
                        <c:v>1970</c:v>
                      </c:pt>
                      <c:pt idx="3">
                        <c:v>1980</c:v>
                      </c:pt>
                      <c:pt idx="4">
                        <c:v>1990</c:v>
                      </c:pt>
                      <c:pt idx="5">
                        <c:v>2000</c:v>
                      </c:pt>
                      <c:pt idx="6">
                        <c:v>2010</c:v>
                      </c:pt>
                      <c:pt idx="8">
                        <c:v>2011</c:v>
                      </c:pt>
                      <c:pt idx="9">
                        <c:v>2012</c:v>
                      </c:pt>
                      <c:pt idx="10">
                        <c:v>2013</c:v>
                      </c:pt>
                      <c:pt idx="11">
                        <c:v>2014</c:v>
                      </c:pt>
                      <c:pt idx="12">
                        <c:v>2015</c:v>
                      </c:pt>
                    </c:numCache>
                  </c:numRef>
                </c:cat>
                <c:val>
                  <c:numRef>
                    <c:extLst>
                      <c:ext uri="{02D57815-91ED-43cb-92C2-25804820EDAC}">
                        <c15:formulaRef>
                          <c15:sqref>Sheet1!$D$2:$D$14</c15:sqref>
                        </c15:formulaRef>
                      </c:ext>
                    </c:extLst>
                    <c:numCache>
                      <c:formatCode>General</c:formatCode>
                      <c:ptCount val="13"/>
                      <c:pt idx="0">
                        <c:v>0</c:v>
                      </c:pt>
                      <c:pt idx="1">
                        <c:v>2.4</c:v>
                      </c:pt>
                      <c:pt idx="2">
                        <c:v>1.7</c:v>
                      </c:pt>
                      <c:pt idx="3">
                        <c:v>2.7</c:v>
                      </c:pt>
                      <c:pt idx="4">
                        <c:v>2</c:v>
                      </c:pt>
                      <c:pt idx="5">
                        <c:v>2.2999999999999998</c:v>
                      </c:pt>
                      <c:pt idx="6">
                        <c:v>2.1</c:v>
                      </c:pt>
                      <c:pt idx="9">
                        <c:v>1.8</c:v>
                      </c:pt>
                      <c:pt idx="10">
                        <c:v>1.4</c:v>
                      </c:pt>
                      <c:pt idx="11">
                        <c:v>1.7</c:v>
                      </c:pt>
                    </c:numCache>
                  </c:numRef>
                </c:val>
              </c15:ser>
            </c15:filteredBarSeries>
          </c:ext>
        </c:extLst>
      </c:barChart>
      <c:catAx>
        <c:axId val="37104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8307792"/>
        <c:crosses val="autoZero"/>
        <c:auto val="1"/>
        <c:lblAlgn val="ctr"/>
        <c:lblOffset val="100"/>
        <c:noMultiLvlLbl val="0"/>
      </c:catAx>
      <c:valAx>
        <c:axId val="25830779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1049408"/>
        <c:crosses val="autoZero"/>
        <c:crossBetween val="between"/>
      </c:valAx>
      <c:spPr>
        <a:noFill/>
        <a:ln>
          <a:noFill/>
        </a:ln>
        <a:effectLst/>
      </c:spPr>
    </c:plotArea>
    <c:legend>
      <c:legendPos val="b"/>
      <c:layout>
        <c:manualLayout>
          <c:xMode val="edge"/>
          <c:yMode val="edge"/>
          <c:x val="0.17904721979197041"/>
          <c:y val="2.5565829857645771E-3"/>
          <c:w val="0.6352584572761738"/>
          <c:h val="7.108984320022059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77424937267456"/>
          <c:y val="3.3437606983909622E-2"/>
          <c:w val="0.85892172132329614"/>
          <c:h val="0.88855486134885309"/>
        </c:manualLayout>
      </c:layout>
      <c:lineChart>
        <c:grouping val="standard"/>
        <c:varyColors val="0"/>
        <c:ser>
          <c:idx val="0"/>
          <c:order val="0"/>
          <c:tx>
            <c:strRef>
              <c:f>Sheet1!$B$1</c:f>
              <c:strCache>
                <c:ptCount val="1"/>
                <c:pt idx="0">
                  <c:v>No-Migration</c:v>
                </c:pt>
              </c:strCache>
            </c:strRef>
          </c:tx>
          <c:spPr>
            <a:ln w="38100" cap="rnd">
              <a:solidFill>
                <a:schemeClr val="tx2">
                  <a:lumMod val="60000"/>
                  <a:lumOff val="40000"/>
                </a:schemeClr>
              </a:solidFill>
              <a:prstDash val="dash"/>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Sheet1!$B$2:$B$10</c:f>
              <c:numCache>
                <c:formatCode>#,##0</c:formatCode>
                <c:ptCount val="9"/>
                <c:pt idx="0">
                  <c:v>1714773</c:v>
                </c:pt>
                <c:pt idx="1">
                  <c:v>1796183</c:v>
                </c:pt>
                <c:pt idx="2">
                  <c:v>1870689</c:v>
                </c:pt>
                <c:pt idx="3">
                  <c:v>1936446</c:v>
                </c:pt>
                <c:pt idx="4">
                  <c:v>1992798</c:v>
                </c:pt>
                <c:pt idx="5">
                  <c:v>2039291</c:v>
                </c:pt>
                <c:pt idx="6">
                  <c:v>2078166</c:v>
                </c:pt>
                <c:pt idx="7">
                  <c:v>2110586</c:v>
                </c:pt>
                <c:pt idx="8">
                  <c:v>2136918</c:v>
                </c:pt>
              </c:numCache>
            </c:numRef>
          </c:val>
          <c:smooth val="0"/>
        </c:ser>
        <c:ser>
          <c:idx val="1"/>
          <c:order val="1"/>
          <c:tx>
            <c:strRef>
              <c:f>Sheet1!$C$1</c:f>
              <c:strCache>
                <c:ptCount val="1"/>
                <c:pt idx="0">
                  <c:v>.5 2000-2010 Migration Scenario</c:v>
                </c:pt>
              </c:strCache>
            </c:strRef>
          </c:tx>
          <c:spPr>
            <a:ln w="38100" cap="rnd">
              <a:solidFill>
                <a:schemeClr val="accent6">
                  <a:lumMod val="50000"/>
                </a:schemeClr>
              </a:solidFill>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Sheet1!$C$2:$C$10</c:f>
              <c:numCache>
                <c:formatCode>#,##0</c:formatCode>
                <c:ptCount val="9"/>
                <c:pt idx="0">
                  <c:v>1714773</c:v>
                </c:pt>
                <c:pt idx="1">
                  <c:v>1839926</c:v>
                </c:pt>
                <c:pt idx="2">
                  <c:v>1967590</c:v>
                </c:pt>
                <c:pt idx="3">
                  <c:v>2094216</c:v>
                </c:pt>
                <c:pt idx="4">
                  <c:v>2216912</c:v>
                </c:pt>
                <c:pt idx="5">
                  <c:v>2331743</c:v>
                </c:pt>
                <c:pt idx="6">
                  <c:v>2442098</c:v>
                </c:pt>
                <c:pt idx="7">
                  <c:v>2550326</c:v>
                </c:pt>
                <c:pt idx="8">
                  <c:v>2656573</c:v>
                </c:pt>
              </c:numCache>
            </c:numRef>
          </c:val>
          <c:smooth val="0"/>
        </c:ser>
        <c:ser>
          <c:idx val="2"/>
          <c:order val="2"/>
          <c:tx>
            <c:strRef>
              <c:f>Sheet1!$D$1</c:f>
              <c:strCache>
                <c:ptCount val="1"/>
                <c:pt idx="0">
                  <c:v>2000-1010 Migration Scenario</c:v>
                </c:pt>
              </c:strCache>
            </c:strRef>
          </c:tx>
          <c:spPr>
            <a:ln w="57150" cap="rnd" cmpd="dbl">
              <a:solidFill>
                <a:schemeClr val="accent1">
                  <a:lumMod val="75000"/>
                </a:schemeClr>
              </a:solidFill>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Sheet1!$D$2:$D$10</c:f>
              <c:numCache>
                <c:formatCode>#,##0</c:formatCode>
                <c:ptCount val="9"/>
                <c:pt idx="0">
                  <c:v>1714773</c:v>
                </c:pt>
                <c:pt idx="1">
                  <c:v>1882834</c:v>
                </c:pt>
                <c:pt idx="2">
                  <c:v>2062088</c:v>
                </c:pt>
                <c:pt idx="3">
                  <c:v>2249392</c:v>
                </c:pt>
                <c:pt idx="4">
                  <c:v>2439700</c:v>
                </c:pt>
                <c:pt idx="5">
                  <c:v>2625647</c:v>
                </c:pt>
                <c:pt idx="6">
                  <c:v>2809942</c:v>
                </c:pt>
                <c:pt idx="7">
                  <c:v>2994116</c:v>
                </c:pt>
                <c:pt idx="8">
                  <c:v>3179649</c:v>
                </c:pt>
              </c:numCache>
            </c:numRef>
          </c:val>
          <c:smooth val="0"/>
        </c:ser>
        <c:dLbls>
          <c:showLegendKey val="0"/>
          <c:showVal val="0"/>
          <c:showCatName val="0"/>
          <c:showSerName val="0"/>
          <c:showPercent val="0"/>
          <c:showBubbleSize val="0"/>
        </c:dLbls>
        <c:smooth val="0"/>
        <c:axId val="485496952"/>
        <c:axId val="485497736"/>
      </c:lineChart>
      <c:catAx>
        <c:axId val="485496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5497736"/>
        <c:crosses val="autoZero"/>
        <c:auto val="1"/>
        <c:lblAlgn val="ctr"/>
        <c:lblOffset val="100"/>
        <c:noMultiLvlLbl val="0"/>
      </c:catAx>
      <c:valAx>
        <c:axId val="485497736"/>
        <c:scaling>
          <c:orientation val="minMax"/>
          <c:min val="1500000"/>
        </c:scaling>
        <c:delete val="0"/>
        <c:axPos val="l"/>
        <c:majorGridlines>
          <c:spPr>
            <a:ln w="9525" cap="flat" cmpd="sng" algn="ctr">
              <a:solidFill>
                <a:schemeClr val="tx1">
                  <a:lumMod val="15000"/>
                  <a:lumOff val="85000"/>
                </a:schemeClr>
              </a:solidFill>
              <a:round/>
            </a:ln>
            <a:effectLst/>
          </c:spPr>
        </c:majorGridlines>
        <c:numFmt formatCode="#,##0" sourceLinked="1"/>
        <c:majorTickMark val="in"/>
        <c:minorTickMark val="none"/>
        <c:tickLblPos val="nextTo"/>
        <c:spPr>
          <a:noFill/>
          <a:ln>
            <a:solidFill>
              <a:schemeClr val="bg1">
                <a:lumMod val="95000"/>
              </a:schemeClr>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5496952"/>
        <c:crosses val="autoZero"/>
        <c:crossBetween val="between"/>
        <c:minorUnit val="150000"/>
      </c:valAx>
      <c:spPr>
        <a:noFill/>
        <a:ln>
          <a:noFill/>
        </a:ln>
        <a:effectLst/>
      </c:spPr>
    </c:plotArea>
    <c:legend>
      <c:legendPos val="r"/>
      <c:layout>
        <c:manualLayout>
          <c:xMode val="edge"/>
          <c:yMode val="edge"/>
          <c:x val="0.13141789968561624"/>
          <c:y val="5.0565730914070524E-2"/>
          <c:w val="0.49312422485650831"/>
          <c:h val="0.21136853817185897"/>
        </c:manualLayout>
      </c:layout>
      <c:overlay val="1"/>
      <c:spPr>
        <a:noFill/>
        <a:ln w="19050">
          <a:solidFill>
            <a:schemeClr val="accent1">
              <a:lumMod val="75000"/>
            </a:schemeClr>
          </a:solidFill>
        </a:ln>
        <a:effectLst>
          <a:outerShdw blurRad="50800" dist="50800" dir="5400000" algn="ctr" rotWithShape="0">
            <a:schemeClr val="bg1">
              <a:lumMod val="85000"/>
            </a:schemeClr>
          </a:outerShdw>
          <a:softEdge rad="12700"/>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No-Migration</c:v>
                </c:pt>
              </c:strCache>
            </c:strRef>
          </c:tx>
          <c:spPr>
            <a:ln w="28575" cap="rnd">
              <a:solidFill>
                <a:schemeClr val="accent1"/>
              </a:solidFill>
              <a:prstDash val="dash"/>
              <a:round/>
            </a:ln>
            <a:effectLst/>
          </c:spPr>
          <c:marker>
            <c:symbol val="none"/>
          </c:marker>
          <c:cat>
            <c:numRef>
              <c:f>Sheet1!$A$2:$A$7</c:f>
              <c:numCache>
                <c:formatCode>General</c:formatCode>
                <c:ptCount val="6"/>
                <c:pt idx="0">
                  <c:v>2010</c:v>
                </c:pt>
                <c:pt idx="1">
                  <c:v>2011</c:v>
                </c:pt>
                <c:pt idx="2">
                  <c:v>2012</c:v>
                </c:pt>
                <c:pt idx="3">
                  <c:v>2013</c:v>
                </c:pt>
                <c:pt idx="4">
                  <c:v>2014</c:v>
                </c:pt>
                <c:pt idx="5">
                  <c:v>2015</c:v>
                </c:pt>
              </c:numCache>
            </c:numRef>
          </c:cat>
          <c:val>
            <c:numRef>
              <c:f>Sheet1!$B$2:$B$7</c:f>
              <c:numCache>
                <c:formatCode>#,##0</c:formatCode>
                <c:ptCount val="6"/>
                <c:pt idx="0">
                  <c:v>1714773</c:v>
                </c:pt>
                <c:pt idx="1">
                  <c:v>1731475</c:v>
                </c:pt>
                <c:pt idx="2">
                  <c:v>1748077</c:v>
                </c:pt>
                <c:pt idx="3">
                  <c:v>1764354</c:v>
                </c:pt>
                <c:pt idx="4">
                  <c:v>1780534</c:v>
                </c:pt>
                <c:pt idx="5">
                  <c:v>1796183</c:v>
                </c:pt>
              </c:numCache>
            </c:numRef>
          </c:val>
          <c:smooth val="0"/>
        </c:ser>
        <c:ser>
          <c:idx val="1"/>
          <c:order val="1"/>
          <c:tx>
            <c:strRef>
              <c:f>Sheet1!$C$1</c:f>
              <c:strCache>
                <c:ptCount val="1"/>
                <c:pt idx="0">
                  <c:v>.5 2000-2010 Migration Scenario</c:v>
                </c:pt>
              </c:strCache>
            </c:strRef>
          </c:tx>
          <c:spPr>
            <a:ln w="44450" cap="rnd">
              <a:solidFill>
                <a:schemeClr val="accent6">
                  <a:lumMod val="50000"/>
                </a:schemeClr>
              </a:solidFill>
              <a:round/>
            </a:ln>
            <a:effectLst/>
          </c:spPr>
          <c:marker>
            <c:symbol val="none"/>
          </c:marker>
          <c:cat>
            <c:numRef>
              <c:f>Sheet1!$A$2:$A$7</c:f>
              <c:numCache>
                <c:formatCode>General</c:formatCode>
                <c:ptCount val="6"/>
                <c:pt idx="0">
                  <c:v>2010</c:v>
                </c:pt>
                <c:pt idx="1">
                  <c:v>2011</c:v>
                </c:pt>
                <c:pt idx="2">
                  <c:v>2012</c:v>
                </c:pt>
                <c:pt idx="3">
                  <c:v>2013</c:v>
                </c:pt>
                <c:pt idx="4">
                  <c:v>2014</c:v>
                </c:pt>
                <c:pt idx="5">
                  <c:v>2015</c:v>
                </c:pt>
              </c:numCache>
            </c:numRef>
          </c:cat>
          <c:val>
            <c:numRef>
              <c:f>Sheet1!$C$2:$C$7</c:f>
              <c:numCache>
                <c:formatCode>#,##0</c:formatCode>
                <c:ptCount val="6"/>
                <c:pt idx="0">
                  <c:v>1714773</c:v>
                </c:pt>
                <c:pt idx="1">
                  <c:v>1739303</c:v>
                </c:pt>
                <c:pt idx="2">
                  <c:v>1764155</c:v>
                </c:pt>
                <c:pt idx="3">
                  <c:v>1789484</c:v>
                </c:pt>
                <c:pt idx="4">
                  <c:v>1814536</c:v>
                </c:pt>
                <c:pt idx="5">
                  <c:v>1839926</c:v>
                </c:pt>
              </c:numCache>
            </c:numRef>
          </c:val>
          <c:smooth val="0"/>
        </c:ser>
        <c:ser>
          <c:idx val="2"/>
          <c:order val="2"/>
          <c:tx>
            <c:strRef>
              <c:f>Sheet1!$D$1</c:f>
              <c:strCache>
                <c:ptCount val="1"/>
                <c:pt idx="0">
                  <c:v>2000-2010 Migration Scenario</c:v>
                </c:pt>
              </c:strCache>
            </c:strRef>
          </c:tx>
          <c:spPr>
            <a:ln w="57150" cap="rnd" cmpd="dbl">
              <a:solidFill>
                <a:schemeClr val="tx2"/>
              </a:solidFill>
              <a:round/>
            </a:ln>
            <a:effectLst/>
          </c:spPr>
          <c:marker>
            <c:symbol val="none"/>
          </c:marker>
          <c:cat>
            <c:numRef>
              <c:f>Sheet1!$A$2:$A$7</c:f>
              <c:numCache>
                <c:formatCode>General</c:formatCode>
                <c:ptCount val="6"/>
                <c:pt idx="0">
                  <c:v>2010</c:v>
                </c:pt>
                <c:pt idx="1">
                  <c:v>2011</c:v>
                </c:pt>
                <c:pt idx="2">
                  <c:v>2012</c:v>
                </c:pt>
                <c:pt idx="3">
                  <c:v>2013</c:v>
                </c:pt>
                <c:pt idx="4">
                  <c:v>2014</c:v>
                </c:pt>
                <c:pt idx="5">
                  <c:v>2015</c:v>
                </c:pt>
              </c:numCache>
            </c:numRef>
          </c:cat>
          <c:val>
            <c:numRef>
              <c:f>Sheet1!$D$2:$D$7</c:f>
              <c:numCache>
                <c:formatCode>#,##0</c:formatCode>
                <c:ptCount val="6"/>
                <c:pt idx="0">
                  <c:v>1714773</c:v>
                </c:pt>
                <c:pt idx="1">
                  <c:v>1746784</c:v>
                </c:pt>
                <c:pt idx="2">
                  <c:v>1780293</c:v>
                </c:pt>
                <c:pt idx="3">
                  <c:v>1814174</c:v>
                </c:pt>
                <c:pt idx="4">
                  <c:v>1847931</c:v>
                </c:pt>
                <c:pt idx="5">
                  <c:v>1882834</c:v>
                </c:pt>
              </c:numCache>
            </c:numRef>
          </c:val>
          <c:smooth val="0"/>
        </c:ser>
        <c:ser>
          <c:idx val="3"/>
          <c:order val="3"/>
          <c:tx>
            <c:strRef>
              <c:f>Sheet1!$E$1</c:f>
              <c:strCache>
                <c:ptCount val="1"/>
                <c:pt idx="0">
                  <c:v>Bexar County Estimates</c:v>
                </c:pt>
              </c:strCache>
            </c:strRef>
          </c:tx>
          <c:spPr>
            <a:ln w="44450" cap="rnd">
              <a:solidFill>
                <a:srgbClr val="92D050"/>
              </a:solidFill>
              <a:round/>
            </a:ln>
            <a:effectLst/>
          </c:spPr>
          <c:marker>
            <c:symbol val="none"/>
          </c:marker>
          <c:cat>
            <c:numRef>
              <c:f>Sheet1!$A$2:$A$7</c:f>
              <c:numCache>
                <c:formatCode>General</c:formatCode>
                <c:ptCount val="6"/>
                <c:pt idx="0">
                  <c:v>2010</c:v>
                </c:pt>
                <c:pt idx="1">
                  <c:v>2011</c:v>
                </c:pt>
                <c:pt idx="2">
                  <c:v>2012</c:v>
                </c:pt>
                <c:pt idx="3">
                  <c:v>2013</c:v>
                </c:pt>
                <c:pt idx="4">
                  <c:v>2014</c:v>
                </c:pt>
                <c:pt idx="5">
                  <c:v>2015</c:v>
                </c:pt>
              </c:numCache>
            </c:numRef>
          </c:cat>
          <c:val>
            <c:numRef>
              <c:f>Sheet1!$E$2:$E$6</c:f>
              <c:numCache>
                <c:formatCode>General</c:formatCode>
                <c:ptCount val="5"/>
                <c:pt idx="0" formatCode="#,##0">
                  <c:v>1714773</c:v>
                </c:pt>
                <c:pt idx="1">
                  <c:v>1755526</c:v>
                </c:pt>
                <c:pt idx="2">
                  <c:v>1788858</c:v>
                </c:pt>
                <c:pt idx="3">
                  <c:v>1822154</c:v>
                </c:pt>
                <c:pt idx="4">
                  <c:v>1855866</c:v>
                </c:pt>
              </c:numCache>
            </c:numRef>
          </c:val>
          <c:smooth val="0"/>
        </c:ser>
        <c:dLbls>
          <c:showLegendKey val="0"/>
          <c:showVal val="0"/>
          <c:showCatName val="0"/>
          <c:showSerName val="0"/>
          <c:showPercent val="0"/>
          <c:showBubbleSize val="0"/>
        </c:dLbls>
        <c:smooth val="0"/>
        <c:axId val="485489896"/>
        <c:axId val="485491464"/>
      </c:lineChart>
      <c:catAx>
        <c:axId val="485489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5491464"/>
        <c:crosses val="autoZero"/>
        <c:auto val="1"/>
        <c:lblAlgn val="ctr"/>
        <c:lblOffset val="100"/>
        <c:noMultiLvlLbl val="0"/>
      </c:catAx>
      <c:valAx>
        <c:axId val="485491464"/>
        <c:scaling>
          <c:orientation val="minMax"/>
          <c:min val="170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5489896"/>
        <c:crosses val="autoZero"/>
        <c:crossBetween val="between"/>
      </c:valAx>
      <c:spPr>
        <a:noFill/>
        <a:ln>
          <a:noFill/>
        </a:ln>
        <a:effectLst/>
      </c:spPr>
    </c:plotArea>
    <c:legend>
      <c:legendPos val="r"/>
      <c:layout>
        <c:manualLayout>
          <c:xMode val="edge"/>
          <c:yMode val="edge"/>
          <c:x val="0.15322128003230365"/>
          <c:y val="9.9498980774611306E-2"/>
          <c:w val="0.39664142943670505"/>
          <c:h val="0.23101462888204966"/>
        </c:manualLayout>
      </c:layout>
      <c:overlay val="1"/>
      <c:spPr>
        <a:noFill/>
        <a:ln>
          <a:noFill/>
        </a:ln>
        <a:effectLst>
          <a:outerShdw blurRad="63500" sx="102000" sy="102000" algn="ctr" rotWithShape="0">
            <a:prstClr val="black">
              <a:alpha val="40000"/>
            </a:prstClr>
          </a:outerShdw>
          <a:softEdge rad="0"/>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Sheet1!$C$1</c:f>
              <c:strCache>
                <c:ptCount val="1"/>
                <c:pt idx="0">
                  <c:v>NH-White</c:v>
                </c:pt>
              </c:strCache>
            </c:strRef>
          </c:tx>
          <c:spPr>
            <a:ln w="47625" cap="rnd">
              <a:solidFill>
                <a:schemeClr val="tx1">
                  <a:lumMod val="65000"/>
                  <a:lumOff val="35000"/>
                </a:schemeClr>
              </a:solidFill>
              <a:prstDash val="sysDot"/>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Sheet1!$C$2:$C$10</c:f>
              <c:numCache>
                <c:formatCode>#,##0</c:formatCode>
                <c:ptCount val="9"/>
                <c:pt idx="0">
                  <c:v>519123</c:v>
                </c:pt>
                <c:pt idx="1">
                  <c:v>521597</c:v>
                </c:pt>
                <c:pt idx="2">
                  <c:v>520396</c:v>
                </c:pt>
                <c:pt idx="3">
                  <c:v>514595</c:v>
                </c:pt>
                <c:pt idx="4">
                  <c:v>503143</c:v>
                </c:pt>
                <c:pt idx="5">
                  <c:v>486978</c:v>
                </c:pt>
                <c:pt idx="6">
                  <c:v>470092</c:v>
                </c:pt>
                <c:pt idx="7">
                  <c:v>453727</c:v>
                </c:pt>
                <c:pt idx="8">
                  <c:v>437549</c:v>
                </c:pt>
              </c:numCache>
            </c:numRef>
          </c:val>
          <c:smooth val="0"/>
        </c:ser>
        <c:ser>
          <c:idx val="2"/>
          <c:order val="1"/>
          <c:tx>
            <c:strRef>
              <c:f>Sheet1!$D$1</c:f>
              <c:strCache>
                <c:ptCount val="1"/>
                <c:pt idx="0">
                  <c:v>NH Black</c:v>
                </c:pt>
              </c:strCache>
            </c:strRef>
          </c:tx>
          <c:spPr>
            <a:ln w="38100" cap="rnd">
              <a:solidFill>
                <a:schemeClr val="accent6">
                  <a:lumMod val="75000"/>
                </a:schemeClr>
              </a:solidFill>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Sheet1!$D$2:$D$10</c:f>
              <c:numCache>
                <c:formatCode>#,##0</c:formatCode>
                <c:ptCount val="9"/>
                <c:pt idx="0">
                  <c:v>118460</c:v>
                </c:pt>
                <c:pt idx="1">
                  <c:v>130832</c:v>
                </c:pt>
                <c:pt idx="2">
                  <c:v>143321</c:v>
                </c:pt>
                <c:pt idx="3">
                  <c:v>155317</c:v>
                </c:pt>
                <c:pt idx="4">
                  <c:v>166426</c:v>
                </c:pt>
                <c:pt idx="5">
                  <c:v>176047</c:v>
                </c:pt>
                <c:pt idx="6">
                  <c:v>184225</c:v>
                </c:pt>
                <c:pt idx="7">
                  <c:v>190787</c:v>
                </c:pt>
                <c:pt idx="8">
                  <c:v>196294</c:v>
                </c:pt>
              </c:numCache>
            </c:numRef>
          </c:val>
          <c:smooth val="0"/>
        </c:ser>
        <c:ser>
          <c:idx val="3"/>
          <c:order val="2"/>
          <c:tx>
            <c:strRef>
              <c:f>Sheet1!$E$1</c:f>
              <c:strCache>
                <c:ptCount val="1"/>
                <c:pt idx="0">
                  <c:v>Hispanic</c:v>
                </c:pt>
              </c:strCache>
            </c:strRef>
          </c:tx>
          <c:spPr>
            <a:ln w="44450" cap="rnd">
              <a:solidFill>
                <a:schemeClr val="bg2">
                  <a:lumMod val="50000"/>
                </a:schemeClr>
              </a:solidFill>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Sheet1!$E$2:$E$10</c:f>
              <c:numCache>
                <c:formatCode>#,##0</c:formatCode>
                <c:ptCount val="9"/>
                <c:pt idx="0">
                  <c:v>1006958</c:v>
                </c:pt>
                <c:pt idx="1">
                  <c:v>1140304</c:v>
                </c:pt>
                <c:pt idx="2">
                  <c:v>1283460</c:v>
                </c:pt>
                <c:pt idx="3">
                  <c:v>1433773</c:v>
                </c:pt>
                <c:pt idx="4">
                  <c:v>1586294</c:v>
                </c:pt>
                <c:pt idx="5">
                  <c:v>1732370</c:v>
                </c:pt>
                <c:pt idx="6">
                  <c:v>1868904</c:v>
                </c:pt>
                <c:pt idx="7">
                  <c:v>1994823</c:v>
                </c:pt>
                <c:pt idx="8">
                  <c:v>2109989</c:v>
                </c:pt>
              </c:numCache>
            </c:numRef>
          </c:val>
          <c:smooth val="0"/>
        </c:ser>
        <c:ser>
          <c:idx val="4"/>
          <c:order val="3"/>
          <c:tx>
            <c:strRef>
              <c:f>Sheet1!$F$1</c:f>
              <c:strCache>
                <c:ptCount val="1"/>
                <c:pt idx="0">
                  <c:v>NH Other</c:v>
                </c:pt>
              </c:strCache>
            </c:strRef>
          </c:tx>
          <c:spPr>
            <a:ln w="38100" cap="rnd">
              <a:solidFill>
                <a:schemeClr val="accent1">
                  <a:lumMod val="75000"/>
                </a:schemeClr>
              </a:solidFill>
              <a:prstDash val="dash"/>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Sheet1!$F$2:$F$10</c:f>
              <c:numCache>
                <c:formatCode>#,##0</c:formatCode>
                <c:ptCount val="9"/>
                <c:pt idx="0">
                  <c:v>70232</c:v>
                </c:pt>
                <c:pt idx="1">
                  <c:v>90101</c:v>
                </c:pt>
                <c:pt idx="2">
                  <c:v>114911</c:v>
                </c:pt>
                <c:pt idx="3">
                  <c:v>145707</c:v>
                </c:pt>
                <c:pt idx="4">
                  <c:v>183837</c:v>
                </c:pt>
                <c:pt idx="5">
                  <c:v>230252</c:v>
                </c:pt>
                <c:pt idx="6">
                  <c:v>286721</c:v>
                </c:pt>
                <c:pt idx="7">
                  <c:v>354779</c:v>
                </c:pt>
                <c:pt idx="8">
                  <c:v>435817</c:v>
                </c:pt>
              </c:numCache>
            </c:numRef>
          </c:val>
          <c:smooth val="0"/>
        </c:ser>
        <c:dLbls>
          <c:showLegendKey val="0"/>
          <c:showVal val="0"/>
          <c:showCatName val="0"/>
          <c:showSerName val="0"/>
          <c:showPercent val="0"/>
          <c:showBubbleSize val="0"/>
        </c:dLbls>
        <c:smooth val="0"/>
        <c:axId val="485503224"/>
        <c:axId val="485501656"/>
      </c:lineChart>
      <c:catAx>
        <c:axId val="485503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5501656"/>
        <c:crosses val="autoZero"/>
        <c:auto val="1"/>
        <c:lblAlgn val="ctr"/>
        <c:lblOffset val="100"/>
        <c:noMultiLvlLbl val="0"/>
      </c:catAx>
      <c:valAx>
        <c:axId val="4855016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5503224"/>
        <c:crosses val="autoZero"/>
        <c:crossBetween val="between"/>
      </c:valAx>
      <c:spPr>
        <a:noFill/>
        <a:ln>
          <a:noFill/>
        </a:ln>
        <a:effectLst/>
      </c:spPr>
    </c:plotArea>
    <c:legend>
      <c:legendPos val="r"/>
      <c:layout>
        <c:manualLayout>
          <c:xMode val="edge"/>
          <c:yMode val="edge"/>
          <c:x val="0.20208300524934383"/>
          <c:y val="0.1064753937007874"/>
          <c:w val="0.17916699475065617"/>
          <c:h val="0.2557992125984252"/>
        </c:manualLayout>
      </c:layout>
      <c:overlay val="1"/>
      <c:spPr>
        <a:noFill/>
        <a:ln>
          <a:solidFill>
            <a:schemeClr val="tx1">
              <a:lumMod val="75000"/>
              <a:lumOff val="25000"/>
            </a:schemeClr>
          </a:solidFill>
        </a:ln>
        <a:effectLst>
          <a:outerShdw blurRad="50800" dist="38100" algn="l" rotWithShape="0">
            <a:prstClr val="black">
              <a:alpha val="40000"/>
            </a:prstClr>
          </a:outerShdw>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prstDash val="sysDash"/>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NH-White</c:v>
                </c:pt>
              </c:strCache>
            </c:strRef>
          </c:tx>
          <c:spPr>
            <a:ln w="38100"/>
          </c:spPr>
          <c:marker>
            <c:symbol val="diamond"/>
            <c:size val="5"/>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Sheet1!$B$2:$B$42</c:f>
              <c:numCache>
                <c:formatCode>#,##0</c:formatCode>
                <c:ptCount val="41"/>
                <c:pt idx="0">
                  <c:v>11397345</c:v>
                </c:pt>
                <c:pt idx="1">
                  <c:v>11457933</c:v>
                </c:pt>
                <c:pt idx="2">
                  <c:v>11517323</c:v>
                </c:pt>
                <c:pt idx="3">
                  <c:v>11575454</c:v>
                </c:pt>
                <c:pt idx="4">
                  <c:v>11632115</c:v>
                </c:pt>
                <c:pt idx="5">
                  <c:v>11687110</c:v>
                </c:pt>
                <c:pt idx="6">
                  <c:v>11740283</c:v>
                </c:pt>
                <c:pt idx="7">
                  <c:v>11791520</c:v>
                </c:pt>
                <c:pt idx="8">
                  <c:v>11840608</c:v>
                </c:pt>
                <c:pt idx="9">
                  <c:v>11887504</c:v>
                </c:pt>
                <c:pt idx="10">
                  <c:v>11931829</c:v>
                </c:pt>
                <c:pt idx="11">
                  <c:v>11973602</c:v>
                </c:pt>
                <c:pt idx="12">
                  <c:v>12012789</c:v>
                </c:pt>
                <c:pt idx="13">
                  <c:v>12049007</c:v>
                </c:pt>
                <c:pt idx="14">
                  <c:v>12082216</c:v>
                </c:pt>
                <c:pt idx="15">
                  <c:v>12112325</c:v>
                </c:pt>
                <c:pt idx="16">
                  <c:v>12139102</c:v>
                </c:pt>
                <c:pt idx="17">
                  <c:v>12162522</c:v>
                </c:pt>
                <c:pt idx="18">
                  <c:v>12182251</c:v>
                </c:pt>
                <c:pt idx="19">
                  <c:v>12198537</c:v>
                </c:pt>
                <c:pt idx="20">
                  <c:v>12211645</c:v>
                </c:pt>
                <c:pt idx="21">
                  <c:v>12222038</c:v>
                </c:pt>
                <c:pt idx="22">
                  <c:v>12228958</c:v>
                </c:pt>
                <c:pt idx="23">
                  <c:v>12232572</c:v>
                </c:pt>
                <c:pt idx="24">
                  <c:v>12233536</c:v>
                </c:pt>
                <c:pt idx="25">
                  <c:v>12232098</c:v>
                </c:pt>
                <c:pt idx="26">
                  <c:v>12228430</c:v>
                </c:pt>
                <c:pt idx="27">
                  <c:v>12222731</c:v>
                </c:pt>
                <c:pt idx="28">
                  <c:v>12215009</c:v>
                </c:pt>
                <c:pt idx="29">
                  <c:v>12205441</c:v>
                </c:pt>
                <c:pt idx="30">
                  <c:v>12194136</c:v>
                </c:pt>
                <c:pt idx="31">
                  <c:v>12181361</c:v>
                </c:pt>
                <c:pt idx="32">
                  <c:v>12166801</c:v>
                </c:pt>
                <c:pt idx="33">
                  <c:v>12150600</c:v>
                </c:pt>
                <c:pt idx="34">
                  <c:v>12133499</c:v>
                </c:pt>
                <c:pt idx="35">
                  <c:v>12115728</c:v>
                </c:pt>
                <c:pt idx="36">
                  <c:v>12097498</c:v>
                </c:pt>
                <c:pt idx="37">
                  <c:v>12079055</c:v>
                </c:pt>
                <c:pt idx="38">
                  <c:v>12060679</c:v>
                </c:pt>
                <c:pt idx="39">
                  <c:v>12042592</c:v>
                </c:pt>
                <c:pt idx="40">
                  <c:v>12024894</c:v>
                </c:pt>
              </c:numCache>
            </c:numRef>
          </c:val>
          <c:smooth val="0"/>
          <c:extLst xmlns:c16r2="http://schemas.microsoft.com/office/drawing/2015/06/chart">
            <c:ext xmlns:c16="http://schemas.microsoft.com/office/drawing/2014/chart" uri="{C3380CC4-5D6E-409C-BE32-E72D297353CC}">
              <c16:uniqueId val="{00000000-9F99-472E-A933-46F8A76C3DF0}"/>
            </c:ext>
          </c:extLst>
        </c:ser>
        <c:ser>
          <c:idx val="1"/>
          <c:order val="1"/>
          <c:tx>
            <c:strRef>
              <c:f>Sheet1!$C$1</c:f>
              <c:strCache>
                <c:ptCount val="1"/>
                <c:pt idx="0">
                  <c:v>NH-Black</c:v>
                </c:pt>
              </c:strCache>
            </c:strRef>
          </c:tx>
          <c:spPr>
            <a:ln w="38100"/>
          </c:spPr>
          <c:marker>
            <c:symbol val="square"/>
            <c:size val="4"/>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Sheet1!$C$2:$C$42</c:f>
              <c:numCache>
                <c:formatCode>#,##0</c:formatCode>
                <c:ptCount val="41"/>
                <c:pt idx="0">
                  <c:v>2886825</c:v>
                </c:pt>
                <c:pt idx="1">
                  <c:v>2944108</c:v>
                </c:pt>
                <c:pt idx="2">
                  <c:v>3002039</c:v>
                </c:pt>
                <c:pt idx="3">
                  <c:v>3060487</c:v>
                </c:pt>
                <c:pt idx="4">
                  <c:v>3119378</c:v>
                </c:pt>
                <c:pt idx="5">
                  <c:v>3178604</c:v>
                </c:pt>
                <c:pt idx="6">
                  <c:v>3238072</c:v>
                </c:pt>
                <c:pt idx="7">
                  <c:v>3297774</c:v>
                </c:pt>
                <c:pt idx="8">
                  <c:v>3357659</c:v>
                </c:pt>
                <c:pt idx="9">
                  <c:v>3417742</c:v>
                </c:pt>
                <c:pt idx="10">
                  <c:v>3477947</c:v>
                </c:pt>
                <c:pt idx="11">
                  <c:v>3538206</c:v>
                </c:pt>
                <c:pt idx="12">
                  <c:v>3598622</c:v>
                </c:pt>
                <c:pt idx="13">
                  <c:v>3659163</c:v>
                </c:pt>
                <c:pt idx="14">
                  <c:v>3719776</c:v>
                </c:pt>
                <c:pt idx="15">
                  <c:v>3780423</c:v>
                </c:pt>
                <c:pt idx="16">
                  <c:v>3840919</c:v>
                </c:pt>
                <c:pt idx="17">
                  <c:v>3901284</c:v>
                </c:pt>
                <c:pt idx="18">
                  <c:v>3961356</c:v>
                </c:pt>
                <c:pt idx="19">
                  <c:v>4021067</c:v>
                </c:pt>
                <c:pt idx="20">
                  <c:v>4080463</c:v>
                </c:pt>
                <c:pt idx="21">
                  <c:v>4139481</c:v>
                </c:pt>
                <c:pt idx="22">
                  <c:v>4198176</c:v>
                </c:pt>
                <c:pt idx="23">
                  <c:v>4256461</c:v>
                </c:pt>
                <c:pt idx="24">
                  <c:v>4314442</c:v>
                </c:pt>
                <c:pt idx="25">
                  <c:v>4371981</c:v>
                </c:pt>
                <c:pt idx="26">
                  <c:v>4429077</c:v>
                </c:pt>
                <c:pt idx="27">
                  <c:v>4485797</c:v>
                </c:pt>
                <c:pt idx="28">
                  <c:v>4542142</c:v>
                </c:pt>
                <c:pt idx="29">
                  <c:v>4598090</c:v>
                </c:pt>
                <c:pt idx="30">
                  <c:v>4653708</c:v>
                </c:pt>
                <c:pt idx="31">
                  <c:v>4708858</c:v>
                </c:pt>
                <c:pt idx="32">
                  <c:v>4763703</c:v>
                </c:pt>
                <c:pt idx="33">
                  <c:v>4818249</c:v>
                </c:pt>
                <c:pt idx="34">
                  <c:v>4872542</c:v>
                </c:pt>
                <c:pt idx="35">
                  <c:v>4926646</c:v>
                </c:pt>
                <c:pt idx="36">
                  <c:v>4980577</c:v>
                </c:pt>
                <c:pt idx="37">
                  <c:v>5034444</c:v>
                </c:pt>
                <c:pt idx="38">
                  <c:v>5088252</c:v>
                </c:pt>
                <c:pt idx="39">
                  <c:v>5142046</c:v>
                </c:pt>
                <c:pt idx="40">
                  <c:v>5195861</c:v>
                </c:pt>
              </c:numCache>
            </c:numRef>
          </c:val>
          <c:smooth val="0"/>
          <c:extLst xmlns:c16r2="http://schemas.microsoft.com/office/drawing/2015/06/chart">
            <c:ext xmlns:c16="http://schemas.microsoft.com/office/drawing/2014/chart" uri="{C3380CC4-5D6E-409C-BE32-E72D297353CC}">
              <c16:uniqueId val="{00000001-9F99-472E-A933-46F8A76C3DF0}"/>
            </c:ext>
          </c:extLst>
        </c:ser>
        <c:ser>
          <c:idx val="2"/>
          <c:order val="2"/>
          <c:tx>
            <c:strRef>
              <c:f>Sheet1!$D$1</c:f>
              <c:strCache>
                <c:ptCount val="1"/>
                <c:pt idx="0">
                  <c:v>Hispanic</c:v>
                </c:pt>
              </c:strCache>
            </c:strRef>
          </c:tx>
          <c:spPr>
            <a:ln w="38100"/>
          </c:spPr>
          <c:marker>
            <c:symbol val="triangle"/>
            <c:size val="5"/>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Sheet1!$D$2:$D$42</c:f>
              <c:numCache>
                <c:formatCode>#,##0</c:formatCode>
                <c:ptCount val="41"/>
                <c:pt idx="0">
                  <c:v>9460921</c:v>
                </c:pt>
                <c:pt idx="1">
                  <c:v>9772972</c:v>
                </c:pt>
                <c:pt idx="2">
                  <c:v>10094717</c:v>
                </c:pt>
                <c:pt idx="3">
                  <c:v>10426030</c:v>
                </c:pt>
                <c:pt idx="4">
                  <c:v>10767272</c:v>
                </c:pt>
                <c:pt idx="5">
                  <c:v>11118603</c:v>
                </c:pt>
                <c:pt idx="6">
                  <c:v>11480427</c:v>
                </c:pt>
                <c:pt idx="7">
                  <c:v>11853226</c:v>
                </c:pt>
                <c:pt idx="8">
                  <c:v>12237215</c:v>
                </c:pt>
                <c:pt idx="9">
                  <c:v>12632727</c:v>
                </c:pt>
                <c:pt idx="10">
                  <c:v>13039858</c:v>
                </c:pt>
                <c:pt idx="11">
                  <c:v>13458908</c:v>
                </c:pt>
                <c:pt idx="12">
                  <c:v>13890118</c:v>
                </c:pt>
                <c:pt idx="13">
                  <c:v>14333563</c:v>
                </c:pt>
                <c:pt idx="14">
                  <c:v>14789191</c:v>
                </c:pt>
                <c:pt idx="15">
                  <c:v>15256812</c:v>
                </c:pt>
                <c:pt idx="16">
                  <c:v>15736134</c:v>
                </c:pt>
                <c:pt idx="17">
                  <c:v>16226919</c:v>
                </c:pt>
                <c:pt idx="18">
                  <c:v>16728749</c:v>
                </c:pt>
                <c:pt idx="19">
                  <c:v>17241233</c:v>
                </c:pt>
                <c:pt idx="20">
                  <c:v>17764282</c:v>
                </c:pt>
                <c:pt idx="21">
                  <c:v>18297570</c:v>
                </c:pt>
                <c:pt idx="22">
                  <c:v>18841035</c:v>
                </c:pt>
                <c:pt idx="23">
                  <c:v>19394759</c:v>
                </c:pt>
                <c:pt idx="24">
                  <c:v>19958919</c:v>
                </c:pt>
                <c:pt idx="25">
                  <c:v>20533672</c:v>
                </c:pt>
                <c:pt idx="26">
                  <c:v>21119272</c:v>
                </c:pt>
                <c:pt idx="27">
                  <c:v>21716298</c:v>
                </c:pt>
                <c:pt idx="28">
                  <c:v>22325109</c:v>
                </c:pt>
                <c:pt idx="29">
                  <c:v>22946057</c:v>
                </c:pt>
                <c:pt idx="30">
                  <c:v>23579647</c:v>
                </c:pt>
                <c:pt idx="31">
                  <c:v>24226318</c:v>
                </c:pt>
                <c:pt idx="32">
                  <c:v>24886463</c:v>
                </c:pt>
                <c:pt idx="33">
                  <c:v>25560759</c:v>
                </c:pt>
                <c:pt idx="34">
                  <c:v>26249825</c:v>
                </c:pt>
                <c:pt idx="35">
                  <c:v>26954058</c:v>
                </c:pt>
                <c:pt idx="36">
                  <c:v>27673922</c:v>
                </c:pt>
                <c:pt idx="37">
                  <c:v>28409960</c:v>
                </c:pt>
                <c:pt idx="38">
                  <c:v>29162631</c:v>
                </c:pt>
                <c:pt idx="39">
                  <c:v>29932252</c:v>
                </c:pt>
                <c:pt idx="40">
                  <c:v>30719069</c:v>
                </c:pt>
              </c:numCache>
            </c:numRef>
          </c:val>
          <c:smooth val="0"/>
          <c:extLst xmlns:c16r2="http://schemas.microsoft.com/office/drawing/2015/06/chart">
            <c:ext xmlns:c16="http://schemas.microsoft.com/office/drawing/2014/chart" uri="{C3380CC4-5D6E-409C-BE32-E72D297353CC}">
              <c16:uniqueId val="{00000002-9F99-472E-A933-46F8A76C3DF0}"/>
            </c:ext>
          </c:extLst>
        </c:ser>
        <c:ser>
          <c:idx val="3"/>
          <c:order val="3"/>
          <c:tx>
            <c:strRef>
              <c:f>Sheet1!$E$1</c:f>
              <c:strCache>
                <c:ptCount val="1"/>
                <c:pt idx="0">
                  <c:v>NH-Other</c:v>
                </c:pt>
              </c:strCache>
            </c:strRef>
          </c:tx>
          <c:spPr>
            <a:ln w="38100"/>
          </c:spPr>
          <c:marker>
            <c:symbol val="square"/>
            <c:size val="4"/>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Sheet1!$E$2:$E$42</c:f>
              <c:numCache>
                <c:formatCode>#,##0</c:formatCode>
                <c:ptCount val="41"/>
                <c:pt idx="0">
                  <c:v>1400470</c:v>
                </c:pt>
                <c:pt idx="1">
                  <c:v>1465056</c:v>
                </c:pt>
                <c:pt idx="2">
                  <c:v>1532469</c:v>
                </c:pt>
                <c:pt idx="3">
                  <c:v>1602603</c:v>
                </c:pt>
                <c:pt idx="4">
                  <c:v>1675493</c:v>
                </c:pt>
                <c:pt idx="5">
                  <c:v>1751127</c:v>
                </c:pt>
                <c:pt idx="6">
                  <c:v>1829571</c:v>
                </c:pt>
                <c:pt idx="7">
                  <c:v>1910904</c:v>
                </c:pt>
                <c:pt idx="8">
                  <c:v>1995185</c:v>
                </c:pt>
                <c:pt idx="9">
                  <c:v>2082503</c:v>
                </c:pt>
                <c:pt idx="10">
                  <c:v>2172943</c:v>
                </c:pt>
                <c:pt idx="11">
                  <c:v>2266670</c:v>
                </c:pt>
                <c:pt idx="12">
                  <c:v>2363850</c:v>
                </c:pt>
                <c:pt idx="13">
                  <c:v>2464701</c:v>
                </c:pt>
                <c:pt idx="14">
                  <c:v>2569477</c:v>
                </c:pt>
                <c:pt idx="15">
                  <c:v>2678390</c:v>
                </c:pt>
                <c:pt idx="16">
                  <c:v>2791614</c:v>
                </c:pt>
                <c:pt idx="17">
                  <c:v>2909437</c:v>
                </c:pt>
                <c:pt idx="18">
                  <c:v>3032065</c:v>
                </c:pt>
                <c:pt idx="19">
                  <c:v>3159736</c:v>
                </c:pt>
                <c:pt idx="20">
                  <c:v>3292718</c:v>
                </c:pt>
                <c:pt idx="21">
                  <c:v>3431132</c:v>
                </c:pt>
                <c:pt idx="22">
                  <c:v>3575176</c:v>
                </c:pt>
                <c:pt idx="23">
                  <c:v>3725124</c:v>
                </c:pt>
                <c:pt idx="24">
                  <c:v>3881128</c:v>
                </c:pt>
                <c:pt idx="25">
                  <c:v>4043408</c:v>
                </c:pt>
                <c:pt idx="26">
                  <c:v>4212126</c:v>
                </c:pt>
                <c:pt idx="27">
                  <c:v>4387377</c:v>
                </c:pt>
                <c:pt idx="28">
                  <c:v>4569307</c:v>
                </c:pt>
                <c:pt idx="29">
                  <c:v>4757872</c:v>
                </c:pt>
                <c:pt idx="30">
                  <c:v>4953149</c:v>
                </c:pt>
                <c:pt idx="31">
                  <c:v>5155107</c:v>
                </c:pt>
                <c:pt idx="32">
                  <c:v>5363544</c:v>
                </c:pt>
                <c:pt idx="33">
                  <c:v>5578460</c:v>
                </c:pt>
                <c:pt idx="34">
                  <c:v>5799787</c:v>
                </c:pt>
                <c:pt idx="35">
                  <c:v>6027481</c:v>
                </c:pt>
                <c:pt idx="36">
                  <c:v>6261594</c:v>
                </c:pt>
                <c:pt idx="37">
                  <c:v>6502240</c:v>
                </c:pt>
                <c:pt idx="38">
                  <c:v>6749618</c:v>
                </c:pt>
                <c:pt idx="39">
                  <c:v>7003903</c:v>
                </c:pt>
                <c:pt idx="40">
                  <c:v>7265488</c:v>
                </c:pt>
              </c:numCache>
            </c:numRef>
          </c:val>
          <c:smooth val="0"/>
          <c:extLst xmlns:c16r2="http://schemas.microsoft.com/office/drawing/2015/06/chart">
            <c:ext xmlns:c16="http://schemas.microsoft.com/office/drawing/2014/chart" uri="{C3380CC4-5D6E-409C-BE32-E72D297353CC}">
              <c16:uniqueId val="{00000003-9F99-472E-A933-46F8A76C3DF0}"/>
            </c:ext>
          </c:extLst>
        </c:ser>
        <c:dLbls>
          <c:showLegendKey val="0"/>
          <c:showVal val="0"/>
          <c:showCatName val="0"/>
          <c:showSerName val="0"/>
          <c:showPercent val="0"/>
          <c:showBubbleSize val="0"/>
        </c:dLbls>
        <c:marker val="1"/>
        <c:smooth val="0"/>
        <c:axId val="485488328"/>
        <c:axId val="485502048"/>
      </c:lineChart>
      <c:catAx>
        <c:axId val="485488328"/>
        <c:scaling>
          <c:orientation val="minMax"/>
        </c:scaling>
        <c:delete val="0"/>
        <c:axPos val="b"/>
        <c:numFmt formatCode="General" sourceLinked="1"/>
        <c:majorTickMark val="out"/>
        <c:minorTickMark val="out"/>
        <c:tickLblPos val="nextTo"/>
        <c:txPr>
          <a:bodyPr rot="-2220000"/>
          <a:lstStyle/>
          <a:p>
            <a:pPr>
              <a:defRPr sz="1600"/>
            </a:pPr>
            <a:endParaRPr lang="en-US"/>
          </a:p>
        </c:txPr>
        <c:crossAx val="485502048"/>
        <c:crosses val="autoZero"/>
        <c:auto val="1"/>
        <c:lblAlgn val="ctr"/>
        <c:lblOffset val="100"/>
        <c:tickLblSkip val="5"/>
        <c:noMultiLvlLbl val="0"/>
      </c:catAx>
      <c:valAx>
        <c:axId val="485502048"/>
        <c:scaling>
          <c:orientation val="minMax"/>
        </c:scaling>
        <c:delete val="0"/>
        <c:axPos val="l"/>
        <c:majorGridlines/>
        <c:numFmt formatCode="#,##0" sourceLinked="1"/>
        <c:majorTickMark val="out"/>
        <c:minorTickMark val="none"/>
        <c:tickLblPos val="nextTo"/>
        <c:crossAx val="485488328"/>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TrdByRace!$C$2:$C$3</c:f>
              <c:strCache>
                <c:ptCount val="1"/>
                <c:pt idx="0">
                  <c:v>White</c:v>
                </c:pt>
              </c:strCache>
            </c:strRef>
          </c:tx>
          <c:spPr>
            <a:ln w="44450"/>
          </c:spPr>
          <c:marker>
            <c:symbol val="none"/>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TrdByRace!$C$4:$C$14</c:f>
              <c:numCache>
                <c:formatCode>0.0%</c:formatCode>
                <c:ptCount val="11"/>
                <c:pt idx="0">
                  <c:v>0.90227999999999997</c:v>
                </c:pt>
                <c:pt idx="1">
                  <c:v>0.90876999999999997</c:v>
                </c:pt>
                <c:pt idx="2">
                  <c:v>0.91225000000000001</c:v>
                </c:pt>
                <c:pt idx="3">
                  <c:v>0.91883000000000004</c:v>
                </c:pt>
                <c:pt idx="4">
                  <c:v>0.92029000000000005</c:v>
                </c:pt>
                <c:pt idx="5">
                  <c:v>0.91627000000000003</c:v>
                </c:pt>
                <c:pt idx="6">
                  <c:v>0.92374999999999996</c:v>
                </c:pt>
                <c:pt idx="7">
                  <c:v>0.92659000000000002</c:v>
                </c:pt>
                <c:pt idx="8">
                  <c:v>0.9284</c:v>
                </c:pt>
                <c:pt idx="9">
                  <c:v>0.92957000000000001</c:v>
                </c:pt>
                <c:pt idx="10">
                  <c:v>0.93433999999999995</c:v>
                </c:pt>
              </c:numCache>
            </c:numRef>
          </c:val>
          <c:smooth val="0"/>
          <c:extLst xmlns:c16r2="http://schemas.microsoft.com/office/drawing/2015/06/chart">
            <c:ext xmlns:c16="http://schemas.microsoft.com/office/drawing/2014/chart" uri="{C3380CC4-5D6E-409C-BE32-E72D297353CC}">
              <c16:uniqueId val="{00000000-C2B0-42F1-A181-7820F867DDC6}"/>
            </c:ext>
          </c:extLst>
        </c:ser>
        <c:ser>
          <c:idx val="1"/>
          <c:order val="1"/>
          <c:tx>
            <c:strRef>
              <c:f>TrdByRace!$D$2:$D$3</c:f>
              <c:strCache>
                <c:ptCount val="1"/>
                <c:pt idx="0">
                  <c:v>Black</c:v>
                </c:pt>
              </c:strCache>
            </c:strRef>
          </c:tx>
          <c:spPr>
            <a:ln w="44450"/>
          </c:spPr>
          <c:marker>
            <c:symbol val="none"/>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TrdByRace!$D$4:$D$14</c:f>
              <c:numCache>
                <c:formatCode>0.0%</c:formatCode>
                <c:ptCount val="11"/>
                <c:pt idx="0">
                  <c:v>0.82999000000000001</c:v>
                </c:pt>
                <c:pt idx="1">
                  <c:v>0.83711999999999998</c:v>
                </c:pt>
                <c:pt idx="2">
                  <c:v>0.85128000000000004</c:v>
                </c:pt>
                <c:pt idx="3">
                  <c:v>0.86446000000000001</c:v>
                </c:pt>
                <c:pt idx="4">
                  <c:v>0.86446000000000001</c:v>
                </c:pt>
                <c:pt idx="5">
                  <c:v>0.85029999999999994</c:v>
                </c:pt>
                <c:pt idx="6">
                  <c:v>0.85975999999999997</c:v>
                </c:pt>
                <c:pt idx="7">
                  <c:v>0.86302999999999996</c:v>
                </c:pt>
                <c:pt idx="8">
                  <c:v>0.86773999999999996</c:v>
                </c:pt>
                <c:pt idx="9">
                  <c:v>0.87955000000000005</c:v>
                </c:pt>
                <c:pt idx="10">
                  <c:v>0.87819999999999998</c:v>
                </c:pt>
              </c:numCache>
            </c:numRef>
          </c:val>
          <c:smooth val="0"/>
          <c:extLst xmlns:c16r2="http://schemas.microsoft.com/office/drawing/2015/06/chart">
            <c:ext xmlns:c16="http://schemas.microsoft.com/office/drawing/2014/chart" uri="{C3380CC4-5D6E-409C-BE32-E72D297353CC}">
              <c16:uniqueId val="{00000001-C2B0-42F1-A181-7820F867DDC6}"/>
            </c:ext>
          </c:extLst>
        </c:ser>
        <c:ser>
          <c:idx val="2"/>
          <c:order val="2"/>
          <c:tx>
            <c:strRef>
              <c:f>TrdByRace!$E$2:$E$3</c:f>
              <c:strCache>
                <c:ptCount val="1"/>
                <c:pt idx="0">
                  <c:v>Hispanic</c:v>
                </c:pt>
              </c:strCache>
            </c:strRef>
          </c:tx>
          <c:spPr>
            <a:ln w="44450"/>
          </c:spPr>
          <c:marker>
            <c:spPr>
              <a:solidFill>
                <a:schemeClr val="accent1"/>
              </a:solidFill>
            </c:spPr>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TrdByRace!$E$4:$E$14</c:f>
              <c:numCache>
                <c:formatCode>0.0%</c:formatCode>
                <c:ptCount val="11"/>
                <c:pt idx="0">
                  <c:v>0.55378000000000005</c:v>
                </c:pt>
                <c:pt idx="1">
                  <c:v>0.56647000000000003</c:v>
                </c:pt>
                <c:pt idx="2">
                  <c:v>0.57204999999999995</c:v>
                </c:pt>
                <c:pt idx="3">
                  <c:v>0.59536</c:v>
                </c:pt>
                <c:pt idx="4">
                  <c:v>0.59406999999999999</c:v>
                </c:pt>
                <c:pt idx="5">
                  <c:v>0.60751999999999995</c:v>
                </c:pt>
                <c:pt idx="6">
                  <c:v>0.61260000000000003</c:v>
                </c:pt>
                <c:pt idx="7">
                  <c:v>0.62102999999999997</c:v>
                </c:pt>
                <c:pt idx="8">
                  <c:v>0.62353999999999998</c:v>
                </c:pt>
                <c:pt idx="9">
                  <c:v>0.64314000000000004</c:v>
                </c:pt>
                <c:pt idx="10">
                  <c:v>0.65186999999999995</c:v>
                </c:pt>
              </c:numCache>
            </c:numRef>
          </c:val>
          <c:smooth val="0"/>
          <c:extLst xmlns:c16r2="http://schemas.microsoft.com/office/drawing/2015/06/chart">
            <c:ext xmlns:c16="http://schemas.microsoft.com/office/drawing/2014/chart" uri="{C3380CC4-5D6E-409C-BE32-E72D297353CC}">
              <c16:uniqueId val="{00000002-C2B0-42F1-A181-7820F867DDC6}"/>
            </c:ext>
          </c:extLst>
        </c:ser>
        <c:ser>
          <c:idx val="3"/>
          <c:order val="3"/>
          <c:tx>
            <c:strRef>
              <c:f>TrdByRace!$F$2:$F$3</c:f>
              <c:strCache>
                <c:ptCount val="1"/>
                <c:pt idx="0">
                  <c:v>Other</c:v>
                </c:pt>
              </c:strCache>
            </c:strRef>
          </c:tx>
          <c:spPr>
            <a:ln w="44450"/>
          </c:spPr>
          <c:marker>
            <c:symbol val="none"/>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TrdByRace!$F$4:$F$14</c:f>
              <c:numCache>
                <c:formatCode>0.0%</c:formatCode>
                <c:ptCount val="11"/>
                <c:pt idx="0">
                  <c:v>0.87197000000000002</c:v>
                </c:pt>
                <c:pt idx="1">
                  <c:v>0.86463999999999996</c:v>
                </c:pt>
                <c:pt idx="2">
                  <c:v>0.87626999999999999</c:v>
                </c:pt>
                <c:pt idx="3">
                  <c:v>0.87317</c:v>
                </c:pt>
                <c:pt idx="4">
                  <c:v>0.87885000000000002</c:v>
                </c:pt>
                <c:pt idx="5">
                  <c:v>0.88246999999999998</c:v>
                </c:pt>
                <c:pt idx="6">
                  <c:v>0.88599000000000006</c:v>
                </c:pt>
                <c:pt idx="7">
                  <c:v>0.89734999999999998</c:v>
                </c:pt>
                <c:pt idx="8">
                  <c:v>0.89063000000000003</c:v>
                </c:pt>
                <c:pt idx="9">
                  <c:v>0.88693</c:v>
                </c:pt>
                <c:pt idx="10">
                  <c:v>0.88839999999999997</c:v>
                </c:pt>
              </c:numCache>
            </c:numRef>
          </c:val>
          <c:smooth val="0"/>
          <c:extLst xmlns:c16r2="http://schemas.microsoft.com/office/drawing/2015/06/chart">
            <c:ext xmlns:c16="http://schemas.microsoft.com/office/drawing/2014/chart" uri="{C3380CC4-5D6E-409C-BE32-E72D297353CC}">
              <c16:uniqueId val="{00000003-C2B0-42F1-A181-7820F867DDC6}"/>
            </c:ext>
          </c:extLst>
        </c:ser>
        <c:dLbls>
          <c:showLegendKey val="0"/>
          <c:showVal val="0"/>
          <c:showCatName val="0"/>
          <c:showSerName val="0"/>
          <c:showPercent val="0"/>
          <c:showBubbleSize val="0"/>
        </c:dLbls>
        <c:smooth val="0"/>
        <c:axId val="258303872"/>
        <c:axId val="258303088"/>
      </c:lineChart>
      <c:catAx>
        <c:axId val="258303872"/>
        <c:scaling>
          <c:orientation val="minMax"/>
        </c:scaling>
        <c:delete val="0"/>
        <c:axPos val="b"/>
        <c:numFmt formatCode="General" sourceLinked="1"/>
        <c:majorTickMark val="out"/>
        <c:minorTickMark val="none"/>
        <c:tickLblPos val="nextTo"/>
        <c:crossAx val="258303088"/>
        <c:crosses val="autoZero"/>
        <c:auto val="1"/>
        <c:lblAlgn val="ctr"/>
        <c:lblOffset val="100"/>
        <c:noMultiLvlLbl val="0"/>
      </c:catAx>
      <c:valAx>
        <c:axId val="258303088"/>
        <c:scaling>
          <c:orientation val="minMax"/>
          <c:min val="0.5"/>
        </c:scaling>
        <c:delete val="0"/>
        <c:axPos val="l"/>
        <c:majorGridlines/>
        <c:numFmt formatCode="0%" sourceLinked="0"/>
        <c:majorTickMark val="out"/>
        <c:minorTickMark val="none"/>
        <c:tickLblPos val="nextTo"/>
        <c:crossAx val="258303872"/>
        <c:crosses val="autoZero"/>
        <c:crossBetween val="between"/>
      </c:valAx>
    </c:plotArea>
    <c:legend>
      <c:legendPos val="r"/>
      <c:layout>
        <c:manualLayout>
          <c:xMode val="edge"/>
          <c:yMode val="edge"/>
          <c:x val="0.86290802996462346"/>
          <c:y val="0.33049539625130381"/>
          <c:w val="0.12732992063018256"/>
          <c:h val="0.27629620119345794"/>
        </c:manualLayout>
      </c:layout>
      <c:overlay val="0"/>
    </c:legend>
    <c:plotVisOnly val="1"/>
    <c:dispBlanksAs val="gap"/>
    <c:showDLblsOverMax val="0"/>
  </c:chart>
  <c:txPr>
    <a:bodyPr/>
    <a:lstStyle/>
    <a:p>
      <a:pPr>
        <a:defRPr sz="16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Sheet1!$A$27</c:f>
              <c:strCache>
                <c:ptCount val="1"/>
                <c:pt idx="0">
                  <c:v>2011 ACS</c:v>
                </c:pt>
              </c:strCache>
            </c:strRef>
          </c:tx>
          <c:spPr>
            <a:solidFill>
              <a:schemeClr val="accent1"/>
            </a:solidFill>
            <a:ln>
              <a:noFill/>
            </a:ln>
            <a:effectLst/>
          </c:spPr>
          <c:invertIfNegative val="0"/>
          <c:dLbls>
            <c:dLbl>
              <c:idx val="0"/>
              <c:layout>
                <c:manualLayout>
                  <c:x val="-4.273504273504293E-3"/>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01A4-41CB-BE32-6A965FBC083D}"/>
                </c:ext>
                <c:ext xmlns:c15="http://schemas.microsoft.com/office/drawing/2012/chart" uri="{CE6537A1-D6FC-4f65-9D91-7224C49458BB}"/>
              </c:extLst>
            </c:dLbl>
            <c:dLbl>
              <c:idx val="1"/>
              <c:layout>
                <c:manualLayout>
                  <c:x val="-1.7094017094017134E-2"/>
                  <c:y val="-3.5303526954648162E-1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01A4-41CB-BE32-6A965FBC083D}"/>
                </c:ext>
                <c:ext xmlns:c15="http://schemas.microsoft.com/office/drawing/2012/chart" uri="{CE6537A1-D6FC-4f65-9D91-7224C49458BB}"/>
              </c:extLst>
            </c:dLbl>
            <c:dLbl>
              <c:idx val="3"/>
              <c:layout>
                <c:manualLayout>
                  <c:x val="-6.410256410256332E-3"/>
                  <c:y val="-3.8513383400732462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01A4-41CB-BE32-6A965FBC083D}"/>
                </c:ext>
                <c:ext xmlns:c15="http://schemas.microsoft.com/office/drawing/2012/chart" uri="{CE6537A1-D6FC-4f65-9D91-7224C49458BB}"/>
              </c:extLst>
            </c:dLbl>
            <c:dLbl>
              <c:idx val="4"/>
              <c:layout>
                <c:manualLayout>
                  <c:x val="-6.410256410256567E-3"/>
                  <c:y val="-7.0607053909296325E-1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01A4-41CB-BE32-6A965FBC083D}"/>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Sheet1!$B$27:$F$27</c:f>
              <c:numCache>
                <c:formatCode>0.0%</c:formatCode>
                <c:ptCount val="5"/>
                <c:pt idx="0">
                  <c:v>0.14971999999999999</c:v>
                </c:pt>
                <c:pt idx="1">
                  <c:v>0.23832</c:v>
                </c:pt>
                <c:pt idx="2">
                  <c:v>0.31306099999999998</c:v>
                </c:pt>
                <c:pt idx="3">
                  <c:v>0.20111000000000001</c:v>
                </c:pt>
                <c:pt idx="4">
                  <c:v>9.7785999999999998E-2</c:v>
                </c:pt>
              </c:numCache>
            </c:numRef>
          </c:val>
          <c:extLst xmlns:c16r2="http://schemas.microsoft.com/office/drawing/2015/06/chart">
            <c:ext xmlns:c16="http://schemas.microsoft.com/office/drawing/2014/chart" uri="{C3380CC4-5D6E-409C-BE32-E72D297353CC}">
              <c16:uniqueId val="{00000004-01A4-41CB-BE32-6A965FBC083D}"/>
            </c:ext>
          </c:extLst>
        </c:ser>
        <c:ser>
          <c:idx val="1"/>
          <c:order val="1"/>
          <c:tx>
            <c:strRef>
              <c:f>Sheet1!$A$28</c:f>
              <c:strCache>
                <c:ptCount val="1"/>
                <c:pt idx="0">
                  <c:v>2030 Constant 2011 %</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Sheet1!$B$28:$F$28</c:f>
              <c:numCache>
                <c:formatCode>0.0%</c:formatCode>
                <c:ptCount val="5"/>
                <c:pt idx="0">
                  <c:v>0.18139</c:v>
                </c:pt>
                <c:pt idx="1">
                  <c:v>0.24013000000000001</c:v>
                </c:pt>
                <c:pt idx="2">
                  <c:v>0.29900399999999999</c:v>
                </c:pt>
                <c:pt idx="3">
                  <c:v>0.18656</c:v>
                </c:pt>
                <c:pt idx="4">
                  <c:v>9.2917E-2</c:v>
                </c:pt>
              </c:numCache>
            </c:numRef>
          </c:val>
          <c:extLst xmlns:c16r2="http://schemas.microsoft.com/office/drawing/2015/06/chart">
            <c:ext xmlns:c16="http://schemas.microsoft.com/office/drawing/2014/chart" uri="{C3380CC4-5D6E-409C-BE32-E72D297353CC}">
              <c16:uniqueId val="{00000005-01A4-41CB-BE32-6A965FBC083D}"/>
            </c:ext>
          </c:extLst>
        </c:ser>
        <c:dLbls>
          <c:showLegendKey val="0"/>
          <c:showVal val="0"/>
          <c:showCatName val="0"/>
          <c:showSerName val="0"/>
          <c:showPercent val="0"/>
          <c:showBubbleSize val="0"/>
        </c:dLbls>
        <c:gapWidth val="219"/>
        <c:overlap val="-27"/>
        <c:axId val="258305048"/>
        <c:axId val="259349504"/>
      </c:barChart>
      <c:catAx>
        <c:axId val="258305048"/>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Educational Attainment</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59349504"/>
        <c:crosses val="autoZero"/>
        <c:auto val="1"/>
        <c:lblAlgn val="ctr"/>
        <c:lblOffset val="100"/>
        <c:noMultiLvlLbl val="0"/>
      </c:catAx>
      <c:valAx>
        <c:axId val="2593495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Percent of the Civilian Labor Force</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58305048"/>
        <c:crosses val="autoZero"/>
        <c:crossBetween val="between"/>
      </c:valAx>
      <c:spPr>
        <a:noFill/>
        <a:ln>
          <a:noFill/>
        </a:ln>
        <a:effectLst/>
      </c:spPr>
    </c:plotArea>
    <c:legend>
      <c:legendPos val="r"/>
      <c:layout>
        <c:manualLayout>
          <c:xMode val="edge"/>
          <c:yMode val="edge"/>
          <c:x val="0.69051554335524579"/>
          <c:y val="3.2835605631832995E-3"/>
          <c:w val="0.28344060776806568"/>
          <c:h val="0.29832675208090681"/>
        </c:manualLayout>
      </c:layout>
      <c:overlay val="1"/>
      <c:spPr>
        <a:solidFill>
          <a:schemeClr val="bg1"/>
        </a:solid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solidFill>
            <a:schemeClr val="tx1"/>
          </a:solidFill>
        </a:defRPr>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Sheet1!$A$27</c:f>
              <c:strCache>
                <c:ptCount val="1"/>
                <c:pt idx="0">
                  <c:v>2011 ACS</c:v>
                </c:pt>
              </c:strCache>
            </c:strRef>
          </c:tx>
          <c:spPr>
            <a:solidFill>
              <a:schemeClr val="accent1"/>
            </a:solidFill>
            <a:ln>
              <a:noFill/>
            </a:ln>
            <a:effectLst/>
          </c:spPr>
          <c:invertIfNegative val="0"/>
          <c:dLbls>
            <c:dLbl>
              <c:idx val="0"/>
              <c:layout>
                <c:manualLayout>
                  <c:x val="-4.273504273504293E-3"/>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3CA9-4C2D-891B-F59418772B22}"/>
                </c:ext>
                <c:ext xmlns:c15="http://schemas.microsoft.com/office/drawing/2012/chart" uri="{CE6537A1-D6FC-4f65-9D91-7224C49458BB}"/>
              </c:extLst>
            </c:dLbl>
            <c:dLbl>
              <c:idx val="1"/>
              <c:layout>
                <c:manualLayout>
                  <c:x val="-1.7094017094017134E-2"/>
                  <c:y val="-3.5303526954648162E-1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3CA9-4C2D-891B-F59418772B22}"/>
                </c:ext>
                <c:ext xmlns:c15="http://schemas.microsoft.com/office/drawing/2012/chart" uri="{CE6537A1-D6FC-4f65-9D91-7224C49458BB}"/>
              </c:extLst>
            </c:dLbl>
            <c:dLbl>
              <c:idx val="3"/>
              <c:layout>
                <c:manualLayout>
                  <c:x val="-6.410256410256332E-3"/>
                  <c:y val="-3.8513383400732462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3CA9-4C2D-891B-F59418772B22}"/>
                </c:ext>
                <c:ext xmlns:c15="http://schemas.microsoft.com/office/drawing/2012/chart" uri="{CE6537A1-D6FC-4f65-9D91-7224C49458BB}"/>
              </c:extLst>
            </c:dLbl>
            <c:dLbl>
              <c:idx val="4"/>
              <c:layout>
                <c:manualLayout>
                  <c:x val="-6.410256410256567E-3"/>
                  <c:y val="-7.0607053909296325E-1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3CA9-4C2D-891B-F59418772B22}"/>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Sheet1!$B$27:$F$27</c:f>
              <c:numCache>
                <c:formatCode>0.0%</c:formatCode>
                <c:ptCount val="5"/>
                <c:pt idx="0">
                  <c:v>0.14971999999999999</c:v>
                </c:pt>
                <c:pt idx="1">
                  <c:v>0.23832</c:v>
                </c:pt>
                <c:pt idx="2">
                  <c:v>0.31306099999999998</c:v>
                </c:pt>
                <c:pt idx="3">
                  <c:v>0.20111000000000001</c:v>
                </c:pt>
                <c:pt idx="4">
                  <c:v>9.7785999999999998E-2</c:v>
                </c:pt>
              </c:numCache>
            </c:numRef>
          </c:val>
          <c:extLst xmlns:c16r2="http://schemas.microsoft.com/office/drawing/2015/06/chart">
            <c:ext xmlns:c16="http://schemas.microsoft.com/office/drawing/2014/chart" uri="{C3380CC4-5D6E-409C-BE32-E72D297353CC}">
              <c16:uniqueId val="{00000004-3CA9-4C2D-891B-F59418772B22}"/>
            </c:ext>
          </c:extLst>
        </c:ser>
        <c:ser>
          <c:idx val="2"/>
          <c:order val="1"/>
          <c:tx>
            <c:strRef>
              <c:f>Sheet1!$A$29</c:f>
              <c:strCache>
                <c:ptCount val="1"/>
                <c:pt idx="0">
                  <c:v>2030 Trended (2001-2011 Trend)</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Sheet1!$B$29:$F$29</c:f>
              <c:numCache>
                <c:formatCode>0.0%</c:formatCode>
                <c:ptCount val="5"/>
                <c:pt idx="0">
                  <c:v>0.11380999999999999</c:v>
                </c:pt>
                <c:pt idx="1">
                  <c:v>0.20374</c:v>
                </c:pt>
                <c:pt idx="2">
                  <c:v>0.34288399999999997</c:v>
                </c:pt>
                <c:pt idx="3">
                  <c:v>0.22126999999999999</c:v>
                </c:pt>
                <c:pt idx="4">
                  <c:v>0.11829200000000001</c:v>
                </c:pt>
              </c:numCache>
            </c:numRef>
          </c:val>
          <c:extLst xmlns:c16r2="http://schemas.microsoft.com/office/drawing/2015/06/chart">
            <c:ext xmlns:c16="http://schemas.microsoft.com/office/drawing/2014/chart" uri="{C3380CC4-5D6E-409C-BE32-E72D297353CC}">
              <c16:uniqueId val="{00000005-3CA9-4C2D-891B-F59418772B22}"/>
            </c:ext>
          </c:extLst>
        </c:ser>
        <c:dLbls>
          <c:showLegendKey val="0"/>
          <c:showVal val="0"/>
          <c:showCatName val="0"/>
          <c:showSerName val="0"/>
          <c:showPercent val="0"/>
          <c:showBubbleSize val="0"/>
        </c:dLbls>
        <c:gapWidth val="219"/>
        <c:overlap val="-27"/>
        <c:axId val="259353424"/>
        <c:axId val="259349112"/>
      </c:barChart>
      <c:catAx>
        <c:axId val="259353424"/>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Educational Attainment</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59349112"/>
        <c:crosses val="autoZero"/>
        <c:auto val="1"/>
        <c:lblAlgn val="ctr"/>
        <c:lblOffset val="100"/>
        <c:noMultiLvlLbl val="0"/>
      </c:catAx>
      <c:valAx>
        <c:axId val="2593491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Percent of the Civilian Labor Force</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59353424"/>
        <c:crosses val="autoZero"/>
        <c:crossBetween val="between"/>
      </c:valAx>
      <c:spPr>
        <a:noFill/>
        <a:ln>
          <a:noFill/>
        </a:ln>
        <a:effectLst/>
      </c:spPr>
    </c:plotArea>
    <c:legend>
      <c:legendPos val="r"/>
      <c:layout>
        <c:manualLayout>
          <c:xMode val="edge"/>
          <c:yMode val="edge"/>
          <c:x val="0.62476630788123966"/>
          <c:y val="3.2835605631832995E-3"/>
          <c:w val="0.37518372703412073"/>
          <c:h val="0.29832675208090681"/>
        </c:manualLayout>
      </c:layout>
      <c:overlay val="1"/>
      <c:spPr>
        <a:solidFill>
          <a:schemeClr val="bg1"/>
        </a:solid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solidFill>
            <a:schemeClr val="tx1"/>
          </a:solidFill>
        </a:defRPr>
      </a:pPr>
      <a:endParaRPr lang="en-US"/>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107319918343544E-2"/>
          <c:y val="0.18324807339344135"/>
          <c:w val="0.9099173714396811"/>
          <c:h val="0.68663707591069567"/>
        </c:manualLayout>
      </c:layout>
      <c:lineChart>
        <c:grouping val="standard"/>
        <c:varyColors val="0"/>
        <c:ser>
          <c:idx val="10"/>
          <c:order val="10"/>
          <c:tx>
            <c:strRef>
              <c:f>Sheet1!$L$1</c:f>
              <c:strCache>
                <c:ptCount val="1"/>
                <c:pt idx="0">
                  <c:v>SAN ANTONIO ISD</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numRef>
              <c:f>Sheet1!$A$2:$A$14</c:f>
              <c:numCache>
                <c:formatCode>General</c:formatCod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numCache>
            </c:numRef>
          </c:cat>
          <c:val>
            <c:numRef>
              <c:f>Sheet1!$L$2:$L$14</c:f>
              <c:numCache>
                <c:formatCode>0.0%</c:formatCode>
                <c:ptCount val="13"/>
                <c:pt idx="0">
                  <c:v>0.43227239082161362</c:v>
                </c:pt>
                <c:pt idx="1">
                  <c:v>0.45324574961360126</c:v>
                </c:pt>
                <c:pt idx="2">
                  <c:v>0.46025591314462971</c:v>
                </c:pt>
                <c:pt idx="3">
                  <c:v>0.44511459589867308</c:v>
                </c:pt>
                <c:pt idx="4">
                  <c:v>0.48334833483348333</c:v>
                </c:pt>
                <c:pt idx="5">
                  <c:v>0.4943127962085308</c:v>
                </c:pt>
                <c:pt idx="6">
                  <c:v>0.52091078066914498</c:v>
                </c:pt>
                <c:pt idx="7">
                  <c:v>0.51058201058201058</c:v>
                </c:pt>
                <c:pt idx="8">
                  <c:v>0.46532351801627275</c:v>
                </c:pt>
                <c:pt idx="9">
                  <c:v>0.42826243691420329</c:v>
                </c:pt>
                <c:pt idx="10">
                  <c:v>0.4558052434456929</c:v>
                </c:pt>
                <c:pt idx="11">
                  <c:v>0.43162233046084675</c:v>
                </c:pt>
                <c:pt idx="12">
                  <c:v>0.46039404905508646</c:v>
                </c:pt>
              </c:numCache>
            </c:numRef>
          </c:val>
          <c:smooth val="0"/>
        </c:ser>
        <c:ser>
          <c:idx val="11"/>
          <c:order val="11"/>
          <c:tx>
            <c:strRef>
              <c:f>Sheet1!$M$1</c:f>
              <c:strCache>
                <c:ptCount val="1"/>
                <c:pt idx="0">
                  <c:v>SCHERTZ-CIBOLO-U C</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numRef>
              <c:f>Sheet1!$A$2:$A$14</c:f>
              <c:numCache>
                <c:formatCode>General</c:formatCod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numCache>
            </c:numRef>
          </c:cat>
          <c:val>
            <c:numRef>
              <c:f>Sheet1!$M$2:$M$14</c:f>
              <c:numCache>
                <c:formatCode>0.0%</c:formatCode>
                <c:ptCount val="13"/>
                <c:pt idx="0">
                  <c:v>0.48822269807280516</c:v>
                </c:pt>
                <c:pt idx="1">
                  <c:v>0.48689138576779029</c:v>
                </c:pt>
                <c:pt idx="2">
                  <c:v>0.47398843930635837</c:v>
                </c:pt>
                <c:pt idx="3">
                  <c:v>0.53680430879712748</c:v>
                </c:pt>
                <c:pt idx="4">
                  <c:v>0.51573426573426573</c:v>
                </c:pt>
                <c:pt idx="5">
                  <c:v>0.47875354107648727</c:v>
                </c:pt>
                <c:pt idx="6">
                  <c:v>0.50141242937853103</c:v>
                </c:pt>
                <c:pt idx="7">
                  <c:v>0.50943396226415094</c:v>
                </c:pt>
                <c:pt idx="8">
                  <c:v>0.70173410404624281</c:v>
                </c:pt>
                <c:pt idx="9">
                  <c:v>0.48639455782312924</c:v>
                </c:pt>
                <c:pt idx="10">
                  <c:v>0.48122529644268774</c:v>
                </c:pt>
                <c:pt idx="11">
                  <c:v>0.4392156862745098</c:v>
                </c:pt>
                <c:pt idx="12">
                  <c:v>0.49359605911330051</c:v>
                </c:pt>
              </c:numCache>
            </c:numRef>
          </c:val>
          <c:smooth val="0"/>
        </c:ser>
        <c:ser>
          <c:idx val="12"/>
          <c:order val="12"/>
          <c:tx>
            <c:strRef>
              <c:f>Sheet1!$N$1</c:f>
              <c:strCache>
                <c:ptCount val="1"/>
                <c:pt idx="0">
                  <c:v>SOMERSET ISD</c:v>
                </c:pt>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numRef>
              <c:f>Sheet1!$A$2:$A$14</c:f>
              <c:numCache>
                <c:formatCode>General</c:formatCod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numCache>
            </c:numRef>
          </c:cat>
          <c:val>
            <c:numRef>
              <c:f>Sheet1!$N$2:$N$14</c:f>
              <c:numCache>
                <c:formatCode>0.0%</c:formatCode>
                <c:ptCount val="13"/>
                <c:pt idx="0">
                  <c:v>0.252</c:v>
                </c:pt>
                <c:pt idx="1">
                  <c:v>0.32900000000000001</c:v>
                </c:pt>
                <c:pt idx="2">
                  <c:v>0.34599999999999997</c:v>
                </c:pt>
                <c:pt idx="3">
                  <c:v>0.33100000000000002</c:v>
                </c:pt>
                <c:pt idx="4">
                  <c:v>0.38600000000000001</c:v>
                </c:pt>
                <c:pt idx="5">
                  <c:v>0.27900000000000003</c:v>
                </c:pt>
                <c:pt idx="6">
                  <c:v>0.46899999999999997</c:v>
                </c:pt>
                <c:pt idx="7">
                  <c:v>0.52800000000000002</c:v>
                </c:pt>
                <c:pt idx="8">
                  <c:v>0.41299999999999998</c:v>
                </c:pt>
                <c:pt idx="9">
                  <c:v>0.40500000000000003</c:v>
                </c:pt>
                <c:pt idx="10">
                  <c:v>0.42899999999999999</c:v>
                </c:pt>
                <c:pt idx="11">
                  <c:v>0.38100000000000001</c:v>
                </c:pt>
                <c:pt idx="12">
                  <c:v>0.40899999999999997</c:v>
                </c:pt>
              </c:numCache>
            </c:numRef>
          </c:val>
          <c:smooth val="0"/>
        </c:ser>
        <c:ser>
          <c:idx val="13"/>
          <c:order val="13"/>
          <c:tx>
            <c:strRef>
              <c:f>Sheet1!$O$1</c:f>
              <c:strCache>
                <c:ptCount val="1"/>
                <c:pt idx="0">
                  <c:v>SOUTH SAN ANTONIO ISD</c:v>
                </c:pt>
              </c:strCache>
            </c:strRef>
          </c:tx>
          <c:spPr>
            <a:ln w="28575" cap="rnd">
              <a:solidFill>
                <a:schemeClr val="accent2">
                  <a:lumMod val="80000"/>
                  <a:lumOff val="20000"/>
                </a:schemeClr>
              </a:solid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cat>
            <c:numRef>
              <c:f>Sheet1!$A$2:$A$14</c:f>
              <c:numCache>
                <c:formatCode>General</c:formatCod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numCache>
            </c:numRef>
          </c:cat>
          <c:val>
            <c:numRef>
              <c:f>Sheet1!$O$2:$O$14</c:f>
              <c:numCache>
                <c:formatCode>0.0%</c:formatCode>
                <c:ptCount val="13"/>
                <c:pt idx="0">
                  <c:v>0.45031712473572938</c:v>
                </c:pt>
                <c:pt idx="1">
                  <c:v>0.42779783393501802</c:v>
                </c:pt>
                <c:pt idx="2">
                  <c:v>0.39393939393939392</c:v>
                </c:pt>
                <c:pt idx="3">
                  <c:v>0.4817351598173516</c:v>
                </c:pt>
                <c:pt idx="4">
                  <c:v>0.48309178743961351</c:v>
                </c:pt>
                <c:pt idx="5">
                  <c:v>0.51168224299065423</c:v>
                </c:pt>
                <c:pt idx="6">
                  <c:v>0.51329787234042556</c:v>
                </c:pt>
                <c:pt idx="7">
                  <c:v>0.5377777777777778</c:v>
                </c:pt>
                <c:pt idx="8">
                  <c:v>0.52109704641350207</c:v>
                </c:pt>
                <c:pt idx="9">
                  <c:v>0.50947867298578198</c:v>
                </c:pt>
                <c:pt idx="10">
                  <c:v>0.48660714285714285</c:v>
                </c:pt>
                <c:pt idx="11">
                  <c:v>0.47209302325581393</c:v>
                </c:pt>
                <c:pt idx="12">
                  <c:v>0.41399999999999998</c:v>
                </c:pt>
              </c:numCache>
            </c:numRef>
          </c:val>
          <c:smooth val="0"/>
        </c:ser>
        <c:ser>
          <c:idx val="14"/>
          <c:order val="14"/>
          <c:tx>
            <c:strRef>
              <c:f>Sheet1!$P$1</c:f>
              <c:strCache>
                <c:ptCount val="1"/>
                <c:pt idx="0">
                  <c:v>SOUTHSIDE ISD</c:v>
                </c:pt>
              </c:strCache>
            </c:strRef>
          </c:tx>
          <c:spPr>
            <a:ln w="28575" cap="rnd">
              <a:solidFill>
                <a:schemeClr val="accent3">
                  <a:lumMod val="80000"/>
                  <a:lumOff val="20000"/>
                </a:schemeClr>
              </a:solidFill>
              <a:round/>
            </a:ln>
            <a:effectLst/>
          </c:spPr>
          <c:marker>
            <c:symbol val="circle"/>
            <c:size val="5"/>
            <c:spPr>
              <a:solidFill>
                <a:schemeClr val="accent3">
                  <a:lumMod val="80000"/>
                  <a:lumOff val="20000"/>
                </a:schemeClr>
              </a:solidFill>
              <a:ln w="9525">
                <a:solidFill>
                  <a:schemeClr val="accent3">
                    <a:lumMod val="80000"/>
                    <a:lumOff val="20000"/>
                  </a:schemeClr>
                </a:solidFill>
              </a:ln>
              <a:effectLst/>
            </c:spPr>
          </c:marker>
          <c:cat>
            <c:numRef>
              <c:f>Sheet1!$A$2:$A$14</c:f>
              <c:numCache>
                <c:formatCode>General</c:formatCod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numCache>
            </c:numRef>
          </c:cat>
          <c:val>
            <c:numRef>
              <c:f>Sheet1!$P$2:$P$14</c:f>
              <c:numCache>
                <c:formatCode>0.0%</c:formatCode>
                <c:ptCount val="13"/>
                <c:pt idx="0">
                  <c:v>0.375</c:v>
                </c:pt>
                <c:pt idx="1">
                  <c:v>0.39</c:v>
                </c:pt>
                <c:pt idx="2">
                  <c:v>0.47299999999999998</c:v>
                </c:pt>
                <c:pt idx="3">
                  <c:v>0.436</c:v>
                </c:pt>
                <c:pt idx="4">
                  <c:v>0.53200000000000003</c:v>
                </c:pt>
                <c:pt idx="5">
                  <c:v>0.48899999999999999</c:v>
                </c:pt>
                <c:pt idx="6">
                  <c:v>0.53800000000000003</c:v>
                </c:pt>
                <c:pt idx="7">
                  <c:v>0.53800000000000003</c:v>
                </c:pt>
                <c:pt idx="8">
                  <c:v>0.48399999999999999</c:v>
                </c:pt>
                <c:pt idx="9">
                  <c:v>0.43</c:v>
                </c:pt>
                <c:pt idx="10">
                  <c:v>0.36399999999999999</c:v>
                </c:pt>
                <c:pt idx="11">
                  <c:v>0.40799999999999997</c:v>
                </c:pt>
                <c:pt idx="12">
                  <c:v>0.48499999999999999</c:v>
                </c:pt>
              </c:numCache>
            </c:numRef>
          </c:val>
          <c:smooth val="0"/>
        </c:ser>
        <c:ser>
          <c:idx val="15"/>
          <c:order val="15"/>
          <c:tx>
            <c:strRef>
              <c:f>Sheet1!$Q$1</c:f>
              <c:strCache>
                <c:ptCount val="1"/>
                <c:pt idx="0">
                  <c:v>SOUTHWEST ISD</c:v>
                </c:pt>
              </c:strCache>
            </c:strRef>
          </c:tx>
          <c:spPr>
            <a:ln w="28575" cap="rnd">
              <a:solidFill>
                <a:schemeClr val="accent4">
                  <a:lumMod val="80000"/>
                  <a:lumOff val="20000"/>
                </a:schemeClr>
              </a:solidFill>
              <a:round/>
            </a:ln>
            <a:effectLst/>
          </c:spPr>
          <c:marker>
            <c:symbol val="circle"/>
            <c:size val="5"/>
            <c:spPr>
              <a:solidFill>
                <a:schemeClr val="accent4">
                  <a:lumMod val="80000"/>
                  <a:lumOff val="20000"/>
                </a:schemeClr>
              </a:solidFill>
              <a:ln w="9525">
                <a:solidFill>
                  <a:schemeClr val="accent4">
                    <a:lumMod val="80000"/>
                    <a:lumOff val="20000"/>
                  </a:schemeClr>
                </a:solidFill>
              </a:ln>
              <a:effectLst/>
            </c:spPr>
          </c:marker>
          <c:cat>
            <c:numRef>
              <c:f>Sheet1!$A$2:$A$14</c:f>
              <c:numCache>
                <c:formatCode>General</c:formatCod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numCache>
            </c:numRef>
          </c:cat>
          <c:val>
            <c:numRef>
              <c:f>Sheet1!$Q$2:$Q$14</c:f>
              <c:numCache>
                <c:formatCode>0.0%</c:formatCode>
                <c:ptCount val="13"/>
                <c:pt idx="0">
                  <c:v>0.37394957983193278</c:v>
                </c:pt>
                <c:pt idx="1">
                  <c:v>0.42514970059880242</c:v>
                </c:pt>
                <c:pt idx="2">
                  <c:v>0.41067761806981518</c:v>
                </c:pt>
                <c:pt idx="3">
                  <c:v>0.47069943289224953</c:v>
                </c:pt>
                <c:pt idx="4">
                  <c:v>0.42299794661190965</c:v>
                </c:pt>
                <c:pt idx="5">
                  <c:v>0.50287907869481763</c:v>
                </c:pt>
                <c:pt idx="6">
                  <c:v>0.462890625</c:v>
                </c:pt>
                <c:pt idx="7">
                  <c:v>0.47858472998137802</c:v>
                </c:pt>
                <c:pt idx="8">
                  <c:v>0.53795379537953791</c:v>
                </c:pt>
                <c:pt idx="9">
                  <c:v>0.39393939393939392</c:v>
                </c:pt>
                <c:pt idx="10">
                  <c:v>0.45539906103286387</c:v>
                </c:pt>
                <c:pt idx="11">
                  <c:v>0.40890125173852571</c:v>
                </c:pt>
                <c:pt idx="12">
                  <c:v>0.39087018544935809</c:v>
                </c:pt>
              </c:numCache>
            </c:numRef>
          </c:val>
          <c:smooth val="0"/>
        </c:ser>
        <c:dLbls>
          <c:showLegendKey val="0"/>
          <c:showVal val="0"/>
          <c:showCatName val="0"/>
          <c:showSerName val="0"/>
          <c:showPercent val="0"/>
          <c:showBubbleSize val="0"/>
        </c:dLbls>
        <c:marker val="1"/>
        <c:smooth val="0"/>
        <c:axId val="488695736"/>
        <c:axId val="488699656"/>
        <c:extLst>
          <c:ext xmlns:c15="http://schemas.microsoft.com/office/drawing/2012/chart" uri="{02D57815-91ED-43cb-92C2-25804820EDAC}">
            <c15:filteredLineSeries>
              <c15:ser>
                <c:idx val="0"/>
                <c:order val="0"/>
                <c:tx>
                  <c:strRef>
                    <c:extLst>
                      <c:ext uri="{02D57815-91ED-43cb-92C2-25804820EDAC}">
                        <c15:formulaRef>
                          <c15:sqref>Sheet1!$B$1</c15:sqref>
                        </c15:formulaRef>
                      </c:ext>
                    </c:extLst>
                    <c:strCache>
                      <c:ptCount val="1"/>
                      <c:pt idx="0">
                        <c:v>ALAMO HEIGHTS ISD</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extLst>
                      <c:ext uri="{02D57815-91ED-43cb-92C2-25804820EDAC}">
                        <c15:formulaRef>
                          <c15:sqref>Sheet1!$A$2:$A$14</c15:sqref>
                        </c15:formulaRef>
                      </c:ext>
                    </c:extLst>
                    <c:numCache>
                      <c:formatCode>General</c:formatCod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numCache>
                  </c:numRef>
                </c:cat>
                <c:val>
                  <c:numRef>
                    <c:extLst>
                      <c:ext uri="{02D57815-91ED-43cb-92C2-25804820EDAC}">
                        <c15:formulaRef>
                          <c15:sqref>Sheet1!$B$2:$B$14</c15:sqref>
                        </c15:formulaRef>
                      </c:ext>
                    </c:extLst>
                    <c:numCache>
                      <c:formatCode>0.0%</c:formatCode>
                      <c:ptCount val="13"/>
                      <c:pt idx="0">
                        <c:v>0.52700000000000002</c:v>
                      </c:pt>
                      <c:pt idx="1">
                        <c:v>0.55400000000000005</c:v>
                      </c:pt>
                      <c:pt idx="2">
                        <c:v>0.59599999999999997</c:v>
                      </c:pt>
                      <c:pt idx="3">
                        <c:v>0.59</c:v>
                      </c:pt>
                      <c:pt idx="4">
                        <c:v>0.57299999999999995</c:v>
                      </c:pt>
                      <c:pt idx="5">
                        <c:v>0.55700000000000005</c:v>
                      </c:pt>
                      <c:pt idx="6">
                        <c:v>0.54400000000000004</c:v>
                      </c:pt>
                      <c:pt idx="7">
                        <c:v>0.56799999999999995</c:v>
                      </c:pt>
                      <c:pt idx="8">
                        <c:v>0.57499999999999996</c:v>
                      </c:pt>
                      <c:pt idx="9">
                        <c:v>0.48499999999999999</c:v>
                      </c:pt>
                      <c:pt idx="10">
                        <c:v>0.52700000000000002</c:v>
                      </c:pt>
                      <c:pt idx="11">
                        <c:v>0.56599999999999995</c:v>
                      </c:pt>
                      <c:pt idx="12">
                        <c:v>0.53500000000000003</c:v>
                      </c:pt>
                    </c:numCache>
                  </c:numRef>
                </c:val>
                <c:smooth val="0"/>
              </c15:ser>
            </c15:filteredLineSeries>
            <c15:filteredLine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EAST CENTRAL ISD</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extLst xmlns:c15="http://schemas.microsoft.com/office/drawing/2012/chart">
                      <c:ext xmlns:c15="http://schemas.microsoft.com/office/drawing/2012/chart" uri="{02D57815-91ED-43cb-92C2-25804820EDAC}">
                        <c15:formulaRef>
                          <c15:sqref>Sheet1!$A$2:$A$14</c15:sqref>
                        </c15:formulaRef>
                      </c:ext>
                    </c:extLst>
                    <c:numCache>
                      <c:formatCode>General</c:formatCod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numCache>
                  </c:numRef>
                </c:cat>
                <c:val>
                  <c:numRef>
                    <c:extLst xmlns:c15="http://schemas.microsoft.com/office/drawing/2012/chart">
                      <c:ext xmlns:c15="http://schemas.microsoft.com/office/drawing/2012/chart" uri="{02D57815-91ED-43cb-92C2-25804820EDAC}">
                        <c15:formulaRef>
                          <c15:sqref>Sheet1!$C$2:$C$14</c15:sqref>
                        </c15:formulaRef>
                      </c:ext>
                    </c:extLst>
                    <c:numCache>
                      <c:formatCode>0.0%</c:formatCode>
                      <c:ptCount val="13"/>
                      <c:pt idx="0">
                        <c:v>0.48199999999999998</c:v>
                      </c:pt>
                      <c:pt idx="1">
                        <c:v>0.53200000000000003</c:v>
                      </c:pt>
                      <c:pt idx="2">
                        <c:v>0.51800000000000002</c:v>
                      </c:pt>
                      <c:pt idx="3">
                        <c:v>0.505</c:v>
                      </c:pt>
                      <c:pt idx="4">
                        <c:v>0.53100000000000003</c:v>
                      </c:pt>
                      <c:pt idx="5">
                        <c:v>0.56399999999999995</c:v>
                      </c:pt>
                      <c:pt idx="6">
                        <c:v>0.54100000000000004</c:v>
                      </c:pt>
                      <c:pt idx="7">
                        <c:v>0.53700000000000003</c:v>
                      </c:pt>
                      <c:pt idx="8">
                        <c:v>0.437</c:v>
                      </c:pt>
                      <c:pt idx="9">
                        <c:v>0.42499999999999999</c:v>
                      </c:pt>
                      <c:pt idx="10">
                        <c:v>0.45300000000000001</c:v>
                      </c:pt>
                      <c:pt idx="11">
                        <c:v>0.442</c:v>
                      </c:pt>
                      <c:pt idx="12">
                        <c:v>0.45200000000000001</c:v>
                      </c:pt>
                    </c:numCache>
                  </c:numRef>
                </c:val>
                <c:smooth val="0"/>
              </c15:ser>
            </c15:filteredLineSeries>
            <c15:filteredLine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EDGEWOOD ISD</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extLst xmlns:c15="http://schemas.microsoft.com/office/drawing/2012/chart">
                      <c:ext xmlns:c15="http://schemas.microsoft.com/office/drawing/2012/chart" uri="{02D57815-91ED-43cb-92C2-25804820EDAC}">
                        <c15:formulaRef>
                          <c15:sqref>Sheet1!$A$2:$A$14</c15:sqref>
                        </c15:formulaRef>
                      </c:ext>
                    </c:extLst>
                    <c:numCache>
                      <c:formatCode>General</c:formatCod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numCache>
                  </c:numRef>
                </c:cat>
                <c:val>
                  <c:numRef>
                    <c:extLst xmlns:c15="http://schemas.microsoft.com/office/drawing/2012/chart">
                      <c:ext xmlns:c15="http://schemas.microsoft.com/office/drawing/2012/chart" uri="{02D57815-91ED-43cb-92C2-25804820EDAC}">
                        <c15:formulaRef>
                          <c15:sqref>Sheet1!$D$2:$D$14</c15:sqref>
                        </c15:formulaRef>
                      </c:ext>
                    </c:extLst>
                    <c:numCache>
                      <c:formatCode>0.0%</c:formatCode>
                      <c:ptCount val="13"/>
                      <c:pt idx="0">
                        <c:v>0.37781350482315113</c:v>
                      </c:pt>
                      <c:pt idx="1">
                        <c:v>0.38461538461538464</c:v>
                      </c:pt>
                      <c:pt idx="2">
                        <c:v>0.35889070146818924</c:v>
                      </c:pt>
                      <c:pt idx="3">
                        <c:v>0.42675159235668791</c:v>
                      </c:pt>
                      <c:pt idx="4">
                        <c:v>0.45546558704453444</c:v>
                      </c:pt>
                      <c:pt idx="5">
                        <c:v>0.52606635071090047</c:v>
                      </c:pt>
                      <c:pt idx="6">
                        <c:v>0.50427350427350426</c:v>
                      </c:pt>
                      <c:pt idx="7">
                        <c:v>0.48991935483870969</c:v>
                      </c:pt>
                      <c:pt idx="8">
                        <c:v>0.55882352941176472</c:v>
                      </c:pt>
                      <c:pt idx="9">
                        <c:v>0.37942664418212479</c:v>
                      </c:pt>
                      <c:pt idx="10">
                        <c:v>0.45833333333333331</c:v>
                      </c:pt>
                      <c:pt idx="11">
                        <c:v>0.36131386861313869</c:v>
                      </c:pt>
                      <c:pt idx="12">
                        <c:v>0.43714821763602252</c:v>
                      </c:pt>
                    </c:numCache>
                  </c:numRef>
                </c:val>
                <c:smooth val="0"/>
              </c15:ser>
            </c15:filteredLineSeries>
            <c15:filteredLine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FT SAM HOUSTON ISD</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Sheet1!$A$2:$A$14</c15:sqref>
                        </c15:formulaRef>
                      </c:ext>
                    </c:extLst>
                    <c:numCache>
                      <c:formatCode>General</c:formatCod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numCache>
                  </c:numRef>
                </c:cat>
                <c:val>
                  <c:numRef>
                    <c:extLst xmlns:c15="http://schemas.microsoft.com/office/drawing/2012/chart">
                      <c:ext xmlns:c15="http://schemas.microsoft.com/office/drawing/2012/chart" uri="{02D57815-91ED-43cb-92C2-25804820EDAC}">
                        <c15:formulaRef>
                          <c15:sqref>Sheet1!$E$2:$E$14</c15:sqref>
                        </c15:formulaRef>
                      </c:ext>
                    </c:extLst>
                    <c:numCache>
                      <c:formatCode>0.0%</c:formatCode>
                      <c:ptCount val="13"/>
                      <c:pt idx="0">
                        <c:v>0.35699999999999998</c:v>
                      </c:pt>
                      <c:pt idx="1">
                        <c:v>0.433</c:v>
                      </c:pt>
                      <c:pt idx="2">
                        <c:v>0.48599999999999999</c:v>
                      </c:pt>
                      <c:pt idx="3">
                        <c:v>0.436</c:v>
                      </c:pt>
                      <c:pt idx="4">
                        <c:v>0.48399999999999999</c:v>
                      </c:pt>
                      <c:pt idx="5">
                        <c:v>0.56299999999999994</c:v>
                      </c:pt>
                      <c:pt idx="6">
                        <c:v>0.5</c:v>
                      </c:pt>
                      <c:pt idx="7">
                        <c:v>0.44400000000000001</c:v>
                      </c:pt>
                      <c:pt idx="8">
                        <c:v>0.52800000000000002</c:v>
                      </c:pt>
                      <c:pt idx="9">
                        <c:v>0.39700000000000002</c:v>
                      </c:pt>
                      <c:pt idx="10">
                        <c:v>0.43099999999999999</c:v>
                      </c:pt>
                      <c:pt idx="11">
                        <c:v>0.48699999999999999</c:v>
                      </c:pt>
                      <c:pt idx="12">
                        <c:v>0.38100000000000001</c:v>
                      </c:pt>
                    </c:numCache>
                  </c:numRef>
                </c:val>
                <c:smooth val="0"/>
              </c15:ser>
            </c15:filteredLineSeries>
            <c15:filteredLine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HARLANDALE ISD</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extLst xmlns:c15="http://schemas.microsoft.com/office/drawing/2012/chart">
                      <c:ext xmlns:c15="http://schemas.microsoft.com/office/drawing/2012/chart" uri="{02D57815-91ED-43cb-92C2-25804820EDAC}">
                        <c15:formulaRef>
                          <c15:sqref>Sheet1!$A$2:$A$14</c15:sqref>
                        </c15:formulaRef>
                      </c:ext>
                    </c:extLst>
                    <c:numCache>
                      <c:formatCode>General</c:formatCod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numCache>
                  </c:numRef>
                </c:cat>
                <c:val>
                  <c:numRef>
                    <c:extLst xmlns:c15="http://schemas.microsoft.com/office/drawing/2012/chart">
                      <c:ext xmlns:c15="http://schemas.microsoft.com/office/drawing/2012/chart" uri="{02D57815-91ED-43cb-92C2-25804820EDAC}">
                        <c15:formulaRef>
                          <c15:sqref>Sheet1!$F$2:$F$14</c15:sqref>
                        </c15:formulaRef>
                      </c:ext>
                    </c:extLst>
                    <c:numCache>
                      <c:formatCode>0.0%</c:formatCode>
                      <c:ptCount val="13"/>
                      <c:pt idx="0">
                        <c:v>0.45124999999999998</c:v>
                      </c:pt>
                      <c:pt idx="1">
                        <c:v>0.43876337693222356</c:v>
                      </c:pt>
                      <c:pt idx="2">
                        <c:v>0.44260204081632654</c:v>
                      </c:pt>
                      <c:pt idx="3">
                        <c:v>0.53539823008849563</c:v>
                      </c:pt>
                      <c:pt idx="4">
                        <c:v>0.45454545454545453</c:v>
                      </c:pt>
                      <c:pt idx="5">
                        <c:v>0.51374819102749636</c:v>
                      </c:pt>
                      <c:pt idx="6">
                        <c:v>0.53206002728512958</c:v>
                      </c:pt>
                      <c:pt idx="7">
                        <c:v>0.52933151432469305</c:v>
                      </c:pt>
                      <c:pt idx="8">
                        <c:v>0.61538461538461542</c:v>
                      </c:pt>
                      <c:pt idx="9">
                        <c:v>0.49939393939393939</c:v>
                      </c:pt>
                      <c:pt idx="10">
                        <c:v>0.47962747380675202</c:v>
                      </c:pt>
                      <c:pt idx="11">
                        <c:v>0.47556615017878429</c:v>
                      </c:pt>
                      <c:pt idx="12">
                        <c:v>0.48135593220338985</c:v>
                      </c:pt>
                    </c:numCache>
                  </c:numRef>
                </c:val>
                <c:smooth val="0"/>
              </c15:ser>
            </c15:filteredLineSeries>
            <c15:filteredLine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JUDSON ISD</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extLst xmlns:c15="http://schemas.microsoft.com/office/drawing/2012/chart">
                      <c:ext xmlns:c15="http://schemas.microsoft.com/office/drawing/2012/chart" uri="{02D57815-91ED-43cb-92C2-25804820EDAC}">
                        <c15:formulaRef>
                          <c15:sqref>Sheet1!$A$2:$A$14</c15:sqref>
                        </c15:formulaRef>
                      </c:ext>
                    </c:extLst>
                    <c:numCache>
                      <c:formatCode>General</c:formatCod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numCache>
                  </c:numRef>
                </c:cat>
                <c:val>
                  <c:numRef>
                    <c:extLst xmlns:c15="http://schemas.microsoft.com/office/drawing/2012/chart">
                      <c:ext xmlns:c15="http://schemas.microsoft.com/office/drawing/2012/chart" uri="{02D57815-91ED-43cb-92C2-25804820EDAC}">
                        <c15:formulaRef>
                          <c15:sqref>Sheet1!$G$2:$G$14</c15:sqref>
                        </c15:formulaRef>
                      </c:ext>
                    </c:extLst>
                    <c:numCache>
                      <c:formatCode>0.0%</c:formatCode>
                      <c:ptCount val="13"/>
                      <c:pt idx="0">
                        <c:v>0.52318668252080858</c:v>
                      </c:pt>
                      <c:pt idx="1">
                        <c:v>0.46884899683210135</c:v>
                      </c:pt>
                      <c:pt idx="2">
                        <c:v>0.49950641658440276</c:v>
                      </c:pt>
                      <c:pt idx="3">
                        <c:v>0.47258771929824561</c:v>
                      </c:pt>
                      <c:pt idx="4">
                        <c:v>0.47876857749469215</c:v>
                      </c:pt>
                      <c:pt idx="5">
                        <c:v>0.42788920725883478</c:v>
                      </c:pt>
                      <c:pt idx="6">
                        <c:v>0.53703703703703709</c:v>
                      </c:pt>
                      <c:pt idx="7">
                        <c:v>0.48871527777777779</c:v>
                      </c:pt>
                      <c:pt idx="8">
                        <c:v>0.5842696629213483</c:v>
                      </c:pt>
                      <c:pt idx="9">
                        <c:v>0.44426751592356689</c:v>
                      </c:pt>
                      <c:pt idx="10">
                        <c:v>0.40740740740740738</c:v>
                      </c:pt>
                      <c:pt idx="11">
                        <c:v>0.43906131718395153</c:v>
                      </c:pt>
                      <c:pt idx="12">
                        <c:v>0.43068939955522612</c:v>
                      </c:pt>
                    </c:numCache>
                  </c:numRef>
                </c:val>
                <c:smooth val="0"/>
              </c15:ser>
            </c15:filteredLineSeries>
            <c15:filteredLineSeries>
              <c15:ser>
                <c:idx val="6"/>
                <c:order val="6"/>
                <c:tx>
                  <c:strRef>
                    <c:extLst xmlns:c15="http://schemas.microsoft.com/office/drawing/2012/chart">
                      <c:ext xmlns:c15="http://schemas.microsoft.com/office/drawing/2012/chart" uri="{02D57815-91ED-43cb-92C2-25804820EDAC}">
                        <c15:formulaRef>
                          <c15:sqref>Sheet1!$H$1</c15:sqref>
                        </c15:formulaRef>
                      </c:ext>
                    </c:extLst>
                    <c:strCache>
                      <c:ptCount val="1"/>
                      <c:pt idx="0">
                        <c:v>LACKLAND ISD</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numRef>
                    <c:extLst xmlns:c15="http://schemas.microsoft.com/office/drawing/2012/chart">
                      <c:ext xmlns:c15="http://schemas.microsoft.com/office/drawing/2012/chart" uri="{02D57815-91ED-43cb-92C2-25804820EDAC}">
                        <c15:formulaRef>
                          <c15:sqref>Sheet1!$A$2:$A$14</c15:sqref>
                        </c15:formulaRef>
                      </c:ext>
                    </c:extLst>
                    <c:numCache>
                      <c:formatCode>General</c:formatCod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numCache>
                  </c:numRef>
                </c:cat>
                <c:val>
                  <c:numRef>
                    <c:extLst xmlns:c15="http://schemas.microsoft.com/office/drawing/2012/chart">
                      <c:ext xmlns:c15="http://schemas.microsoft.com/office/drawing/2012/chart" uri="{02D57815-91ED-43cb-92C2-25804820EDAC}">
                        <c15:formulaRef>
                          <c15:sqref>Sheet1!$H$2:$H$14</c15:sqref>
                        </c15:formulaRef>
                      </c:ext>
                    </c:extLst>
                    <c:numCache>
                      <c:formatCode>0.0%</c:formatCode>
                      <c:ptCount val="13"/>
                      <c:pt idx="0">
                        <c:v>0.68799999999999994</c:v>
                      </c:pt>
                      <c:pt idx="1">
                        <c:v>0.38500000000000001</c:v>
                      </c:pt>
                      <c:pt idx="2">
                        <c:v>0.46200000000000002</c:v>
                      </c:pt>
                      <c:pt idx="5">
                        <c:v>0.47099999999999997</c:v>
                      </c:pt>
                      <c:pt idx="6">
                        <c:v>0.58599999999999997</c:v>
                      </c:pt>
                      <c:pt idx="7">
                        <c:v>0.47199999999999998</c:v>
                      </c:pt>
                      <c:pt idx="8">
                        <c:v>0.59399999999999997</c:v>
                      </c:pt>
                      <c:pt idx="9">
                        <c:v>0.28999999999999998</c:v>
                      </c:pt>
                      <c:pt idx="10">
                        <c:v>0.46200000000000002</c:v>
                      </c:pt>
                      <c:pt idx="11">
                        <c:v>0.44700000000000001</c:v>
                      </c:pt>
                      <c:pt idx="12">
                        <c:v>0.51900000000000002</c:v>
                      </c:pt>
                    </c:numCache>
                  </c:numRef>
                </c:val>
                <c:smooth val="0"/>
              </c15:ser>
            </c15:filteredLineSeries>
            <c15:filteredLineSeries>
              <c15:ser>
                <c:idx val="7"/>
                <c:order val="7"/>
                <c:tx>
                  <c:strRef>
                    <c:extLst xmlns:c15="http://schemas.microsoft.com/office/drawing/2012/chart">
                      <c:ext xmlns:c15="http://schemas.microsoft.com/office/drawing/2012/chart" uri="{02D57815-91ED-43cb-92C2-25804820EDAC}">
                        <c15:formulaRef>
                          <c15:sqref>Sheet1!$I$1</c15:sqref>
                        </c15:formulaRef>
                      </c:ext>
                    </c:extLst>
                    <c:strCache>
                      <c:ptCount val="1"/>
                      <c:pt idx="0">
                        <c:v>NORTH EAST ISD</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numRef>
                    <c:extLst xmlns:c15="http://schemas.microsoft.com/office/drawing/2012/chart">
                      <c:ext xmlns:c15="http://schemas.microsoft.com/office/drawing/2012/chart" uri="{02D57815-91ED-43cb-92C2-25804820EDAC}">
                        <c15:formulaRef>
                          <c15:sqref>Sheet1!$A$2:$A$14</c15:sqref>
                        </c15:formulaRef>
                      </c:ext>
                    </c:extLst>
                    <c:numCache>
                      <c:formatCode>General</c:formatCod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numCache>
                  </c:numRef>
                </c:cat>
                <c:val>
                  <c:numRef>
                    <c:extLst xmlns:c15="http://schemas.microsoft.com/office/drawing/2012/chart">
                      <c:ext xmlns:c15="http://schemas.microsoft.com/office/drawing/2012/chart" uri="{02D57815-91ED-43cb-92C2-25804820EDAC}">
                        <c15:formulaRef>
                          <c15:sqref>Sheet1!$I$2:$I$14</c15:sqref>
                        </c15:formulaRef>
                      </c:ext>
                    </c:extLst>
                    <c:numCache>
                      <c:formatCode>0.0%</c:formatCode>
                      <c:ptCount val="13"/>
                      <c:pt idx="0">
                        <c:v>0.57729695829413608</c:v>
                      </c:pt>
                      <c:pt idx="1">
                        <c:v>0.56978798586572443</c:v>
                      </c:pt>
                      <c:pt idx="2">
                        <c:v>0.55977945443993038</c:v>
                      </c:pt>
                      <c:pt idx="3">
                        <c:v>0.58052541404911484</c:v>
                      </c:pt>
                      <c:pt idx="4">
                        <c:v>0.58246001103143963</c:v>
                      </c:pt>
                      <c:pt idx="5">
                        <c:v>0.58613389785657577</c:v>
                      </c:pt>
                      <c:pt idx="6">
                        <c:v>0.59052711993888463</c:v>
                      </c:pt>
                      <c:pt idx="7">
                        <c:v>0.5894976016157536</c:v>
                      </c:pt>
                      <c:pt idx="8">
                        <c:v>0.63665594855305463</c:v>
                      </c:pt>
                      <c:pt idx="9">
                        <c:v>0.55495915985997668</c:v>
                      </c:pt>
                      <c:pt idx="10">
                        <c:v>0.51954802259887001</c:v>
                      </c:pt>
                      <c:pt idx="11">
                        <c:v>0.51510574018126887</c:v>
                      </c:pt>
                      <c:pt idx="12">
                        <c:v>0.53656971770744222</c:v>
                      </c:pt>
                    </c:numCache>
                  </c:numRef>
                </c:val>
                <c:smooth val="0"/>
              </c15:ser>
            </c15:filteredLineSeries>
            <c15:filteredLineSeries>
              <c15:ser>
                <c:idx val="8"/>
                <c:order val="8"/>
                <c:tx>
                  <c:strRef>
                    <c:extLst xmlns:c15="http://schemas.microsoft.com/office/drawing/2012/chart">
                      <c:ext xmlns:c15="http://schemas.microsoft.com/office/drawing/2012/chart" uri="{02D57815-91ED-43cb-92C2-25804820EDAC}">
                        <c15:formulaRef>
                          <c15:sqref>Sheet1!$J$1</c15:sqref>
                        </c15:formulaRef>
                      </c:ext>
                    </c:extLst>
                    <c:strCache>
                      <c:ptCount val="1"/>
                      <c:pt idx="0">
                        <c:v>NORTHSIDE ISD</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numRef>
                    <c:extLst xmlns:c15="http://schemas.microsoft.com/office/drawing/2012/chart">
                      <c:ext xmlns:c15="http://schemas.microsoft.com/office/drawing/2012/chart" uri="{02D57815-91ED-43cb-92C2-25804820EDAC}">
                        <c15:formulaRef>
                          <c15:sqref>Sheet1!$A$2:$A$14</c15:sqref>
                        </c15:formulaRef>
                      </c:ext>
                    </c:extLst>
                    <c:numCache>
                      <c:formatCode>General</c:formatCod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numCache>
                  </c:numRef>
                </c:cat>
                <c:val>
                  <c:numRef>
                    <c:extLst xmlns:c15="http://schemas.microsoft.com/office/drawing/2012/chart">
                      <c:ext xmlns:c15="http://schemas.microsoft.com/office/drawing/2012/chart" uri="{02D57815-91ED-43cb-92C2-25804820EDAC}">
                        <c15:formulaRef>
                          <c15:sqref>Sheet1!$J$2:$J$14</c15:sqref>
                        </c15:formulaRef>
                      </c:ext>
                    </c:extLst>
                    <c:numCache>
                      <c:formatCode>0.0%</c:formatCode>
                      <c:ptCount val="13"/>
                      <c:pt idx="0">
                        <c:v>0.55283068092877641</c:v>
                      </c:pt>
                      <c:pt idx="1">
                        <c:v>0.55183788878416584</c:v>
                      </c:pt>
                      <c:pt idx="2">
                        <c:v>0.53825338253382538</c:v>
                      </c:pt>
                      <c:pt idx="3">
                        <c:v>0.55250596658711215</c:v>
                      </c:pt>
                      <c:pt idx="4">
                        <c:v>0.55980184005661715</c:v>
                      </c:pt>
                      <c:pt idx="5">
                        <c:v>0.55529467011035449</c:v>
                      </c:pt>
                      <c:pt idx="6">
                        <c:v>0.57966680905595902</c:v>
                      </c:pt>
                      <c:pt idx="7">
                        <c:v>0.59723336006415395</c:v>
                      </c:pt>
                      <c:pt idx="8">
                        <c:v>0.64992531740104553</c:v>
                      </c:pt>
                      <c:pt idx="9">
                        <c:v>0.53454353189989423</c:v>
                      </c:pt>
                      <c:pt idx="10">
                        <c:v>0.53136961224829427</c:v>
                      </c:pt>
                      <c:pt idx="11">
                        <c:v>0.50033123550844649</c:v>
                      </c:pt>
                      <c:pt idx="12">
                        <c:v>0.52403173121791879</c:v>
                      </c:pt>
                    </c:numCache>
                  </c:numRef>
                </c:val>
                <c:smooth val="0"/>
              </c15:ser>
            </c15:filteredLineSeries>
            <c15:filteredLineSeries>
              <c15:ser>
                <c:idx val="9"/>
                <c:order val="9"/>
                <c:tx>
                  <c:strRef>
                    <c:extLst xmlns:c15="http://schemas.microsoft.com/office/drawing/2012/chart">
                      <c:ext xmlns:c15="http://schemas.microsoft.com/office/drawing/2012/chart" uri="{02D57815-91ED-43cb-92C2-25804820EDAC}">
                        <c15:formulaRef>
                          <c15:sqref>Sheet1!$K$1</c15:sqref>
                        </c15:formulaRef>
                      </c:ext>
                    </c:extLst>
                    <c:strCache>
                      <c:ptCount val="1"/>
                      <c:pt idx="0">
                        <c:v>RANDOLPH FIELD ISD</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numRef>
                    <c:extLst xmlns:c15="http://schemas.microsoft.com/office/drawing/2012/chart">
                      <c:ext xmlns:c15="http://schemas.microsoft.com/office/drawing/2012/chart" uri="{02D57815-91ED-43cb-92C2-25804820EDAC}">
                        <c15:formulaRef>
                          <c15:sqref>Sheet1!$A$2:$A$14</c15:sqref>
                        </c15:formulaRef>
                      </c:ext>
                    </c:extLst>
                    <c:numCache>
                      <c:formatCode>General</c:formatCod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numCache>
                  </c:numRef>
                </c:cat>
                <c:val>
                  <c:numRef>
                    <c:extLst xmlns:c15="http://schemas.microsoft.com/office/drawing/2012/chart">
                      <c:ext xmlns:c15="http://schemas.microsoft.com/office/drawing/2012/chart" uri="{02D57815-91ED-43cb-92C2-25804820EDAC}">
                        <c15:formulaRef>
                          <c15:sqref>Sheet1!$K$2:$K$14</c15:sqref>
                        </c15:formulaRef>
                      </c:ext>
                    </c:extLst>
                    <c:numCache>
                      <c:formatCode>0.0%</c:formatCode>
                      <c:ptCount val="13"/>
                      <c:pt idx="0">
                        <c:v>0.49299999999999999</c:v>
                      </c:pt>
                      <c:pt idx="1">
                        <c:v>0.49299999999999999</c:v>
                      </c:pt>
                      <c:pt idx="2">
                        <c:v>0.56100000000000005</c:v>
                      </c:pt>
                      <c:pt idx="3">
                        <c:v>0.58699999999999997</c:v>
                      </c:pt>
                      <c:pt idx="4">
                        <c:v>0.68</c:v>
                      </c:pt>
                      <c:pt idx="5">
                        <c:v>0.69399999999999995</c:v>
                      </c:pt>
                      <c:pt idx="6">
                        <c:v>0.65</c:v>
                      </c:pt>
                      <c:pt idx="7">
                        <c:v>0.623</c:v>
                      </c:pt>
                      <c:pt idx="8">
                        <c:v>0.61399999999999999</c:v>
                      </c:pt>
                      <c:pt idx="9">
                        <c:v>0.63</c:v>
                      </c:pt>
                      <c:pt idx="10">
                        <c:v>0.64</c:v>
                      </c:pt>
                      <c:pt idx="11">
                        <c:v>0.69</c:v>
                      </c:pt>
                      <c:pt idx="12">
                        <c:v>0.68300000000000005</c:v>
                      </c:pt>
                    </c:numCache>
                  </c:numRef>
                </c:val>
                <c:smooth val="0"/>
              </c15:ser>
            </c15:filteredLineSeries>
          </c:ext>
        </c:extLst>
      </c:lineChart>
      <c:catAx>
        <c:axId val="488695736"/>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smtClean="0"/>
                  <a:t>Year</a:t>
                </a:r>
                <a:endParaRPr lang="en-US" dirty="0"/>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8699656"/>
        <c:crosses val="autoZero"/>
        <c:auto val="1"/>
        <c:lblAlgn val="ctr"/>
        <c:lblOffset val="100"/>
        <c:noMultiLvlLbl val="0"/>
      </c:catAx>
      <c:valAx>
        <c:axId val="488699656"/>
        <c:scaling>
          <c:orientation val="minMax"/>
          <c:max val="0.70000000000000007"/>
          <c:min val="0.2"/>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8695736"/>
        <c:crosses val="autoZero"/>
        <c:crossBetween val="between"/>
      </c:valAx>
      <c:spPr>
        <a:noFill/>
        <a:ln>
          <a:noFill/>
        </a:ln>
        <a:effectLst/>
      </c:spPr>
    </c:plotArea>
    <c:legend>
      <c:legendPos val="b"/>
      <c:layout>
        <c:manualLayout>
          <c:xMode val="edge"/>
          <c:yMode val="edge"/>
          <c:x val="0.26390298434917858"/>
          <c:y val="5.0360332154725962E-2"/>
          <c:w val="0.58021872265966756"/>
          <c:h val="0.1330841635249780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107319918343544E-2"/>
          <c:y val="0.18324807339344135"/>
          <c:w val="0.9099173714396811"/>
          <c:h val="0.68663707591069567"/>
        </c:manualLayout>
      </c:layout>
      <c:lineChart>
        <c:grouping val="standard"/>
        <c:varyColors val="0"/>
        <c:ser>
          <c:idx val="0"/>
          <c:order val="0"/>
          <c:tx>
            <c:strRef>
              <c:f>Sheet1!$B$1</c:f>
              <c:strCache>
                <c:ptCount val="1"/>
                <c:pt idx="0">
                  <c:v>ALAMO HEIGHTS ISD</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Sheet1!$A$2:$A$14</c:f>
              <c:numCache>
                <c:formatCode>General</c:formatCod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numCache>
            </c:numRef>
          </c:cat>
          <c:val>
            <c:numRef>
              <c:f>Sheet1!$B$2:$B$14</c:f>
              <c:numCache>
                <c:formatCode>0.0%</c:formatCode>
                <c:ptCount val="13"/>
                <c:pt idx="0">
                  <c:v>0.52700000000000002</c:v>
                </c:pt>
                <c:pt idx="1">
                  <c:v>0.55400000000000005</c:v>
                </c:pt>
                <c:pt idx="2">
                  <c:v>0.59599999999999997</c:v>
                </c:pt>
                <c:pt idx="3">
                  <c:v>0.59</c:v>
                </c:pt>
                <c:pt idx="4">
                  <c:v>0.57299999999999995</c:v>
                </c:pt>
                <c:pt idx="5">
                  <c:v>0.55700000000000005</c:v>
                </c:pt>
                <c:pt idx="6">
                  <c:v>0.54400000000000004</c:v>
                </c:pt>
                <c:pt idx="7">
                  <c:v>0.56799999999999995</c:v>
                </c:pt>
                <c:pt idx="8">
                  <c:v>0.57499999999999996</c:v>
                </c:pt>
                <c:pt idx="9">
                  <c:v>0.48499999999999999</c:v>
                </c:pt>
                <c:pt idx="10">
                  <c:v>0.52700000000000002</c:v>
                </c:pt>
                <c:pt idx="11">
                  <c:v>0.56599999999999995</c:v>
                </c:pt>
                <c:pt idx="12">
                  <c:v>0.53500000000000003</c:v>
                </c:pt>
              </c:numCache>
            </c:numRef>
          </c:val>
          <c:smooth val="0"/>
        </c:ser>
        <c:ser>
          <c:idx val="1"/>
          <c:order val="1"/>
          <c:tx>
            <c:strRef>
              <c:f>Sheet1!$C$1</c:f>
              <c:strCache>
                <c:ptCount val="1"/>
                <c:pt idx="0">
                  <c:v>EAST CENTRAL ISD</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Sheet1!$A$2:$A$14</c:f>
              <c:numCache>
                <c:formatCode>General</c:formatCod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numCache>
            </c:numRef>
          </c:cat>
          <c:val>
            <c:numRef>
              <c:f>Sheet1!$C$2:$C$14</c:f>
              <c:numCache>
                <c:formatCode>0.0%</c:formatCode>
                <c:ptCount val="13"/>
                <c:pt idx="0">
                  <c:v>0.48199999999999998</c:v>
                </c:pt>
                <c:pt idx="1">
                  <c:v>0.53200000000000003</c:v>
                </c:pt>
                <c:pt idx="2">
                  <c:v>0.51800000000000002</c:v>
                </c:pt>
                <c:pt idx="3">
                  <c:v>0.505</c:v>
                </c:pt>
                <c:pt idx="4">
                  <c:v>0.53100000000000003</c:v>
                </c:pt>
                <c:pt idx="5">
                  <c:v>0.56399999999999995</c:v>
                </c:pt>
                <c:pt idx="6">
                  <c:v>0.54100000000000004</c:v>
                </c:pt>
                <c:pt idx="7">
                  <c:v>0.53700000000000003</c:v>
                </c:pt>
                <c:pt idx="8">
                  <c:v>0.437</c:v>
                </c:pt>
                <c:pt idx="9">
                  <c:v>0.42499999999999999</c:v>
                </c:pt>
                <c:pt idx="10">
                  <c:v>0.45300000000000001</c:v>
                </c:pt>
                <c:pt idx="11">
                  <c:v>0.442</c:v>
                </c:pt>
                <c:pt idx="12">
                  <c:v>0.45200000000000001</c:v>
                </c:pt>
              </c:numCache>
            </c:numRef>
          </c:val>
          <c:smooth val="0"/>
        </c:ser>
        <c:ser>
          <c:idx val="2"/>
          <c:order val="2"/>
          <c:tx>
            <c:strRef>
              <c:f>Sheet1!$D$1</c:f>
              <c:strCache>
                <c:ptCount val="1"/>
                <c:pt idx="0">
                  <c:v>EDGEWOOD ISD</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Sheet1!$A$2:$A$14</c:f>
              <c:numCache>
                <c:formatCode>General</c:formatCod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numCache>
            </c:numRef>
          </c:cat>
          <c:val>
            <c:numRef>
              <c:f>Sheet1!$D$2:$D$14</c:f>
              <c:numCache>
                <c:formatCode>0.0%</c:formatCode>
                <c:ptCount val="13"/>
                <c:pt idx="0">
                  <c:v>0.37781350482315113</c:v>
                </c:pt>
                <c:pt idx="1">
                  <c:v>0.38461538461538464</c:v>
                </c:pt>
                <c:pt idx="2">
                  <c:v>0.35889070146818924</c:v>
                </c:pt>
                <c:pt idx="3">
                  <c:v>0.42675159235668791</c:v>
                </c:pt>
                <c:pt idx="4">
                  <c:v>0.45546558704453444</c:v>
                </c:pt>
                <c:pt idx="5">
                  <c:v>0.52606635071090047</c:v>
                </c:pt>
                <c:pt idx="6">
                  <c:v>0.50427350427350426</c:v>
                </c:pt>
                <c:pt idx="7">
                  <c:v>0.48991935483870969</c:v>
                </c:pt>
                <c:pt idx="8">
                  <c:v>0.55882352941176472</c:v>
                </c:pt>
                <c:pt idx="9">
                  <c:v>0.37942664418212479</c:v>
                </c:pt>
                <c:pt idx="10">
                  <c:v>0.45833333333333331</c:v>
                </c:pt>
                <c:pt idx="11">
                  <c:v>0.36131386861313869</c:v>
                </c:pt>
                <c:pt idx="12">
                  <c:v>0.43714821763602252</c:v>
                </c:pt>
              </c:numCache>
            </c:numRef>
          </c:val>
          <c:smooth val="0"/>
        </c:ser>
        <c:ser>
          <c:idx val="4"/>
          <c:order val="4"/>
          <c:tx>
            <c:strRef>
              <c:f>Sheet1!$F$1</c:f>
              <c:strCache>
                <c:ptCount val="1"/>
                <c:pt idx="0">
                  <c:v>HARLANDALE ISD</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Sheet1!$A$2:$A$14</c:f>
              <c:numCache>
                <c:formatCode>General</c:formatCod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numCache>
            </c:numRef>
          </c:cat>
          <c:val>
            <c:numRef>
              <c:f>Sheet1!$F$2:$F$14</c:f>
              <c:numCache>
                <c:formatCode>0.0%</c:formatCode>
                <c:ptCount val="13"/>
                <c:pt idx="0">
                  <c:v>0.45124999999999998</c:v>
                </c:pt>
                <c:pt idx="1">
                  <c:v>0.43876337693222356</c:v>
                </c:pt>
                <c:pt idx="2">
                  <c:v>0.44260204081632654</c:v>
                </c:pt>
                <c:pt idx="3">
                  <c:v>0.53539823008849563</c:v>
                </c:pt>
                <c:pt idx="4">
                  <c:v>0.45454545454545453</c:v>
                </c:pt>
                <c:pt idx="5">
                  <c:v>0.51374819102749636</c:v>
                </c:pt>
                <c:pt idx="6">
                  <c:v>0.53206002728512958</c:v>
                </c:pt>
                <c:pt idx="7">
                  <c:v>0.52933151432469305</c:v>
                </c:pt>
                <c:pt idx="8">
                  <c:v>0.61538461538461542</c:v>
                </c:pt>
                <c:pt idx="9">
                  <c:v>0.49939393939393939</c:v>
                </c:pt>
                <c:pt idx="10">
                  <c:v>0.47962747380675202</c:v>
                </c:pt>
                <c:pt idx="11">
                  <c:v>0.47556615017878429</c:v>
                </c:pt>
                <c:pt idx="12">
                  <c:v>0.48135593220338985</c:v>
                </c:pt>
              </c:numCache>
            </c:numRef>
          </c:val>
          <c:smooth val="0"/>
        </c:ser>
        <c:ser>
          <c:idx val="5"/>
          <c:order val="5"/>
          <c:tx>
            <c:strRef>
              <c:f>Sheet1!$G$1</c:f>
              <c:strCache>
                <c:ptCount val="1"/>
                <c:pt idx="0">
                  <c:v>JUDSON ISD</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f>Sheet1!$A$2:$A$14</c:f>
              <c:numCache>
                <c:formatCode>General</c:formatCod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numCache>
            </c:numRef>
          </c:cat>
          <c:val>
            <c:numRef>
              <c:f>Sheet1!$G$2:$G$14</c:f>
              <c:numCache>
                <c:formatCode>0.0%</c:formatCode>
                <c:ptCount val="13"/>
                <c:pt idx="0">
                  <c:v>0.52318668252080858</c:v>
                </c:pt>
                <c:pt idx="1">
                  <c:v>0.46884899683210135</c:v>
                </c:pt>
                <c:pt idx="2">
                  <c:v>0.49950641658440276</c:v>
                </c:pt>
                <c:pt idx="3">
                  <c:v>0.47258771929824561</c:v>
                </c:pt>
                <c:pt idx="4">
                  <c:v>0.47876857749469215</c:v>
                </c:pt>
                <c:pt idx="5">
                  <c:v>0.42788920725883478</c:v>
                </c:pt>
                <c:pt idx="6">
                  <c:v>0.53703703703703709</c:v>
                </c:pt>
                <c:pt idx="7">
                  <c:v>0.48871527777777779</c:v>
                </c:pt>
                <c:pt idx="8">
                  <c:v>0.5842696629213483</c:v>
                </c:pt>
                <c:pt idx="9">
                  <c:v>0.44426751592356689</c:v>
                </c:pt>
                <c:pt idx="10">
                  <c:v>0.40740740740740738</c:v>
                </c:pt>
                <c:pt idx="11">
                  <c:v>0.43906131718395153</c:v>
                </c:pt>
                <c:pt idx="12">
                  <c:v>0.43068939955522612</c:v>
                </c:pt>
              </c:numCache>
            </c:numRef>
          </c:val>
          <c:smooth val="0"/>
        </c:ser>
        <c:ser>
          <c:idx val="7"/>
          <c:order val="7"/>
          <c:tx>
            <c:strRef>
              <c:f>Sheet1!$I$1</c:f>
              <c:strCache>
                <c:ptCount val="1"/>
                <c:pt idx="0">
                  <c:v>NORTH EAST ISD</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numRef>
              <c:f>Sheet1!$A$2:$A$14</c:f>
              <c:numCache>
                <c:formatCode>General</c:formatCod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numCache>
            </c:numRef>
          </c:cat>
          <c:val>
            <c:numRef>
              <c:f>Sheet1!$I$2:$I$14</c:f>
              <c:numCache>
                <c:formatCode>0.0%</c:formatCode>
                <c:ptCount val="13"/>
                <c:pt idx="0">
                  <c:v>0.57729695829413608</c:v>
                </c:pt>
                <c:pt idx="1">
                  <c:v>0.56978798586572443</c:v>
                </c:pt>
                <c:pt idx="2">
                  <c:v>0.55977945443993038</c:v>
                </c:pt>
                <c:pt idx="3">
                  <c:v>0.58052541404911484</c:v>
                </c:pt>
                <c:pt idx="4">
                  <c:v>0.58246001103143963</c:v>
                </c:pt>
                <c:pt idx="5">
                  <c:v>0.58613389785657577</c:v>
                </c:pt>
                <c:pt idx="6">
                  <c:v>0.59052711993888463</c:v>
                </c:pt>
                <c:pt idx="7">
                  <c:v>0.5894976016157536</c:v>
                </c:pt>
                <c:pt idx="8">
                  <c:v>0.63665594855305463</c:v>
                </c:pt>
                <c:pt idx="9">
                  <c:v>0.55495915985997668</c:v>
                </c:pt>
                <c:pt idx="10">
                  <c:v>0.51954802259887001</c:v>
                </c:pt>
                <c:pt idx="11">
                  <c:v>0.51510574018126887</c:v>
                </c:pt>
                <c:pt idx="12">
                  <c:v>0.53656971770744222</c:v>
                </c:pt>
              </c:numCache>
            </c:numRef>
          </c:val>
          <c:smooth val="0"/>
        </c:ser>
        <c:ser>
          <c:idx val="8"/>
          <c:order val="8"/>
          <c:tx>
            <c:strRef>
              <c:f>Sheet1!$J$1</c:f>
              <c:strCache>
                <c:ptCount val="1"/>
                <c:pt idx="0">
                  <c:v>NORTHSIDE ISD</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numRef>
              <c:f>Sheet1!$A$2:$A$14</c:f>
              <c:numCache>
                <c:formatCode>General</c:formatCod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numCache>
            </c:numRef>
          </c:cat>
          <c:val>
            <c:numRef>
              <c:f>Sheet1!$J$2:$J$14</c:f>
              <c:numCache>
                <c:formatCode>0.0%</c:formatCode>
                <c:ptCount val="13"/>
                <c:pt idx="0">
                  <c:v>0.55283068092877641</c:v>
                </c:pt>
                <c:pt idx="1">
                  <c:v>0.55183788878416584</c:v>
                </c:pt>
                <c:pt idx="2">
                  <c:v>0.53825338253382538</c:v>
                </c:pt>
                <c:pt idx="3">
                  <c:v>0.55250596658711215</c:v>
                </c:pt>
                <c:pt idx="4">
                  <c:v>0.55980184005661715</c:v>
                </c:pt>
                <c:pt idx="5">
                  <c:v>0.55529467011035449</c:v>
                </c:pt>
                <c:pt idx="6">
                  <c:v>0.57966680905595902</c:v>
                </c:pt>
                <c:pt idx="7">
                  <c:v>0.59723336006415395</c:v>
                </c:pt>
                <c:pt idx="8">
                  <c:v>0.64992531740104553</c:v>
                </c:pt>
                <c:pt idx="9">
                  <c:v>0.53454353189989423</c:v>
                </c:pt>
                <c:pt idx="10">
                  <c:v>0.53136961224829427</c:v>
                </c:pt>
                <c:pt idx="11">
                  <c:v>0.50033123550844649</c:v>
                </c:pt>
                <c:pt idx="12">
                  <c:v>0.52403173121791879</c:v>
                </c:pt>
              </c:numCache>
            </c:numRef>
          </c:val>
          <c:smooth val="0"/>
        </c:ser>
        <c:dLbls>
          <c:showLegendKey val="0"/>
          <c:showVal val="0"/>
          <c:showCatName val="0"/>
          <c:showSerName val="0"/>
          <c:showPercent val="0"/>
          <c:showBubbleSize val="0"/>
        </c:dLbls>
        <c:marker val="1"/>
        <c:smooth val="0"/>
        <c:axId val="488691032"/>
        <c:axId val="488697304"/>
        <c:extLst>
          <c:ext xmlns:c15="http://schemas.microsoft.com/office/drawing/2012/chart" uri="{02D57815-91ED-43cb-92C2-25804820EDAC}">
            <c15:filteredLineSeries>
              <c15:ser>
                <c:idx val="3"/>
                <c:order val="3"/>
                <c:tx>
                  <c:strRef>
                    <c:extLst>
                      <c:ext uri="{02D57815-91ED-43cb-92C2-25804820EDAC}">
                        <c15:formulaRef>
                          <c15:sqref>Sheet1!$E$1</c15:sqref>
                        </c15:formulaRef>
                      </c:ext>
                    </c:extLst>
                    <c:strCache>
                      <c:ptCount val="1"/>
                      <c:pt idx="0">
                        <c:v>FT SAM HOUSTON ISD</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extLst>
                      <c:ext uri="{02D57815-91ED-43cb-92C2-25804820EDAC}">
                        <c15:formulaRef>
                          <c15:sqref>Sheet1!$A$2:$A$14</c15:sqref>
                        </c15:formulaRef>
                      </c:ext>
                    </c:extLst>
                    <c:numCache>
                      <c:formatCode>General</c:formatCod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numCache>
                  </c:numRef>
                </c:cat>
                <c:val>
                  <c:numRef>
                    <c:extLst>
                      <c:ext uri="{02D57815-91ED-43cb-92C2-25804820EDAC}">
                        <c15:formulaRef>
                          <c15:sqref>Sheet1!$E$2:$E$14</c15:sqref>
                        </c15:formulaRef>
                      </c:ext>
                    </c:extLst>
                    <c:numCache>
                      <c:formatCode>0.0%</c:formatCode>
                      <c:ptCount val="13"/>
                      <c:pt idx="0">
                        <c:v>0.35699999999999998</c:v>
                      </c:pt>
                      <c:pt idx="1">
                        <c:v>0.433</c:v>
                      </c:pt>
                      <c:pt idx="2">
                        <c:v>0.48599999999999999</c:v>
                      </c:pt>
                      <c:pt idx="3">
                        <c:v>0.436</c:v>
                      </c:pt>
                      <c:pt idx="4">
                        <c:v>0.48399999999999999</c:v>
                      </c:pt>
                      <c:pt idx="5">
                        <c:v>0.56299999999999994</c:v>
                      </c:pt>
                      <c:pt idx="6">
                        <c:v>0.5</c:v>
                      </c:pt>
                      <c:pt idx="7">
                        <c:v>0.44400000000000001</c:v>
                      </c:pt>
                      <c:pt idx="8">
                        <c:v>0.52800000000000002</c:v>
                      </c:pt>
                      <c:pt idx="9">
                        <c:v>0.39700000000000002</c:v>
                      </c:pt>
                      <c:pt idx="10">
                        <c:v>0.43099999999999999</c:v>
                      </c:pt>
                      <c:pt idx="11">
                        <c:v>0.48699999999999999</c:v>
                      </c:pt>
                      <c:pt idx="12">
                        <c:v>0.38100000000000001</c:v>
                      </c:pt>
                    </c:numCache>
                  </c:numRef>
                </c:val>
                <c:smooth val="0"/>
              </c15:ser>
            </c15:filteredLineSeries>
            <c15:filteredLineSeries>
              <c15:ser>
                <c:idx val="6"/>
                <c:order val="6"/>
                <c:tx>
                  <c:strRef>
                    <c:extLst xmlns:c15="http://schemas.microsoft.com/office/drawing/2012/chart">
                      <c:ext xmlns:c15="http://schemas.microsoft.com/office/drawing/2012/chart" uri="{02D57815-91ED-43cb-92C2-25804820EDAC}">
                        <c15:formulaRef>
                          <c15:sqref>Sheet1!$H$1</c15:sqref>
                        </c15:formulaRef>
                      </c:ext>
                    </c:extLst>
                    <c:strCache>
                      <c:ptCount val="1"/>
                      <c:pt idx="0">
                        <c:v>LACKLAND ISD</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numRef>
                    <c:extLst xmlns:c15="http://schemas.microsoft.com/office/drawing/2012/chart">
                      <c:ext xmlns:c15="http://schemas.microsoft.com/office/drawing/2012/chart" uri="{02D57815-91ED-43cb-92C2-25804820EDAC}">
                        <c15:formulaRef>
                          <c15:sqref>Sheet1!$A$2:$A$14</c15:sqref>
                        </c15:formulaRef>
                      </c:ext>
                    </c:extLst>
                    <c:numCache>
                      <c:formatCode>General</c:formatCod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numCache>
                  </c:numRef>
                </c:cat>
                <c:val>
                  <c:numRef>
                    <c:extLst xmlns:c15="http://schemas.microsoft.com/office/drawing/2012/chart">
                      <c:ext xmlns:c15="http://schemas.microsoft.com/office/drawing/2012/chart" uri="{02D57815-91ED-43cb-92C2-25804820EDAC}">
                        <c15:formulaRef>
                          <c15:sqref>Sheet1!$H$2:$H$14</c15:sqref>
                        </c15:formulaRef>
                      </c:ext>
                    </c:extLst>
                    <c:numCache>
                      <c:formatCode>0.0%</c:formatCode>
                      <c:ptCount val="13"/>
                      <c:pt idx="0">
                        <c:v>0.68799999999999994</c:v>
                      </c:pt>
                      <c:pt idx="1">
                        <c:v>0.38500000000000001</c:v>
                      </c:pt>
                      <c:pt idx="2">
                        <c:v>0.46200000000000002</c:v>
                      </c:pt>
                      <c:pt idx="5">
                        <c:v>0.47099999999999997</c:v>
                      </c:pt>
                      <c:pt idx="6">
                        <c:v>0.58599999999999997</c:v>
                      </c:pt>
                      <c:pt idx="7">
                        <c:v>0.47199999999999998</c:v>
                      </c:pt>
                      <c:pt idx="8">
                        <c:v>0.59399999999999997</c:v>
                      </c:pt>
                      <c:pt idx="9">
                        <c:v>0.28999999999999998</c:v>
                      </c:pt>
                      <c:pt idx="10">
                        <c:v>0.46200000000000002</c:v>
                      </c:pt>
                      <c:pt idx="11">
                        <c:v>0.44700000000000001</c:v>
                      </c:pt>
                      <c:pt idx="12">
                        <c:v>0.51900000000000002</c:v>
                      </c:pt>
                    </c:numCache>
                  </c:numRef>
                </c:val>
                <c:smooth val="0"/>
              </c15:ser>
            </c15:filteredLineSeries>
            <c15:filteredLineSeries>
              <c15:ser>
                <c:idx val="9"/>
                <c:order val="9"/>
                <c:tx>
                  <c:strRef>
                    <c:extLst xmlns:c15="http://schemas.microsoft.com/office/drawing/2012/chart">
                      <c:ext xmlns:c15="http://schemas.microsoft.com/office/drawing/2012/chart" uri="{02D57815-91ED-43cb-92C2-25804820EDAC}">
                        <c15:formulaRef>
                          <c15:sqref>Sheet1!$K$1</c15:sqref>
                        </c15:formulaRef>
                      </c:ext>
                    </c:extLst>
                    <c:strCache>
                      <c:ptCount val="1"/>
                      <c:pt idx="0">
                        <c:v>RANDOLPH FIELD ISD</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numRef>
                    <c:extLst xmlns:c15="http://schemas.microsoft.com/office/drawing/2012/chart">
                      <c:ext xmlns:c15="http://schemas.microsoft.com/office/drawing/2012/chart" uri="{02D57815-91ED-43cb-92C2-25804820EDAC}">
                        <c15:formulaRef>
                          <c15:sqref>Sheet1!$A$2:$A$14</c15:sqref>
                        </c15:formulaRef>
                      </c:ext>
                    </c:extLst>
                    <c:numCache>
                      <c:formatCode>General</c:formatCod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numCache>
                  </c:numRef>
                </c:cat>
                <c:val>
                  <c:numRef>
                    <c:extLst xmlns:c15="http://schemas.microsoft.com/office/drawing/2012/chart">
                      <c:ext xmlns:c15="http://schemas.microsoft.com/office/drawing/2012/chart" uri="{02D57815-91ED-43cb-92C2-25804820EDAC}">
                        <c15:formulaRef>
                          <c15:sqref>Sheet1!$K$2:$K$14</c15:sqref>
                        </c15:formulaRef>
                      </c:ext>
                    </c:extLst>
                    <c:numCache>
                      <c:formatCode>0.0%</c:formatCode>
                      <c:ptCount val="13"/>
                      <c:pt idx="0">
                        <c:v>0.49299999999999999</c:v>
                      </c:pt>
                      <c:pt idx="1">
                        <c:v>0.49299999999999999</c:v>
                      </c:pt>
                      <c:pt idx="2">
                        <c:v>0.56100000000000005</c:v>
                      </c:pt>
                      <c:pt idx="3">
                        <c:v>0.58699999999999997</c:v>
                      </c:pt>
                      <c:pt idx="4">
                        <c:v>0.68</c:v>
                      </c:pt>
                      <c:pt idx="5">
                        <c:v>0.69399999999999995</c:v>
                      </c:pt>
                      <c:pt idx="6">
                        <c:v>0.65</c:v>
                      </c:pt>
                      <c:pt idx="7">
                        <c:v>0.623</c:v>
                      </c:pt>
                      <c:pt idx="8">
                        <c:v>0.61399999999999999</c:v>
                      </c:pt>
                      <c:pt idx="9">
                        <c:v>0.63</c:v>
                      </c:pt>
                      <c:pt idx="10">
                        <c:v>0.64</c:v>
                      </c:pt>
                      <c:pt idx="11">
                        <c:v>0.69</c:v>
                      </c:pt>
                      <c:pt idx="12">
                        <c:v>0.68300000000000005</c:v>
                      </c:pt>
                    </c:numCache>
                  </c:numRef>
                </c:val>
                <c:smooth val="0"/>
              </c15:ser>
            </c15:filteredLineSeries>
            <c15:filteredLineSeries>
              <c15:ser>
                <c:idx val="10"/>
                <c:order val="10"/>
                <c:tx>
                  <c:strRef>
                    <c:extLst xmlns:c15="http://schemas.microsoft.com/office/drawing/2012/chart">
                      <c:ext xmlns:c15="http://schemas.microsoft.com/office/drawing/2012/chart" uri="{02D57815-91ED-43cb-92C2-25804820EDAC}">
                        <c15:formulaRef>
                          <c15:sqref>Sheet1!$L$1</c15:sqref>
                        </c15:formulaRef>
                      </c:ext>
                    </c:extLst>
                    <c:strCache>
                      <c:ptCount val="1"/>
                      <c:pt idx="0">
                        <c:v>SAN ANTONIO ISD</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numRef>
                    <c:extLst xmlns:c15="http://schemas.microsoft.com/office/drawing/2012/chart">
                      <c:ext xmlns:c15="http://schemas.microsoft.com/office/drawing/2012/chart" uri="{02D57815-91ED-43cb-92C2-25804820EDAC}">
                        <c15:formulaRef>
                          <c15:sqref>Sheet1!$A$2:$A$14</c15:sqref>
                        </c15:formulaRef>
                      </c:ext>
                    </c:extLst>
                    <c:numCache>
                      <c:formatCode>General</c:formatCod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numCache>
                  </c:numRef>
                </c:cat>
                <c:val>
                  <c:numRef>
                    <c:extLst xmlns:c15="http://schemas.microsoft.com/office/drawing/2012/chart">
                      <c:ext xmlns:c15="http://schemas.microsoft.com/office/drawing/2012/chart" uri="{02D57815-91ED-43cb-92C2-25804820EDAC}">
                        <c15:formulaRef>
                          <c15:sqref>Sheet1!$L$2:$L$14</c15:sqref>
                        </c15:formulaRef>
                      </c:ext>
                    </c:extLst>
                    <c:numCache>
                      <c:formatCode>0.0%</c:formatCode>
                      <c:ptCount val="13"/>
                      <c:pt idx="0">
                        <c:v>0.43227239082161362</c:v>
                      </c:pt>
                      <c:pt idx="1">
                        <c:v>0.45324574961360126</c:v>
                      </c:pt>
                      <c:pt idx="2">
                        <c:v>0.46025591314462971</c:v>
                      </c:pt>
                      <c:pt idx="3">
                        <c:v>0.44511459589867308</c:v>
                      </c:pt>
                      <c:pt idx="4">
                        <c:v>0.48334833483348333</c:v>
                      </c:pt>
                      <c:pt idx="5">
                        <c:v>0.4943127962085308</c:v>
                      </c:pt>
                      <c:pt idx="6">
                        <c:v>0.52091078066914498</c:v>
                      </c:pt>
                      <c:pt idx="7">
                        <c:v>0.51058201058201058</c:v>
                      </c:pt>
                      <c:pt idx="8">
                        <c:v>0.46532351801627275</c:v>
                      </c:pt>
                      <c:pt idx="9">
                        <c:v>0.42826243691420329</c:v>
                      </c:pt>
                      <c:pt idx="10">
                        <c:v>0.4558052434456929</c:v>
                      </c:pt>
                      <c:pt idx="11">
                        <c:v>0.43162233046084675</c:v>
                      </c:pt>
                      <c:pt idx="12">
                        <c:v>0.46039404905508646</c:v>
                      </c:pt>
                    </c:numCache>
                  </c:numRef>
                </c:val>
                <c:smooth val="0"/>
              </c15:ser>
            </c15:filteredLineSeries>
            <c15:filteredLineSeries>
              <c15:ser>
                <c:idx val="11"/>
                <c:order val="11"/>
                <c:tx>
                  <c:strRef>
                    <c:extLst xmlns:c15="http://schemas.microsoft.com/office/drawing/2012/chart">
                      <c:ext xmlns:c15="http://schemas.microsoft.com/office/drawing/2012/chart" uri="{02D57815-91ED-43cb-92C2-25804820EDAC}">
                        <c15:formulaRef>
                          <c15:sqref>Sheet1!$M$1</c15:sqref>
                        </c15:formulaRef>
                      </c:ext>
                    </c:extLst>
                    <c:strCache>
                      <c:ptCount val="1"/>
                      <c:pt idx="0">
                        <c:v>SCHERTZ-CIBOLO-U C</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numRef>
                    <c:extLst xmlns:c15="http://schemas.microsoft.com/office/drawing/2012/chart">
                      <c:ext xmlns:c15="http://schemas.microsoft.com/office/drawing/2012/chart" uri="{02D57815-91ED-43cb-92C2-25804820EDAC}">
                        <c15:formulaRef>
                          <c15:sqref>Sheet1!$A$2:$A$14</c15:sqref>
                        </c15:formulaRef>
                      </c:ext>
                    </c:extLst>
                    <c:numCache>
                      <c:formatCode>General</c:formatCod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numCache>
                  </c:numRef>
                </c:cat>
                <c:val>
                  <c:numRef>
                    <c:extLst xmlns:c15="http://schemas.microsoft.com/office/drawing/2012/chart">
                      <c:ext xmlns:c15="http://schemas.microsoft.com/office/drawing/2012/chart" uri="{02D57815-91ED-43cb-92C2-25804820EDAC}">
                        <c15:formulaRef>
                          <c15:sqref>Sheet1!$M$2:$M$14</c15:sqref>
                        </c15:formulaRef>
                      </c:ext>
                    </c:extLst>
                    <c:numCache>
                      <c:formatCode>0.0%</c:formatCode>
                      <c:ptCount val="13"/>
                      <c:pt idx="0">
                        <c:v>0.48822269807280516</c:v>
                      </c:pt>
                      <c:pt idx="1">
                        <c:v>0.48689138576779029</c:v>
                      </c:pt>
                      <c:pt idx="2">
                        <c:v>0.47398843930635837</c:v>
                      </c:pt>
                      <c:pt idx="3">
                        <c:v>0.53680430879712748</c:v>
                      </c:pt>
                      <c:pt idx="4">
                        <c:v>0.51573426573426573</c:v>
                      </c:pt>
                      <c:pt idx="5">
                        <c:v>0.47875354107648727</c:v>
                      </c:pt>
                      <c:pt idx="6">
                        <c:v>0.50141242937853103</c:v>
                      </c:pt>
                      <c:pt idx="7">
                        <c:v>0.50943396226415094</c:v>
                      </c:pt>
                      <c:pt idx="8">
                        <c:v>0.70173410404624281</c:v>
                      </c:pt>
                      <c:pt idx="9">
                        <c:v>0.48639455782312924</c:v>
                      </c:pt>
                      <c:pt idx="10">
                        <c:v>0.48122529644268774</c:v>
                      </c:pt>
                      <c:pt idx="11">
                        <c:v>0.4392156862745098</c:v>
                      </c:pt>
                      <c:pt idx="12">
                        <c:v>0.49359605911330051</c:v>
                      </c:pt>
                    </c:numCache>
                  </c:numRef>
                </c:val>
                <c:smooth val="0"/>
              </c15:ser>
            </c15:filteredLineSeries>
            <c15:filteredLineSeries>
              <c15:ser>
                <c:idx val="12"/>
                <c:order val="12"/>
                <c:tx>
                  <c:strRef>
                    <c:extLst xmlns:c15="http://schemas.microsoft.com/office/drawing/2012/chart">
                      <c:ext xmlns:c15="http://schemas.microsoft.com/office/drawing/2012/chart" uri="{02D57815-91ED-43cb-92C2-25804820EDAC}">
                        <c15:formulaRef>
                          <c15:sqref>Sheet1!$N$1</c15:sqref>
                        </c15:formulaRef>
                      </c:ext>
                    </c:extLst>
                    <c:strCache>
                      <c:ptCount val="1"/>
                      <c:pt idx="0">
                        <c:v>SOMERSET ISD</c:v>
                      </c:pt>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numRef>
                    <c:extLst xmlns:c15="http://schemas.microsoft.com/office/drawing/2012/chart">
                      <c:ext xmlns:c15="http://schemas.microsoft.com/office/drawing/2012/chart" uri="{02D57815-91ED-43cb-92C2-25804820EDAC}">
                        <c15:formulaRef>
                          <c15:sqref>Sheet1!$A$2:$A$14</c15:sqref>
                        </c15:formulaRef>
                      </c:ext>
                    </c:extLst>
                    <c:numCache>
                      <c:formatCode>General</c:formatCod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numCache>
                  </c:numRef>
                </c:cat>
                <c:val>
                  <c:numRef>
                    <c:extLst xmlns:c15="http://schemas.microsoft.com/office/drawing/2012/chart">
                      <c:ext xmlns:c15="http://schemas.microsoft.com/office/drawing/2012/chart" uri="{02D57815-91ED-43cb-92C2-25804820EDAC}">
                        <c15:formulaRef>
                          <c15:sqref>Sheet1!$N$2:$N$14</c15:sqref>
                        </c15:formulaRef>
                      </c:ext>
                    </c:extLst>
                    <c:numCache>
                      <c:formatCode>0.0%</c:formatCode>
                      <c:ptCount val="13"/>
                      <c:pt idx="0">
                        <c:v>0.252</c:v>
                      </c:pt>
                      <c:pt idx="1">
                        <c:v>0.32900000000000001</c:v>
                      </c:pt>
                      <c:pt idx="2">
                        <c:v>0.34599999999999997</c:v>
                      </c:pt>
                      <c:pt idx="3">
                        <c:v>0.33100000000000002</c:v>
                      </c:pt>
                      <c:pt idx="4">
                        <c:v>0.38600000000000001</c:v>
                      </c:pt>
                      <c:pt idx="5">
                        <c:v>0.27900000000000003</c:v>
                      </c:pt>
                      <c:pt idx="6">
                        <c:v>0.46899999999999997</c:v>
                      </c:pt>
                      <c:pt idx="7">
                        <c:v>0.52800000000000002</c:v>
                      </c:pt>
                      <c:pt idx="8">
                        <c:v>0.41299999999999998</c:v>
                      </c:pt>
                      <c:pt idx="9">
                        <c:v>0.40500000000000003</c:v>
                      </c:pt>
                      <c:pt idx="10">
                        <c:v>0.42899999999999999</c:v>
                      </c:pt>
                      <c:pt idx="11">
                        <c:v>0.38100000000000001</c:v>
                      </c:pt>
                      <c:pt idx="12">
                        <c:v>0.40899999999999997</c:v>
                      </c:pt>
                    </c:numCache>
                  </c:numRef>
                </c:val>
                <c:smooth val="0"/>
              </c15:ser>
            </c15:filteredLineSeries>
            <c15:filteredLineSeries>
              <c15:ser>
                <c:idx val="13"/>
                <c:order val="13"/>
                <c:tx>
                  <c:strRef>
                    <c:extLst xmlns:c15="http://schemas.microsoft.com/office/drawing/2012/chart">
                      <c:ext xmlns:c15="http://schemas.microsoft.com/office/drawing/2012/chart" uri="{02D57815-91ED-43cb-92C2-25804820EDAC}">
                        <c15:formulaRef>
                          <c15:sqref>Sheet1!$O$1</c15:sqref>
                        </c15:formulaRef>
                      </c:ext>
                    </c:extLst>
                    <c:strCache>
                      <c:ptCount val="1"/>
                      <c:pt idx="0">
                        <c:v>SOUTH SAN ANTONIO ISD</c:v>
                      </c:pt>
                    </c:strCache>
                  </c:strRef>
                </c:tx>
                <c:spPr>
                  <a:ln w="28575" cap="rnd">
                    <a:solidFill>
                      <a:schemeClr val="accent2">
                        <a:lumMod val="80000"/>
                        <a:lumOff val="20000"/>
                      </a:schemeClr>
                    </a:solid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cat>
                  <c:numRef>
                    <c:extLst xmlns:c15="http://schemas.microsoft.com/office/drawing/2012/chart">
                      <c:ext xmlns:c15="http://schemas.microsoft.com/office/drawing/2012/chart" uri="{02D57815-91ED-43cb-92C2-25804820EDAC}">
                        <c15:formulaRef>
                          <c15:sqref>Sheet1!$A$2:$A$14</c15:sqref>
                        </c15:formulaRef>
                      </c:ext>
                    </c:extLst>
                    <c:numCache>
                      <c:formatCode>General</c:formatCod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numCache>
                  </c:numRef>
                </c:cat>
                <c:val>
                  <c:numRef>
                    <c:extLst xmlns:c15="http://schemas.microsoft.com/office/drawing/2012/chart">
                      <c:ext xmlns:c15="http://schemas.microsoft.com/office/drawing/2012/chart" uri="{02D57815-91ED-43cb-92C2-25804820EDAC}">
                        <c15:formulaRef>
                          <c15:sqref>Sheet1!$O$2:$O$14</c15:sqref>
                        </c15:formulaRef>
                      </c:ext>
                    </c:extLst>
                    <c:numCache>
                      <c:formatCode>0.0%</c:formatCode>
                      <c:ptCount val="13"/>
                      <c:pt idx="0">
                        <c:v>0.45031712473572938</c:v>
                      </c:pt>
                      <c:pt idx="1">
                        <c:v>0.42779783393501802</c:v>
                      </c:pt>
                      <c:pt idx="2">
                        <c:v>0.39393939393939392</c:v>
                      </c:pt>
                      <c:pt idx="3">
                        <c:v>0.4817351598173516</c:v>
                      </c:pt>
                      <c:pt idx="4">
                        <c:v>0.48309178743961351</c:v>
                      </c:pt>
                      <c:pt idx="5">
                        <c:v>0.51168224299065423</c:v>
                      </c:pt>
                      <c:pt idx="6">
                        <c:v>0.51329787234042556</c:v>
                      </c:pt>
                      <c:pt idx="7">
                        <c:v>0.5377777777777778</c:v>
                      </c:pt>
                      <c:pt idx="8">
                        <c:v>0.52109704641350207</c:v>
                      </c:pt>
                      <c:pt idx="9">
                        <c:v>0.50947867298578198</c:v>
                      </c:pt>
                      <c:pt idx="10">
                        <c:v>0.48660714285714285</c:v>
                      </c:pt>
                      <c:pt idx="11">
                        <c:v>0.47209302325581393</c:v>
                      </c:pt>
                      <c:pt idx="12">
                        <c:v>0.41399999999999998</c:v>
                      </c:pt>
                    </c:numCache>
                  </c:numRef>
                </c:val>
                <c:smooth val="0"/>
              </c15:ser>
            </c15:filteredLineSeries>
            <c15:filteredLineSeries>
              <c15:ser>
                <c:idx val="14"/>
                <c:order val="14"/>
                <c:tx>
                  <c:strRef>
                    <c:extLst xmlns:c15="http://schemas.microsoft.com/office/drawing/2012/chart">
                      <c:ext xmlns:c15="http://schemas.microsoft.com/office/drawing/2012/chart" uri="{02D57815-91ED-43cb-92C2-25804820EDAC}">
                        <c15:formulaRef>
                          <c15:sqref>Sheet1!$P$1</c15:sqref>
                        </c15:formulaRef>
                      </c:ext>
                    </c:extLst>
                    <c:strCache>
                      <c:ptCount val="1"/>
                      <c:pt idx="0">
                        <c:v>SOUTHSIDE ISD</c:v>
                      </c:pt>
                    </c:strCache>
                  </c:strRef>
                </c:tx>
                <c:spPr>
                  <a:ln w="28575" cap="rnd">
                    <a:solidFill>
                      <a:schemeClr val="accent3">
                        <a:lumMod val="80000"/>
                        <a:lumOff val="20000"/>
                      </a:schemeClr>
                    </a:solidFill>
                    <a:round/>
                  </a:ln>
                  <a:effectLst/>
                </c:spPr>
                <c:marker>
                  <c:symbol val="circle"/>
                  <c:size val="5"/>
                  <c:spPr>
                    <a:solidFill>
                      <a:schemeClr val="accent3">
                        <a:lumMod val="80000"/>
                        <a:lumOff val="20000"/>
                      </a:schemeClr>
                    </a:solidFill>
                    <a:ln w="9525">
                      <a:solidFill>
                        <a:schemeClr val="accent3">
                          <a:lumMod val="80000"/>
                          <a:lumOff val="20000"/>
                        </a:schemeClr>
                      </a:solidFill>
                    </a:ln>
                    <a:effectLst/>
                  </c:spPr>
                </c:marker>
                <c:cat>
                  <c:numRef>
                    <c:extLst xmlns:c15="http://schemas.microsoft.com/office/drawing/2012/chart">
                      <c:ext xmlns:c15="http://schemas.microsoft.com/office/drawing/2012/chart" uri="{02D57815-91ED-43cb-92C2-25804820EDAC}">
                        <c15:formulaRef>
                          <c15:sqref>Sheet1!$A$2:$A$14</c15:sqref>
                        </c15:formulaRef>
                      </c:ext>
                    </c:extLst>
                    <c:numCache>
                      <c:formatCode>General</c:formatCod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numCache>
                  </c:numRef>
                </c:cat>
                <c:val>
                  <c:numRef>
                    <c:extLst xmlns:c15="http://schemas.microsoft.com/office/drawing/2012/chart">
                      <c:ext xmlns:c15="http://schemas.microsoft.com/office/drawing/2012/chart" uri="{02D57815-91ED-43cb-92C2-25804820EDAC}">
                        <c15:formulaRef>
                          <c15:sqref>Sheet1!$P$2:$P$14</c15:sqref>
                        </c15:formulaRef>
                      </c:ext>
                    </c:extLst>
                    <c:numCache>
                      <c:formatCode>0.0%</c:formatCode>
                      <c:ptCount val="13"/>
                      <c:pt idx="0">
                        <c:v>0.375</c:v>
                      </c:pt>
                      <c:pt idx="1">
                        <c:v>0.39</c:v>
                      </c:pt>
                      <c:pt idx="2">
                        <c:v>0.47299999999999998</c:v>
                      </c:pt>
                      <c:pt idx="3">
                        <c:v>0.436</c:v>
                      </c:pt>
                      <c:pt idx="4">
                        <c:v>0.53200000000000003</c:v>
                      </c:pt>
                      <c:pt idx="5">
                        <c:v>0.48899999999999999</c:v>
                      </c:pt>
                      <c:pt idx="6">
                        <c:v>0.53800000000000003</c:v>
                      </c:pt>
                      <c:pt idx="7">
                        <c:v>0.53800000000000003</c:v>
                      </c:pt>
                      <c:pt idx="8">
                        <c:v>0.48399999999999999</c:v>
                      </c:pt>
                      <c:pt idx="9">
                        <c:v>0.43</c:v>
                      </c:pt>
                      <c:pt idx="10">
                        <c:v>0.36399999999999999</c:v>
                      </c:pt>
                      <c:pt idx="11">
                        <c:v>0.40799999999999997</c:v>
                      </c:pt>
                      <c:pt idx="12">
                        <c:v>0.48499999999999999</c:v>
                      </c:pt>
                    </c:numCache>
                  </c:numRef>
                </c:val>
                <c:smooth val="0"/>
              </c15:ser>
            </c15:filteredLineSeries>
            <c15:filteredLineSeries>
              <c15:ser>
                <c:idx val="15"/>
                <c:order val="15"/>
                <c:tx>
                  <c:strRef>
                    <c:extLst xmlns:c15="http://schemas.microsoft.com/office/drawing/2012/chart">
                      <c:ext xmlns:c15="http://schemas.microsoft.com/office/drawing/2012/chart" uri="{02D57815-91ED-43cb-92C2-25804820EDAC}">
                        <c15:formulaRef>
                          <c15:sqref>Sheet1!$Q$1</c15:sqref>
                        </c15:formulaRef>
                      </c:ext>
                    </c:extLst>
                    <c:strCache>
                      <c:ptCount val="1"/>
                      <c:pt idx="0">
                        <c:v>SOUTHWEST ISD</c:v>
                      </c:pt>
                    </c:strCache>
                  </c:strRef>
                </c:tx>
                <c:spPr>
                  <a:ln w="28575" cap="rnd">
                    <a:solidFill>
                      <a:schemeClr val="accent4">
                        <a:lumMod val="80000"/>
                        <a:lumOff val="20000"/>
                      </a:schemeClr>
                    </a:solidFill>
                    <a:round/>
                  </a:ln>
                  <a:effectLst/>
                </c:spPr>
                <c:marker>
                  <c:symbol val="circle"/>
                  <c:size val="5"/>
                  <c:spPr>
                    <a:solidFill>
                      <a:schemeClr val="accent4">
                        <a:lumMod val="80000"/>
                        <a:lumOff val="20000"/>
                      </a:schemeClr>
                    </a:solidFill>
                    <a:ln w="9525">
                      <a:solidFill>
                        <a:schemeClr val="accent4">
                          <a:lumMod val="80000"/>
                          <a:lumOff val="20000"/>
                        </a:schemeClr>
                      </a:solidFill>
                    </a:ln>
                    <a:effectLst/>
                  </c:spPr>
                </c:marker>
                <c:cat>
                  <c:numRef>
                    <c:extLst xmlns:c15="http://schemas.microsoft.com/office/drawing/2012/chart">
                      <c:ext xmlns:c15="http://schemas.microsoft.com/office/drawing/2012/chart" uri="{02D57815-91ED-43cb-92C2-25804820EDAC}">
                        <c15:formulaRef>
                          <c15:sqref>Sheet1!$A$2:$A$14</c15:sqref>
                        </c15:formulaRef>
                      </c:ext>
                    </c:extLst>
                    <c:numCache>
                      <c:formatCode>General</c:formatCod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numCache>
                  </c:numRef>
                </c:cat>
                <c:val>
                  <c:numRef>
                    <c:extLst xmlns:c15="http://schemas.microsoft.com/office/drawing/2012/chart">
                      <c:ext xmlns:c15="http://schemas.microsoft.com/office/drawing/2012/chart" uri="{02D57815-91ED-43cb-92C2-25804820EDAC}">
                        <c15:formulaRef>
                          <c15:sqref>Sheet1!$Q$2:$Q$14</c15:sqref>
                        </c15:formulaRef>
                      </c:ext>
                    </c:extLst>
                    <c:numCache>
                      <c:formatCode>0.0%</c:formatCode>
                      <c:ptCount val="13"/>
                      <c:pt idx="0">
                        <c:v>0.37394957983193278</c:v>
                      </c:pt>
                      <c:pt idx="1">
                        <c:v>0.42514970059880242</c:v>
                      </c:pt>
                      <c:pt idx="2">
                        <c:v>0.41067761806981518</c:v>
                      </c:pt>
                      <c:pt idx="3">
                        <c:v>0.47069943289224953</c:v>
                      </c:pt>
                      <c:pt idx="4">
                        <c:v>0.42299794661190965</c:v>
                      </c:pt>
                      <c:pt idx="5">
                        <c:v>0.50287907869481763</c:v>
                      </c:pt>
                      <c:pt idx="6">
                        <c:v>0.462890625</c:v>
                      </c:pt>
                      <c:pt idx="7">
                        <c:v>0.47858472998137802</c:v>
                      </c:pt>
                      <c:pt idx="8">
                        <c:v>0.53795379537953791</c:v>
                      </c:pt>
                      <c:pt idx="9">
                        <c:v>0.39393939393939392</c:v>
                      </c:pt>
                      <c:pt idx="10">
                        <c:v>0.45539906103286387</c:v>
                      </c:pt>
                      <c:pt idx="11">
                        <c:v>0.40890125173852571</c:v>
                      </c:pt>
                      <c:pt idx="12">
                        <c:v>0.39087018544935809</c:v>
                      </c:pt>
                    </c:numCache>
                  </c:numRef>
                </c:val>
                <c:smooth val="0"/>
              </c15:ser>
            </c15:filteredLineSeries>
          </c:ext>
        </c:extLst>
      </c:lineChart>
      <c:catAx>
        <c:axId val="488691032"/>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smtClean="0"/>
                  <a:t>Year</a:t>
                </a:r>
                <a:endParaRPr lang="en-US" dirty="0"/>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8697304"/>
        <c:crosses val="autoZero"/>
        <c:auto val="1"/>
        <c:lblAlgn val="ctr"/>
        <c:lblOffset val="100"/>
        <c:noMultiLvlLbl val="0"/>
      </c:catAx>
      <c:valAx>
        <c:axId val="488697304"/>
        <c:scaling>
          <c:orientation val="minMax"/>
          <c:max val="0.70000000000000007"/>
          <c:min val="0.2"/>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8691032"/>
        <c:crosses val="autoZero"/>
        <c:crossBetween val="between"/>
      </c:valAx>
      <c:spPr>
        <a:noFill/>
        <a:ln>
          <a:noFill/>
        </a:ln>
        <a:effectLst/>
      </c:spPr>
    </c:plotArea>
    <c:legend>
      <c:legendPos val="b"/>
      <c:layout>
        <c:manualLayout>
          <c:xMode val="edge"/>
          <c:yMode val="edge"/>
          <c:x val="0.26390298434917858"/>
          <c:y val="5.0360332154725962E-2"/>
          <c:w val="0.58021872265966756"/>
          <c:h val="0.1330841635249780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4"/>
    </mc:Choice>
    <mc:Fallback>
      <c:style val="14"/>
    </mc:Fallback>
  </mc:AlternateContent>
  <c:chart>
    <c:autoTitleDeleted val="0"/>
    <c:plotArea>
      <c:layout/>
      <c:barChart>
        <c:barDir val="col"/>
        <c:grouping val="stacked"/>
        <c:varyColors val="0"/>
        <c:ser>
          <c:idx val="0"/>
          <c:order val="0"/>
          <c:tx>
            <c:strRef>
              <c:f>Sheet1!$B$1</c:f>
              <c:strCache>
                <c:ptCount val="1"/>
                <c:pt idx="0">
                  <c:v>Natural Increase</c:v>
                </c:pt>
              </c:strCache>
            </c:strRef>
          </c:tx>
          <c:spPr>
            <a:solidFill>
              <a:schemeClr val="tx2">
                <a:lumMod val="75000"/>
              </a:schemeClr>
            </a:solidFill>
            <a:ln w="19050"/>
            <a:effectLst/>
          </c:spPr>
          <c:invertIfNegative val="0"/>
          <c:dLbls>
            <c:spPr>
              <a:noFill/>
              <a:ln>
                <a:noFill/>
              </a:ln>
              <a:effectLst/>
            </c:spPr>
            <c:txPr>
              <a:bodyPr/>
              <a:lstStyle/>
              <a:p>
                <a:pPr>
                  <a:defRPr sz="1200" b="1">
                    <a:solidFill>
                      <a:schemeClr val="bg1"/>
                    </a:solidFill>
                    <a:latin typeface="+mj-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1950s</c:v>
                </c:pt>
                <c:pt idx="1">
                  <c:v>1960s</c:v>
                </c:pt>
                <c:pt idx="2">
                  <c:v>1970s</c:v>
                </c:pt>
                <c:pt idx="3">
                  <c:v>1980s</c:v>
                </c:pt>
                <c:pt idx="4">
                  <c:v>1990s</c:v>
                </c:pt>
                <c:pt idx="5">
                  <c:v>2000s</c:v>
                </c:pt>
              </c:strCache>
            </c:strRef>
          </c:cat>
          <c:val>
            <c:numRef>
              <c:f>Sheet1!$B$2:$B$7</c:f>
              <c:numCache>
                <c:formatCode>0.0%</c:formatCode>
                <c:ptCount val="6"/>
                <c:pt idx="0">
                  <c:v>0.89500000000000002</c:v>
                </c:pt>
                <c:pt idx="1">
                  <c:v>0.86699999999999999</c:v>
                </c:pt>
                <c:pt idx="2">
                  <c:v>0.41499999999999998</c:v>
                </c:pt>
                <c:pt idx="3">
                  <c:v>0.65900000000000003</c:v>
                </c:pt>
                <c:pt idx="4">
                  <c:v>0.497</c:v>
                </c:pt>
                <c:pt idx="5">
                  <c:v>0.53700000000000003</c:v>
                </c:pt>
              </c:numCache>
            </c:numRef>
          </c:val>
        </c:ser>
        <c:ser>
          <c:idx val="1"/>
          <c:order val="1"/>
          <c:tx>
            <c:strRef>
              <c:f>Sheet1!$C$1</c:f>
              <c:strCache>
                <c:ptCount val="1"/>
                <c:pt idx="0">
                  <c:v>Migration</c:v>
                </c:pt>
              </c:strCache>
            </c:strRef>
          </c:tx>
          <c:spPr>
            <a:solidFill>
              <a:schemeClr val="accent2">
                <a:lumMod val="75000"/>
              </a:schemeClr>
            </a:solidFill>
            <a:ln w="19050"/>
            <a:effectLst/>
          </c:spPr>
          <c:invertIfNegative val="0"/>
          <c:dLbls>
            <c:spPr>
              <a:noFill/>
              <a:ln>
                <a:noFill/>
              </a:ln>
              <a:effectLst/>
            </c:spPr>
            <c:txPr>
              <a:bodyPr/>
              <a:lstStyle/>
              <a:p>
                <a:pPr>
                  <a:defRPr sz="1200" b="1">
                    <a:solidFill>
                      <a:schemeClr val="bg1"/>
                    </a:solidFill>
                    <a:latin typeface="+mj-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1950s</c:v>
                </c:pt>
                <c:pt idx="1">
                  <c:v>1960s</c:v>
                </c:pt>
                <c:pt idx="2">
                  <c:v>1970s</c:v>
                </c:pt>
                <c:pt idx="3">
                  <c:v>1980s</c:v>
                </c:pt>
                <c:pt idx="4">
                  <c:v>1990s</c:v>
                </c:pt>
                <c:pt idx="5">
                  <c:v>2000s</c:v>
                </c:pt>
              </c:strCache>
            </c:strRef>
          </c:cat>
          <c:val>
            <c:numRef>
              <c:f>Sheet1!$C$2:$C$7</c:f>
              <c:numCache>
                <c:formatCode>0.0%</c:formatCode>
                <c:ptCount val="6"/>
                <c:pt idx="0">
                  <c:v>0.105</c:v>
                </c:pt>
                <c:pt idx="1">
                  <c:v>0.13300000000000001</c:v>
                </c:pt>
                <c:pt idx="2">
                  <c:v>0.58499999999999996</c:v>
                </c:pt>
                <c:pt idx="3">
                  <c:v>0.34100000000000003</c:v>
                </c:pt>
                <c:pt idx="4">
                  <c:v>0.503</c:v>
                </c:pt>
                <c:pt idx="5">
                  <c:v>0.46300000000000002</c:v>
                </c:pt>
              </c:numCache>
            </c:numRef>
          </c:val>
        </c:ser>
        <c:dLbls>
          <c:showLegendKey val="0"/>
          <c:showVal val="0"/>
          <c:showCatName val="0"/>
          <c:showSerName val="0"/>
          <c:showPercent val="0"/>
          <c:showBubbleSize val="0"/>
        </c:dLbls>
        <c:gapWidth val="80"/>
        <c:overlap val="100"/>
        <c:axId val="371055288"/>
        <c:axId val="258301128"/>
      </c:barChart>
      <c:catAx>
        <c:axId val="371055288"/>
        <c:scaling>
          <c:orientation val="minMax"/>
        </c:scaling>
        <c:delete val="0"/>
        <c:axPos val="b"/>
        <c:numFmt formatCode="General" sourceLinked="0"/>
        <c:majorTickMark val="out"/>
        <c:minorTickMark val="none"/>
        <c:tickLblPos val="nextTo"/>
        <c:txPr>
          <a:bodyPr/>
          <a:lstStyle/>
          <a:p>
            <a:pPr>
              <a:defRPr sz="1800" b="1">
                <a:latin typeface="+mj-lt"/>
              </a:defRPr>
            </a:pPr>
            <a:endParaRPr lang="en-US"/>
          </a:p>
        </c:txPr>
        <c:crossAx val="258301128"/>
        <c:crosses val="autoZero"/>
        <c:auto val="1"/>
        <c:lblAlgn val="ctr"/>
        <c:lblOffset val="100"/>
        <c:noMultiLvlLbl val="0"/>
      </c:catAx>
      <c:valAx>
        <c:axId val="258301128"/>
        <c:scaling>
          <c:orientation val="minMax"/>
        </c:scaling>
        <c:delete val="1"/>
        <c:axPos val="l"/>
        <c:numFmt formatCode="0.0%" sourceLinked="1"/>
        <c:majorTickMark val="out"/>
        <c:minorTickMark val="none"/>
        <c:tickLblPos val="nextTo"/>
        <c:crossAx val="371055288"/>
        <c:crosses val="autoZero"/>
        <c:crossBetween val="between"/>
      </c:valAx>
      <c:spPr>
        <a:noFill/>
        <a:ln w="25400">
          <a:noFill/>
        </a:ln>
      </c:spPr>
    </c:plotArea>
    <c:legend>
      <c:legendPos val="r"/>
      <c:layout>
        <c:manualLayout>
          <c:xMode val="edge"/>
          <c:yMode val="edge"/>
          <c:x val="0.6739616123646115"/>
          <c:y val="3.3748288011603306E-3"/>
          <c:w val="0.22432421506855937"/>
          <c:h val="0.14820526972889633"/>
        </c:manualLayout>
      </c:layout>
      <c:overlay val="0"/>
      <c:txPr>
        <a:bodyPr/>
        <a:lstStyle/>
        <a:p>
          <a:pPr>
            <a:defRPr sz="1800">
              <a:latin typeface="+mj-lt"/>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10114707883738"/>
          <c:y val="0.15076813486986085"/>
          <c:w val="0.83188113638572958"/>
          <c:h val="0.72528741397134711"/>
        </c:manualLayout>
      </c:layout>
      <c:barChart>
        <c:barDir val="bar"/>
        <c:grouping val="clustered"/>
        <c:varyColors val="0"/>
        <c:ser>
          <c:idx val="0"/>
          <c:order val="0"/>
          <c:tx>
            <c:strRef>
              <c:f>Sheet1!$B$1</c:f>
              <c:strCache>
                <c:ptCount val="1"/>
                <c:pt idx="0">
                  <c:v>2010</c:v>
                </c:pt>
              </c:strCache>
            </c:strRef>
          </c:tx>
          <c:spPr>
            <a:solidFill>
              <a:schemeClr val="accent1"/>
            </a:solidFill>
            <a:ln>
              <a:noFill/>
            </a:ln>
            <a:effectLst/>
          </c:spPr>
          <c:invertIfNegative val="0"/>
          <c:cat>
            <c:strRef>
              <c:f>Sheet1!$A$2:$A$6</c:f>
              <c:strCache>
                <c:ptCount val="5"/>
                <c:pt idx="0">
                  <c:v>Austin</c:v>
                </c:pt>
                <c:pt idx="1">
                  <c:v>Dallas </c:v>
                </c:pt>
                <c:pt idx="2">
                  <c:v>Fort Worth</c:v>
                </c:pt>
                <c:pt idx="3">
                  <c:v>Houston </c:v>
                </c:pt>
                <c:pt idx="4">
                  <c:v>San Antonio</c:v>
                </c:pt>
              </c:strCache>
            </c:strRef>
          </c:cat>
          <c:val>
            <c:numRef>
              <c:f>Sheet1!$B$2:$B$6</c:f>
              <c:numCache>
                <c:formatCode>_(* #,##0_);_(* \(#,##0\);_(* "-"??_);_(@_)</c:formatCode>
                <c:ptCount val="5"/>
                <c:pt idx="0">
                  <c:v>816022</c:v>
                </c:pt>
                <c:pt idx="1">
                  <c:v>1200648</c:v>
                </c:pt>
                <c:pt idx="2">
                  <c:v>745879</c:v>
                </c:pt>
                <c:pt idx="3">
                  <c:v>2102421</c:v>
                </c:pt>
                <c:pt idx="4">
                  <c:v>1333994</c:v>
                </c:pt>
              </c:numCache>
            </c:numRef>
          </c:val>
        </c:ser>
        <c:ser>
          <c:idx val="1"/>
          <c:order val="1"/>
          <c:tx>
            <c:strRef>
              <c:f>Sheet1!$C$1</c:f>
              <c:strCache>
                <c:ptCount val="1"/>
                <c:pt idx="0">
                  <c:v>2011</c:v>
                </c:pt>
              </c:strCache>
            </c:strRef>
          </c:tx>
          <c:spPr>
            <a:solidFill>
              <a:schemeClr val="accent2"/>
            </a:solidFill>
            <a:ln>
              <a:noFill/>
            </a:ln>
            <a:effectLst/>
          </c:spPr>
          <c:invertIfNegative val="0"/>
          <c:cat>
            <c:strRef>
              <c:f>Sheet1!$A$2:$A$6</c:f>
              <c:strCache>
                <c:ptCount val="5"/>
                <c:pt idx="0">
                  <c:v>Austin</c:v>
                </c:pt>
                <c:pt idx="1">
                  <c:v>Dallas </c:v>
                </c:pt>
                <c:pt idx="2">
                  <c:v>Fort Worth</c:v>
                </c:pt>
                <c:pt idx="3">
                  <c:v>Houston </c:v>
                </c:pt>
                <c:pt idx="4">
                  <c:v>San Antonio</c:v>
                </c:pt>
              </c:strCache>
            </c:strRef>
          </c:cat>
          <c:val>
            <c:numRef>
              <c:f>Sheet1!$C$2:$C$6</c:f>
              <c:numCache>
                <c:formatCode>_(* #,##0_);_(* \(#,##0\);_(* "-"??_);_(@_)</c:formatCode>
                <c:ptCount val="5"/>
                <c:pt idx="0">
                  <c:v>839714</c:v>
                </c:pt>
                <c:pt idx="1">
                  <c:v>1219399</c:v>
                </c:pt>
                <c:pt idx="2">
                  <c:v>761895</c:v>
                </c:pt>
                <c:pt idx="3">
                  <c:v>2129784</c:v>
                </c:pt>
                <c:pt idx="4">
                  <c:v>1359174</c:v>
                </c:pt>
              </c:numCache>
            </c:numRef>
          </c:val>
        </c:ser>
        <c:ser>
          <c:idx val="2"/>
          <c:order val="2"/>
          <c:tx>
            <c:strRef>
              <c:f>Sheet1!$D$1</c:f>
              <c:strCache>
                <c:ptCount val="1"/>
                <c:pt idx="0">
                  <c:v>2012</c:v>
                </c:pt>
              </c:strCache>
            </c:strRef>
          </c:tx>
          <c:spPr>
            <a:solidFill>
              <a:schemeClr val="accent3"/>
            </a:solidFill>
            <a:ln>
              <a:noFill/>
            </a:ln>
            <a:effectLst/>
          </c:spPr>
          <c:invertIfNegative val="0"/>
          <c:cat>
            <c:strRef>
              <c:f>Sheet1!$A$2:$A$6</c:f>
              <c:strCache>
                <c:ptCount val="5"/>
                <c:pt idx="0">
                  <c:v>Austin</c:v>
                </c:pt>
                <c:pt idx="1">
                  <c:v>Dallas </c:v>
                </c:pt>
                <c:pt idx="2">
                  <c:v>Fort Worth</c:v>
                </c:pt>
                <c:pt idx="3">
                  <c:v>Houston </c:v>
                </c:pt>
                <c:pt idx="4">
                  <c:v>San Antonio</c:v>
                </c:pt>
              </c:strCache>
            </c:strRef>
          </c:cat>
          <c:val>
            <c:numRef>
              <c:f>Sheet1!$D$2:$D$6</c:f>
              <c:numCache>
                <c:formatCode>_(* #,##0_);_(* \(#,##0\);_(* "-"??_);_(@_)</c:formatCode>
                <c:ptCount val="5"/>
                <c:pt idx="0">
                  <c:v>865571</c:v>
                </c:pt>
                <c:pt idx="1">
                  <c:v>1243243</c:v>
                </c:pt>
                <c:pt idx="2">
                  <c:v>778728</c:v>
                </c:pt>
                <c:pt idx="3">
                  <c:v>2164834</c:v>
                </c:pt>
                <c:pt idx="4">
                  <c:v>1385553</c:v>
                </c:pt>
              </c:numCache>
            </c:numRef>
          </c:val>
        </c:ser>
        <c:ser>
          <c:idx val="3"/>
          <c:order val="3"/>
          <c:tx>
            <c:strRef>
              <c:f>Sheet1!$E$1</c:f>
              <c:strCache>
                <c:ptCount val="1"/>
                <c:pt idx="0">
                  <c:v>2013</c:v>
                </c:pt>
              </c:strCache>
            </c:strRef>
          </c:tx>
          <c:spPr>
            <a:solidFill>
              <a:schemeClr val="accent4"/>
            </a:solidFill>
            <a:ln>
              <a:noFill/>
            </a:ln>
            <a:effectLst/>
          </c:spPr>
          <c:invertIfNegative val="0"/>
          <c:cat>
            <c:strRef>
              <c:f>Sheet1!$A$2:$A$6</c:f>
              <c:strCache>
                <c:ptCount val="5"/>
                <c:pt idx="0">
                  <c:v>Austin</c:v>
                </c:pt>
                <c:pt idx="1">
                  <c:v>Dallas </c:v>
                </c:pt>
                <c:pt idx="2">
                  <c:v>Fort Worth</c:v>
                </c:pt>
                <c:pt idx="3">
                  <c:v>Houston </c:v>
                </c:pt>
                <c:pt idx="4">
                  <c:v>San Antonio</c:v>
                </c:pt>
              </c:strCache>
            </c:strRef>
          </c:cat>
          <c:val>
            <c:numRef>
              <c:f>Sheet1!$E$2:$E$6</c:f>
              <c:numCache>
                <c:formatCode>_(* #,##0_);_(* \(#,##0\);_(* "-"??_);_(@_)</c:formatCode>
                <c:ptCount val="5"/>
                <c:pt idx="0">
                  <c:v>887124</c:v>
                </c:pt>
                <c:pt idx="1">
                  <c:v>1260725</c:v>
                </c:pt>
                <c:pt idx="2">
                  <c:v>794055</c:v>
                </c:pt>
                <c:pt idx="3">
                  <c:v>2203806</c:v>
                </c:pt>
                <c:pt idx="4">
                  <c:v>1411766</c:v>
                </c:pt>
              </c:numCache>
            </c:numRef>
          </c:val>
        </c:ser>
        <c:ser>
          <c:idx val="4"/>
          <c:order val="4"/>
          <c:tx>
            <c:strRef>
              <c:f>Sheet1!$F$1</c:f>
              <c:strCache>
                <c:ptCount val="1"/>
                <c:pt idx="0">
                  <c:v>2014</c:v>
                </c:pt>
              </c:strCache>
            </c:strRef>
          </c:tx>
          <c:spPr>
            <a:solidFill>
              <a:schemeClr val="accent5"/>
            </a:solidFill>
            <a:ln>
              <a:noFill/>
            </a:ln>
            <a:effectLst/>
          </c:spPr>
          <c:invertIfNegative val="0"/>
          <c:cat>
            <c:strRef>
              <c:f>Sheet1!$A$2:$A$6</c:f>
              <c:strCache>
                <c:ptCount val="5"/>
                <c:pt idx="0">
                  <c:v>Austin</c:v>
                </c:pt>
                <c:pt idx="1">
                  <c:v>Dallas </c:v>
                </c:pt>
                <c:pt idx="2">
                  <c:v>Fort Worth</c:v>
                </c:pt>
                <c:pt idx="3">
                  <c:v>Houston </c:v>
                </c:pt>
                <c:pt idx="4">
                  <c:v>San Antonio</c:v>
                </c:pt>
              </c:strCache>
            </c:strRef>
          </c:cat>
          <c:val>
            <c:numRef>
              <c:f>Sheet1!$F$2:$F$6</c:f>
              <c:numCache>
                <c:formatCode>_(* #,##0_);_(* \(#,##0\);_(* "-"??_);_(@_)</c:formatCode>
                <c:ptCount val="5"/>
                <c:pt idx="0">
                  <c:v>912791</c:v>
                </c:pt>
                <c:pt idx="1">
                  <c:v>1281047</c:v>
                </c:pt>
                <c:pt idx="2">
                  <c:v>812238</c:v>
                </c:pt>
                <c:pt idx="3">
                  <c:v>2239558</c:v>
                </c:pt>
                <c:pt idx="4">
                  <c:v>1436697</c:v>
                </c:pt>
              </c:numCache>
            </c:numRef>
          </c:val>
        </c:ser>
        <c:dLbls>
          <c:showLegendKey val="0"/>
          <c:showVal val="0"/>
          <c:showCatName val="0"/>
          <c:showSerName val="0"/>
          <c:showPercent val="0"/>
          <c:showBubbleSize val="0"/>
        </c:dLbls>
        <c:gapWidth val="219"/>
        <c:axId val="477807856"/>
        <c:axId val="477807464"/>
      </c:barChart>
      <c:catAx>
        <c:axId val="4778078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477807464"/>
        <c:crosses val="autoZero"/>
        <c:auto val="1"/>
        <c:lblAlgn val="ctr"/>
        <c:lblOffset val="100"/>
        <c:noMultiLvlLbl val="0"/>
      </c:catAx>
      <c:valAx>
        <c:axId val="477807464"/>
        <c:scaling>
          <c:orientation val="minMax"/>
          <c:max val="2250000"/>
        </c:scaling>
        <c:delete val="0"/>
        <c:axPos val="b"/>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7807856"/>
        <c:crosses val="autoZero"/>
        <c:crossBetween val="between"/>
        <c:majorUnit val="250000"/>
      </c:valAx>
      <c:spPr>
        <a:noFill/>
        <a:ln>
          <a:noFill/>
        </a:ln>
        <a:effectLst/>
      </c:spPr>
    </c:plotArea>
    <c:legend>
      <c:legendPos val="r"/>
      <c:layout>
        <c:manualLayout>
          <c:xMode val="edge"/>
          <c:yMode val="edge"/>
          <c:x val="0.63980059784193655"/>
          <c:y val="0.45427613968563157"/>
          <c:w val="9.6107465733449984E-2"/>
          <c:h val="0.38940994435880277"/>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3"/>
          <c:order val="3"/>
          <c:tx>
            <c:strRef>
              <c:f>Sheet1!$E$1</c:f>
              <c:strCache>
                <c:ptCount val="1"/>
                <c:pt idx="0">
                  <c:v>Percent of Total 2010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dLbl>
              <c:idx val="0"/>
              <c:layout>
                <c:manualLayout>
                  <c:x val="-0.23909027880948844"/>
                  <c:y val="-0.16129498502448938"/>
                </c:manualLayout>
              </c:layout>
              <c:spPr>
                <a:noFill/>
                <a:ln>
                  <a:no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c15:spPr>
                </c:ext>
              </c:extLst>
            </c:dLbl>
            <c:dLbl>
              <c:idx val="1"/>
              <c:layout>
                <c:manualLayout>
                  <c:x val="0.20518867924528303"/>
                  <c:y val="-1.6671452221655831E-3"/>
                </c:manualLayout>
              </c:layout>
              <c:spPr>
                <a:noFill/>
                <a:ln>
                  <a:no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c15:spPr>
                </c:ext>
              </c:extLst>
            </c:dLbl>
            <c:dLbl>
              <c:idx val="2"/>
              <c:spPr>
                <a:noFill/>
                <a:ln>
                  <a:no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c15:spPr>
                </c:ext>
              </c:extLst>
            </c:dLbl>
            <c:dLbl>
              <c:idx val="3"/>
              <c:layout>
                <c:manualLayout>
                  <c:x val="3.1751844698657952E-2"/>
                  <c:y val="-2.5262469462667549E-2"/>
                </c:manualLayout>
              </c:layout>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accentCallout1">
                      <a:avLst/>
                    </a:prstGeom>
                  </c15:spPr>
                </c:ext>
              </c:extLst>
            </c:dLbl>
            <c:dLbl>
              <c:idx val="4"/>
              <c:layout>
                <c:manualLayout>
                  <c:x val="2.9390878027039075E-2"/>
                  <c:y val="7.2872880799808831E-2"/>
                </c:manualLayout>
              </c:layout>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accentCallout1">
                      <a:avLst/>
                    </a:prstGeom>
                  </c15:spPr>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c15:spPr>
              </c:ext>
            </c:extLst>
          </c:dLbls>
          <c:cat>
            <c:strRef>
              <c:f>Sheet1!$A$2:$A$7</c:f>
              <c:strCache>
                <c:ptCount val="5"/>
                <c:pt idx="0">
                  <c:v>Hispanic or Latino</c:v>
                </c:pt>
                <c:pt idx="1">
                  <c:v>NH White</c:v>
                </c:pt>
                <c:pt idx="2">
                  <c:v>NH Black </c:v>
                </c:pt>
                <c:pt idx="3">
                  <c:v>NH Asian</c:v>
                </c:pt>
                <c:pt idx="4">
                  <c:v>NH Other</c:v>
                </c:pt>
              </c:strCache>
            </c:strRef>
          </c:cat>
          <c:val>
            <c:numRef>
              <c:f>Sheet1!$E$2:$E$7</c:f>
              <c:numCache>
                <c:formatCode>0%</c:formatCode>
                <c:ptCount val="5"/>
                <c:pt idx="0">
                  <c:v>0.37624616925428706</c:v>
                </c:pt>
                <c:pt idx="1">
                  <c:v>0.45325475140522814</c:v>
                </c:pt>
                <c:pt idx="2">
                  <c:v>0.1148045573530851</c:v>
                </c:pt>
                <c:pt idx="3">
                  <c:v>3.7717432512243416E-2</c:v>
                </c:pt>
                <c:pt idx="4">
                  <c:v>1.797708947515627E-2</c:v>
                </c:pt>
              </c:numCache>
            </c:numRef>
          </c:val>
          <c:extLst/>
        </c:ser>
        <c:dLbls>
          <c:showLegendKey val="0"/>
          <c:showVal val="0"/>
          <c:showCatName val="0"/>
          <c:showSerName val="0"/>
          <c:showPercent val="0"/>
          <c:showBubbleSize val="0"/>
          <c:showLeaderLines val="0"/>
        </c:dLbls>
        <c:firstSliceAng val="57"/>
        <c:extLst>
          <c:ext xmlns:c15="http://schemas.microsoft.com/office/drawing/2012/chart" uri="{02D57815-91ED-43cb-92C2-25804820EDAC}">
            <c15:filteredPieSeries>
              <c15:ser>
                <c:idx val="0"/>
                <c:order val="0"/>
                <c:tx>
                  <c:strRef>
                    <c:extLst>
                      <c:ext uri="{02D57815-91ED-43cb-92C2-25804820EDAC}">
                        <c15:formulaRef>
                          <c15:sqref>Sheet1!$B$1</c15:sqref>
                        </c15:formulaRef>
                      </c:ext>
                    </c:extLst>
                    <c:strCache>
                      <c:ptCount val="1"/>
                      <c:pt idx="0">
                        <c:v>2000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extLst>
                      <c:ext uri="{02D57815-91ED-43cb-92C2-25804820EDAC}">
                        <c15:formulaRef>
                          <c15:sqref>Sheet1!$A$2:$A$7</c15:sqref>
                        </c15:formulaRef>
                      </c:ext>
                    </c:extLst>
                    <c:strCache>
                      <c:ptCount val="5"/>
                      <c:pt idx="0">
                        <c:v>Hispanic or Latino</c:v>
                      </c:pt>
                      <c:pt idx="1">
                        <c:v>NH White</c:v>
                      </c:pt>
                      <c:pt idx="2">
                        <c:v>NH Black </c:v>
                      </c:pt>
                      <c:pt idx="3">
                        <c:v>NH Asian</c:v>
                      </c:pt>
                      <c:pt idx="4">
                        <c:v>NH Other</c:v>
                      </c:pt>
                    </c:strCache>
                  </c:strRef>
                </c:cat>
                <c:val>
                  <c:numRef>
                    <c:extLst>
                      <c:ext uri="{02D57815-91ED-43cb-92C2-25804820EDAC}">
                        <c15:formulaRef>
                          <c15:sqref>Sheet1!$B$2:$B$7</c15:sqref>
                        </c15:formulaRef>
                      </c:ext>
                    </c:extLst>
                    <c:numCache>
                      <c:formatCode>_(* #,##0_);_(* \(#,##0\);_(* "-"??_);_(@_)</c:formatCode>
                      <c:ptCount val="5"/>
                      <c:pt idx="0">
                        <c:v>6669666</c:v>
                      </c:pt>
                      <c:pt idx="1">
                        <c:v>10933313</c:v>
                      </c:pt>
                      <c:pt idx="2">
                        <c:v>2364255</c:v>
                      </c:pt>
                      <c:pt idx="3">
                        <c:v>554445</c:v>
                      </c:pt>
                      <c:pt idx="4">
                        <c:v>330141</c:v>
                      </c:pt>
                    </c:numCache>
                  </c:numRef>
                </c:val>
                <c:extLst/>
              </c15:ser>
            </c15:filteredPieSeries>
            <c15:filteredPie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Percent of Total 2000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extLst xmlns:c15="http://schemas.microsoft.com/office/drawing/2012/chart">
                      <c:ext xmlns:c15="http://schemas.microsoft.com/office/drawing/2012/chart" uri="{02D57815-91ED-43cb-92C2-25804820EDAC}">
                        <c15:formulaRef>
                          <c15:sqref>Sheet1!$A$2:$A$7</c15:sqref>
                        </c15:formulaRef>
                      </c:ext>
                    </c:extLst>
                    <c:strCache>
                      <c:ptCount val="5"/>
                      <c:pt idx="0">
                        <c:v>Hispanic or Latino</c:v>
                      </c:pt>
                      <c:pt idx="1">
                        <c:v>NH White</c:v>
                      </c:pt>
                      <c:pt idx="2">
                        <c:v>NH Black </c:v>
                      </c:pt>
                      <c:pt idx="3">
                        <c:v>NH Asian</c:v>
                      </c:pt>
                      <c:pt idx="4">
                        <c:v>NH Other</c:v>
                      </c:pt>
                    </c:strCache>
                  </c:strRef>
                </c:cat>
                <c:val>
                  <c:numRef>
                    <c:extLst xmlns:c15="http://schemas.microsoft.com/office/drawing/2012/chart">
                      <c:ext xmlns:c15="http://schemas.microsoft.com/office/drawing/2012/chart" uri="{02D57815-91ED-43cb-92C2-25804820EDAC}">
                        <c15:formulaRef>
                          <c15:sqref>Sheet1!$C$2:$C$7</c15:sqref>
                        </c15:formulaRef>
                      </c:ext>
                    </c:extLst>
                    <c:numCache>
                      <c:formatCode>0%</c:formatCode>
                      <c:ptCount val="5"/>
                      <c:pt idx="0">
                        <c:v>0.31986013690891252</c:v>
                      </c:pt>
                      <c:pt idx="1">
                        <c:v>0.52433375120253289</c:v>
                      </c:pt>
                      <c:pt idx="2">
                        <c:v>0.11338362790394316</c:v>
                      </c:pt>
                      <c:pt idx="3">
                        <c:v>2.6589765305858194E-2</c:v>
                      </c:pt>
                      <c:pt idx="4">
                        <c:v>1.5832718678753223E-2</c:v>
                      </c:pt>
                    </c:numCache>
                  </c:numRef>
                </c:val>
                <c:extLst xmlns:c15="http://schemas.microsoft.com/office/drawing/2012/chart"/>
              </c15:ser>
            </c15:filteredPieSeries>
            <c15:filteredPie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2010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extLst xmlns:c15="http://schemas.microsoft.com/office/drawing/2012/chart">
                      <c:ext xmlns:c15="http://schemas.microsoft.com/office/drawing/2012/chart" uri="{02D57815-91ED-43cb-92C2-25804820EDAC}">
                        <c15:formulaRef>
                          <c15:sqref>Sheet1!$A$2:$A$7</c15:sqref>
                        </c15:formulaRef>
                      </c:ext>
                    </c:extLst>
                    <c:strCache>
                      <c:ptCount val="5"/>
                      <c:pt idx="0">
                        <c:v>Hispanic or Latino</c:v>
                      </c:pt>
                      <c:pt idx="1">
                        <c:v>NH White</c:v>
                      </c:pt>
                      <c:pt idx="2">
                        <c:v>NH Black </c:v>
                      </c:pt>
                      <c:pt idx="3">
                        <c:v>NH Asian</c:v>
                      </c:pt>
                      <c:pt idx="4">
                        <c:v>NH Other</c:v>
                      </c:pt>
                    </c:strCache>
                  </c:strRef>
                </c:cat>
                <c:val>
                  <c:numRef>
                    <c:extLst xmlns:c15="http://schemas.microsoft.com/office/drawing/2012/chart">
                      <c:ext xmlns:c15="http://schemas.microsoft.com/office/drawing/2012/chart" uri="{02D57815-91ED-43cb-92C2-25804820EDAC}">
                        <c15:formulaRef>
                          <c15:sqref>Sheet1!$D$2:$D$7</c15:sqref>
                        </c15:formulaRef>
                      </c:ext>
                    </c:extLst>
                    <c:numCache>
                      <c:formatCode>_(* #,##0_);_(* \(#,##0\);_(* "-"??_);_(@_)</c:formatCode>
                      <c:ptCount val="5"/>
                      <c:pt idx="0">
                        <c:v>9460921</c:v>
                      </c:pt>
                      <c:pt idx="1">
                        <c:v>11397345</c:v>
                      </c:pt>
                      <c:pt idx="2">
                        <c:v>2886825</c:v>
                      </c:pt>
                      <c:pt idx="3">
                        <c:v>948426</c:v>
                      </c:pt>
                      <c:pt idx="4">
                        <c:v>452044</c:v>
                      </c:pt>
                    </c:numCache>
                  </c:numRef>
                </c:val>
                <c:extLst xmlns:c15="http://schemas.microsoft.com/office/drawing/2012/chart"/>
              </c15:ser>
            </c15:filteredPieSeries>
            <c15:filteredPie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Percent Change 2000-2010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extLst xmlns:c15="http://schemas.microsoft.com/office/drawing/2012/chart">
                      <c:ext xmlns:c15="http://schemas.microsoft.com/office/drawing/2012/chart" uri="{02D57815-91ED-43cb-92C2-25804820EDAC}">
                        <c15:formulaRef>
                          <c15:sqref>Sheet1!$A$2:$A$7</c15:sqref>
                        </c15:formulaRef>
                      </c:ext>
                    </c:extLst>
                    <c:strCache>
                      <c:ptCount val="5"/>
                      <c:pt idx="0">
                        <c:v>Hispanic or Latino</c:v>
                      </c:pt>
                      <c:pt idx="1">
                        <c:v>NH White</c:v>
                      </c:pt>
                      <c:pt idx="2">
                        <c:v>NH Black </c:v>
                      </c:pt>
                      <c:pt idx="3">
                        <c:v>NH Asian</c:v>
                      </c:pt>
                      <c:pt idx="4">
                        <c:v>NH Other</c:v>
                      </c:pt>
                    </c:strCache>
                  </c:strRef>
                </c:cat>
                <c:val>
                  <c:numRef>
                    <c:extLst xmlns:c15="http://schemas.microsoft.com/office/drawing/2012/chart">
                      <c:ext xmlns:c15="http://schemas.microsoft.com/office/drawing/2012/chart" uri="{02D57815-91ED-43cb-92C2-25804820EDAC}">
                        <c15:formulaRef>
                          <c15:sqref>Sheet1!$F$2:$F$7</c15:sqref>
                        </c15:formulaRef>
                      </c:ext>
                    </c:extLst>
                    <c:numCache>
                      <c:formatCode>0%</c:formatCode>
                      <c:ptCount val="5"/>
                      <c:pt idx="0">
                        <c:v>0.41849996686490748</c:v>
                      </c:pt>
                      <c:pt idx="1">
                        <c:v>4.244203015133656E-2</c:v>
                      </c:pt>
                      <c:pt idx="2">
                        <c:v>0.22102945748237818</c:v>
                      </c:pt>
                      <c:pt idx="3">
                        <c:v>0.71058626193761332</c:v>
                      </c:pt>
                      <c:pt idx="4">
                        <c:v>0.36924526187295731</c:v>
                      </c:pt>
                    </c:numCache>
                  </c:numRef>
                </c:val>
                <c:extLst xmlns:c15="http://schemas.microsoft.com/office/drawing/2012/chart"/>
              </c15:ser>
            </c15:filteredPieSeries>
          </c:ext>
        </c:extLst>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1"/>
          <c:order val="1"/>
          <c:tx>
            <c:strRef>
              <c:f>Sheet1!$C$1</c:f>
              <c:strCache>
                <c:ptCount val="1"/>
                <c:pt idx="0">
                  <c:v>Percent of Total 2000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dLbl>
              <c:idx val="0"/>
              <c:layout>
                <c:manualLayout>
                  <c:x val="-0.1887740431699769"/>
                  <c:y val="-0.10442043291823147"/>
                </c:manualLayout>
              </c:layout>
              <c:spPr>
                <a:noFill/>
                <a:ln>
                  <a:no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accentCallout1">
                      <a:avLst/>
                    </a:prstGeom>
                  </c15:spPr>
                </c:ext>
              </c:extLst>
            </c:dLbl>
            <c:dLbl>
              <c:idx val="1"/>
              <c:layout>
                <c:manualLayout>
                  <c:x val="0.2029835076585576"/>
                  <c:y val="-2.120578733306033E-2"/>
                </c:manualLayout>
              </c:layout>
              <c:spPr>
                <a:noFill/>
                <a:ln>
                  <a:no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accentCallout1">
                      <a:avLst/>
                    </a:prstGeom>
                  </c15:spPr>
                </c:ext>
              </c:extLst>
            </c:dLbl>
            <c:dLbl>
              <c:idx val="2"/>
              <c:layout>
                <c:manualLayout>
                  <c:x val="-9.3025619931836973E-2"/>
                  <c:y val="0.17418641257191658"/>
                </c:manualLayout>
              </c:layout>
              <c:spPr>
                <a:noFill/>
                <a:ln>
                  <a:no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accentCallout1">
                      <a:avLst/>
                    </a:prstGeom>
                  </c15:spPr>
                </c:ext>
              </c:extLst>
            </c:dLbl>
            <c:dLbl>
              <c:idx val="3"/>
              <c:layout>
                <c:manualLayout>
                  <c:x val="4.8795099306616525E-2"/>
                  <c:y val="2.0616130198044973E-2"/>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4"/>
              <c:layout>
                <c:manualLayout>
                  <c:x val="7.9699435891409098E-2"/>
                  <c:y val="0.13167997883029739"/>
                </c:manualLayout>
              </c:layout>
              <c:dLblPos val="bestFit"/>
              <c:showLegendKey val="0"/>
              <c:showVal val="0"/>
              <c:showCatName val="1"/>
              <c:showSerName val="0"/>
              <c:showPercent val="1"/>
              <c:showBubbleSize val="0"/>
              <c:extLst>
                <c:ext xmlns:c15="http://schemas.microsoft.com/office/drawing/2012/chart" uri="{CE6537A1-D6FC-4f65-9D91-7224C49458BB}"/>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accentCallout1">
                    <a:avLst/>
                  </a:prstGeom>
                </c15:spPr>
              </c:ext>
            </c:extLst>
          </c:dLbls>
          <c:cat>
            <c:strRef>
              <c:f>Sheet1!$A$2:$A$7</c:f>
              <c:strCache>
                <c:ptCount val="5"/>
                <c:pt idx="0">
                  <c:v>Hispanic or Latino</c:v>
                </c:pt>
                <c:pt idx="1">
                  <c:v>NH White</c:v>
                </c:pt>
                <c:pt idx="2">
                  <c:v>NH Black </c:v>
                </c:pt>
                <c:pt idx="3">
                  <c:v>NH Asian</c:v>
                </c:pt>
                <c:pt idx="4">
                  <c:v>NH Other</c:v>
                </c:pt>
              </c:strCache>
            </c:strRef>
          </c:cat>
          <c:val>
            <c:numRef>
              <c:f>Sheet1!$C$2:$C$7</c:f>
              <c:numCache>
                <c:formatCode>0%</c:formatCode>
                <c:ptCount val="5"/>
                <c:pt idx="0">
                  <c:v>0.31986013690891252</c:v>
                </c:pt>
                <c:pt idx="1">
                  <c:v>0.52433375120253289</c:v>
                </c:pt>
                <c:pt idx="2">
                  <c:v>0.11338362790394316</c:v>
                </c:pt>
                <c:pt idx="3">
                  <c:v>2.6589765305858194E-2</c:v>
                </c:pt>
                <c:pt idx="4">
                  <c:v>1.5832718678753223E-2</c:v>
                </c:pt>
              </c:numCache>
            </c:numRef>
          </c:val>
          <c:extLst/>
        </c:ser>
        <c:dLbls>
          <c:showLegendKey val="0"/>
          <c:showVal val="0"/>
          <c:showCatName val="0"/>
          <c:showSerName val="0"/>
          <c:showPercent val="0"/>
          <c:showBubbleSize val="0"/>
          <c:showLeaderLines val="0"/>
        </c:dLbls>
        <c:firstSliceAng val="58"/>
        <c:extLst>
          <c:ext xmlns:c15="http://schemas.microsoft.com/office/drawing/2012/chart" uri="{02D57815-91ED-43cb-92C2-25804820EDAC}">
            <c15:filteredPieSeries>
              <c15:ser>
                <c:idx val="0"/>
                <c:order val="0"/>
                <c:tx>
                  <c:strRef>
                    <c:extLst>
                      <c:ext uri="{02D57815-91ED-43cb-92C2-25804820EDAC}">
                        <c15:formulaRef>
                          <c15:sqref>Sheet1!$B$1</c15:sqref>
                        </c15:formulaRef>
                      </c:ext>
                    </c:extLst>
                    <c:strCache>
                      <c:ptCount val="1"/>
                      <c:pt idx="0">
                        <c:v>2000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extLst>
                      <c:ext uri="{02D57815-91ED-43cb-92C2-25804820EDAC}">
                        <c15:formulaRef>
                          <c15:sqref>Sheet1!$A$2:$A$7</c15:sqref>
                        </c15:formulaRef>
                      </c:ext>
                    </c:extLst>
                    <c:strCache>
                      <c:ptCount val="5"/>
                      <c:pt idx="0">
                        <c:v>Hispanic or Latino</c:v>
                      </c:pt>
                      <c:pt idx="1">
                        <c:v>NH White</c:v>
                      </c:pt>
                      <c:pt idx="2">
                        <c:v>NH Black </c:v>
                      </c:pt>
                      <c:pt idx="3">
                        <c:v>NH Asian</c:v>
                      </c:pt>
                      <c:pt idx="4">
                        <c:v>NH Other</c:v>
                      </c:pt>
                    </c:strCache>
                  </c:strRef>
                </c:cat>
                <c:val>
                  <c:numRef>
                    <c:extLst>
                      <c:ext uri="{02D57815-91ED-43cb-92C2-25804820EDAC}">
                        <c15:formulaRef>
                          <c15:sqref>Sheet1!$B$2:$B$7</c15:sqref>
                        </c15:formulaRef>
                      </c:ext>
                    </c:extLst>
                    <c:numCache>
                      <c:formatCode>_(* #,##0_);_(* \(#,##0\);_(* "-"??_);_(@_)</c:formatCode>
                      <c:ptCount val="5"/>
                      <c:pt idx="0">
                        <c:v>6669666</c:v>
                      </c:pt>
                      <c:pt idx="1">
                        <c:v>10933313</c:v>
                      </c:pt>
                      <c:pt idx="2">
                        <c:v>2364255</c:v>
                      </c:pt>
                      <c:pt idx="3">
                        <c:v>554445</c:v>
                      </c:pt>
                      <c:pt idx="4">
                        <c:v>330141</c:v>
                      </c:pt>
                    </c:numCache>
                  </c:numRef>
                </c:val>
                <c:extLst/>
              </c15:ser>
            </c15:filteredPieSeries>
            <c15:filteredPie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2010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extLst xmlns:c15="http://schemas.microsoft.com/office/drawing/2012/chart">
                      <c:ext xmlns:c15="http://schemas.microsoft.com/office/drawing/2012/chart" uri="{02D57815-91ED-43cb-92C2-25804820EDAC}">
                        <c15:formulaRef>
                          <c15:sqref>Sheet1!$A$2:$A$7</c15:sqref>
                        </c15:formulaRef>
                      </c:ext>
                    </c:extLst>
                    <c:strCache>
                      <c:ptCount val="5"/>
                      <c:pt idx="0">
                        <c:v>Hispanic or Latino</c:v>
                      </c:pt>
                      <c:pt idx="1">
                        <c:v>NH White</c:v>
                      </c:pt>
                      <c:pt idx="2">
                        <c:v>NH Black </c:v>
                      </c:pt>
                      <c:pt idx="3">
                        <c:v>NH Asian</c:v>
                      </c:pt>
                      <c:pt idx="4">
                        <c:v>NH Other</c:v>
                      </c:pt>
                    </c:strCache>
                  </c:strRef>
                </c:cat>
                <c:val>
                  <c:numRef>
                    <c:extLst xmlns:c15="http://schemas.microsoft.com/office/drawing/2012/chart">
                      <c:ext xmlns:c15="http://schemas.microsoft.com/office/drawing/2012/chart" uri="{02D57815-91ED-43cb-92C2-25804820EDAC}">
                        <c15:formulaRef>
                          <c15:sqref>Sheet1!$D$2:$D$7</c15:sqref>
                        </c15:formulaRef>
                      </c:ext>
                    </c:extLst>
                    <c:numCache>
                      <c:formatCode>_(* #,##0_);_(* \(#,##0\);_(* "-"??_);_(@_)</c:formatCode>
                      <c:ptCount val="5"/>
                      <c:pt idx="0">
                        <c:v>9460921</c:v>
                      </c:pt>
                      <c:pt idx="1">
                        <c:v>11397345</c:v>
                      </c:pt>
                      <c:pt idx="2">
                        <c:v>2886825</c:v>
                      </c:pt>
                      <c:pt idx="3">
                        <c:v>948426</c:v>
                      </c:pt>
                      <c:pt idx="4">
                        <c:v>452044</c:v>
                      </c:pt>
                    </c:numCache>
                  </c:numRef>
                </c:val>
                <c:extLst xmlns:c15="http://schemas.microsoft.com/office/drawing/2012/chart"/>
              </c15:ser>
            </c15:filteredPieSeries>
            <c15:filteredPie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Percent of Total 2010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extLst xmlns:c15="http://schemas.microsoft.com/office/drawing/2012/chart">
                      <c:ext xmlns:c15="http://schemas.microsoft.com/office/drawing/2012/chart" uri="{02D57815-91ED-43cb-92C2-25804820EDAC}">
                        <c15:formulaRef>
                          <c15:sqref>Sheet1!$A$2:$A$7</c15:sqref>
                        </c15:formulaRef>
                      </c:ext>
                    </c:extLst>
                    <c:strCache>
                      <c:ptCount val="5"/>
                      <c:pt idx="0">
                        <c:v>Hispanic or Latino</c:v>
                      </c:pt>
                      <c:pt idx="1">
                        <c:v>NH White</c:v>
                      </c:pt>
                      <c:pt idx="2">
                        <c:v>NH Black </c:v>
                      </c:pt>
                      <c:pt idx="3">
                        <c:v>NH Asian</c:v>
                      </c:pt>
                      <c:pt idx="4">
                        <c:v>NH Other</c:v>
                      </c:pt>
                    </c:strCache>
                  </c:strRef>
                </c:cat>
                <c:val>
                  <c:numRef>
                    <c:extLst xmlns:c15="http://schemas.microsoft.com/office/drawing/2012/chart">
                      <c:ext xmlns:c15="http://schemas.microsoft.com/office/drawing/2012/chart" uri="{02D57815-91ED-43cb-92C2-25804820EDAC}">
                        <c15:formulaRef>
                          <c15:sqref>Sheet1!$E$2:$E$7</c15:sqref>
                        </c15:formulaRef>
                      </c:ext>
                    </c:extLst>
                    <c:numCache>
                      <c:formatCode>0%</c:formatCode>
                      <c:ptCount val="5"/>
                      <c:pt idx="0">
                        <c:v>0.37624616925428706</c:v>
                      </c:pt>
                      <c:pt idx="1">
                        <c:v>0.45325475140522814</c:v>
                      </c:pt>
                      <c:pt idx="2">
                        <c:v>0.1148045573530851</c:v>
                      </c:pt>
                      <c:pt idx="3">
                        <c:v>3.7717432512243416E-2</c:v>
                      </c:pt>
                      <c:pt idx="4">
                        <c:v>1.797708947515627E-2</c:v>
                      </c:pt>
                    </c:numCache>
                  </c:numRef>
                </c:val>
                <c:extLst xmlns:c15="http://schemas.microsoft.com/office/drawing/2012/chart"/>
              </c15:ser>
            </c15:filteredPieSeries>
            <c15:filteredPie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Percent Change 2000-2010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extLst xmlns:c15="http://schemas.microsoft.com/office/drawing/2012/chart">
                      <c:ext xmlns:c15="http://schemas.microsoft.com/office/drawing/2012/chart" uri="{02D57815-91ED-43cb-92C2-25804820EDAC}">
                        <c15:formulaRef>
                          <c15:sqref>Sheet1!$A$2:$A$7</c15:sqref>
                        </c15:formulaRef>
                      </c:ext>
                    </c:extLst>
                    <c:strCache>
                      <c:ptCount val="5"/>
                      <c:pt idx="0">
                        <c:v>Hispanic or Latino</c:v>
                      </c:pt>
                      <c:pt idx="1">
                        <c:v>NH White</c:v>
                      </c:pt>
                      <c:pt idx="2">
                        <c:v>NH Black </c:v>
                      </c:pt>
                      <c:pt idx="3">
                        <c:v>NH Asian</c:v>
                      </c:pt>
                      <c:pt idx="4">
                        <c:v>NH Other</c:v>
                      </c:pt>
                    </c:strCache>
                  </c:strRef>
                </c:cat>
                <c:val>
                  <c:numRef>
                    <c:extLst xmlns:c15="http://schemas.microsoft.com/office/drawing/2012/chart">
                      <c:ext xmlns:c15="http://schemas.microsoft.com/office/drawing/2012/chart" uri="{02D57815-91ED-43cb-92C2-25804820EDAC}">
                        <c15:formulaRef>
                          <c15:sqref>Sheet1!$F$2:$F$7</c15:sqref>
                        </c15:formulaRef>
                      </c:ext>
                    </c:extLst>
                    <c:numCache>
                      <c:formatCode>0%</c:formatCode>
                      <c:ptCount val="5"/>
                      <c:pt idx="0">
                        <c:v>0.41849996686490748</c:v>
                      </c:pt>
                      <c:pt idx="1">
                        <c:v>4.244203015133656E-2</c:v>
                      </c:pt>
                      <c:pt idx="2">
                        <c:v>0.22102945748237818</c:v>
                      </c:pt>
                      <c:pt idx="3">
                        <c:v>0.71058626193761332</c:v>
                      </c:pt>
                      <c:pt idx="4">
                        <c:v>0.36924526187295731</c:v>
                      </c:pt>
                    </c:numCache>
                  </c:numRef>
                </c:val>
                <c:extLst xmlns:c15="http://schemas.microsoft.com/office/drawing/2012/chart"/>
              </c15:ser>
            </c15:filteredPieSeries>
          </c:ext>
        </c:extLst>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24704724409448"/>
          <c:y val="2.2828248031496062E-2"/>
          <c:w val="0.86575295275590547"/>
          <c:h val="0.72987598425196853"/>
        </c:manualLayout>
      </c:layout>
      <c:barChart>
        <c:barDir val="col"/>
        <c:grouping val="stacked"/>
        <c:varyColors val="0"/>
        <c:ser>
          <c:idx val="0"/>
          <c:order val="0"/>
          <c:tx>
            <c:strRef>
              <c:f>Sheet1!$A$2</c:f>
              <c:strCache>
                <c:ptCount val="1"/>
                <c:pt idx="0">
                  <c:v>Hispanic or Latino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San Antonio</c:v>
                </c:pt>
                <c:pt idx="1">
                  <c:v>Texas</c:v>
                </c:pt>
              </c:strCache>
            </c:strRef>
          </c:cat>
          <c:val>
            <c:numRef>
              <c:f>Sheet1!$B$2:$C$2</c:f>
              <c:numCache>
                <c:formatCode>0.0%</c:formatCode>
                <c:ptCount val="2"/>
                <c:pt idx="0">
                  <c:v>0.622</c:v>
                </c:pt>
                <c:pt idx="1">
                  <c:v>0.376</c:v>
                </c:pt>
              </c:numCache>
            </c:numRef>
          </c:val>
        </c:ser>
        <c:ser>
          <c:idx val="1"/>
          <c:order val="1"/>
          <c:tx>
            <c:strRef>
              <c:f>Sheet1!$A$3</c:f>
              <c:strCache>
                <c:ptCount val="1"/>
                <c:pt idx="0">
                  <c:v>White alone, not Hispanic</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San Antonio</c:v>
                </c:pt>
                <c:pt idx="1">
                  <c:v>Texas</c:v>
                </c:pt>
              </c:strCache>
            </c:strRef>
          </c:cat>
          <c:val>
            <c:numRef>
              <c:f>Sheet1!$B$3:$C$3</c:f>
              <c:numCache>
                <c:formatCode>0.0%</c:formatCode>
                <c:ptCount val="2"/>
                <c:pt idx="0">
                  <c:v>0.25600000000000001</c:v>
                </c:pt>
                <c:pt idx="1">
                  <c:v>0.45300000000000001</c:v>
                </c:pt>
              </c:numCache>
            </c:numRef>
          </c:val>
        </c:ser>
        <c:ser>
          <c:idx val="2"/>
          <c:order val="2"/>
          <c:tx>
            <c:strRef>
              <c:f>Sheet1!$A$4</c:f>
              <c:strCache>
                <c:ptCount val="1"/>
                <c:pt idx="0">
                  <c:v>Black or African American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San Antonio</c:v>
                </c:pt>
                <c:pt idx="1">
                  <c:v>Texas</c:v>
                </c:pt>
              </c:strCache>
            </c:strRef>
          </c:cat>
          <c:val>
            <c:numRef>
              <c:f>Sheet1!$B$4:$C$4</c:f>
              <c:numCache>
                <c:formatCode>0.0%</c:formatCode>
                <c:ptCount val="2"/>
                <c:pt idx="0">
                  <c:v>5.8999999999999997E-2</c:v>
                </c:pt>
                <c:pt idx="1">
                  <c:v>0.108</c:v>
                </c:pt>
              </c:numCache>
            </c:numRef>
          </c:val>
        </c:ser>
        <c:ser>
          <c:idx val="3"/>
          <c:order val="3"/>
          <c:tx>
            <c:strRef>
              <c:f>Sheet1!$A$5</c:f>
              <c:strCache>
                <c:ptCount val="1"/>
                <c:pt idx="0">
                  <c:v>All Other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San Antonio</c:v>
                </c:pt>
                <c:pt idx="1">
                  <c:v>Texas</c:v>
                </c:pt>
              </c:strCache>
            </c:strRef>
          </c:cat>
          <c:val>
            <c:numRef>
              <c:f>Sheet1!$B$5:$C$5</c:f>
              <c:numCache>
                <c:formatCode>0.0%</c:formatCode>
                <c:ptCount val="2"/>
                <c:pt idx="0">
                  <c:v>5.8000000000000003E-2</c:v>
                </c:pt>
                <c:pt idx="1">
                  <c:v>6.3E-2</c:v>
                </c:pt>
              </c:numCache>
            </c:numRef>
          </c:val>
        </c:ser>
        <c:dLbls>
          <c:showLegendKey val="0"/>
          <c:showVal val="0"/>
          <c:showCatName val="0"/>
          <c:showSerName val="0"/>
          <c:showPercent val="0"/>
          <c:showBubbleSize val="0"/>
        </c:dLbls>
        <c:gapWidth val="219"/>
        <c:overlap val="100"/>
        <c:axId val="485492640"/>
        <c:axId val="485489112"/>
      </c:barChart>
      <c:catAx>
        <c:axId val="485492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5489112"/>
        <c:crosses val="autoZero"/>
        <c:auto val="1"/>
        <c:lblAlgn val="ctr"/>
        <c:lblOffset val="100"/>
        <c:noMultiLvlLbl val="0"/>
      </c:catAx>
      <c:valAx>
        <c:axId val="48548911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5492640"/>
        <c:crosses val="autoZero"/>
        <c:crossBetween val="between"/>
      </c:valAx>
      <c:spPr>
        <a:noFill/>
        <a:ln>
          <a:noFill/>
        </a:ln>
        <a:effectLst/>
      </c:spPr>
    </c:plotArea>
    <c:legend>
      <c:legendPos val="b"/>
      <c:layout>
        <c:manualLayout>
          <c:xMode val="edge"/>
          <c:yMode val="edge"/>
          <c:x val="0.34885515091863517"/>
          <c:y val="0.24553789370078744"/>
          <c:w val="0.42520636482939633"/>
          <c:h val="0.3575871062992125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323199183435405"/>
          <c:y val="3.6443293946503759E-2"/>
          <c:w val="0.86169169825993985"/>
          <c:h val="0.65243242156420633"/>
        </c:manualLayout>
      </c:layout>
      <c:barChart>
        <c:barDir val="col"/>
        <c:grouping val="clustered"/>
        <c:varyColors val="0"/>
        <c:ser>
          <c:idx val="0"/>
          <c:order val="0"/>
          <c:tx>
            <c:strRef>
              <c:f>Sheet1!$B$1</c:f>
              <c:strCache>
                <c:ptCount val="1"/>
                <c:pt idx="0">
                  <c:v>White (non-Hispanic) </c:v>
                </c:pt>
              </c:strCache>
            </c:strRef>
          </c:tx>
          <c:spPr>
            <a:solidFill>
              <a:schemeClr val="accent2"/>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Sheet1!$B$2:$B$104</c:f>
              <c:numCache>
                <c:formatCode>General</c:formatCode>
                <c:ptCount val="103"/>
                <c:pt idx="0">
                  <c:v>118888</c:v>
                </c:pt>
                <c:pt idx="1">
                  <c:v>120211</c:v>
                </c:pt>
                <c:pt idx="2">
                  <c:v>122905</c:v>
                </c:pt>
                <c:pt idx="3">
                  <c:v>124127</c:v>
                </c:pt>
                <c:pt idx="4">
                  <c:v>124347</c:v>
                </c:pt>
                <c:pt idx="5">
                  <c:v>125551</c:v>
                </c:pt>
                <c:pt idx="6">
                  <c:v>127061</c:v>
                </c:pt>
                <c:pt idx="7">
                  <c:v>127822</c:v>
                </c:pt>
                <c:pt idx="8">
                  <c:v>128080</c:v>
                </c:pt>
                <c:pt idx="9">
                  <c:v>131492</c:v>
                </c:pt>
                <c:pt idx="10">
                  <c:v>132888</c:v>
                </c:pt>
                <c:pt idx="11">
                  <c:v>131988</c:v>
                </c:pt>
                <c:pt idx="12">
                  <c:v>131368</c:v>
                </c:pt>
                <c:pt idx="13">
                  <c:v>133105</c:v>
                </c:pt>
                <c:pt idx="14">
                  <c:v>133412</c:v>
                </c:pt>
                <c:pt idx="15">
                  <c:v>134187</c:v>
                </c:pt>
                <c:pt idx="16">
                  <c:v>136676</c:v>
                </c:pt>
                <c:pt idx="17">
                  <c:v>138553</c:v>
                </c:pt>
                <c:pt idx="18">
                  <c:v>140517</c:v>
                </c:pt>
                <c:pt idx="19">
                  <c:v>141283</c:v>
                </c:pt>
                <c:pt idx="20">
                  <c:v>140814</c:v>
                </c:pt>
                <c:pt idx="21">
                  <c:v>139215</c:v>
                </c:pt>
                <c:pt idx="22">
                  <c:v>140396</c:v>
                </c:pt>
                <c:pt idx="23">
                  <c:v>144111</c:v>
                </c:pt>
                <c:pt idx="24">
                  <c:v>148137</c:v>
                </c:pt>
                <c:pt idx="25">
                  <c:v>150642</c:v>
                </c:pt>
                <c:pt idx="26">
                  <c:v>146805</c:v>
                </c:pt>
                <c:pt idx="27">
                  <c:v>150703</c:v>
                </c:pt>
                <c:pt idx="28">
                  <c:v>149192</c:v>
                </c:pt>
                <c:pt idx="29">
                  <c:v>149781</c:v>
                </c:pt>
                <c:pt idx="30">
                  <c:v>148953</c:v>
                </c:pt>
                <c:pt idx="31">
                  <c:v>139257</c:v>
                </c:pt>
                <c:pt idx="32">
                  <c:v>138974</c:v>
                </c:pt>
                <c:pt idx="33">
                  <c:v>135618</c:v>
                </c:pt>
                <c:pt idx="34">
                  <c:v>134268</c:v>
                </c:pt>
                <c:pt idx="35">
                  <c:v>138340</c:v>
                </c:pt>
                <c:pt idx="36">
                  <c:v>134348</c:v>
                </c:pt>
                <c:pt idx="37">
                  <c:v>139689</c:v>
                </c:pt>
                <c:pt idx="38">
                  <c:v>151122</c:v>
                </c:pt>
                <c:pt idx="39">
                  <c:v>163370</c:v>
                </c:pt>
                <c:pt idx="40">
                  <c:v>161793</c:v>
                </c:pt>
                <c:pt idx="41">
                  <c:v>152302</c:v>
                </c:pt>
                <c:pt idx="42">
                  <c:v>147826</c:v>
                </c:pt>
                <c:pt idx="43">
                  <c:v>148987</c:v>
                </c:pt>
                <c:pt idx="44">
                  <c:v>152269</c:v>
                </c:pt>
                <c:pt idx="45">
                  <c:v>168090</c:v>
                </c:pt>
                <c:pt idx="46">
                  <c:v>175089</c:v>
                </c:pt>
                <c:pt idx="47">
                  <c:v>180229</c:v>
                </c:pt>
                <c:pt idx="48">
                  <c:v>182656</c:v>
                </c:pt>
                <c:pt idx="49">
                  <c:v>186835</c:v>
                </c:pt>
                <c:pt idx="50">
                  <c:v>190419</c:v>
                </c:pt>
                <c:pt idx="51">
                  <c:v>184391</c:v>
                </c:pt>
                <c:pt idx="52">
                  <c:v>188003</c:v>
                </c:pt>
                <c:pt idx="53">
                  <c:v>183375</c:v>
                </c:pt>
                <c:pt idx="54">
                  <c:v>179392</c:v>
                </c:pt>
                <c:pt idx="55">
                  <c:v>179832</c:v>
                </c:pt>
                <c:pt idx="56">
                  <c:v>172073</c:v>
                </c:pt>
                <c:pt idx="57">
                  <c:v>168757</c:v>
                </c:pt>
                <c:pt idx="58">
                  <c:v>162035</c:v>
                </c:pt>
                <c:pt idx="59">
                  <c:v>152870</c:v>
                </c:pt>
                <c:pt idx="60">
                  <c:v>153745</c:v>
                </c:pt>
                <c:pt idx="61">
                  <c:v>149888</c:v>
                </c:pt>
                <c:pt idx="62">
                  <c:v>156636</c:v>
                </c:pt>
                <c:pt idx="63">
                  <c:v>156443</c:v>
                </c:pt>
                <c:pt idx="64">
                  <c:v>115149</c:v>
                </c:pt>
                <c:pt idx="65">
                  <c:v>119733</c:v>
                </c:pt>
                <c:pt idx="66">
                  <c:v>120421</c:v>
                </c:pt>
                <c:pt idx="67">
                  <c:v>115972</c:v>
                </c:pt>
                <c:pt idx="68">
                  <c:v>103429</c:v>
                </c:pt>
                <c:pt idx="69">
                  <c:v>96608</c:v>
                </c:pt>
                <c:pt idx="70">
                  <c:v>89567</c:v>
                </c:pt>
                <c:pt idx="71">
                  <c:v>85998</c:v>
                </c:pt>
                <c:pt idx="72">
                  <c:v>82180</c:v>
                </c:pt>
                <c:pt idx="73">
                  <c:v>76158</c:v>
                </c:pt>
                <c:pt idx="74">
                  <c:v>74802</c:v>
                </c:pt>
                <c:pt idx="75">
                  <c:v>72907</c:v>
                </c:pt>
                <c:pt idx="76">
                  <c:v>66067</c:v>
                </c:pt>
                <c:pt idx="77">
                  <c:v>64277</c:v>
                </c:pt>
                <c:pt idx="78">
                  <c:v>61765</c:v>
                </c:pt>
                <c:pt idx="79">
                  <c:v>60050</c:v>
                </c:pt>
                <c:pt idx="80">
                  <c:v>57112</c:v>
                </c:pt>
                <c:pt idx="81">
                  <c:v>52163</c:v>
                </c:pt>
                <c:pt idx="82">
                  <c:v>48157</c:v>
                </c:pt>
                <c:pt idx="83">
                  <c:v>45236</c:v>
                </c:pt>
                <c:pt idx="84">
                  <c:v>41791</c:v>
                </c:pt>
                <c:pt idx="85">
                  <c:v>38518</c:v>
                </c:pt>
                <c:pt idx="86">
                  <c:v>34023</c:v>
                </c:pt>
                <c:pt idx="87">
                  <c:v>29630</c:v>
                </c:pt>
                <c:pt idx="88">
                  <c:v>26890</c:v>
                </c:pt>
                <c:pt idx="89">
                  <c:v>22219</c:v>
                </c:pt>
                <c:pt idx="90">
                  <c:v>17795</c:v>
                </c:pt>
                <c:pt idx="91">
                  <c:v>13747</c:v>
                </c:pt>
                <c:pt idx="92">
                  <c:v>11182</c:v>
                </c:pt>
                <c:pt idx="93">
                  <c:v>8682</c:v>
                </c:pt>
                <c:pt idx="94">
                  <c:v>6595</c:v>
                </c:pt>
                <c:pt idx="95">
                  <c:v>5105</c:v>
                </c:pt>
                <c:pt idx="96">
                  <c:v>3764</c:v>
                </c:pt>
                <c:pt idx="97">
                  <c:v>2646</c:v>
                </c:pt>
                <c:pt idx="98">
                  <c:v>1734</c:v>
                </c:pt>
                <c:pt idx="99">
                  <c:v>1249</c:v>
                </c:pt>
                <c:pt idx="100">
                  <c:v>1781</c:v>
                </c:pt>
                <c:pt idx="101">
                  <c:v>100</c:v>
                </c:pt>
                <c:pt idx="102">
                  <c:v>12</c:v>
                </c:pt>
              </c:numCache>
            </c:numRef>
          </c:val>
        </c:ser>
        <c:ser>
          <c:idx val="1"/>
          <c:order val="1"/>
          <c:tx>
            <c:strRef>
              <c:f>Sheet1!$C$1</c:f>
              <c:strCache>
                <c:ptCount val="1"/>
                <c:pt idx="0">
                  <c:v>Hispanic</c:v>
                </c:pt>
              </c:strCache>
            </c:strRef>
          </c:tx>
          <c:spPr>
            <a:solidFill>
              <a:srgbClr val="0000FF"/>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Sheet1!$C$2:$C$104</c:f>
              <c:numCache>
                <c:formatCode>General</c:formatCode>
                <c:ptCount val="103"/>
                <c:pt idx="0">
                  <c:v>194215</c:v>
                </c:pt>
                <c:pt idx="1">
                  <c:v>193805</c:v>
                </c:pt>
                <c:pt idx="2">
                  <c:v>197746</c:v>
                </c:pt>
                <c:pt idx="3">
                  <c:v>197114</c:v>
                </c:pt>
                <c:pt idx="4">
                  <c:v>193791</c:v>
                </c:pt>
                <c:pt idx="5">
                  <c:v>193356</c:v>
                </c:pt>
                <c:pt idx="6">
                  <c:v>190348</c:v>
                </c:pt>
                <c:pt idx="7">
                  <c:v>188121</c:v>
                </c:pt>
                <c:pt idx="8">
                  <c:v>186922</c:v>
                </c:pt>
                <c:pt idx="9">
                  <c:v>188375</c:v>
                </c:pt>
                <c:pt idx="10">
                  <c:v>185587</c:v>
                </c:pt>
                <c:pt idx="11">
                  <c:v>178941</c:v>
                </c:pt>
                <c:pt idx="12">
                  <c:v>175314</c:v>
                </c:pt>
                <c:pt idx="13">
                  <c:v>172295</c:v>
                </c:pt>
                <c:pt idx="14">
                  <c:v>171245</c:v>
                </c:pt>
                <c:pt idx="15">
                  <c:v>169963</c:v>
                </c:pt>
                <c:pt idx="16">
                  <c:v>170199</c:v>
                </c:pt>
                <c:pt idx="17">
                  <c:v>170440</c:v>
                </c:pt>
                <c:pt idx="18">
                  <c:v>169848</c:v>
                </c:pt>
                <c:pt idx="19">
                  <c:v>165243</c:v>
                </c:pt>
                <c:pt idx="20">
                  <c:v>160475</c:v>
                </c:pt>
                <c:pt idx="21">
                  <c:v>154073</c:v>
                </c:pt>
                <c:pt idx="22">
                  <c:v>154045</c:v>
                </c:pt>
                <c:pt idx="23">
                  <c:v>154085</c:v>
                </c:pt>
                <c:pt idx="24">
                  <c:v>154599</c:v>
                </c:pt>
                <c:pt idx="25">
                  <c:v>154438</c:v>
                </c:pt>
                <c:pt idx="26">
                  <c:v>151923</c:v>
                </c:pt>
                <c:pt idx="27">
                  <c:v>156567</c:v>
                </c:pt>
                <c:pt idx="28">
                  <c:v>155081</c:v>
                </c:pt>
                <c:pt idx="29">
                  <c:v>155992</c:v>
                </c:pt>
                <c:pt idx="30">
                  <c:v>156464</c:v>
                </c:pt>
                <c:pt idx="31">
                  <c:v>144392</c:v>
                </c:pt>
                <c:pt idx="32">
                  <c:v>146904</c:v>
                </c:pt>
                <c:pt idx="33">
                  <c:v>146019</c:v>
                </c:pt>
                <c:pt idx="34">
                  <c:v>146704</c:v>
                </c:pt>
                <c:pt idx="35">
                  <c:v>147599</c:v>
                </c:pt>
                <c:pt idx="36">
                  <c:v>141230</c:v>
                </c:pt>
                <c:pt idx="37">
                  <c:v>141529</c:v>
                </c:pt>
                <c:pt idx="38">
                  <c:v>139892</c:v>
                </c:pt>
                <c:pt idx="39">
                  <c:v>136984</c:v>
                </c:pt>
                <c:pt idx="40">
                  <c:v>135979</c:v>
                </c:pt>
                <c:pt idx="41">
                  <c:v>125527</c:v>
                </c:pt>
                <c:pt idx="42">
                  <c:v>123218</c:v>
                </c:pt>
                <c:pt idx="43">
                  <c:v>119104</c:v>
                </c:pt>
                <c:pt idx="44">
                  <c:v>118889</c:v>
                </c:pt>
                <c:pt idx="45">
                  <c:v>119897</c:v>
                </c:pt>
                <c:pt idx="46">
                  <c:v>113986</c:v>
                </c:pt>
                <c:pt idx="47">
                  <c:v>111969</c:v>
                </c:pt>
                <c:pt idx="48">
                  <c:v>106989</c:v>
                </c:pt>
                <c:pt idx="49">
                  <c:v>105191</c:v>
                </c:pt>
                <c:pt idx="50">
                  <c:v>103613</c:v>
                </c:pt>
                <c:pt idx="51">
                  <c:v>94716</c:v>
                </c:pt>
                <c:pt idx="52">
                  <c:v>92888</c:v>
                </c:pt>
                <c:pt idx="53">
                  <c:v>88489</c:v>
                </c:pt>
                <c:pt idx="54">
                  <c:v>85250</c:v>
                </c:pt>
                <c:pt idx="55">
                  <c:v>81345</c:v>
                </c:pt>
                <c:pt idx="56">
                  <c:v>74954</c:v>
                </c:pt>
                <c:pt idx="57">
                  <c:v>71352</c:v>
                </c:pt>
                <c:pt idx="58">
                  <c:v>65668</c:v>
                </c:pt>
                <c:pt idx="59">
                  <c:v>64721</c:v>
                </c:pt>
                <c:pt idx="60">
                  <c:v>61961</c:v>
                </c:pt>
                <c:pt idx="61">
                  <c:v>57571</c:v>
                </c:pt>
                <c:pt idx="62">
                  <c:v>55391</c:v>
                </c:pt>
                <c:pt idx="63">
                  <c:v>51929</c:v>
                </c:pt>
                <c:pt idx="64">
                  <c:v>45540</c:v>
                </c:pt>
                <c:pt idx="65">
                  <c:v>43511</c:v>
                </c:pt>
                <c:pt idx="66">
                  <c:v>39640</c:v>
                </c:pt>
                <c:pt idx="67">
                  <c:v>36669</c:v>
                </c:pt>
                <c:pt idx="68">
                  <c:v>33088</c:v>
                </c:pt>
                <c:pt idx="69">
                  <c:v>31490</c:v>
                </c:pt>
                <c:pt idx="70">
                  <c:v>29911</c:v>
                </c:pt>
                <c:pt idx="71">
                  <c:v>27454</c:v>
                </c:pt>
                <c:pt idx="72">
                  <c:v>26773</c:v>
                </c:pt>
                <c:pt idx="73">
                  <c:v>24936</c:v>
                </c:pt>
                <c:pt idx="74">
                  <c:v>24103</c:v>
                </c:pt>
                <c:pt idx="75">
                  <c:v>23076</c:v>
                </c:pt>
                <c:pt idx="76">
                  <c:v>20431</c:v>
                </c:pt>
                <c:pt idx="77">
                  <c:v>18663</c:v>
                </c:pt>
                <c:pt idx="78">
                  <c:v>18300</c:v>
                </c:pt>
                <c:pt idx="79">
                  <c:v>17213</c:v>
                </c:pt>
                <c:pt idx="80">
                  <c:v>16671</c:v>
                </c:pt>
                <c:pt idx="81">
                  <c:v>14433</c:v>
                </c:pt>
                <c:pt idx="82">
                  <c:v>13452</c:v>
                </c:pt>
                <c:pt idx="83">
                  <c:v>12136</c:v>
                </c:pt>
                <c:pt idx="84">
                  <c:v>10785</c:v>
                </c:pt>
                <c:pt idx="85">
                  <c:v>9714</c:v>
                </c:pt>
                <c:pt idx="86">
                  <c:v>8108</c:v>
                </c:pt>
                <c:pt idx="87">
                  <c:v>6994</c:v>
                </c:pt>
                <c:pt idx="88">
                  <c:v>5940</c:v>
                </c:pt>
                <c:pt idx="89">
                  <c:v>4612</c:v>
                </c:pt>
                <c:pt idx="90">
                  <c:v>3860</c:v>
                </c:pt>
                <c:pt idx="91">
                  <c:v>2512</c:v>
                </c:pt>
                <c:pt idx="92">
                  <c:v>2059</c:v>
                </c:pt>
                <c:pt idx="93">
                  <c:v>1547</c:v>
                </c:pt>
                <c:pt idx="94">
                  <c:v>1298</c:v>
                </c:pt>
                <c:pt idx="95">
                  <c:v>1010</c:v>
                </c:pt>
                <c:pt idx="96">
                  <c:v>792</c:v>
                </c:pt>
                <c:pt idx="97">
                  <c:v>537</c:v>
                </c:pt>
                <c:pt idx="98">
                  <c:v>393</c:v>
                </c:pt>
                <c:pt idx="99">
                  <c:v>302</c:v>
                </c:pt>
                <c:pt idx="100">
                  <c:v>461</c:v>
                </c:pt>
                <c:pt idx="101">
                  <c:v>34</c:v>
                </c:pt>
                <c:pt idx="102">
                  <c:v>13</c:v>
                </c:pt>
              </c:numCache>
            </c:numRef>
          </c:val>
        </c:ser>
        <c:dLbls>
          <c:showLegendKey val="0"/>
          <c:showVal val="0"/>
          <c:showCatName val="0"/>
          <c:showSerName val="0"/>
          <c:showPercent val="0"/>
          <c:showBubbleSize val="0"/>
        </c:dLbls>
        <c:gapWidth val="0"/>
        <c:axId val="485499696"/>
        <c:axId val="485493032"/>
      </c:barChart>
      <c:catAx>
        <c:axId val="485499696"/>
        <c:scaling>
          <c:orientation val="minMax"/>
        </c:scaling>
        <c:delete val="0"/>
        <c:axPos val="b"/>
        <c:title>
          <c:tx>
            <c:rich>
              <a:bodyPr/>
              <a:lstStyle/>
              <a:p>
                <a:pPr>
                  <a:defRPr/>
                </a:pPr>
                <a:r>
                  <a:rPr lang="en-US"/>
                  <a:t>Age</a:t>
                </a:r>
              </a:p>
            </c:rich>
          </c:tx>
          <c:overlay val="0"/>
        </c:title>
        <c:numFmt formatCode="General" sourceLinked="0"/>
        <c:majorTickMark val="out"/>
        <c:minorTickMark val="none"/>
        <c:tickLblPos val="nextTo"/>
        <c:crossAx val="485493032"/>
        <c:crosses val="autoZero"/>
        <c:auto val="1"/>
        <c:lblAlgn val="ctr"/>
        <c:lblOffset val="100"/>
        <c:noMultiLvlLbl val="0"/>
      </c:catAx>
      <c:valAx>
        <c:axId val="485493032"/>
        <c:scaling>
          <c:orientation val="minMax"/>
        </c:scaling>
        <c:delete val="0"/>
        <c:axPos val="l"/>
        <c:majorGridlines/>
        <c:title>
          <c:tx>
            <c:rich>
              <a:bodyPr rot="-5400000" vert="horz"/>
              <a:lstStyle/>
              <a:p>
                <a:pPr>
                  <a:defRPr/>
                </a:pPr>
                <a:r>
                  <a:rPr lang="en-US"/>
                  <a:t>Population</a:t>
                </a:r>
              </a:p>
            </c:rich>
          </c:tx>
          <c:layout>
            <c:manualLayout>
              <c:xMode val="edge"/>
              <c:yMode val="edge"/>
              <c:x val="8.771929824561403E-3"/>
              <c:y val="0.24871231384564382"/>
            </c:manualLayout>
          </c:layout>
          <c:overlay val="0"/>
        </c:title>
        <c:numFmt formatCode="General" sourceLinked="1"/>
        <c:majorTickMark val="out"/>
        <c:minorTickMark val="none"/>
        <c:tickLblPos val="nextTo"/>
        <c:txPr>
          <a:bodyPr/>
          <a:lstStyle/>
          <a:p>
            <a:pPr>
              <a:defRPr sz="1400"/>
            </a:pPr>
            <a:endParaRPr lang="en-US"/>
          </a:p>
        </c:txPr>
        <c:crossAx val="485499696"/>
        <c:crosses val="autoZero"/>
        <c:crossBetween val="between"/>
      </c:valAx>
    </c:plotArea>
    <c:legend>
      <c:legendPos val="r"/>
      <c:layout>
        <c:manualLayout>
          <c:xMode val="edge"/>
          <c:yMode val="edge"/>
          <c:x val="0.69340624088655589"/>
          <c:y val="0.16676892851311423"/>
          <c:w val="0.26128219671693581"/>
          <c:h val="0.14147279549153821"/>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Male White, Non-Hispanic</c:v>
                </c:pt>
              </c:strCache>
            </c:strRef>
          </c:tx>
          <c:spPr>
            <a:solidFill>
              <a:schemeClr val="accent1">
                <a:lumMod val="5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Sheet1!$B$2:$B$104</c:f>
              <c:numCache>
                <c:formatCode>#,##0;[Red]#,##0</c:formatCode>
                <c:ptCount val="103"/>
                <c:pt idx="0">
                  <c:v>-61193</c:v>
                </c:pt>
                <c:pt idx="1">
                  <c:v>-61473</c:v>
                </c:pt>
                <c:pt idx="2">
                  <c:v>-63020</c:v>
                </c:pt>
                <c:pt idx="3">
                  <c:v>-63696</c:v>
                </c:pt>
                <c:pt idx="4">
                  <c:v>-64076</c:v>
                </c:pt>
                <c:pt idx="5">
                  <c:v>-64311</c:v>
                </c:pt>
                <c:pt idx="6">
                  <c:v>-65125</c:v>
                </c:pt>
                <c:pt idx="7">
                  <c:v>-65504</c:v>
                </c:pt>
                <c:pt idx="8">
                  <c:v>-65740</c:v>
                </c:pt>
                <c:pt idx="9">
                  <c:v>-67576</c:v>
                </c:pt>
                <c:pt idx="10">
                  <c:v>-68359</c:v>
                </c:pt>
                <c:pt idx="11">
                  <c:v>-67761</c:v>
                </c:pt>
                <c:pt idx="12">
                  <c:v>-67791</c:v>
                </c:pt>
                <c:pt idx="13">
                  <c:v>-68280</c:v>
                </c:pt>
                <c:pt idx="14">
                  <c:v>-68483</c:v>
                </c:pt>
                <c:pt idx="15">
                  <c:v>-68926</c:v>
                </c:pt>
                <c:pt idx="16">
                  <c:v>-70222</c:v>
                </c:pt>
                <c:pt idx="17">
                  <c:v>-71489</c:v>
                </c:pt>
                <c:pt idx="18">
                  <c:v>-72635</c:v>
                </c:pt>
                <c:pt idx="19">
                  <c:v>-72595</c:v>
                </c:pt>
                <c:pt idx="20">
                  <c:v>-71950</c:v>
                </c:pt>
                <c:pt idx="21">
                  <c:v>-70793</c:v>
                </c:pt>
                <c:pt idx="22">
                  <c:v>-71228</c:v>
                </c:pt>
                <c:pt idx="23">
                  <c:v>-72740</c:v>
                </c:pt>
                <c:pt idx="24">
                  <c:v>-74533</c:v>
                </c:pt>
                <c:pt idx="25">
                  <c:v>-76168</c:v>
                </c:pt>
                <c:pt idx="26">
                  <c:v>-74070</c:v>
                </c:pt>
                <c:pt idx="27">
                  <c:v>-76114</c:v>
                </c:pt>
                <c:pt idx="28">
                  <c:v>-74944</c:v>
                </c:pt>
                <c:pt idx="29">
                  <c:v>-75706</c:v>
                </c:pt>
                <c:pt idx="30">
                  <c:v>-75317</c:v>
                </c:pt>
                <c:pt idx="31">
                  <c:v>-70462</c:v>
                </c:pt>
                <c:pt idx="32">
                  <c:v>-69718</c:v>
                </c:pt>
                <c:pt idx="33">
                  <c:v>-68309</c:v>
                </c:pt>
                <c:pt idx="34">
                  <c:v>-67804</c:v>
                </c:pt>
                <c:pt idx="35">
                  <c:v>-69655</c:v>
                </c:pt>
                <c:pt idx="36">
                  <c:v>-67313</c:v>
                </c:pt>
                <c:pt idx="37">
                  <c:v>-70509</c:v>
                </c:pt>
                <c:pt idx="38">
                  <c:v>-76100</c:v>
                </c:pt>
                <c:pt idx="39">
                  <c:v>-82221</c:v>
                </c:pt>
                <c:pt idx="40">
                  <c:v>-81496</c:v>
                </c:pt>
                <c:pt idx="41">
                  <c:v>-76623</c:v>
                </c:pt>
                <c:pt idx="42">
                  <c:v>-74797</c:v>
                </c:pt>
                <c:pt idx="43">
                  <c:v>-75155</c:v>
                </c:pt>
                <c:pt idx="44">
                  <c:v>-76180</c:v>
                </c:pt>
                <c:pt idx="45">
                  <c:v>-84045</c:v>
                </c:pt>
                <c:pt idx="46">
                  <c:v>-87357</c:v>
                </c:pt>
                <c:pt idx="47">
                  <c:v>-89750</c:v>
                </c:pt>
                <c:pt idx="48">
                  <c:v>-90920</c:v>
                </c:pt>
                <c:pt idx="49">
                  <c:v>-93028</c:v>
                </c:pt>
                <c:pt idx="50">
                  <c:v>-95212</c:v>
                </c:pt>
                <c:pt idx="51">
                  <c:v>-91987</c:v>
                </c:pt>
                <c:pt idx="52">
                  <c:v>-93704</c:v>
                </c:pt>
                <c:pt idx="53">
                  <c:v>-90943</c:v>
                </c:pt>
                <c:pt idx="54">
                  <c:v>-88684</c:v>
                </c:pt>
                <c:pt idx="55">
                  <c:v>-89059</c:v>
                </c:pt>
                <c:pt idx="56">
                  <c:v>-84351</c:v>
                </c:pt>
                <c:pt idx="57">
                  <c:v>-83150</c:v>
                </c:pt>
                <c:pt idx="58">
                  <c:v>-79532</c:v>
                </c:pt>
                <c:pt idx="59">
                  <c:v>-74826</c:v>
                </c:pt>
                <c:pt idx="60">
                  <c:v>-75332</c:v>
                </c:pt>
                <c:pt idx="61">
                  <c:v>-73191</c:v>
                </c:pt>
                <c:pt idx="62">
                  <c:v>-76728</c:v>
                </c:pt>
                <c:pt idx="63">
                  <c:v>-76741</c:v>
                </c:pt>
                <c:pt idx="64">
                  <c:v>-56444</c:v>
                </c:pt>
                <c:pt idx="65">
                  <c:v>-57901</c:v>
                </c:pt>
                <c:pt idx="66">
                  <c:v>-58274</c:v>
                </c:pt>
                <c:pt idx="67">
                  <c:v>-56072</c:v>
                </c:pt>
                <c:pt idx="68">
                  <c:v>-49939</c:v>
                </c:pt>
                <c:pt idx="69">
                  <c:v>-45987</c:v>
                </c:pt>
                <c:pt idx="70">
                  <c:v>-42478</c:v>
                </c:pt>
                <c:pt idx="71">
                  <c:v>-40692</c:v>
                </c:pt>
                <c:pt idx="72">
                  <c:v>-38496</c:v>
                </c:pt>
                <c:pt idx="73">
                  <c:v>-35540</c:v>
                </c:pt>
                <c:pt idx="74">
                  <c:v>-34477</c:v>
                </c:pt>
                <c:pt idx="75">
                  <c:v>-33247</c:v>
                </c:pt>
                <c:pt idx="76">
                  <c:v>-29843</c:v>
                </c:pt>
                <c:pt idx="77">
                  <c:v>-28684</c:v>
                </c:pt>
                <c:pt idx="78">
                  <c:v>-27416</c:v>
                </c:pt>
                <c:pt idx="79">
                  <c:v>-26223</c:v>
                </c:pt>
                <c:pt idx="80">
                  <c:v>-24310</c:v>
                </c:pt>
                <c:pt idx="81">
                  <c:v>-21884</c:v>
                </c:pt>
                <c:pt idx="82">
                  <c:v>-19620</c:v>
                </c:pt>
                <c:pt idx="83">
                  <c:v>-17972</c:v>
                </c:pt>
                <c:pt idx="84">
                  <c:v>-16073</c:v>
                </c:pt>
                <c:pt idx="85">
                  <c:v>-14380</c:v>
                </c:pt>
                <c:pt idx="86">
                  <c:v>-12336</c:v>
                </c:pt>
                <c:pt idx="87">
                  <c:v>-10612</c:v>
                </c:pt>
                <c:pt idx="88">
                  <c:v>-9224</c:v>
                </c:pt>
                <c:pt idx="89">
                  <c:v>-7361</c:v>
                </c:pt>
                <c:pt idx="90">
                  <c:v>-5733</c:v>
                </c:pt>
                <c:pt idx="91">
                  <c:v>-4145</c:v>
                </c:pt>
                <c:pt idx="92">
                  <c:v>-3178</c:v>
                </c:pt>
                <c:pt idx="93">
                  <c:v>-2332</c:v>
                </c:pt>
                <c:pt idx="94">
                  <c:v>-1681</c:v>
                </c:pt>
                <c:pt idx="95">
                  <c:v>-1152</c:v>
                </c:pt>
                <c:pt idx="96">
                  <c:v>-815</c:v>
                </c:pt>
                <c:pt idx="97">
                  <c:v>-544</c:v>
                </c:pt>
                <c:pt idx="98">
                  <c:v>-346</c:v>
                </c:pt>
                <c:pt idx="99">
                  <c:v>-224</c:v>
                </c:pt>
                <c:pt idx="100">
                  <c:v>-293</c:v>
                </c:pt>
                <c:pt idx="101">
                  <c:v>-13</c:v>
                </c:pt>
                <c:pt idx="102">
                  <c:v>-5</c:v>
                </c:pt>
              </c:numCache>
            </c:numRef>
          </c:val>
        </c:ser>
        <c:ser>
          <c:idx val="2"/>
          <c:order val="1"/>
          <c:tx>
            <c:strRef>
              <c:f>Sheet1!$D$1</c:f>
              <c:strCache>
                <c:ptCount val="1"/>
                <c:pt idx="0">
                  <c:v>Male Black, Non-Hispanic</c:v>
                </c:pt>
              </c:strCache>
            </c:strRef>
          </c:tx>
          <c:spPr>
            <a:solidFill>
              <a:schemeClr val="accent1">
                <a:lumMod val="60000"/>
                <a:lumOff val="4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Sheet1!$D$2:$D$104</c:f>
              <c:numCache>
                <c:formatCode>#,##0;[Red]#,##0</c:formatCode>
                <c:ptCount val="103"/>
                <c:pt idx="0">
                  <c:v>-21109</c:v>
                </c:pt>
                <c:pt idx="1">
                  <c:v>-21614</c:v>
                </c:pt>
                <c:pt idx="2">
                  <c:v>-22307</c:v>
                </c:pt>
                <c:pt idx="3">
                  <c:v>-22703</c:v>
                </c:pt>
                <c:pt idx="4">
                  <c:v>-22124</c:v>
                </c:pt>
                <c:pt idx="5">
                  <c:v>-22090</c:v>
                </c:pt>
                <c:pt idx="6">
                  <c:v>-22176</c:v>
                </c:pt>
                <c:pt idx="7">
                  <c:v>-22185</c:v>
                </c:pt>
                <c:pt idx="8">
                  <c:v>-22724</c:v>
                </c:pt>
                <c:pt idx="9">
                  <c:v>-23132</c:v>
                </c:pt>
                <c:pt idx="10">
                  <c:v>-23515</c:v>
                </c:pt>
                <c:pt idx="11">
                  <c:v>-23056</c:v>
                </c:pt>
                <c:pt idx="12">
                  <c:v>-23181</c:v>
                </c:pt>
                <c:pt idx="13">
                  <c:v>-23036</c:v>
                </c:pt>
                <c:pt idx="14">
                  <c:v>-23412</c:v>
                </c:pt>
                <c:pt idx="15">
                  <c:v>-24086</c:v>
                </c:pt>
                <c:pt idx="16">
                  <c:v>-25035</c:v>
                </c:pt>
                <c:pt idx="17">
                  <c:v>-25889</c:v>
                </c:pt>
                <c:pt idx="18">
                  <c:v>-25528</c:v>
                </c:pt>
                <c:pt idx="19">
                  <c:v>-24918</c:v>
                </c:pt>
                <c:pt idx="20">
                  <c:v>-23930</c:v>
                </c:pt>
                <c:pt idx="21">
                  <c:v>-22729</c:v>
                </c:pt>
                <c:pt idx="22">
                  <c:v>-21672</c:v>
                </c:pt>
                <c:pt idx="23">
                  <c:v>-21386</c:v>
                </c:pt>
                <c:pt idx="24">
                  <c:v>-21592</c:v>
                </c:pt>
                <c:pt idx="25">
                  <c:v>-21406</c:v>
                </c:pt>
                <c:pt idx="26">
                  <c:v>-20693</c:v>
                </c:pt>
                <c:pt idx="27">
                  <c:v>-21259</c:v>
                </c:pt>
                <c:pt idx="28">
                  <c:v>-20922</c:v>
                </c:pt>
                <c:pt idx="29">
                  <c:v>-21296</c:v>
                </c:pt>
                <c:pt idx="30">
                  <c:v>-21700</c:v>
                </c:pt>
                <c:pt idx="31">
                  <c:v>-20252</c:v>
                </c:pt>
                <c:pt idx="32">
                  <c:v>-19507</c:v>
                </c:pt>
                <c:pt idx="33">
                  <c:v>-19297</c:v>
                </c:pt>
                <c:pt idx="34">
                  <c:v>-18787</c:v>
                </c:pt>
                <c:pt idx="35">
                  <c:v>-19218</c:v>
                </c:pt>
                <c:pt idx="36">
                  <c:v>-19151</c:v>
                </c:pt>
                <c:pt idx="37">
                  <c:v>-19788</c:v>
                </c:pt>
                <c:pt idx="38">
                  <c:v>-20424</c:v>
                </c:pt>
                <c:pt idx="39">
                  <c:v>-21288</c:v>
                </c:pt>
                <c:pt idx="40">
                  <c:v>-20333</c:v>
                </c:pt>
                <c:pt idx="41">
                  <c:v>-19135</c:v>
                </c:pt>
                <c:pt idx="42">
                  <c:v>-19503</c:v>
                </c:pt>
                <c:pt idx="43">
                  <c:v>-19401</c:v>
                </c:pt>
                <c:pt idx="44">
                  <c:v>-20164</c:v>
                </c:pt>
                <c:pt idx="45">
                  <c:v>-21088</c:v>
                </c:pt>
                <c:pt idx="46">
                  <c:v>-20385</c:v>
                </c:pt>
                <c:pt idx="47">
                  <c:v>-20480</c:v>
                </c:pt>
                <c:pt idx="48">
                  <c:v>-20247</c:v>
                </c:pt>
                <c:pt idx="49">
                  <c:v>-20528</c:v>
                </c:pt>
                <c:pt idx="50">
                  <c:v>-20868</c:v>
                </c:pt>
                <c:pt idx="51">
                  <c:v>-19659</c:v>
                </c:pt>
                <c:pt idx="52">
                  <c:v>-19189</c:v>
                </c:pt>
                <c:pt idx="53">
                  <c:v>-18630</c:v>
                </c:pt>
                <c:pt idx="54">
                  <c:v>-18162</c:v>
                </c:pt>
                <c:pt idx="55">
                  <c:v>-17287</c:v>
                </c:pt>
                <c:pt idx="56">
                  <c:v>-15343</c:v>
                </c:pt>
                <c:pt idx="57">
                  <c:v>-14851</c:v>
                </c:pt>
                <c:pt idx="58">
                  <c:v>-13681</c:v>
                </c:pt>
                <c:pt idx="59">
                  <c:v>-13359</c:v>
                </c:pt>
                <c:pt idx="60">
                  <c:v>-12494</c:v>
                </c:pt>
                <c:pt idx="61">
                  <c:v>-11736</c:v>
                </c:pt>
                <c:pt idx="62">
                  <c:v>-11142</c:v>
                </c:pt>
                <c:pt idx="63">
                  <c:v>-9801</c:v>
                </c:pt>
                <c:pt idx="64">
                  <c:v>-8005</c:v>
                </c:pt>
                <c:pt idx="65">
                  <c:v>-7737</c:v>
                </c:pt>
                <c:pt idx="66">
                  <c:v>-7060</c:v>
                </c:pt>
                <c:pt idx="67">
                  <c:v>-6993</c:v>
                </c:pt>
                <c:pt idx="68">
                  <c:v>-6096</c:v>
                </c:pt>
                <c:pt idx="69">
                  <c:v>-5669</c:v>
                </c:pt>
                <c:pt idx="70">
                  <c:v>-5226</c:v>
                </c:pt>
                <c:pt idx="71">
                  <c:v>-4860</c:v>
                </c:pt>
                <c:pt idx="72">
                  <c:v>-4355</c:v>
                </c:pt>
                <c:pt idx="73">
                  <c:v>-4085</c:v>
                </c:pt>
                <c:pt idx="74">
                  <c:v>-3779</c:v>
                </c:pt>
                <c:pt idx="75">
                  <c:v>-3792</c:v>
                </c:pt>
                <c:pt idx="76">
                  <c:v>-3355</c:v>
                </c:pt>
                <c:pt idx="77">
                  <c:v>-3075</c:v>
                </c:pt>
                <c:pt idx="78">
                  <c:v>-2677</c:v>
                </c:pt>
                <c:pt idx="79">
                  <c:v>-2494</c:v>
                </c:pt>
                <c:pt idx="80">
                  <c:v>-2327</c:v>
                </c:pt>
                <c:pt idx="81">
                  <c:v>-1996</c:v>
                </c:pt>
                <c:pt idx="82">
                  <c:v>-1733</c:v>
                </c:pt>
                <c:pt idx="83">
                  <c:v>-1578</c:v>
                </c:pt>
                <c:pt idx="84">
                  <c:v>-1382</c:v>
                </c:pt>
                <c:pt idx="85">
                  <c:v>-1244</c:v>
                </c:pt>
                <c:pt idx="86">
                  <c:v>-991</c:v>
                </c:pt>
                <c:pt idx="87">
                  <c:v>-885</c:v>
                </c:pt>
                <c:pt idx="88">
                  <c:v>-702</c:v>
                </c:pt>
                <c:pt idx="89">
                  <c:v>-611</c:v>
                </c:pt>
                <c:pt idx="90">
                  <c:v>-543</c:v>
                </c:pt>
                <c:pt idx="91">
                  <c:v>-373</c:v>
                </c:pt>
                <c:pt idx="92">
                  <c:v>-286</c:v>
                </c:pt>
                <c:pt idx="93">
                  <c:v>-219</c:v>
                </c:pt>
                <c:pt idx="94">
                  <c:v>-182</c:v>
                </c:pt>
                <c:pt idx="95">
                  <c:v>-150</c:v>
                </c:pt>
                <c:pt idx="96">
                  <c:v>-101</c:v>
                </c:pt>
                <c:pt idx="97">
                  <c:v>-81</c:v>
                </c:pt>
                <c:pt idx="98">
                  <c:v>-49</c:v>
                </c:pt>
                <c:pt idx="99">
                  <c:v>-41</c:v>
                </c:pt>
                <c:pt idx="100">
                  <c:v>-79</c:v>
                </c:pt>
                <c:pt idx="101">
                  <c:v>-15</c:v>
                </c:pt>
                <c:pt idx="102">
                  <c:v>-1</c:v>
                </c:pt>
              </c:numCache>
            </c:numRef>
          </c:val>
        </c:ser>
        <c:ser>
          <c:idx val="3"/>
          <c:order val="2"/>
          <c:tx>
            <c:strRef>
              <c:f>Sheet1!$E$1</c:f>
              <c:strCache>
                <c:ptCount val="1"/>
                <c:pt idx="0">
                  <c:v>Male Asian, Non-Hispanic</c:v>
                </c:pt>
              </c:strCache>
            </c:strRef>
          </c:tx>
          <c:spPr>
            <a:solidFill>
              <a:schemeClr val="accent1">
                <a:lumMod val="40000"/>
                <a:lumOff val="6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Sheet1!$E$2:$E$104</c:f>
              <c:numCache>
                <c:formatCode>#,##0;[Red]#,##0</c:formatCode>
                <c:ptCount val="103"/>
                <c:pt idx="0">
                  <c:v>-6450</c:v>
                </c:pt>
                <c:pt idx="1">
                  <c:v>-6425</c:v>
                </c:pt>
                <c:pt idx="2">
                  <c:v>-6927</c:v>
                </c:pt>
                <c:pt idx="3">
                  <c:v>-6687</c:v>
                </c:pt>
                <c:pt idx="4">
                  <c:v>-6843</c:v>
                </c:pt>
                <c:pt idx="5">
                  <c:v>-7017</c:v>
                </c:pt>
                <c:pt idx="6">
                  <c:v>-7026</c:v>
                </c:pt>
                <c:pt idx="7">
                  <c:v>-6942</c:v>
                </c:pt>
                <c:pt idx="8">
                  <c:v>-6710</c:v>
                </c:pt>
                <c:pt idx="9">
                  <c:v>-7060</c:v>
                </c:pt>
                <c:pt idx="10">
                  <c:v>-6551</c:v>
                </c:pt>
                <c:pt idx="11">
                  <c:v>-6081</c:v>
                </c:pt>
                <c:pt idx="12">
                  <c:v>-6238</c:v>
                </c:pt>
                <c:pt idx="13">
                  <c:v>-6152</c:v>
                </c:pt>
                <c:pt idx="14">
                  <c:v>-6210</c:v>
                </c:pt>
                <c:pt idx="15">
                  <c:v>-5976</c:v>
                </c:pt>
                <c:pt idx="16">
                  <c:v>-6187</c:v>
                </c:pt>
                <c:pt idx="17">
                  <c:v>-6094</c:v>
                </c:pt>
                <c:pt idx="18">
                  <c:v>-6276</c:v>
                </c:pt>
                <c:pt idx="19">
                  <c:v>-6224</c:v>
                </c:pt>
                <c:pt idx="20">
                  <c:v>-6500</c:v>
                </c:pt>
                <c:pt idx="21">
                  <c:v>-7044</c:v>
                </c:pt>
                <c:pt idx="22">
                  <c:v>-7151</c:v>
                </c:pt>
                <c:pt idx="23">
                  <c:v>-7236</c:v>
                </c:pt>
                <c:pt idx="24">
                  <c:v>-7641</c:v>
                </c:pt>
                <c:pt idx="25">
                  <c:v>-7983</c:v>
                </c:pt>
                <c:pt idx="26">
                  <c:v>-7977</c:v>
                </c:pt>
                <c:pt idx="27">
                  <c:v>-8151</c:v>
                </c:pt>
                <c:pt idx="28">
                  <c:v>-7874</c:v>
                </c:pt>
                <c:pt idx="29">
                  <c:v>-7646</c:v>
                </c:pt>
                <c:pt idx="30">
                  <c:v>-8028</c:v>
                </c:pt>
                <c:pt idx="31">
                  <c:v>-7724</c:v>
                </c:pt>
                <c:pt idx="32">
                  <c:v>-7795</c:v>
                </c:pt>
                <c:pt idx="33">
                  <c:v>-7956</c:v>
                </c:pt>
                <c:pt idx="34">
                  <c:v>-8547</c:v>
                </c:pt>
                <c:pt idx="35">
                  <c:v>-8740</c:v>
                </c:pt>
                <c:pt idx="36">
                  <c:v>-8845</c:v>
                </c:pt>
                <c:pt idx="37">
                  <c:v>-9044</c:v>
                </c:pt>
                <c:pt idx="38">
                  <c:v>-8808</c:v>
                </c:pt>
                <c:pt idx="39">
                  <c:v>-8917</c:v>
                </c:pt>
                <c:pt idx="40">
                  <c:v>-8588</c:v>
                </c:pt>
                <c:pt idx="41">
                  <c:v>-8302</c:v>
                </c:pt>
                <c:pt idx="42">
                  <c:v>-7655</c:v>
                </c:pt>
                <c:pt idx="43">
                  <c:v>-7130</c:v>
                </c:pt>
                <c:pt idx="44">
                  <c:v>-7320</c:v>
                </c:pt>
                <c:pt idx="45">
                  <c:v>-7146</c:v>
                </c:pt>
                <c:pt idx="46">
                  <c:v>-7214</c:v>
                </c:pt>
                <c:pt idx="47">
                  <c:v>-7034</c:v>
                </c:pt>
                <c:pt idx="48">
                  <c:v>-6222</c:v>
                </c:pt>
                <c:pt idx="49">
                  <c:v>-6178</c:v>
                </c:pt>
                <c:pt idx="50">
                  <c:v>-6004</c:v>
                </c:pt>
                <c:pt idx="51">
                  <c:v>-5617</c:v>
                </c:pt>
                <c:pt idx="52">
                  <c:v>-5585</c:v>
                </c:pt>
                <c:pt idx="53">
                  <c:v>-5411</c:v>
                </c:pt>
                <c:pt idx="54">
                  <c:v>-5369</c:v>
                </c:pt>
                <c:pt idx="55">
                  <c:v>-5163</c:v>
                </c:pt>
                <c:pt idx="56">
                  <c:v>-4739</c:v>
                </c:pt>
                <c:pt idx="57">
                  <c:v>-4762</c:v>
                </c:pt>
                <c:pt idx="58">
                  <c:v>-4126</c:v>
                </c:pt>
                <c:pt idx="59">
                  <c:v>-4180</c:v>
                </c:pt>
                <c:pt idx="60">
                  <c:v>-4283</c:v>
                </c:pt>
                <c:pt idx="61">
                  <c:v>-3928</c:v>
                </c:pt>
                <c:pt idx="62">
                  <c:v>-3610</c:v>
                </c:pt>
                <c:pt idx="63">
                  <c:v>-3254</c:v>
                </c:pt>
                <c:pt idx="64">
                  <c:v>-2962</c:v>
                </c:pt>
                <c:pt idx="65">
                  <c:v>-2911</c:v>
                </c:pt>
                <c:pt idx="66">
                  <c:v>-2539</c:v>
                </c:pt>
                <c:pt idx="67">
                  <c:v>-2543</c:v>
                </c:pt>
                <c:pt idx="68">
                  <c:v>-2262</c:v>
                </c:pt>
                <c:pt idx="69">
                  <c:v>-2105</c:v>
                </c:pt>
                <c:pt idx="70">
                  <c:v>-1965</c:v>
                </c:pt>
                <c:pt idx="71">
                  <c:v>-1776</c:v>
                </c:pt>
                <c:pt idx="72">
                  <c:v>-1704</c:v>
                </c:pt>
                <c:pt idx="73">
                  <c:v>-1475</c:v>
                </c:pt>
                <c:pt idx="74">
                  <c:v>-1294</c:v>
                </c:pt>
                <c:pt idx="75">
                  <c:v>-1222</c:v>
                </c:pt>
                <c:pt idx="76">
                  <c:v>-1038</c:v>
                </c:pt>
                <c:pt idx="77">
                  <c:v>-952</c:v>
                </c:pt>
                <c:pt idx="78">
                  <c:v>-788</c:v>
                </c:pt>
                <c:pt idx="79">
                  <c:v>-779</c:v>
                </c:pt>
                <c:pt idx="80">
                  <c:v>-700</c:v>
                </c:pt>
                <c:pt idx="81">
                  <c:v>-553</c:v>
                </c:pt>
                <c:pt idx="82">
                  <c:v>-490</c:v>
                </c:pt>
                <c:pt idx="83">
                  <c:v>-424</c:v>
                </c:pt>
                <c:pt idx="84">
                  <c:v>-351</c:v>
                </c:pt>
                <c:pt idx="85">
                  <c:v>-294</c:v>
                </c:pt>
                <c:pt idx="86">
                  <c:v>-253</c:v>
                </c:pt>
                <c:pt idx="87">
                  <c:v>-242</c:v>
                </c:pt>
                <c:pt idx="88">
                  <c:v>-157</c:v>
                </c:pt>
                <c:pt idx="89">
                  <c:v>-146</c:v>
                </c:pt>
                <c:pt idx="90">
                  <c:v>-122</c:v>
                </c:pt>
                <c:pt idx="91">
                  <c:v>-69</c:v>
                </c:pt>
                <c:pt idx="92">
                  <c:v>-71</c:v>
                </c:pt>
                <c:pt idx="93">
                  <c:v>-40</c:v>
                </c:pt>
                <c:pt idx="94">
                  <c:v>-37</c:v>
                </c:pt>
                <c:pt idx="95">
                  <c:v>-27</c:v>
                </c:pt>
                <c:pt idx="96">
                  <c:v>-21</c:v>
                </c:pt>
                <c:pt idx="97">
                  <c:v>-16</c:v>
                </c:pt>
                <c:pt idx="98">
                  <c:v>-10</c:v>
                </c:pt>
                <c:pt idx="99">
                  <c:v>-3</c:v>
                </c:pt>
                <c:pt idx="100">
                  <c:v>-8</c:v>
                </c:pt>
                <c:pt idx="101">
                  <c:v>-1</c:v>
                </c:pt>
                <c:pt idx="102">
                  <c:v>-2</c:v>
                </c:pt>
              </c:numCache>
            </c:numRef>
          </c:val>
        </c:ser>
        <c:ser>
          <c:idx val="4"/>
          <c:order val="3"/>
          <c:tx>
            <c:strRef>
              <c:f>Sheet1!$F$1</c:f>
              <c:strCache>
                <c:ptCount val="1"/>
                <c:pt idx="0">
                  <c:v>Male Other, Non Hispanic</c:v>
                </c:pt>
              </c:strCache>
            </c:strRef>
          </c:tx>
          <c:spPr>
            <a:solidFill>
              <a:schemeClr val="accent1">
                <a:lumMod val="20000"/>
                <a:lumOff val="8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Sheet1!$F$2:$F$104</c:f>
              <c:numCache>
                <c:formatCode>#,##0;[Red]#,##0</c:formatCode>
                <c:ptCount val="103"/>
                <c:pt idx="0">
                  <c:v>-6248</c:v>
                </c:pt>
                <c:pt idx="1">
                  <c:v>-6146</c:v>
                </c:pt>
                <c:pt idx="2">
                  <c:v>-6169</c:v>
                </c:pt>
                <c:pt idx="3">
                  <c:v>-5923</c:v>
                </c:pt>
                <c:pt idx="4">
                  <c:v>-5759</c:v>
                </c:pt>
                <c:pt idx="5">
                  <c:v>-5537</c:v>
                </c:pt>
                <c:pt idx="6">
                  <c:v>-5432</c:v>
                </c:pt>
                <c:pt idx="7">
                  <c:v>-5122</c:v>
                </c:pt>
                <c:pt idx="8">
                  <c:v>-5011</c:v>
                </c:pt>
                <c:pt idx="9">
                  <c:v>-5046</c:v>
                </c:pt>
                <c:pt idx="10">
                  <c:v>-4952</c:v>
                </c:pt>
                <c:pt idx="11">
                  <c:v>-4902</c:v>
                </c:pt>
                <c:pt idx="12">
                  <c:v>-4731</c:v>
                </c:pt>
                <c:pt idx="13">
                  <c:v>-4639</c:v>
                </c:pt>
                <c:pt idx="14">
                  <c:v>-4451</c:v>
                </c:pt>
                <c:pt idx="15">
                  <c:v>-4435</c:v>
                </c:pt>
                <c:pt idx="16">
                  <c:v>-4325</c:v>
                </c:pt>
                <c:pt idx="17">
                  <c:v>-4168</c:v>
                </c:pt>
                <c:pt idx="18">
                  <c:v>-3919</c:v>
                </c:pt>
                <c:pt idx="19">
                  <c:v>-3937</c:v>
                </c:pt>
                <c:pt idx="20">
                  <c:v>-3693</c:v>
                </c:pt>
                <c:pt idx="21">
                  <c:v>-3469</c:v>
                </c:pt>
                <c:pt idx="22">
                  <c:v>-3205</c:v>
                </c:pt>
                <c:pt idx="23">
                  <c:v>-3077</c:v>
                </c:pt>
                <c:pt idx="24">
                  <c:v>-3206</c:v>
                </c:pt>
                <c:pt idx="25">
                  <c:v>-3094</c:v>
                </c:pt>
                <c:pt idx="26">
                  <c:v>-3224</c:v>
                </c:pt>
                <c:pt idx="27">
                  <c:v>-3214</c:v>
                </c:pt>
                <c:pt idx="28">
                  <c:v>-3066</c:v>
                </c:pt>
                <c:pt idx="29">
                  <c:v>-3063</c:v>
                </c:pt>
                <c:pt idx="30">
                  <c:v>-2972</c:v>
                </c:pt>
                <c:pt idx="31">
                  <c:v>-2785</c:v>
                </c:pt>
                <c:pt idx="32">
                  <c:v>-2707</c:v>
                </c:pt>
                <c:pt idx="33">
                  <c:v>-2698</c:v>
                </c:pt>
                <c:pt idx="34">
                  <c:v>-2635</c:v>
                </c:pt>
                <c:pt idx="35">
                  <c:v>-2664</c:v>
                </c:pt>
                <c:pt idx="36">
                  <c:v>-2367</c:v>
                </c:pt>
                <c:pt idx="37">
                  <c:v>-2509</c:v>
                </c:pt>
                <c:pt idx="38">
                  <c:v>-2538</c:v>
                </c:pt>
                <c:pt idx="39">
                  <c:v>-2680</c:v>
                </c:pt>
                <c:pt idx="40">
                  <c:v>-2581</c:v>
                </c:pt>
                <c:pt idx="41">
                  <c:v>-2362</c:v>
                </c:pt>
                <c:pt idx="42">
                  <c:v>-2162</c:v>
                </c:pt>
                <c:pt idx="43">
                  <c:v>-2159</c:v>
                </c:pt>
                <c:pt idx="44">
                  <c:v>-2200</c:v>
                </c:pt>
                <c:pt idx="45">
                  <c:v>-2348</c:v>
                </c:pt>
                <c:pt idx="46">
                  <c:v>-2446</c:v>
                </c:pt>
                <c:pt idx="47">
                  <c:v>-2494</c:v>
                </c:pt>
                <c:pt idx="48">
                  <c:v>-2322</c:v>
                </c:pt>
                <c:pt idx="49">
                  <c:v>-2393</c:v>
                </c:pt>
                <c:pt idx="50">
                  <c:v>-2455</c:v>
                </c:pt>
                <c:pt idx="51">
                  <c:v>-2171</c:v>
                </c:pt>
                <c:pt idx="52">
                  <c:v>-2393</c:v>
                </c:pt>
                <c:pt idx="53">
                  <c:v>-2203</c:v>
                </c:pt>
                <c:pt idx="54">
                  <c:v>-2219</c:v>
                </c:pt>
                <c:pt idx="55">
                  <c:v>-2056</c:v>
                </c:pt>
                <c:pt idx="56">
                  <c:v>-1954</c:v>
                </c:pt>
                <c:pt idx="57">
                  <c:v>-1812</c:v>
                </c:pt>
                <c:pt idx="58">
                  <c:v>-1770</c:v>
                </c:pt>
                <c:pt idx="59">
                  <c:v>-1674</c:v>
                </c:pt>
                <c:pt idx="60">
                  <c:v>-1564</c:v>
                </c:pt>
                <c:pt idx="61">
                  <c:v>-1534</c:v>
                </c:pt>
                <c:pt idx="62">
                  <c:v>-1530</c:v>
                </c:pt>
                <c:pt idx="63">
                  <c:v>-1468</c:v>
                </c:pt>
                <c:pt idx="64">
                  <c:v>-1107</c:v>
                </c:pt>
                <c:pt idx="65">
                  <c:v>-1064</c:v>
                </c:pt>
                <c:pt idx="66">
                  <c:v>-1033</c:v>
                </c:pt>
                <c:pt idx="67">
                  <c:v>-981</c:v>
                </c:pt>
                <c:pt idx="68">
                  <c:v>-903</c:v>
                </c:pt>
                <c:pt idx="69">
                  <c:v>-741</c:v>
                </c:pt>
                <c:pt idx="70">
                  <c:v>-704</c:v>
                </c:pt>
                <c:pt idx="71">
                  <c:v>-617</c:v>
                </c:pt>
                <c:pt idx="72">
                  <c:v>-632</c:v>
                </c:pt>
                <c:pt idx="73">
                  <c:v>-543</c:v>
                </c:pt>
                <c:pt idx="74">
                  <c:v>-521</c:v>
                </c:pt>
                <c:pt idx="75">
                  <c:v>-423</c:v>
                </c:pt>
                <c:pt idx="76">
                  <c:v>-411</c:v>
                </c:pt>
                <c:pt idx="77">
                  <c:v>-376</c:v>
                </c:pt>
                <c:pt idx="78">
                  <c:v>-338</c:v>
                </c:pt>
                <c:pt idx="79">
                  <c:v>-318</c:v>
                </c:pt>
                <c:pt idx="80">
                  <c:v>-290</c:v>
                </c:pt>
                <c:pt idx="81">
                  <c:v>-255</c:v>
                </c:pt>
                <c:pt idx="82">
                  <c:v>-236</c:v>
                </c:pt>
                <c:pt idx="83">
                  <c:v>-219</c:v>
                </c:pt>
                <c:pt idx="84">
                  <c:v>-171</c:v>
                </c:pt>
                <c:pt idx="85">
                  <c:v>-148</c:v>
                </c:pt>
                <c:pt idx="86">
                  <c:v>-133</c:v>
                </c:pt>
                <c:pt idx="87">
                  <c:v>-103</c:v>
                </c:pt>
                <c:pt idx="88">
                  <c:v>-78</c:v>
                </c:pt>
                <c:pt idx="89">
                  <c:v>-65</c:v>
                </c:pt>
                <c:pt idx="90">
                  <c:v>-44</c:v>
                </c:pt>
                <c:pt idx="91">
                  <c:v>-36</c:v>
                </c:pt>
                <c:pt idx="92">
                  <c:v>-44</c:v>
                </c:pt>
                <c:pt idx="93">
                  <c:v>-27</c:v>
                </c:pt>
                <c:pt idx="94">
                  <c:v>-16</c:v>
                </c:pt>
                <c:pt idx="95">
                  <c:v>-12</c:v>
                </c:pt>
                <c:pt idx="96">
                  <c:v>-8</c:v>
                </c:pt>
                <c:pt idx="97">
                  <c:v>-8</c:v>
                </c:pt>
                <c:pt idx="98">
                  <c:v>-4</c:v>
                </c:pt>
                <c:pt idx="99">
                  <c:v>-5</c:v>
                </c:pt>
                <c:pt idx="100">
                  <c:v>-9</c:v>
                </c:pt>
                <c:pt idx="101">
                  <c:v>-2</c:v>
                </c:pt>
                <c:pt idx="102">
                  <c:v>-3</c:v>
                </c:pt>
              </c:numCache>
            </c:numRef>
          </c:val>
        </c:ser>
        <c:ser>
          <c:idx val="1"/>
          <c:order val="4"/>
          <c:tx>
            <c:strRef>
              <c:f>Sheet1!$C$1</c:f>
              <c:strCache>
                <c:ptCount val="1"/>
                <c:pt idx="0">
                  <c:v>Male Hispanic</c:v>
                </c:pt>
              </c:strCache>
            </c:strRef>
          </c:tx>
          <c:spPr>
            <a:solidFill>
              <a:schemeClr val="accent1">
                <a:lumMod val="75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Sheet1!$C$2:$C$104</c:f>
              <c:numCache>
                <c:formatCode>#,##0;[Red]#,##0</c:formatCode>
                <c:ptCount val="103"/>
                <c:pt idx="0">
                  <c:v>-98489</c:v>
                </c:pt>
                <c:pt idx="1">
                  <c:v>-98784</c:v>
                </c:pt>
                <c:pt idx="2">
                  <c:v>-100851</c:v>
                </c:pt>
                <c:pt idx="3">
                  <c:v>-100382</c:v>
                </c:pt>
                <c:pt idx="4">
                  <c:v>-98751</c:v>
                </c:pt>
                <c:pt idx="5">
                  <c:v>-98782</c:v>
                </c:pt>
                <c:pt idx="6">
                  <c:v>-96980</c:v>
                </c:pt>
                <c:pt idx="7">
                  <c:v>-95522</c:v>
                </c:pt>
                <c:pt idx="8">
                  <c:v>-95413</c:v>
                </c:pt>
                <c:pt idx="9">
                  <c:v>-95651</c:v>
                </c:pt>
                <c:pt idx="10">
                  <c:v>-94678</c:v>
                </c:pt>
                <c:pt idx="11">
                  <c:v>-91318</c:v>
                </c:pt>
                <c:pt idx="12">
                  <c:v>-89557</c:v>
                </c:pt>
                <c:pt idx="13">
                  <c:v>-87981</c:v>
                </c:pt>
                <c:pt idx="14">
                  <c:v>-87551</c:v>
                </c:pt>
                <c:pt idx="15">
                  <c:v>-87137</c:v>
                </c:pt>
                <c:pt idx="16">
                  <c:v>-87612</c:v>
                </c:pt>
                <c:pt idx="17">
                  <c:v>-87839</c:v>
                </c:pt>
                <c:pt idx="18">
                  <c:v>-87742</c:v>
                </c:pt>
                <c:pt idx="19">
                  <c:v>-85492</c:v>
                </c:pt>
                <c:pt idx="20">
                  <c:v>-83497</c:v>
                </c:pt>
                <c:pt idx="21">
                  <c:v>-80617</c:v>
                </c:pt>
                <c:pt idx="22">
                  <c:v>-81283</c:v>
                </c:pt>
                <c:pt idx="23">
                  <c:v>-81113</c:v>
                </c:pt>
                <c:pt idx="24">
                  <c:v>-81068</c:v>
                </c:pt>
                <c:pt idx="25">
                  <c:v>-80465</c:v>
                </c:pt>
                <c:pt idx="26">
                  <c:v>-78988</c:v>
                </c:pt>
                <c:pt idx="27">
                  <c:v>-81368</c:v>
                </c:pt>
                <c:pt idx="28">
                  <c:v>-80270</c:v>
                </c:pt>
                <c:pt idx="29">
                  <c:v>-80005</c:v>
                </c:pt>
                <c:pt idx="30">
                  <c:v>-80793</c:v>
                </c:pt>
                <c:pt idx="31">
                  <c:v>-73875</c:v>
                </c:pt>
                <c:pt idx="32">
                  <c:v>-75053</c:v>
                </c:pt>
                <c:pt idx="33">
                  <c:v>-74086</c:v>
                </c:pt>
                <c:pt idx="34">
                  <c:v>-74080</c:v>
                </c:pt>
                <c:pt idx="35">
                  <c:v>-74534</c:v>
                </c:pt>
                <c:pt idx="36">
                  <c:v>-70430</c:v>
                </c:pt>
                <c:pt idx="37">
                  <c:v>-70675</c:v>
                </c:pt>
                <c:pt idx="38">
                  <c:v>-69486</c:v>
                </c:pt>
                <c:pt idx="39">
                  <c:v>-68235</c:v>
                </c:pt>
                <c:pt idx="40">
                  <c:v>-68243</c:v>
                </c:pt>
                <c:pt idx="41">
                  <c:v>-63174</c:v>
                </c:pt>
                <c:pt idx="42">
                  <c:v>-61692</c:v>
                </c:pt>
                <c:pt idx="43">
                  <c:v>-60018</c:v>
                </c:pt>
                <c:pt idx="44">
                  <c:v>-60492</c:v>
                </c:pt>
                <c:pt idx="45">
                  <c:v>-60567</c:v>
                </c:pt>
                <c:pt idx="46">
                  <c:v>-57607</c:v>
                </c:pt>
                <c:pt idx="47">
                  <c:v>-56404</c:v>
                </c:pt>
                <c:pt idx="48">
                  <c:v>-54002</c:v>
                </c:pt>
                <c:pt idx="49">
                  <c:v>-52658</c:v>
                </c:pt>
                <c:pt idx="50">
                  <c:v>-52408</c:v>
                </c:pt>
                <c:pt idx="51">
                  <c:v>-47330</c:v>
                </c:pt>
                <c:pt idx="52">
                  <c:v>-46137</c:v>
                </c:pt>
                <c:pt idx="53">
                  <c:v>-43624</c:v>
                </c:pt>
                <c:pt idx="54">
                  <c:v>-41969</c:v>
                </c:pt>
                <c:pt idx="55">
                  <c:v>-39717</c:v>
                </c:pt>
                <c:pt idx="56">
                  <c:v>-36399</c:v>
                </c:pt>
                <c:pt idx="57">
                  <c:v>-34608</c:v>
                </c:pt>
                <c:pt idx="58">
                  <c:v>-31737</c:v>
                </c:pt>
                <c:pt idx="59">
                  <c:v>-31139</c:v>
                </c:pt>
                <c:pt idx="60">
                  <c:v>-29553</c:v>
                </c:pt>
                <c:pt idx="61">
                  <c:v>-27475</c:v>
                </c:pt>
                <c:pt idx="62">
                  <c:v>-26245</c:v>
                </c:pt>
                <c:pt idx="63">
                  <c:v>-24454</c:v>
                </c:pt>
                <c:pt idx="64">
                  <c:v>-21239</c:v>
                </c:pt>
                <c:pt idx="65">
                  <c:v>-20390</c:v>
                </c:pt>
                <c:pt idx="66">
                  <c:v>-18246</c:v>
                </c:pt>
                <c:pt idx="67">
                  <c:v>-16664</c:v>
                </c:pt>
                <c:pt idx="68">
                  <c:v>-15003</c:v>
                </c:pt>
                <c:pt idx="69">
                  <c:v>-14156</c:v>
                </c:pt>
                <c:pt idx="70">
                  <c:v>-13637</c:v>
                </c:pt>
                <c:pt idx="71">
                  <c:v>-12146</c:v>
                </c:pt>
                <c:pt idx="72">
                  <c:v>-11751</c:v>
                </c:pt>
                <c:pt idx="73">
                  <c:v>-10885</c:v>
                </c:pt>
                <c:pt idx="74">
                  <c:v>-10227</c:v>
                </c:pt>
                <c:pt idx="75">
                  <c:v>-9924</c:v>
                </c:pt>
                <c:pt idx="76">
                  <c:v>-8711</c:v>
                </c:pt>
                <c:pt idx="77">
                  <c:v>-7735</c:v>
                </c:pt>
                <c:pt idx="78">
                  <c:v>-7656</c:v>
                </c:pt>
                <c:pt idx="79">
                  <c:v>-7053</c:v>
                </c:pt>
                <c:pt idx="80">
                  <c:v>-6669</c:v>
                </c:pt>
                <c:pt idx="81">
                  <c:v>-5721</c:v>
                </c:pt>
                <c:pt idx="82">
                  <c:v>-5239</c:v>
                </c:pt>
                <c:pt idx="83">
                  <c:v>-4775</c:v>
                </c:pt>
                <c:pt idx="84">
                  <c:v>-4061</c:v>
                </c:pt>
                <c:pt idx="85">
                  <c:v>-3592</c:v>
                </c:pt>
                <c:pt idx="86">
                  <c:v>-3134</c:v>
                </c:pt>
                <c:pt idx="87">
                  <c:v>-2688</c:v>
                </c:pt>
                <c:pt idx="88">
                  <c:v>-2079</c:v>
                </c:pt>
                <c:pt idx="89">
                  <c:v>-1615</c:v>
                </c:pt>
                <c:pt idx="90">
                  <c:v>-1298</c:v>
                </c:pt>
                <c:pt idx="91">
                  <c:v>-832</c:v>
                </c:pt>
                <c:pt idx="92">
                  <c:v>-681</c:v>
                </c:pt>
                <c:pt idx="93">
                  <c:v>-468</c:v>
                </c:pt>
                <c:pt idx="94">
                  <c:v>-400</c:v>
                </c:pt>
                <c:pt idx="95">
                  <c:v>-307</c:v>
                </c:pt>
                <c:pt idx="96">
                  <c:v>-217</c:v>
                </c:pt>
                <c:pt idx="97">
                  <c:v>-137</c:v>
                </c:pt>
                <c:pt idx="98">
                  <c:v>-106</c:v>
                </c:pt>
                <c:pt idx="99">
                  <c:v>-76</c:v>
                </c:pt>
                <c:pt idx="100">
                  <c:v>-131</c:v>
                </c:pt>
                <c:pt idx="101">
                  <c:v>-13</c:v>
                </c:pt>
                <c:pt idx="102">
                  <c:v>-6</c:v>
                </c:pt>
              </c:numCache>
            </c:numRef>
          </c:val>
        </c:ser>
        <c:ser>
          <c:idx val="5"/>
          <c:order val="5"/>
          <c:tx>
            <c:strRef>
              <c:f>Sheet1!$G$1</c:f>
              <c:strCache>
                <c:ptCount val="1"/>
                <c:pt idx="0">
                  <c:v>Female White, Non-Hispanic</c:v>
                </c:pt>
              </c:strCache>
            </c:strRef>
          </c:tx>
          <c:spPr>
            <a:solidFill>
              <a:schemeClr val="accent2">
                <a:lumMod val="5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Sheet1!$G$2:$G$104</c:f>
              <c:numCache>
                <c:formatCode>#,##0;[Red]#,##0</c:formatCode>
                <c:ptCount val="103"/>
                <c:pt idx="0">
                  <c:v>57695</c:v>
                </c:pt>
                <c:pt idx="1">
                  <c:v>58738</c:v>
                </c:pt>
                <c:pt idx="2">
                  <c:v>59885</c:v>
                </c:pt>
                <c:pt idx="3">
                  <c:v>60431</c:v>
                </c:pt>
                <c:pt idx="4">
                  <c:v>60271</c:v>
                </c:pt>
                <c:pt idx="5">
                  <c:v>61240</c:v>
                </c:pt>
                <c:pt idx="6">
                  <c:v>61936</c:v>
                </c:pt>
                <c:pt idx="7">
                  <c:v>62318</c:v>
                </c:pt>
                <c:pt idx="8">
                  <c:v>62340</c:v>
                </c:pt>
                <c:pt idx="9">
                  <c:v>63916</c:v>
                </c:pt>
                <c:pt idx="10">
                  <c:v>64529</c:v>
                </c:pt>
                <c:pt idx="11">
                  <c:v>64227</c:v>
                </c:pt>
                <c:pt idx="12">
                  <c:v>63577</c:v>
                </c:pt>
                <c:pt idx="13">
                  <c:v>64825</c:v>
                </c:pt>
                <c:pt idx="14">
                  <c:v>64929</c:v>
                </c:pt>
                <c:pt idx="15">
                  <c:v>65261</c:v>
                </c:pt>
                <c:pt idx="16">
                  <c:v>66454</c:v>
                </c:pt>
                <c:pt idx="17">
                  <c:v>67064</c:v>
                </c:pt>
                <c:pt idx="18">
                  <c:v>67882</c:v>
                </c:pt>
                <c:pt idx="19">
                  <c:v>68688</c:v>
                </c:pt>
                <c:pt idx="20">
                  <c:v>68864</c:v>
                </c:pt>
                <c:pt idx="21">
                  <c:v>68422</c:v>
                </c:pt>
                <c:pt idx="22">
                  <c:v>69168</c:v>
                </c:pt>
                <c:pt idx="23">
                  <c:v>71371</c:v>
                </c:pt>
                <c:pt idx="24">
                  <c:v>73604</c:v>
                </c:pt>
                <c:pt idx="25">
                  <c:v>74474</c:v>
                </c:pt>
                <c:pt idx="26">
                  <c:v>72735</c:v>
                </c:pt>
                <c:pt idx="27">
                  <c:v>74589</c:v>
                </c:pt>
                <c:pt idx="28">
                  <c:v>74248</c:v>
                </c:pt>
                <c:pt idx="29">
                  <c:v>74075</c:v>
                </c:pt>
                <c:pt idx="30">
                  <c:v>73636</c:v>
                </c:pt>
                <c:pt idx="31">
                  <c:v>68795</c:v>
                </c:pt>
                <c:pt idx="32">
                  <c:v>69256</c:v>
                </c:pt>
                <c:pt idx="33">
                  <c:v>67309</c:v>
                </c:pt>
                <c:pt idx="34">
                  <c:v>66464</c:v>
                </c:pt>
                <c:pt idx="35">
                  <c:v>68685</c:v>
                </c:pt>
                <c:pt idx="36">
                  <c:v>67035</c:v>
                </c:pt>
                <c:pt idx="37">
                  <c:v>69180</c:v>
                </c:pt>
                <c:pt idx="38">
                  <c:v>75022</c:v>
                </c:pt>
                <c:pt idx="39">
                  <c:v>81149</c:v>
                </c:pt>
                <c:pt idx="40">
                  <c:v>80297</c:v>
                </c:pt>
                <c:pt idx="41">
                  <c:v>75679</c:v>
                </c:pt>
                <c:pt idx="42">
                  <c:v>73029</c:v>
                </c:pt>
                <c:pt idx="43">
                  <c:v>73832</c:v>
                </c:pt>
                <c:pt idx="44">
                  <c:v>76089</c:v>
                </c:pt>
                <c:pt idx="45">
                  <c:v>84045</c:v>
                </c:pt>
                <c:pt idx="46">
                  <c:v>87732</c:v>
                </c:pt>
                <c:pt idx="47">
                  <c:v>90479</c:v>
                </c:pt>
                <c:pt idx="48">
                  <c:v>91736</c:v>
                </c:pt>
                <c:pt idx="49">
                  <c:v>93807</c:v>
                </c:pt>
                <c:pt idx="50">
                  <c:v>95207</c:v>
                </c:pt>
                <c:pt idx="51">
                  <c:v>92404</c:v>
                </c:pt>
                <c:pt idx="52">
                  <c:v>94299</c:v>
                </c:pt>
                <c:pt idx="53">
                  <c:v>92432</c:v>
                </c:pt>
                <c:pt idx="54">
                  <c:v>90708</c:v>
                </c:pt>
                <c:pt idx="55">
                  <c:v>90773</c:v>
                </c:pt>
                <c:pt idx="56">
                  <c:v>87722</c:v>
                </c:pt>
                <c:pt idx="57">
                  <c:v>85607</c:v>
                </c:pt>
                <c:pt idx="58">
                  <c:v>82503</c:v>
                </c:pt>
                <c:pt idx="59">
                  <c:v>78044</c:v>
                </c:pt>
                <c:pt idx="60">
                  <c:v>78413</c:v>
                </c:pt>
                <c:pt idx="61">
                  <c:v>76697</c:v>
                </c:pt>
                <c:pt idx="62">
                  <c:v>79908</c:v>
                </c:pt>
                <c:pt idx="63">
                  <c:v>79702</c:v>
                </c:pt>
                <c:pt idx="64">
                  <c:v>58705</c:v>
                </c:pt>
                <c:pt idx="65">
                  <c:v>61832</c:v>
                </c:pt>
                <c:pt idx="66">
                  <c:v>62147</c:v>
                </c:pt>
                <c:pt idx="67">
                  <c:v>59900</c:v>
                </c:pt>
                <c:pt idx="68">
                  <c:v>53490</c:v>
                </c:pt>
                <c:pt idx="69">
                  <c:v>50621</c:v>
                </c:pt>
                <c:pt idx="70">
                  <c:v>47089</c:v>
                </c:pt>
                <c:pt idx="71">
                  <c:v>45306</c:v>
                </c:pt>
                <c:pt idx="72">
                  <c:v>43684</c:v>
                </c:pt>
                <c:pt idx="73">
                  <c:v>40618</c:v>
                </c:pt>
                <c:pt idx="74">
                  <c:v>40325</c:v>
                </c:pt>
                <c:pt idx="75">
                  <c:v>39660</c:v>
                </c:pt>
                <c:pt idx="76">
                  <c:v>36224</c:v>
                </c:pt>
                <c:pt idx="77">
                  <c:v>35593</c:v>
                </c:pt>
                <c:pt idx="78">
                  <c:v>34349</c:v>
                </c:pt>
                <c:pt idx="79">
                  <c:v>33827</c:v>
                </c:pt>
                <c:pt idx="80">
                  <c:v>32802</c:v>
                </c:pt>
                <c:pt idx="81">
                  <c:v>30279</c:v>
                </c:pt>
                <c:pt idx="82">
                  <c:v>28537</c:v>
                </c:pt>
                <c:pt idx="83">
                  <c:v>27264</c:v>
                </c:pt>
                <c:pt idx="84">
                  <c:v>25718</c:v>
                </c:pt>
                <c:pt idx="85">
                  <c:v>24138</c:v>
                </c:pt>
                <c:pt idx="86">
                  <c:v>21687</c:v>
                </c:pt>
                <c:pt idx="87">
                  <c:v>19018</c:v>
                </c:pt>
                <c:pt idx="88">
                  <c:v>17666</c:v>
                </c:pt>
                <c:pt idx="89">
                  <c:v>14858</c:v>
                </c:pt>
                <c:pt idx="90">
                  <c:v>12062</c:v>
                </c:pt>
                <c:pt idx="91">
                  <c:v>9602</c:v>
                </c:pt>
                <c:pt idx="92">
                  <c:v>8004</c:v>
                </c:pt>
                <c:pt idx="93">
                  <c:v>6350</c:v>
                </c:pt>
                <c:pt idx="94">
                  <c:v>4914</c:v>
                </c:pt>
                <c:pt idx="95">
                  <c:v>3953</c:v>
                </c:pt>
                <c:pt idx="96">
                  <c:v>2949</c:v>
                </c:pt>
                <c:pt idx="97">
                  <c:v>2102</c:v>
                </c:pt>
                <c:pt idx="98">
                  <c:v>1388</c:v>
                </c:pt>
                <c:pt idx="99">
                  <c:v>1025</c:v>
                </c:pt>
                <c:pt idx="100">
                  <c:v>1488</c:v>
                </c:pt>
                <c:pt idx="101">
                  <c:v>87</c:v>
                </c:pt>
                <c:pt idx="102">
                  <c:v>7</c:v>
                </c:pt>
              </c:numCache>
            </c:numRef>
          </c:val>
        </c:ser>
        <c:ser>
          <c:idx val="7"/>
          <c:order val="6"/>
          <c:tx>
            <c:strRef>
              <c:f>Sheet1!$I$1</c:f>
              <c:strCache>
                <c:ptCount val="1"/>
                <c:pt idx="0">
                  <c:v>Female Black, Non-Hispanic</c:v>
                </c:pt>
              </c:strCache>
            </c:strRef>
          </c:tx>
          <c:invertIfNegative val="0"/>
          <c:dPt>
            <c:idx val="24"/>
            <c:invertIfNegative val="0"/>
            <c:bubble3D val="0"/>
            <c:spPr>
              <a:solidFill>
                <a:schemeClr val="accent2">
                  <a:lumMod val="60000"/>
                  <a:lumOff val="40000"/>
                </a:schemeClr>
              </a:solidFill>
            </c:spPr>
          </c:dPt>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Sheet1!$I$2:$I$104</c:f>
              <c:numCache>
                <c:formatCode>#,##0;[Red]#,##0</c:formatCode>
                <c:ptCount val="103"/>
                <c:pt idx="0">
                  <c:v>20760</c:v>
                </c:pt>
                <c:pt idx="1">
                  <c:v>21050</c:v>
                </c:pt>
                <c:pt idx="2">
                  <c:v>21527</c:v>
                </c:pt>
                <c:pt idx="3">
                  <c:v>21539</c:v>
                </c:pt>
                <c:pt idx="4">
                  <c:v>21812</c:v>
                </c:pt>
                <c:pt idx="5">
                  <c:v>21599</c:v>
                </c:pt>
                <c:pt idx="6">
                  <c:v>21579</c:v>
                </c:pt>
                <c:pt idx="7">
                  <c:v>21470</c:v>
                </c:pt>
                <c:pt idx="8">
                  <c:v>21692</c:v>
                </c:pt>
                <c:pt idx="9">
                  <c:v>21984</c:v>
                </c:pt>
                <c:pt idx="10">
                  <c:v>22622</c:v>
                </c:pt>
                <c:pt idx="11">
                  <c:v>21933</c:v>
                </c:pt>
                <c:pt idx="12">
                  <c:v>22093</c:v>
                </c:pt>
                <c:pt idx="13">
                  <c:v>22278</c:v>
                </c:pt>
                <c:pt idx="14">
                  <c:v>22058</c:v>
                </c:pt>
                <c:pt idx="15">
                  <c:v>23084</c:v>
                </c:pt>
                <c:pt idx="16">
                  <c:v>23628</c:v>
                </c:pt>
                <c:pt idx="17">
                  <c:v>24461</c:v>
                </c:pt>
                <c:pt idx="18">
                  <c:v>24210</c:v>
                </c:pt>
                <c:pt idx="19">
                  <c:v>24592</c:v>
                </c:pt>
                <c:pt idx="20">
                  <c:v>23873</c:v>
                </c:pt>
                <c:pt idx="21">
                  <c:v>22653</c:v>
                </c:pt>
                <c:pt idx="22">
                  <c:v>22165</c:v>
                </c:pt>
                <c:pt idx="23">
                  <c:v>21957</c:v>
                </c:pt>
                <c:pt idx="24">
                  <c:v>22232</c:v>
                </c:pt>
                <c:pt idx="25">
                  <c:v>21945</c:v>
                </c:pt>
                <c:pt idx="26">
                  <c:v>21871</c:v>
                </c:pt>
                <c:pt idx="27">
                  <c:v>22495</c:v>
                </c:pt>
                <c:pt idx="28">
                  <c:v>22323</c:v>
                </c:pt>
                <c:pt idx="29">
                  <c:v>23175</c:v>
                </c:pt>
                <c:pt idx="30">
                  <c:v>23715</c:v>
                </c:pt>
                <c:pt idx="31">
                  <c:v>22118</c:v>
                </c:pt>
                <c:pt idx="32">
                  <c:v>21493</c:v>
                </c:pt>
                <c:pt idx="33">
                  <c:v>21139</c:v>
                </c:pt>
                <c:pt idx="34">
                  <c:v>21135</c:v>
                </c:pt>
                <c:pt idx="35">
                  <c:v>20998</c:v>
                </c:pt>
                <c:pt idx="36">
                  <c:v>21152</c:v>
                </c:pt>
                <c:pt idx="37">
                  <c:v>22067</c:v>
                </c:pt>
                <c:pt idx="38">
                  <c:v>22390</c:v>
                </c:pt>
                <c:pt idx="39">
                  <c:v>23440</c:v>
                </c:pt>
                <c:pt idx="40">
                  <c:v>22369</c:v>
                </c:pt>
                <c:pt idx="41">
                  <c:v>20520</c:v>
                </c:pt>
                <c:pt idx="42">
                  <c:v>20949</c:v>
                </c:pt>
                <c:pt idx="43">
                  <c:v>20955</c:v>
                </c:pt>
                <c:pt idx="44">
                  <c:v>21867</c:v>
                </c:pt>
                <c:pt idx="45">
                  <c:v>23224</c:v>
                </c:pt>
                <c:pt idx="46">
                  <c:v>22447</c:v>
                </c:pt>
                <c:pt idx="47">
                  <c:v>22393</c:v>
                </c:pt>
                <c:pt idx="48">
                  <c:v>22160</c:v>
                </c:pt>
                <c:pt idx="49">
                  <c:v>22456</c:v>
                </c:pt>
                <c:pt idx="50">
                  <c:v>22072</c:v>
                </c:pt>
                <c:pt idx="51">
                  <c:v>21481</c:v>
                </c:pt>
                <c:pt idx="52">
                  <c:v>21019</c:v>
                </c:pt>
                <c:pt idx="53">
                  <c:v>20525</c:v>
                </c:pt>
                <c:pt idx="54">
                  <c:v>19752</c:v>
                </c:pt>
                <c:pt idx="55">
                  <c:v>19186</c:v>
                </c:pt>
                <c:pt idx="56">
                  <c:v>17543</c:v>
                </c:pt>
                <c:pt idx="57">
                  <c:v>16836</c:v>
                </c:pt>
                <c:pt idx="58">
                  <c:v>16173</c:v>
                </c:pt>
                <c:pt idx="59">
                  <c:v>15692</c:v>
                </c:pt>
                <c:pt idx="60">
                  <c:v>14783</c:v>
                </c:pt>
                <c:pt idx="61">
                  <c:v>13870</c:v>
                </c:pt>
                <c:pt idx="62">
                  <c:v>12864</c:v>
                </c:pt>
                <c:pt idx="63">
                  <c:v>11629</c:v>
                </c:pt>
                <c:pt idx="64">
                  <c:v>9791</c:v>
                </c:pt>
                <c:pt idx="65">
                  <c:v>9825</c:v>
                </c:pt>
                <c:pt idx="66">
                  <c:v>9060</c:v>
                </c:pt>
                <c:pt idx="67">
                  <c:v>8607</c:v>
                </c:pt>
                <c:pt idx="68">
                  <c:v>7857</c:v>
                </c:pt>
                <c:pt idx="69">
                  <c:v>7620</c:v>
                </c:pt>
                <c:pt idx="70">
                  <c:v>7027</c:v>
                </c:pt>
                <c:pt idx="71">
                  <c:v>6198</c:v>
                </c:pt>
                <c:pt idx="72">
                  <c:v>6138</c:v>
                </c:pt>
                <c:pt idx="73">
                  <c:v>5903</c:v>
                </c:pt>
                <c:pt idx="74">
                  <c:v>5622</c:v>
                </c:pt>
                <c:pt idx="75">
                  <c:v>5534</c:v>
                </c:pt>
                <c:pt idx="76">
                  <c:v>5035</c:v>
                </c:pt>
                <c:pt idx="77">
                  <c:v>4980</c:v>
                </c:pt>
                <c:pt idx="78">
                  <c:v>4301</c:v>
                </c:pt>
                <c:pt idx="79">
                  <c:v>4132</c:v>
                </c:pt>
                <c:pt idx="80">
                  <c:v>4121</c:v>
                </c:pt>
                <c:pt idx="81">
                  <c:v>3694</c:v>
                </c:pt>
                <c:pt idx="82">
                  <c:v>3332</c:v>
                </c:pt>
                <c:pt idx="83">
                  <c:v>3063</c:v>
                </c:pt>
                <c:pt idx="84">
                  <c:v>2930</c:v>
                </c:pt>
                <c:pt idx="85">
                  <c:v>2626</c:v>
                </c:pt>
                <c:pt idx="86">
                  <c:v>2263</c:v>
                </c:pt>
                <c:pt idx="87">
                  <c:v>2060</c:v>
                </c:pt>
                <c:pt idx="88">
                  <c:v>1750</c:v>
                </c:pt>
                <c:pt idx="89">
                  <c:v>1440</c:v>
                </c:pt>
                <c:pt idx="90">
                  <c:v>1373</c:v>
                </c:pt>
                <c:pt idx="91">
                  <c:v>1058</c:v>
                </c:pt>
                <c:pt idx="92">
                  <c:v>828</c:v>
                </c:pt>
                <c:pt idx="93">
                  <c:v>670</c:v>
                </c:pt>
                <c:pt idx="94">
                  <c:v>560</c:v>
                </c:pt>
                <c:pt idx="95">
                  <c:v>483</c:v>
                </c:pt>
                <c:pt idx="96">
                  <c:v>404</c:v>
                </c:pt>
                <c:pt idx="97">
                  <c:v>303</c:v>
                </c:pt>
                <c:pt idx="98">
                  <c:v>206</c:v>
                </c:pt>
                <c:pt idx="99">
                  <c:v>201</c:v>
                </c:pt>
                <c:pt idx="100">
                  <c:v>305</c:v>
                </c:pt>
                <c:pt idx="101">
                  <c:v>41</c:v>
                </c:pt>
                <c:pt idx="102">
                  <c:v>2</c:v>
                </c:pt>
              </c:numCache>
            </c:numRef>
          </c:val>
        </c:ser>
        <c:ser>
          <c:idx val="8"/>
          <c:order val="7"/>
          <c:tx>
            <c:strRef>
              <c:f>Sheet1!$J$1</c:f>
              <c:strCache>
                <c:ptCount val="1"/>
                <c:pt idx="0">
                  <c:v>Female Asian, Non-Hispanic</c:v>
                </c:pt>
              </c:strCache>
            </c:strRef>
          </c:tx>
          <c:spPr>
            <a:solidFill>
              <a:schemeClr val="accent2">
                <a:lumMod val="40000"/>
                <a:lumOff val="6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Sheet1!$J$2:$J$104</c:f>
              <c:numCache>
                <c:formatCode>#,##0;[Red]#,##0</c:formatCode>
                <c:ptCount val="103"/>
                <c:pt idx="0">
                  <c:v>6146</c:v>
                </c:pt>
                <c:pt idx="1">
                  <c:v>6174</c:v>
                </c:pt>
                <c:pt idx="2">
                  <c:v>6630</c:v>
                </c:pt>
                <c:pt idx="3">
                  <c:v>6559</c:v>
                </c:pt>
                <c:pt idx="4">
                  <c:v>6714</c:v>
                </c:pt>
                <c:pt idx="5">
                  <c:v>6788</c:v>
                </c:pt>
                <c:pt idx="6">
                  <c:v>7020</c:v>
                </c:pt>
                <c:pt idx="7">
                  <c:v>6830</c:v>
                </c:pt>
                <c:pt idx="8">
                  <c:v>6491</c:v>
                </c:pt>
                <c:pt idx="9">
                  <c:v>6804</c:v>
                </c:pt>
                <c:pt idx="10">
                  <c:v>6380</c:v>
                </c:pt>
                <c:pt idx="11">
                  <c:v>5967</c:v>
                </c:pt>
                <c:pt idx="12">
                  <c:v>6085</c:v>
                </c:pt>
                <c:pt idx="13">
                  <c:v>6140</c:v>
                </c:pt>
                <c:pt idx="14">
                  <c:v>5858</c:v>
                </c:pt>
                <c:pt idx="15">
                  <c:v>5721</c:v>
                </c:pt>
                <c:pt idx="16">
                  <c:v>5872</c:v>
                </c:pt>
                <c:pt idx="17">
                  <c:v>5703</c:v>
                </c:pt>
                <c:pt idx="18">
                  <c:v>5709</c:v>
                </c:pt>
                <c:pt idx="19">
                  <c:v>5694</c:v>
                </c:pt>
                <c:pt idx="20">
                  <c:v>6021</c:v>
                </c:pt>
                <c:pt idx="21">
                  <c:v>6342</c:v>
                </c:pt>
                <c:pt idx="22">
                  <c:v>6475</c:v>
                </c:pt>
                <c:pt idx="23">
                  <c:v>6787</c:v>
                </c:pt>
                <c:pt idx="24">
                  <c:v>7436</c:v>
                </c:pt>
                <c:pt idx="25">
                  <c:v>7661</c:v>
                </c:pt>
                <c:pt idx="26">
                  <c:v>8457</c:v>
                </c:pt>
                <c:pt idx="27">
                  <c:v>8745</c:v>
                </c:pt>
                <c:pt idx="28">
                  <c:v>8841</c:v>
                </c:pt>
                <c:pt idx="29">
                  <c:v>8902</c:v>
                </c:pt>
                <c:pt idx="30">
                  <c:v>9000</c:v>
                </c:pt>
                <c:pt idx="31">
                  <c:v>8849</c:v>
                </c:pt>
                <c:pt idx="32">
                  <c:v>8726</c:v>
                </c:pt>
                <c:pt idx="33">
                  <c:v>8880</c:v>
                </c:pt>
                <c:pt idx="34">
                  <c:v>9472</c:v>
                </c:pt>
                <c:pt idx="35">
                  <c:v>9632</c:v>
                </c:pt>
                <c:pt idx="36">
                  <c:v>9689</c:v>
                </c:pt>
                <c:pt idx="37">
                  <c:v>9832</c:v>
                </c:pt>
                <c:pt idx="38">
                  <c:v>9732</c:v>
                </c:pt>
                <c:pt idx="39">
                  <c:v>9533</c:v>
                </c:pt>
                <c:pt idx="40">
                  <c:v>9408</c:v>
                </c:pt>
                <c:pt idx="41">
                  <c:v>8685</c:v>
                </c:pt>
                <c:pt idx="42">
                  <c:v>7956</c:v>
                </c:pt>
                <c:pt idx="43">
                  <c:v>7443</c:v>
                </c:pt>
                <c:pt idx="44">
                  <c:v>7442</c:v>
                </c:pt>
                <c:pt idx="45">
                  <c:v>7423</c:v>
                </c:pt>
                <c:pt idx="46">
                  <c:v>7433</c:v>
                </c:pt>
                <c:pt idx="47">
                  <c:v>7312</c:v>
                </c:pt>
                <c:pt idx="48">
                  <c:v>6436</c:v>
                </c:pt>
                <c:pt idx="49">
                  <c:v>6743</c:v>
                </c:pt>
                <c:pt idx="50">
                  <c:v>6731</c:v>
                </c:pt>
                <c:pt idx="51">
                  <c:v>6419</c:v>
                </c:pt>
                <c:pt idx="52">
                  <c:v>6261</c:v>
                </c:pt>
                <c:pt idx="53">
                  <c:v>6288</c:v>
                </c:pt>
                <c:pt idx="54">
                  <c:v>6123</c:v>
                </c:pt>
                <c:pt idx="55">
                  <c:v>5897</c:v>
                </c:pt>
                <c:pt idx="56">
                  <c:v>5525</c:v>
                </c:pt>
                <c:pt idx="57">
                  <c:v>5662</c:v>
                </c:pt>
                <c:pt idx="58">
                  <c:v>5157</c:v>
                </c:pt>
                <c:pt idx="59">
                  <c:v>5296</c:v>
                </c:pt>
                <c:pt idx="60">
                  <c:v>5257</c:v>
                </c:pt>
                <c:pt idx="61">
                  <c:v>4665</c:v>
                </c:pt>
                <c:pt idx="62">
                  <c:v>4415</c:v>
                </c:pt>
                <c:pt idx="63">
                  <c:v>3997</c:v>
                </c:pt>
                <c:pt idx="64">
                  <c:v>3389</c:v>
                </c:pt>
                <c:pt idx="65">
                  <c:v>3353</c:v>
                </c:pt>
                <c:pt idx="66">
                  <c:v>2955</c:v>
                </c:pt>
                <c:pt idx="67">
                  <c:v>2791</c:v>
                </c:pt>
                <c:pt idx="68">
                  <c:v>2555</c:v>
                </c:pt>
                <c:pt idx="69">
                  <c:v>2343</c:v>
                </c:pt>
                <c:pt idx="70">
                  <c:v>2206</c:v>
                </c:pt>
                <c:pt idx="71">
                  <c:v>2018</c:v>
                </c:pt>
                <c:pt idx="72">
                  <c:v>1842</c:v>
                </c:pt>
                <c:pt idx="73">
                  <c:v>1765</c:v>
                </c:pt>
                <c:pt idx="74">
                  <c:v>1663</c:v>
                </c:pt>
                <c:pt idx="75">
                  <c:v>1362</c:v>
                </c:pt>
                <c:pt idx="76">
                  <c:v>1326</c:v>
                </c:pt>
                <c:pt idx="77">
                  <c:v>1250</c:v>
                </c:pt>
                <c:pt idx="78">
                  <c:v>1064</c:v>
                </c:pt>
                <c:pt idx="79">
                  <c:v>1120</c:v>
                </c:pt>
                <c:pt idx="80">
                  <c:v>989</c:v>
                </c:pt>
                <c:pt idx="81">
                  <c:v>759</c:v>
                </c:pt>
                <c:pt idx="82">
                  <c:v>718</c:v>
                </c:pt>
                <c:pt idx="83">
                  <c:v>697</c:v>
                </c:pt>
                <c:pt idx="84">
                  <c:v>587</c:v>
                </c:pt>
                <c:pt idx="85">
                  <c:v>478</c:v>
                </c:pt>
                <c:pt idx="86">
                  <c:v>405</c:v>
                </c:pt>
                <c:pt idx="87">
                  <c:v>346</c:v>
                </c:pt>
                <c:pt idx="88">
                  <c:v>281</c:v>
                </c:pt>
                <c:pt idx="89">
                  <c:v>246</c:v>
                </c:pt>
                <c:pt idx="90">
                  <c:v>177</c:v>
                </c:pt>
                <c:pt idx="91">
                  <c:v>143</c:v>
                </c:pt>
                <c:pt idx="92">
                  <c:v>117</c:v>
                </c:pt>
                <c:pt idx="93">
                  <c:v>83</c:v>
                </c:pt>
                <c:pt idx="94">
                  <c:v>80</c:v>
                </c:pt>
                <c:pt idx="95">
                  <c:v>66</c:v>
                </c:pt>
                <c:pt idx="96">
                  <c:v>36</c:v>
                </c:pt>
                <c:pt idx="97">
                  <c:v>32</c:v>
                </c:pt>
                <c:pt idx="98">
                  <c:v>13</c:v>
                </c:pt>
                <c:pt idx="99">
                  <c:v>19</c:v>
                </c:pt>
                <c:pt idx="100">
                  <c:v>22</c:v>
                </c:pt>
                <c:pt idx="101">
                  <c:v>4</c:v>
                </c:pt>
                <c:pt idx="102">
                  <c:v>0</c:v>
                </c:pt>
              </c:numCache>
            </c:numRef>
          </c:val>
        </c:ser>
        <c:ser>
          <c:idx val="9"/>
          <c:order val="8"/>
          <c:tx>
            <c:strRef>
              <c:f>Sheet1!$K$1</c:f>
              <c:strCache>
                <c:ptCount val="1"/>
                <c:pt idx="0">
                  <c:v>Female Other, Non Hispanic</c:v>
                </c:pt>
              </c:strCache>
            </c:strRef>
          </c:tx>
          <c:spPr>
            <a:solidFill>
              <a:schemeClr val="accent2">
                <a:lumMod val="20000"/>
                <a:lumOff val="8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Sheet1!$K$2:$K$104</c:f>
              <c:numCache>
                <c:formatCode>#,##0;[Red]#,##0</c:formatCode>
                <c:ptCount val="103"/>
                <c:pt idx="0">
                  <c:v>6030</c:v>
                </c:pt>
                <c:pt idx="1">
                  <c:v>5920</c:v>
                </c:pt>
                <c:pt idx="2">
                  <c:v>5908</c:v>
                </c:pt>
                <c:pt idx="3">
                  <c:v>5610</c:v>
                </c:pt>
                <c:pt idx="4">
                  <c:v>5511</c:v>
                </c:pt>
                <c:pt idx="5">
                  <c:v>5516</c:v>
                </c:pt>
                <c:pt idx="6">
                  <c:v>5216</c:v>
                </c:pt>
                <c:pt idx="7">
                  <c:v>5156</c:v>
                </c:pt>
                <c:pt idx="8">
                  <c:v>4864</c:v>
                </c:pt>
                <c:pt idx="9">
                  <c:v>4887</c:v>
                </c:pt>
                <c:pt idx="10">
                  <c:v>4812</c:v>
                </c:pt>
                <c:pt idx="11">
                  <c:v>4736</c:v>
                </c:pt>
                <c:pt idx="12">
                  <c:v>4641</c:v>
                </c:pt>
                <c:pt idx="13">
                  <c:v>4549</c:v>
                </c:pt>
                <c:pt idx="14">
                  <c:v>4481</c:v>
                </c:pt>
                <c:pt idx="15">
                  <c:v>4264</c:v>
                </c:pt>
                <c:pt idx="16">
                  <c:v>4206</c:v>
                </c:pt>
                <c:pt idx="17">
                  <c:v>4082</c:v>
                </c:pt>
                <c:pt idx="18">
                  <c:v>4011</c:v>
                </c:pt>
                <c:pt idx="19">
                  <c:v>3981</c:v>
                </c:pt>
                <c:pt idx="20">
                  <c:v>3734</c:v>
                </c:pt>
                <c:pt idx="21">
                  <c:v>3490</c:v>
                </c:pt>
                <c:pt idx="22">
                  <c:v>3530</c:v>
                </c:pt>
                <c:pt idx="23">
                  <c:v>3605</c:v>
                </c:pt>
                <c:pt idx="24">
                  <c:v>3298</c:v>
                </c:pt>
                <c:pt idx="25">
                  <c:v>3396</c:v>
                </c:pt>
                <c:pt idx="26">
                  <c:v>3229</c:v>
                </c:pt>
                <c:pt idx="27">
                  <c:v>3376</c:v>
                </c:pt>
                <c:pt idx="28">
                  <c:v>3405</c:v>
                </c:pt>
                <c:pt idx="29">
                  <c:v>3226</c:v>
                </c:pt>
                <c:pt idx="30">
                  <c:v>3269</c:v>
                </c:pt>
                <c:pt idx="31">
                  <c:v>3061</c:v>
                </c:pt>
                <c:pt idx="32">
                  <c:v>3013</c:v>
                </c:pt>
                <c:pt idx="33">
                  <c:v>2827</c:v>
                </c:pt>
                <c:pt idx="34">
                  <c:v>2794</c:v>
                </c:pt>
                <c:pt idx="35">
                  <c:v>2886</c:v>
                </c:pt>
                <c:pt idx="36">
                  <c:v>2735</c:v>
                </c:pt>
                <c:pt idx="37">
                  <c:v>2740</c:v>
                </c:pt>
                <c:pt idx="38">
                  <c:v>2797</c:v>
                </c:pt>
                <c:pt idx="39">
                  <c:v>2880</c:v>
                </c:pt>
                <c:pt idx="40">
                  <c:v>2755</c:v>
                </c:pt>
                <c:pt idx="41">
                  <c:v>2435</c:v>
                </c:pt>
                <c:pt idx="42">
                  <c:v>2480</c:v>
                </c:pt>
                <c:pt idx="43">
                  <c:v>2320</c:v>
                </c:pt>
                <c:pt idx="44">
                  <c:v>2322</c:v>
                </c:pt>
                <c:pt idx="45">
                  <c:v>2537</c:v>
                </c:pt>
                <c:pt idx="46">
                  <c:v>2530</c:v>
                </c:pt>
                <c:pt idx="47">
                  <c:v>2627</c:v>
                </c:pt>
                <c:pt idx="48">
                  <c:v>2652</c:v>
                </c:pt>
                <c:pt idx="49">
                  <c:v>2638</c:v>
                </c:pt>
                <c:pt idx="50">
                  <c:v>2425</c:v>
                </c:pt>
                <c:pt idx="51">
                  <c:v>2352</c:v>
                </c:pt>
                <c:pt idx="52">
                  <c:v>2377</c:v>
                </c:pt>
                <c:pt idx="53">
                  <c:v>2396</c:v>
                </c:pt>
                <c:pt idx="54">
                  <c:v>2177</c:v>
                </c:pt>
                <c:pt idx="55">
                  <c:v>2198</c:v>
                </c:pt>
                <c:pt idx="56">
                  <c:v>1949</c:v>
                </c:pt>
                <c:pt idx="57">
                  <c:v>1955</c:v>
                </c:pt>
                <c:pt idx="58">
                  <c:v>1783</c:v>
                </c:pt>
                <c:pt idx="59">
                  <c:v>1708</c:v>
                </c:pt>
                <c:pt idx="60">
                  <c:v>1641</c:v>
                </c:pt>
                <c:pt idx="61">
                  <c:v>1603</c:v>
                </c:pt>
                <c:pt idx="62">
                  <c:v>1521</c:v>
                </c:pt>
                <c:pt idx="63">
                  <c:v>1550</c:v>
                </c:pt>
                <c:pt idx="64">
                  <c:v>1121</c:v>
                </c:pt>
                <c:pt idx="65">
                  <c:v>1161</c:v>
                </c:pt>
                <c:pt idx="66">
                  <c:v>1059</c:v>
                </c:pt>
                <c:pt idx="67">
                  <c:v>1010</c:v>
                </c:pt>
                <c:pt idx="68">
                  <c:v>878</c:v>
                </c:pt>
                <c:pt idx="69">
                  <c:v>828</c:v>
                </c:pt>
                <c:pt idx="70">
                  <c:v>776</c:v>
                </c:pt>
                <c:pt idx="71">
                  <c:v>697</c:v>
                </c:pt>
                <c:pt idx="72">
                  <c:v>668</c:v>
                </c:pt>
                <c:pt idx="73">
                  <c:v>608</c:v>
                </c:pt>
                <c:pt idx="74">
                  <c:v>607</c:v>
                </c:pt>
                <c:pt idx="75">
                  <c:v>536</c:v>
                </c:pt>
                <c:pt idx="76">
                  <c:v>452</c:v>
                </c:pt>
                <c:pt idx="77">
                  <c:v>481</c:v>
                </c:pt>
                <c:pt idx="78">
                  <c:v>460</c:v>
                </c:pt>
                <c:pt idx="79">
                  <c:v>425</c:v>
                </c:pt>
                <c:pt idx="80">
                  <c:v>419</c:v>
                </c:pt>
                <c:pt idx="81">
                  <c:v>328</c:v>
                </c:pt>
                <c:pt idx="82">
                  <c:v>335</c:v>
                </c:pt>
                <c:pt idx="83">
                  <c:v>307</c:v>
                </c:pt>
                <c:pt idx="84">
                  <c:v>286</c:v>
                </c:pt>
                <c:pt idx="85">
                  <c:v>243</c:v>
                </c:pt>
                <c:pt idx="86">
                  <c:v>219</c:v>
                </c:pt>
                <c:pt idx="87">
                  <c:v>172</c:v>
                </c:pt>
                <c:pt idx="88">
                  <c:v>150</c:v>
                </c:pt>
                <c:pt idx="89">
                  <c:v>122</c:v>
                </c:pt>
                <c:pt idx="90">
                  <c:v>112</c:v>
                </c:pt>
                <c:pt idx="91">
                  <c:v>83</c:v>
                </c:pt>
                <c:pt idx="92">
                  <c:v>67</c:v>
                </c:pt>
                <c:pt idx="93">
                  <c:v>58</c:v>
                </c:pt>
                <c:pt idx="94">
                  <c:v>45</c:v>
                </c:pt>
                <c:pt idx="95">
                  <c:v>26</c:v>
                </c:pt>
                <c:pt idx="96">
                  <c:v>30</c:v>
                </c:pt>
                <c:pt idx="97">
                  <c:v>13</c:v>
                </c:pt>
                <c:pt idx="98">
                  <c:v>11</c:v>
                </c:pt>
                <c:pt idx="99">
                  <c:v>10</c:v>
                </c:pt>
                <c:pt idx="100">
                  <c:v>18</c:v>
                </c:pt>
                <c:pt idx="101">
                  <c:v>4</c:v>
                </c:pt>
                <c:pt idx="102">
                  <c:v>0</c:v>
                </c:pt>
              </c:numCache>
            </c:numRef>
          </c:val>
        </c:ser>
        <c:ser>
          <c:idx val="6"/>
          <c:order val="9"/>
          <c:tx>
            <c:strRef>
              <c:f>Sheet1!$H$1</c:f>
              <c:strCache>
                <c:ptCount val="1"/>
                <c:pt idx="0">
                  <c:v>Female Hispanic</c:v>
                </c:pt>
              </c:strCache>
            </c:strRef>
          </c:tx>
          <c:spPr>
            <a:solidFill>
              <a:schemeClr val="accent2">
                <a:lumMod val="75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Sheet1!$H$2:$H$104</c:f>
              <c:numCache>
                <c:formatCode>#,##0;[Red]#,##0</c:formatCode>
                <c:ptCount val="103"/>
                <c:pt idx="0">
                  <c:v>95726</c:v>
                </c:pt>
                <c:pt idx="1">
                  <c:v>95021</c:v>
                </c:pt>
                <c:pt idx="2">
                  <c:v>96895</c:v>
                </c:pt>
                <c:pt idx="3">
                  <c:v>96732</c:v>
                </c:pt>
                <c:pt idx="4">
                  <c:v>95040</c:v>
                </c:pt>
                <c:pt idx="5">
                  <c:v>94574</c:v>
                </c:pt>
                <c:pt idx="6">
                  <c:v>93368</c:v>
                </c:pt>
                <c:pt idx="7">
                  <c:v>92599</c:v>
                </c:pt>
                <c:pt idx="8">
                  <c:v>91509</c:v>
                </c:pt>
                <c:pt idx="9">
                  <c:v>92724</c:v>
                </c:pt>
                <c:pt idx="10">
                  <c:v>90909</c:v>
                </c:pt>
                <c:pt idx="11">
                  <c:v>87623</c:v>
                </c:pt>
                <c:pt idx="12">
                  <c:v>85757</c:v>
                </c:pt>
                <c:pt idx="13">
                  <c:v>84314</c:v>
                </c:pt>
                <c:pt idx="14">
                  <c:v>83694</c:v>
                </c:pt>
                <c:pt idx="15">
                  <c:v>82826</c:v>
                </c:pt>
                <c:pt idx="16">
                  <c:v>82587</c:v>
                </c:pt>
                <c:pt idx="17">
                  <c:v>82601</c:v>
                </c:pt>
                <c:pt idx="18">
                  <c:v>82106</c:v>
                </c:pt>
                <c:pt idx="19">
                  <c:v>79751</c:v>
                </c:pt>
                <c:pt idx="20">
                  <c:v>76978</c:v>
                </c:pt>
                <c:pt idx="21">
                  <c:v>73456</c:v>
                </c:pt>
                <c:pt idx="22">
                  <c:v>72762</c:v>
                </c:pt>
                <c:pt idx="23">
                  <c:v>72972</c:v>
                </c:pt>
                <c:pt idx="24">
                  <c:v>73531</c:v>
                </c:pt>
                <c:pt idx="25">
                  <c:v>73973</c:v>
                </c:pt>
                <c:pt idx="26">
                  <c:v>72935</c:v>
                </c:pt>
                <c:pt idx="27">
                  <c:v>75199</c:v>
                </c:pt>
                <c:pt idx="28">
                  <c:v>74811</c:v>
                </c:pt>
                <c:pt idx="29">
                  <c:v>75987</c:v>
                </c:pt>
                <c:pt idx="30">
                  <c:v>75671</c:v>
                </c:pt>
                <c:pt idx="31">
                  <c:v>70517</c:v>
                </c:pt>
                <c:pt idx="32">
                  <c:v>71851</c:v>
                </c:pt>
                <c:pt idx="33">
                  <c:v>71933</c:v>
                </c:pt>
                <c:pt idx="34">
                  <c:v>72624</c:v>
                </c:pt>
                <c:pt idx="35">
                  <c:v>73065</c:v>
                </c:pt>
                <c:pt idx="36">
                  <c:v>70800</c:v>
                </c:pt>
                <c:pt idx="37">
                  <c:v>70854</c:v>
                </c:pt>
                <c:pt idx="38">
                  <c:v>70406</c:v>
                </c:pt>
                <c:pt idx="39">
                  <c:v>68749</c:v>
                </c:pt>
                <c:pt idx="40">
                  <c:v>67736</c:v>
                </c:pt>
                <c:pt idx="41">
                  <c:v>62353</c:v>
                </c:pt>
                <c:pt idx="42">
                  <c:v>61526</c:v>
                </c:pt>
                <c:pt idx="43">
                  <c:v>59086</c:v>
                </c:pt>
                <c:pt idx="44">
                  <c:v>58397</c:v>
                </c:pt>
                <c:pt idx="45">
                  <c:v>59330</c:v>
                </c:pt>
                <c:pt idx="46">
                  <c:v>56379</c:v>
                </c:pt>
                <c:pt idx="47">
                  <c:v>55565</c:v>
                </c:pt>
                <c:pt idx="48">
                  <c:v>52987</c:v>
                </c:pt>
                <c:pt idx="49">
                  <c:v>52533</c:v>
                </c:pt>
                <c:pt idx="50">
                  <c:v>51205</c:v>
                </c:pt>
                <c:pt idx="51">
                  <c:v>47386</c:v>
                </c:pt>
                <c:pt idx="52">
                  <c:v>46751</c:v>
                </c:pt>
                <c:pt idx="53">
                  <c:v>44865</c:v>
                </c:pt>
                <c:pt idx="54">
                  <c:v>43281</c:v>
                </c:pt>
                <c:pt idx="55">
                  <c:v>41628</c:v>
                </c:pt>
                <c:pt idx="56">
                  <c:v>38555</c:v>
                </c:pt>
                <c:pt idx="57">
                  <c:v>36744</c:v>
                </c:pt>
                <c:pt idx="58">
                  <c:v>33931</c:v>
                </c:pt>
                <c:pt idx="59">
                  <c:v>33582</c:v>
                </c:pt>
                <c:pt idx="60">
                  <c:v>32408</c:v>
                </c:pt>
                <c:pt idx="61">
                  <c:v>30096</c:v>
                </c:pt>
                <c:pt idx="62">
                  <c:v>29146</c:v>
                </c:pt>
                <c:pt idx="63">
                  <c:v>27475</c:v>
                </c:pt>
                <c:pt idx="64">
                  <c:v>24301</c:v>
                </c:pt>
                <c:pt idx="65">
                  <c:v>23121</c:v>
                </c:pt>
                <c:pt idx="66">
                  <c:v>21394</c:v>
                </c:pt>
                <c:pt idx="67">
                  <c:v>20005</c:v>
                </c:pt>
                <c:pt idx="68">
                  <c:v>18085</c:v>
                </c:pt>
                <c:pt idx="69">
                  <c:v>17334</c:v>
                </c:pt>
                <c:pt idx="70">
                  <c:v>16274</c:v>
                </c:pt>
                <c:pt idx="71">
                  <c:v>15308</c:v>
                </c:pt>
                <c:pt idx="72">
                  <c:v>15022</c:v>
                </c:pt>
                <c:pt idx="73">
                  <c:v>14051</c:v>
                </c:pt>
                <c:pt idx="74">
                  <c:v>13876</c:v>
                </c:pt>
                <c:pt idx="75">
                  <c:v>13152</c:v>
                </c:pt>
                <c:pt idx="76">
                  <c:v>11720</c:v>
                </c:pt>
                <c:pt idx="77">
                  <c:v>10928</c:v>
                </c:pt>
                <c:pt idx="78">
                  <c:v>10644</c:v>
                </c:pt>
                <c:pt idx="79">
                  <c:v>10160</c:v>
                </c:pt>
                <c:pt idx="80">
                  <c:v>10002</c:v>
                </c:pt>
                <c:pt idx="81">
                  <c:v>8712</c:v>
                </c:pt>
                <c:pt idx="82">
                  <c:v>8213</c:v>
                </c:pt>
                <c:pt idx="83">
                  <c:v>7361</c:v>
                </c:pt>
                <c:pt idx="84">
                  <c:v>6724</c:v>
                </c:pt>
                <c:pt idx="85">
                  <c:v>6122</c:v>
                </c:pt>
                <c:pt idx="86">
                  <c:v>4974</c:v>
                </c:pt>
                <c:pt idx="87">
                  <c:v>4306</c:v>
                </c:pt>
                <c:pt idx="88">
                  <c:v>3861</c:v>
                </c:pt>
                <c:pt idx="89">
                  <c:v>2997</c:v>
                </c:pt>
                <c:pt idx="90">
                  <c:v>2562</c:v>
                </c:pt>
                <c:pt idx="91">
                  <c:v>1680</c:v>
                </c:pt>
                <c:pt idx="92">
                  <c:v>1378</c:v>
                </c:pt>
                <c:pt idx="93">
                  <c:v>1079</c:v>
                </c:pt>
                <c:pt idx="94">
                  <c:v>898</c:v>
                </c:pt>
                <c:pt idx="95">
                  <c:v>703</c:v>
                </c:pt>
                <c:pt idx="96">
                  <c:v>575</c:v>
                </c:pt>
                <c:pt idx="97">
                  <c:v>400</c:v>
                </c:pt>
                <c:pt idx="98">
                  <c:v>287</c:v>
                </c:pt>
                <c:pt idx="99">
                  <c:v>226</c:v>
                </c:pt>
                <c:pt idx="100">
                  <c:v>330</c:v>
                </c:pt>
                <c:pt idx="101">
                  <c:v>21</c:v>
                </c:pt>
                <c:pt idx="102">
                  <c:v>7</c:v>
                </c:pt>
              </c:numCache>
            </c:numRef>
          </c:val>
        </c:ser>
        <c:dLbls>
          <c:showLegendKey val="0"/>
          <c:showVal val="0"/>
          <c:showCatName val="0"/>
          <c:showSerName val="0"/>
          <c:showPercent val="0"/>
          <c:showBubbleSize val="0"/>
        </c:dLbls>
        <c:gapWidth val="0"/>
        <c:overlap val="100"/>
        <c:axId val="485493424"/>
        <c:axId val="485498520"/>
      </c:barChart>
      <c:catAx>
        <c:axId val="485493424"/>
        <c:scaling>
          <c:orientation val="minMax"/>
        </c:scaling>
        <c:delete val="0"/>
        <c:axPos val="l"/>
        <c:numFmt formatCode="General" sourceLinked="0"/>
        <c:majorTickMark val="out"/>
        <c:minorTickMark val="none"/>
        <c:tickLblPos val="low"/>
        <c:txPr>
          <a:bodyPr/>
          <a:lstStyle/>
          <a:p>
            <a:pPr>
              <a:defRPr sz="1050" baseline="0"/>
            </a:pPr>
            <a:endParaRPr lang="en-US"/>
          </a:p>
        </c:txPr>
        <c:crossAx val="485498520"/>
        <c:crosses val="autoZero"/>
        <c:auto val="1"/>
        <c:lblAlgn val="ctr"/>
        <c:lblOffset val="100"/>
        <c:tickLblSkip val="5"/>
        <c:noMultiLvlLbl val="0"/>
      </c:catAx>
      <c:valAx>
        <c:axId val="485498520"/>
        <c:scaling>
          <c:orientation val="minMax"/>
          <c:max val="200000"/>
          <c:min val="-200000"/>
        </c:scaling>
        <c:delete val="0"/>
        <c:axPos val="b"/>
        <c:majorGridlines/>
        <c:numFmt formatCode="#,##0;[Red]#,##0" sourceLinked="1"/>
        <c:majorTickMark val="out"/>
        <c:minorTickMark val="none"/>
        <c:tickLblPos val="nextTo"/>
        <c:txPr>
          <a:bodyPr/>
          <a:lstStyle/>
          <a:p>
            <a:pPr>
              <a:defRPr sz="1400"/>
            </a:pPr>
            <a:endParaRPr lang="en-US"/>
          </a:p>
        </c:txPr>
        <c:crossAx val="485493424"/>
        <c:crosses val="autoZero"/>
        <c:crossBetween val="between"/>
      </c:valAx>
    </c:plotArea>
    <c:legend>
      <c:legendPos val="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82458442694663"/>
          <c:y val="6.1375146359402534E-2"/>
          <c:w val="0.77674249052201805"/>
          <c:h val="0.78936150388584614"/>
        </c:manualLayout>
      </c:layout>
      <c:lineChart>
        <c:grouping val="standard"/>
        <c:varyColors val="0"/>
        <c:ser>
          <c:idx val="1"/>
          <c:order val="0"/>
          <c:tx>
            <c:strRef>
              <c:f>Sheet!$B$1</c:f>
              <c:strCache>
                <c:ptCount val="1"/>
                <c:pt idx="0">
                  <c:v>Zero Migration</c:v>
                </c:pt>
              </c:strCache>
            </c:strRef>
          </c:tx>
          <c:spPr>
            <a:ln w="50800" cmpd="sng">
              <a:solidFill>
                <a:schemeClr val="accent1"/>
              </a:solidFill>
              <a:prstDash val="sysDash"/>
            </a:ln>
          </c:spPr>
          <c:marker>
            <c:symbol val="none"/>
          </c:marker>
          <c:cat>
            <c:numRef>
              <c:f>Sheet!$A$3:$A$11</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Sheet!$B$3:$B$11</c:f>
              <c:numCache>
                <c:formatCode>#,##0</c:formatCode>
                <c:ptCount val="9"/>
                <c:pt idx="0">
                  <c:v>25145561</c:v>
                </c:pt>
                <c:pt idx="1">
                  <c:v>26230098</c:v>
                </c:pt>
                <c:pt idx="2">
                  <c:v>27238610</c:v>
                </c:pt>
                <c:pt idx="3">
                  <c:v>28165689</c:v>
                </c:pt>
                <c:pt idx="4">
                  <c:v>28994210</c:v>
                </c:pt>
                <c:pt idx="5">
                  <c:v>29705207</c:v>
                </c:pt>
                <c:pt idx="6">
                  <c:v>30305304</c:v>
                </c:pt>
                <c:pt idx="7">
                  <c:v>30808219</c:v>
                </c:pt>
                <c:pt idx="8">
                  <c:v>31246355</c:v>
                </c:pt>
              </c:numCache>
            </c:numRef>
          </c:val>
          <c:smooth val="0"/>
        </c:ser>
        <c:ser>
          <c:idx val="2"/>
          <c:order val="1"/>
          <c:tx>
            <c:strRef>
              <c:f>Sheet!$C$1</c:f>
              <c:strCache>
                <c:ptCount val="1"/>
                <c:pt idx="0">
                  <c:v>0.5 of 2000-2010 Migration</c:v>
                </c:pt>
              </c:strCache>
            </c:strRef>
          </c:tx>
          <c:spPr>
            <a:ln w="50800" cmpd="sng">
              <a:solidFill>
                <a:srgbClr val="996600"/>
              </a:solidFill>
            </a:ln>
          </c:spPr>
          <c:marker>
            <c:symbol val="none"/>
          </c:marker>
          <c:cat>
            <c:numRef>
              <c:f>Sheet!$A$3:$A$11</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Sheet!$C$3:$C$11</c:f>
              <c:numCache>
                <c:formatCode>#,##0</c:formatCode>
                <c:ptCount val="9"/>
                <c:pt idx="0">
                  <c:v>25145561</c:v>
                </c:pt>
                <c:pt idx="1">
                  <c:v>26947116</c:v>
                </c:pt>
                <c:pt idx="2">
                  <c:v>28813282</c:v>
                </c:pt>
                <c:pt idx="3">
                  <c:v>30734321</c:v>
                </c:pt>
                <c:pt idx="4">
                  <c:v>32680217</c:v>
                </c:pt>
                <c:pt idx="5">
                  <c:v>34616890</c:v>
                </c:pt>
                <c:pt idx="6">
                  <c:v>36550595</c:v>
                </c:pt>
                <c:pt idx="7">
                  <c:v>38499538</c:v>
                </c:pt>
                <c:pt idx="8">
                  <c:v>40502749</c:v>
                </c:pt>
              </c:numCache>
            </c:numRef>
          </c:val>
          <c:smooth val="0"/>
        </c:ser>
        <c:ser>
          <c:idx val="3"/>
          <c:order val="2"/>
          <c:tx>
            <c:strRef>
              <c:f>Sheet!$D$1</c:f>
              <c:strCache>
                <c:ptCount val="1"/>
                <c:pt idx="0">
                  <c:v>2000-2010 Migration</c:v>
                </c:pt>
              </c:strCache>
            </c:strRef>
          </c:tx>
          <c:spPr>
            <a:ln w="57150" cmpd="dbl">
              <a:solidFill>
                <a:srgbClr val="002060"/>
              </a:solidFill>
            </a:ln>
          </c:spPr>
          <c:marker>
            <c:symbol val="none"/>
          </c:marker>
          <c:cat>
            <c:numRef>
              <c:f>Sheet!$A$3:$A$11</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Sheet!$D$3:$D$11</c:f>
              <c:numCache>
                <c:formatCode>#,##0</c:formatCode>
                <c:ptCount val="9"/>
                <c:pt idx="0">
                  <c:v>25145561</c:v>
                </c:pt>
                <c:pt idx="1">
                  <c:v>27695284</c:v>
                </c:pt>
                <c:pt idx="2">
                  <c:v>30541978</c:v>
                </c:pt>
                <c:pt idx="3">
                  <c:v>33699307</c:v>
                </c:pt>
                <c:pt idx="4">
                  <c:v>37155084</c:v>
                </c:pt>
                <c:pt idx="5">
                  <c:v>40892255</c:v>
                </c:pt>
                <c:pt idx="6">
                  <c:v>44955896</c:v>
                </c:pt>
                <c:pt idx="7">
                  <c:v>49416165</c:v>
                </c:pt>
                <c:pt idx="8">
                  <c:v>54369297</c:v>
                </c:pt>
              </c:numCache>
            </c:numRef>
          </c:val>
          <c:smooth val="0"/>
        </c:ser>
        <c:dLbls>
          <c:showLegendKey val="0"/>
          <c:showVal val="0"/>
          <c:showCatName val="0"/>
          <c:showSerName val="0"/>
          <c:showPercent val="0"/>
          <c:showBubbleSize val="0"/>
        </c:dLbls>
        <c:smooth val="0"/>
        <c:axId val="485496168"/>
        <c:axId val="485496560"/>
      </c:lineChart>
      <c:catAx>
        <c:axId val="485496168"/>
        <c:scaling>
          <c:orientation val="minMax"/>
        </c:scaling>
        <c:delete val="0"/>
        <c:axPos val="b"/>
        <c:numFmt formatCode="General" sourceLinked="1"/>
        <c:majorTickMark val="out"/>
        <c:minorTickMark val="none"/>
        <c:tickLblPos val="nextTo"/>
        <c:txPr>
          <a:bodyPr rot="2700000"/>
          <a:lstStyle/>
          <a:p>
            <a:pPr>
              <a:defRPr/>
            </a:pPr>
            <a:endParaRPr lang="en-US"/>
          </a:p>
        </c:txPr>
        <c:crossAx val="485496560"/>
        <c:crosses val="autoZero"/>
        <c:auto val="1"/>
        <c:lblAlgn val="ctr"/>
        <c:lblOffset val="0"/>
        <c:noMultiLvlLbl val="0"/>
      </c:catAx>
      <c:valAx>
        <c:axId val="485496560"/>
        <c:scaling>
          <c:orientation val="minMax"/>
          <c:max val="55000000"/>
          <c:min val="20000000"/>
        </c:scaling>
        <c:delete val="0"/>
        <c:axPos val="l"/>
        <c:majorGridlines/>
        <c:numFmt formatCode="0" sourceLinked="0"/>
        <c:majorTickMark val="out"/>
        <c:minorTickMark val="none"/>
        <c:tickLblPos val="nextTo"/>
        <c:crossAx val="485496168"/>
        <c:crosses val="autoZero"/>
        <c:crossBetween val="midCat"/>
        <c:dispUnits>
          <c:builtInUnit val="millions"/>
          <c:dispUnitsLbl>
            <c:layout>
              <c:manualLayout>
                <c:xMode val="edge"/>
                <c:yMode val="edge"/>
                <c:x val="1.0248096148122224E-2"/>
                <c:y val="0.42053301333645032"/>
              </c:manualLayout>
            </c:layout>
          </c:dispUnitsLbl>
        </c:dispUnits>
      </c:valAx>
    </c:plotArea>
    <c:legend>
      <c:legendPos val="l"/>
      <c:layout>
        <c:manualLayout>
          <c:xMode val="edge"/>
          <c:yMode val="edge"/>
          <c:x val="0.13875692621755614"/>
          <c:y val="0.1117884020045586"/>
          <c:w val="0.34136033343054339"/>
          <c:h val="0.28892749975129156"/>
        </c:manualLayout>
      </c:layout>
      <c:overlay val="1"/>
      <c:spPr>
        <a:solidFill>
          <a:schemeClr val="bg1"/>
        </a:solidFill>
        <a:ln>
          <a:solidFill>
            <a:schemeClr val="bg1">
              <a:lumMod val="65000"/>
            </a:schemeClr>
          </a:solidFill>
        </a:ln>
        <a:effectLst>
          <a:outerShdw blurRad="50800" dist="38100" dir="2700000" algn="tl" rotWithShape="0">
            <a:prstClr val="black">
              <a:alpha val="40000"/>
            </a:prstClr>
          </a:outerShdw>
        </a:effectLst>
      </c:spPr>
      <c:txPr>
        <a:bodyPr/>
        <a:lstStyle/>
        <a:p>
          <a:pPr>
            <a:defRPr sz="1600"/>
          </a:pPr>
          <a:endParaRPr lang="en-US"/>
        </a:p>
      </c:txPr>
    </c:legend>
    <c:plotVisOnly val="1"/>
    <c:dispBlanksAs val="gap"/>
    <c:showDLblsOverMax val="0"/>
  </c:chart>
  <c:txPr>
    <a:bodyPr/>
    <a:lstStyle/>
    <a:p>
      <a:pPr>
        <a:defRPr sz="20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0.21397</cdr:x>
      <cdr:y>0.49202</cdr:y>
    </cdr:from>
    <cdr:to>
      <cdr:x>0.22315</cdr:x>
      <cdr:y>0.55863</cdr:y>
    </cdr:to>
    <cdr:sp macro="" textlink="">
      <cdr:nvSpPr>
        <cdr:cNvPr id="2" name="Up Arrow 1"/>
        <cdr:cNvSpPr/>
      </cdr:nvSpPr>
      <cdr:spPr>
        <a:xfrm xmlns:a="http://schemas.openxmlformats.org/drawingml/2006/main">
          <a:off x="1777196" y="2251552"/>
          <a:ext cx="76248"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0.38828</cdr:x>
      <cdr:y>0.36647</cdr:y>
    </cdr:from>
    <cdr:to>
      <cdr:x>0.39745</cdr:x>
      <cdr:y>0.43308</cdr:y>
    </cdr:to>
    <cdr:sp macro="" textlink="">
      <cdr:nvSpPr>
        <cdr:cNvPr id="4" name="Up Arrow 3"/>
        <cdr:cNvSpPr/>
      </cdr:nvSpPr>
      <cdr:spPr>
        <a:xfrm xmlns:a="http://schemas.openxmlformats.org/drawingml/2006/main">
          <a:off x="3224996" y="1677037"/>
          <a:ext cx="76164"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0.57177</cdr:x>
      <cdr:y>0.29986</cdr:y>
    </cdr:from>
    <cdr:to>
      <cdr:x>0.58095</cdr:x>
      <cdr:y>0.36647</cdr:y>
    </cdr:to>
    <cdr:sp macro="" textlink="">
      <cdr:nvSpPr>
        <cdr:cNvPr id="9" name="Up Arrow 8"/>
        <cdr:cNvSpPr/>
      </cdr:nvSpPr>
      <cdr:spPr>
        <a:xfrm xmlns:a="http://schemas.openxmlformats.org/drawingml/2006/main" rot="10800000">
          <a:off x="4748996" y="1372221"/>
          <a:ext cx="76247"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0.74367</cdr:x>
      <cdr:y>0.48754</cdr:y>
    </cdr:from>
    <cdr:to>
      <cdr:x>0.75285</cdr:x>
      <cdr:y>0.55415</cdr:y>
    </cdr:to>
    <cdr:sp macro="" textlink="">
      <cdr:nvSpPr>
        <cdr:cNvPr id="10" name="Up Arrow 9"/>
        <cdr:cNvSpPr/>
      </cdr:nvSpPr>
      <cdr:spPr>
        <a:xfrm xmlns:a="http://schemas.openxmlformats.org/drawingml/2006/main" rot="10800000">
          <a:off x="6176779" y="2231056"/>
          <a:ext cx="76247"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0.91919</cdr:x>
      <cdr:y>0.65059</cdr:y>
    </cdr:from>
    <cdr:to>
      <cdr:x>0.92836</cdr:x>
      <cdr:y>0.7172</cdr:y>
    </cdr:to>
    <cdr:sp macro="" textlink="">
      <cdr:nvSpPr>
        <cdr:cNvPr id="11" name="Up Arrow 10"/>
        <cdr:cNvSpPr/>
      </cdr:nvSpPr>
      <cdr:spPr>
        <a:xfrm xmlns:a="http://schemas.openxmlformats.org/drawingml/2006/main" rot="10800000">
          <a:off x="7634646" y="2977167"/>
          <a:ext cx="76165"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0.20341</cdr:x>
      <cdr:y>0.91639</cdr:y>
    </cdr:from>
    <cdr:to>
      <cdr:x>0.22258</cdr:x>
      <cdr:y>0.98994</cdr:y>
    </cdr:to>
    <cdr:sp macro="" textlink="">
      <cdr:nvSpPr>
        <cdr:cNvPr id="13" name="Up Arrow 12"/>
        <cdr:cNvSpPr/>
      </cdr:nvSpPr>
      <cdr:spPr>
        <a:xfrm xmlns:a="http://schemas.openxmlformats.org/drawingml/2006/main" rot="20070933">
          <a:off x="1689457" y="4193500"/>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0.29219</cdr:x>
      <cdr:y>0.91859</cdr:y>
    </cdr:from>
    <cdr:to>
      <cdr:x>0.31136</cdr:x>
      <cdr:y>0.99214</cdr:y>
    </cdr:to>
    <cdr:sp macro="" textlink="">
      <cdr:nvSpPr>
        <cdr:cNvPr id="14" name="Up Arrow 13"/>
        <cdr:cNvSpPr/>
      </cdr:nvSpPr>
      <cdr:spPr>
        <a:xfrm xmlns:a="http://schemas.openxmlformats.org/drawingml/2006/main" rot="2005256">
          <a:off x="2426857" y="4203596"/>
          <a:ext cx="159231" cy="336552"/>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0.64554</cdr:x>
      <cdr:y>0.91337</cdr:y>
    </cdr:from>
    <cdr:to>
      <cdr:x>0.66471</cdr:x>
      <cdr:y>0.98691</cdr:y>
    </cdr:to>
    <cdr:sp macro="" textlink="">
      <cdr:nvSpPr>
        <cdr:cNvPr id="15" name="Up Arrow 14"/>
        <cdr:cNvSpPr/>
      </cdr:nvSpPr>
      <cdr:spPr>
        <a:xfrm xmlns:a="http://schemas.openxmlformats.org/drawingml/2006/main" rot="19600090">
          <a:off x="5361758" y="4179719"/>
          <a:ext cx="159222" cy="336528"/>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0.70021</cdr:x>
      <cdr:y>0.90694</cdr:y>
    </cdr:from>
    <cdr:to>
      <cdr:x>0.71938</cdr:x>
      <cdr:y>0.98049</cdr:y>
    </cdr:to>
    <cdr:sp macro="" textlink="">
      <cdr:nvSpPr>
        <cdr:cNvPr id="16" name="Up Arrow 15"/>
        <cdr:cNvSpPr/>
      </cdr:nvSpPr>
      <cdr:spPr>
        <a:xfrm xmlns:a="http://schemas.openxmlformats.org/drawingml/2006/main">
          <a:off x="5815796" y="4150255"/>
          <a:ext cx="159222" cy="336575"/>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0.76208</cdr:x>
      <cdr:y>0.93428</cdr:y>
    </cdr:from>
    <cdr:to>
      <cdr:x>0.80261</cdr:x>
      <cdr:y>0.96908</cdr:y>
    </cdr:to>
    <cdr:sp macro="" textlink="">
      <cdr:nvSpPr>
        <cdr:cNvPr id="17" name="Up Arrow 16"/>
        <cdr:cNvSpPr/>
      </cdr:nvSpPr>
      <cdr:spPr>
        <a:xfrm xmlns:a="http://schemas.openxmlformats.org/drawingml/2006/main" rot="2895786">
          <a:off x="6418389" y="4186729"/>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0.21397</cdr:x>
      <cdr:y>0.61728</cdr:y>
    </cdr:from>
    <cdr:to>
      <cdr:x>0.22314</cdr:x>
      <cdr:y>0.68388</cdr:y>
    </cdr:to>
    <cdr:sp macro="" textlink="">
      <cdr:nvSpPr>
        <cdr:cNvPr id="3" name="Up Arrow 2"/>
        <cdr:cNvSpPr/>
      </cdr:nvSpPr>
      <cdr:spPr>
        <a:xfrm xmlns:a="http://schemas.openxmlformats.org/drawingml/2006/main" rot="10800000">
          <a:off x="1777196" y="2824767"/>
          <a:ext cx="76165"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0.39746</cdr:x>
      <cdr:y>0.48317</cdr:y>
    </cdr:from>
    <cdr:to>
      <cdr:x>0.40663</cdr:x>
      <cdr:y>0.54977</cdr:y>
    </cdr:to>
    <cdr:sp macro="" textlink="">
      <cdr:nvSpPr>
        <cdr:cNvPr id="5" name="Up Arrow 4"/>
        <cdr:cNvSpPr/>
      </cdr:nvSpPr>
      <cdr:spPr>
        <a:xfrm xmlns:a="http://schemas.openxmlformats.org/drawingml/2006/main" rot="10800000">
          <a:off x="3301196" y="2211067"/>
          <a:ext cx="76165"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0.56259</cdr:x>
      <cdr:y>0.20099</cdr:y>
    </cdr:from>
    <cdr:to>
      <cdr:x>0.57176</cdr:x>
      <cdr:y>0.2676</cdr:y>
    </cdr:to>
    <cdr:sp macro="" textlink="">
      <cdr:nvSpPr>
        <cdr:cNvPr id="6" name="Up Arrow 5"/>
        <cdr:cNvSpPr/>
      </cdr:nvSpPr>
      <cdr:spPr>
        <a:xfrm xmlns:a="http://schemas.openxmlformats.org/drawingml/2006/main">
          <a:off x="4672796" y="919767"/>
          <a:ext cx="76165"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0.74608</cdr:x>
      <cdr:y>0.4292</cdr:y>
    </cdr:from>
    <cdr:to>
      <cdr:x>0.75525</cdr:x>
      <cdr:y>0.4958</cdr:y>
    </cdr:to>
    <cdr:sp macro="" textlink="">
      <cdr:nvSpPr>
        <cdr:cNvPr id="7" name="Up Arrow 6"/>
        <cdr:cNvSpPr/>
      </cdr:nvSpPr>
      <cdr:spPr>
        <a:xfrm xmlns:a="http://schemas.openxmlformats.org/drawingml/2006/main">
          <a:off x="6196832" y="1964054"/>
          <a:ext cx="76164"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0.92039</cdr:x>
      <cdr:y>0.61728</cdr:y>
    </cdr:from>
    <cdr:to>
      <cdr:x>0.92957</cdr:x>
      <cdr:y>0.68388</cdr:y>
    </cdr:to>
    <cdr:sp macro="" textlink="">
      <cdr:nvSpPr>
        <cdr:cNvPr id="8" name="Up Arrow 7"/>
        <cdr:cNvSpPr/>
      </cdr:nvSpPr>
      <cdr:spPr>
        <a:xfrm xmlns:a="http://schemas.openxmlformats.org/drawingml/2006/main">
          <a:off x="7644549" y="2824767"/>
          <a:ext cx="76247"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0.20341</cdr:x>
      <cdr:y>0.91639</cdr:y>
    </cdr:from>
    <cdr:to>
      <cdr:x>0.22258</cdr:x>
      <cdr:y>0.98994</cdr:y>
    </cdr:to>
    <cdr:sp macro="" textlink="">
      <cdr:nvSpPr>
        <cdr:cNvPr id="13" name="Up Arrow 12"/>
        <cdr:cNvSpPr/>
      </cdr:nvSpPr>
      <cdr:spPr>
        <a:xfrm xmlns:a="http://schemas.openxmlformats.org/drawingml/2006/main" rot="20070933">
          <a:off x="1689457" y="4193500"/>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0.29219</cdr:x>
      <cdr:y>0.91859</cdr:y>
    </cdr:from>
    <cdr:to>
      <cdr:x>0.31136</cdr:x>
      <cdr:y>0.99214</cdr:y>
    </cdr:to>
    <cdr:sp macro="" textlink="">
      <cdr:nvSpPr>
        <cdr:cNvPr id="14" name="Up Arrow 13"/>
        <cdr:cNvSpPr/>
      </cdr:nvSpPr>
      <cdr:spPr>
        <a:xfrm xmlns:a="http://schemas.openxmlformats.org/drawingml/2006/main" rot="2005256">
          <a:off x="2426857" y="4203596"/>
          <a:ext cx="159231" cy="336552"/>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0.64554</cdr:x>
      <cdr:y>0.91337</cdr:y>
    </cdr:from>
    <cdr:to>
      <cdr:x>0.66471</cdr:x>
      <cdr:y>0.98691</cdr:y>
    </cdr:to>
    <cdr:sp macro="" textlink="">
      <cdr:nvSpPr>
        <cdr:cNvPr id="15" name="Up Arrow 14"/>
        <cdr:cNvSpPr/>
      </cdr:nvSpPr>
      <cdr:spPr>
        <a:xfrm xmlns:a="http://schemas.openxmlformats.org/drawingml/2006/main" rot="19600090">
          <a:off x="5361758" y="4179719"/>
          <a:ext cx="159222" cy="336528"/>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0.70021</cdr:x>
      <cdr:y>0.90694</cdr:y>
    </cdr:from>
    <cdr:to>
      <cdr:x>0.71938</cdr:x>
      <cdr:y>0.98049</cdr:y>
    </cdr:to>
    <cdr:sp macro="" textlink="">
      <cdr:nvSpPr>
        <cdr:cNvPr id="16" name="Up Arrow 15"/>
        <cdr:cNvSpPr/>
      </cdr:nvSpPr>
      <cdr:spPr>
        <a:xfrm xmlns:a="http://schemas.openxmlformats.org/drawingml/2006/main">
          <a:off x="5815796" y="4150255"/>
          <a:ext cx="159222" cy="336575"/>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0.76208</cdr:x>
      <cdr:y>0.93428</cdr:y>
    </cdr:from>
    <cdr:to>
      <cdr:x>0.80261</cdr:x>
      <cdr:y>0.96908</cdr:y>
    </cdr:to>
    <cdr:sp macro="" textlink="">
      <cdr:nvSpPr>
        <cdr:cNvPr id="17" name="Up Arrow 16"/>
        <cdr:cNvSpPr/>
      </cdr:nvSpPr>
      <cdr:spPr>
        <a:xfrm xmlns:a="http://schemas.openxmlformats.org/drawingml/2006/main" rot="2895786">
          <a:off x="6418389" y="4186729"/>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161176" cy="366092"/>
          </a:xfrm>
          <a:prstGeom prst="rect">
            <a:avLst/>
          </a:prstGeom>
        </p:spPr>
        <p:txBody>
          <a:bodyPr vert="horz" lIns="94767" tIns="47383" rIns="94767" bIns="47383" rtlCol="0"/>
          <a:lstStyle>
            <a:lvl1pPr algn="l">
              <a:defRPr sz="1200"/>
            </a:lvl1pPr>
          </a:lstStyle>
          <a:p>
            <a:r>
              <a:rPr lang="en-US" dirty="0" smtClean="0"/>
              <a:t>DRAFT PLEASE DO NOT DISTRIBUTE OR REPRODUCE</a:t>
            </a:r>
            <a:endParaRPr lang="en-US" dirty="0"/>
          </a:p>
        </p:txBody>
      </p:sp>
      <p:sp>
        <p:nvSpPr>
          <p:cNvPr id="3" name="Date Placeholder 2"/>
          <p:cNvSpPr>
            <a:spLocks noGrp="1"/>
          </p:cNvSpPr>
          <p:nvPr>
            <p:ph type="dt" sz="quarter" idx="1"/>
          </p:nvPr>
        </p:nvSpPr>
        <p:spPr>
          <a:xfrm>
            <a:off x="5438395" y="0"/>
            <a:ext cx="4161176" cy="366092"/>
          </a:xfrm>
          <a:prstGeom prst="rect">
            <a:avLst/>
          </a:prstGeom>
        </p:spPr>
        <p:txBody>
          <a:bodyPr vert="horz" lIns="94767" tIns="47383" rIns="94767" bIns="47383" rtlCol="0"/>
          <a:lstStyle>
            <a:lvl1pPr algn="r">
              <a:defRPr sz="1200"/>
            </a:lvl1pPr>
          </a:lstStyle>
          <a:p>
            <a:fld id="{6F86D4F7-26D3-47E1-8796-8EA85FE6EA14}" type="datetimeFigureOut">
              <a:rPr lang="en-US" smtClean="0"/>
              <a:pPr/>
              <a:t>2/10/2016</a:t>
            </a:fld>
            <a:endParaRPr lang="en-US" dirty="0"/>
          </a:p>
        </p:txBody>
      </p:sp>
      <p:sp>
        <p:nvSpPr>
          <p:cNvPr id="4" name="Footer Placeholder 3"/>
          <p:cNvSpPr>
            <a:spLocks noGrp="1"/>
          </p:cNvSpPr>
          <p:nvPr>
            <p:ph type="ftr" sz="quarter" idx="2"/>
          </p:nvPr>
        </p:nvSpPr>
        <p:spPr>
          <a:xfrm>
            <a:off x="2" y="6947452"/>
            <a:ext cx="4161176" cy="366092"/>
          </a:xfrm>
          <a:prstGeom prst="rect">
            <a:avLst/>
          </a:prstGeom>
        </p:spPr>
        <p:txBody>
          <a:bodyPr vert="horz" lIns="94767" tIns="47383" rIns="94767" bIns="47383" rtlCol="0" anchor="b"/>
          <a:lstStyle>
            <a:lvl1pPr algn="l">
              <a:defRPr sz="1200"/>
            </a:lvl1pPr>
          </a:lstStyle>
          <a:p>
            <a:endParaRPr lang="en-US" dirty="0"/>
          </a:p>
        </p:txBody>
      </p:sp>
      <p:sp>
        <p:nvSpPr>
          <p:cNvPr id="5" name="Slide Number Placeholder 4"/>
          <p:cNvSpPr>
            <a:spLocks noGrp="1"/>
          </p:cNvSpPr>
          <p:nvPr>
            <p:ph type="sldNum" sz="quarter" idx="3"/>
          </p:nvPr>
        </p:nvSpPr>
        <p:spPr>
          <a:xfrm>
            <a:off x="5438395" y="6947452"/>
            <a:ext cx="4161176" cy="366092"/>
          </a:xfrm>
          <a:prstGeom prst="rect">
            <a:avLst/>
          </a:prstGeom>
        </p:spPr>
        <p:txBody>
          <a:bodyPr vert="horz" lIns="94767" tIns="47383" rIns="94767" bIns="47383" rtlCol="0" anchor="b"/>
          <a:lstStyle>
            <a:lvl1pPr algn="r">
              <a:defRPr sz="1200"/>
            </a:lvl1pPr>
          </a:lstStyle>
          <a:p>
            <a:fld id="{0B015AEA-5DB0-4693-9BD1-9C380D852E61}" type="slidenum">
              <a:rPr lang="en-US" smtClean="0"/>
              <a:pPr/>
              <a:t>‹#›</a:t>
            </a:fld>
            <a:endParaRPr lang="en-US" dirty="0"/>
          </a:p>
        </p:txBody>
      </p:sp>
    </p:spTree>
    <p:extLst>
      <p:ext uri="{BB962C8B-B14F-4D97-AF65-F5344CB8AC3E}">
        <p14:creationId xmlns:p14="http://schemas.microsoft.com/office/powerpoint/2010/main" val="201357239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4160520" cy="365760"/>
          </a:xfrm>
          <a:prstGeom prst="rect">
            <a:avLst/>
          </a:prstGeom>
          <a:noFill/>
          <a:ln w="9525">
            <a:noFill/>
            <a:miter lim="800000"/>
            <a:headEnd/>
            <a:tailEnd/>
          </a:ln>
        </p:spPr>
        <p:txBody>
          <a:bodyPr vert="horz" wrap="square" lIns="96566" tIns="48285" rIns="96566" bIns="48285" numCol="1" anchor="t" anchorCtr="0" compatLnSpc="1">
            <a:prstTxWarp prst="textNoShape">
              <a:avLst/>
            </a:prstTxWarp>
          </a:bodyPr>
          <a:lstStyle>
            <a:lvl1pPr>
              <a:defRPr sz="1200" smtClean="0"/>
            </a:lvl1pPr>
          </a:lstStyle>
          <a:p>
            <a:pPr>
              <a:defRPr/>
            </a:pPr>
            <a:r>
              <a:rPr lang="en-US" dirty="0" smtClean="0"/>
              <a:t>DRAFT PLEASE DO NOT DISTRIBUTE OR REPRODUCE</a:t>
            </a:r>
            <a:endParaRPr lang="en-US" dirty="0"/>
          </a:p>
        </p:txBody>
      </p:sp>
      <p:sp>
        <p:nvSpPr>
          <p:cNvPr id="5123" name="Rectangle 3"/>
          <p:cNvSpPr>
            <a:spLocks noGrp="1" noChangeArrowheads="1"/>
          </p:cNvSpPr>
          <p:nvPr>
            <p:ph type="dt" idx="1"/>
          </p:nvPr>
        </p:nvSpPr>
        <p:spPr bwMode="auto">
          <a:xfrm>
            <a:off x="5440681" y="0"/>
            <a:ext cx="4160520" cy="365760"/>
          </a:xfrm>
          <a:prstGeom prst="rect">
            <a:avLst/>
          </a:prstGeom>
          <a:noFill/>
          <a:ln w="9525">
            <a:noFill/>
            <a:miter lim="800000"/>
            <a:headEnd/>
            <a:tailEnd/>
          </a:ln>
        </p:spPr>
        <p:txBody>
          <a:bodyPr vert="horz" wrap="square" lIns="96566" tIns="48285" rIns="96566" bIns="48285" numCol="1" anchor="t" anchorCtr="0" compatLnSpc="1">
            <a:prstTxWarp prst="textNoShape">
              <a:avLst/>
            </a:prstTxWarp>
          </a:bodyPr>
          <a:lstStyle>
            <a:lvl1pPr algn="r">
              <a:defRPr sz="1200" smtClean="0"/>
            </a:lvl1pPr>
          </a:lstStyle>
          <a:p>
            <a:pPr>
              <a:defRPr/>
            </a:pPr>
            <a:endParaRPr lang="en-US" dirty="0"/>
          </a:p>
        </p:txBody>
      </p:sp>
      <p:sp>
        <p:nvSpPr>
          <p:cNvPr id="4100" name="Rectangle 4"/>
          <p:cNvSpPr>
            <a:spLocks noGrp="1" noRot="1" noChangeAspect="1" noChangeArrowheads="1" noTextEdit="1"/>
          </p:cNvSpPr>
          <p:nvPr>
            <p:ph type="sldImg" idx="2"/>
          </p:nvPr>
        </p:nvSpPr>
        <p:spPr bwMode="auto">
          <a:xfrm>
            <a:off x="1376363" y="158750"/>
            <a:ext cx="7007225" cy="5256213"/>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86984" y="5804452"/>
            <a:ext cx="8263328" cy="1192696"/>
          </a:xfrm>
          <a:prstGeom prst="rect">
            <a:avLst/>
          </a:prstGeom>
          <a:noFill/>
          <a:ln w="9525">
            <a:noFill/>
            <a:miter lim="800000"/>
            <a:headEnd/>
            <a:tailEnd/>
          </a:ln>
        </p:spPr>
        <p:txBody>
          <a:bodyPr vert="horz" wrap="square" lIns="96566" tIns="48285" rIns="96566" bIns="48285"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5126" name="Rectangle 6"/>
          <p:cNvSpPr>
            <a:spLocks noGrp="1" noChangeArrowheads="1"/>
          </p:cNvSpPr>
          <p:nvPr>
            <p:ph type="ftr" sz="quarter" idx="4"/>
          </p:nvPr>
        </p:nvSpPr>
        <p:spPr bwMode="auto">
          <a:xfrm>
            <a:off x="0" y="6949440"/>
            <a:ext cx="4160520" cy="365760"/>
          </a:xfrm>
          <a:prstGeom prst="rect">
            <a:avLst/>
          </a:prstGeom>
          <a:noFill/>
          <a:ln w="9525">
            <a:noFill/>
            <a:miter lim="800000"/>
            <a:headEnd/>
            <a:tailEnd/>
          </a:ln>
        </p:spPr>
        <p:txBody>
          <a:bodyPr vert="horz" wrap="square" lIns="96566" tIns="48285" rIns="96566" bIns="48285" numCol="1" anchor="b" anchorCtr="0" compatLnSpc="1">
            <a:prstTxWarp prst="textNoShape">
              <a:avLst/>
            </a:prstTxWarp>
          </a:bodyPr>
          <a:lstStyle>
            <a:lvl1pPr>
              <a:defRPr sz="1200" smtClean="0"/>
            </a:lvl1pPr>
          </a:lstStyle>
          <a:p>
            <a:pPr>
              <a:defRPr/>
            </a:pPr>
            <a:endParaRPr lang="en-US" dirty="0"/>
          </a:p>
        </p:txBody>
      </p:sp>
      <p:sp>
        <p:nvSpPr>
          <p:cNvPr id="5127" name="Rectangle 7"/>
          <p:cNvSpPr>
            <a:spLocks noGrp="1" noChangeArrowheads="1"/>
          </p:cNvSpPr>
          <p:nvPr>
            <p:ph type="sldNum" sz="quarter" idx="5"/>
          </p:nvPr>
        </p:nvSpPr>
        <p:spPr bwMode="auto">
          <a:xfrm>
            <a:off x="5440681" y="6949440"/>
            <a:ext cx="4160520" cy="365760"/>
          </a:xfrm>
          <a:prstGeom prst="rect">
            <a:avLst/>
          </a:prstGeom>
          <a:noFill/>
          <a:ln w="9525">
            <a:noFill/>
            <a:miter lim="800000"/>
            <a:headEnd/>
            <a:tailEnd/>
          </a:ln>
        </p:spPr>
        <p:txBody>
          <a:bodyPr vert="horz" wrap="square" lIns="96566" tIns="48285" rIns="96566" bIns="48285" numCol="1" anchor="b" anchorCtr="0" compatLnSpc="1">
            <a:prstTxWarp prst="textNoShape">
              <a:avLst/>
            </a:prstTxWarp>
          </a:bodyPr>
          <a:lstStyle>
            <a:lvl1pPr algn="r">
              <a:defRPr sz="1200" smtClean="0"/>
            </a:lvl1pPr>
          </a:lstStyle>
          <a:p>
            <a:pPr>
              <a:defRPr/>
            </a:pPr>
            <a:fld id="{47192831-88FD-46AC-A3A6-55A2B3E79D84}" type="slidenum">
              <a:rPr lang="en-US"/>
              <a:pPr>
                <a:defRPr/>
              </a:pPr>
              <a:t>‹#›</a:t>
            </a:fld>
            <a:endParaRPr lang="en-US" dirty="0"/>
          </a:p>
        </p:txBody>
      </p:sp>
    </p:spTree>
    <p:extLst>
      <p:ext uri="{BB962C8B-B14F-4D97-AF65-F5344CB8AC3E}">
        <p14:creationId xmlns:p14="http://schemas.microsoft.com/office/powerpoint/2010/main" val="3300856731"/>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5693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69149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As more and more people move into our counties and communities, there are more and more persons per square mile. The sequence of images here show how from 1970 to 2010 the urban areas of San Antonio and Austin have become very dense in terms of population and how the are in-between these two cities has become more and more dense. This increasing density is happening in other urban areas of the State and the stress put on the transportation infrastructure from this increasing density creates challenges for our commuting residents and for businesses who are providing services and moving goods. </a:t>
            </a:r>
          </a:p>
        </p:txBody>
      </p:sp>
    </p:spTree>
    <p:extLst>
      <p:ext uri="{BB962C8B-B14F-4D97-AF65-F5344CB8AC3E}">
        <p14:creationId xmlns:p14="http://schemas.microsoft.com/office/powerpoint/2010/main" val="2337081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74947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16784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84526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28788" y="165100"/>
            <a:ext cx="7126287" cy="5346700"/>
          </a:xfrm>
        </p:spPr>
      </p:sp>
      <p:sp>
        <p:nvSpPr>
          <p:cNvPr id="3" name="Notes Placeholder 2"/>
          <p:cNvSpPr>
            <a:spLocks noGrp="1"/>
          </p:cNvSpPr>
          <p:nvPr>
            <p:ph type="body" idx="1"/>
          </p:nvPr>
        </p:nvSpPr>
        <p:spPr/>
        <p:txBody>
          <a:bodyPr/>
          <a:lstStyle/>
          <a:p>
            <a:r>
              <a:rPr lang="en-US" sz="900" dirty="0"/>
              <a:t>The projected population of Texas is produced using three different migration scenarios. The blue line represents the assumption that there is no in or out migration for Texas. The result is a population that is growing only from natural increase (births-deaths). Under this unlikely scenario, Texas will maintain a health pace of population growth. The other two scenarios assume that 1) the migration rate will be the same as we observed between 2000 and 2010 and 2) the migration rate will be half of what we observed between 2000 and 2010. Under the first assumption Texas will add another 5 million persons this decade, another 7 million the following, 8 or 9 million between 2030 and 2040 and almost 10 million between 2040 and 2050. The half migration scenario also projects significant growth but more modest than the assumption of full migration. </a:t>
            </a:r>
          </a:p>
        </p:txBody>
      </p:sp>
    </p:spTree>
    <p:extLst>
      <p:ext uri="{BB962C8B-B14F-4D97-AF65-F5344CB8AC3E}">
        <p14:creationId xmlns:p14="http://schemas.microsoft.com/office/powerpoint/2010/main" val="4158291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projected population of Texas by race/ethnicity suggests that the Hispanic population will be a major driver in the population growth of the state. The non-Hispanic white population will grow very slowly and then start to decline as the Baby-Boom generation ages into high mortality years. The non-Hispanic other group is largely composed of persons of Asian descent and this group is projected to exceed the non-Hispanic black population by 2038. This graph assumes migration patterns observed between 2000 and 2010. </a:t>
            </a:r>
            <a:endParaRPr lang="en-US" dirty="0"/>
          </a:p>
        </p:txBody>
      </p:sp>
    </p:spTree>
    <p:extLst>
      <p:ext uri="{BB962C8B-B14F-4D97-AF65-F5344CB8AC3E}">
        <p14:creationId xmlns:p14="http://schemas.microsoft.com/office/powerpoint/2010/main" val="580574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3625" y="388938"/>
            <a:ext cx="7631113" cy="5724525"/>
          </a:xfrm>
        </p:spPr>
      </p:sp>
      <p:sp>
        <p:nvSpPr>
          <p:cNvPr id="3" name="Notes Placeholder 2"/>
          <p:cNvSpPr>
            <a:spLocks noGrp="1"/>
          </p:cNvSpPr>
          <p:nvPr>
            <p:ph type="body" idx="1"/>
          </p:nvPr>
        </p:nvSpPr>
        <p:spPr/>
        <p:txBody>
          <a:bodyPr/>
          <a:lstStyle/>
          <a:p>
            <a:endParaRPr lang="en-US" sz="1000" dirty="0"/>
          </a:p>
          <a:p>
            <a:endParaRPr lang="en-US" sz="1000" dirty="0"/>
          </a:p>
          <a:p>
            <a:r>
              <a:rPr lang="en-US" sz="1000" dirty="0"/>
              <a:t>Educational attainment by race/ethnicity in Texas suggests that adults of Hispanic descent are much less likely to have completed high school compared to other race/ethnic groups. Over time, the percent of persons of Hispanic descent who have completed high school has been increasing more rapidly than for other groups but even at this pace of change it will take numerous decades for Hispanics to achieve parity with non-Hispanics in the percent with a high school degree or greater. </a:t>
            </a:r>
          </a:p>
        </p:txBody>
      </p:sp>
    </p:spTree>
    <p:extLst>
      <p:ext uri="{BB962C8B-B14F-4D97-AF65-F5344CB8AC3E}">
        <p14:creationId xmlns:p14="http://schemas.microsoft.com/office/powerpoint/2010/main" val="828098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9538" y="576263"/>
            <a:ext cx="6969125" cy="5227637"/>
          </a:xfrm>
        </p:spPr>
      </p:sp>
      <p:sp>
        <p:nvSpPr>
          <p:cNvPr id="3" name="Notes Placeholder 2"/>
          <p:cNvSpPr>
            <a:spLocks noGrp="1"/>
          </p:cNvSpPr>
          <p:nvPr>
            <p:ph type="body" idx="1"/>
          </p:nvPr>
        </p:nvSpPr>
        <p:spPr/>
        <p:txBody>
          <a:bodyPr>
            <a:normAutofit/>
          </a:bodyPr>
          <a:lstStyle/>
          <a:p>
            <a:r>
              <a:rPr lang="en-US" baseline="0" dirty="0" smtClean="0"/>
              <a:t>The first assumption (represented by the red columns) is that educational attainment by race/ethnicity and sex would remain the same as it was in 2011. Thus the changes we see in educational attainment in this projection are due only to changes in the racial/ethnic composition of the population (driven by increasing Hispanic population and a leveling of growth among the non-Hispanic white population). Under this scenario, we would see increases of the percent of the labor force with lower levels of education and declines in the percent of the labor force with higher levels. </a:t>
            </a:r>
          </a:p>
          <a:p>
            <a:endParaRPr lang="en-US" baseline="0" dirty="0" smtClean="0"/>
          </a:p>
        </p:txBody>
      </p:sp>
    </p:spTree>
    <p:extLst>
      <p:ext uri="{BB962C8B-B14F-4D97-AF65-F5344CB8AC3E}">
        <p14:creationId xmlns:p14="http://schemas.microsoft.com/office/powerpoint/2010/main" val="16842927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9538" y="576263"/>
            <a:ext cx="6969125" cy="5227637"/>
          </a:xfrm>
        </p:spPr>
      </p:sp>
      <p:sp>
        <p:nvSpPr>
          <p:cNvPr id="3" name="Notes Placeholder 2"/>
          <p:cNvSpPr>
            <a:spLocks noGrp="1"/>
          </p:cNvSpPr>
          <p:nvPr>
            <p:ph type="body" idx="1"/>
          </p:nvPr>
        </p:nvSpPr>
        <p:spPr/>
        <p:txBody>
          <a:bodyPr>
            <a:normAutofit/>
          </a:bodyPr>
          <a:lstStyle/>
          <a:p>
            <a:r>
              <a:rPr lang="en-US" baseline="0" dirty="0" smtClean="0"/>
              <a:t>Under the second assumption (green columns) the trends observed in improving educational attainment are projected forward and applied to the projected population by race/ethnicity and sex. Thus the generally positive trends we have noted in improving educational attainment are assumed to continue into the future. The result of this projection suggests that we will see declines in the percent of the labor force with lower levels of education and increases in the percent of the labor force with higher levels of education.</a:t>
            </a:r>
          </a:p>
          <a:p>
            <a:endParaRPr lang="en-US" dirty="0"/>
          </a:p>
        </p:txBody>
      </p:sp>
    </p:spTree>
    <p:extLst>
      <p:ext uri="{BB962C8B-B14F-4D97-AF65-F5344CB8AC3E}">
        <p14:creationId xmlns:p14="http://schemas.microsoft.com/office/powerpoint/2010/main" val="1461017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a:t>
            </a:fld>
            <a:endParaRPr lang="en-US" dirty="0"/>
          </a:p>
        </p:txBody>
      </p:sp>
    </p:spTree>
    <p:extLst>
      <p:ext uri="{BB962C8B-B14F-4D97-AF65-F5344CB8AC3E}">
        <p14:creationId xmlns:p14="http://schemas.microsoft.com/office/powerpoint/2010/main" val="878546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1223963" y="249238"/>
            <a:ext cx="7505700" cy="5629275"/>
          </a:xfrm>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baseline="0" dirty="0" smtClean="0"/>
          </a:p>
          <a:p>
            <a:pPr eaLnBrk="1" hangingPunct="1">
              <a:spcBef>
                <a:spcPct val="0"/>
              </a:spcBef>
            </a:pPr>
            <a:r>
              <a:rPr lang="en-US" baseline="0" dirty="0" smtClean="0"/>
              <a:t>The Office of the State Demographer and the Texas State Data Center are committed to supporting your work through providing you with the best, most accurate, and objective information we can identify about our greatest asset, the people of Texas. </a:t>
            </a:r>
          </a:p>
          <a:p>
            <a:pPr eaLnBrk="1" hangingPunct="1">
              <a:spcBef>
                <a:spcPct val="0"/>
              </a:spcBef>
            </a:pPr>
            <a:endParaRPr lang="en-US" dirty="0" smtClean="0"/>
          </a:p>
        </p:txBody>
      </p:sp>
    </p:spTree>
    <p:extLst>
      <p:ext uri="{BB962C8B-B14F-4D97-AF65-F5344CB8AC3E}">
        <p14:creationId xmlns:p14="http://schemas.microsoft.com/office/powerpoint/2010/main" val="2847137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important to understand a couple of very</a:t>
            </a:r>
            <a:r>
              <a:rPr lang="en-US" baseline="0" dirty="0" smtClean="0"/>
              <a:t> basic element of population change to think about how growing population may impact our transportation system. Population changes from two factors, one is natural increase which is simply births minus deaths over time. Essentially population added from natural increase are babies who are unlikely to be driving their own vehicle on our roads before age 16.  Combine this with the fact that as people die, there are fewer drivers on the road. So the effect of population growth from natural increase on our transportation infrastructure is both lightening, from people dying, and delayed until babies reach the age where they can drive. The second way population changes is from net-migration, which is simply in-minus out migrants. In Texas, the balance has been for us to have more in than out migrants. Migrants, are usually adults who are drivers (though yes, some do have non-driving children) and the may be compounded by the fact that many of the in-migrants may also take a job that requires them to drive.  Essentially, migrants immediately contribute to adding stress to the transportation infrastructure.</a:t>
            </a:r>
          </a:p>
          <a:p>
            <a:endParaRPr lang="en-US" baseline="0" dirty="0" smtClean="0"/>
          </a:p>
          <a:p>
            <a:r>
              <a:rPr lang="en-US" baseline="0" dirty="0" smtClean="0"/>
              <a:t>When we look at population change in Texas, from 1950 to present we can see that before 1970, most of our growth was from natural increase. Starting in the 1970s a much larger percent of our growth is attributed to net migration and this continues to today where approaching half of our population change is from migration.</a:t>
            </a:r>
          </a:p>
          <a:p>
            <a:endParaRPr lang="en-US" dirty="0"/>
          </a:p>
        </p:txBody>
      </p:sp>
    </p:spTree>
    <p:extLst>
      <p:ext uri="{BB962C8B-B14F-4D97-AF65-F5344CB8AC3E}">
        <p14:creationId xmlns:p14="http://schemas.microsoft.com/office/powerpoint/2010/main" val="2020435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7275" y="165100"/>
            <a:ext cx="7964488" cy="5973763"/>
          </a:xfrm>
        </p:spPr>
      </p:sp>
      <p:sp>
        <p:nvSpPr>
          <p:cNvPr id="3" name="Notes Placeholder 2"/>
          <p:cNvSpPr>
            <a:spLocks noGrp="1"/>
          </p:cNvSpPr>
          <p:nvPr>
            <p:ph type="body" idx="1"/>
          </p:nvPr>
        </p:nvSpPr>
        <p:spPr/>
        <p:txBody>
          <a:bodyPr/>
          <a:lstStyle/>
          <a:p>
            <a:pPr defTabSz="983454">
              <a:defRPr/>
            </a:pPr>
            <a:endParaRPr lang="en-US" sz="900" dirty="0"/>
          </a:p>
          <a:p>
            <a:pPr defTabSz="983454">
              <a:defRPr/>
            </a:pPr>
            <a:r>
              <a:rPr lang="en-US" sz="800" dirty="0"/>
              <a:t>When we look at the geographic distribution of the population of Texas over time we see continually increasing population in the counties along the I-35 corridor, the Houston area, and the lower Rio Grand Valley. Urbanized areas out west have grown but most counties west have experienced limited growth and some population decline. Approximately 86% of the population is along I-35 and east.  This area with the 3 major metropolitan areas at the points is often described as the Texas population triangle.</a:t>
            </a:r>
          </a:p>
          <a:p>
            <a:pPr defTabSz="983454">
              <a:defRPr/>
            </a:pPr>
            <a:r>
              <a:rPr lang="en-US" sz="800" dirty="0"/>
              <a:t>The counties of Harris, Dallas, Tarrant, Bexar, and Travis make up the points of the “population triangle” in Texas and are the most populated in the State. Collin, Denton, Fort Bend, Hidalgo, and El Paso counties also have significant population concentrations. Many counties west of Interstate 35 are more sparsely populated. </a:t>
            </a:r>
          </a:p>
        </p:txBody>
      </p:sp>
    </p:spTree>
    <p:extLst>
      <p:ext uri="{BB962C8B-B14F-4D97-AF65-F5344CB8AC3E}">
        <p14:creationId xmlns:p14="http://schemas.microsoft.com/office/powerpoint/2010/main" val="2241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2650" y="520700"/>
            <a:ext cx="8204200" cy="6153150"/>
          </a:xfrm>
        </p:spPr>
      </p:sp>
      <p:sp>
        <p:nvSpPr>
          <p:cNvPr id="3" name="Notes Placeholder 2"/>
          <p:cNvSpPr>
            <a:spLocks noGrp="1"/>
          </p:cNvSpPr>
          <p:nvPr>
            <p:ph type="body" idx="1"/>
          </p:nvPr>
        </p:nvSpPr>
        <p:spPr>
          <a:xfrm>
            <a:off x="587606" y="6493316"/>
            <a:ext cx="9265764" cy="1976854"/>
          </a:xfrm>
          <a:prstGeom prst="rect">
            <a:avLst/>
          </a:prstGeom>
        </p:spPr>
        <p:txBody>
          <a:bodyPr/>
          <a:lstStyle/>
          <a:p>
            <a:pPr defTabSz="1020137">
              <a:defRPr/>
            </a:pPr>
            <a:endParaRPr lang="en-US" dirty="0" smtClean="0"/>
          </a:p>
          <a:p>
            <a:pPr defTabSz="1020137">
              <a:defRPr/>
            </a:pPr>
            <a:r>
              <a:rPr lang="en-US" dirty="0" smtClean="0"/>
              <a:t>Population</a:t>
            </a:r>
            <a:r>
              <a:rPr lang="en-US" baseline="0" dirty="0" smtClean="0"/>
              <a:t> change over the decade has been greatest in the urban and suburban population triangle counties. Counties in the lower Rio Grande Valley also had significant growth as did El Paso . Overall, </a:t>
            </a:r>
            <a:r>
              <a:rPr lang="en-US" dirty="0" smtClean="0"/>
              <a:t>155</a:t>
            </a:r>
            <a:r>
              <a:rPr lang="en-US" baseline="0" dirty="0" smtClean="0"/>
              <a:t> </a:t>
            </a:r>
            <a:r>
              <a:rPr lang="en-US" dirty="0" smtClean="0"/>
              <a:t>counties</a:t>
            </a:r>
            <a:r>
              <a:rPr lang="en-US" baseline="0" dirty="0" smtClean="0"/>
              <a:t> gained population while 99 (39%) lost population over the decade.</a:t>
            </a:r>
          </a:p>
          <a:p>
            <a:pPr defTabSz="1020137">
              <a:defRPr/>
            </a:pPr>
            <a:endParaRPr lang="en-US" dirty="0" smtClean="0"/>
          </a:p>
        </p:txBody>
      </p:sp>
    </p:spTree>
    <p:extLst>
      <p:ext uri="{BB962C8B-B14F-4D97-AF65-F5344CB8AC3E}">
        <p14:creationId xmlns:p14="http://schemas.microsoft.com/office/powerpoint/2010/main" val="2635241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5200" y="346075"/>
            <a:ext cx="8205788" cy="6156325"/>
          </a:xfrm>
        </p:spPr>
      </p:sp>
      <p:sp>
        <p:nvSpPr>
          <p:cNvPr id="3" name="Notes Placeholder 2"/>
          <p:cNvSpPr>
            <a:spLocks noGrp="1"/>
          </p:cNvSpPr>
          <p:nvPr>
            <p:ph type="body" idx="1"/>
          </p:nvPr>
        </p:nvSpPr>
        <p:spPr>
          <a:xfrm>
            <a:off x="587606" y="6320159"/>
            <a:ext cx="9265764" cy="1976854"/>
          </a:xfrm>
          <a:prstGeom prst="rect">
            <a:avLst/>
          </a:prstGeom>
        </p:spPr>
        <p:txBody>
          <a:bodyPr/>
          <a:lstStyle/>
          <a:p>
            <a:pPr defTabSz="1020137">
              <a:defRPr/>
            </a:pPr>
            <a:endParaRPr lang="en-US" dirty="0" smtClean="0"/>
          </a:p>
          <a:p>
            <a:pPr defTabSz="1020137">
              <a:defRPr/>
            </a:pPr>
            <a:r>
              <a:rPr lang="en-US" dirty="0" smtClean="0"/>
              <a:t>Percent change is an indicator of the speed of population change</a:t>
            </a:r>
            <a:r>
              <a:rPr lang="en-US" baseline="0" dirty="0" smtClean="0"/>
              <a:t> void of information about the volume of population change. Percent change in the population over the past few years has been greatest in the urban and suburban population triangle counties. Notably counties in the Eagle Ford Shale area (south east of San Antonio) and the Cline Shale area (Midland and Odessa area), have been growing quickly. </a:t>
            </a:r>
          </a:p>
          <a:p>
            <a:pPr defTabSz="1020137">
              <a:defRPr/>
            </a:pPr>
            <a:endParaRPr lang="en-US" dirty="0" smtClean="0"/>
          </a:p>
        </p:txBody>
      </p:sp>
    </p:spTree>
    <p:extLst>
      <p:ext uri="{BB962C8B-B14F-4D97-AF65-F5344CB8AC3E}">
        <p14:creationId xmlns:p14="http://schemas.microsoft.com/office/powerpoint/2010/main" val="1442233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7461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age distribution of the non-Hispanic white population in Texas is weighted heavily with the “baby boom” generation. Largely the result of lower fertility and less net</a:t>
            </a:r>
            <a:r>
              <a:rPr lang="en-US" baseline="0" dirty="0" smtClean="0"/>
              <a:t> </a:t>
            </a:r>
            <a:r>
              <a:rPr lang="en-US" dirty="0" smtClean="0"/>
              <a:t>in-migration, the non-Hispanic white population</a:t>
            </a:r>
            <a:r>
              <a:rPr lang="en-US" baseline="0" dirty="0" smtClean="0"/>
              <a:t> has relatively fewer young persons relative to those in the middle-age years. In 2010, at ages 37 and younger, the Hispanic population exceeds the non-Hispanic white population.</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14</a:t>
            </a:fld>
            <a:endParaRPr lang="en-US" dirty="0"/>
          </a:p>
        </p:txBody>
      </p:sp>
    </p:spTree>
    <p:extLst>
      <p:ext uri="{BB962C8B-B14F-4D97-AF65-F5344CB8AC3E}">
        <p14:creationId xmlns:p14="http://schemas.microsoft.com/office/powerpoint/2010/main" val="4268425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population pyramid represents the age, sex, race and</a:t>
            </a:r>
            <a:r>
              <a:rPr lang="en-US" baseline="0" dirty="0" smtClean="0"/>
              <a:t> ethnic composition of the Texas population.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15</a:t>
            </a:fld>
            <a:endParaRPr lang="en-US" dirty="0"/>
          </a:p>
        </p:txBody>
      </p:sp>
    </p:spTree>
    <p:extLst>
      <p:ext uri="{BB962C8B-B14F-4D97-AF65-F5344CB8AC3E}">
        <p14:creationId xmlns:p14="http://schemas.microsoft.com/office/powerpoint/2010/main" val="25405904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10" descr="6"/>
          <p:cNvPicPr>
            <a:picLocks noChangeAspect="1" noChangeArrowheads="1"/>
          </p:cNvPicPr>
          <p:nvPr userDrawn="1"/>
        </p:nvPicPr>
        <p:blipFill>
          <a:blip r:embed="rId2" cstate="print"/>
          <a:srcRect/>
          <a:stretch>
            <a:fillRect/>
          </a:stretch>
        </p:blipFill>
        <p:spPr bwMode="auto">
          <a:xfrm>
            <a:off x="-7938" y="-1586"/>
            <a:ext cx="9151938" cy="6859588"/>
          </a:xfrm>
          <a:prstGeom prst="rect">
            <a:avLst/>
          </a:prstGeom>
          <a:noFill/>
          <a:ln w="9525">
            <a:noFill/>
            <a:miter lim="800000"/>
            <a:headEnd/>
            <a:tailEnd/>
          </a:ln>
        </p:spPr>
      </p:pic>
      <p:sp>
        <p:nvSpPr>
          <p:cNvPr id="2" name="Title 1"/>
          <p:cNvSpPr>
            <a:spLocks noGrp="1"/>
          </p:cNvSpPr>
          <p:nvPr>
            <p:ph type="ctrTitle"/>
          </p:nvPr>
        </p:nvSpPr>
        <p:spPr>
          <a:xfrm>
            <a:off x="228600" y="152401"/>
            <a:ext cx="5410200" cy="1447800"/>
          </a:xfrm>
        </p:spPr>
        <p:txBody>
          <a:bodyPr/>
          <a:lstStyle>
            <a:lvl1pPr>
              <a:defRPr>
                <a:solidFill>
                  <a:schemeClr val="bg1"/>
                </a:solidFill>
              </a:defRPr>
            </a:lvl1pPr>
          </a:lstStyle>
          <a:p>
            <a:r>
              <a:rPr lang="en-US" smtClean="0"/>
              <a:t>Click to edit Master title style</a:t>
            </a:r>
            <a:endParaRPr lang="en-US"/>
          </a:p>
        </p:txBody>
      </p:sp>
      <p:sp>
        <p:nvSpPr>
          <p:cNvPr id="3" name="Subtitle 2"/>
          <p:cNvSpPr>
            <a:spLocks noGrp="1"/>
          </p:cNvSpPr>
          <p:nvPr>
            <p:ph type="subTitle" idx="1"/>
          </p:nvPr>
        </p:nvSpPr>
        <p:spPr>
          <a:xfrm>
            <a:off x="6400800" y="3276600"/>
            <a:ext cx="2895600" cy="1752600"/>
          </a:xfrm>
        </p:spPr>
        <p:txBody>
          <a:bodyPr/>
          <a:lstStyle>
            <a:lvl1pPr marL="0" indent="0" algn="ctr">
              <a:buNone/>
              <a:defRPr>
                <a:solidFill>
                  <a:srgbClr val="1B1E7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6D3FD751-E54A-4C11-9C2C-9E035371EE29}" type="datetime1">
              <a:rPr lang="en-US" smtClean="0"/>
              <a:t>2/10/2016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D9C0912-C149-4609-A07D-980710FA571D}" type="datetime1">
              <a:rPr lang="en-US" smtClean="0"/>
              <a:t>2/10/2016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BC1FA3B-F0C1-4F58-90BE-DCC7501F4B28}" type="slidenum">
              <a:rPr lang="en-US" smtClean="0"/>
              <a:pPr/>
              <a:t>‹#›</a:t>
            </a:fld>
            <a:endParaRPr lang="en-US" dirty="0"/>
          </a:p>
        </p:txBody>
      </p:sp>
      <p:pic>
        <p:nvPicPr>
          <p:cNvPr id="6" name="Picture 15" descr="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175" y="-6349"/>
            <a:ext cx="9151938" cy="1758951"/>
          </a:xfrm>
          <a:prstGeom prst="rect">
            <a:avLst/>
          </a:prstGeom>
          <a:noFill/>
          <a:ln w="9525">
            <a:noFill/>
            <a:miter lim="800000"/>
            <a:headEnd/>
            <a:tailEnd/>
          </a:ln>
        </p:spPr>
      </p:pic>
      <p:pic>
        <p:nvPicPr>
          <p:cNvPr id="7" name="Picture 16" descr="2"/>
          <p:cNvPicPr>
            <a:picLocks noChangeAspect="1" noChangeArrowheads="1"/>
          </p:cNvPicPr>
          <p:nvPr userDrawn="1"/>
        </p:nvPicPr>
        <p:blipFill>
          <a:blip r:embed="rId3" cstate="print"/>
          <a:srcRect/>
          <a:stretch>
            <a:fillRect/>
          </a:stretch>
        </p:blipFill>
        <p:spPr bwMode="auto">
          <a:xfrm>
            <a:off x="0" y="0"/>
            <a:ext cx="2570030" cy="1295400"/>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14" descr="7"/>
          <p:cNvPicPr>
            <a:picLocks noChangeAspect="1" noChangeArrowheads="1"/>
          </p:cNvPicPr>
          <p:nvPr userDrawn="1"/>
        </p:nvPicPr>
        <p:blipFill>
          <a:blip r:embed="rId2" cstate="print"/>
          <a:srcRect/>
          <a:stretch>
            <a:fillRect/>
          </a:stretch>
        </p:blipFill>
        <p:spPr bwMode="auto">
          <a:xfrm rot="5400000">
            <a:off x="1143000" y="-1143000"/>
            <a:ext cx="6858000" cy="9144000"/>
          </a:xfrm>
          <a:prstGeom prst="rect">
            <a:avLst/>
          </a:prstGeom>
          <a:noFill/>
          <a:ln w="9525">
            <a:noFill/>
            <a:miter lim="800000"/>
            <a:headEnd/>
            <a:tailEnd/>
          </a:ln>
        </p:spPr>
      </p:pic>
      <p:sp>
        <p:nvSpPr>
          <p:cNvPr id="2" name="Vertical Title 1"/>
          <p:cNvSpPr>
            <a:spLocks noGrp="1"/>
          </p:cNvSpPr>
          <p:nvPr>
            <p:ph type="title" orient="vert"/>
          </p:nvPr>
        </p:nvSpPr>
        <p:spPr>
          <a:xfrm>
            <a:off x="7772400" y="1143001"/>
            <a:ext cx="1066800" cy="5440363"/>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9"/>
            <a:ext cx="6553200" cy="58515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C551A989-5CBB-413C-9909-8F78E22DEF9B}" type="datetime1">
              <a:rPr lang="en-US" smtClean="0"/>
              <a:t>2/10/2016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4" name="Picture 5" descr="2"/>
          <p:cNvPicPr>
            <a:picLocks noChangeAspect="1" noChangeArrowheads="1"/>
          </p:cNvPicPr>
          <p:nvPr userDrawn="1"/>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6" name="Content Placeholder 2"/>
          <p:cNvSpPr>
            <a:spLocks noGrp="1"/>
          </p:cNvSpPr>
          <p:nvPr>
            <p:ph idx="1"/>
          </p:nvPr>
        </p:nvSpPr>
        <p:spPr>
          <a:xfrm>
            <a:off x="457200" y="16002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10" descr="Untitled-11"/>
          <p:cNvPicPr>
            <a:picLocks noChangeAspect="1" noChangeArrowheads="1"/>
          </p:cNvPicPr>
          <p:nvPr userDrawn="1"/>
        </p:nvPicPr>
        <p:blipFill>
          <a:blip r:embed="rId3" cstate="print"/>
          <a:srcRect/>
          <a:stretch>
            <a:fillRect/>
          </a:stretch>
        </p:blipFill>
        <p:spPr bwMode="auto">
          <a:xfrm>
            <a:off x="0" y="-1588"/>
            <a:ext cx="9145588" cy="6859588"/>
          </a:xfrm>
          <a:prstGeom prst="rect">
            <a:avLst/>
          </a:prstGeom>
          <a:noFill/>
          <a:ln w="9525">
            <a:noFill/>
            <a:miter lim="800000"/>
            <a:headEnd/>
            <a:tailEnd/>
          </a:ln>
        </p:spPr>
      </p:pic>
      <p:sp>
        <p:nvSpPr>
          <p:cNvPr id="5" name="Title 1"/>
          <p:cNvSpPr>
            <a:spLocks noGrp="1"/>
          </p:cNvSpPr>
          <p:nvPr>
            <p:ph type="title"/>
          </p:nvPr>
        </p:nvSpPr>
        <p:spPr>
          <a:xfrm>
            <a:off x="218552" y="0"/>
            <a:ext cx="8935496" cy="990600"/>
          </a:xfrm>
          <a:prstGeom prst="rect">
            <a:avLst/>
          </a:prstGeom>
        </p:spPr>
        <p:txBody>
          <a:bodyPr anchor="ctr" anchorCtr="1">
            <a:normAutofit/>
          </a:bodyPr>
          <a:lstStyle>
            <a:lvl1pPr marL="342900" indent="-342900" algn="ctr" rtl="0" eaLnBrk="0" fontAlgn="base" hangingPunct="0">
              <a:spcBef>
                <a:spcPct val="20000"/>
              </a:spcBef>
              <a:spcAft>
                <a:spcPct val="0"/>
              </a:spcAft>
              <a:buFontTx/>
              <a:buNone/>
              <a:defRPr lang="en-US" sz="3600" b="1" dirty="0">
                <a:solidFill>
                  <a:schemeClr val="accent6"/>
                </a:solidFill>
                <a:latin typeface="+mj-lt"/>
                <a:ea typeface="+mn-ea"/>
                <a:cs typeface="+mn-cs"/>
              </a:defRPr>
            </a:lvl1pPr>
          </a:lstStyle>
          <a:p>
            <a:r>
              <a:rPr lang="en-US" dirty="0" smtClean="0"/>
              <a:t>Click to edit Master title style</a:t>
            </a:r>
            <a:endParaRPr lang="en-US" dirty="0"/>
          </a:p>
        </p:txBody>
      </p:sp>
      <p:sp>
        <p:nvSpPr>
          <p:cNvPr id="7" name="Content Placeholder 2"/>
          <p:cNvSpPr>
            <a:spLocks noGrp="1"/>
          </p:cNvSpPr>
          <p:nvPr>
            <p:ph idx="10"/>
          </p:nvPr>
        </p:nvSpPr>
        <p:spPr>
          <a:xfrm>
            <a:off x="609600" y="17526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4" name="Picture 5" descr="2"/>
          <p:cNvPicPr>
            <a:picLocks noChangeAspect="1" noChangeArrowheads="1"/>
          </p:cNvPicPr>
          <p:nvPr userDrawn="1"/>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6" name="Content Placeholder 2"/>
          <p:cNvSpPr>
            <a:spLocks noGrp="1"/>
          </p:cNvSpPr>
          <p:nvPr>
            <p:ph idx="1"/>
          </p:nvPr>
        </p:nvSpPr>
        <p:spPr>
          <a:xfrm>
            <a:off x="457200" y="16002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10" descr="Untitled-11"/>
          <p:cNvPicPr>
            <a:picLocks noChangeAspect="1" noChangeArrowheads="1"/>
          </p:cNvPicPr>
          <p:nvPr userDrawn="1"/>
        </p:nvPicPr>
        <p:blipFill>
          <a:blip r:embed="rId3" cstate="print"/>
          <a:srcRect/>
          <a:stretch>
            <a:fillRect/>
          </a:stretch>
        </p:blipFill>
        <p:spPr bwMode="auto">
          <a:xfrm>
            <a:off x="0" y="-1588"/>
            <a:ext cx="9145588" cy="6859588"/>
          </a:xfrm>
          <a:prstGeom prst="rect">
            <a:avLst/>
          </a:prstGeom>
          <a:noFill/>
          <a:ln w="9525">
            <a:noFill/>
            <a:miter lim="800000"/>
            <a:headEnd/>
            <a:tailEnd/>
          </a:ln>
        </p:spPr>
      </p:pic>
      <p:sp>
        <p:nvSpPr>
          <p:cNvPr id="5" name="Title 1"/>
          <p:cNvSpPr>
            <a:spLocks noGrp="1"/>
          </p:cNvSpPr>
          <p:nvPr>
            <p:ph type="title"/>
          </p:nvPr>
        </p:nvSpPr>
        <p:spPr>
          <a:xfrm>
            <a:off x="218552" y="0"/>
            <a:ext cx="8935496" cy="990600"/>
          </a:xfrm>
          <a:prstGeom prst="rect">
            <a:avLst/>
          </a:prstGeom>
        </p:spPr>
        <p:txBody>
          <a:bodyPr anchor="ctr" anchorCtr="1">
            <a:normAutofit/>
          </a:bodyPr>
          <a:lstStyle>
            <a:lvl1pPr marL="342900" indent="-342900" algn="ctr" rtl="0" eaLnBrk="0" fontAlgn="base" hangingPunct="0">
              <a:spcBef>
                <a:spcPct val="20000"/>
              </a:spcBef>
              <a:spcAft>
                <a:spcPct val="0"/>
              </a:spcAft>
              <a:buFontTx/>
              <a:buNone/>
              <a:defRPr lang="en-US" sz="3600" b="1" dirty="0">
                <a:solidFill>
                  <a:schemeClr val="accent6"/>
                </a:solidFill>
                <a:latin typeface="+mj-lt"/>
                <a:ea typeface="+mn-ea"/>
                <a:cs typeface="+mn-cs"/>
              </a:defRPr>
            </a:lvl1pPr>
          </a:lstStyle>
          <a:p>
            <a:r>
              <a:rPr lang="en-US" dirty="0" smtClean="0"/>
              <a:t>Click to edit Master title style</a:t>
            </a:r>
            <a:endParaRPr lang="en-US" dirty="0"/>
          </a:p>
        </p:txBody>
      </p:sp>
      <p:sp>
        <p:nvSpPr>
          <p:cNvPr id="7" name="Content Placeholder 2"/>
          <p:cNvSpPr>
            <a:spLocks noGrp="1"/>
          </p:cNvSpPr>
          <p:nvPr>
            <p:ph idx="10"/>
          </p:nvPr>
        </p:nvSpPr>
        <p:spPr>
          <a:xfrm>
            <a:off x="609600" y="17526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4" name="Picture 5" descr="2"/>
          <p:cNvPicPr>
            <a:picLocks noChangeAspect="1" noChangeArrowheads="1"/>
          </p:cNvPicPr>
          <p:nvPr userDrawn="1"/>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6" name="Content Placeholder 2"/>
          <p:cNvSpPr>
            <a:spLocks noGrp="1"/>
          </p:cNvSpPr>
          <p:nvPr>
            <p:ph idx="1"/>
          </p:nvPr>
        </p:nvSpPr>
        <p:spPr>
          <a:xfrm>
            <a:off x="457200" y="16002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10" descr="Untitled-11"/>
          <p:cNvPicPr>
            <a:picLocks noChangeAspect="1" noChangeArrowheads="1"/>
          </p:cNvPicPr>
          <p:nvPr userDrawn="1"/>
        </p:nvPicPr>
        <p:blipFill>
          <a:blip r:embed="rId3" cstate="print"/>
          <a:srcRect/>
          <a:stretch>
            <a:fillRect/>
          </a:stretch>
        </p:blipFill>
        <p:spPr bwMode="auto">
          <a:xfrm>
            <a:off x="0" y="-1588"/>
            <a:ext cx="9145588" cy="6859588"/>
          </a:xfrm>
          <a:prstGeom prst="rect">
            <a:avLst/>
          </a:prstGeom>
          <a:noFill/>
          <a:ln w="9525">
            <a:noFill/>
            <a:miter lim="800000"/>
            <a:headEnd/>
            <a:tailEnd/>
          </a:ln>
        </p:spPr>
      </p:pic>
      <p:sp>
        <p:nvSpPr>
          <p:cNvPr id="5" name="Title 1"/>
          <p:cNvSpPr>
            <a:spLocks noGrp="1"/>
          </p:cNvSpPr>
          <p:nvPr>
            <p:ph type="title"/>
          </p:nvPr>
        </p:nvSpPr>
        <p:spPr>
          <a:xfrm>
            <a:off x="218552" y="0"/>
            <a:ext cx="8935496" cy="990600"/>
          </a:xfrm>
          <a:prstGeom prst="rect">
            <a:avLst/>
          </a:prstGeom>
        </p:spPr>
        <p:txBody>
          <a:bodyPr anchor="ctr" anchorCtr="1">
            <a:normAutofit/>
          </a:bodyPr>
          <a:lstStyle>
            <a:lvl1pPr marL="342900" indent="-342900" algn="ctr" rtl="0" eaLnBrk="0" fontAlgn="base" hangingPunct="0">
              <a:spcBef>
                <a:spcPct val="20000"/>
              </a:spcBef>
              <a:spcAft>
                <a:spcPct val="0"/>
              </a:spcAft>
              <a:buFontTx/>
              <a:buNone/>
              <a:defRPr lang="en-US" sz="3600" b="1" dirty="0">
                <a:solidFill>
                  <a:schemeClr val="accent6"/>
                </a:solidFill>
                <a:latin typeface="+mj-lt"/>
                <a:ea typeface="+mn-ea"/>
                <a:cs typeface="+mn-cs"/>
              </a:defRPr>
            </a:lvl1pPr>
          </a:lstStyle>
          <a:p>
            <a:r>
              <a:rPr lang="en-US" dirty="0" smtClean="0"/>
              <a:t>Click to edit Master title style</a:t>
            </a:r>
            <a:endParaRPr lang="en-US" dirty="0"/>
          </a:p>
        </p:txBody>
      </p:sp>
      <p:sp>
        <p:nvSpPr>
          <p:cNvPr id="7" name="Content Placeholder 2"/>
          <p:cNvSpPr>
            <a:spLocks noGrp="1"/>
          </p:cNvSpPr>
          <p:nvPr>
            <p:ph idx="10"/>
          </p:nvPr>
        </p:nvSpPr>
        <p:spPr>
          <a:xfrm>
            <a:off x="609600" y="17526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49438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60681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3852E5-8866-4F33-9228-8F4A347B1537}" type="slidenum">
              <a:rPr lang="en-US" smtClean="0"/>
              <a:pPr/>
              <a:t>‹#›</a:t>
            </a:fld>
            <a:endParaRPr lang="en-US" dirty="0"/>
          </a:p>
        </p:txBody>
      </p:sp>
    </p:spTree>
  </p:cSld>
  <p:clrMapOvr>
    <a:masterClrMapping/>
  </p:clrMapOvr>
  <p:timing>
    <p:tnLst>
      <p:par>
        <p:cTn id="1" dur="indefinite" restart="never" nodeType="tmRoot"/>
      </p:par>
    </p:tnLst>
  </p:timing>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931252-E293-48C1-9CE8-2E11CDBEA31A}" type="datetime1">
              <a:rPr lang="en-US" smtClean="0"/>
              <a:t>2/10/2016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C1924C-D5C5-4A9B-A546-146933D5EC59}" type="datetime1">
              <a:rPr lang="en-US" smtClean="0"/>
              <a:t>2/10/2016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9A97BF-D437-423B-8D6C-86DC9BD9A08B}" type="datetime1">
              <a:rPr lang="en-US" smtClean="0"/>
              <a:t>2/10/2016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3852E5-8866-4F33-9228-8F4A347B1537}"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30F00D-17BC-4E7C-AE38-A9A9FD6F9E41}" type="datetime1">
              <a:rPr lang="en-US" smtClean="0"/>
              <a:t>2/10/2016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6553200" y="6356352"/>
            <a:ext cx="2133600" cy="365125"/>
          </a:xfrm>
        </p:spPr>
        <p:txBody>
          <a:bodyPr/>
          <a:lstStyle/>
          <a:p>
            <a:fld id="{2BC1FA3B-F0C1-4F58-90BE-DCC7501F4B28}"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6390FE-604A-4FBA-B044-F42648324EE5}" type="datetime1">
              <a:rPr lang="en-US" smtClean="0"/>
              <a:t>2/10/2016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C1FA3B-F0C1-4F58-90BE-DCC7501F4B28}" type="slidenum">
              <a:rPr lang="en-US" smtClean="0"/>
              <a:pPr/>
              <a:t>‹#›</a:t>
            </a:fld>
            <a:endParaRPr lang="en-US" dirty="0"/>
          </a:p>
        </p:txBody>
      </p:sp>
      <p:sp>
        <p:nvSpPr>
          <p:cNvPr id="9" name="Slide Number Placeholder 4"/>
          <p:cNvSpPr txBox="1">
            <a:spLocks/>
          </p:cNvSpPr>
          <p:nvPr userDrawn="1"/>
        </p:nvSpPr>
        <p:spPr>
          <a:xfrm>
            <a:off x="6845461" y="6278564"/>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a:lstStyle>
          <a:p>
            <a:fld id="{2BC1FA3B-F0C1-4F58-90BE-DCC7501F4B28}"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743200" y="228600"/>
            <a:ext cx="5715000" cy="990600"/>
          </a:xfrm>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0523AE86-9F1A-435B-99C2-B71F9BBE20C1}" type="datetime1">
              <a:rPr lang="en-US" smtClean="0"/>
              <a:t>2/10/2016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15" descr="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175" y="-6349"/>
            <a:ext cx="9151938" cy="1758951"/>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BCD234-D054-4097-AA40-BE799AEE422C}" type="datetime1">
              <a:rPr lang="en-US" smtClean="0"/>
              <a:t>2/10/2016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C1FA3B-F0C1-4F58-90BE-DCC7501F4B28}" type="slidenum">
              <a:rPr lang="en-US" smtClean="0"/>
              <a:pPr/>
              <a:t>‹#›</a:t>
            </a:fld>
            <a:endParaRPr lang="en-US" dirty="0"/>
          </a:p>
        </p:txBody>
      </p:sp>
      <p:pic>
        <p:nvPicPr>
          <p:cNvPr id="8" name="Picture 16" descr="2"/>
          <p:cNvPicPr>
            <a:picLocks noChangeAspect="1" noChangeArrowheads="1"/>
          </p:cNvPicPr>
          <p:nvPr userDrawn="1"/>
        </p:nvPicPr>
        <p:blipFill>
          <a:blip r:embed="rId3" cstate="print"/>
          <a:srcRect/>
          <a:stretch>
            <a:fillRect/>
          </a:stretch>
        </p:blipFill>
        <p:spPr bwMode="auto">
          <a:xfrm>
            <a:off x="0" y="0"/>
            <a:ext cx="2570030" cy="1295400"/>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14" descr="7"/>
          <p:cNvPicPr>
            <a:picLocks noChangeAspect="1" noChangeArrowheads="1"/>
          </p:cNvPicPr>
          <p:nvPr/>
        </p:nvPicPr>
        <p:blipFill>
          <a:blip r:embed="rId17" cstate="print"/>
          <a:srcRect/>
          <a:stretch>
            <a:fillRect/>
          </a:stretch>
        </p:blipFill>
        <p:spPr bwMode="auto">
          <a:xfrm>
            <a:off x="0" y="2"/>
            <a:ext cx="9145588" cy="6859588"/>
          </a:xfrm>
          <a:prstGeom prst="rect">
            <a:avLst/>
          </a:prstGeom>
          <a:noFill/>
          <a:ln w="9525">
            <a:noFill/>
            <a:miter lim="800000"/>
            <a:headEnd/>
            <a:tailEnd/>
          </a:ln>
        </p:spPr>
      </p:pic>
      <p:sp>
        <p:nvSpPr>
          <p:cNvPr id="2" name="Title Placeholder 1"/>
          <p:cNvSpPr>
            <a:spLocks noGrp="1"/>
          </p:cNvSpPr>
          <p:nvPr>
            <p:ph type="title"/>
          </p:nvPr>
        </p:nvSpPr>
        <p:spPr>
          <a:xfrm>
            <a:off x="1600200" y="228600"/>
            <a:ext cx="6858000" cy="9906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296AB8-FADA-4B80-BBD6-E7ED9DDDD5A9}" type="datetime1">
              <a:rPr lang="en-US" smtClean="0"/>
              <a:t>2/10/2016</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3852E5-8866-4F33-9228-8F4A347B153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60" r:id="rId3"/>
    <p:sldLayoutId id="2147483661" r:id="rId4"/>
    <p:sldLayoutId id="2147483662" r:id="rId5"/>
    <p:sldLayoutId id="2147483663" r:id="rId6"/>
    <p:sldLayoutId id="2147483666" r:id="rId7"/>
    <p:sldLayoutId id="2147483668" r:id="rId8"/>
    <p:sldLayoutId id="2147483670" r:id="rId9"/>
    <p:sldLayoutId id="2147483669" r:id="rId10"/>
    <p:sldLayoutId id="2147483667" r:id="rId11"/>
    <p:sldLayoutId id="2147483672" r:id="rId12"/>
    <p:sldLayoutId id="2147483674" r:id="rId13"/>
    <p:sldLayoutId id="2147483675" r:id="rId14"/>
    <p:sldLayoutId id="2147483676" r:id="rId15"/>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rgbClr val="1B1E7A"/>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1B1E7A"/>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1B1E7A"/>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1B1E7A"/>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1B1E7A"/>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1B1E7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15.xml"/><Relationship Id="rId5" Type="http://schemas.openxmlformats.org/officeDocument/2006/relationships/image" Target="../media/image24.emf"/><Relationship Id="rId4" Type="http://schemas.openxmlformats.org/officeDocument/2006/relationships/image" Target="../media/image23.emf"/></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15.xml"/><Relationship Id="rId5" Type="http://schemas.openxmlformats.org/officeDocument/2006/relationships/image" Target="../media/image27.emf"/><Relationship Id="rId4" Type="http://schemas.openxmlformats.org/officeDocument/2006/relationships/image" Target="../media/image24.emf"/></Relationships>
</file>

<file path=ppt/slides/_rels/slide2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24.emf"/><Relationship Id="rId5" Type="http://schemas.openxmlformats.org/officeDocument/2006/relationships/image" Target="../media/image30.emf"/><Relationship Id="rId4" Type="http://schemas.openxmlformats.org/officeDocument/2006/relationships/image" Target="../media/image29.emf"/></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15.xml"/><Relationship Id="rId4" Type="http://schemas.openxmlformats.org/officeDocument/2006/relationships/image" Target="../media/image34.emf"/></Relationships>
</file>

<file path=ppt/slides/_rels/slide2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15.xml"/><Relationship Id="rId5" Type="http://schemas.openxmlformats.org/officeDocument/2006/relationships/image" Target="../media/image24.emf"/><Relationship Id="rId4" Type="http://schemas.openxmlformats.org/officeDocument/2006/relationships/image" Target="../media/image37.emf"/></Relationships>
</file>

<file path=ppt/slides/_rels/slide2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24.emf"/><Relationship Id="rId4" Type="http://schemas.openxmlformats.org/officeDocument/2006/relationships/image" Target="../media/image39.emf"/></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42.emf"/></Relationships>
</file>

<file path=ppt/slides/_rels/slide2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4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mailto:Lloyd.Potter@UTSA.edu" TargetMode="External"/><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hyperlink" Target="http://osd.texas.go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152400"/>
            <a:ext cx="6172200" cy="1447800"/>
          </a:xfrm>
        </p:spPr>
        <p:txBody>
          <a:bodyPr>
            <a:normAutofit fontScale="90000"/>
          </a:bodyPr>
          <a:lstStyle/>
          <a:p>
            <a:r>
              <a:rPr lang="en-US" dirty="0" smtClean="0"/>
              <a:t>Demographic Characteristics and Trends in Texas and the San Antonio Area</a:t>
            </a:r>
            <a:endParaRPr lang="en-US" sz="3600" dirty="0"/>
          </a:p>
        </p:txBody>
      </p:sp>
      <p:sp>
        <p:nvSpPr>
          <p:cNvPr id="4" name="Subtitle 3"/>
          <p:cNvSpPr>
            <a:spLocks noGrp="1"/>
          </p:cNvSpPr>
          <p:nvPr>
            <p:ph type="subTitle" idx="1"/>
          </p:nvPr>
        </p:nvSpPr>
        <p:spPr>
          <a:xfrm>
            <a:off x="6400800" y="3276600"/>
            <a:ext cx="2895600" cy="1981200"/>
          </a:xfrm>
        </p:spPr>
        <p:txBody>
          <a:bodyPr>
            <a:normAutofit/>
          </a:bodyPr>
          <a:lstStyle/>
          <a:p>
            <a:r>
              <a:rPr lang="en-US" sz="2400" dirty="0"/>
              <a:t>Leadership San Antonio </a:t>
            </a:r>
            <a:endParaRPr lang="en-US" sz="2400" dirty="0" smtClean="0"/>
          </a:p>
          <a:p>
            <a:r>
              <a:rPr lang="en-US" sz="2400" dirty="0" smtClean="0"/>
              <a:t>San Antonio, Texas</a:t>
            </a:r>
          </a:p>
          <a:p>
            <a:r>
              <a:rPr lang="en-US" sz="2400" dirty="0" smtClean="0"/>
              <a:t>February 10, 2016</a:t>
            </a:r>
            <a:endParaRPr lang="en-US" sz="2400" dirty="0"/>
          </a:p>
        </p:txBody>
      </p:sp>
      <p:sp>
        <p:nvSpPr>
          <p:cNvPr id="3" name="Slide Number Placeholder 2"/>
          <p:cNvSpPr>
            <a:spLocks noGrp="1"/>
          </p:cNvSpPr>
          <p:nvPr>
            <p:ph type="sldNum" sz="quarter" idx="12"/>
          </p:nvPr>
        </p:nvSpPr>
        <p:spPr/>
        <p:txBody>
          <a:bodyPr/>
          <a:lstStyle/>
          <a:p>
            <a:fld id="{2BC1FA3B-F0C1-4F58-90BE-DCC7501F4B28}" type="slidenum">
              <a:rPr lang="en-US" smtClean="0"/>
              <a:pPr/>
              <a:t>1</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9346" y="6586742"/>
            <a:ext cx="253670" cy="253670"/>
          </a:xfrm>
          <a:prstGeom prst="rect">
            <a:avLst/>
          </a:prstGeom>
        </p:spPr>
      </p:pic>
      <p:sp>
        <p:nvSpPr>
          <p:cNvPr id="7" name="TextBox 6"/>
          <p:cNvSpPr txBox="1"/>
          <p:nvPr/>
        </p:nvSpPr>
        <p:spPr>
          <a:xfrm>
            <a:off x="6773016" y="6544300"/>
            <a:ext cx="2101537" cy="338554"/>
          </a:xfrm>
          <a:prstGeom prst="rect">
            <a:avLst/>
          </a:prstGeom>
          <a:noFill/>
        </p:spPr>
        <p:txBody>
          <a:bodyPr wrap="none" rtlCol="0">
            <a:spAutoFit/>
          </a:bodyPr>
          <a:lstStyle/>
          <a:p>
            <a:r>
              <a:rPr lang="en-US" sz="1600" dirty="0" smtClean="0">
                <a:solidFill>
                  <a:schemeClr val="tx2"/>
                </a:solidFill>
              </a:rPr>
              <a:t>@</a:t>
            </a:r>
            <a:r>
              <a:rPr lang="en-US" sz="1600" dirty="0" err="1" smtClean="0">
                <a:solidFill>
                  <a:schemeClr val="tx2"/>
                </a:solidFill>
              </a:rPr>
              <a:t>TexasDemography</a:t>
            </a:r>
            <a:endParaRPr lang="en-US" sz="1600" dirty="0">
              <a:solidFill>
                <a:schemeClr val="tx2"/>
              </a:solidFill>
            </a:endParaRPr>
          </a:p>
        </p:txBody>
      </p:sp>
    </p:spTree>
    <p:extLst>
      <p:ext uri="{BB962C8B-B14F-4D97-AF65-F5344CB8AC3E}">
        <p14:creationId xmlns:p14="http://schemas.microsoft.com/office/powerpoint/2010/main" val="32416850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Estimated Population and Population Change, San Antonio and Select Texas Cities, 2010-2014</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27834044"/>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152400" y="6400800"/>
            <a:ext cx="4572000" cy="261610"/>
          </a:xfrm>
          <a:prstGeom prst="rect">
            <a:avLst/>
          </a:prstGeom>
        </p:spPr>
        <p:txBody>
          <a:bodyPr wrap="square">
            <a:spAutoFit/>
          </a:bodyPr>
          <a:lstStyle/>
          <a:p>
            <a:r>
              <a:rPr lang="fr-FR" sz="1100" dirty="0">
                <a:solidFill>
                  <a:schemeClr val="bg1">
                    <a:lumMod val="50000"/>
                  </a:schemeClr>
                </a:solidFill>
              </a:rPr>
              <a:t>Source: </a:t>
            </a:r>
            <a:r>
              <a:rPr lang="fr-FR" sz="1100" dirty="0" smtClean="0">
                <a:solidFill>
                  <a:schemeClr val="bg1">
                    <a:lumMod val="50000"/>
                  </a:schemeClr>
                </a:solidFill>
              </a:rPr>
              <a:t>U.S</a:t>
            </a:r>
            <a:r>
              <a:rPr lang="fr-FR" sz="1100" dirty="0">
                <a:solidFill>
                  <a:schemeClr val="bg1">
                    <a:lumMod val="50000"/>
                  </a:schemeClr>
                </a:solidFill>
              </a:rPr>
              <a:t>. Census  Bureau, </a:t>
            </a:r>
            <a:r>
              <a:rPr lang="fr-FR" sz="1100" dirty="0" smtClean="0">
                <a:solidFill>
                  <a:schemeClr val="bg1">
                    <a:lumMod val="50000"/>
                  </a:schemeClr>
                </a:solidFill>
              </a:rPr>
              <a:t>2014 </a:t>
            </a:r>
            <a:r>
              <a:rPr lang="fr-FR" sz="1100" dirty="0">
                <a:solidFill>
                  <a:schemeClr val="bg1">
                    <a:lumMod val="50000"/>
                  </a:schemeClr>
                </a:solidFill>
              </a:rPr>
              <a:t>Vintage Population </a:t>
            </a:r>
            <a:r>
              <a:rPr lang="fr-FR" sz="1100" dirty="0" smtClean="0">
                <a:solidFill>
                  <a:schemeClr val="bg1">
                    <a:lumMod val="50000"/>
                  </a:schemeClr>
                </a:solidFill>
              </a:rPr>
              <a:t>Estimâtes</a:t>
            </a:r>
            <a:endParaRPr lang="fr-FR" sz="1100" dirty="0">
              <a:solidFill>
                <a:schemeClr val="bg1">
                  <a:lumMod val="50000"/>
                </a:schemeClr>
              </a:solidFill>
            </a:endParaRPr>
          </a:p>
        </p:txBody>
      </p:sp>
    </p:spTree>
    <p:extLst>
      <p:ext uri="{BB962C8B-B14F-4D97-AF65-F5344CB8AC3E}">
        <p14:creationId xmlns:p14="http://schemas.microsoft.com/office/powerpoint/2010/main" val="724219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1898"/>
            <a:ext cx="6858000" cy="990600"/>
          </a:xfrm>
        </p:spPr>
        <p:txBody>
          <a:bodyPr>
            <a:noAutofit/>
          </a:bodyPr>
          <a:lstStyle/>
          <a:p>
            <a:r>
              <a:rPr lang="en-US" sz="2400" dirty="0" smtClean="0"/>
              <a:t>Estimated Population </a:t>
            </a:r>
            <a:r>
              <a:rPr lang="en-US" sz="2400" dirty="0"/>
              <a:t>and Population Change, San Antonio and </a:t>
            </a:r>
            <a:r>
              <a:rPr lang="en-US" sz="2400" dirty="0" smtClean="0"/>
              <a:t>Select Texas Cities, </a:t>
            </a:r>
            <a:r>
              <a:rPr lang="en-US" sz="2400" dirty="0"/>
              <a:t>2010-2014</a:t>
            </a:r>
          </a:p>
        </p:txBody>
      </p:sp>
      <p:graphicFrame>
        <p:nvGraphicFramePr>
          <p:cNvPr id="5" name="Table 4"/>
          <p:cNvGraphicFramePr>
            <a:graphicFrameLocks noGrp="1"/>
          </p:cNvGraphicFramePr>
          <p:nvPr>
            <p:extLst>
              <p:ext uri="{D42A27DB-BD31-4B8C-83A1-F6EECF244321}">
                <p14:modId xmlns:p14="http://schemas.microsoft.com/office/powerpoint/2010/main" val="2634835947"/>
              </p:ext>
            </p:extLst>
          </p:nvPr>
        </p:nvGraphicFramePr>
        <p:xfrm>
          <a:off x="2819400" y="1219200"/>
          <a:ext cx="3124201" cy="5464711"/>
        </p:xfrm>
        <a:graphic>
          <a:graphicData uri="http://schemas.openxmlformats.org/drawingml/2006/table">
            <a:tbl>
              <a:tblPr firstRow="1" firstCol="1">
                <a:tableStyleId>{3C2FFA5D-87B4-456A-9821-1D502468CF0F}</a:tableStyleId>
              </a:tblPr>
              <a:tblGrid>
                <a:gridCol w="1066801"/>
                <a:gridCol w="1219200"/>
                <a:gridCol w="838200"/>
              </a:tblGrid>
              <a:tr h="248058">
                <a:tc>
                  <a:txBody>
                    <a:bodyPr/>
                    <a:lstStyle/>
                    <a:p>
                      <a:pPr algn="l" fontAlgn="b"/>
                      <a:r>
                        <a:rPr lang="en-US" sz="1000" b="1" i="0" u="none" strike="noStrike" dirty="0" smtClean="0">
                          <a:solidFill>
                            <a:schemeClr val="tx2"/>
                          </a:solidFill>
                          <a:effectLst/>
                          <a:latin typeface="Calibri" panose="020F0502020204030204" pitchFamily="34" charset="0"/>
                        </a:rPr>
                        <a:t> </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ctr" fontAlgn="b"/>
                      <a:r>
                        <a:rPr lang="en-US" sz="1000" u="none" strike="noStrike" dirty="0">
                          <a:effectLst/>
                        </a:rPr>
                        <a:t>2014 </a:t>
                      </a:r>
                      <a:r>
                        <a:rPr lang="en-US" sz="1000" u="none" strike="noStrike" dirty="0" smtClean="0">
                          <a:effectLst/>
                        </a:rPr>
                        <a:t>Estimate</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ctr" fontAlgn="b"/>
                      <a:r>
                        <a:rPr lang="en-US" sz="1000" u="none" strike="noStrike" dirty="0">
                          <a:effectLst/>
                        </a:rPr>
                        <a:t>Percent Change 2010-2014</a:t>
                      </a:r>
                      <a:endParaRPr lang="en-US" sz="1000" b="1" i="0" u="none" strike="noStrike" dirty="0">
                        <a:solidFill>
                          <a:schemeClr val="tx2"/>
                        </a:solidFill>
                        <a:effectLst/>
                        <a:latin typeface="Calibri" panose="020F0502020204030204" pitchFamily="34" charset="0"/>
                      </a:endParaRPr>
                    </a:p>
                  </a:txBody>
                  <a:tcPr marL="6253" marR="6253" marT="6253" marB="0" anchor="b"/>
                </a:tc>
              </a:tr>
              <a:tr h="241668">
                <a:tc>
                  <a:txBody>
                    <a:bodyPr/>
                    <a:lstStyle/>
                    <a:p>
                      <a:pPr algn="l" fontAlgn="b"/>
                      <a:r>
                        <a:rPr lang="en-US" sz="1000" u="none" strike="noStrike" dirty="0">
                          <a:solidFill>
                            <a:schemeClr val="tx2"/>
                          </a:solidFill>
                          <a:effectLst/>
                        </a:rPr>
                        <a:t>San Antonio</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dirty="0">
                          <a:solidFill>
                            <a:schemeClr val="tx2"/>
                          </a:solidFill>
                          <a:effectLst/>
                        </a:rPr>
                        <a:t>         1,436,697 </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dirty="0">
                          <a:solidFill>
                            <a:schemeClr val="tx2"/>
                          </a:solidFill>
                          <a:effectLst/>
                        </a:rPr>
                        <a:t>8.2%</a:t>
                      </a:r>
                      <a:endParaRPr lang="en-US" sz="1000" b="1" i="0" u="none" strike="noStrike" dirty="0">
                        <a:solidFill>
                          <a:schemeClr val="tx2"/>
                        </a:solidFill>
                        <a:effectLst/>
                        <a:latin typeface="Calibri" panose="020F0502020204030204" pitchFamily="34" charset="0"/>
                      </a:endParaRPr>
                    </a:p>
                  </a:txBody>
                  <a:tcPr marL="6253" marR="6253" marT="6253" marB="0" anchor="b"/>
                </a:tc>
              </a:tr>
              <a:tr h="241668">
                <a:tc>
                  <a:txBody>
                    <a:bodyPr/>
                    <a:lstStyle/>
                    <a:p>
                      <a:pPr algn="l" fontAlgn="b"/>
                      <a:endParaRPr lang="en-US" sz="1000" u="none" strike="noStrike" dirty="0" smtClean="0">
                        <a:solidFill>
                          <a:schemeClr val="tx2"/>
                        </a:solidFill>
                        <a:effectLst/>
                      </a:endParaRPr>
                    </a:p>
                    <a:p>
                      <a:pPr algn="l" fontAlgn="b"/>
                      <a:r>
                        <a:rPr lang="en-US" sz="1000" u="none" strike="noStrike" dirty="0" smtClean="0">
                          <a:solidFill>
                            <a:schemeClr val="tx2"/>
                          </a:solidFill>
                          <a:effectLst/>
                        </a:rPr>
                        <a:t>Austin</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912,791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dirty="0">
                          <a:solidFill>
                            <a:schemeClr val="tx2"/>
                          </a:solidFill>
                          <a:effectLst/>
                        </a:rPr>
                        <a:t>15.5%</a:t>
                      </a:r>
                      <a:endParaRPr lang="en-US" sz="1000" b="1" i="0" u="none" strike="noStrike" dirty="0">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a:solidFill>
                            <a:schemeClr val="tx2"/>
                          </a:solidFill>
                          <a:effectLst/>
                        </a:rPr>
                        <a:t>Dallas </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1,281,047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dirty="0">
                          <a:solidFill>
                            <a:schemeClr val="tx2"/>
                          </a:solidFill>
                          <a:effectLst/>
                        </a:rPr>
                        <a:t>6.9%</a:t>
                      </a:r>
                      <a:endParaRPr lang="en-US" sz="1000" b="1" i="0" u="none" strike="noStrike" dirty="0">
                        <a:solidFill>
                          <a:schemeClr val="tx2"/>
                        </a:solidFill>
                        <a:effectLst/>
                        <a:latin typeface="Calibri" panose="020F0502020204030204" pitchFamily="34" charset="0"/>
                      </a:endParaRPr>
                    </a:p>
                  </a:txBody>
                  <a:tcPr marL="6253" marR="6253" marT="6253" marB="0" anchor="b"/>
                </a:tc>
              </a:tr>
              <a:tr h="126779">
                <a:tc>
                  <a:txBody>
                    <a:bodyPr/>
                    <a:lstStyle/>
                    <a:p>
                      <a:pPr algn="l" fontAlgn="b"/>
                      <a:r>
                        <a:rPr lang="en-US" sz="1000" u="none" strike="noStrike" dirty="0">
                          <a:solidFill>
                            <a:schemeClr val="tx2"/>
                          </a:solidFill>
                          <a:effectLst/>
                        </a:rPr>
                        <a:t>Fort Worth</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812,238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dirty="0">
                          <a:solidFill>
                            <a:schemeClr val="tx2"/>
                          </a:solidFill>
                          <a:effectLst/>
                        </a:rPr>
                        <a:t>9.6%</a:t>
                      </a:r>
                      <a:endParaRPr lang="en-US" sz="1000" b="1" i="0" u="none" strike="noStrike" dirty="0">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a:solidFill>
                            <a:schemeClr val="tx2"/>
                          </a:solidFill>
                          <a:effectLst/>
                        </a:rPr>
                        <a:t>Houston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2,239,558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dirty="0">
                          <a:solidFill>
                            <a:schemeClr val="tx2"/>
                          </a:solidFill>
                          <a:effectLst/>
                        </a:rPr>
                        <a:t>6.7%</a:t>
                      </a:r>
                      <a:endParaRPr lang="en-US" sz="1000" b="1" i="0" u="none" strike="noStrike" dirty="0">
                        <a:solidFill>
                          <a:schemeClr val="tx2"/>
                        </a:solidFill>
                        <a:effectLst/>
                        <a:latin typeface="Calibri" panose="020F0502020204030204" pitchFamily="34" charset="0"/>
                      </a:endParaRPr>
                    </a:p>
                  </a:txBody>
                  <a:tcPr marL="6253" marR="6253" marT="6253" marB="0" anchor="b"/>
                </a:tc>
              </a:tr>
              <a:tr h="120570">
                <a:tc>
                  <a:txBody>
                    <a:bodyPr/>
                    <a:lstStyle/>
                    <a:p>
                      <a:pPr algn="l" fontAlgn="b"/>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l" fontAlgn="b"/>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l" fontAlgn="b"/>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l" fontAlgn="b"/>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a:solidFill>
                            <a:schemeClr val="tx2"/>
                          </a:solidFill>
                          <a:effectLst/>
                        </a:rPr>
                        <a:t>Alamo </a:t>
                      </a:r>
                      <a:r>
                        <a:rPr lang="en-US" sz="1000" u="none" strike="noStrike" dirty="0" smtClean="0">
                          <a:solidFill>
                            <a:schemeClr val="tx2"/>
                          </a:solidFill>
                          <a:effectLst/>
                        </a:rPr>
                        <a:t>Heights</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7,806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11.0%</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smtClean="0">
                          <a:solidFill>
                            <a:schemeClr val="tx2"/>
                          </a:solidFill>
                          <a:effectLst/>
                        </a:rPr>
                        <a:t>Boerne</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dirty="0">
                          <a:solidFill>
                            <a:schemeClr val="tx2"/>
                          </a:solidFill>
                          <a:effectLst/>
                        </a:rPr>
                        <a:t>               12,835 </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22.6%</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a:solidFill>
                            <a:schemeClr val="tx2"/>
                          </a:solidFill>
                          <a:effectLst/>
                        </a:rPr>
                        <a:t>Castle </a:t>
                      </a:r>
                      <a:r>
                        <a:rPr lang="en-US" sz="1000" u="none" strike="noStrike" dirty="0" smtClean="0">
                          <a:solidFill>
                            <a:schemeClr val="tx2"/>
                          </a:solidFill>
                          <a:effectLst/>
                        </a:rPr>
                        <a:t>Hills</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4,362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6.0%</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a:solidFill>
                            <a:schemeClr val="tx2"/>
                          </a:solidFill>
                          <a:effectLst/>
                        </a:rPr>
                        <a:t>China </a:t>
                      </a:r>
                      <a:r>
                        <a:rPr lang="en-US" sz="1000" u="none" strike="noStrike" dirty="0" smtClean="0">
                          <a:solidFill>
                            <a:schemeClr val="tx2"/>
                          </a:solidFill>
                          <a:effectLst/>
                        </a:rPr>
                        <a:t>Grove</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1,273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8.0%</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a:solidFill>
                            <a:schemeClr val="tx2"/>
                          </a:solidFill>
                          <a:effectLst/>
                        </a:rPr>
                        <a:t>Fair Oaks </a:t>
                      </a:r>
                      <a:r>
                        <a:rPr lang="en-US" sz="1000" u="none" strike="noStrike" dirty="0" smtClean="0">
                          <a:solidFill>
                            <a:schemeClr val="tx2"/>
                          </a:solidFill>
                          <a:effectLst/>
                        </a:rPr>
                        <a:t>Ranch</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dirty="0">
                          <a:solidFill>
                            <a:schemeClr val="tx2"/>
                          </a:solidFill>
                          <a:effectLst/>
                        </a:rPr>
                        <a:t>                 6,914 </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15.5%</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smtClean="0">
                          <a:solidFill>
                            <a:schemeClr val="tx2"/>
                          </a:solidFill>
                          <a:effectLst/>
                        </a:rPr>
                        <a:t>Helotes</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dirty="0">
                          <a:solidFill>
                            <a:schemeClr val="tx2"/>
                          </a:solidFill>
                          <a:effectLst/>
                        </a:rPr>
                        <a:t>                 8,364 </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13.9%</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a:solidFill>
                            <a:schemeClr val="tx2"/>
                          </a:solidFill>
                          <a:effectLst/>
                        </a:rPr>
                        <a:t>Hollywood </a:t>
                      </a:r>
                      <a:r>
                        <a:rPr lang="en-US" sz="1000" u="none" strike="noStrike" dirty="0" smtClean="0">
                          <a:solidFill>
                            <a:schemeClr val="tx2"/>
                          </a:solidFill>
                          <a:effectLst/>
                        </a:rPr>
                        <a:t>Park</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3,258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6.4%</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a:solidFill>
                            <a:schemeClr val="tx2"/>
                          </a:solidFill>
                          <a:effectLst/>
                        </a:rPr>
                        <a:t>Leon </a:t>
                      </a:r>
                      <a:r>
                        <a:rPr lang="en-US" sz="1000" u="none" strike="noStrike" dirty="0" smtClean="0">
                          <a:solidFill>
                            <a:schemeClr val="tx2"/>
                          </a:solidFill>
                          <a:effectLst/>
                        </a:rPr>
                        <a:t>Valley</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11,015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8.5%</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a:solidFill>
                            <a:schemeClr val="tx2"/>
                          </a:solidFill>
                          <a:effectLst/>
                        </a:rPr>
                        <a:t>Live </a:t>
                      </a:r>
                      <a:r>
                        <a:rPr lang="en-US" sz="1000" u="none" strike="noStrike" dirty="0" smtClean="0">
                          <a:solidFill>
                            <a:schemeClr val="tx2"/>
                          </a:solidFill>
                          <a:effectLst/>
                        </a:rPr>
                        <a:t>Oak</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15,116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15.1%</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a:solidFill>
                            <a:schemeClr val="tx2"/>
                          </a:solidFill>
                          <a:effectLst/>
                        </a:rPr>
                        <a:t>Olmos </a:t>
                      </a:r>
                      <a:r>
                        <a:rPr lang="en-US" sz="1000" u="none" strike="noStrike" dirty="0" smtClean="0">
                          <a:solidFill>
                            <a:schemeClr val="tx2"/>
                          </a:solidFill>
                          <a:effectLst/>
                        </a:rPr>
                        <a:t>Park</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2,361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5.5%</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smtClean="0">
                          <a:solidFill>
                            <a:schemeClr val="tx2"/>
                          </a:solidFill>
                          <a:effectLst/>
                        </a:rPr>
                        <a:t>Schertz</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36,896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17.3%</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smtClean="0">
                          <a:solidFill>
                            <a:schemeClr val="tx2"/>
                          </a:solidFill>
                          <a:effectLst/>
                        </a:rPr>
                        <a:t>Seguin</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27,041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7.4%</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smtClean="0">
                          <a:solidFill>
                            <a:schemeClr val="tx2"/>
                          </a:solidFill>
                          <a:effectLst/>
                        </a:rPr>
                        <a:t>Selma</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8,483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53.1%</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a:solidFill>
                            <a:schemeClr val="tx2"/>
                          </a:solidFill>
                          <a:effectLst/>
                        </a:rPr>
                        <a:t>Shavano </a:t>
                      </a:r>
                      <a:r>
                        <a:rPr lang="en-US" sz="1000" u="none" strike="noStrike" dirty="0" smtClean="0">
                          <a:solidFill>
                            <a:schemeClr val="tx2"/>
                          </a:solidFill>
                          <a:effectLst/>
                        </a:rPr>
                        <a:t>Park</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3,416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dirty="0">
                          <a:solidFill>
                            <a:schemeClr val="tx2"/>
                          </a:solidFill>
                          <a:effectLst/>
                        </a:rPr>
                        <a:t>12.6%</a:t>
                      </a:r>
                      <a:endParaRPr lang="en-US" sz="1000" b="1" i="0" u="none" strike="noStrike" dirty="0">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a:solidFill>
                            <a:schemeClr val="tx2"/>
                          </a:solidFill>
                          <a:effectLst/>
                        </a:rPr>
                        <a:t>Terrell </a:t>
                      </a:r>
                      <a:r>
                        <a:rPr lang="en-US" sz="1000" u="none" strike="noStrike" dirty="0" smtClean="0">
                          <a:solidFill>
                            <a:schemeClr val="tx2"/>
                          </a:solidFill>
                          <a:effectLst/>
                        </a:rPr>
                        <a:t>Hills</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5,214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dirty="0">
                          <a:solidFill>
                            <a:schemeClr val="tx2"/>
                          </a:solidFill>
                          <a:effectLst/>
                        </a:rPr>
                        <a:t>6.9%</a:t>
                      </a:r>
                      <a:endParaRPr lang="en-US" sz="1000" b="1" i="0" u="none" strike="noStrike" dirty="0">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err="1" smtClean="0">
                          <a:solidFill>
                            <a:schemeClr val="tx2"/>
                          </a:solidFill>
                          <a:effectLst/>
                        </a:rPr>
                        <a:t>Windcrest</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5,717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6.6%</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smtClean="0">
                          <a:solidFill>
                            <a:schemeClr val="tx2"/>
                          </a:solidFill>
                          <a:effectLst/>
                        </a:rPr>
                        <a:t>Bulverde</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4,847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4.7%</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l" fontAlgn="b"/>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l" fontAlgn="b"/>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smtClean="0">
                          <a:solidFill>
                            <a:schemeClr val="tx2"/>
                          </a:solidFill>
                          <a:effectLst/>
                        </a:rPr>
                        <a:t>Castroville</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2,909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8.5%</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smtClean="0">
                          <a:solidFill>
                            <a:schemeClr val="tx2"/>
                          </a:solidFill>
                          <a:effectLst/>
                        </a:rPr>
                        <a:t>Floresville</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7,149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10.9%</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a:solidFill>
                            <a:schemeClr val="tx2"/>
                          </a:solidFill>
                          <a:effectLst/>
                        </a:rPr>
                        <a:t>New </a:t>
                      </a:r>
                      <a:r>
                        <a:rPr lang="en-US" sz="1000" u="none" strike="noStrike" dirty="0" smtClean="0">
                          <a:solidFill>
                            <a:schemeClr val="tx2"/>
                          </a:solidFill>
                          <a:effectLst/>
                        </a:rPr>
                        <a:t>Braunfels</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66,394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15.0%</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smtClean="0">
                          <a:solidFill>
                            <a:schemeClr val="tx2"/>
                          </a:solidFill>
                          <a:effectLst/>
                        </a:rPr>
                        <a:t>Pleasanton</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9,638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7.9%</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smtClean="0">
                          <a:solidFill>
                            <a:schemeClr val="tx2"/>
                          </a:solidFill>
                          <a:effectLst/>
                        </a:rPr>
                        <a:t>Poth</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2,103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a:solidFill>
                            <a:schemeClr val="tx2"/>
                          </a:solidFill>
                          <a:effectLst/>
                        </a:rPr>
                        <a:t>10.2%</a:t>
                      </a:r>
                      <a:endParaRPr lang="en-US" sz="1000" b="1" i="0" u="none" strike="noStrike">
                        <a:solidFill>
                          <a:schemeClr val="tx2"/>
                        </a:solidFill>
                        <a:effectLst/>
                        <a:latin typeface="Calibri" panose="020F0502020204030204" pitchFamily="34" charset="0"/>
                      </a:endParaRPr>
                    </a:p>
                  </a:txBody>
                  <a:tcPr marL="6253" marR="6253" marT="6253" marB="0" anchor="b"/>
                </a:tc>
              </a:tr>
              <a:tr h="133518">
                <a:tc>
                  <a:txBody>
                    <a:bodyPr/>
                    <a:lstStyle/>
                    <a:p>
                      <a:pPr algn="l" fontAlgn="b"/>
                      <a:r>
                        <a:rPr lang="en-US" sz="1000" u="none" strike="noStrike" dirty="0">
                          <a:solidFill>
                            <a:schemeClr val="tx2"/>
                          </a:solidFill>
                          <a:effectLst/>
                        </a:rPr>
                        <a:t>San </a:t>
                      </a:r>
                      <a:r>
                        <a:rPr lang="en-US" sz="1000" u="none" strike="noStrike" dirty="0" smtClean="0">
                          <a:solidFill>
                            <a:schemeClr val="tx2"/>
                          </a:solidFill>
                          <a:effectLst/>
                        </a:rPr>
                        <a:t>Marcos</a:t>
                      </a:r>
                      <a:endParaRPr lang="en-US" sz="1000" b="1" i="0" u="none" strike="noStrike" dirty="0">
                        <a:solidFill>
                          <a:schemeClr val="tx2"/>
                        </a:solidFill>
                        <a:effectLst/>
                        <a:latin typeface="Calibri" panose="020F0502020204030204" pitchFamily="34" charset="0"/>
                      </a:endParaRPr>
                    </a:p>
                  </a:txBody>
                  <a:tcPr marL="6253" marR="6253" marT="6253" marB="0" anchor="b"/>
                </a:tc>
                <a:tc>
                  <a:txBody>
                    <a:bodyPr/>
                    <a:lstStyle/>
                    <a:p>
                      <a:pPr algn="l" fontAlgn="b"/>
                      <a:r>
                        <a:rPr lang="en-US" sz="1000" u="none" strike="noStrike">
                          <a:solidFill>
                            <a:schemeClr val="tx2"/>
                          </a:solidFill>
                          <a:effectLst/>
                        </a:rPr>
                        <a:t>               58,892 </a:t>
                      </a:r>
                      <a:endParaRPr lang="en-US" sz="1000" b="1" i="0" u="none" strike="noStrike">
                        <a:solidFill>
                          <a:schemeClr val="tx2"/>
                        </a:solidFill>
                        <a:effectLst/>
                        <a:latin typeface="Calibri" panose="020F0502020204030204" pitchFamily="34" charset="0"/>
                      </a:endParaRPr>
                    </a:p>
                  </a:txBody>
                  <a:tcPr marL="6253" marR="6253" marT="6253" marB="0" anchor="b"/>
                </a:tc>
                <a:tc>
                  <a:txBody>
                    <a:bodyPr/>
                    <a:lstStyle/>
                    <a:p>
                      <a:pPr algn="r" fontAlgn="b"/>
                      <a:r>
                        <a:rPr lang="en-US" sz="1000" u="none" strike="noStrike" dirty="0">
                          <a:solidFill>
                            <a:schemeClr val="tx2"/>
                          </a:solidFill>
                          <a:effectLst/>
                        </a:rPr>
                        <a:t>31.2%</a:t>
                      </a:r>
                      <a:endParaRPr lang="en-US" sz="1000" b="1" i="0" u="none" strike="noStrike" dirty="0">
                        <a:solidFill>
                          <a:schemeClr val="tx2"/>
                        </a:solidFill>
                        <a:effectLst/>
                        <a:latin typeface="Calibri" panose="020F0502020204030204" pitchFamily="34" charset="0"/>
                      </a:endParaRPr>
                    </a:p>
                  </a:txBody>
                  <a:tcPr marL="6253" marR="6253" marT="6253" marB="0" anchor="b"/>
                </a:tc>
              </a:tr>
            </a:tbl>
          </a:graphicData>
        </a:graphic>
      </p:graphicFrame>
      <p:sp>
        <p:nvSpPr>
          <p:cNvPr id="6" name="Rectangle 5"/>
          <p:cNvSpPr/>
          <p:nvPr/>
        </p:nvSpPr>
        <p:spPr>
          <a:xfrm>
            <a:off x="152400" y="6313275"/>
            <a:ext cx="2514600" cy="430887"/>
          </a:xfrm>
          <a:prstGeom prst="rect">
            <a:avLst/>
          </a:prstGeom>
        </p:spPr>
        <p:txBody>
          <a:bodyPr wrap="square">
            <a:spAutoFit/>
          </a:bodyPr>
          <a:lstStyle/>
          <a:p>
            <a:r>
              <a:rPr lang="fr-FR" sz="1100" dirty="0">
                <a:solidFill>
                  <a:schemeClr val="bg1">
                    <a:lumMod val="50000"/>
                  </a:schemeClr>
                </a:solidFill>
              </a:rPr>
              <a:t>Source: </a:t>
            </a:r>
            <a:r>
              <a:rPr lang="fr-FR" sz="1100" dirty="0" smtClean="0">
                <a:solidFill>
                  <a:schemeClr val="bg1">
                    <a:lumMod val="50000"/>
                  </a:schemeClr>
                </a:solidFill>
              </a:rPr>
              <a:t>U.S</a:t>
            </a:r>
            <a:r>
              <a:rPr lang="fr-FR" sz="1100" dirty="0">
                <a:solidFill>
                  <a:schemeClr val="bg1">
                    <a:lumMod val="50000"/>
                  </a:schemeClr>
                </a:solidFill>
              </a:rPr>
              <a:t>. Census  Bureau, </a:t>
            </a:r>
            <a:r>
              <a:rPr lang="fr-FR" sz="1100" dirty="0" smtClean="0">
                <a:solidFill>
                  <a:schemeClr val="bg1">
                    <a:lumMod val="50000"/>
                  </a:schemeClr>
                </a:solidFill>
              </a:rPr>
              <a:t>2014 </a:t>
            </a:r>
            <a:r>
              <a:rPr lang="fr-FR" sz="1100" dirty="0">
                <a:solidFill>
                  <a:schemeClr val="bg1">
                    <a:lumMod val="50000"/>
                  </a:schemeClr>
                </a:solidFill>
              </a:rPr>
              <a:t>Vintage Population </a:t>
            </a:r>
            <a:r>
              <a:rPr lang="fr-FR" sz="1100" dirty="0" smtClean="0">
                <a:solidFill>
                  <a:schemeClr val="bg1">
                    <a:lumMod val="50000"/>
                  </a:schemeClr>
                </a:solidFill>
              </a:rPr>
              <a:t>Estimâtes</a:t>
            </a:r>
            <a:endParaRPr lang="fr-FR" sz="1100" dirty="0">
              <a:solidFill>
                <a:schemeClr val="bg1">
                  <a:lumMod val="50000"/>
                </a:schemeClr>
              </a:solidFill>
            </a:endParaRPr>
          </a:p>
        </p:txBody>
      </p:sp>
    </p:spTree>
    <p:extLst>
      <p:ext uri="{BB962C8B-B14F-4D97-AF65-F5344CB8AC3E}">
        <p14:creationId xmlns:p14="http://schemas.microsoft.com/office/powerpoint/2010/main" val="3064947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Percent Population by Race and Ethnicity, Texas, 2000 and 2010</a:t>
            </a:r>
            <a:endParaRPr lang="en-US" sz="3200" dirty="0"/>
          </a:p>
        </p:txBody>
      </p:sp>
      <p:graphicFrame>
        <p:nvGraphicFramePr>
          <p:cNvPr id="8" name="Content Placeholder 7"/>
          <p:cNvGraphicFramePr>
            <a:graphicFrameLocks noGrp="1"/>
          </p:cNvGraphicFramePr>
          <p:nvPr>
            <p:ph idx="1"/>
            <p:extLst/>
          </p:nvPr>
        </p:nvGraphicFramePr>
        <p:xfrm>
          <a:off x="4648200" y="2149098"/>
          <a:ext cx="4038600" cy="3611563"/>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12</a:t>
            </a:fld>
            <a:endParaRPr lang="en-US" dirty="0"/>
          </a:p>
        </p:txBody>
      </p:sp>
      <p:graphicFrame>
        <p:nvGraphicFramePr>
          <p:cNvPr id="12" name="Chart 11"/>
          <p:cNvGraphicFramePr/>
          <p:nvPr>
            <p:extLst/>
          </p:nvPr>
        </p:nvGraphicFramePr>
        <p:xfrm>
          <a:off x="0" y="2133600"/>
          <a:ext cx="4953000" cy="3627061"/>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0" y="6593478"/>
            <a:ext cx="3315331" cy="215444"/>
          </a:xfrm>
          <a:prstGeom prst="rect">
            <a:avLst/>
          </a:prstGeom>
          <a:noFill/>
        </p:spPr>
        <p:txBody>
          <a:bodyPr wrap="none" rtlCol="0">
            <a:spAutoFit/>
          </a:bodyPr>
          <a:lstStyle/>
          <a:p>
            <a:r>
              <a:rPr lang="en-US" sz="800" dirty="0" smtClean="0">
                <a:solidFill>
                  <a:schemeClr val="tx1">
                    <a:lumMod val="50000"/>
                    <a:lumOff val="50000"/>
                  </a:schemeClr>
                </a:solidFill>
              </a:rPr>
              <a:t>Source: U.S. Census Bureau 2000 and 2010 Decennial Census, SF1</a:t>
            </a:r>
            <a:endParaRPr lang="en-US" sz="800" dirty="0">
              <a:solidFill>
                <a:schemeClr val="tx1">
                  <a:lumMod val="50000"/>
                  <a:lumOff val="50000"/>
                </a:schemeClr>
              </a:solidFill>
            </a:endParaRPr>
          </a:p>
        </p:txBody>
      </p:sp>
      <p:sp>
        <p:nvSpPr>
          <p:cNvPr id="14" name="TextBox 13"/>
          <p:cNvSpPr txBox="1"/>
          <p:nvPr/>
        </p:nvSpPr>
        <p:spPr>
          <a:xfrm>
            <a:off x="6161473" y="1824335"/>
            <a:ext cx="870751" cy="461665"/>
          </a:xfrm>
          <a:prstGeom prst="rect">
            <a:avLst/>
          </a:prstGeom>
          <a:noFill/>
        </p:spPr>
        <p:txBody>
          <a:bodyPr wrap="none" rtlCol="0">
            <a:spAutoFit/>
          </a:bodyPr>
          <a:lstStyle/>
          <a:p>
            <a:r>
              <a:rPr lang="en-US" dirty="0" smtClean="0">
                <a:solidFill>
                  <a:schemeClr val="tx2"/>
                </a:solidFill>
              </a:rPr>
              <a:t>2010</a:t>
            </a:r>
            <a:endParaRPr lang="en-US" dirty="0">
              <a:solidFill>
                <a:schemeClr val="tx2"/>
              </a:solidFill>
            </a:endParaRPr>
          </a:p>
        </p:txBody>
      </p:sp>
      <p:sp>
        <p:nvSpPr>
          <p:cNvPr id="15" name="TextBox 14"/>
          <p:cNvSpPr txBox="1"/>
          <p:nvPr/>
        </p:nvSpPr>
        <p:spPr>
          <a:xfrm>
            <a:off x="2133600" y="1824335"/>
            <a:ext cx="870751" cy="461665"/>
          </a:xfrm>
          <a:prstGeom prst="rect">
            <a:avLst/>
          </a:prstGeom>
          <a:noFill/>
        </p:spPr>
        <p:txBody>
          <a:bodyPr wrap="none" rtlCol="0">
            <a:spAutoFit/>
          </a:bodyPr>
          <a:lstStyle/>
          <a:p>
            <a:r>
              <a:rPr lang="en-US" dirty="0" smtClean="0">
                <a:solidFill>
                  <a:schemeClr val="tx2"/>
                </a:solidFill>
              </a:rPr>
              <a:t>2000</a:t>
            </a:r>
            <a:endParaRPr lang="en-US" dirty="0">
              <a:solidFill>
                <a:schemeClr val="tx2"/>
              </a:solidFill>
            </a:endParaRPr>
          </a:p>
        </p:txBody>
      </p:sp>
    </p:spTree>
    <p:extLst>
      <p:ext uri="{BB962C8B-B14F-4D97-AF65-F5344CB8AC3E}">
        <p14:creationId xmlns:p14="http://schemas.microsoft.com/office/powerpoint/2010/main" val="129063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6858000" cy="990600"/>
          </a:xfrm>
        </p:spPr>
        <p:txBody>
          <a:bodyPr>
            <a:noAutofit/>
          </a:bodyPr>
          <a:lstStyle/>
          <a:p>
            <a:r>
              <a:rPr lang="en-US" sz="2800" dirty="0" smtClean="0"/>
              <a:t>Percent of the Population by Race and Ethnicity, San Antonio and Texas, 2010</a:t>
            </a:r>
            <a:endParaRPr lang="en-US" sz="2800" dirty="0"/>
          </a:p>
        </p:txBody>
      </p:sp>
      <p:sp>
        <p:nvSpPr>
          <p:cNvPr id="5" name="TextBox 4"/>
          <p:cNvSpPr txBox="1"/>
          <p:nvPr/>
        </p:nvSpPr>
        <p:spPr>
          <a:xfrm>
            <a:off x="-28937" y="6555899"/>
            <a:ext cx="2409634" cy="230832"/>
          </a:xfrm>
          <a:prstGeom prst="rect">
            <a:avLst/>
          </a:prstGeom>
          <a:noFill/>
        </p:spPr>
        <p:txBody>
          <a:bodyPr wrap="none" rtlCol="0">
            <a:spAutoFit/>
          </a:bodyPr>
          <a:lstStyle/>
          <a:p>
            <a:r>
              <a:rPr lang="en-US" sz="900" dirty="0" smtClean="0">
                <a:solidFill>
                  <a:schemeClr val="bg1">
                    <a:lumMod val="50000"/>
                  </a:schemeClr>
                </a:solidFill>
              </a:rPr>
              <a:t>Source: U.S. Census Bureau, 2010 Census</a:t>
            </a:r>
          </a:p>
        </p:txBody>
      </p:sp>
      <p:graphicFrame>
        <p:nvGraphicFramePr>
          <p:cNvPr id="9" name="Chart 8"/>
          <p:cNvGraphicFramePr/>
          <p:nvPr>
            <p:extLst>
              <p:ext uri="{D42A27DB-BD31-4B8C-83A1-F6EECF244321}">
                <p14:modId xmlns:p14="http://schemas.microsoft.com/office/powerpoint/2010/main" val="648092125"/>
              </p:ext>
            </p:extLst>
          </p:nvPr>
        </p:nvGraphicFramePr>
        <p:xfrm>
          <a:off x="381000" y="1295400"/>
          <a:ext cx="7848600" cy="55625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8066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6858000" cy="990600"/>
          </a:xfrm>
        </p:spPr>
        <p:txBody>
          <a:bodyPr>
            <a:noAutofit/>
          </a:bodyPr>
          <a:lstStyle/>
          <a:p>
            <a:r>
              <a:rPr lang="en-US" sz="3200" dirty="0" smtClean="0"/>
              <a:t>Texas White (non-Hispanic) and Hispanic Populations by Age, 2010</a:t>
            </a:r>
            <a:endParaRPr lang="en-US" sz="3200" dirty="0"/>
          </a:p>
        </p:txBody>
      </p:sp>
      <p:graphicFrame>
        <p:nvGraphicFramePr>
          <p:cNvPr id="5" name="Content Placeholder 4"/>
          <p:cNvGraphicFramePr>
            <a:graphicFrameLocks noGrp="1"/>
          </p:cNvGraphicFramePr>
          <p:nvPr>
            <p:ph idx="1"/>
            <p:extLst/>
          </p:nvPr>
        </p:nvGraphicFramePr>
        <p:xfrm>
          <a:off x="0" y="1570922"/>
          <a:ext cx="8991600" cy="49831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14</a:t>
            </a:fld>
            <a:endParaRPr lang="en-US" dirty="0"/>
          </a:p>
        </p:txBody>
      </p:sp>
      <p:sp>
        <p:nvSpPr>
          <p:cNvPr id="6" name="TextBox 5"/>
          <p:cNvSpPr txBox="1"/>
          <p:nvPr/>
        </p:nvSpPr>
        <p:spPr>
          <a:xfrm>
            <a:off x="533400" y="6554085"/>
            <a:ext cx="2882520" cy="215444"/>
          </a:xfrm>
          <a:prstGeom prst="rect">
            <a:avLst/>
          </a:prstGeom>
          <a:noFill/>
        </p:spPr>
        <p:txBody>
          <a:bodyPr wrap="none" rtlCol="0">
            <a:spAutoFit/>
          </a:bodyPr>
          <a:lstStyle/>
          <a:p>
            <a:r>
              <a:rPr lang="en-US" sz="800" dirty="0" smtClean="0">
                <a:solidFill>
                  <a:schemeClr val="tx1">
                    <a:lumMod val="50000"/>
                    <a:lumOff val="50000"/>
                  </a:schemeClr>
                </a:solidFill>
              </a:rPr>
              <a:t>Source: U.S. Census Bureau 2010 Decennial Census, SF1</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39704608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609600" y="1219200"/>
          <a:ext cx="8534400" cy="55626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15</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2010</a:t>
            </a:r>
            <a:endParaRPr lang="en-US" sz="2400" dirty="0"/>
          </a:p>
        </p:txBody>
      </p:sp>
      <p:sp>
        <p:nvSpPr>
          <p:cNvPr id="7" name="TextBox 6"/>
          <p:cNvSpPr txBox="1"/>
          <p:nvPr/>
        </p:nvSpPr>
        <p:spPr>
          <a:xfrm>
            <a:off x="0" y="6627168"/>
            <a:ext cx="2882520" cy="215444"/>
          </a:xfrm>
          <a:prstGeom prst="rect">
            <a:avLst/>
          </a:prstGeom>
          <a:noFill/>
        </p:spPr>
        <p:txBody>
          <a:bodyPr wrap="none" rtlCol="0">
            <a:spAutoFit/>
          </a:bodyPr>
          <a:lstStyle/>
          <a:p>
            <a:r>
              <a:rPr lang="en-US" sz="800" dirty="0" smtClean="0">
                <a:solidFill>
                  <a:schemeClr val="tx1">
                    <a:lumMod val="50000"/>
                    <a:lumOff val="50000"/>
                  </a:schemeClr>
                </a:solidFill>
              </a:rPr>
              <a:t>Source: U.S. Census Bureau 2010 Decennial Census, SF1</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25624300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Housing and Household Characteristics, San Antonio and Texas</a:t>
            </a:r>
            <a:endParaRPr lang="en-US" sz="2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05077417"/>
              </p:ext>
            </p:extLst>
          </p:nvPr>
        </p:nvGraphicFramePr>
        <p:xfrm>
          <a:off x="609600" y="2057400"/>
          <a:ext cx="7848600" cy="2975262"/>
        </p:xfrm>
        <a:graphic>
          <a:graphicData uri="http://schemas.openxmlformats.org/drawingml/2006/table">
            <a:tbl>
              <a:tblPr firstRow="1">
                <a:tableStyleId>{3C2FFA5D-87B4-456A-9821-1D502468CF0F}</a:tableStyleId>
              </a:tblPr>
              <a:tblGrid>
                <a:gridCol w="4781973"/>
                <a:gridCol w="1695027"/>
                <a:gridCol w="1371600"/>
              </a:tblGrid>
              <a:tr h="675967">
                <a:tc>
                  <a:txBody>
                    <a:bodyPr/>
                    <a:lstStyle/>
                    <a:p>
                      <a:pPr algn="ctr" fontAlgn="b"/>
                      <a:r>
                        <a:rPr lang="en-US" sz="1800" b="0" i="0" u="none" strike="noStrike" dirty="0" smtClean="0">
                          <a:solidFill>
                            <a:schemeClr val="bg1"/>
                          </a:solidFill>
                          <a:effectLst/>
                          <a:latin typeface="Arial" panose="020B0604020202020204" pitchFamily="34" charset="0"/>
                        </a:rPr>
                        <a:t>Characteristic</a:t>
                      </a:r>
                      <a:endParaRPr lang="en-US" sz="1800" b="0" i="0" u="none" strike="noStrike" dirty="0">
                        <a:solidFill>
                          <a:schemeClr val="bg1"/>
                        </a:solidFill>
                        <a:effectLst/>
                        <a:latin typeface="Arial" panose="020B0604020202020204" pitchFamily="34" charset="0"/>
                      </a:endParaRPr>
                    </a:p>
                  </a:txBody>
                  <a:tcPr marL="9525" marR="9525" marT="9525" marB="0" anchor="b"/>
                </a:tc>
                <a:tc>
                  <a:txBody>
                    <a:bodyPr/>
                    <a:lstStyle/>
                    <a:p>
                      <a:pPr algn="ctr" fontAlgn="b"/>
                      <a:r>
                        <a:rPr lang="en-US" sz="1800" b="0" i="0" u="none" strike="noStrike" dirty="0" smtClean="0">
                          <a:solidFill>
                            <a:schemeClr val="bg1"/>
                          </a:solidFill>
                          <a:effectLst/>
                          <a:latin typeface="Arial" panose="020B0604020202020204" pitchFamily="34" charset="0"/>
                        </a:rPr>
                        <a:t>San Antonio</a:t>
                      </a:r>
                      <a:endParaRPr lang="en-US" sz="1800" b="0" i="0" u="none" strike="noStrike" dirty="0">
                        <a:solidFill>
                          <a:schemeClr val="bg1"/>
                        </a:solidFill>
                        <a:effectLst/>
                        <a:latin typeface="Arial" panose="020B0604020202020204" pitchFamily="34" charset="0"/>
                      </a:endParaRPr>
                    </a:p>
                  </a:txBody>
                  <a:tcPr marL="9525" marR="9525" marT="9525" marB="0" anchor="b"/>
                </a:tc>
                <a:tc>
                  <a:txBody>
                    <a:bodyPr/>
                    <a:lstStyle/>
                    <a:p>
                      <a:pPr algn="ctr" fontAlgn="b"/>
                      <a:r>
                        <a:rPr lang="en-US" sz="1800" b="0" i="0" u="none" strike="noStrike" dirty="0" smtClean="0">
                          <a:solidFill>
                            <a:schemeClr val="bg1"/>
                          </a:solidFill>
                          <a:effectLst/>
                          <a:latin typeface="Arial" panose="020B0604020202020204" pitchFamily="34" charset="0"/>
                        </a:rPr>
                        <a:t>Texas</a:t>
                      </a:r>
                      <a:endParaRPr lang="en-US" sz="1800" b="0" i="0" u="none" strike="noStrike" dirty="0">
                        <a:solidFill>
                          <a:schemeClr val="bg1"/>
                        </a:solidFill>
                        <a:effectLst/>
                        <a:latin typeface="Arial" panose="020B0604020202020204" pitchFamily="34" charset="0"/>
                      </a:endParaRPr>
                    </a:p>
                  </a:txBody>
                  <a:tcPr marL="9525" marR="9525" marT="9525" marB="0" anchor="b"/>
                </a:tc>
              </a:tr>
              <a:tr h="348226">
                <a:tc>
                  <a:txBody>
                    <a:bodyPr/>
                    <a:lstStyle/>
                    <a:p>
                      <a:pPr algn="l" fontAlgn="b"/>
                      <a:r>
                        <a:rPr lang="en-US" sz="1800" u="none" strike="noStrike" dirty="0">
                          <a:solidFill>
                            <a:srgbClr val="1B1E7A"/>
                          </a:solidFill>
                          <a:effectLst/>
                        </a:rPr>
                        <a:t>Homeownership </a:t>
                      </a:r>
                      <a:r>
                        <a:rPr lang="en-US" sz="1800" u="none" strike="noStrike" dirty="0" smtClean="0">
                          <a:solidFill>
                            <a:srgbClr val="1B1E7A"/>
                          </a:solidFill>
                          <a:effectLst/>
                        </a:rPr>
                        <a:t>rate</a:t>
                      </a:r>
                      <a:endParaRPr lang="en-US" sz="1800" b="0" i="0" u="none" strike="noStrike" dirty="0">
                        <a:solidFill>
                          <a:srgbClr val="1B1E7A"/>
                        </a:solidFill>
                        <a:effectLst/>
                        <a:latin typeface="Arial" panose="020B0604020202020204" pitchFamily="34" charset="0"/>
                      </a:endParaRPr>
                    </a:p>
                  </a:txBody>
                  <a:tcPr marL="9525" marR="9525" marT="9525" marB="0" anchor="b"/>
                </a:tc>
                <a:tc>
                  <a:txBody>
                    <a:bodyPr/>
                    <a:lstStyle/>
                    <a:p>
                      <a:pPr algn="r" fontAlgn="b"/>
                      <a:r>
                        <a:rPr lang="en-US" sz="1800" u="none" strike="noStrike" dirty="0" smtClean="0">
                          <a:solidFill>
                            <a:srgbClr val="1B1E7A"/>
                          </a:solidFill>
                          <a:effectLst/>
                        </a:rPr>
                        <a:t>55.7%</a:t>
                      </a:r>
                      <a:endParaRPr lang="en-US" sz="1800" b="0" i="0" u="none" strike="noStrike" dirty="0">
                        <a:solidFill>
                          <a:srgbClr val="1B1E7A"/>
                        </a:solidFill>
                        <a:effectLst/>
                        <a:latin typeface="Arial" panose="020B0604020202020204" pitchFamily="34" charset="0"/>
                      </a:endParaRPr>
                    </a:p>
                  </a:txBody>
                  <a:tcPr marL="9525" marR="9525" marT="9525" marB="0" anchor="b"/>
                </a:tc>
                <a:tc>
                  <a:txBody>
                    <a:bodyPr/>
                    <a:lstStyle/>
                    <a:p>
                      <a:pPr algn="r" fontAlgn="b"/>
                      <a:r>
                        <a:rPr lang="en-US" sz="1800" u="none" strike="noStrike" dirty="0" smtClean="0">
                          <a:solidFill>
                            <a:srgbClr val="1B1E7A"/>
                          </a:solidFill>
                          <a:effectLst/>
                        </a:rPr>
                        <a:t>63.3%</a:t>
                      </a:r>
                      <a:endParaRPr lang="en-US" sz="1800" b="0" i="0" u="none" strike="noStrike" dirty="0">
                        <a:solidFill>
                          <a:srgbClr val="1B1E7A"/>
                        </a:solidFill>
                        <a:effectLst/>
                        <a:latin typeface="Arial" panose="020B0604020202020204" pitchFamily="34" charset="0"/>
                      </a:endParaRPr>
                    </a:p>
                  </a:txBody>
                  <a:tcPr marL="9525" marR="9525" marT="9525" marB="0" anchor="b"/>
                </a:tc>
              </a:tr>
              <a:tr h="348226">
                <a:tc>
                  <a:txBody>
                    <a:bodyPr/>
                    <a:lstStyle/>
                    <a:p>
                      <a:pPr algn="l" fontAlgn="b"/>
                      <a:r>
                        <a:rPr lang="en-US" sz="1800" u="none" strike="noStrike" dirty="0" smtClean="0">
                          <a:solidFill>
                            <a:srgbClr val="1B1E7A"/>
                          </a:solidFill>
                          <a:effectLst/>
                        </a:rPr>
                        <a:t>Percent Housing </a:t>
                      </a:r>
                      <a:r>
                        <a:rPr lang="en-US" sz="1800" u="none" strike="noStrike" dirty="0">
                          <a:solidFill>
                            <a:srgbClr val="1B1E7A"/>
                          </a:solidFill>
                          <a:effectLst/>
                        </a:rPr>
                        <a:t>units in multi-unit structures, </a:t>
                      </a:r>
                      <a:r>
                        <a:rPr lang="en-US" sz="1800" u="none" strike="noStrike" dirty="0" smtClean="0">
                          <a:solidFill>
                            <a:srgbClr val="1B1E7A"/>
                          </a:solidFill>
                          <a:effectLst/>
                        </a:rPr>
                        <a:t>percent</a:t>
                      </a:r>
                      <a:endParaRPr lang="en-US" sz="1800" b="0" i="0" u="none" strike="noStrike" dirty="0">
                        <a:solidFill>
                          <a:srgbClr val="1B1E7A"/>
                        </a:solidFill>
                        <a:effectLst/>
                        <a:latin typeface="Arial" panose="020B0604020202020204" pitchFamily="34" charset="0"/>
                      </a:endParaRPr>
                    </a:p>
                  </a:txBody>
                  <a:tcPr marL="9525" marR="9525" marT="9525" marB="0" anchor="b"/>
                </a:tc>
                <a:tc>
                  <a:txBody>
                    <a:bodyPr/>
                    <a:lstStyle/>
                    <a:p>
                      <a:pPr algn="r" fontAlgn="b"/>
                      <a:r>
                        <a:rPr lang="en-US" sz="1800" u="none" strike="noStrike" dirty="0" smtClean="0">
                          <a:solidFill>
                            <a:srgbClr val="1B1E7A"/>
                          </a:solidFill>
                          <a:effectLst/>
                        </a:rPr>
                        <a:t>31.6%</a:t>
                      </a:r>
                      <a:endParaRPr lang="en-US" sz="1800" b="0" i="0" u="none" strike="noStrike" dirty="0">
                        <a:solidFill>
                          <a:srgbClr val="1B1E7A"/>
                        </a:solidFill>
                        <a:effectLst/>
                        <a:latin typeface="Arial" panose="020B0604020202020204" pitchFamily="34" charset="0"/>
                      </a:endParaRPr>
                    </a:p>
                  </a:txBody>
                  <a:tcPr marL="9525" marR="9525" marT="9525" marB="0" anchor="b"/>
                </a:tc>
                <a:tc>
                  <a:txBody>
                    <a:bodyPr/>
                    <a:lstStyle/>
                    <a:p>
                      <a:pPr algn="r" fontAlgn="b"/>
                      <a:r>
                        <a:rPr lang="en-US" sz="1800" u="none" strike="noStrike" dirty="0" smtClean="0">
                          <a:solidFill>
                            <a:srgbClr val="1B1E7A"/>
                          </a:solidFill>
                          <a:effectLst/>
                        </a:rPr>
                        <a:t>24.2%</a:t>
                      </a:r>
                      <a:endParaRPr lang="en-US" sz="1800" b="0" i="0" u="none" strike="noStrike" dirty="0">
                        <a:solidFill>
                          <a:srgbClr val="1B1E7A"/>
                        </a:solidFill>
                        <a:effectLst/>
                        <a:latin typeface="Arial" panose="020B0604020202020204" pitchFamily="34" charset="0"/>
                      </a:endParaRPr>
                    </a:p>
                  </a:txBody>
                  <a:tcPr marL="9525" marR="9525" marT="9525" marB="0" anchor="b"/>
                </a:tc>
              </a:tr>
              <a:tr h="348226">
                <a:tc>
                  <a:txBody>
                    <a:bodyPr/>
                    <a:lstStyle/>
                    <a:p>
                      <a:pPr algn="l" fontAlgn="b"/>
                      <a:r>
                        <a:rPr lang="en-US" sz="1800" u="none" strike="noStrike" dirty="0">
                          <a:solidFill>
                            <a:srgbClr val="1B1E7A"/>
                          </a:solidFill>
                          <a:effectLst/>
                        </a:rPr>
                        <a:t>Median value of owner-occupied housing </a:t>
                      </a:r>
                      <a:r>
                        <a:rPr lang="en-US" sz="1800" u="none" strike="noStrike" dirty="0" smtClean="0">
                          <a:solidFill>
                            <a:srgbClr val="1B1E7A"/>
                          </a:solidFill>
                          <a:effectLst/>
                        </a:rPr>
                        <a:t>units</a:t>
                      </a:r>
                      <a:endParaRPr lang="en-US" sz="1800" b="0" i="0" u="none" strike="noStrike" dirty="0">
                        <a:solidFill>
                          <a:srgbClr val="1B1E7A"/>
                        </a:solidFill>
                        <a:effectLst/>
                        <a:latin typeface="Arial" panose="020B0604020202020204" pitchFamily="34" charset="0"/>
                      </a:endParaRPr>
                    </a:p>
                  </a:txBody>
                  <a:tcPr marL="9525" marR="9525" marT="9525" marB="0" anchor="b"/>
                </a:tc>
                <a:tc>
                  <a:txBody>
                    <a:bodyPr/>
                    <a:lstStyle/>
                    <a:p>
                      <a:pPr algn="r" fontAlgn="b"/>
                      <a:r>
                        <a:rPr lang="en-US" sz="1800" u="none" strike="noStrike" dirty="0">
                          <a:solidFill>
                            <a:srgbClr val="1B1E7A"/>
                          </a:solidFill>
                          <a:effectLst/>
                        </a:rPr>
                        <a:t>$113,800 </a:t>
                      </a:r>
                      <a:endParaRPr lang="en-US" sz="1800" b="0" i="0" u="none" strike="noStrike" dirty="0">
                        <a:solidFill>
                          <a:srgbClr val="1B1E7A"/>
                        </a:solidFill>
                        <a:effectLst/>
                        <a:latin typeface="Arial" panose="020B0604020202020204" pitchFamily="34" charset="0"/>
                      </a:endParaRPr>
                    </a:p>
                  </a:txBody>
                  <a:tcPr marL="9525" marR="9525" marT="9525" marB="0" anchor="b"/>
                </a:tc>
                <a:tc>
                  <a:txBody>
                    <a:bodyPr/>
                    <a:lstStyle/>
                    <a:p>
                      <a:pPr algn="r" fontAlgn="b"/>
                      <a:r>
                        <a:rPr lang="en-US" sz="1800" u="none" strike="noStrike" dirty="0">
                          <a:solidFill>
                            <a:srgbClr val="1B1E7A"/>
                          </a:solidFill>
                          <a:effectLst/>
                        </a:rPr>
                        <a:t>$128,900 </a:t>
                      </a:r>
                      <a:endParaRPr lang="en-US" sz="1800" b="0" i="0" u="none" strike="noStrike" dirty="0">
                        <a:solidFill>
                          <a:srgbClr val="1B1E7A"/>
                        </a:solidFill>
                        <a:effectLst/>
                        <a:latin typeface="Arial" panose="020B0604020202020204" pitchFamily="34" charset="0"/>
                      </a:endParaRPr>
                    </a:p>
                  </a:txBody>
                  <a:tcPr marL="9525" marR="9525" marT="9525" marB="0" anchor="b"/>
                </a:tc>
              </a:tr>
              <a:tr h="348226">
                <a:tc>
                  <a:txBody>
                    <a:bodyPr/>
                    <a:lstStyle/>
                    <a:p>
                      <a:pPr algn="l" fontAlgn="b"/>
                      <a:r>
                        <a:rPr lang="en-US" sz="1800" u="none" strike="noStrike" dirty="0">
                          <a:solidFill>
                            <a:srgbClr val="1B1E7A"/>
                          </a:solidFill>
                          <a:effectLst/>
                        </a:rPr>
                        <a:t>Per capita money income in past 12 </a:t>
                      </a:r>
                      <a:r>
                        <a:rPr lang="en-US" sz="1800" u="none" strike="noStrike" dirty="0" smtClean="0">
                          <a:solidFill>
                            <a:srgbClr val="1B1E7A"/>
                          </a:solidFill>
                          <a:effectLst/>
                        </a:rPr>
                        <a:t>months</a:t>
                      </a:r>
                      <a:endParaRPr lang="en-US" sz="1800" b="0" i="0" u="none" strike="noStrike" dirty="0">
                        <a:solidFill>
                          <a:srgbClr val="1B1E7A"/>
                        </a:solidFill>
                        <a:effectLst/>
                        <a:latin typeface="Arial" panose="020B0604020202020204" pitchFamily="34" charset="0"/>
                      </a:endParaRPr>
                    </a:p>
                  </a:txBody>
                  <a:tcPr marL="9525" marR="9525" marT="9525" marB="0" anchor="b"/>
                </a:tc>
                <a:tc>
                  <a:txBody>
                    <a:bodyPr/>
                    <a:lstStyle/>
                    <a:p>
                      <a:pPr algn="r" fontAlgn="b"/>
                      <a:r>
                        <a:rPr lang="en-US" sz="1800" u="none" strike="noStrike" dirty="0">
                          <a:solidFill>
                            <a:srgbClr val="1B1E7A"/>
                          </a:solidFill>
                          <a:effectLst/>
                        </a:rPr>
                        <a:t>$22,619 </a:t>
                      </a:r>
                      <a:endParaRPr lang="en-US" sz="1800" b="0" i="0" u="none" strike="noStrike" dirty="0">
                        <a:solidFill>
                          <a:srgbClr val="1B1E7A"/>
                        </a:solidFill>
                        <a:effectLst/>
                        <a:latin typeface="Arial" panose="020B0604020202020204" pitchFamily="34" charset="0"/>
                      </a:endParaRPr>
                    </a:p>
                  </a:txBody>
                  <a:tcPr marL="9525" marR="9525" marT="9525" marB="0" anchor="b"/>
                </a:tc>
                <a:tc>
                  <a:txBody>
                    <a:bodyPr/>
                    <a:lstStyle/>
                    <a:p>
                      <a:pPr algn="r" fontAlgn="b"/>
                      <a:r>
                        <a:rPr lang="en-US" sz="1800" u="none" strike="noStrike" dirty="0">
                          <a:solidFill>
                            <a:srgbClr val="1B1E7A"/>
                          </a:solidFill>
                          <a:effectLst/>
                        </a:rPr>
                        <a:t>$26,019 </a:t>
                      </a:r>
                      <a:endParaRPr lang="en-US" sz="1800" b="0" i="0" u="none" strike="noStrike" dirty="0">
                        <a:solidFill>
                          <a:srgbClr val="1B1E7A"/>
                        </a:solidFill>
                        <a:effectLst/>
                        <a:latin typeface="Arial" panose="020B0604020202020204" pitchFamily="34" charset="0"/>
                      </a:endParaRPr>
                    </a:p>
                  </a:txBody>
                  <a:tcPr marL="9525" marR="9525" marT="9525" marB="0" anchor="b"/>
                </a:tc>
              </a:tr>
              <a:tr h="348226">
                <a:tc>
                  <a:txBody>
                    <a:bodyPr/>
                    <a:lstStyle/>
                    <a:p>
                      <a:pPr algn="l" fontAlgn="b"/>
                      <a:r>
                        <a:rPr lang="en-US" sz="1800" u="none" strike="noStrike" dirty="0">
                          <a:solidFill>
                            <a:srgbClr val="1B1E7A"/>
                          </a:solidFill>
                          <a:effectLst/>
                        </a:rPr>
                        <a:t>Median household </a:t>
                      </a:r>
                      <a:r>
                        <a:rPr lang="en-US" sz="1800" u="none" strike="noStrike" dirty="0" smtClean="0">
                          <a:solidFill>
                            <a:srgbClr val="1B1E7A"/>
                          </a:solidFill>
                          <a:effectLst/>
                        </a:rPr>
                        <a:t>income</a:t>
                      </a:r>
                      <a:endParaRPr lang="en-US" sz="1800" b="0" i="0" u="none" strike="noStrike" dirty="0">
                        <a:solidFill>
                          <a:srgbClr val="1B1E7A"/>
                        </a:solidFill>
                        <a:effectLst/>
                        <a:latin typeface="Arial" panose="020B0604020202020204" pitchFamily="34" charset="0"/>
                      </a:endParaRPr>
                    </a:p>
                  </a:txBody>
                  <a:tcPr marL="9525" marR="9525" marT="9525" marB="0" anchor="b"/>
                </a:tc>
                <a:tc>
                  <a:txBody>
                    <a:bodyPr/>
                    <a:lstStyle/>
                    <a:p>
                      <a:pPr algn="r" fontAlgn="b"/>
                      <a:r>
                        <a:rPr lang="en-US" sz="1800" u="none" strike="noStrike" dirty="0">
                          <a:solidFill>
                            <a:srgbClr val="1B1E7A"/>
                          </a:solidFill>
                          <a:effectLst/>
                        </a:rPr>
                        <a:t>$45,722 </a:t>
                      </a:r>
                      <a:endParaRPr lang="en-US" sz="1800" b="0" i="0" u="none" strike="noStrike" dirty="0">
                        <a:solidFill>
                          <a:srgbClr val="1B1E7A"/>
                        </a:solidFill>
                        <a:effectLst/>
                        <a:latin typeface="Arial" panose="020B0604020202020204" pitchFamily="34" charset="0"/>
                      </a:endParaRPr>
                    </a:p>
                  </a:txBody>
                  <a:tcPr marL="9525" marR="9525" marT="9525" marB="0" anchor="b"/>
                </a:tc>
                <a:tc>
                  <a:txBody>
                    <a:bodyPr/>
                    <a:lstStyle/>
                    <a:p>
                      <a:pPr algn="r" fontAlgn="b"/>
                      <a:r>
                        <a:rPr lang="en-US" sz="1800" u="none" strike="noStrike" dirty="0">
                          <a:solidFill>
                            <a:srgbClr val="1B1E7A"/>
                          </a:solidFill>
                          <a:effectLst/>
                        </a:rPr>
                        <a:t>$51,900 </a:t>
                      </a:r>
                      <a:endParaRPr lang="en-US" sz="1800" b="0" i="0" u="none" strike="noStrike" dirty="0">
                        <a:solidFill>
                          <a:srgbClr val="1B1E7A"/>
                        </a:solidFill>
                        <a:effectLst/>
                        <a:latin typeface="Arial" panose="020B0604020202020204" pitchFamily="34" charset="0"/>
                      </a:endParaRPr>
                    </a:p>
                  </a:txBody>
                  <a:tcPr marL="9525" marR="9525" marT="9525" marB="0" anchor="b"/>
                </a:tc>
              </a:tr>
              <a:tr h="348226">
                <a:tc>
                  <a:txBody>
                    <a:bodyPr/>
                    <a:lstStyle/>
                    <a:p>
                      <a:pPr algn="l" fontAlgn="b"/>
                      <a:r>
                        <a:rPr lang="en-US" sz="1800" u="none" strike="noStrike" dirty="0">
                          <a:solidFill>
                            <a:srgbClr val="1B1E7A"/>
                          </a:solidFill>
                          <a:effectLst/>
                        </a:rPr>
                        <a:t>Persons below poverty </a:t>
                      </a:r>
                      <a:r>
                        <a:rPr lang="en-US" sz="1800" u="none" strike="noStrike" dirty="0" smtClean="0">
                          <a:solidFill>
                            <a:srgbClr val="1B1E7A"/>
                          </a:solidFill>
                          <a:effectLst/>
                        </a:rPr>
                        <a:t>level</a:t>
                      </a:r>
                      <a:endParaRPr lang="en-US" sz="1800" b="0" i="0" u="none" strike="noStrike" dirty="0">
                        <a:solidFill>
                          <a:srgbClr val="1B1E7A"/>
                        </a:solidFill>
                        <a:effectLst/>
                        <a:latin typeface="Arial" panose="020B0604020202020204" pitchFamily="34" charset="0"/>
                      </a:endParaRPr>
                    </a:p>
                  </a:txBody>
                  <a:tcPr marL="9525" marR="9525" marT="9525" marB="0" anchor="b"/>
                </a:tc>
                <a:tc>
                  <a:txBody>
                    <a:bodyPr/>
                    <a:lstStyle/>
                    <a:p>
                      <a:pPr algn="r" fontAlgn="b"/>
                      <a:r>
                        <a:rPr lang="en-US" sz="1800" u="none" strike="noStrike" dirty="0" smtClean="0">
                          <a:solidFill>
                            <a:srgbClr val="1B1E7A"/>
                          </a:solidFill>
                          <a:effectLst/>
                        </a:rPr>
                        <a:t>19.9%</a:t>
                      </a:r>
                      <a:endParaRPr lang="en-US" sz="1800" b="0" i="0" u="none" strike="noStrike" dirty="0">
                        <a:solidFill>
                          <a:srgbClr val="1B1E7A"/>
                        </a:solidFill>
                        <a:effectLst/>
                        <a:latin typeface="Arial" panose="020B0604020202020204" pitchFamily="34" charset="0"/>
                      </a:endParaRPr>
                    </a:p>
                  </a:txBody>
                  <a:tcPr marL="9525" marR="9525" marT="9525" marB="0" anchor="b"/>
                </a:tc>
                <a:tc>
                  <a:txBody>
                    <a:bodyPr/>
                    <a:lstStyle/>
                    <a:p>
                      <a:pPr algn="r" fontAlgn="b"/>
                      <a:r>
                        <a:rPr lang="en-US" sz="1800" u="none" strike="noStrike" dirty="0" smtClean="0">
                          <a:solidFill>
                            <a:srgbClr val="1B1E7A"/>
                          </a:solidFill>
                          <a:effectLst/>
                        </a:rPr>
                        <a:t>17.6%</a:t>
                      </a:r>
                      <a:endParaRPr lang="en-US" sz="1800" b="0" i="0" u="none" strike="noStrike" dirty="0">
                        <a:solidFill>
                          <a:srgbClr val="1B1E7A"/>
                        </a:solidFill>
                        <a:effectLst/>
                        <a:latin typeface="Arial" panose="020B0604020202020204" pitchFamily="34" charset="0"/>
                      </a:endParaRPr>
                    </a:p>
                  </a:txBody>
                  <a:tcPr marL="9525" marR="9525" marT="9525" marB="0" anchor="b"/>
                </a:tc>
              </a:tr>
            </a:tbl>
          </a:graphicData>
        </a:graphic>
      </p:graphicFrame>
      <p:sp>
        <p:nvSpPr>
          <p:cNvPr id="5" name="Rectangle 4"/>
          <p:cNvSpPr/>
          <p:nvPr/>
        </p:nvSpPr>
        <p:spPr>
          <a:xfrm>
            <a:off x="76200" y="655543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2010 Census and the 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59042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76200"/>
            <a:ext cx="6858000" cy="990600"/>
          </a:xfrm>
        </p:spPr>
        <p:txBody>
          <a:bodyPr>
            <a:normAutofit fontScale="90000"/>
          </a:bodyPr>
          <a:lstStyle/>
          <a:p>
            <a:r>
              <a:rPr lang="en-US" dirty="0" smtClean="0"/>
              <a:t>Population Characteristics, San Antonio and Texas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52244928"/>
              </p:ext>
            </p:extLst>
          </p:nvPr>
        </p:nvGraphicFramePr>
        <p:xfrm>
          <a:off x="381000" y="2057400"/>
          <a:ext cx="8382000" cy="3712845"/>
        </p:xfrm>
        <a:graphic>
          <a:graphicData uri="http://schemas.openxmlformats.org/drawingml/2006/table">
            <a:tbl>
              <a:tblPr firstRow="1">
                <a:tableStyleId>{3C2FFA5D-87B4-456A-9821-1D502468CF0F}</a:tableStyleId>
              </a:tblPr>
              <a:tblGrid>
                <a:gridCol w="6144474"/>
                <a:gridCol w="1061455"/>
                <a:gridCol w="1176071"/>
              </a:tblGrid>
              <a:tr h="594360">
                <a:tc>
                  <a:txBody>
                    <a:bodyPr/>
                    <a:lstStyle/>
                    <a:p>
                      <a:pPr algn="ctr" fontAlgn="b"/>
                      <a:r>
                        <a:rPr lang="en-US" sz="2400" u="none" strike="noStrike" dirty="0" smtClean="0">
                          <a:effectLst/>
                        </a:rPr>
                        <a:t>Characteristic</a:t>
                      </a:r>
                      <a:endParaRPr lang="en-US" sz="2400" b="0" i="0" u="none" strike="noStrike" dirty="0">
                        <a:effectLst/>
                        <a:latin typeface="Arial" panose="020B0604020202020204" pitchFamily="34" charset="0"/>
                      </a:endParaRPr>
                    </a:p>
                  </a:txBody>
                  <a:tcPr marL="9525" marR="9525" marT="9525" marB="0" anchor="b"/>
                </a:tc>
                <a:tc>
                  <a:txBody>
                    <a:bodyPr/>
                    <a:lstStyle/>
                    <a:p>
                      <a:pPr algn="ctr" fontAlgn="b"/>
                      <a:r>
                        <a:rPr lang="en-US" sz="2400" u="none" strike="noStrike" dirty="0" smtClean="0">
                          <a:effectLst/>
                        </a:rPr>
                        <a:t>San Antonio</a:t>
                      </a:r>
                      <a:endParaRPr lang="en-US" sz="2400" b="0" i="0" u="none" strike="noStrike" dirty="0">
                        <a:effectLst/>
                        <a:latin typeface="Arial" panose="020B0604020202020204" pitchFamily="34" charset="0"/>
                      </a:endParaRPr>
                    </a:p>
                  </a:txBody>
                  <a:tcPr marL="9525" marR="9525" marT="9525" marB="0" anchor="b"/>
                </a:tc>
                <a:tc>
                  <a:txBody>
                    <a:bodyPr/>
                    <a:lstStyle/>
                    <a:p>
                      <a:pPr algn="ctr" fontAlgn="b"/>
                      <a:r>
                        <a:rPr lang="en-US" sz="2400" u="none" strike="noStrike" dirty="0" smtClean="0">
                          <a:effectLst/>
                        </a:rPr>
                        <a:t>Texas</a:t>
                      </a:r>
                      <a:endParaRPr lang="en-US" sz="2400" b="0" i="0" u="none" strike="noStrike" dirty="0">
                        <a:effectLst/>
                        <a:latin typeface="Arial" panose="020B0604020202020204" pitchFamily="34" charset="0"/>
                      </a:endParaRPr>
                    </a:p>
                  </a:txBody>
                  <a:tcPr marL="9525" marR="9525" marT="9525" marB="0" anchor="b"/>
                </a:tc>
              </a:tr>
              <a:tr h="594360">
                <a:tc>
                  <a:txBody>
                    <a:bodyPr/>
                    <a:lstStyle/>
                    <a:p>
                      <a:pPr algn="l" fontAlgn="b"/>
                      <a:r>
                        <a:rPr lang="en-US" sz="2400" u="none" strike="noStrike" dirty="0">
                          <a:solidFill>
                            <a:schemeClr val="tx2"/>
                          </a:solidFill>
                          <a:effectLst/>
                        </a:rPr>
                        <a:t>Living in same house 1 year &amp; </a:t>
                      </a:r>
                      <a:r>
                        <a:rPr lang="en-US" sz="2400" u="none" strike="noStrike" dirty="0" smtClean="0">
                          <a:solidFill>
                            <a:schemeClr val="tx2"/>
                          </a:solidFill>
                          <a:effectLst/>
                        </a:rPr>
                        <a:t>over</a:t>
                      </a:r>
                      <a:endParaRPr lang="en-US" sz="2400" b="0" i="0" u="none" strike="noStrike" dirty="0">
                        <a:solidFill>
                          <a:schemeClr val="tx2"/>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chemeClr val="tx2"/>
                          </a:solidFill>
                          <a:effectLst/>
                        </a:rPr>
                        <a:t>80.6%</a:t>
                      </a:r>
                      <a:endParaRPr lang="en-US" sz="2400" b="0" i="0" u="none" strike="noStrike" dirty="0">
                        <a:solidFill>
                          <a:schemeClr val="tx2"/>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chemeClr val="tx2"/>
                          </a:solidFill>
                          <a:effectLst/>
                        </a:rPr>
                        <a:t>82.8%</a:t>
                      </a:r>
                      <a:endParaRPr lang="en-US" sz="2400" b="0" i="0" u="none" strike="noStrike" dirty="0">
                        <a:solidFill>
                          <a:schemeClr val="tx2"/>
                        </a:solidFill>
                        <a:effectLst/>
                        <a:latin typeface="Arial" panose="020B0604020202020204" pitchFamily="34" charset="0"/>
                      </a:endParaRPr>
                    </a:p>
                  </a:txBody>
                  <a:tcPr marL="9525" marR="9525" marT="9525" marB="0" anchor="b"/>
                </a:tc>
              </a:tr>
              <a:tr h="594360">
                <a:tc>
                  <a:txBody>
                    <a:bodyPr/>
                    <a:lstStyle/>
                    <a:p>
                      <a:pPr algn="l" fontAlgn="b"/>
                      <a:r>
                        <a:rPr lang="en-US" sz="2400" u="none" strike="noStrike" dirty="0">
                          <a:solidFill>
                            <a:schemeClr val="tx2"/>
                          </a:solidFill>
                          <a:effectLst/>
                        </a:rPr>
                        <a:t>Foreign born </a:t>
                      </a:r>
                      <a:r>
                        <a:rPr lang="en-US" sz="2400" u="none" strike="noStrike" dirty="0" smtClean="0">
                          <a:solidFill>
                            <a:schemeClr val="tx2"/>
                          </a:solidFill>
                          <a:effectLst/>
                        </a:rPr>
                        <a:t>persons</a:t>
                      </a:r>
                      <a:endParaRPr lang="en-US" sz="2400" b="0" i="0" u="none" strike="noStrike" dirty="0">
                        <a:solidFill>
                          <a:schemeClr val="tx2"/>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chemeClr val="tx2"/>
                          </a:solidFill>
                          <a:effectLst/>
                        </a:rPr>
                        <a:t>14.0%</a:t>
                      </a:r>
                      <a:endParaRPr lang="en-US" sz="2400" b="0" i="0" u="none" strike="noStrike" dirty="0">
                        <a:solidFill>
                          <a:schemeClr val="tx2"/>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chemeClr val="tx2"/>
                          </a:solidFill>
                          <a:effectLst/>
                        </a:rPr>
                        <a:t>16.3%</a:t>
                      </a:r>
                      <a:endParaRPr lang="en-US" sz="2400" b="0" i="0" u="none" strike="noStrike" dirty="0">
                        <a:solidFill>
                          <a:schemeClr val="tx2"/>
                        </a:solidFill>
                        <a:effectLst/>
                        <a:latin typeface="Arial" panose="020B0604020202020204" pitchFamily="34" charset="0"/>
                      </a:endParaRPr>
                    </a:p>
                  </a:txBody>
                  <a:tcPr marL="9525" marR="9525" marT="9525" marB="0" anchor="b"/>
                </a:tc>
              </a:tr>
              <a:tr h="594360">
                <a:tc>
                  <a:txBody>
                    <a:bodyPr/>
                    <a:lstStyle/>
                    <a:p>
                      <a:pPr algn="l" fontAlgn="b"/>
                      <a:r>
                        <a:rPr lang="en-US" sz="2400" u="none" strike="noStrike" dirty="0">
                          <a:solidFill>
                            <a:schemeClr val="tx2"/>
                          </a:solidFill>
                          <a:effectLst/>
                        </a:rPr>
                        <a:t>Language other than English spoken at </a:t>
                      </a:r>
                      <a:r>
                        <a:rPr lang="en-US" sz="2400" u="none" strike="noStrike" dirty="0" smtClean="0">
                          <a:solidFill>
                            <a:schemeClr val="tx2"/>
                          </a:solidFill>
                          <a:effectLst/>
                        </a:rPr>
                        <a:t>home</a:t>
                      </a:r>
                      <a:endParaRPr lang="en-US" sz="2400" b="0" i="0" u="none" strike="noStrike" dirty="0">
                        <a:solidFill>
                          <a:schemeClr val="tx2"/>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chemeClr val="tx2"/>
                          </a:solidFill>
                          <a:effectLst/>
                        </a:rPr>
                        <a:t>45.4%</a:t>
                      </a:r>
                      <a:endParaRPr lang="en-US" sz="2400" b="0" i="0" u="none" strike="noStrike" dirty="0">
                        <a:solidFill>
                          <a:schemeClr val="tx2"/>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chemeClr val="tx2"/>
                          </a:solidFill>
                          <a:effectLst/>
                        </a:rPr>
                        <a:t>34.7%</a:t>
                      </a:r>
                      <a:endParaRPr lang="en-US" sz="2400" b="0" i="0" u="none" strike="noStrike" dirty="0">
                        <a:solidFill>
                          <a:schemeClr val="tx2"/>
                        </a:solidFill>
                        <a:effectLst/>
                        <a:latin typeface="Arial" panose="020B0604020202020204" pitchFamily="34" charset="0"/>
                      </a:endParaRPr>
                    </a:p>
                  </a:txBody>
                  <a:tcPr marL="9525" marR="9525" marT="9525" marB="0" anchor="b"/>
                </a:tc>
              </a:tr>
              <a:tr h="594360">
                <a:tc>
                  <a:txBody>
                    <a:bodyPr/>
                    <a:lstStyle/>
                    <a:p>
                      <a:pPr algn="l" fontAlgn="b"/>
                      <a:r>
                        <a:rPr lang="en-US" sz="2400" u="none" strike="noStrike" dirty="0">
                          <a:solidFill>
                            <a:schemeClr val="tx2"/>
                          </a:solidFill>
                          <a:effectLst/>
                        </a:rPr>
                        <a:t>High school graduate or higher, </a:t>
                      </a:r>
                      <a:r>
                        <a:rPr lang="en-US" sz="2400" u="none" strike="noStrike" dirty="0" smtClean="0">
                          <a:solidFill>
                            <a:schemeClr val="tx2"/>
                          </a:solidFill>
                          <a:effectLst/>
                        </a:rPr>
                        <a:t>persons </a:t>
                      </a:r>
                      <a:r>
                        <a:rPr lang="en-US" sz="2400" u="none" strike="noStrike" dirty="0">
                          <a:solidFill>
                            <a:schemeClr val="tx2"/>
                          </a:solidFill>
                          <a:effectLst/>
                        </a:rPr>
                        <a:t>age 25</a:t>
                      </a:r>
                      <a:r>
                        <a:rPr lang="en-US" sz="2400" u="none" strike="noStrike" dirty="0" smtClean="0">
                          <a:solidFill>
                            <a:schemeClr val="tx2"/>
                          </a:solidFill>
                          <a:effectLst/>
                        </a:rPr>
                        <a:t>+</a:t>
                      </a:r>
                      <a:endParaRPr lang="en-US" sz="2400" b="0" i="0" u="none" strike="noStrike" dirty="0">
                        <a:solidFill>
                          <a:schemeClr val="tx2"/>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chemeClr val="tx2"/>
                          </a:solidFill>
                          <a:effectLst/>
                        </a:rPr>
                        <a:t>80.7%</a:t>
                      </a:r>
                      <a:endParaRPr lang="en-US" sz="2400" b="0" i="0" u="none" strike="noStrike" dirty="0">
                        <a:solidFill>
                          <a:schemeClr val="tx2"/>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chemeClr val="tx2"/>
                          </a:solidFill>
                          <a:effectLst/>
                        </a:rPr>
                        <a:t>81.2%</a:t>
                      </a:r>
                      <a:endParaRPr lang="en-US" sz="2400" b="0" i="0" u="none" strike="noStrike" dirty="0">
                        <a:solidFill>
                          <a:schemeClr val="tx2"/>
                        </a:solidFill>
                        <a:effectLst/>
                        <a:latin typeface="Arial" panose="020B0604020202020204" pitchFamily="34" charset="0"/>
                      </a:endParaRPr>
                    </a:p>
                  </a:txBody>
                  <a:tcPr marL="9525" marR="9525" marT="9525" marB="0" anchor="b"/>
                </a:tc>
              </a:tr>
              <a:tr h="594360">
                <a:tc>
                  <a:txBody>
                    <a:bodyPr/>
                    <a:lstStyle/>
                    <a:p>
                      <a:pPr algn="l" fontAlgn="b"/>
                      <a:r>
                        <a:rPr lang="en-US" sz="2400" u="none" strike="noStrike" dirty="0">
                          <a:solidFill>
                            <a:schemeClr val="tx2"/>
                          </a:solidFill>
                          <a:effectLst/>
                        </a:rPr>
                        <a:t>Bachelor's degree or higher</a:t>
                      </a:r>
                      <a:r>
                        <a:rPr lang="en-US" sz="2400" u="none" strike="noStrike" dirty="0" smtClean="0">
                          <a:solidFill>
                            <a:schemeClr val="tx2"/>
                          </a:solidFill>
                          <a:effectLst/>
                        </a:rPr>
                        <a:t>, persons </a:t>
                      </a:r>
                      <a:r>
                        <a:rPr lang="en-US" sz="2400" u="none" strike="noStrike" dirty="0">
                          <a:solidFill>
                            <a:schemeClr val="tx2"/>
                          </a:solidFill>
                          <a:effectLst/>
                        </a:rPr>
                        <a:t>age 25</a:t>
                      </a:r>
                      <a:r>
                        <a:rPr lang="en-US" sz="2400" u="none" strike="noStrike" dirty="0" smtClean="0">
                          <a:solidFill>
                            <a:schemeClr val="tx2"/>
                          </a:solidFill>
                          <a:effectLst/>
                        </a:rPr>
                        <a:t>+</a:t>
                      </a:r>
                      <a:endParaRPr lang="en-US" sz="2400" b="0" i="0" u="none" strike="noStrike" dirty="0">
                        <a:solidFill>
                          <a:schemeClr val="tx2"/>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chemeClr val="tx2"/>
                          </a:solidFill>
                          <a:effectLst/>
                        </a:rPr>
                        <a:t>24.6%</a:t>
                      </a:r>
                      <a:endParaRPr lang="en-US" sz="2400" b="0" i="0" u="none" strike="noStrike" dirty="0">
                        <a:solidFill>
                          <a:schemeClr val="tx2"/>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chemeClr val="tx2"/>
                          </a:solidFill>
                          <a:effectLst/>
                        </a:rPr>
                        <a:t>26.7%</a:t>
                      </a:r>
                      <a:endParaRPr lang="en-US" sz="2400" b="0" i="0" u="none" strike="noStrike" dirty="0">
                        <a:solidFill>
                          <a:schemeClr val="tx2"/>
                        </a:solidFill>
                        <a:effectLst/>
                        <a:latin typeface="Arial" panose="020B0604020202020204" pitchFamily="34" charset="0"/>
                      </a:endParaRPr>
                    </a:p>
                  </a:txBody>
                  <a:tcPr marL="9525" marR="9525" marT="9525" marB="0" anchor="b"/>
                </a:tc>
              </a:tr>
            </a:tbl>
          </a:graphicData>
        </a:graphic>
      </p:graphicFrame>
      <p:sp>
        <p:nvSpPr>
          <p:cNvPr id="5" name="Rectangle 4"/>
          <p:cNvSpPr/>
          <p:nvPr/>
        </p:nvSpPr>
        <p:spPr>
          <a:xfrm>
            <a:off x="76200" y="655543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99235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7218" t="10203" r="20782" b="8194"/>
          <a:stretch/>
        </p:blipFill>
        <p:spPr>
          <a:xfrm>
            <a:off x="378108" y="1857329"/>
            <a:ext cx="2238007" cy="1902349"/>
          </a:xfrm>
          <a:prstGeom prst="rect">
            <a:avLst/>
          </a:prstGeom>
          <a:ln>
            <a:solidFill>
              <a:schemeClr val="bg1"/>
            </a:solidFill>
          </a:ln>
          <a:effectLst>
            <a:outerShdw blurRad="50800" dist="38100" dir="2700000" algn="tl" rotWithShape="0">
              <a:prstClr val="black">
                <a:alpha val="40000"/>
              </a:prstClr>
            </a:outerShdw>
          </a:effec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7217" t="10203" r="20782" b="8195"/>
          <a:stretch/>
        </p:blipFill>
        <p:spPr>
          <a:xfrm>
            <a:off x="2961511" y="1857329"/>
            <a:ext cx="2238007" cy="1902349"/>
          </a:xfrm>
          <a:prstGeom prst="rect">
            <a:avLst/>
          </a:prstGeom>
          <a:ln>
            <a:solidFill>
              <a:schemeClr val="bg1"/>
            </a:solidFill>
          </a:ln>
          <a:effectLst>
            <a:outerShdw blurRad="50800" dist="38100" dir="2700000" algn="tl" rotWithShape="0">
              <a:prstClr val="black">
                <a:alpha val="40000"/>
              </a:prstClr>
            </a:outerShdw>
          </a:effectLst>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7217" t="10203" r="20783" b="8195"/>
          <a:stretch/>
        </p:blipFill>
        <p:spPr>
          <a:xfrm>
            <a:off x="5843140" y="1857329"/>
            <a:ext cx="2238008" cy="1902349"/>
          </a:xfrm>
          <a:prstGeom prst="rect">
            <a:avLst/>
          </a:prstGeom>
          <a:ln>
            <a:solidFill>
              <a:schemeClr val="bg1"/>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7217" t="10203" r="20783" b="8195"/>
          <a:stretch/>
        </p:blipFill>
        <p:spPr>
          <a:xfrm>
            <a:off x="1706082" y="4279545"/>
            <a:ext cx="2232494" cy="1897662"/>
          </a:xfrm>
          <a:prstGeom prst="rect">
            <a:avLst/>
          </a:prstGeom>
          <a:ln>
            <a:solidFill>
              <a:schemeClr val="bg1"/>
            </a:solidFill>
          </a:ln>
          <a:effectLst>
            <a:outerShdw blurRad="50800" dist="38100" dir="2700000" algn="tl" rotWithShape="0">
              <a:prstClr val="black">
                <a:alpha val="40000"/>
              </a:prstClr>
            </a:outerShdw>
          </a:effectLst>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l="7217" t="10203" r="20783" b="8195"/>
          <a:stretch/>
        </p:blipFill>
        <p:spPr>
          <a:xfrm>
            <a:off x="4816817" y="4232852"/>
            <a:ext cx="2360690" cy="2006631"/>
          </a:xfrm>
          <a:prstGeom prst="rect">
            <a:avLst/>
          </a:prstGeom>
          <a:ln>
            <a:solidFill>
              <a:schemeClr val="bg1"/>
            </a:solidFill>
          </a:ln>
          <a:effectLst>
            <a:outerShdw blurRad="50800" dist="38100" dir="2700000" algn="tl" rotWithShape="0">
              <a:prstClr val="black">
                <a:alpha val="40000"/>
              </a:prstClr>
            </a:outerShdw>
          </a:effectLst>
        </p:spPr>
      </p:pic>
      <p:sp>
        <p:nvSpPr>
          <p:cNvPr id="21" name="Title 1"/>
          <p:cNvSpPr txBox="1">
            <a:spLocks/>
          </p:cNvSpPr>
          <p:nvPr/>
        </p:nvSpPr>
        <p:spPr>
          <a:xfrm>
            <a:off x="0" y="4043469"/>
            <a:ext cx="1488883" cy="443283"/>
          </a:xfrm>
          <a:prstGeom prst="rect">
            <a:avLst/>
          </a:prstGeom>
        </p:spPr>
        <p:txBody>
          <a:bodyPr vert="horz" lIns="91440" tIns="45720" rIns="91440" bIns="45720" rtlCol="0" anchor="t">
            <a:noAutofit/>
          </a:bodyPr>
          <a:lstStyle>
            <a:lvl1pPr algn="l" defTabSz="914400" rtl="0" eaLnBrk="1" latinLnBrk="0" hangingPunct="1">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a:lstStyle>
          <a:p>
            <a:r>
              <a:rPr lang="en-US" sz="1400" dirty="0">
                <a:solidFill>
                  <a:schemeClr val="tx2"/>
                </a:solidFill>
                <a:effectLst/>
              </a:rPr>
              <a:t>Persons per </a:t>
            </a:r>
            <a:r>
              <a:rPr lang="en-US" sz="1400" dirty="0" smtClean="0">
                <a:solidFill>
                  <a:schemeClr val="tx2"/>
                </a:solidFill>
                <a:effectLst/>
              </a:rPr>
              <a:t>Square Mile</a:t>
            </a:r>
            <a:endParaRPr lang="en-US" sz="1400" dirty="0">
              <a:solidFill>
                <a:schemeClr val="tx2"/>
              </a:solidFill>
              <a:effectLst/>
            </a:endParaRPr>
          </a:p>
        </p:txBody>
      </p:sp>
      <p:grpSp>
        <p:nvGrpSpPr>
          <p:cNvPr id="36" name="Group 35"/>
          <p:cNvGrpSpPr/>
          <p:nvPr/>
        </p:nvGrpSpPr>
        <p:grpSpPr>
          <a:xfrm>
            <a:off x="68249" y="4563336"/>
            <a:ext cx="1579660" cy="1330079"/>
            <a:chOff x="1575021" y="3446524"/>
            <a:chExt cx="1579660" cy="1330079"/>
          </a:xfrm>
        </p:grpSpPr>
        <p:pic>
          <p:nvPicPr>
            <p:cNvPr id="23" name="Picture 22"/>
            <p:cNvPicPr>
              <a:picLocks noChangeAspect="1"/>
            </p:cNvPicPr>
            <p:nvPr/>
          </p:nvPicPr>
          <p:blipFill rotWithShape="1">
            <a:blip r:embed="rId8"/>
            <a:srcRect l="1" t="38336" r="81672"/>
            <a:stretch/>
          </p:blipFill>
          <p:spPr>
            <a:xfrm>
              <a:off x="1575021" y="3446524"/>
              <a:ext cx="418769" cy="1298275"/>
            </a:xfrm>
            <a:prstGeom prst="rect">
              <a:avLst/>
            </a:prstGeom>
          </p:spPr>
        </p:pic>
        <p:grpSp>
          <p:nvGrpSpPr>
            <p:cNvPr id="35" name="Group 34"/>
            <p:cNvGrpSpPr/>
            <p:nvPr/>
          </p:nvGrpSpPr>
          <p:grpSpPr>
            <a:xfrm>
              <a:off x="2016319" y="3451067"/>
              <a:ext cx="1138362" cy="1325536"/>
              <a:chOff x="2016319" y="3451067"/>
              <a:chExt cx="1138362" cy="1325536"/>
            </a:xfrm>
          </p:grpSpPr>
          <p:sp>
            <p:nvSpPr>
              <p:cNvPr id="24" name="TextBox 23"/>
              <p:cNvSpPr txBox="1"/>
              <p:nvPr/>
            </p:nvSpPr>
            <p:spPr>
              <a:xfrm>
                <a:off x="2017643" y="3451067"/>
                <a:ext cx="1001865" cy="276999"/>
              </a:xfrm>
              <a:prstGeom prst="rect">
                <a:avLst/>
              </a:prstGeom>
              <a:noFill/>
            </p:spPr>
            <p:txBody>
              <a:bodyPr wrap="square" rtlCol="0">
                <a:spAutoFit/>
              </a:bodyPr>
              <a:lstStyle/>
              <a:p>
                <a:r>
                  <a:rPr lang="en-US" sz="1200" b="1" dirty="0">
                    <a:solidFill>
                      <a:schemeClr val="tx2"/>
                    </a:solidFill>
                    <a:latin typeface="+mj-lt"/>
                  </a:rPr>
                  <a:t>0 – 10</a:t>
                </a:r>
              </a:p>
            </p:txBody>
          </p:sp>
          <p:sp>
            <p:nvSpPr>
              <p:cNvPr id="25" name="TextBox 24"/>
              <p:cNvSpPr txBox="1"/>
              <p:nvPr/>
            </p:nvSpPr>
            <p:spPr>
              <a:xfrm>
                <a:off x="2016319" y="3720115"/>
                <a:ext cx="979336" cy="276999"/>
              </a:xfrm>
              <a:prstGeom prst="rect">
                <a:avLst/>
              </a:prstGeom>
              <a:noFill/>
            </p:spPr>
            <p:txBody>
              <a:bodyPr wrap="square" rtlCol="0">
                <a:spAutoFit/>
              </a:bodyPr>
              <a:lstStyle/>
              <a:p>
                <a:r>
                  <a:rPr lang="en-US" sz="1200" b="1" dirty="0">
                    <a:solidFill>
                      <a:schemeClr val="tx2"/>
                    </a:solidFill>
                    <a:latin typeface="+mj-lt"/>
                  </a:rPr>
                  <a:t>11 – 50</a:t>
                </a:r>
              </a:p>
            </p:txBody>
          </p:sp>
          <p:sp>
            <p:nvSpPr>
              <p:cNvPr id="26" name="TextBox 25"/>
              <p:cNvSpPr txBox="1"/>
              <p:nvPr/>
            </p:nvSpPr>
            <p:spPr>
              <a:xfrm>
                <a:off x="2016319" y="3989163"/>
                <a:ext cx="979336" cy="276999"/>
              </a:xfrm>
              <a:prstGeom prst="rect">
                <a:avLst/>
              </a:prstGeom>
              <a:noFill/>
            </p:spPr>
            <p:txBody>
              <a:bodyPr wrap="square" rtlCol="0">
                <a:spAutoFit/>
              </a:bodyPr>
              <a:lstStyle/>
              <a:p>
                <a:r>
                  <a:rPr lang="en-US" sz="1200" b="1" dirty="0">
                    <a:solidFill>
                      <a:schemeClr val="tx2"/>
                    </a:solidFill>
                    <a:latin typeface="+mj-lt"/>
                  </a:rPr>
                  <a:t>51 – 500 </a:t>
                </a:r>
              </a:p>
            </p:txBody>
          </p:sp>
          <p:sp>
            <p:nvSpPr>
              <p:cNvPr id="27" name="TextBox 26"/>
              <p:cNvSpPr txBox="1"/>
              <p:nvPr/>
            </p:nvSpPr>
            <p:spPr>
              <a:xfrm>
                <a:off x="2016319" y="4247933"/>
                <a:ext cx="1066800" cy="276999"/>
              </a:xfrm>
              <a:prstGeom prst="rect">
                <a:avLst/>
              </a:prstGeom>
              <a:noFill/>
            </p:spPr>
            <p:txBody>
              <a:bodyPr wrap="square" rtlCol="0">
                <a:spAutoFit/>
              </a:bodyPr>
              <a:lstStyle/>
              <a:p>
                <a:r>
                  <a:rPr lang="en-US" sz="1200" b="1" dirty="0">
                    <a:solidFill>
                      <a:schemeClr val="tx2"/>
                    </a:solidFill>
                    <a:latin typeface="+mj-lt"/>
                  </a:rPr>
                  <a:t>501 – 4,000</a:t>
                </a:r>
              </a:p>
            </p:txBody>
          </p:sp>
          <p:sp>
            <p:nvSpPr>
              <p:cNvPr id="28" name="TextBox 27"/>
              <p:cNvSpPr txBox="1"/>
              <p:nvPr/>
            </p:nvSpPr>
            <p:spPr>
              <a:xfrm>
                <a:off x="2016319" y="4499604"/>
                <a:ext cx="1138362" cy="276999"/>
              </a:xfrm>
              <a:prstGeom prst="rect">
                <a:avLst/>
              </a:prstGeom>
              <a:noFill/>
            </p:spPr>
            <p:txBody>
              <a:bodyPr wrap="square" rtlCol="0">
                <a:spAutoFit/>
              </a:bodyPr>
              <a:lstStyle/>
              <a:p>
                <a:r>
                  <a:rPr lang="en-US" sz="1200" b="1" dirty="0">
                    <a:solidFill>
                      <a:schemeClr val="tx2"/>
                    </a:solidFill>
                    <a:latin typeface="+mj-lt"/>
                  </a:rPr>
                  <a:t>4,001 – 56,000</a:t>
                </a:r>
              </a:p>
            </p:txBody>
          </p:sp>
        </p:grpSp>
      </p:grpSp>
      <p:sp>
        <p:nvSpPr>
          <p:cNvPr id="29" name="TextBox 28"/>
          <p:cNvSpPr txBox="1"/>
          <p:nvPr/>
        </p:nvSpPr>
        <p:spPr>
          <a:xfrm>
            <a:off x="858079" y="1412730"/>
            <a:ext cx="914400" cy="369332"/>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1970</a:t>
            </a:r>
          </a:p>
        </p:txBody>
      </p:sp>
      <p:sp>
        <p:nvSpPr>
          <p:cNvPr id="30" name="TextBox 29"/>
          <p:cNvSpPr txBox="1"/>
          <p:nvPr/>
        </p:nvSpPr>
        <p:spPr>
          <a:xfrm>
            <a:off x="3651143" y="1386325"/>
            <a:ext cx="858741" cy="369332"/>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1980</a:t>
            </a:r>
          </a:p>
        </p:txBody>
      </p:sp>
      <p:sp>
        <p:nvSpPr>
          <p:cNvPr id="31" name="TextBox 30"/>
          <p:cNvSpPr txBox="1"/>
          <p:nvPr/>
        </p:nvSpPr>
        <p:spPr>
          <a:xfrm>
            <a:off x="6532773" y="1386325"/>
            <a:ext cx="858741" cy="369332"/>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1990</a:t>
            </a:r>
          </a:p>
        </p:txBody>
      </p:sp>
      <p:sp>
        <p:nvSpPr>
          <p:cNvPr id="32" name="TextBox 31"/>
          <p:cNvSpPr txBox="1"/>
          <p:nvPr/>
        </p:nvSpPr>
        <p:spPr>
          <a:xfrm>
            <a:off x="2392958" y="3847351"/>
            <a:ext cx="858741" cy="369332"/>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2000</a:t>
            </a:r>
          </a:p>
        </p:txBody>
      </p:sp>
      <p:sp>
        <p:nvSpPr>
          <p:cNvPr id="33" name="TextBox 32"/>
          <p:cNvSpPr txBox="1"/>
          <p:nvPr/>
        </p:nvSpPr>
        <p:spPr>
          <a:xfrm>
            <a:off x="5567791" y="3815128"/>
            <a:ext cx="756809" cy="369332"/>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2010</a:t>
            </a:r>
          </a:p>
        </p:txBody>
      </p:sp>
      <p:sp>
        <p:nvSpPr>
          <p:cNvPr id="22" name="Title 1"/>
          <p:cNvSpPr txBox="1">
            <a:spLocks/>
          </p:cNvSpPr>
          <p:nvPr/>
        </p:nvSpPr>
        <p:spPr>
          <a:xfrm>
            <a:off x="2209800" y="188923"/>
            <a:ext cx="5638800" cy="621828"/>
          </a:xfrm>
          <a:prstGeom prst="rect">
            <a:avLst/>
          </a:prstGeom>
        </p:spPr>
        <p:txBody>
          <a:bodyPr/>
          <a:lstStyle>
            <a:lvl1pPr algn="l" defTabSz="914400" rtl="0" eaLnBrk="1" latinLnBrk="0" hangingPunct="1">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a:lstStyle>
          <a:p>
            <a:pPr algn="ctr"/>
            <a:r>
              <a:rPr lang="en-US" sz="2800" dirty="0">
                <a:solidFill>
                  <a:schemeClr val="tx2"/>
                </a:solidFill>
                <a:effectLst/>
              </a:rPr>
              <a:t>Density by Census Tract</a:t>
            </a:r>
            <a:r>
              <a:rPr lang="en-US" sz="2800" dirty="0" smtClean="0">
                <a:solidFill>
                  <a:schemeClr val="tx2"/>
                </a:solidFill>
                <a:effectLst/>
              </a:rPr>
              <a:t>, Austin/San Antonio Corridor, </a:t>
            </a:r>
            <a:r>
              <a:rPr lang="en-US" sz="2800" dirty="0">
                <a:solidFill>
                  <a:schemeClr val="tx2"/>
                </a:solidFill>
                <a:effectLst/>
              </a:rPr>
              <a:t>1970-2010</a:t>
            </a:r>
          </a:p>
        </p:txBody>
      </p:sp>
      <p:sp>
        <p:nvSpPr>
          <p:cNvPr id="7" name="TextBox 6"/>
          <p:cNvSpPr txBox="1"/>
          <p:nvPr/>
        </p:nvSpPr>
        <p:spPr>
          <a:xfrm>
            <a:off x="-28937" y="6555899"/>
            <a:ext cx="6449201" cy="230832"/>
          </a:xfrm>
          <a:prstGeom prst="rect">
            <a:avLst/>
          </a:prstGeom>
          <a:noFill/>
        </p:spPr>
        <p:txBody>
          <a:bodyPr wrap="none" rtlCol="0">
            <a:spAutoFit/>
          </a:bodyPr>
          <a:lstStyle/>
          <a:p>
            <a:r>
              <a:rPr lang="en-US" sz="900" dirty="0" smtClean="0">
                <a:solidFill>
                  <a:schemeClr val="bg1">
                    <a:lumMod val="50000"/>
                  </a:schemeClr>
                </a:solidFill>
              </a:rPr>
              <a:t>Source: U.S. Census Bureau, decennial censuses. </a:t>
            </a:r>
            <a:r>
              <a:rPr lang="en-US" sz="900" dirty="0" err="1" smtClean="0">
                <a:solidFill>
                  <a:schemeClr val="bg1">
                    <a:lumMod val="50000"/>
                  </a:schemeClr>
                </a:solidFill>
              </a:rPr>
              <a:t>Geolytics</a:t>
            </a:r>
            <a:r>
              <a:rPr lang="en-US" sz="900" dirty="0">
                <a:solidFill>
                  <a:schemeClr val="bg1">
                    <a:lumMod val="50000"/>
                  </a:schemeClr>
                </a:solidFill>
              </a:rPr>
              <a:t>, Neighborhood Change Database </a:t>
            </a:r>
            <a:r>
              <a:rPr lang="en-US" sz="900" dirty="0" smtClean="0">
                <a:solidFill>
                  <a:schemeClr val="bg1">
                    <a:lumMod val="50000"/>
                  </a:schemeClr>
                </a:solidFill>
              </a:rPr>
              <a:t>Tract </a:t>
            </a:r>
            <a:r>
              <a:rPr lang="en-US" sz="900" dirty="0">
                <a:solidFill>
                  <a:schemeClr val="bg1">
                    <a:lumMod val="50000"/>
                  </a:schemeClr>
                </a:solidFill>
              </a:rPr>
              <a:t>Data from 1970-2010</a:t>
            </a:r>
            <a:endParaRPr lang="en-US" sz="900" dirty="0" smtClean="0">
              <a:solidFill>
                <a:schemeClr val="bg1">
                  <a:lumMod val="50000"/>
                </a:schemeClr>
              </a:solidFill>
            </a:endParaRPr>
          </a:p>
        </p:txBody>
      </p:sp>
    </p:spTree>
    <p:extLst>
      <p:ext uri="{BB962C8B-B14F-4D97-AF65-F5344CB8AC3E}">
        <p14:creationId xmlns:p14="http://schemas.microsoft.com/office/powerpoint/2010/main" val="193721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100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30"/>
                                        </p:tgtEl>
                                        <p:attrNameLst>
                                          <p:attrName>style.visibility</p:attrName>
                                        </p:attrNameLst>
                                      </p:cBhvr>
                                      <p:to>
                                        <p:strVal val="visible"/>
                                      </p:to>
                                    </p:set>
                                  </p:childTnLst>
                                </p:cTn>
                              </p:par>
                            </p:childTnLst>
                          </p:cTn>
                        </p:par>
                        <p:par>
                          <p:cTn id="9" fill="hold">
                            <p:stCondLst>
                              <p:cond delay="1000"/>
                            </p:stCondLst>
                            <p:childTnLst>
                              <p:par>
                                <p:cTn id="10" presetID="1" presetClass="entr" presetSubtype="0" fill="hold" nodeType="afterEffect">
                                  <p:stCondLst>
                                    <p:cond delay="2500"/>
                                  </p:stCondLst>
                                  <p:childTnLst>
                                    <p:set>
                                      <p:cBhvr>
                                        <p:cTn id="11" dur="1" fill="hold">
                                          <p:stCondLst>
                                            <p:cond delay="0"/>
                                          </p:stCondLst>
                                        </p:cTn>
                                        <p:tgtEl>
                                          <p:spTgt spid="4"/>
                                        </p:tgtEl>
                                        <p:attrNameLst>
                                          <p:attrName>style.visibility</p:attrName>
                                        </p:attrNameLst>
                                      </p:cBhvr>
                                      <p:to>
                                        <p:strVal val="visible"/>
                                      </p:to>
                                    </p:set>
                                  </p:childTnLst>
                                </p:cTn>
                              </p:par>
                            </p:childTnLst>
                          </p:cTn>
                        </p:par>
                        <p:par>
                          <p:cTn id="12" fill="hold">
                            <p:stCondLst>
                              <p:cond delay="3500"/>
                            </p:stCondLst>
                            <p:childTnLst>
                              <p:par>
                                <p:cTn id="13" presetID="1"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par>
                          <p:cTn id="15" fill="hold">
                            <p:stCondLst>
                              <p:cond delay="3500"/>
                            </p:stCondLst>
                            <p:childTnLst>
                              <p:par>
                                <p:cTn id="16" presetID="1" presetClass="entr" presetSubtype="0" fill="hold" nodeType="afterEffect">
                                  <p:stCondLst>
                                    <p:cond delay="2500"/>
                                  </p:stCondLst>
                                  <p:childTnLst>
                                    <p:set>
                                      <p:cBhvr>
                                        <p:cTn id="17" dur="1" fill="hold">
                                          <p:stCondLst>
                                            <p:cond delay="0"/>
                                          </p:stCondLst>
                                        </p:cTn>
                                        <p:tgtEl>
                                          <p:spTgt spid="5"/>
                                        </p:tgtEl>
                                        <p:attrNameLst>
                                          <p:attrName>style.visibility</p:attrName>
                                        </p:attrNameLst>
                                      </p:cBhvr>
                                      <p:to>
                                        <p:strVal val="visible"/>
                                      </p:to>
                                    </p:set>
                                  </p:childTnLst>
                                </p:cTn>
                              </p:par>
                            </p:childTnLst>
                          </p:cTn>
                        </p:par>
                        <p:par>
                          <p:cTn id="18" fill="hold">
                            <p:stCondLst>
                              <p:cond delay="6000"/>
                            </p:stCondLst>
                            <p:childTnLst>
                              <p:par>
                                <p:cTn id="19" presetID="1" presetClass="entr" presetSubtype="0"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par>
                          <p:cTn id="21" fill="hold">
                            <p:stCondLst>
                              <p:cond delay="6000"/>
                            </p:stCondLst>
                            <p:childTnLst>
                              <p:par>
                                <p:cTn id="22" presetID="1" presetClass="entr" presetSubtype="0" fill="hold" nodeType="afterEffect">
                                  <p:stCondLst>
                                    <p:cond delay="2500"/>
                                  </p:stCondLst>
                                  <p:childTnLst>
                                    <p:set>
                                      <p:cBhvr>
                                        <p:cTn id="23" dur="1" fill="hold">
                                          <p:stCondLst>
                                            <p:cond delay="0"/>
                                          </p:stCondLst>
                                        </p:cTn>
                                        <p:tgtEl>
                                          <p:spTgt spid="6"/>
                                        </p:tgtEl>
                                        <p:attrNameLst>
                                          <p:attrName>style.visibility</p:attrName>
                                        </p:attrNameLst>
                                      </p:cBhvr>
                                      <p:to>
                                        <p:strVal val="visible"/>
                                      </p:to>
                                    </p:set>
                                  </p:childTnLst>
                                </p:cTn>
                              </p:par>
                            </p:childTnLst>
                          </p:cTn>
                        </p:par>
                        <p:par>
                          <p:cTn id="24" fill="hold">
                            <p:stCondLst>
                              <p:cond delay="8500"/>
                            </p:stCondLst>
                            <p:childTnLst>
                              <p:par>
                                <p:cTn id="25" presetID="1" presetClass="entr" presetSubtype="0"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l="3855" t="31401" r="4567" b="12760"/>
          <a:stretch/>
        </p:blipFill>
        <p:spPr>
          <a:xfrm>
            <a:off x="360968" y="1378316"/>
            <a:ext cx="3124541" cy="2618468"/>
          </a:xfrm>
          <a:prstGeom prst="rect">
            <a:avLst/>
          </a:prstGeom>
        </p:spPr>
      </p:pic>
      <p:sp>
        <p:nvSpPr>
          <p:cNvPr id="5" name="Rectangle 4"/>
          <p:cNvSpPr/>
          <p:nvPr/>
        </p:nvSpPr>
        <p:spPr>
          <a:xfrm>
            <a:off x="76200" y="655543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1676400" y="76200"/>
            <a:ext cx="7162800" cy="830997"/>
          </a:xfrm>
          <a:prstGeom prst="rect">
            <a:avLst/>
          </a:prstGeom>
        </p:spPr>
        <p:txBody>
          <a:bodyPr wrap="square">
            <a:spAutoFit/>
          </a:bodyPr>
          <a:lstStyle/>
          <a:p>
            <a:pPr algn="ctr"/>
            <a:r>
              <a:rPr lang="en-US" dirty="0" smtClean="0">
                <a:solidFill>
                  <a:schemeClr val="tx2"/>
                </a:solidFill>
              </a:rPr>
              <a:t>Percent of the Population that was Born in Texas, Census Tracts, San Antonio, Texas, 2009-2013</a:t>
            </a:r>
            <a:endParaRPr lang="en-US" dirty="0">
              <a:solidFill>
                <a:schemeClr val="tx2"/>
              </a:solidFill>
            </a:endParaRP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45652" r="28191"/>
          <a:stretch/>
        </p:blipFill>
        <p:spPr>
          <a:xfrm>
            <a:off x="784663" y="4343400"/>
            <a:ext cx="2145449" cy="1727200"/>
          </a:xfrm>
          <a:prstGeom prst="rect">
            <a:avLst/>
          </a:prstGeom>
        </p:spPr>
      </p:pic>
      <p:sp>
        <p:nvSpPr>
          <p:cNvPr id="10" name="Rectangle 9"/>
          <p:cNvSpPr/>
          <p:nvPr/>
        </p:nvSpPr>
        <p:spPr>
          <a:xfrm>
            <a:off x="2057400" y="2896735"/>
            <a:ext cx="228600" cy="174198"/>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t="13048" b="17281"/>
          <a:stretch/>
        </p:blipFill>
        <p:spPr>
          <a:xfrm>
            <a:off x="3581400" y="1249263"/>
            <a:ext cx="5440251" cy="5209296"/>
          </a:xfrm>
          <a:prstGeom prst="rect">
            <a:avLst/>
          </a:prstGeom>
        </p:spPr>
      </p:pic>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t="35470" b="31197"/>
          <a:stretch/>
        </p:blipFill>
        <p:spPr>
          <a:xfrm>
            <a:off x="800358" y="6035412"/>
            <a:ext cx="2095242" cy="304800"/>
          </a:xfrm>
          <a:prstGeom prst="rect">
            <a:avLst/>
          </a:prstGeom>
        </p:spPr>
      </p:pic>
    </p:spTree>
    <p:extLst>
      <p:ext uri="{BB962C8B-B14F-4D97-AF65-F5344CB8AC3E}">
        <p14:creationId xmlns:p14="http://schemas.microsoft.com/office/powerpoint/2010/main" val="29621486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nvPr>
        </p:nvGraphicFramePr>
        <p:xfrm>
          <a:off x="457200" y="1561237"/>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a:t>
            </a:fld>
            <a:endParaRPr lang="en-US" dirty="0"/>
          </a:p>
        </p:txBody>
      </p:sp>
      <p:sp>
        <p:nvSpPr>
          <p:cNvPr id="8" name="Rectangle 7"/>
          <p:cNvSpPr/>
          <p:nvPr/>
        </p:nvSpPr>
        <p:spPr>
          <a:xfrm>
            <a:off x="76200" y="6356352"/>
            <a:ext cx="9144000" cy="246221"/>
          </a:xfrm>
          <a:prstGeom prst="rect">
            <a:avLst/>
          </a:prstGeom>
        </p:spPr>
        <p:txBody>
          <a:bodyPr wrap="square">
            <a:spAutoFit/>
          </a:bodyPr>
          <a:lstStyle/>
          <a:p>
            <a:pPr marL="0" indent="0">
              <a:buFont typeface="Arial" charset="0"/>
              <a:buNone/>
            </a:pPr>
            <a:r>
              <a:rPr lang="en-US" sz="1000" dirty="0" smtClean="0">
                <a:solidFill>
                  <a:schemeClr val="bg1">
                    <a:lumMod val="50000"/>
                  </a:schemeClr>
                </a:solidFill>
                <a:latin typeface="Arial" pitchFamily="34" charset="0"/>
                <a:cs typeface="Arial" pitchFamily="34" charset="0"/>
              </a:rPr>
              <a:t>All </a:t>
            </a:r>
            <a:r>
              <a:rPr lang="en-US" sz="1000" dirty="0">
                <a:solidFill>
                  <a:schemeClr val="bg1">
                    <a:lumMod val="50000"/>
                  </a:schemeClr>
                </a:solidFill>
                <a:latin typeface="Arial" pitchFamily="34" charset="0"/>
                <a:cs typeface="Arial" pitchFamily="34" charset="0"/>
              </a:rPr>
              <a:t>values for the decennial dates are for April 1</a:t>
            </a:r>
            <a:r>
              <a:rPr lang="en-US" sz="1000" baseline="30000" dirty="0">
                <a:solidFill>
                  <a:schemeClr val="bg1">
                    <a:lumMod val="50000"/>
                  </a:schemeClr>
                </a:solidFill>
                <a:latin typeface="Arial" pitchFamily="34" charset="0"/>
                <a:cs typeface="Arial" pitchFamily="34" charset="0"/>
              </a:rPr>
              <a:t>st</a:t>
            </a:r>
            <a:r>
              <a:rPr lang="en-US" sz="1000" dirty="0">
                <a:solidFill>
                  <a:schemeClr val="bg1">
                    <a:lumMod val="50000"/>
                  </a:schemeClr>
                </a:solidFill>
                <a:latin typeface="Arial" pitchFamily="34" charset="0"/>
                <a:cs typeface="Arial" pitchFamily="34" charset="0"/>
              </a:rPr>
              <a:t> of the indicated census year.  Values for 2012-2014 are for July 1 as estimated by the U.S. Census Bureau. </a:t>
            </a:r>
          </a:p>
        </p:txBody>
      </p:sp>
      <p:sp>
        <p:nvSpPr>
          <p:cNvPr id="9" name="Rectangle 2"/>
          <p:cNvSpPr txBox="1">
            <a:spLocks noGrp="1" noChangeArrowheads="1"/>
          </p:cNvSpPr>
          <p:nvPr>
            <p:ph type="title"/>
          </p:nvPr>
        </p:nvSpPr>
        <p:spPr>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i="0" u="none" strike="noStrike" kern="0" cap="none" spc="0" normalizeH="0" baseline="0" noProof="0" dirty="0" smtClean="0">
                <a:ln>
                  <a:noFill/>
                </a:ln>
                <a:solidFill>
                  <a:srgbClr val="1B1E7A"/>
                </a:solidFill>
                <a:effectLst/>
                <a:uLnTx/>
                <a:uFillTx/>
                <a:latin typeface="+mj-lt"/>
                <a:ea typeface="+mj-ea"/>
                <a:cs typeface="+mj-cs"/>
              </a:rPr>
              <a:t>Total Population and Components of Population Change in Texas, 1950-2014</a:t>
            </a:r>
          </a:p>
        </p:txBody>
      </p:sp>
      <p:sp>
        <p:nvSpPr>
          <p:cNvPr id="11" name="Rectangle 10"/>
          <p:cNvSpPr/>
          <p:nvPr/>
        </p:nvSpPr>
        <p:spPr>
          <a:xfrm>
            <a:off x="0" y="6538914"/>
            <a:ext cx="4572000" cy="246221"/>
          </a:xfrm>
          <a:prstGeom prst="rect">
            <a:avLst/>
          </a:prstGeom>
        </p:spPr>
        <p:txBody>
          <a:bodyPr>
            <a:spAutoFit/>
          </a:bodyPr>
          <a:lstStyle/>
          <a:p>
            <a:pPr marL="914400" indent="-914400"/>
            <a:r>
              <a:rPr lang="en-US" sz="1000" dirty="0">
                <a:solidFill>
                  <a:schemeClr val="bg1">
                    <a:lumMod val="50000"/>
                  </a:schemeClr>
                </a:solidFill>
                <a:latin typeface="Arial" pitchFamily="34" charset="0"/>
                <a:cs typeface="Arial" pitchFamily="34" charset="0"/>
              </a:rPr>
              <a:t>Source: U.S. Census Bureau, Census Counts and Population Estimates</a:t>
            </a:r>
          </a:p>
        </p:txBody>
      </p:sp>
    </p:spTree>
    <p:extLst>
      <p:ext uri="{BB962C8B-B14F-4D97-AF65-F5344CB8AC3E}">
        <p14:creationId xmlns:p14="http://schemas.microsoft.com/office/powerpoint/2010/main" val="21538390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l="4718" t="29043" r="11556" b="14328"/>
          <a:stretch/>
        </p:blipFill>
        <p:spPr>
          <a:xfrm>
            <a:off x="304800" y="1213459"/>
            <a:ext cx="2705101" cy="2514601"/>
          </a:xfrm>
          <a:prstGeom prst="rect">
            <a:avLst/>
          </a:prstGeom>
        </p:spPr>
      </p:pic>
      <p:sp>
        <p:nvSpPr>
          <p:cNvPr id="6" name="Rectangle 5"/>
          <p:cNvSpPr/>
          <p:nvPr/>
        </p:nvSpPr>
        <p:spPr>
          <a:xfrm>
            <a:off x="228600" y="6541719"/>
            <a:ext cx="6400800" cy="233077"/>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p:cNvSpPr txBox="1"/>
          <p:nvPr/>
        </p:nvSpPr>
        <p:spPr>
          <a:xfrm>
            <a:off x="1725460" y="159604"/>
            <a:ext cx="7391400" cy="830997"/>
          </a:xfrm>
          <a:prstGeom prst="rect">
            <a:avLst/>
          </a:prstGeom>
          <a:noFill/>
        </p:spPr>
        <p:txBody>
          <a:bodyPr wrap="square" rtlCol="0">
            <a:spAutoFit/>
          </a:bodyPr>
          <a:lstStyle/>
          <a:p>
            <a:pPr algn="ctr"/>
            <a:r>
              <a:rPr lang="en-US" dirty="0" smtClean="0">
                <a:solidFill>
                  <a:schemeClr val="tx2"/>
                </a:solidFill>
              </a:rPr>
              <a:t>Percent of population that is Hispanic, Census Tracts, San Antonio, Texas, 2009-2013</a:t>
            </a:r>
            <a:endParaRPr lang="en-US" dirty="0">
              <a:solidFill>
                <a:schemeClr val="tx2"/>
              </a:solidFill>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29372"/>
          <a:stretch/>
        </p:blipFill>
        <p:spPr>
          <a:xfrm>
            <a:off x="800358" y="4325476"/>
            <a:ext cx="2075874" cy="1618826"/>
          </a:xfrm>
          <a:prstGeom prst="rect">
            <a:avLst/>
          </a:prstGeom>
        </p:spPr>
      </p:pic>
      <p:sp>
        <p:nvSpPr>
          <p:cNvPr id="9" name="Rectangle 8"/>
          <p:cNvSpPr/>
          <p:nvPr/>
        </p:nvSpPr>
        <p:spPr>
          <a:xfrm>
            <a:off x="1752600" y="2743200"/>
            <a:ext cx="152400" cy="152400"/>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t="35470" b="31197"/>
          <a:stretch/>
        </p:blipFill>
        <p:spPr>
          <a:xfrm>
            <a:off x="800358" y="6035412"/>
            <a:ext cx="2095242" cy="304800"/>
          </a:xfrm>
          <a:prstGeom prst="rect">
            <a:avLst/>
          </a:prstGeom>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t="14509" b="18134"/>
          <a:stretch/>
        </p:blipFill>
        <p:spPr>
          <a:xfrm>
            <a:off x="3200400" y="1221926"/>
            <a:ext cx="5761788" cy="5334001"/>
          </a:xfrm>
          <a:prstGeom prst="rect">
            <a:avLst/>
          </a:prstGeom>
        </p:spPr>
      </p:pic>
    </p:spTree>
    <p:extLst>
      <p:ext uri="{BB962C8B-B14F-4D97-AF65-F5344CB8AC3E}">
        <p14:creationId xmlns:p14="http://schemas.microsoft.com/office/powerpoint/2010/main" val="11324132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1714" t="27583" r="7422" b="13788"/>
          <a:stretch/>
        </p:blipFill>
        <p:spPr>
          <a:xfrm>
            <a:off x="97276" y="1265955"/>
            <a:ext cx="3179324" cy="2819400"/>
          </a:xfrm>
          <a:prstGeom prst="rect">
            <a:avLst/>
          </a:prstGeom>
        </p:spPr>
      </p:pic>
      <p:sp>
        <p:nvSpPr>
          <p:cNvPr id="5" name="Rectangle 4"/>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p:cNvSpPr txBox="1"/>
          <p:nvPr/>
        </p:nvSpPr>
        <p:spPr>
          <a:xfrm>
            <a:off x="1686938" y="129406"/>
            <a:ext cx="7391400" cy="1015663"/>
          </a:xfrm>
          <a:prstGeom prst="rect">
            <a:avLst/>
          </a:prstGeom>
          <a:noFill/>
        </p:spPr>
        <p:txBody>
          <a:bodyPr wrap="square" rtlCol="0">
            <a:spAutoFit/>
          </a:bodyPr>
          <a:lstStyle/>
          <a:p>
            <a:pPr algn="ctr"/>
            <a:r>
              <a:rPr lang="en-US" sz="2000" dirty="0" smtClean="0">
                <a:solidFill>
                  <a:schemeClr val="tx2"/>
                </a:solidFill>
              </a:rPr>
              <a:t>Percent of population speaking a language other than English at home and speak English less than very well</a:t>
            </a:r>
            <a:r>
              <a:rPr lang="en-US" sz="2000" dirty="0">
                <a:solidFill>
                  <a:schemeClr val="tx2"/>
                </a:solidFill>
              </a:rPr>
              <a:t>, Census Tracts, San Antonio, Texas</a:t>
            </a:r>
            <a:r>
              <a:rPr lang="en-US" sz="2000" dirty="0" smtClean="0">
                <a:solidFill>
                  <a:schemeClr val="tx2"/>
                </a:solidFill>
              </a:rPr>
              <a:t>, 2009-2013</a:t>
            </a:r>
            <a:endParaRPr lang="en-US" sz="2000" dirty="0">
              <a:solidFill>
                <a:schemeClr val="tx2"/>
              </a:solidFill>
            </a:endParaRPr>
          </a:p>
        </p:txBody>
      </p:sp>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t="45618"/>
          <a:stretch/>
        </p:blipFill>
        <p:spPr>
          <a:xfrm>
            <a:off x="642961" y="4191001"/>
            <a:ext cx="2805952" cy="1651788"/>
          </a:xfrm>
          <a:prstGeom prst="rect">
            <a:avLst/>
          </a:prstGeom>
        </p:spPr>
      </p:pic>
      <p:sp>
        <p:nvSpPr>
          <p:cNvPr id="10" name="Rectangle 9"/>
          <p:cNvSpPr/>
          <p:nvPr/>
        </p:nvSpPr>
        <p:spPr>
          <a:xfrm>
            <a:off x="1905000" y="3048000"/>
            <a:ext cx="228600" cy="174198"/>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t="14599" b="19138"/>
          <a:stretch/>
        </p:blipFill>
        <p:spPr>
          <a:xfrm>
            <a:off x="3401907" y="1265955"/>
            <a:ext cx="5605927" cy="5105401"/>
          </a:xfrm>
          <a:prstGeom prst="rect">
            <a:avLst/>
          </a:prstGeom>
        </p:spPr>
      </p:pic>
      <p:pic>
        <p:nvPicPr>
          <p:cNvPr id="11" name="Picture 10"/>
          <p:cNvPicPr>
            <a:picLocks noChangeAspect="1"/>
          </p:cNvPicPr>
          <p:nvPr/>
        </p:nvPicPr>
        <p:blipFill rotWithShape="1">
          <a:blip r:embed="rId6" cstate="screen">
            <a:extLst>
              <a:ext uri="{28A0092B-C50C-407E-A947-70E740481C1C}">
                <a14:useLocalDpi xmlns:a14="http://schemas.microsoft.com/office/drawing/2010/main"/>
              </a:ext>
            </a:extLst>
          </a:blip>
          <a:srcRect t="35470" b="31197"/>
          <a:stretch/>
        </p:blipFill>
        <p:spPr>
          <a:xfrm>
            <a:off x="639317" y="5926422"/>
            <a:ext cx="2095242" cy="304800"/>
          </a:xfrm>
          <a:prstGeom prst="rect">
            <a:avLst/>
          </a:prstGeom>
        </p:spPr>
      </p:pic>
    </p:spTree>
    <p:extLst>
      <p:ext uri="{BB962C8B-B14F-4D97-AF65-F5344CB8AC3E}">
        <p14:creationId xmlns:p14="http://schemas.microsoft.com/office/powerpoint/2010/main" val="19782231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04912" y="1219200"/>
            <a:ext cx="6872288" cy="5463073"/>
            <a:chOff x="-400685" y="647114"/>
            <a:chExt cx="5932805" cy="5178337"/>
          </a:xfrm>
        </p:grpSpPr>
        <p:sp>
          <p:nvSpPr>
            <p:cNvPr id="3" name="Text Box 2"/>
            <p:cNvSpPr txBox="1">
              <a:spLocks noChangeArrowheads="1"/>
            </p:cNvSpPr>
            <p:nvPr/>
          </p:nvSpPr>
          <p:spPr bwMode="auto">
            <a:xfrm>
              <a:off x="-310197" y="5217290"/>
              <a:ext cx="5751830" cy="608161"/>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800" dirty="0" smtClean="0">
                  <a:effectLst/>
                  <a:latin typeface="Arial" panose="020B0604020202020204" pitchFamily="34" charset="0"/>
                  <a:ea typeface="Arial" panose="020B0604020202020204" pitchFamily="34" charset="0"/>
                  <a:cs typeface="Times New Roman" panose="02020603050405020304" pitchFamily="18" charset="0"/>
                </a:rPr>
                <a:t>Source</a:t>
              </a:r>
              <a:r>
                <a:rPr lang="en-US" sz="800" dirty="0">
                  <a:effectLst/>
                  <a:latin typeface="Arial" panose="020B0604020202020204" pitchFamily="34" charset="0"/>
                  <a:ea typeface="Arial" panose="020B0604020202020204" pitchFamily="34" charset="0"/>
                  <a:cs typeface="Times New Roman" panose="02020603050405020304" pitchFamily="18" charset="0"/>
                </a:rPr>
                <a:t>: Texas Education Agency, Student Reports, 2014-2015</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50000"/>
                </a:lnSpc>
                <a:spcBef>
                  <a:spcPts val="0"/>
                </a:spcBef>
                <a:spcAft>
                  <a:spcPts val="0"/>
                </a:spcAft>
              </a:pPr>
              <a:r>
                <a:rPr lang="en-US" sz="800" dirty="0">
                  <a:effectLst/>
                  <a:latin typeface="Arial" panose="020B0604020202020204" pitchFamily="34" charset="0"/>
                  <a:ea typeface="Arial" panose="020B0604020202020204" pitchFamily="34" charset="0"/>
                  <a:cs typeface="Times New Roman" panose="02020603050405020304" pitchFamily="18" charset="0"/>
                </a:rPr>
                <a:t>Note: Tan areas were not included in this analysis.</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50000"/>
                </a:lnSpc>
                <a:spcBef>
                  <a:spcPts val="0"/>
                </a:spcBef>
                <a:spcAft>
                  <a:spcPts val="0"/>
                </a:spcAft>
              </a:pPr>
              <a:r>
                <a:rPr lang="en-US" sz="800" dirty="0">
                  <a:effectLst/>
                  <a:latin typeface="Arial" panose="020B0604020202020204" pitchFamily="34" charset="0"/>
                  <a:ea typeface="Arial" panose="020B0604020202020204" pitchFamily="34" charset="0"/>
                  <a:cs typeface="Times New Roman" panose="02020603050405020304" pitchFamily="18" charset="0"/>
                </a:rPr>
                <a:t> </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p:txBody>
        </p:sp>
        <p:pic>
          <p:nvPicPr>
            <p:cNvPr id="4" name="Picture 3" descr="Y:\Projects\COSA_CNA\GIS\PNG\COSA_CNA_PctBilingual.png"/>
            <p:cNvPicPr>
              <a:picLocks noChangeAspect="1"/>
            </p:cNvPicPr>
            <p:nvPr/>
          </p:nvPicPr>
          <p:blipFill rotWithShape="1">
            <a:blip r:embed="rId2" cstate="print">
              <a:extLst>
                <a:ext uri="{28A0092B-C50C-407E-A947-70E740481C1C}">
                  <a14:useLocalDpi xmlns:a14="http://schemas.microsoft.com/office/drawing/2010/main" val="0"/>
                </a:ext>
              </a:extLst>
            </a:blip>
            <a:srcRect t="2235" b="2758"/>
            <a:stretch/>
          </p:blipFill>
          <p:spPr bwMode="auto">
            <a:xfrm>
              <a:off x="-400685" y="647114"/>
              <a:ext cx="5932805" cy="4570176"/>
            </a:xfrm>
            <a:prstGeom prst="rect">
              <a:avLst/>
            </a:prstGeom>
            <a:noFill/>
            <a:ln>
              <a:noFill/>
            </a:ln>
          </p:spPr>
        </p:pic>
      </p:grpSp>
      <p:sp>
        <p:nvSpPr>
          <p:cNvPr id="5" name="Title 4"/>
          <p:cNvSpPr>
            <a:spLocks noGrp="1"/>
          </p:cNvSpPr>
          <p:nvPr>
            <p:ph type="title"/>
          </p:nvPr>
        </p:nvSpPr>
        <p:spPr>
          <a:xfrm>
            <a:off x="1752600" y="220133"/>
            <a:ext cx="6858000" cy="990600"/>
          </a:xfrm>
        </p:spPr>
        <p:txBody>
          <a:bodyPr>
            <a:noAutofit/>
          </a:bodyPr>
          <a:lstStyle/>
          <a:p>
            <a:r>
              <a:rPr lang="en-US" sz="2000" dirty="0"/>
              <a:t>Percent of Students Participating in Bilingual or ESL Programs by School District, </a:t>
            </a:r>
            <a:r>
              <a:rPr lang="en-US" sz="2000" dirty="0" smtClean="0"/>
              <a:t>Bexar </a:t>
            </a:r>
            <a:r>
              <a:rPr lang="en-US" sz="2000" dirty="0"/>
              <a:t>County, 2014-2015</a:t>
            </a:r>
            <a:br>
              <a:rPr lang="en-US" sz="2000" dirty="0"/>
            </a:br>
            <a:endParaRPr lang="en-US" sz="2000" dirty="0"/>
          </a:p>
        </p:txBody>
      </p:sp>
    </p:spTree>
    <p:extLst>
      <p:ext uri="{BB962C8B-B14F-4D97-AF65-F5344CB8AC3E}">
        <p14:creationId xmlns:p14="http://schemas.microsoft.com/office/powerpoint/2010/main" val="943166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l="3516" t="29424" r="6811" b="14286"/>
          <a:stretch/>
        </p:blipFill>
        <p:spPr>
          <a:xfrm>
            <a:off x="-18973" y="1207719"/>
            <a:ext cx="3444586" cy="2971800"/>
          </a:xfrm>
          <a:prstGeom prst="rect">
            <a:avLst/>
          </a:prstGeom>
        </p:spPr>
      </p:pic>
      <p:sp>
        <p:nvSpPr>
          <p:cNvPr id="5" name="Rectangle 4"/>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1447800" y="0"/>
            <a:ext cx="7772400" cy="830997"/>
          </a:xfrm>
          <a:prstGeom prst="rect">
            <a:avLst/>
          </a:prstGeom>
          <a:noFill/>
        </p:spPr>
        <p:txBody>
          <a:bodyPr wrap="square" rtlCol="0">
            <a:spAutoFit/>
          </a:bodyPr>
          <a:lstStyle/>
          <a:p>
            <a:pPr algn="ctr"/>
            <a:r>
              <a:rPr lang="en-US" dirty="0" smtClean="0">
                <a:solidFill>
                  <a:schemeClr val="tx2"/>
                </a:solidFill>
              </a:rPr>
              <a:t>Percent of population 25 years and older without a high school degree, Census Tracts, </a:t>
            </a:r>
            <a:r>
              <a:rPr lang="en-US" dirty="0">
                <a:solidFill>
                  <a:schemeClr val="tx2"/>
                </a:solidFill>
              </a:rPr>
              <a:t>Texas </a:t>
            </a:r>
            <a:r>
              <a:rPr lang="en-US" dirty="0" smtClean="0">
                <a:solidFill>
                  <a:schemeClr val="tx2"/>
                </a:solidFill>
              </a:rPr>
              <a:t>2009-2013</a:t>
            </a:r>
            <a:endParaRPr lang="en-US" dirty="0">
              <a:solidFill>
                <a:schemeClr val="tx2"/>
              </a:solidFill>
            </a:endParaRP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45652"/>
          <a:stretch/>
        </p:blipFill>
        <p:spPr>
          <a:xfrm>
            <a:off x="798755" y="4262679"/>
            <a:ext cx="2259624" cy="1807921"/>
          </a:xfrm>
          <a:prstGeom prst="rect">
            <a:avLst/>
          </a:prstGeom>
        </p:spPr>
      </p:pic>
      <p:sp>
        <p:nvSpPr>
          <p:cNvPr id="9" name="Rectangle 8"/>
          <p:cNvSpPr/>
          <p:nvPr/>
        </p:nvSpPr>
        <p:spPr>
          <a:xfrm>
            <a:off x="1905000" y="3048000"/>
            <a:ext cx="228600" cy="174198"/>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t="14061" b="19774"/>
          <a:stretch/>
        </p:blipFill>
        <p:spPr>
          <a:xfrm>
            <a:off x="3241191" y="1207719"/>
            <a:ext cx="5794433" cy="5269282"/>
          </a:xfrm>
          <a:prstGeom prst="rect">
            <a:avLst/>
          </a:prstGeom>
        </p:spPr>
      </p:pic>
    </p:spTree>
    <p:extLst>
      <p:ext uri="{BB962C8B-B14F-4D97-AF65-F5344CB8AC3E}">
        <p14:creationId xmlns:p14="http://schemas.microsoft.com/office/powerpoint/2010/main" val="9226625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l="2211" t="27346" r="7146" b="13137"/>
          <a:stretch/>
        </p:blipFill>
        <p:spPr>
          <a:xfrm>
            <a:off x="0" y="1168400"/>
            <a:ext cx="3479800" cy="3140307"/>
          </a:xfrm>
          <a:prstGeom prst="rect">
            <a:avLst/>
          </a:prstGeom>
        </p:spPr>
      </p:pic>
      <p:sp>
        <p:nvSpPr>
          <p:cNvPr id="7" name="TextBox 6"/>
          <p:cNvSpPr txBox="1"/>
          <p:nvPr/>
        </p:nvSpPr>
        <p:spPr>
          <a:xfrm>
            <a:off x="1725460" y="159604"/>
            <a:ext cx="7391400" cy="707886"/>
          </a:xfrm>
          <a:prstGeom prst="rect">
            <a:avLst/>
          </a:prstGeom>
          <a:noFill/>
        </p:spPr>
        <p:txBody>
          <a:bodyPr wrap="square" rtlCol="0">
            <a:spAutoFit/>
          </a:bodyPr>
          <a:lstStyle/>
          <a:p>
            <a:pPr algn="ctr"/>
            <a:r>
              <a:rPr lang="en-US" sz="2000" dirty="0" smtClean="0">
                <a:solidFill>
                  <a:schemeClr val="tx2"/>
                </a:solidFill>
              </a:rPr>
              <a:t>Percent of population earning $75,000 per year or more, Census Tracts, San Antonio, Texas, 2009-2013</a:t>
            </a:r>
            <a:endParaRPr lang="en-US" sz="2000" dirty="0">
              <a:solidFill>
                <a:schemeClr val="tx2"/>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46143" r="19557"/>
          <a:stretch/>
        </p:blipFill>
        <p:spPr>
          <a:xfrm>
            <a:off x="798754" y="4207682"/>
            <a:ext cx="2096846" cy="1781638"/>
          </a:xfrm>
          <a:prstGeom prst="rect">
            <a:avLst/>
          </a:prstGeom>
        </p:spPr>
      </p:pic>
      <p:sp>
        <p:nvSpPr>
          <p:cNvPr id="9" name="Rectangle 8"/>
          <p:cNvSpPr/>
          <p:nvPr/>
        </p:nvSpPr>
        <p:spPr>
          <a:xfrm>
            <a:off x="1981200" y="3088512"/>
            <a:ext cx="228600" cy="174198"/>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t="12084" b="17424"/>
          <a:stretch/>
        </p:blipFill>
        <p:spPr>
          <a:xfrm>
            <a:off x="3611265" y="1161627"/>
            <a:ext cx="5505595" cy="5334000"/>
          </a:xfrm>
          <a:prstGeom prst="rect">
            <a:avLst/>
          </a:prstGeom>
        </p:spPr>
      </p:pic>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t="35470" b="31197"/>
          <a:stretch/>
        </p:blipFill>
        <p:spPr>
          <a:xfrm>
            <a:off x="800358" y="6035412"/>
            <a:ext cx="2095242" cy="304800"/>
          </a:xfrm>
          <a:prstGeom prst="rect">
            <a:avLst/>
          </a:prstGeom>
        </p:spPr>
      </p:pic>
    </p:spTree>
    <p:extLst>
      <p:ext uri="{BB962C8B-B14F-4D97-AF65-F5344CB8AC3E}">
        <p14:creationId xmlns:p14="http://schemas.microsoft.com/office/powerpoint/2010/main" val="21641410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830997"/>
          </a:xfrm>
          <a:prstGeom prst="rect">
            <a:avLst/>
          </a:prstGeom>
          <a:noFill/>
        </p:spPr>
        <p:txBody>
          <a:bodyPr wrap="square" rtlCol="0">
            <a:spAutoFit/>
          </a:bodyPr>
          <a:lstStyle/>
          <a:p>
            <a:pPr algn="ctr"/>
            <a:r>
              <a:rPr lang="en-US" dirty="0" smtClean="0">
                <a:solidFill>
                  <a:schemeClr val="tx2"/>
                </a:solidFill>
              </a:rPr>
              <a:t>Percent of population living below poverty, Census Tracts</a:t>
            </a:r>
            <a:r>
              <a:rPr lang="en-US" dirty="0">
                <a:solidFill>
                  <a:schemeClr val="tx2"/>
                </a:solidFill>
              </a:rPr>
              <a:t>, San </a:t>
            </a:r>
            <a:r>
              <a:rPr lang="en-US" dirty="0" smtClean="0">
                <a:solidFill>
                  <a:schemeClr val="tx2"/>
                </a:solidFill>
              </a:rPr>
              <a:t>Antonio, Texas, 2009-2013</a:t>
            </a:r>
            <a:endParaRPr lang="en-US" dirty="0">
              <a:solidFill>
                <a:schemeClr val="tx2"/>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1981200" y="3088512"/>
            <a:ext cx="228600" cy="174198"/>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l="1" t="44619" r="57008"/>
          <a:stretch/>
        </p:blipFill>
        <p:spPr>
          <a:xfrm>
            <a:off x="762000" y="2660844"/>
            <a:ext cx="2209800" cy="1675611"/>
          </a:xfrm>
          <a:prstGeom prst="rect">
            <a:avLst/>
          </a:prstGeom>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t="10591" b="19481"/>
          <a:stretch/>
        </p:blipFill>
        <p:spPr>
          <a:xfrm>
            <a:off x="3124200" y="1156547"/>
            <a:ext cx="5458773" cy="5246319"/>
          </a:xfrm>
          <a:prstGeom prst="rect">
            <a:avLst/>
          </a:prstGeom>
        </p:spPr>
      </p:pic>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t="35470" b="31197"/>
          <a:stretch/>
        </p:blipFill>
        <p:spPr>
          <a:xfrm>
            <a:off x="762000" y="4457630"/>
            <a:ext cx="2095242" cy="304800"/>
          </a:xfrm>
          <a:prstGeom prst="rect">
            <a:avLst/>
          </a:prstGeom>
        </p:spPr>
      </p:pic>
    </p:spTree>
    <p:extLst>
      <p:ext uri="{BB962C8B-B14F-4D97-AF65-F5344CB8AC3E}">
        <p14:creationId xmlns:p14="http://schemas.microsoft.com/office/powerpoint/2010/main" val="36506286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l="1458" t="2145" r="1250" b="2349"/>
          <a:stretch/>
        </p:blipFill>
        <p:spPr bwMode="auto">
          <a:xfrm>
            <a:off x="32173" y="1524000"/>
            <a:ext cx="8896350" cy="5088255"/>
          </a:xfrm>
          <a:prstGeom prst="rect">
            <a:avLst/>
          </a:prstGeom>
          <a:ln>
            <a:solidFill>
              <a:sysClr val="windowText" lastClr="000000"/>
            </a:solidFill>
          </a:ln>
          <a:effectLst>
            <a:softEdge rad="112500"/>
          </a:effectLst>
          <a:extLst>
            <a:ext uri="{53640926-AAD7-44D8-BBD7-CCE9431645EC}">
              <a14:shadowObscured xmlns:a14="http://schemas.microsoft.com/office/drawing/2010/main"/>
            </a:ext>
          </a:extLst>
        </p:spPr>
      </p:pic>
      <p:sp>
        <p:nvSpPr>
          <p:cNvPr id="9" name="Rectangle 8"/>
          <p:cNvSpPr/>
          <p:nvPr/>
        </p:nvSpPr>
        <p:spPr>
          <a:xfrm>
            <a:off x="1752600" y="304800"/>
            <a:ext cx="7254452" cy="830997"/>
          </a:xfrm>
          <a:prstGeom prst="rect">
            <a:avLst/>
          </a:prstGeom>
        </p:spPr>
        <p:txBody>
          <a:bodyPr wrap="square">
            <a:spAutoFit/>
          </a:bodyPr>
          <a:lstStyle/>
          <a:p>
            <a:pPr marL="0" marR="0">
              <a:spcBef>
                <a:spcPts val="0"/>
              </a:spcBef>
              <a:spcAft>
                <a:spcPts val="0"/>
              </a:spcAft>
            </a:pPr>
            <a:r>
              <a:rPr lang="en-US" b="1" dirty="0" smtClean="0">
                <a:solidFill>
                  <a:srgbClr val="191C6F"/>
                </a:solidFill>
                <a:latin typeface="Arial" panose="020B0604020202020204" pitchFamily="34" charset="0"/>
                <a:ea typeface="Calibri" panose="020F0502020204030204" pitchFamily="34" charset="0"/>
                <a:cs typeface="Arial" panose="020B0604020202020204" pitchFamily="34" charset="0"/>
              </a:rPr>
              <a:t>Maps </a:t>
            </a:r>
            <a:r>
              <a:rPr lang="en-US" b="1" dirty="0">
                <a:solidFill>
                  <a:srgbClr val="191C6F"/>
                </a:solidFill>
                <a:latin typeface="Arial" panose="020B0604020202020204" pitchFamily="34" charset="0"/>
                <a:ea typeface="Calibri" panose="020F0502020204030204" pitchFamily="34" charset="0"/>
                <a:cs typeface="Arial" panose="020B0604020202020204" pitchFamily="34" charset="0"/>
              </a:rPr>
              <a:t>of Housing Stock, Proportions Year Built in Bexar County at the Census Block Level</a:t>
            </a:r>
            <a:endParaRPr lang="en-US" b="1" dirty="0">
              <a:solidFill>
                <a:srgbClr val="191C6F"/>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0" y="6553200"/>
            <a:ext cx="4572000" cy="261610"/>
          </a:xfrm>
          <a:prstGeom prst="rect">
            <a:avLst/>
          </a:prstGeom>
        </p:spPr>
        <p:txBody>
          <a:bodyPr>
            <a:spAutoFit/>
          </a:bodyPr>
          <a:lstStyle/>
          <a:p>
            <a:pPr marL="0" marR="0">
              <a:spcBef>
                <a:spcPts val="0"/>
              </a:spcBef>
              <a:spcAft>
                <a:spcPts val="0"/>
              </a:spcAft>
            </a:pPr>
            <a:r>
              <a:rPr lang="en-US" sz="1100" smtClean="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Source: Bexar County Appraisal District</a:t>
            </a:r>
            <a:endParaRPr lang="en-US" sz="1100" dirty="0">
              <a:solidFill>
                <a:schemeClr val="bg1">
                  <a:lumMod val="50000"/>
                </a:schemeClr>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1" name="TextBox 10"/>
          <p:cNvSpPr txBox="1"/>
          <p:nvPr/>
        </p:nvSpPr>
        <p:spPr>
          <a:xfrm>
            <a:off x="990600" y="1293167"/>
            <a:ext cx="1143000" cy="461665"/>
          </a:xfrm>
          <a:prstGeom prst="rect">
            <a:avLst/>
          </a:prstGeom>
          <a:noFill/>
        </p:spPr>
        <p:txBody>
          <a:bodyPr wrap="square" rtlCol="0">
            <a:spAutoFit/>
          </a:bodyPr>
          <a:lstStyle/>
          <a:p>
            <a:r>
              <a:rPr lang="en-US" dirty="0" smtClean="0">
                <a:solidFill>
                  <a:srgbClr val="1B1E7A"/>
                </a:solidFill>
              </a:rPr>
              <a:t>&lt;1960</a:t>
            </a:r>
            <a:endParaRPr lang="en-US" dirty="0">
              <a:solidFill>
                <a:srgbClr val="1B1E7A"/>
              </a:solidFill>
            </a:endParaRPr>
          </a:p>
        </p:txBody>
      </p:sp>
      <p:sp>
        <p:nvSpPr>
          <p:cNvPr id="12" name="TextBox 11"/>
          <p:cNvSpPr txBox="1"/>
          <p:nvPr/>
        </p:nvSpPr>
        <p:spPr>
          <a:xfrm>
            <a:off x="3908848" y="1293166"/>
            <a:ext cx="1143000" cy="461665"/>
          </a:xfrm>
          <a:prstGeom prst="rect">
            <a:avLst/>
          </a:prstGeom>
          <a:noFill/>
        </p:spPr>
        <p:txBody>
          <a:bodyPr wrap="square" rtlCol="0">
            <a:spAutoFit/>
          </a:bodyPr>
          <a:lstStyle/>
          <a:p>
            <a:r>
              <a:rPr lang="en-US" dirty="0" smtClean="0">
                <a:solidFill>
                  <a:srgbClr val="1B1E7A"/>
                </a:solidFill>
              </a:rPr>
              <a:t>1960s</a:t>
            </a:r>
            <a:endParaRPr lang="en-US" dirty="0">
              <a:solidFill>
                <a:srgbClr val="1B1E7A"/>
              </a:solidFill>
            </a:endParaRPr>
          </a:p>
        </p:txBody>
      </p:sp>
      <p:sp>
        <p:nvSpPr>
          <p:cNvPr id="13" name="TextBox 12"/>
          <p:cNvSpPr txBox="1"/>
          <p:nvPr/>
        </p:nvSpPr>
        <p:spPr>
          <a:xfrm>
            <a:off x="6786032" y="1293165"/>
            <a:ext cx="1143000" cy="461665"/>
          </a:xfrm>
          <a:prstGeom prst="rect">
            <a:avLst/>
          </a:prstGeom>
          <a:noFill/>
        </p:spPr>
        <p:txBody>
          <a:bodyPr wrap="square" rtlCol="0">
            <a:spAutoFit/>
          </a:bodyPr>
          <a:lstStyle/>
          <a:p>
            <a:r>
              <a:rPr lang="en-US" dirty="0" smtClean="0">
                <a:solidFill>
                  <a:srgbClr val="1B1E7A"/>
                </a:solidFill>
              </a:rPr>
              <a:t>1970s</a:t>
            </a:r>
            <a:endParaRPr lang="en-US" dirty="0">
              <a:solidFill>
                <a:srgbClr val="1B1E7A"/>
              </a:solidFill>
            </a:endParaRPr>
          </a:p>
        </p:txBody>
      </p:sp>
      <p:sp>
        <p:nvSpPr>
          <p:cNvPr id="14" name="TextBox 13"/>
          <p:cNvSpPr txBox="1"/>
          <p:nvPr/>
        </p:nvSpPr>
        <p:spPr>
          <a:xfrm>
            <a:off x="1143000" y="3837294"/>
            <a:ext cx="1143000" cy="461665"/>
          </a:xfrm>
          <a:prstGeom prst="rect">
            <a:avLst/>
          </a:prstGeom>
          <a:noFill/>
        </p:spPr>
        <p:txBody>
          <a:bodyPr wrap="square" rtlCol="0">
            <a:spAutoFit/>
          </a:bodyPr>
          <a:lstStyle/>
          <a:p>
            <a:r>
              <a:rPr lang="en-US" dirty="0" smtClean="0">
                <a:solidFill>
                  <a:srgbClr val="1B1E7A"/>
                </a:solidFill>
              </a:rPr>
              <a:t>1980s</a:t>
            </a:r>
            <a:endParaRPr lang="en-US" dirty="0">
              <a:solidFill>
                <a:srgbClr val="1B1E7A"/>
              </a:solidFill>
            </a:endParaRPr>
          </a:p>
        </p:txBody>
      </p:sp>
      <p:sp>
        <p:nvSpPr>
          <p:cNvPr id="15" name="TextBox 14"/>
          <p:cNvSpPr txBox="1"/>
          <p:nvPr/>
        </p:nvSpPr>
        <p:spPr>
          <a:xfrm>
            <a:off x="4038600" y="3841632"/>
            <a:ext cx="1143000" cy="461665"/>
          </a:xfrm>
          <a:prstGeom prst="rect">
            <a:avLst/>
          </a:prstGeom>
          <a:noFill/>
        </p:spPr>
        <p:txBody>
          <a:bodyPr wrap="square" rtlCol="0">
            <a:spAutoFit/>
          </a:bodyPr>
          <a:lstStyle/>
          <a:p>
            <a:r>
              <a:rPr lang="en-US" dirty="0" smtClean="0">
                <a:solidFill>
                  <a:srgbClr val="1B1E7A"/>
                </a:solidFill>
              </a:rPr>
              <a:t>1990s</a:t>
            </a:r>
            <a:endParaRPr lang="en-US" dirty="0">
              <a:solidFill>
                <a:srgbClr val="1B1E7A"/>
              </a:solidFill>
            </a:endParaRPr>
          </a:p>
        </p:txBody>
      </p:sp>
      <p:sp>
        <p:nvSpPr>
          <p:cNvPr id="16" name="TextBox 15"/>
          <p:cNvSpPr txBox="1"/>
          <p:nvPr/>
        </p:nvSpPr>
        <p:spPr>
          <a:xfrm>
            <a:off x="6919595" y="3837293"/>
            <a:ext cx="1143000" cy="461665"/>
          </a:xfrm>
          <a:prstGeom prst="rect">
            <a:avLst/>
          </a:prstGeom>
          <a:noFill/>
        </p:spPr>
        <p:txBody>
          <a:bodyPr wrap="square" rtlCol="0">
            <a:spAutoFit/>
          </a:bodyPr>
          <a:lstStyle/>
          <a:p>
            <a:r>
              <a:rPr lang="en-US" dirty="0" smtClean="0">
                <a:solidFill>
                  <a:srgbClr val="1B1E7A"/>
                </a:solidFill>
              </a:rPr>
              <a:t>2000 +</a:t>
            </a:r>
            <a:endParaRPr lang="en-US" dirty="0">
              <a:solidFill>
                <a:srgbClr val="1B1E7A"/>
              </a:solidFill>
            </a:endParaRPr>
          </a:p>
        </p:txBody>
      </p:sp>
    </p:spTree>
    <p:extLst>
      <p:ext uri="{BB962C8B-B14F-4D97-AF65-F5344CB8AC3E}">
        <p14:creationId xmlns:p14="http://schemas.microsoft.com/office/powerpoint/2010/main" val="42923747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707886"/>
          </a:xfrm>
          <a:prstGeom prst="rect">
            <a:avLst/>
          </a:prstGeom>
          <a:noFill/>
        </p:spPr>
        <p:txBody>
          <a:bodyPr wrap="square" rtlCol="0">
            <a:spAutoFit/>
          </a:bodyPr>
          <a:lstStyle/>
          <a:p>
            <a:pPr algn="ctr"/>
            <a:r>
              <a:rPr lang="en-US" sz="2000" dirty="0" smtClean="0">
                <a:solidFill>
                  <a:schemeClr val="tx2"/>
                </a:solidFill>
              </a:rPr>
              <a:t>Percent of Housing Units Valued at $300,000 or More, Census Tracts</a:t>
            </a:r>
            <a:r>
              <a:rPr lang="en-US" sz="2000" dirty="0">
                <a:solidFill>
                  <a:schemeClr val="tx2"/>
                </a:solidFill>
              </a:rPr>
              <a:t>, San </a:t>
            </a:r>
            <a:r>
              <a:rPr lang="en-US" sz="2000" dirty="0" smtClean="0">
                <a:solidFill>
                  <a:schemeClr val="tx2"/>
                </a:solidFill>
              </a:rPr>
              <a:t>Antonio, Texas, 2009-2013</a:t>
            </a:r>
            <a:endParaRPr lang="en-US" sz="2000" dirty="0">
              <a:solidFill>
                <a:schemeClr val="tx2"/>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13616" b="19214"/>
          <a:stretch/>
        </p:blipFill>
        <p:spPr>
          <a:xfrm>
            <a:off x="3276600" y="1251559"/>
            <a:ext cx="5752431" cy="5310589"/>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t="27682" b="9040"/>
          <a:stretch/>
        </p:blipFill>
        <p:spPr>
          <a:xfrm>
            <a:off x="421683" y="2362200"/>
            <a:ext cx="2661834" cy="2362200"/>
          </a:xfrm>
          <a:prstGeom prst="rect">
            <a:avLst/>
          </a:prstGeom>
        </p:spPr>
      </p:pic>
    </p:spTree>
    <p:extLst>
      <p:ext uri="{BB962C8B-B14F-4D97-AF65-F5344CB8AC3E}">
        <p14:creationId xmlns:p14="http://schemas.microsoft.com/office/powerpoint/2010/main" val="12603889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nvPr>
        </p:nvGraphicFramePr>
        <p:xfrm>
          <a:off x="457200" y="1371600"/>
          <a:ext cx="8229600" cy="475456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noGrp="1"/>
          </p:cNvSpPr>
          <p:nvPr>
            <p:ph type="title"/>
          </p:nvPr>
        </p:nvSpPr>
        <p:spPr>
          <a:xfrm>
            <a:off x="1600200" y="152400"/>
            <a:ext cx="6858000" cy="990600"/>
          </a:xfrm>
          <a:prstGeom prst="rect">
            <a:avLst/>
          </a:prstGeom>
        </p:spPr>
        <p:txBody>
          <a:bodyPr>
            <a:noAutofit/>
          </a:bodyPr>
          <a:lstStyle/>
          <a:p>
            <a:pPr lvl="0" algn="ctr"/>
            <a:r>
              <a:rPr lang="en-US" sz="2800" kern="0" dirty="0" smtClean="0">
                <a:latin typeface="+mj-lt"/>
                <a:ea typeface="+mj-ea"/>
                <a:cs typeface="+mj-cs"/>
              </a:rPr>
              <a:t>Projected Population Growth in Texas, </a:t>
            </a:r>
            <a:br>
              <a:rPr lang="en-US" sz="2800" kern="0" dirty="0" smtClean="0">
                <a:latin typeface="+mj-lt"/>
                <a:ea typeface="+mj-ea"/>
                <a:cs typeface="+mj-cs"/>
              </a:rPr>
            </a:br>
            <a:r>
              <a:rPr lang="en-US" sz="2800" kern="0" dirty="0" smtClean="0">
                <a:latin typeface="+mj-lt"/>
                <a:ea typeface="+mj-ea"/>
                <a:cs typeface="+mj-cs"/>
              </a:rPr>
              <a:t>2010-2050</a:t>
            </a:r>
            <a:endParaRPr kumimoji="0" lang="en-US" sz="2800" i="0" u="none" strike="noStrike" kern="0" cap="none" spc="0" normalizeH="0" baseline="0" noProof="0" dirty="0">
              <a:ln>
                <a:noFill/>
              </a:ln>
              <a:effectLst/>
              <a:uLnTx/>
              <a:uFillTx/>
              <a:latin typeface="+mj-lt"/>
              <a:ea typeface="+mj-ea"/>
              <a:cs typeface="+mj-cs"/>
            </a:endParaRP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28</a:t>
            </a:fld>
            <a:endParaRPr lang="en-US" dirty="0"/>
          </a:p>
        </p:txBody>
      </p:sp>
      <p:cxnSp>
        <p:nvCxnSpPr>
          <p:cNvPr id="8" name="Straight Connector 7"/>
          <p:cNvCxnSpPr/>
          <p:nvPr/>
        </p:nvCxnSpPr>
        <p:spPr>
          <a:xfrm flipV="1">
            <a:off x="3048000" y="4267200"/>
            <a:ext cx="0" cy="11430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2014 Population Projections </a:t>
            </a:r>
          </a:p>
        </p:txBody>
      </p:sp>
      <p:cxnSp>
        <p:nvCxnSpPr>
          <p:cNvPr id="11" name="Straight Connector 10"/>
          <p:cNvCxnSpPr/>
          <p:nvPr/>
        </p:nvCxnSpPr>
        <p:spPr>
          <a:xfrm flipV="1">
            <a:off x="4648200" y="3581400"/>
            <a:ext cx="0" cy="182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248400" y="2743200"/>
            <a:ext cx="0" cy="266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848600" y="1676400"/>
            <a:ext cx="0" cy="3810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00296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4191578944"/>
              </p:ext>
            </p:extLst>
          </p:nvPr>
        </p:nvGraphicFramePr>
        <p:xfrm>
          <a:off x="1295400" y="1371600"/>
          <a:ext cx="6934200" cy="467360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1"/>
          <p:cNvSpPr txBox="1">
            <a:spLocks/>
          </p:cNvSpPr>
          <p:nvPr/>
        </p:nvSpPr>
        <p:spPr>
          <a:xfrm>
            <a:off x="1828800" y="16933"/>
            <a:ext cx="6858000" cy="990600"/>
          </a:xfrm>
          <a:prstGeom prst="rect">
            <a:avLst/>
          </a:prstGeom>
        </p:spPr>
        <p:txBody>
          <a:bodyPr>
            <a:noAutofit/>
          </a:bodyPr>
          <a:lstStyle>
            <a:lvl1pPr algn="ctr" defTabSz="914400" rtl="0" eaLnBrk="1" latinLnBrk="0" hangingPunct="1">
              <a:spcBef>
                <a:spcPct val="0"/>
              </a:spcBef>
              <a:buNone/>
              <a:defRPr sz="4400" kern="1200">
                <a:solidFill>
                  <a:srgbClr val="1B1E7A"/>
                </a:solidFill>
                <a:latin typeface="+mj-lt"/>
                <a:ea typeface="+mj-ea"/>
                <a:cs typeface="+mj-cs"/>
              </a:defRPr>
            </a:lvl1pPr>
          </a:lstStyle>
          <a:p>
            <a:pPr fontAlgn="auto">
              <a:spcAft>
                <a:spcPts val="0"/>
              </a:spcAft>
            </a:pPr>
            <a:r>
              <a:rPr lang="en-US" sz="2800" kern="0" dirty="0" smtClean="0"/>
              <a:t>Projected Population Growth in Bexar County, Texas,  2010-2050</a:t>
            </a:r>
            <a:endParaRPr lang="en-US" sz="2800" kern="0" dirty="0"/>
          </a:p>
        </p:txBody>
      </p:sp>
      <p:sp>
        <p:nvSpPr>
          <p:cNvPr id="4" name="TextBox 3"/>
          <p:cNvSpPr txBox="1"/>
          <p:nvPr/>
        </p:nvSpPr>
        <p:spPr>
          <a:xfrm>
            <a:off x="76200" y="6478320"/>
            <a:ext cx="8763000" cy="261610"/>
          </a:xfrm>
          <a:prstGeom prst="rect">
            <a:avLst/>
          </a:prstGeom>
          <a:noFill/>
        </p:spPr>
        <p:txBody>
          <a:bodyPr wrap="square" rtlCol="0">
            <a:spAutoFit/>
          </a:bodyPr>
          <a:lstStyle/>
          <a:p>
            <a:pPr marL="798513" indent="-798513">
              <a:spcBef>
                <a:spcPct val="50000"/>
              </a:spcBef>
            </a:pPr>
            <a:r>
              <a:rPr lang="en-US" sz="1050" dirty="0" smtClean="0">
                <a:solidFill>
                  <a:schemeClr val="tx1">
                    <a:lumMod val="50000"/>
                    <a:lumOff val="50000"/>
                  </a:schemeClr>
                </a:solidFill>
                <a:latin typeface="Arial" pitchFamily="34" charset="0"/>
                <a:cs typeface="Arial" pitchFamily="34" charset="0"/>
              </a:rPr>
              <a:t>Source: Texas State Data Center 2014 Population Projections </a:t>
            </a:r>
          </a:p>
        </p:txBody>
      </p:sp>
    </p:spTree>
    <p:extLst>
      <p:ext uri="{BB962C8B-B14F-4D97-AF65-F5344CB8AC3E}">
        <p14:creationId xmlns:p14="http://schemas.microsoft.com/office/powerpoint/2010/main" val="4070702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nvPr>
        </p:nvGraphicFramePr>
        <p:xfrm>
          <a:off x="659958" y="1441790"/>
          <a:ext cx="8865042" cy="457801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p:cNvSpPr txBox="1">
            <a:spLocks/>
          </p:cNvSpPr>
          <p:nvPr/>
        </p:nvSpPr>
        <p:spPr>
          <a:xfrm>
            <a:off x="1600200" y="228600"/>
            <a:ext cx="6858000" cy="990600"/>
          </a:xfrm>
          <a:prstGeom prst="rect">
            <a:avLst/>
          </a:prstGeom>
        </p:spPr>
        <p:txBody>
          <a:bodyPr>
            <a:noAutofit/>
          </a:bodyPr>
          <a:lstStyle>
            <a:lvl1pPr algn="ctr" defTabSz="914400" rtl="0" eaLnBrk="1" latinLnBrk="0" hangingPunct="1">
              <a:spcBef>
                <a:spcPct val="0"/>
              </a:spcBef>
              <a:buNone/>
              <a:defRPr sz="4400" kern="1200">
                <a:solidFill>
                  <a:srgbClr val="1B1E7A"/>
                </a:solidFill>
                <a:latin typeface="+mj-lt"/>
                <a:ea typeface="+mj-ea"/>
                <a:cs typeface="+mj-cs"/>
              </a:defRPr>
            </a:lvl1pPr>
          </a:lstStyle>
          <a:p>
            <a:pPr fontAlgn="auto">
              <a:spcAft>
                <a:spcPts val="0"/>
              </a:spcAft>
            </a:pPr>
            <a:r>
              <a:rPr lang="en-US" sz="2800" smtClean="0">
                <a:latin typeface="Tw Cen MT" panose="020B0602020104020603" pitchFamily="34" charset="0"/>
              </a:rPr>
              <a:t>Components of Population Change by Percent in Texas, 1950-2010</a:t>
            </a:r>
            <a:endParaRPr lang="en-US" sz="2800" dirty="0"/>
          </a:p>
        </p:txBody>
      </p:sp>
      <p:sp>
        <p:nvSpPr>
          <p:cNvPr id="6" name="Rectangle 5"/>
          <p:cNvSpPr/>
          <p:nvPr/>
        </p:nvSpPr>
        <p:spPr>
          <a:xfrm>
            <a:off x="76200" y="6431192"/>
            <a:ext cx="4572000" cy="215444"/>
          </a:xfrm>
          <a:prstGeom prst="rect">
            <a:avLst/>
          </a:prstGeom>
        </p:spPr>
        <p:txBody>
          <a:bodyPr>
            <a:spAutoFit/>
          </a:bodyPr>
          <a:lstStyle/>
          <a:p>
            <a:pPr marL="914400" indent="-914400"/>
            <a:r>
              <a:rPr lang="en-US" sz="800" dirty="0">
                <a:solidFill>
                  <a:schemeClr val="bg1">
                    <a:lumMod val="50000"/>
                  </a:schemeClr>
                </a:solidFill>
                <a:latin typeface="Arial" pitchFamily="34" charset="0"/>
                <a:cs typeface="Arial" pitchFamily="34" charset="0"/>
              </a:rPr>
              <a:t>Source: U.S. Census Bureau, </a:t>
            </a:r>
            <a:r>
              <a:rPr lang="en-US" sz="800" dirty="0" smtClean="0">
                <a:solidFill>
                  <a:schemeClr val="bg1">
                    <a:lumMod val="50000"/>
                  </a:schemeClr>
                </a:solidFill>
                <a:latin typeface="Arial" pitchFamily="34" charset="0"/>
                <a:cs typeface="Arial" pitchFamily="34" charset="0"/>
              </a:rPr>
              <a:t>Population </a:t>
            </a:r>
            <a:r>
              <a:rPr lang="en-US" sz="800" dirty="0">
                <a:solidFill>
                  <a:schemeClr val="bg1">
                    <a:lumMod val="50000"/>
                  </a:schemeClr>
                </a:solidFill>
                <a:latin typeface="Arial" pitchFamily="34" charset="0"/>
                <a:cs typeface="Arial" pitchFamily="34" charset="0"/>
              </a:rPr>
              <a:t>Estimates</a:t>
            </a:r>
          </a:p>
        </p:txBody>
      </p:sp>
    </p:spTree>
    <p:extLst>
      <p:ext uri="{BB962C8B-B14F-4D97-AF65-F5344CB8AC3E}">
        <p14:creationId xmlns:p14="http://schemas.microsoft.com/office/powerpoint/2010/main" val="10119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595419202"/>
              </p:ext>
            </p:extLst>
          </p:nvPr>
        </p:nvGraphicFramePr>
        <p:xfrm>
          <a:off x="1524000" y="1397000"/>
          <a:ext cx="6934200" cy="50038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35560" y="6527061"/>
            <a:ext cx="8763000" cy="230832"/>
          </a:xfrm>
          <a:prstGeom prst="rect">
            <a:avLst/>
          </a:prstGeom>
          <a:noFill/>
        </p:spPr>
        <p:txBody>
          <a:bodyPr wrap="square" rtlCol="0">
            <a:spAutoFit/>
          </a:bodyPr>
          <a:lstStyle/>
          <a:p>
            <a:pPr marL="798513" indent="-798513">
              <a:spcBef>
                <a:spcPct val="50000"/>
              </a:spcBef>
            </a:pPr>
            <a:r>
              <a:rPr lang="en-US" sz="900" dirty="0" smtClean="0">
                <a:solidFill>
                  <a:schemeClr val="tx1">
                    <a:lumMod val="50000"/>
                    <a:lumOff val="50000"/>
                  </a:schemeClr>
                </a:solidFill>
                <a:latin typeface="+mn-lt"/>
              </a:rPr>
              <a:t>Sources: Texas State Data Center 2014 Population Projections. U.S. Census Bureau, Population Estimates.</a:t>
            </a:r>
          </a:p>
        </p:txBody>
      </p:sp>
      <p:sp>
        <p:nvSpPr>
          <p:cNvPr id="4" name="Title 1"/>
          <p:cNvSpPr txBox="1">
            <a:spLocks/>
          </p:cNvSpPr>
          <p:nvPr/>
        </p:nvSpPr>
        <p:spPr>
          <a:xfrm>
            <a:off x="1828800" y="16933"/>
            <a:ext cx="6858000" cy="990600"/>
          </a:xfrm>
          <a:prstGeom prst="rect">
            <a:avLst/>
          </a:prstGeom>
        </p:spPr>
        <p:txBody>
          <a:bodyPr>
            <a:noAutofit/>
          </a:bodyPr>
          <a:lstStyle>
            <a:lvl1pPr algn="ctr" defTabSz="914400" rtl="0" eaLnBrk="1" latinLnBrk="0" hangingPunct="1">
              <a:spcBef>
                <a:spcPct val="0"/>
              </a:spcBef>
              <a:buNone/>
              <a:defRPr sz="4400" kern="1200">
                <a:solidFill>
                  <a:srgbClr val="1B1E7A"/>
                </a:solidFill>
                <a:latin typeface="+mj-lt"/>
                <a:ea typeface="+mj-ea"/>
                <a:cs typeface="+mj-cs"/>
              </a:defRPr>
            </a:lvl1pPr>
          </a:lstStyle>
          <a:p>
            <a:pPr fontAlgn="auto">
              <a:spcAft>
                <a:spcPts val="0"/>
              </a:spcAft>
            </a:pPr>
            <a:r>
              <a:rPr lang="en-US" sz="2800" kern="0" dirty="0" smtClean="0"/>
              <a:t>Projected and Estimated Population in Bexar County, Texas,  2010-2015</a:t>
            </a:r>
            <a:endParaRPr lang="en-US" sz="2800" kern="0" dirty="0"/>
          </a:p>
        </p:txBody>
      </p:sp>
    </p:spTree>
    <p:extLst>
      <p:ext uri="{BB962C8B-B14F-4D97-AF65-F5344CB8AC3E}">
        <p14:creationId xmlns:p14="http://schemas.microsoft.com/office/powerpoint/2010/main" val="32316911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2100062066"/>
              </p:ext>
            </p:extLst>
          </p:nvPr>
        </p:nvGraphicFramePr>
        <p:xfrm>
          <a:off x="609600" y="1397000"/>
          <a:ext cx="8382000" cy="4699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35560" y="6527061"/>
            <a:ext cx="8763000" cy="230832"/>
          </a:xfrm>
          <a:prstGeom prst="rect">
            <a:avLst/>
          </a:prstGeom>
          <a:noFill/>
        </p:spPr>
        <p:txBody>
          <a:bodyPr wrap="square" rtlCol="0">
            <a:spAutoFit/>
          </a:bodyPr>
          <a:lstStyle/>
          <a:p>
            <a:pPr marL="798513" indent="-798513">
              <a:spcBef>
                <a:spcPct val="50000"/>
              </a:spcBef>
            </a:pPr>
            <a:r>
              <a:rPr lang="en-US" sz="900" dirty="0" smtClean="0">
                <a:solidFill>
                  <a:schemeClr val="tx1">
                    <a:lumMod val="50000"/>
                    <a:lumOff val="50000"/>
                  </a:schemeClr>
                </a:solidFill>
                <a:latin typeface="+mn-lt"/>
              </a:rPr>
              <a:t>Source: Texas State Data Center 2014 Population Projections , 2000-2010 Migration Scenario</a:t>
            </a:r>
          </a:p>
        </p:txBody>
      </p:sp>
      <p:sp>
        <p:nvSpPr>
          <p:cNvPr id="4" name="Title 1"/>
          <p:cNvSpPr txBox="1">
            <a:spLocks/>
          </p:cNvSpPr>
          <p:nvPr/>
        </p:nvSpPr>
        <p:spPr>
          <a:xfrm>
            <a:off x="1828800" y="16933"/>
            <a:ext cx="6858000" cy="990600"/>
          </a:xfrm>
          <a:prstGeom prst="rect">
            <a:avLst/>
          </a:prstGeom>
        </p:spPr>
        <p:txBody>
          <a:bodyPr>
            <a:noAutofit/>
          </a:bodyPr>
          <a:lstStyle>
            <a:lvl1pPr algn="ctr" defTabSz="914400" rtl="0" eaLnBrk="1" latinLnBrk="0" hangingPunct="1">
              <a:spcBef>
                <a:spcPct val="0"/>
              </a:spcBef>
              <a:buNone/>
              <a:defRPr sz="4400" kern="1200">
                <a:solidFill>
                  <a:srgbClr val="1B1E7A"/>
                </a:solidFill>
                <a:latin typeface="+mj-lt"/>
                <a:ea typeface="+mj-ea"/>
                <a:cs typeface="+mj-cs"/>
              </a:defRPr>
            </a:lvl1pPr>
          </a:lstStyle>
          <a:p>
            <a:pPr fontAlgn="auto">
              <a:spcAft>
                <a:spcPts val="0"/>
              </a:spcAft>
            </a:pPr>
            <a:r>
              <a:rPr lang="en-US" sz="2800" kern="0" dirty="0"/>
              <a:t>Projected Racial and Ethnic Percent, </a:t>
            </a:r>
            <a:r>
              <a:rPr lang="en-US" sz="2800" kern="0" dirty="0" smtClean="0"/>
              <a:t>Bexar County, Texas</a:t>
            </a:r>
            <a:r>
              <a:rPr lang="en-US" sz="2800" kern="0" dirty="0"/>
              <a:t>, 2010-2050</a:t>
            </a:r>
          </a:p>
        </p:txBody>
      </p:sp>
    </p:spTree>
    <p:extLst>
      <p:ext uri="{BB962C8B-B14F-4D97-AF65-F5344CB8AC3E}">
        <p14:creationId xmlns:p14="http://schemas.microsoft.com/office/powerpoint/2010/main" val="19802308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162800" cy="990600"/>
          </a:xfrm>
        </p:spPr>
        <p:txBody>
          <a:bodyPr>
            <a:noAutofit/>
          </a:bodyPr>
          <a:lstStyle/>
          <a:p>
            <a:r>
              <a:rPr lang="en-US" sz="3200" kern="0" dirty="0"/>
              <a:t>Projected Racial and Ethnic Percent, Texas, </a:t>
            </a:r>
            <a:r>
              <a:rPr lang="en-US" sz="3200" kern="0" dirty="0" smtClean="0"/>
              <a:t>2010-2050</a:t>
            </a:r>
            <a:endParaRPr lang="en-US" sz="3200" dirty="0"/>
          </a:p>
        </p:txBody>
      </p:sp>
      <p:graphicFrame>
        <p:nvGraphicFramePr>
          <p:cNvPr id="5" name="Content Placeholder 4"/>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32</a:t>
            </a:fld>
            <a:endParaRPr lang="en-US" dirty="0"/>
          </a:p>
        </p:txBody>
      </p:sp>
      <p:sp>
        <p:nvSpPr>
          <p:cNvPr id="6" name="TextBox 5"/>
          <p:cNvSpPr txBox="1"/>
          <p:nvPr/>
        </p:nvSpPr>
        <p:spPr>
          <a:xfrm>
            <a:off x="838200" y="6477519"/>
            <a:ext cx="8763000" cy="261610"/>
          </a:xfrm>
          <a:prstGeom prst="rect">
            <a:avLst/>
          </a:prstGeom>
          <a:noFill/>
        </p:spPr>
        <p:txBody>
          <a:bodyPr wrap="square" rtlCol="0">
            <a:spAutoFit/>
          </a:bodyPr>
          <a:lstStyle/>
          <a:p>
            <a:pPr marL="798513" indent="-798513">
              <a:spcBef>
                <a:spcPct val="50000"/>
              </a:spcBef>
            </a:pPr>
            <a:r>
              <a:rPr lang="en-US" sz="1100" dirty="0" smtClean="0">
                <a:solidFill>
                  <a:schemeClr val="tx1">
                    <a:lumMod val="50000"/>
                    <a:lumOff val="50000"/>
                  </a:schemeClr>
                </a:solidFill>
                <a:latin typeface="+mn-lt"/>
              </a:rPr>
              <a:t>Source: Texas State Data Center 2012 Population Projections , 2000-2010 Migration Scenario</a:t>
            </a:r>
          </a:p>
        </p:txBody>
      </p:sp>
    </p:spTree>
    <p:extLst>
      <p:ext uri="{BB962C8B-B14F-4D97-AF65-F5344CB8AC3E}">
        <p14:creationId xmlns:p14="http://schemas.microsoft.com/office/powerpoint/2010/main" val="8418667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7315200" cy="990600"/>
          </a:xfrm>
        </p:spPr>
        <p:txBody>
          <a:bodyPr>
            <a:noAutofit/>
          </a:bodyPr>
          <a:lstStyle/>
          <a:p>
            <a:r>
              <a:rPr lang="en-US" sz="2400" dirty="0" smtClean="0"/>
              <a:t>Trends in Educational Attainment of Persons in the Labor Force (25-64 Years of Age) in Texas by Race/Ethnicity – High School Graduates and Above</a:t>
            </a:r>
            <a:endParaRPr lang="en-US" sz="2400" dirty="0"/>
          </a:p>
        </p:txBody>
      </p:sp>
      <p:sp>
        <p:nvSpPr>
          <p:cNvPr id="3" name="TextBox 2"/>
          <p:cNvSpPr txBox="1"/>
          <p:nvPr/>
        </p:nvSpPr>
        <p:spPr>
          <a:xfrm>
            <a:off x="2971800" y="2362200"/>
            <a:ext cx="3657600" cy="369332"/>
          </a:xfrm>
          <a:prstGeom prst="rect">
            <a:avLst/>
          </a:prstGeom>
          <a:noFill/>
        </p:spPr>
        <p:txBody>
          <a:bodyPr wrap="square" rtlCol="0">
            <a:spAutoFit/>
          </a:bodyPr>
          <a:lstStyle/>
          <a:p>
            <a:endParaRPr lang="en-US" dirty="0"/>
          </a:p>
        </p:txBody>
      </p:sp>
      <p:graphicFrame>
        <p:nvGraphicFramePr>
          <p:cNvPr id="5" name="Chart 4"/>
          <p:cNvGraphicFramePr>
            <a:graphicFrameLocks/>
          </p:cNvGraphicFramePr>
          <p:nvPr>
            <p:extLst/>
          </p:nvPr>
        </p:nvGraphicFramePr>
        <p:xfrm>
          <a:off x="728662" y="1362074"/>
          <a:ext cx="8034338" cy="4657726"/>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0" y="6477000"/>
            <a:ext cx="6400800" cy="246221"/>
          </a:xfrm>
          <a:prstGeom prst="rect">
            <a:avLst/>
          </a:prstGeom>
        </p:spPr>
        <p:txBody>
          <a:bodyPr wrap="square">
            <a:spAutoFit/>
          </a:bodyPr>
          <a:lstStyle/>
          <a:p>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Source: U.S. Census Bureau, American Community Survey, Public Use Micro Sample, 2001-2011</a:t>
            </a:r>
            <a:endParaRPr lang="en-US" sz="1000" dirty="0">
              <a:solidFill>
                <a:schemeClr val="bg1">
                  <a:lumMod val="50000"/>
                </a:schemeClr>
              </a:solidFill>
            </a:endParaRPr>
          </a:p>
        </p:txBody>
      </p:sp>
    </p:spTree>
    <p:extLst>
      <p:ext uri="{BB962C8B-B14F-4D97-AF65-F5344CB8AC3E}">
        <p14:creationId xmlns:p14="http://schemas.microsoft.com/office/powerpoint/2010/main" val="28829011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71600" y="304800"/>
            <a:ext cx="7772400" cy="685800"/>
          </a:xfrm>
        </p:spPr>
        <p:txBody>
          <a:bodyPr>
            <a:noAutofit/>
          </a:bodyPr>
          <a:lstStyle/>
          <a:p>
            <a:pPr algn="ctr"/>
            <a:r>
              <a:rPr lang="en-US" sz="2400" dirty="0"/>
              <a:t>Percent of the Civilian Labor Force (ages 25-64) by Educational Attainment for 2011, 2030 Using Constant Rates</a:t>
            </a:r>
            <a:r>
              <a:rPr lang="en-US" sz="2400" dirty="0" smtClean="0"/>
              <a:t>, </a:t>
            </a:r>
            <a:r>
              <a:rPr lang="en-US" sz="2400" dirty="0"/>
              <a:t>Texas</a:t>
            </a: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34</a:t>
            </a:fld>
            <a:endParaRPr lang="en-US" dirty="0"/>
          </a:p>
        </p:txBody>
      </p:sp>
      <p:sp>
        <p:nvSpPr>
          <p:cNvPr id="9" name="Rectangle 8"/>
          <p:cNvSpPr/>
          <p:nvPr/>
        </p:nvSpPr>
        <p:spPr>
          <a:xfrm>
            <a:off x="0" y="6396335"/>
            <a:ext cx="8001000" cy="276999"/>
          </a:xfrm>
          <a:prstGeom prst="rect">
            <a:avLst/>
          </a:prstGeom>
        </p:spPr>
        <p:txBody>
          <a:bodyPr wrap="square">
            <a:spAutoFit/>
          </a:bodyPr>
          <a:lstStyle/>
          <a:p>
            <a:r>
              <a:rPr lang="en-US" sz="1200" dirty="0" smtClean="0">
                <a:solidFill>
                  <a:schemeClr val="tx1">
                    <a:lumMod val="50000"/>
                    <a:lumOff val="50000"/>
                  </a:schemeClr>
                </a:solidFill>
              </a:rPr>
              <a:t>					</a:t>
            </a:r>
            <a:endParaRPr lang="en-US" sz="1200" dirty="0">
              <a:solidFill>
                <a:schemeClr val="tx1">
                  <a:lumMod val="50000"/>
                  <a:lumOff val="50000"/>
                </a:schemeClr>
              </a:solidFill>
            </a:endParaRPr>
          </a:p>
        </p:txBody>
      </p:sp>
      <p:graphicFrame>
        <p:nvGraphicFramePr>
          <p:cNvPr id="10" name="Chart 9"/>
          <p:cNvGraphicFramePr/>
          <p:nvPr>
            <p:extLst/>
          </p:nvPr>
        </p:nvGraphicFramePr>
        <p:xfrm>
          <a:off x="280204" y="1290033"/>
          <a:ext cx="8305800" cy="457613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914463" y="5822345"/>
            <a:ext cx="3886200" cy="369332"/>
          </a:xfrm>
          <a:prstGeom prst="rect">
            <a:avLst/>
          </a:prstGeom>
          <a:noFill/>
        </p:spPr>
        <p:txBody>
          <a:bodyPr wrap="square" rtlCol="0">
            <a:spAutoFit/>
          </a:bodyPr>
          <a:lstStyle/>
          <a:p>
            <a:r>
              <a:rPr lang="en-US" sz="1800" dirty="0" smtClean="0"/>
              <a:t>These should be going DOWN</a:t>
            </a:r>
            <a:endParaRPr lang="en-US" sz="1800" dirty="0"/>
          </a:p>
        </p:txBody>
      </p:sp>
      <p:sp>
        <p:nvSpPr>
          <p:cNvPr id="7" name="TextBox 6"/>
          <p:cNvSpPr txBox="1"/>
          <p:nvPr/>
        </p:nvSpPr>
        <p:spPr>
          <a:xfrm>
            <a:off x="4876800" y="5822345"/>
            <a:ext cx="3886200" cy="369332"/>
          </a:xfrm>
          <a:prstGeom prst="rect">
            <a:avLst/>
          </a:prstGeom>
          <a:noFill/>
        </p:spPr>
        <p:txBody>
          <a:bodyPr wrap="square" rtlCol="0">
            <a:spAutoFit/>
          </a:bodyPr>
          <a:lstStyle/>
          <a:p>
            <a:r>
              <a:rPr lang="en-US" sz="1800" dirty="0" smtClean="0"/>
              <a:t>These should be going UP</a:t>
            </a:r>
            <a:endParaRPr lang="en-US" sz="1800" dirty="0"/>
          </a:p>
        </p:txBody>
      </p:sp>
      <p:sp>
        <p:nvSpPr>
          <p:cNvPr id="8" name="Rectangle 7"/>
          <p:cNvSpPr/>
          <p:nvPr/>
        </p:nvSpPr>
        <p:spPr>
          <a:xfrm>
            <a:off x="152400" y="6356352"/>
            <a:ext cx="4572000" cy="338554"/>
          </a:xfrm>
          <a:prstGeom prst="rect">
            <a:avLst/>
          </a:prstGeom>
        </p:spPr>
        <p:txBody>
          <a:bodyPr wrap="square">
            <a:spAutoFit/>
          </a:bodyPr>
          <a:lstStyle/>
          <a:p>
            <a:r>
              <a:rPr lang="en-US" sz="800" dirty="0" smtClean="0">
                <a:solidFill>
                  <a:schemeClr val="accent1">
                    <a:lumMod val="50000"/>
                  </a:schemeClr>
                </a:solidFill>
                <a:effectLst/>
                <a:cs typeface="Calibri" panose="020F0502020204030204" pitchFamily="34" charset="0"/>
              </a:rPr>
              <a:t>Sources: U.S. Census Bureau, American Community Survey, 1-Year PUMS.</a:t>
            </a:r>
            <a:endParaRPr lang="en-US" sz="800" dirty="0" smtClean="0">
              <a:solidFill>
                <a:schemeClr val="accent1">
                  <a:lumMod val="50000"/>
                </a:schemeClr>
              </a:solidFill>
              <a:effectLst/>
            </a:endParaRPr>
          </a:p>
          <a:p>
            <a:r>
              <a:rPr lang="en-US" sz="800" dirty="0" smtClean="0">
                <a:solidFill>
                  <a:schemeClr val="accent1">
                    <a:lumMod val="50000"/>
                  </a:schemeClr>
                </a:solidFill>
                <a:effectLst/>
                <a:cs typeface="Calibri" panose="020F0502020204030204" pitchFamily="34" charset="0"/>
              </a:rPr>
              <a:t>                Texas State Data Center, 2012 Vintage Population Projections, 0.5 Migration Scenario  </a:t>
            </a:r>
            <a:endParaRPr lang="en-US" sz="800" dirty="0">
              <a:solidFill>
                <a:schemeClr val="accent1">
                  <a:lumMod val="50000"/>
                </a:schemeClr>
              </a:solidFill>
              <a:effectLst/>
            </a:endParaRPr>
          </a:p>
        </p:txBody>
      </p:sp>
    </p:spTree>
    <p:extLst>
      <p:ext uri="{BB962C8B-B14F-4D97-AF65-F5344CB8AC3E}">
        <p14:creationId xmlns:p14="http://schemas.microsoft.com/office/powerpoint/2010/main" val="9410170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71600" y="304800"/>
            <a:ext cx="7772400" cy="685800"/>
          </a:xfrm>
        </p:spPr>
        <p:txBody>
          <a:bodyPr>
            <a:noAutofit/>
          </a:bodyPr>
          <a:lstStyle/>
          <a:p>
            <a:pPr algn="ctr"/>
            <a:r>
              <a:rPr lang="en-US" sz="2400" dirty="0"/>
              <a:t>Percent of the Civilian Labor Force (ages 25-64) by Educational Attainment for 2011, </a:t>
            </a:r>
            <a:r>
              <a:rPr lang="en-US" sz="2400" dirty="0" smtClean="0"/>
              <a:t>and 2030 </a:t>
            </a:r>
            <a:r>
              <a:rPr lang="en-US" sz="2400" dirty="0"/>
              <a:t>Using Trended Rates, Texas</a:t>
            </a: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35</a:t>
            </a:fld>
            <a:endParaRPr lang="en-US" dirty="0"/>
          </a:p>
        </p:txBody>
      </p:sp>
      <p:sp>
        <p:nvSpPr>
          <p:cNvPr id="9" name="Rectangle 8"/>
          <p:cNvSpPr/>
          <p:nvPr/>
        </p:nvSpPr>
        <p:spPr>
          <a:xfrm>
            <a:off x="0" y="6396335"/>
            <a:ext cx="8001000" cy="276999"/>
          </a:xfrm>
          <a:prstGeom prst="rect">
            <a:avLst/>
          </a:prstGeom>
        </p:spPr>
        <p:txBody>
          <a:bodyPr wrap="square">
            <a:spAutoFit/>
          </a:bodyPr>
          <a:lstStyle/>
          <a:p>
            <a:r>
              <a:rPr lang="en-US" sz="1200" dirty="0" smtClean="0">
                <a:solidFill>
                  <a:schemeClr val="tx1">
                    <a:lumMod val="50000"/>
                    <a:lumOff val="50000"/>
                  </a:schemeClr>
                </a:solidFill>
              </a:rPr>
              <a:t>					</a:t>
            </a:r>
            <a:endParaRPr lang="en-US" sz="1200" dirty="0">
              <a:solidFill>
                <a:schemeClr val="tx1">
                  <a:lumMod val="50000"/>
                  <a:lumOff val="50000"/>
                </a:schemeClr>
              </a:solidFill>
            </a:endParaRPr>
          </a:p>
        </p:txBody>
      </p:sp>
      <p:graphicFrame>
        <p:nvGraphicFramePr>
          <p:cNvPr id="10" name="Chart 9"/>
          <p:cNvGraphicFramePr/>
          <p:nvPr>
            <p:extLst/>
          </p:nvPr>
        </p:nvGraphicFramePr>
        <p:xfrm>
          <a:off x="280204" y="1290033"/>
          <a:ext cx="8305800" cy="457613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914463" y="5822345"/>
            <a:ext cx="3886200" cy="369332"/>
          </a:xfrm>
          <a:prstGeom prst="rect">
            <a:avLst/>
          </a:prstGeom>
          <a:noFill/>
        </p:spPr>
        <p:txBody>
          <a:bodyPr wrap="square" rtlCol="0">
            <a:spAutoFit/>
          </a:bodyPr>
          <a:lstStyle/>
          <a:p>
            <a:r>
              <a:rPr lang="en-US" sz="1800" dirty="0" smtClean="0"/>
              <a:t>These should be going DOWN</a:t>
            </a:r>
            <a:endParaRPr lang="en-US" sz="1800" dirty="0"/>
          </a:p>
        </p:txBody>
      </p:sp>
      <p:sp>
        <p:nvSpPr>
          <p:cNvPr id="7" name="TextBox 6"/>
          <p:cNvSpPr txBox="1"/>
          <p:nvPr/>
        </p:nvSpPr>
        <p:spPr>
          <a:xfrm>
            <a:off x="4876800" y="5822345"/>
            <a:ext cx="3886200" cy="369332"/>
          </a:xfrm>
          <a:prstGeom prst="rect">
            <a:avLst/>
          </a:prstGeom>
          <a:noFill/>
        </p:spPr>
        <p:txBody>
          <a:bodyPr wrap="square" rtlCol="0">
            <a:spAutoFit/>
          </a:bodyPr>
          <a:lstStyle/>
          <a:p>
            <a:r>
              <a:rPr lang="en-US" sz="1800" dirty="0" smtClean="0"/>
              <a:t>These should be going UP</a:t>
            </a:r>
            <a:endParaRPr lang="en-US" sz="1800" dirty="0"/>
          </a:p>
        </p:txBody>
      </p:sp>
      <p:sp>
        <p:nvSpPr>
          <p:cNvPr id="8" name="Rectangle 7"/>
          <p:cNvSpPr/>
          <p:nvPr/>
        </p:nvSpPr>
        <p:spPr>
          <a:xfrm>
            <a:off x="152400" y="6356352"/>
            <a:ext cx="4572000" cy="338554"/>
          </a:xfrm>
          <a:prstGeom prst="rect">
            <a:avLst/>
          </a:prstGeom>
        </p:spPr>
        <p:txBody>
          <a:bodyPr wrap="square">
            <a:spAutoFit/>
          </a:bodyPr>
          <a:lstStyle/>
          <a:p>
            <a:r>
              <a:rPr lang="en-US" sz="800" dirty="0" smtClean="0">
                <a:solidFill>
                  <a:schemeClr val="accent1">
                    <a:lumMod val="50000"/>
                  </a:schemeClr>
                </a:solidFill>
                <a:effectLst/>
                <a:cs typeface="Calibri" panose="020F0502020204030204" pitchFamily="34" charset="0"/>
              </a:rPr>
              <a:t>Sources: U.S. Census Bureau, American Community Survey, 1-Year PUMS.</a:t>
            </a:r>
            <a:endParaRPr lang="en-US" sz="800" dirty="0" smtClean="0">
              <a:solidFill>
                <a:schemeClr val="accent1">
                  <a:lumMod val="50000"/>
                </a:schemeClr>
              </a:solidFill>
              <a:effectLst/>
            </a:endParaRPr>
          </a:p>
          <a:p>
            <a:r>
              <a:rPr lang="en-US" sz="800" dirty="0" smtClean="0">
                <a:solidFill>
                  <a:schemeClr val="accent1">
                    <a:lumMod val="50000"/>
                  </a:schemeClr>
                </a:solidFill>
                <a:effectLst/>
                <a:cs typeface="Calibri" panose="020F0502020204030204" pitchFamily="34" charset="0"/>
              </a:rPr>
              <a:t>                Texas State Data Center, 2012 Vintage Population Projections, 0.5 Migration Scenario  </a:t>
            </a:r>
            <a:endParaRPr lang="en-US" sz="800" dirty="0">
              <a:solidFill>
                <a:schemeClr val="accent1">
                  <a:lumMod val="50000"/>
                </a:schemeClr>
              </a:solidFill>
              <a:effectLst/>
            </a:endParaRPr>
          </a:p>
        </p:txBody>
      </p:sp>
    </p:spTree>
    <p:extLst>
      <p:ext uri="{BB962C8B-B14F-4D97-AF65-F5344CB8AC3E}">
        <p14:creationId xmlns:p14="http://schemas.microsoft.com/office/powerpoint/2010/main" val="12853282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Percent of High School Graduates Enrolled in Texas College or University in the Fall, 2002-2014</a:t>
            </a:r>
            <a:endParaRPr lang="en-US" sz="2400" dirty="0"/>
          </a:p>
        </p:txBody>
      </p:sp>
      <p:sp>
        <p:nvSpPr>
          <p:cNvPr id="4" name="Slide Number Placeholder 3"/>
          <p:cNvSpPr>
            <a:spLocks noGrp="1"/>
          </p:cNvSpPr>
          <p:nvPr>
            <p:ph type="sldNum" sz="quarter" idx="4"/>
          </p:nvPr>
        </p:nvSpPr>
        <p:spPr/>
        <p:txBody>
          <a:bodyPr/>
          <a:lstStyle/>
          <a:p>
            <a:fld id="{8B3852E5-8866-4F33-9228-8F4A347B1537}" type="slidenum">
              <a:rPr lang="en-US" smtClean="0"/>
              <a:pPr/>
              <a:t>36</a:t>
            </a:fld>
            <a:endParaRPr lang="en-US" dirty="0"/>
          </a:p>
        </p:txBody>
      </p:sp>
      <p:graphicFrame>
        <p:nvGraphicFramePr>
          <p:cNvPr id="14" name="Content Placeholder 13"/>
          <p:cNvGraphicFramePr>
            <a:graphicFrameLocks noGrp="1"/>
          </p:cNvGraphicFramePr>
          <p:nvPr>
            <p:ph idx="1"/>
            <p:extLst>
              <p:ext uri="{D42A27DB-BD31-4B8C-83A1-F6EECF244321}">
                <p14:modId xmlns:p14="http://schemas.microsoft.com/office/powerpoint/2010/main" val="2268862382"/>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16" name="Rectangle 15"/>
          <p:cNvSpPr/>
          <p:nvPr/>
        </p:nvSpPr>
        <p:spPr>
          <a:xfrm>
            <a:off x="76200" y="6356352"/>
            <a:ext cx="4572000" cy="261610"/>
          </a:xfrm>
          <a:prstGeom prst="rect">
            <a:avLst/>
          </a:prstGeom>
        </p:spPr>
        <p:txBody>
          <a:bodyPr>
            <a:spAutoFit/>
          </a:bodyPr>
          <a:lstStyle/>
          <a:p>
            <a:r>
              <a:rPr lang="en-US" sz="1050" dirty="0">
                <a:solidFill>
                  <a:schemeClr val="bg1">
                    <a:lumMod val="50000"/>
                  </a:schemeClr>
                </a:solidFill>
                <a:latin typeface="Arial" panose="020B0604020202020204" pitchFamily="34" charset="0"/>
              </a:rPr>
              <a:t>Source: Texas Higher Education </a:t>
            </a:r>
            <a:r>
              <a:rPr lang="en-US" sz="1050" dirty="0" smtClean="0">
                <a:solidFill>
                  <a:schemeClr val="bg1">
                    <a:lumMod val="50000"/>
                  </a:schemeClr>
                </a:solidFill>
                <a:latin typeface="Arial" panose="020B0604020202020204" pitchFamily="34" charset="0"/>
              </a:rPr>
              <a:t>Coordinating </a:t>
            </a:r>
            <a:r>
              <a:rPr lang="en-US" sz="1050" dirty="0">
                <a:solidFill>
                  <a:schemeClr val="bg1">
                    <a:lumMod val="50000"/>
                  </a:schemeClr>
                </a:solidFill>
                <a:latin typeface="Arial" panose="020B0604020202020204" pitchFamily="34" charset="0"/>
              </a:rPr>
              <a:t>Board</a:t>
            </a:r>
            <a:r>
              <a:rPr lang="en-US" sz="1050" dirty="0">
                <a:solidFill>
                  <a:schemeClr val="bg1">
                    <a:lumMod val="50000"/>
                  </a:schemeClr>
                </a:solidFill>
              </a:rPr>
              <a:t> </a:t>
            </a:r>
          </a:p>
        </p:txBody>
      </p:sp>
    </p:spTree>
    <p:extLst>
      <p:ext uri="{BB962C8B-B14F-4D97-AF65-F5344CB8AC3E}">
        <p14:creationId xmlns:p14="http://schemas.microsoft.com/office/powerpoint/2010/main" val="31009107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Percent of High School Graduates Enrolled in Texas College or University in the Fall, 2002-2014</a:t>
            </a:r>
            <a:endParaRPr lang="en-US" sz="2400" dirty="0"/>
          </a:p>
        </p:txBody>
      </p:sp>
      <p:sp>
        <p:nvSpPr>
          <p:cNvPr id="4" name="Slide Number Placeholder 3"/>
          <p:cNvSpPr>
            <a:spLocks noGrp="1"/>
          </p:cNvSpPr>
          <p:nvPr>
            <p:ph type="sldNum" sz="quarter" idx="4"/>
          </p:nvPr>
        </p:nvSpPr>
        <p:spPr/>
        <p:txBody>
          <a:bodyPr/>
          <a:lstStyle/>
          <a:p>
            <a:fld id="{8B3852E5-8866-4F33-9228-8F4A347B1537}" type="slidenum">
              <a:rPr lang="en-US" smtClean="0"/>
              <a:pPr/>
              <a:t>37</a:t>
            </a:fld>
            <a:endParaRPr lang="en-US" dirty="0"/>
          </a:p>
        </p:txBody>
      </p:sp>
      <p:graphicFrame>
        <p:nvGraphicFramePr>
          <p:cNvPr id="14" name="Content Placeholder 13"/>
          <p:cNvGraphicFramePr>
            <a:graphicFrameLocks noGrp="1"/>
          </p:cNvGraphicFramePr>
          <p:nvPr>
            <p:ph idx="1"/>
            <p:extLst>
              <p:ext uri="{D42A27DB-BD31-4B8C-83A1-F6EECF244321}">
                <p14:modId xmlns:p14="http://schemas.microsoft.com/office/powerpoint/2010/main" val="135951412"/>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16" name="Rectangle 15"/>
          <p:cNvSpPr/>
          <p:nvPr/>
        </p:nvSpPr>
        <p:spPr>
          <a:xfrm>
            <a:off x="76200" y="6356352"/>
            <a:ext cx="4572000" cy="261610"/>
          </a:xfrm>
          <a:prstGeom prst="rect">
            <a:avLst/>
          </a:prstGeom>
        </p:spPr>
        <p:txBody>
          <a:bodyPr>
            <a:spAutoFit/>
          </a:bodyPr>
          <a:lstStyle/>
          <a:p>
            <a:r>
              <a:rPr lang="en-US" sz="1050" dirty="0">
                <a:solidFill>
                  <a:schemeClr val="bg1">
                    <a:lumMod val="50000"/>
                  </a:schemeClr>
                </a:solidFill>
                <a:latin typeface="Arial" panose="020B0604020202020204" pitchFamily="34" charset="0"/>
              </a:rPr>
              <a:t>Source: Texas Higher Education </a:t>
            </a:r>
            <a:r>
              <a:rPr lang="en-US" sz="1050" dirty="0" smtClean="0">
                <a:solidFill>
                  <a:schemeClr val="bg1">
                    <a:lumMod val="50000"/>
                  </a:schemeClr>
                </a:solidFill>
                <a:latin typeface="Arial" panose="020B0604020202020204" pitchFamily="34" charset="0"/>
              </a:rPr>
              <a:t>Coordinating </a:t>
            </a:r>
            <a:r>
              <a:rPr lang="en-US" sz="1050" dirty="0">
                <a:solidFill>
                  <a:schemeClr val="bg1">
                    <a:lumMod val="50000"/>
                  </a:schemeClr>
                </a:solidFill>
                <a:latin typeface="Arial" panose="020B0604020202020204" pitchFamily="34" charset="0"/>
              </a:rPr>
              <a:t>Board</a:t>
            </a:r>
            <a:r>
              <a:rPr lang="en-US" sz="1050" dirty="0">
                <a:solidFill>
                  <a:schemeClr val="bg1">
                    <a:lumMod val="50000"/>
                  </a:schemeClr>
                </a:solidFill>
              </a:rPr>
              <a:t> </a:t>
            </a:r>
          </a:p>
        </p:txBody>
      </p:sp>
    </p:spTree>
    <p:extLst>
      <p:ext uri="{BB962C8B-B14F-4D97-AF65-F5344CB8AC3E}">
        <p14:creationId xmlns:p14="http://schemas.microsoft.com/office/powerpoint/2010/main" val="31454455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Unhealthy Weight for Some Bexar County School Districts, 2013-14</a:t>
            </a:r>
            <a:endParaRPr lang="en-US" sz="28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213616772"/>
              </p:ext>
            </p:extLst>
          </p:nvPr>
        </p:nvGraphicFramePr>
        <p:xfrm>
          <a:off x="685800" y="1371600"/>
          <a:ext cx="7086600" cy="5110814"/>
        </p:xfrm>
        <a:graphic>
          <a:graphicData uri="http://schemas.openxmlformats.org/drawingml/2006/table">
            <a:tbl>
              <a:tblPr firstRow="1" firstCol="1" bandRow="1" bandCol="1">
                <a:tableStyleId>{5C22544A-7EE6-4342-B048-85BDC9FD1C3A}</a:tableStyleId>
              </a:tblPr>
              <a:tblGrid>
                <a:gridCol w="2822856"/>
                <a:gridCol w="1608110"/>
                <a:gridCol w="1415761"/>
                <a:gridCol w="1239873"/>
              </a:tblGrid>
              <a:tr h="856358">
                <a:tc>
                  <a:txBody>
                    <a:bodyPr/>
                    <a:lstStyle/>
                    <a:p>
                      <a:pPr marL="0" marR="0">
                        <a:lnSpc>
                          <a:spcPct val="150000"/>
                        </a:lnSpc>
                        <a:spcBef>
                          <a:spcPts val="0"/>
                        </a:spcBef>
                        <a:spcAft>
                          <a:spcPts val="0"/>
                        </a:spcAft>
                      </a:pPr>
                      <a:r>
                        <a:rPr lang="en-US" sz="1600" dirty="0">
                          <a:effectLst/>
                        </a:rPr>
                        <a:t>District</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237" marR="51237" marT="0" marB="0" anchor="ctr"/>
                </a:tc>
                <a:tc>
                  <a:txBody>
                    <a:bodyPr/>
                    <a:lstStyle/>
                    <a:p>
                      <a:pPr marL="0" marR="0" algn="ctr">
                        <a:lnSpc>
                          <a:spcPct val="150000"/>
                        </a:lnSpc>
                        <a:spcBef>
                          <a:spcPts val="0"/>
                        </a:spcBef>
                        <a:spcAft>
                          <a:spcPts val="0"/>
                        </a:spcAft>
                      </a:pPr>
                      <a:r>
                        <a:rPr lang="en-US" sz="1600" dirty="0">
                          <a:effectLst/>
                        </a:rPr>
                        <a:t>Total Students Tested</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237" marR="51237" marT="0" marB="0" anchor="ctr"/>
                </a:tc>
                <a:tc>
                  <a:txBody>
                    <a:bodyPr/>
                    <a:lstStyle/>
                    <a:p>
                      <a:pPr marL="0" marR="0" algn="ctr">
                        <a:lnSpc>
                          <a:spcPct val="150000"/>
                        </a:lnSpc>
                        <a:spcBef>
                          <a:spcPts val="0"/>
                        </a:spcBef>
                        <a:spcAft>
                          <a:spcPts val="0"/>
                        </a:spcAft>
                      </a:pPr>
                      <a:r>
                        <a:rPr lang="en-US" sz="1600" dirty="0">
                          <a:effectLst/>
                        </a:rPr>
                        <a:t>Total at Unhealthy Weight</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237" marR="51237" marT="0" marB="0" anchor="ctr"/>
                </a:tc>
                <a:tc>
                  <a:txBody>
                    <a:bodyPr/>
                    <a:lstStyle/>
                    <a:p>
                      <a:pPr marL="0" marR="0" algn="ctr">
                        <a:lnSpc>
                          <a:spcPct val="150000"/>
                        </a:lnSpc>
                        <a:spcBef>
                          <a:spcPts val="0"/>
                        </a:spcBef>
                        <a:spcAft>
                          <a:spcPts val="0"/>
                        </a:spcAft>
                      </a:pPr>
                      <a:r>
                        <a:rPr lang="en-US" sz="1600" dirty="0">
                          <a:effectLst/>
                        </a:rPr>
                        <a:t>Percent at Unhealthy Weight</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237" marR="51237" marT="0" marB="0" anchor="ctr"/>
                </a:tc>
              </a:tr>
              <a:tr h="285453">
                <a:tc>
                  <a:txBody>
                    <a:bodyPr/>
                    <a:lstStyle/>
                    <a:p>
                      <a:pPr marL="0" marR="0">
                        <a:lnSpc>
                          <a:spcPct val="150000"/>
                        </a:lnSpc>
                        <a:spcBef>
                          <a:spcPts val="0"/>
                        </a:spcBef>
                        <a:spcAft>
                          <a:spcPts val="0"/>
                        </a:spcAft>
                      </a:pPr>
                      <a:r>
                        <a:rPr lang="en-US" sz="1600" dirty="0">
                          <a:effectLst/>
                        </a:rPr>
                        <a:t>Edgewood</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237" marR="51237" marT="0" marB="0"/>
                </a:tc>
                <a:tc>
                  <a:txBody>
                    <a:bodyPr/>
                    <a:lstStyle/>
                    <a:p>
                      <a:pPr marL="0" marR="123190" algn="ctr">
                        <a:lnSpc>
                          <a:spcPct val="150000"/>
                        </a:lnSpc>
                        <a:spcBef>
                          <a:spcPts val="0"/>
                        </a:spcBef>
                        <a:spcAft>
                          <a:spcPts val="1000"/>
                        </a:spcAft>
                      </a:pPr>
                      <a:r>
                        <a:rPr lang="en-US" sz="1600">
                          <a:effectLst/>
                        </a:rPr>
                        <a:t>9,820</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51237" marR="51237" marT="0" marB="0"/>
                </a:tc>
                <a:tc>
                  <a:txBody>
                    <a:bodyPr/>
                    <a:lstStyle/>
                    <a:p>
                      <a:pPr marL="0" marR="123190" algn="ctr">
                        <a:lnSpc>
                          <a:spcPct val="150000"/>
                        </a:lnSpc>
                        <a:spcBef>
                          <a:spcPts val="0"/>
                        </a:spcBef>
                        <a:spcAft>
                          <a:spcPts val="1000"/>
                        </a:spcAft>
                      </a:pPr>
                      <a:r>
                        <a:rPr lang="en-US" sz="1600">
                          <a:effectLst/>
                        </a:rPr>
                        <a:t>5,608</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51237" marR="51237" marT="0" marB="0"/>
                </a:tc>
                <a:tc>
                  <a:txBody>
                    <a:bodyPr/>
                    <a:lstStyle/>
                    <a:p>
                      <a:pPr marL="0" marR="123190" algn="ctr">
                        <a:lnSpc>
                          <a:spcPct val="150000"/>
                        </a:lnSpc>
                        <a:spcBef>
                          <a:spcPts val="0"/>
                        </a:spcBef>
                        <a:spcAft>
                          <a:spcPts val="1000"/>
                        </a:spcAft>
                      </a:pPr>
                      <a:r>
                        <a:rPr lang="en-US" sz="1600">
                          <a:effectLst/>
                        </a:rPr>
                        <a:t>57.2</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51237" marR="51237" marT="0" marB="0"/>
                </a:tc>
              </a:tr>
              <a:tr h="285453">
                <a:tc>
                  <a:txBody>
                    <a:bodyPr/>
                    <a:lstStyle/>
                    <a:p>
                      <a:pPr marL="0" marR="0">
                        <a:lnSpc>
                          <a:spcPct val="150000"/>
                        </a:lnSpc>
                        <a:spcBef>
                          <a:spcPts val="0"/>
                        </a:spcBef>
                        <a:spcAft>
                          <a:spcPts val="0"/>
                        </a:spcAft>
                      </a:pPr>
                      <a:r>
                        <a:rPr lang="en-US" sz="1600" dirty="0">
                          <a:effectLst/>
                        </a:rPr>
                        <a:t>Judson</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237" marR="51237" marT="0" marB="0"/>
                </a:tc>
                <a:tc>
                  <a:txBody>
                    <a:bodyPr/>
                    <a:lstStyle/>
                    <a:p>
                      <a:pPr marL="0" marR="123190" algn="ctr">
                        <a:lnSpc>
                          <a:spcPct val="150000"/>
                        </a:lnSpc>
                        <a:spcBef>
                          <a:spcPts val="0"/>
                        </a:spcBef>
                        <a:spcAft>
                          <a:spcPts val="1000"/>
                        </a:spcAft>
                      </a:pPr>
                      <a:r>
                        <a:rPr lang="en-US" sz="1600">
                          <a:effectLst/>
                        </a:rPr>
                        <a:t>45,375</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51237" marR="51237" marT="0" marB="0"/>
                </a:tc>
                <a:tc>
                  <a:txBody>
                    <a:bodyPr/>
                    <a:lstStyle/>
                    <a:p>
                      <a:pPr marL="0" marR="123190" algn="ctr">
                        <a:lnSpc>
                          <a:spcPct val="150000"/>
                        </a:lnSpc>
                        <a:spcBef>
                          <a:spcPts val="0"/>
                        </a:spcBef>
                        <a:spcAft>
                          <a:spcPts val="1000"/>
                        </a:spcAft>
                      </a:pPr>
                      <a:r>
                        <a:rPr lang="en-US" sz="1600">
                          <a:effectLst/>
                        </a:rPr>
                        <a:t>21,407</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51237" marR="51237" marT="0" marB="0"/>
                </a:tc>
                <a:tc>
                  <a:txBody>
                    <a:bodyPr/>
                    <a:lstStyle/>
                    <a:p>
                      <a:pPr marL="0" marR="123190" algn="ctr">
                        <a:lnSpc>
                          <a:spcPct val="150000"/>
                        </a:lnSpc>
                        <a:spcBef>
                          <a:spcPts val="0"/>
                        </a:spcBef>
                        <a:spcAft>
                          <a:spcPts val="1000"/>
                        </a:spcAft>
                      </a:pPr>
                      <a:r>
                        <a:rPr lang="en-US" sz="1600">
                          <a:effectLst/>
                        </a:rPr>
                        <a:t>47.2</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51237" marR="51237" marT="0" marB="0"/>
                </a:tc>
              </a:tr>
              <a:tr h="285453">
                <a:tc>
                  <a:txBody>
                    <a:bodyPr/>
                    <a:lstStyle/>
                    <a:p>
                      <a:pPr marL="0" marR="0">
                        <a:lnSpc>
                          <a:spcPct val="150000"/>
                        </a:lnSpc>
                        <a:spcBef>
                          <a:spcPts val="0"/>
                        </a:spcBef>
                        <a:spcAft>
                          <a:spcPts val="0"/>
                        </a:spcAft>
                      </a:pPr>
                      <a:r>
                        <a:rPr lang="en-US" sz="1600" dirty="0">
                          <a:effectLst/>
                        </a:rPr>
                        <a:t>North East</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237" marR="51237" marT="0" marB="0"/>
                </a:tc>
                <a:tc>
                  <a:txBody>
                    <a:bodyPr/>
                    <a:lstStyle/>
                    <a:p>
                      <a:pPr marL="0" marR="123190" algn="ctr">
                        <a:lnSpc>
                          <a:spcPct val="150000"/>
                        </a:lnSpc>
                        <a:spcBef>
                          <a:spcPts val="0"/>
                        </a:spcBef>
                        <a:spcAft>
                          <a:spcPts val="1000"/>
                        </a:spcAft>
                      </a:pPr>
                      <a:r>
                        <a:rPr lang="en-US" sz="1600" dirty="0">
                          <a:effectLst/>
                        </a:rPr>
                        <a:t>79,976</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1237" marR="51237" marT="0" marB="0"/>
                </a:tc>
                <a:tc>
                  <a:txBody>
                    <a:bodyPr/>
                    <a:lstStyle/>
                    <a:p>
                      <a:pPr marL="0" marR="123190" algn="ctr">
                        <a:lnSpc>
                          <a:spcPct val="150000"/>
                        </a:lnSpc>
                        <a:spcBef>
                          <a:spcPts val="0"/>
                        </a:spcBef>
                        <a:spcAft>
                          <a:spcPts val="1000"/>
                        </a:spcAft>
                      </a:pPr>
                      <a:r>
                        <a:rPr lang="en-US" sz="1600">
                          <a:effectLst/>
                        </a:rPr>
                        <a:t>31,580</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51237" marR="51237" marT="0" marB="0"/>
                </a:tc>
                <a:tc>
                  <a:txBody>
                    <a:bodyPr/>
                    <a:lstStyle/>
                    <a:p>
                      <a:pPr marL="0" marR="123190" algn="ctr">
                        <a:lnSpc>
                          <a:spcPct val="150000"/>
                        </a:lnSpc>
                        <a:spcBef>
                          <a:spcPts val="0"/>
                        </a:spcBef>
                        <a:spcAft>
                          <a:spcPts val="1000"/>
                        </a:spcAft>
                      </a:pPr>
                      <a:r>
                        <a:rPr lang="en-US" sz="1600">
                          <a:effectLst/>
                        </a:rPr>
                        <a:t>39.5</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51237" marR="51237" marT="0" marB="0"/>
                </a:tc>
              </a:tr>
              <a:tr h="285453">
                <a:tc>
                  <a:txBody>
                    <a:bodyPr/>
                    <a:lstStyle/>
                    <a:p>
                      <a:pPr marL="0" marR="0">
                        <a:lnSpc>
                          <a:spcPct val="150000"/>
                        </a:lnSpc>
                        <a:spcBef>
                          <a:spcPts val="0"/>
                        </a:spcBef>
                        <a:spcAft>
                          <a:spcPts val="0"/>
                        </a:spcAft>
                      </a:pPr>
                      <a:r>
                        <a:rPr lang="en-US" sz="1600" dirty="0">
                          <a:effectLst/>
                        </a:rPr>
                        <a:t>San Antonio</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237" marR="51237" marT="0" marB="0"/>
                </a:tc>
                <a:tc>
                  <a:txBody>
                    <a:bodyPr/>
                    <a:lstStyle/>
                    <a:p>
                      <a:pPr marL="0" marR="123190" algn="ctr">
                        <a:lnSpc>
                          <a:spcPct val="150000"/>
                        </a:lnSpc>
                        <a:spcBef>
                          <a:spcPts val="0"/>
                        </a:spcBef>
                        <a:spcAft>
                          <a:spcPts val="1000"/>
                        </a:spcAft>
                      </a:pPr>
                      <a:r>
                        <a:rPr lang="en-US" sz="1600" dirty="0">
                          <a:effectLst/>
                        </a:rPr>
                        <a:t>46,552</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1237" marR="51237" marT="0" marB="0"/>
                </a:tc>
                <a:tc>
                  <a:txBody>
                    <a:bodyPr/>
                    <a:lstStyle/>
                    <a:p>
                      <a:pPr marL="0" marR="123190" algn="ctr">
                        <a:lnSpc>
                          <a:spcPct val="150000"/>
                        </a:lnSpc>
                        <a:spcBef>
                          <a:spcPts val="0"/>
                        </a:spcBef>
                        <a:spcAft>
                          <a:spcPts val="1000"/>
                        </a:spcAft>
                      </a:pPr>
                      <a:r>
                        <a:rPr lang="en-US" sz="1600">
                          <a:effectLst/>
                        </a:rPr>
                        <a:t>25,154</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51237" marR="51237" marT="0" marB="0"/>
                </a:tc>
                <a:tc>
                  <a:txBody>
                    <a:bodyPr/>
                    <a:lstStyle/>
                    <a:p>
                      <a:pPr marL="0" marR="123190" algn="ctr">
                        <a:lnSpc>
                          <a:spcPct val="150000"/>
                        </a:lnSpc>
                        <a:spcBef>
                          <a:spcPts val="0"/>
                        </a:spcBef>
                        <a:spcAft>
                          <a:spcPts val="1000"/>
                        </a:spcAft>
                      </a:pPr>
                      <a:r>
                        <a:rPr lang="en-US" sz="1600">
                          <a:effectLst/>
                        </a:rPr>
                        <a:t>54</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51237" marR="51237" marT="0" marB="0"/>
                </a:tc>
              </a:tr>
              <a:tr h="285453">
                <a:tc>
                  <a:txBody>
                    <a:bodyPr/>
                    <a:lstStyle/>
                    <a:p>
                      <a:pPr marL="0" marR="0">
                        <a:lnSpc>
                          <a:spcPct val="150000"/>
                        </a:lnSpc>
                        <a:spcBef>
                          <a:spcPts val="0"/>
                        </a:spcBef>
                        <a:spcAft>
                          <a:spcPts val="0"/>
                        </a:spcAft>
                      </a:pPr>
                      <a:r>
                        <a:rPr lang="en-US" sz="1600">
                          <a:effectLst/>
                        </a:rPr>
                        <a:t>South San Antonio</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51237" marR="51237" marT="0" marB="0"/>
                </a:tc>
                <a:tc>
                  <a:txBody>
                    <a:bodyPr/>
                    <a:lstStyle/>
                    <a:p>
                      <a:pPr marL="0" marR="123190" algn="ctr">
                        <a:lnSpc>
                          <a:spcPct val="150000"/>
                        </a:lnSpc>
                        <a:spcBef>
                          <a:spcPts val="0"/>
                        </a:spcBef>
                        <a:spcAft>
                          <a:spcPts val="1000"/>
                        </a:spcAft>
                      </a:pPr>
                      <a:r>
                        <a:rPr lang="en-US" sz="1600" dirty="0">
                          <a:effectLst/>
                        </a:rPr>
                        <a:t>5,261</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1237" marR="51237" marT="0" marB="0"/>
                </a:tc>
                <a:tc>
                  <a:txBody>
                    <a:bodyPr/>
                    <a:lstStyle/>
                    <a:p>
                      <a:pPr marL="0" marR="123190" algn="ctr">
                        <a:lnSpc>
                          <a:spcPct val="150000"/>
                        </a:lnSpc>
                        <a:spcBef>
                          <a:spcPts val="0"/>
                        </a:spcBef>
                        <a:spcAft>
                          <a:spcPts val="1000"/>
                        </a:spcAft>
                      </a:pPr>
                      <a:r>
                        <a:rPr lang="en-US" sz="1600" dirty="0">
                          <a:effectLst/>
                        </a:rPr>
                        <a:t>2,830</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1237" marR="51237" marT="0" marB="0"/>
                </a:tc>
                <a:tc>
                  <a:txBody>
                    <a:bodyPr/>
                    <a:lstStyle/>
                    <a:p>
                      <a:pPr marL="0" marR="123190" algn="ctr">
                        <a:lnSpc>
                          <a:spcPct val="150000"/>
                        </a:lnSpc>
                        <a:spcBef>
                          <a:spcPts val="0"/>
                        </a:spcBef>
                        <a:spcAft>
                          <a:spcPts val="1000"/>
                        </a:spcAft>
                      </a:pPr>
                      <a:r>
                        <a:rPr lang="en-US" sz="1600">
                          <a:effectLst/>
                        </a:rPr>
                        <a:t>53.8</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51237" marR="51237" marT="0" marB="0"/>
                </a:tc>
              </a:tr>
              <a:tr h="285453">
                <a:tc>
                  <a:txBody>
                    <a:bodyPr/>
                    <a:lstStyle/>
                    <a:p>
                      <a:pPr marL="0" marR="0">
                        <a:lnSpc>
                          <a:spcPct val="150000"/>
                        </a:lnSpc>
                        <a:spcBef>
                          <a:spcPts val="0"/>
                        </a:spcBef>
                        <a:spcAft>
                          <a:spcPts val="0"/>
                        </a:spcAft>
                      </a:pPr>
                      <a:r>
                        <a:rPr lang="en-US" sz="1600" dirty="0">
                          <a:effectLst/>
                        </a:rPr>
                        <a:t>Somerset</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237" marR="51237" marT="0" marB="0"/>
                </a:tc>
                <a:tc>
                  <a:txBody>
                    <a:bodyPr/>
                    <a:lstStyle/>
                    <a:p>
                      <a:pPr marL="0" marR="123190" algn="ctr">
                        <a:lnSpc>
                          <a:spcPct val="150000"/>
                        </a:lnSpc>
                        <a:spcBef>
                          <a:spcPts val="0"/>
                        </a:spcBef>
                        <a:spcAft>
                          <a:spcPts val="1000"/>
                        </a:spcAft>
                      </a:pPr>
                      <a:r>
                        <a:rPr lang="en-US" sz="1600">
                          <a:effectLst/>
                        </a:rPr>
                        <a:t>1,981</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51237" marR="51237" marT="0" marB="0"/>
                </a:tc>
                <a:tc>
                  <a:txBody>
                    <a:bodyPr/>
                    <a:lstStyle/>
                    <a:p>
                      <a:pPr marL="0" marR="123190" algn="ctr">
                        <a:lnSpc>
                          <a:spcPct val="150000"/>
                        </a:lnSpc>
                        <a:spcBef>
                          <a:spcPts val="0"/>
                        </a:spcBef>
                        <a:spcAft>
                          <a:spcPts val="1000"/>
                        </a:spcAft>
                      </a:pPr>
                      <a:r>
                        <a:rPr lang="en-US" sz="1600" dirty="0">
                          <a:effectLst/>
                        </a:rPr>
                        <a:t>1,059</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1237" marR="51237" marT="0" marB="0"/>
                </a:tc>
                <a:tc>
                  <a:txBody>
                    <a:bodyPr/>
                    <a:lstStyle/>
                    <a:p>
                      <a:pPr marL="0" marR="123190" algn="ctr">
                        <a:lnSpc>
                          <a:spcPct val="150000"/>
                        </a:lnSpc>
                        <a:spcBef>
                          <a:spcPts val="0"/>
                        </a:spcBef>
                        <a:spcAft>
                          <a:spcPts val="1000"/>
                        </a:spcAft>
                      </a:pPr>
                      <a:r>
                        <a:rPr lang="en-US" sz="1600">
                          <a:effectLst/>
                        </a:rPr>
                        <a:t>53.5</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51237" marR="51237" marT="0" marB="0"/>
                </a:tc>
              </a:tr>
              <a:tr h="285453">
                <a:tc>
                  <a:txBody>
                    <a:bodyPr/>
                    <a:lstStyle/>
                    <a:p>
                      <a:pPr marL="0" marR="0">
                        <a:lnSpc>
                          <a:spcPct val="150000"/>
                        </a:lnSpc>
                        <a:spcBef>
                          <a:spcPts val="0"/>
                        </a:spcBef>
                        <a:spcAft>
                          <a:spcPts val="0"/>
                        </a:spcAft>
                      </a:pPr>
                      <a:r>
                        <a:rPr lang="en-US" sz="1600" dirty="0">
                          <a:effectLst/>
                        </a:rPr>
                        <a:t>TOTAL FOR BEXAR COUNTY</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237" marR="51237" marT="0" marB="0"/>
                </a:tc>
                <a:tc>
                  <a:txBody>
                    <a:bodyPr/>
                    <a:lstStyle/>
                    <a:p>
                      <a:pPr marL="0" marR="123190" algn="ctr">
                        <a:lnSpc>
                          <a:spcPct val="150000"/>
                        </a:lnSpc>
                        <a:spcBef>
                          <a:spcPts val="0"/>
                        </a:spcBef>
                        <a:spcAft>
                          <a:spcPts val="1000"/>
                        </a:spcAft>
                      </a:pPr>
                      <a:r>
                        <a:rPr lang="en-US" sz="1600">
                          <a:effectLst/>
                        </a:rPr>
                        <a:t>247,062</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51237" marR="51237" marT="0" marB="0"/>
                </a:tc>
                <a:tc>
                  <a:txBody>
                    <a:bodyPr/>
                    <a:lstStyle/>
                    <a:p>
                      <a:pPr marL="0" marR="123190" algn="ctr">
                        <a:lnSpc>
                          <a:spcPct val="150000"/>
                        </a:lnSpc>
                        <a:spcBef>
                          <a:spcPts val="0"/>
                        </a:spcBef>
                        <a:spcAft>
                          <a:spcPts val="1000"/>
                        </a:spcAft>
                      </a:pPr>
                      <a:r>
                        <a:rPr lang="en-US" sz="1600" dirty="0">
                          <a:effectLst/>
                        </a:rPr>
                        <a:t>87,638</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1237" marR="51237" marT="0" marB="0"/>
                </a:tc>
                <a:tc>
                  <a:txBody>
                    <a:bodyPr/>
                    <a:lstStyle/>
                    <a:p>
                      <a:pPr marL="0" marR="123190" algn="ctr">
                        <a:lnSpc>
                          <a:spcPct val="150000"/>
                        </a:lnSpc>
                        <a:spcBef>
                          <a:spcPts val="0"/>
                        </a:spcBef>
                        <a:spcAft>
                          <a:spcPts val="1000"/>
                        </a:spcAft>
                      </a:pPr>
                      <a:r>
                        <a:rPr lang="en-US" sz="1600" dirty="0">
                          <a:effectLst/>
                        </a:rPr>
                        <a:t>35.5</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1237" marR="51237" marT="0" marB="0"/>
                </a:tc>
              </a:tr>
              <a:tr h="1453214">
                <a:tc gridSpan="4">
                  <a:txBody>
                    <a:bodyPr/>
                    <a:lstStyle/>
                    <a:p>
                      <a:pPr marL="0" marR="0">
                        <a:spcBef>
                          <a:spcPts val="0"/>
                        </a:spcBef>
                        <a:spcAft>
                          <a:spcPts val="0"/>
                        </a:spcAft>
                      </a:pPr>
                      <a:r>
                        <a:rPr lang="en-US" sz="600" dirty="0">
                          <a:effectLst/>
                        </a:rPr>
                        <a:t>In 2013-2014 school year: a Healthy Weight equals BMIs ranging from 13.8 to 24.9 in boys and from 13.5-24.9 in girls (across age and from the low to the high end of the Healthy Fitness Zone).</a:t>
                      </a:r>
                      <a:endParaRPr lang="en-US" sz="800" dirty="0">
                        <a:effectLst/>
                      </a:endParaRPr>
                    </a:p>
                    <a:p>
                      <a:pPr marL="0" marR="0">
                        <a:spcBef>
                          <a:spcPts val="0"/>
                        </a:spcBef>
                        <a:spcAft>
                          <a:spcPts val="0"/>
                        </a:spcAft>
                      </a:pPr>
                      <a:r>
                        <a:rPr lang="en-US" sz="600" dirty="0">
                          <a:effectLst/>
                        </a:rPr>
                        <a:t>FITNESSGRAM includes data for students enrolled in kindergarten through college, but is limited by the grades serviced in each district, respectively. </a:t>
                      </a:r>
                      <a:endParaRPr lang="en-US" sz="800" dirty="0">
                        <a:effectLst/>
                      </a:endParaRPr>
                    </a:p>
                    <a:p>
                      <a:pPr marL="0" marR="0">
                        <a:spcBef>
                          <a:spcPts val="0"/>
                        </a:spcBef>
                        <a:spcAft>
                          <a:spcPts val="0"/>
                        </a:spcAft>
                      </a:pPr>
                      <a:r>
                        <a:rPr lang="en-US" sz="600" dirty="0">
                          <a:effectLst/>
                        </a:rPr>
                        <a:t>FERPA masked scores, which occur when there are fewer than 5 students in any category, have not been counted in these calculations.  </a:t>
                      </a:r>
                      <a:endParaRPr lang="en-US" sz="800" dirty="0">
                        <a:effectLst/>
                      </a:endParaRPr>
                    </a:p>
                    <a:p>
                      <a:pPr marL="0" marR="0">
                        <a:spcBef>
                          <a:spcPts val="0"/>
                        </a:spcBef>
                        <a:spcAft>
                          <a:spcPts val="0"/>
                        </a:spcAft>
                      </a:pPr>
                      <a:r>
                        <a:rPr lang="en-US" sz="600" dirty="0">
                          <a:effectLst/>
                        </a:rPr>
                        <a:t>Bexar County total </a:t>
                      </a:r>
                      <a:r>
                        <a:rPr lang="en-US" sz="600" dirty="0" err="1">
                          <a:effectLst/>
                        </a:rPr>
                        <a:t>Fitnessgram</a:t>
                      </a:r>
                      <a:r>
                        <a:rPr lang="en-US" sz="600" dirty="0">
                          <a:effectLst/>
                        </a:rPr>
                        <a:t> scores contain only the districts listed in the table.</a:t>
                      </a:r>
                      <a:endParaRPr lang="en-US" sz="800" dirty="0">
                        <a:effectLst/>
                      </a:endParaRPr>
                    </a:p>
                    <a:p>
                      <a:pPr marL="0" marR="0">
                        <a:spcBef>
                          <a:spcPts val="0"/>
                        </a:spcBef>
                        <a:spcAft>
                          <a:spcPts val="0"/>
                        </a:spcAft>
                      </a:pPr>
                      <a:r>
                        <a:rPr lang="en-US" sz="600" dirty="0" err="1">
                          <a:effectLst/>
                        </a:rPr>
                        <a:t>Fitnessgram</a:t>
                      </a:r>
                      <a:r>
                        <a:rPr lang="en-US" sz="600" dirty="0">
                          <a:effectLst/>
                        </a:rPr>
                        <a:t> suggests that their scores not be compared across years, because of differences in methodology. </a:t>
                      </a:r>
                      <a:endParaRPr lang="en-US" sz="800" dirty="0">
                        <a:effectLst/>
                      </a:endParaRPr>
                    </a:p>
                    <a:p>
                      <a:pPr marL="0" marR="0">
                        <a:spcBef>
                          <a:spcPts val="0"/>
                        </a:spcBef>
                        <a:spcAft>
                          <a:spcPts val="0"/>
                        </a:spcAft>
                      </a:pPr>
                      <a:r>
                        <a:rPr lang="en-US" sz="600" dirty="0">
                          <a:effectLst/>
                        </a:rPr>
                        <a:t> </a:t>
                      </a:r>
                      <a:endParaRPr lang="en-US" sz="800" dirty="0">
                        <a:effectLst/>
                      </a:endParaRPr>
                    </a:p>
                    <a:p>
                      <a:pPr marL="0" marR="0">
                        <a:lnSpc>
                          <a:spcPct val="150000"/>
                        </a:lnSpc>
                        <a:spcBef>
                          <a:spcPts val="0"/>
                        </a:spcBef>
                        <a:spcAft>
                          <a:spcPts val="0"/>
                        </a:spcAft>
                      </a:pPr>
                      <a:r>
                        <a:rPr lang="en-US" sz="600" dirty="0">
                          <a:effectLst/>
                        </a:rPr>
                        <a:t>Source: </a:t>
                      </a:r>
                      <a:r>
                        <a:rPr lang="en-US" sz="600" dirty="0" err="1">
                          <a:effectLst/>
                        </a:rPr>
                        <a:t>Fitnessgram</a:t>
                      </a:r>
                      <a:r>
                        <a:rPr lang="en-US" sz="600" dirty="0">
                          <a:effectLst/>
                        </a:rPr>
                        <a:t> for Bexar County and Selected Bexar County ISDs, 2013-2014.</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237" marR="51237" marT="0" marB="0" anchor="ct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4" name="Slide Number Placeholder 3"/>
          <p:cNvSpPr>
            <a:spLocks noGrp="1"/>
          </p:cNvSpPr>
          <p:nvPr>
            <p:ph type="sldNum" sz="quarter" idx="4"/>
          </p:nvPr>
        </p:nvSpPr>
        <p:spPr/>
        <p:txBody>
          <a:bodyPr/>
          <a:lstStyle/>
          <a:p>
            <a:fld id="{8B3852E5-8866-4F33-9228-8F4A347B1537}" type="slidenum">
              <a:rPr lang="en-US" smtClean="0"/>
              <a:pPr/>
              <a:t>38</a:t>
            </a:fld>
            <a:endParaRPr lang="en-US" dirty="0"/>
          </a:p>
        </p:txBody>
      </p:sp>
    </p:spTree>
    <p:extLst>
      <p:ext uri="{BB962C8B-B14F-4D97-AF65-F5344CB8AC3E}">
        <p14:creationId xmlns:p14="http://schemas.microsoft.com/office/powerpoint/2010/main" val="12999205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Juvenile Probation by Zip Code, Bexar County, </a:t>
            </a:r>
            <a:r>
              <a:rPr lang="en-US" sz="3600" dirty="0" smtClean="0"/>
              <a:t>Texas, 2014</a:t>
            </a:r>
            <a:endParaRPr lang="en-US" sz="3600" dirty="0"/>
          </a:p>
        </p:txBody>
      </p:sp>
      <p:pic>
        <p:nvPicPr>
          <p:cNvPr id="5" name="Content Placeholder 4"/>
          <p:cNvPicPr>
            <a:picLocks noGrp="1" noChangeAspect="1"/>
          </p:cNvPicPr>
          <p:nvPr>
            <p:ph idx="1"/>
          </p:nvPr>
        </p:nvPicPr>
        <p:blipFill>
          <a:blip r:embed="rId2"/>
          <a:stretch>
            <a:fillRect/>
          </a:stretch>
        </p:blipFill>
        <p:spPr>
          <a:xfrm>
            <a:off x="1600200" y="1369601"/>
            <a:ext cx="6360160" cy="4836349"/>
          </a:xfrm>
          <a:prstGeom prst="rect">
            <a:avLst/>
          </a:prstGeom>
        </p:spPr>
      </p:pic>
      <p:sp>
        <p:nvSpPr>
          <p:cNvPr id="4" name="Slide Number Placeholder 3"/>
          <p:cNvSpPr>
            <a:spLocks noGrp="1"/>
          </p:cNvSpPr>
          <p:nvPr>
            <p:ph type="sldNum" sz="quarter" idx="4"/>
          </p:nvPr>
        </p:nvSpPr>
        <p:spPr/>
        <p:txBody>
          <a:bodyPr/>
          <a:lstStyle/>
          <a:p>
            <a:fld id="{8B3852E5-8866-4F33-9228-8F4A347B1537}" type="slidenum">
              <a:rPr lang="en-US" smtClean="0"/>
              <a:pPr/>
              <a:t>39</a:t>
            </a:fld>
            <a:endParaRPr lang="en-US" dirty="0"/>
          </a:p>
        </p:txBody>
      </p:sp>
      <p:sp>
        <p:nvSpPr>
          <p:cNvPr id="6" name="Rectangle 5"/>
          <p:cNvSpPr/>
          <p:nvPr/>
        </p:nvSpPr>
        <p:spPr>
          <a:xfrm>
            <a:off x="76200" y="6096000"/>
            <a:ext cx="4572000" cy="646331"/>
          </a:xfrm>
          <a:prstGeom prst="rect">
            <a:avLst/>
          </a:prstGeom>
        </p:spPr>
        <p:txBody>
          <a:bodyPr>
            <a:spAutoFit/>
          </a:bodyPr>
          <a:lstStyle/>
          <a:p>
            <a:pPr marL="0" marR="0">
              <a:lnSpc>
                <a:spcPct val="150000"/>
              </a:lnSpc>
              <a:spcBef>
                <a:spcPts val="0"/>
              </a:spcBef>
              <a:spcAft>
                <a:spcPts val="0"/>
              </a:spcAft>
            </a:pPr>
            <a:r>
              <a:rPr lang="en-US" sz="1200" dirty="0">
                <a:solidFill>
                  <a:schemeClr val="bg1">
                    <a:lumMod val="50000"/>
                  </a:schemeClr>
                </a:solidFill>
                <a:latin typeface="Arial" panose="020B0604020202020204" pitchFamily="34" charset="0"/>
                <a:ea typeface="Arial" panose="020B0604020202020204" pitchFamily="34" charset="0"/>
                <a:cs typeface="Times New Roman" panose="02020603050405020304" pitchFamily="18" charset="0"/>
              </a:rPr>
              <a:t>Source: Bexar County Juvenile Probation, 2015</a:t>
            </a:r>
            <a:endParaRPr lang="en-US" sz="2000" dirty="0">
              <a:solidFill>
                <a:schemeClr val="bg1">
                  <a:lumMod val="50000"/>
                </a:schemeClr>
              </a:solidFill>
              <a:latin typeface="Arial" panose="020B0604020202020204" pitchFamily="34" charset="0"/>
              <a:ea typeface="Arial" panose="020B0604020202020204" pitchFamily="34" charset="0"/>
              <a:cs typeface="Times New Roman" panose="02020603050405020304" pitchFamily="18" charset="0"/>
            </a:endParaRPr>
          </a:p>
          <a:p>
            <a:pPr marL="0" marR="0">
              <a:lnSpc>
                <a:spcPct val="150000"/>
              </a:lnSpc>
              <a:spcBef>
                <a:spcPts val="0"/>
              </a:spcBef>
              <a:spcAft>
                <a:spcPts val="0"/>
              </a:spcAft>
            </a:pPr>
            <a:r>
              <a:rPr lang="en-US" sz="1200" dirty="0">
                <a:solidFill>
                  <a:schemeClr val="bg1">
                    <a:lumMod val="50000"/>
                  </a:schemeClr>
                </a:solidFill>
                <a:latin typeface="Arial" panose="020B0604020202020204" pitchFamily="34" charset="0"/>
                <a:ea typeface="Arial" panose="020B0604020202020204" pitchFamily="34" charset="0"/>
                <a:cs typeface="Times New Roman" panose="02020603050405020304" pitchFamily="18" charset="0"/>
              </a:rPr>
              <a:t>Note: No data was reported for white areas on the map.</a:t>
            </a:r>
            <a:endParaRPr lang="en-US" sz="2000" dirty="0">
              <a:solidFill>
                <a:schemeClr val="bg1">
                  <a:lumMod val="50000"/>
                </a:schemeClr>
              </a:solidFill>
              <a:effectLst/>
              <a:latin typeface="Arial" panose="020B0604020202020204" pitchFamily="34" charset="0"/>
              <a:ea typeface="Arial" panose="020B0604020202020204" pitchFamily="34"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6858000" y="4766850"/>
            <a:ext cx="934318" cy="1329150"/>
          </a:xfrm>
          <a:prstGeom prst="rect">
            <a:avLst/>
          </a:prstGeom>
        </p:spPr>
      </p:pic>
    </p:spTree>
    <p:extLst>
      <p:ext uri="{BB962C8B-B14F-4D97-AF65-F5344CB8AC3E}">
        <p14:creationId xmlns:p14="http://schemas.microsoft.com/office/powerpoint/2010/main" val="1397592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30" t="18520" r="7198" b="28233"/>
          <a:stretch/>
        </p:blipFill>
        <p:spPr>
          <a:xfrm>
            <a:off x="1447800" y="1143000"/>
            <a:ext cx="6840815" cy="5425473"/>
          </a:xfrm>
          <a:prstGeom prst="rect">
            <a:avLst/>
          </a:prstGeom>
        </p:spPr>
      </p:pic>
      <p:sp>
        <p:nvSpPr>
          <p:cNvPr id="2" name="Title 1"/>
          <p:cNvSpPr>
            <a:spLocks noGrp="1"/>
          </p:cNvSpPr>
          <p:nvPr>
            <p:ph type="title"/>
          </p:nvPr>
        </p:nvSpPr>
        <p:spPr>
          <a:xfrm>
            <a:off x="1567097" y="152400"/>
            <a:ext cx="6858000" cy="990600"/>
          </a:xfrm>
        </p:spPr>
        <p:txBody>
          <a:bodyPr>
            <a:noAutofit/>
          </a:bodyPr>
          <a:lstStyle/>
          <a:p>
            <a:r>
              <a:rPr lang="en-US" sz="2800" dirty="0" smtClean="0"/>
              <a:t>Total Estimated Population by County, Texas, 2014</a:t>
            </a:r>
            <a:endParaRPr lang="en-US" sz="2800" dirty="0"/>
          </a:p>
        </p:txBody>
      </p:sp>
      <p:sp>
        <p:nvSpPr>
          <p:cNvPr id="15" name="TextBox 14"/>
          <p:cNvSpPr txBox="1"/>
          <p:nvPr/>
        </p:nvSpPr>
        <p:spPr>
          <a:xfrm>
            <a:off x="2" y="6510040"/>
            <a:ext cx="3943708" cy="246221"/>
          </a:xfrm>
          <a:prstGeom prst="rect">
            <a:avLst/>
          </a:prstGeom>
          <a:noFill/>
        </p:spPr>
        <p:txBody>
          <a:bodyPr wrap="none" rtlCol="0">
            <a:spAutoFit/>
          </a:bodyPr>
          <a:lstStyle/>
          <a:p>
            <a:r>
              <a:rPr lang="en-US" sz="1000" dirty="0" smtClean="0">
                <a:solidFill>
                  <a:schemeClr val="tx1">
                    <a:lumMod val="50000"/>
                    <a:lumOff val="50000"/>
                  </a:schemeClr>
                </a:solidFill>
              </a:rPr>
              <a:t>Source: U.S. Census Bureau, 2014 Vintage Population Estimates</a:t>
            </a:r>
            <a:endParaRPr lang="en-US" sz="1000" dirty="0">
              <a:solidFill>
                <a:schemeClr val="tx1">
                  <a:lumMod val="50000"/>
                  <a:lumOff val="50000"/>
                </a:schemeClr>
              </a:solidFill>
            </a:endParaRPr>
          </a:p>
        </p:txBody>
      </p:sp>
      <p:sp>
        <p:nvSpPr>
          <p:cNvPr id="5" name="Isosceles Triangle 4"/>
          <p:cNvSpPr/>
          <p:nvPr/>
        </p:nvSpPr>
        <p:spPr>
          <a:xfrm rot="21366823">
            <a:off x="5398490" y="2901586"/>
            <a:ext cx="1782924" cy="1752600"/>
          </a:xfrm>
          <a:prstGeom prst="triangle">
            <a:avLst/>
          </a:prstGeom>
          <a:noFill/>
          <a:ln w="38100">
            <a:solidFill>
              <a:schemeClr val="accent2">
                <a:lumMod val="60000"/>
                <a:lumOff val="40000"/>
                <a:alpha val="7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5162774" y="2362200"/>
            <a:ext cx="1020216" cy="3295291"/>
          </a:xfrm>
          <a:custGeom>
            <a:avLst/>
            <a:gdLst>
              <a:gd name="connsiteX0" fmla="*/ 0 w 1020216"/>
              <a:gd name="connsiteY0" fmla="*/ 3295291 h 3295291"/>
              <a:gd name="connsiteX1" fmla="*/ 34506 w 1020216"/>
              <a:gd name="connsiteY1" fmla="*/ 3209027 h 3295291"/>
              <a:gd name="connsiteX2" fmla="*/ 69011 w 1020216"/>
              <a:gd name="connsiteY2" fmla="*/ 3157268 h 3295291"/>
              <a:gd name="connsiteX3" fmla="*/ 86264 w 1020216"/>
              <a:gd name="connsiteY3" fmla="*/ 3105510 h 3295291"/>
              <a:gd name="connsiteX4" fmla="*/ 155276 w 1020216"/>
              <a:gd name="connsiteY4" fmla="*/ 3001993 h 3295291"/>
              <a:gd name="connsiteX5" fmla="*/ 189781 w 1020216"/>
              <a:gd name="connsiteY5" fmla="*/ 2950234 h 3295291"/>
              <a:gd name="connsiteX6" fmla="*/ 224287 w 1020216"/>
              <a:gd name="connsiteY6" fmla="*/ 2898476 h 3295291"/>
              <a:gd name="connsiteX7" fmla="*/ 276045 w 1020216"/>
              <a:gd name="connsiteY7" fmla="*/ 2743200 h 3295291"/>
              <a:gd name="connsiteX8" fmla="*/ 293298 w 1020216"/>
              <a:gd name="connsiteY8" fmla="*/ 2691442 h 3295291"/>
              <a:gd name="connsiteX9" fmla="*/ 327804 w 1020216"/>
              <a:gd name="connsiteY9" fmla="*/ 2553419 h 3295291"/>
              <a:gd name="connsiteX10" fmla="*/ 345057 w 1020216"/>
              <a:gd name="connsiteY10" fmla="*/ 2501661 h 3295291"/>
              <a:gd name="connsiteX11" fmla="*/ 362310 w 1020216"/>
              <a:gd name="connsiteY11" fmla="*/ 2432649 h 3295291"/>
              <a:gd name="connsiteX12" fmla="*/ 379562 w 1020216"/>
              <a:gd name="connsiteY12" fmla="*/ 2380891 h 3295291"/>
              <a:gd name="connsiteX13" fmla="*/ 396815 w 1020216"/>
              <a:gd name="connsiteY13" fmla="*/ 2311880 h 3295291"/>
              <a:gd name="connsiteX14" fmla="*/ 483079 w 1020216"/>
              <a:gd name="connsiteY14" fmla="*/ 2242868 h 3295291"/>
              <a:gd name="connsiteX15" fmla="*/ 586596 w 1020216"/>
              <a:gd name="connsiteY15" fmla="*/ 2173857 h 3295291"/>
              <a:gd name="connsiteX16" fmla="*/ 621102 w 1020216"/>
              <a:gd name="connsiteY16" fmla="*/ 2018582 h 3295291"/>
              <a:gd name="connsiteX17" fmla="*/ 638355 w 1020216"/>
              <a:gd name="connsiteY17" fmla="*/ 1966823 h 3295291"/>
              <a:gd name="connsiteX18" fmla="*/ 672861 w 1020216"/>
              <a:gd name="connsiteY18" fmla="*/ 1828800 h 3295291"/>
              <a:gd name="connsiteX19" fmla="*/ 724619 w 1020216"/>
              <a:gd name="connsiteY19" fmla="*/ 1621766 h 3295291"/>
              <a:gd name="connsiteX20" fmla="*/ 741872 w 1020216"/>
              <a:gd name="connsiteY20" fmla="*/ 1552755 h 3295291"/>
              <a:gd name="connsiteX21" fmla="*/ 776378 w 1020216"/>
              <a:gd name="connsiteY21" fmla="*/ 1500997 h 3295291"/>
              <a:gd name="connsiteX22" fmla="*/ 793630 w 1020216"/>
              <a:gd name="connsiteY22" fmla="*/ 1449238 h 3295291"/>
              <a:gd name="connsiteX23" fmla="*/ 862642 w 1020216"/>
              <a:gd name="connsiteY23" fmla="*/ 1345721 h 3295291"/>
              <a:gd name="connsiteX24" fmla="*/ 914400 w 1020216"/>
              <a:gd name="connsiteY24" fmla="*/ 862642 h 3295291"/>
              <a:gd name="connsiteX25" fmla="*/ 983411 w 1020216"/>
              <a:gd name="connsiteY25" fmla="*/ 741872 h 3295291"/>
              <a:gd name="connsiteX26" fmla="*/ 1017917 w 1020216"/>
              <a:gd name="connsiteY26" fmla="*/ 621102 h 3295291"/>
              <a:gd name="connsiteX27" fmla="*/ 1017917 w 1020216"/>
              <a:gd name="connsiteY27" fmla="*/ 0 h 329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20216" h="3295291">
                <a:moveTo>
                  <a:pt x="0" y="3295291"/>
                </a:moveTo>
                <a:cubicBezTo>
                  <a:pt x="11502" y="3266536"/>
                  <a:pt x="20656" y="3236727"/>
                  <a:pt x="34506" y="3209027"/>
                </a:cubicBezTo>
                <a:cubicBezTo>
                  <a:pt x="43779" y="3190481"/>
                  <a:pt x="59738" y="3175814"/>
                  <a:pt x="69011" y="3157268"/>
                </a:cubicBezTo>
                <a:cubicBezTo>
                  <a:pt x="77144" y="3141002"/>
                  <a:pt x="77432" y="3121407"/>
                  <a:pt x="86264" y="3105510"/>
                </a:cubicBezTo>
                <a:cubicBezTo>
                  <a:pt x="106404" y="3069258"/>
                  <a:pt x="132272" y="3036499"/>
                  <a:pt x="155276" y="3001993"/>
                </a:cubicBezTo>
                <a:lnTo>
                  <a:pt x="189781" y="2950234"/>
                </a:lnTo>
                <a:lnTo>
                  <a:pt x="224287" y="2898476"/>
                </a:lnTo>
                <a:lnTo>
                  <a:pt x="276045" y="2743200"/>
                </a:lnTo>
                <a:cubicBezTo>
                  <a:pt x="281796" y="2725947"/>
                  <a:pt x="288887" y="2709085"/>
                  <a:pt x="293298" y="2691442"/>
                </a:cubicBezTo>
                <a:cubicBezTo>
                  <a:pt x="304800" y="2645434"/>
                  <a:pt x="312807" y="2598409"/>
                  <a:pt x="327804" y="2553419"/>
                </a:cubicBezTo>
                <a:cubicBezTo>
                  <a:pt x="333555" y="2536166"/>
                  <a:pt x="340061" y="2519147"/>
                  <a:pt x="345057" y="2501661"/>
                </a:cubicBezTo>
                <a:cubicBezTo>
                  <a:pt x="351571" y="2478861"/>
                  <a:pt x="355796" y="2455449"/>
                  <a:pt x="362310" y="2432649"/>
                </a:cubicBezTo>
                <a:cubicBezTo>
                  <a:pt x="367306" y="2415163"/>
                  <a:pt x="374566" y="2398377"/>
                  <a:pt x="379562" y="2380891"/>
                </a:cubicBezTo>
                <a:cubicBezTo>
                  <a:pt x="386076" y="2358092"/>
                  <a:pt x="387474" y="2333674"/>
                  <a:pt x="396815" y="2311880"/>
                </a:cubicBezTo>
                <a:cubicBezTo>
                  <a:pt x="430686" y="2232848"/>
                  <a:pt x="421054" y="2277326"/>
                  <a:pt x="483079" y="2242868"/>
                </a:cubicBezTo>
                <a:cubicBezTo>
                  <a:pt x="519331" y="2222728"/>
                  <a:pt x="586596" y="2173857"/>
                  <a:pt x="586596" y="2173857"/>
                </a:cubicBezTo>
                <a:cubicBezTo>
                  <a:pt x="625435" y="2057340"/>
                  <a:pt x="580616" y="2200765"/>
                  <a:pt x="621102" y="2018582"/>
                </a:cubicBezTo>
                <a:cubicBezTo>
                  <a:pt x="625047" y="2000829"/>
                  <a:pt x="633944" y="1984466"/>
                  <a:pt x="638355" y="1966823"/>
                </a:cubicBezTo>
                <a:lnTo>
                  <a:pt x="672861" y="1828800"/>
                </a:lnTo>
                <a:cubicBezTo>
                  <a:pt x="696092" y="1689406"/>
                  <a:pt x="679051" y="1758469"/>
                  <a:pt x="724619" y="1621766"/>
                </a:cubicBezTo>
                <a:cubicBezTo>
                  <a:pt x="732117" y="1599271"/>
                  <a:pt x="732531" y="1574549"/>
                  <a:pt x="741872" y="1552755"/>
                </a:cubicBezTo>
                <a:cubicBezTo>
                  <a:pt x="750040" y="1533696"/>
                  <a:pt x="764876" y="1518250"/>
                  <a:pt x="776378" y="1500997"/>
                </a:cubicBezTo>
                <a:cubicBezTo>
                  <a:pt x="782129" y="1483744"/>
                  <a:pt x="784798" y="1465136"/>
                  <a:pt x="793630" y="1449238"/>
                </a:cubicBezTo>
                <a:cubicBezTo>
                  <a:pt x="813770" y="1412986"/>
                  <a:pt x="862642" y="1345721"/>
                  <a:pt x="862642" y="1345721"/>
                </a:cubicBezTo>
                <a:cubicBezTo>
                  <a:pt x="949971" y="1083728"/>
                  <a:pt x="851013" y="1411988"/>
                  <a:pt x="914400" y="862642"/>
                </a:cubicBezTo>
                <a:cubicBezTo>
                  <a:pt x="918937" y="823326"/>
                  <a:pt x="966279" y="776137"/>
                  <a:pt x="983411" y="741872"/>
                </a:cubicBezTo>
                <a:cubicBezTo>
                  <a:pt x="991771" y="725153"/>
                  <a:pt x="1017626" y="632741"/>
                  <a:pt x="1017917" y="621102"/>
                </a:cubicBezTo>
                <a:cubicBezTo>
                  <a:pt x="1023091" y="414133"/>
                  <a:pt x="1017917" y="207034"/>
                  <a:pt x="1017917" y="0"/>
                </a:cubicBezTo>
              </a:path>
            </a:pathLst>
          </a:custGeom>
          <a:noFill/>
          <a:ln w="79375">
            <a:solidFill>
              <a:schemeClr val="bg1">
                <a:alpha val="5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rotWithShape="1">
          <a:blip r:embed="rId4"/>
          <a:srcRect t="27919"/>
          <a:stretch/>
        </p:blipFill>
        <p:spPr>
          <a:xfrm>
            <a:off x="533400" y="1605294"/>
            <a:ext cx="2123934" cy="1263286"/>
          </a:xfrm>
          <a:prstGeom prst="rect">
            <a:avLst/>
          </a:prstGeom>
        </p:spPr>
      </p:pic>
    </p:spTree>
    <p:extLst>
      <p:ext uri="{BB962C8B-B14F-4D97-AF65-F5344CB8AC3E}">
        <p14:creationId xmlns:p14="http://schemas.microsoft.com/office/powerpoint/2010/main" val="1912554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Total Births by ZIP Code area, Bexar County, Texas, 2014</a:t>
            </a:r>
            <a:endParaRPr lang="en-US" sz="3200" dirty="0"/>
          </a:p>
        </p:txBody>
      </p:sp>
      <p:sp>
        <p:nvSpPr>
          <p:cNvPr id="4" name="Slide Number Placeholder 3"/>
          <p:cNvSpPr>
            <a:spLocks noGrp="1"/>
          </p:cNvSpPr>
          <p:nvPr>
            <p:ph type="sldNum" sz="quarter" idx="4"/>
          </p:nvPr>
        </p:nvSpPr>
        <p:spPr/>
        <p:txBody>
          <a:bodyPr/>
          <a:lstStyle/>
          <a:p>
            <a:fld id="{8B3852E5-8866-4F33-9228-8F4A347B1537}" type="slidenum">
              <a:rPr lang="en-US" smtClean="0"/>
              <a:pPr/>
              <a:t>40</a:t>
            </a:fld>
            <a:endParaRPr lang="en-US" dirty="0"/>
          </a:p>
        </p:txBody>
      </p:sp>
      <p:pic>
        <p:nvPicPr>
          <p:cNvPr id="11" name="Content Placeholder 10"/>
          <p:cNvPicPr>
            <a:picLocks noGrp="1" noChangeAspect="1"/>
          </p:cNvPicPr>
          <p:nvPr>
            <p:ph idx="1"/>
          </p:nvPr>
        </p:nvPicPr>
        <p:blipFill>
          <a:blip r:embed="rId2"/>
          <a:stretch>
            <a:fillRect/>
          </a:stretch>
        </p:blipFill>
        <p:spPr>
          <a:xfrm>
            <a:off x="1143000" y="1236670"/>
            <a:ext cx="6709789" cy="5102212"/>
          </a:xfrm>
          <a:prstGeom prst="rect">
            <a:avLst/>
          </a:prstGeom>
        </p:spPr>
      </p:pic>
      <p:pic>
        <p:nvPicPr>
          <p:cNvPr id="12" name="Picture 11"/>
          <p:cNvPicPr>
            <a:picLocks noChangeAspect="1"/>
          </p:cNvPicPr>
          <p:nvPr/>
        </p:nvPicPr>
        <p:blipFill>
          <a:blip r:embed="rId3"/>
          <a:stretch>
            <a:fillRect/>
          </a:stretch>
        </p:blipFill>
        <p:spPr>
          <a:xfrm>
            <a:off x="6591691" y="4859330"/>
            <a:ext cx="1217071" cy="1479552"/>
          </a:xfrm>
          <a:prstGeom prst="rect">
            <a:avLst/>
          </a:prstGeom>
        </p:spPr>
      </p:pic>
      <p:sp>
        <p:nvSpPr>
          <p:cNvPr id="13" name="Rectangle 12"/>
          <p:cNvSpPr/>
          <p:nvPr/>
        </p:nvSpPr>
        <p:spPr>
          <a:xfrm>
            <a:off x="152400" y="6358045"/>
            <a:ext cx="4572000" cy="400110"/>
          </a:xfrm>
          <a:prstGeom prst="rect">
            <a:avLst/>
          </a:prstGeom>
        </p:spPr>
        <p:txBody>
          <a:bodyPr>
            <a:spAutoFit/>
          </a:bodyPr>
          <a:lstStyle/>
          <a:p>
            <a:endParaRPr lang="en-US" sz="1000" dirty="0" smtClean="0">
              <a:solidFill>
                <a:schemeClr val="bg1">
                  <a:lumMod val="50000"/>
                </a:schemeClr>
              </a:solidFill>
              <a:latin typeface="Arial" panose="020B0604020202020204" pitchFamily="34" charset="0"/>
              <a:ea typeface="Arial" panose="020B0604020202020204" pitchFamily="34" charset="0"/>
              <a:cs typeface="Times New Roman" panose="02020603050405020304" pitchFamily="18" charset="0"/>
            </a:endParaRPr>
          </a:p>
          <a:p>
            <a:r>
              <a:rPr lang="en-US" sz="1000" dirty="0">
                <a:solidFill>
                  <a:schemeClr val="bg1">
                    <a:lumMod val="50000"/>
                  </a:schemeClr>
                </a:solidFill>
                <a:latin typeface="Arial" panose="020B0604020202020204" pitchFamily="34" charset="0"/>
                <a:ea typeface="Arial" panose="020B0604020202020204" pitchFamily="34" charset="0"/>
                <a:cs typeface="Times New Roman" panose="02020603050405020304" pitchFamily="18" charset="0"/>
              </a:rPr>
              <a:t>S</a:t>
            </a:r>
            <a:r>
              <a:rPr lang="en-US" sz="1000" dirty="0" smtClean="0">
                <a:solidFill>
                  <a:schemeClr val="bg1">
                    <a:lumMod val="50000"/>
                  </a:schemeClr>
                </a:solidFill>
                <a:latin typeface="Arial" panose="020B0604020202020204" pitchFamily="34" charset="0"/>
                <a:ea typeface="Arial" panose="020B0604020202020204" pitchFamily="34" charset="0"/>
                <a:cs typeface="Times New Roman" panose="02020603050405020304" pitchFamily="18" charset="0"/>
              </a:rPr>
              <a:t>ource</a:t>
            </a:r>
            <a:r>
              <a:rPr lang="en-US" sz="1000" dirty="0">
                <a:solidFill>
                  <a:schemeClr val="bg1">
                    <a:lumMod val="50000"/>
                  </a:schemeClr>
                </a:solidFill>
                <a:latin typeface="Arial" panose="020B0604020202020204" pitchFamily="34" charset="0"/>
                <a:ea typeface="Arial" panose="020B0604020202020204" pitchFamily="34" charset="0"/>
                <a:cs typeface="Times New Roman" panose="02020603050405020304" pitchFamily="18" charset="0"/>
              </a:rPr>
              <a:t>: San Antonio Metropolitan Health District, 2014 Health Profile, 2015</a:t>
            </a:r>
            <a:endParaRPr lang="en-US" sz="1000" dirty="0">
              <a:solidFill>
                <a:schemeClr val="bg1">
                  <a:lumMod val="50000"/>
                </a:schemeClr>
              </a:solidFill>
            </a:endParaRPr>
          </a:p>
        </p:txBody>
      </p:sp>
    </p:spTree>
    <p:extLst>
      <p:ext uri="{BB962C8B-B14F-4D97-AF65-F5344CB8AC3E}">
        <p14:creationId xmlns:p14="http://schemas.microsoft.com/office/powerpoint/2010/main" val="30474259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Contact </a:t>
            </a:r>
            <a:endParaRPr lang="en-US" dirty="0"/>
          </a:p>
        </p:txBody>
      </p:sp>
      <p:sp>
        <p:nvSpPr>
          <p:cNvPr id="36867" name="Content Placeholder 2"/>
          <p:cNvSpPr>
            <a:spLocks noGrp="1"/>
          </p:cNvSpPr>
          <p:nvPr>
            <p:ph idx="1"/>
          </p:nvPr>
        </p:nvSpPr>
        <p:spPr>
          <a:xfrm>
            <a:off x="1066800" y="1676401"/>
            <a:ext cx="8229600" cy="4525963"/>
          </a:xfrm>
        </p:spPr>
        <p:txBody>
          <a:bodyPr/>
          <a:lstStyle/>
          <a:p>
            <a:pPr lvl="1" eaLnBrk="1" hangingPunct="1">
              <a:buNone/>
            </a:pPr>
            <a:endParaRPr lang="en-US" dirty="0" smtClean="0"/>
          </a:p>
          <a:p>
            <a:pPr lvl="1" eaLnBrk="1" hangingPunct="1">
              <a:buNone/>
            </a:pPr>
            <a:endParaRPr lang="en-US" dirty="0" smtClean="0"/>
          </a:p>
          <a:p>
            <a:pPr lvl="1" eaLnBrk="1" hangingPunct="1">
              <a:buNone/>
            </a:pPr>
            <a:endParaRPr lang="en-US" dirty="0" smtClean="0"/>
          </a:p>
          <a:p>
            <a:pPr lvl="1">
              <a:buNone/>
            </a:pPr>
            <a:r>
              <a:rPr lang="en-US" dirty="0" smtClean="0"/>
              <a:t>Office: (210) 458-6530</a:t>
            </a:r>
          </a:p>
          <a:p>
            <a:pPr lvl="1" eaLnBrk="1" hangingPunct="1">
              <a:buNone/>
            </a:pPr>
            <a:r>
              <a:rPr lang="en-US" dirty="0" smtClean="0"/>
              <a:t>Email: </a:t>
            </a:r>
            <a:r>
              <a:rPr lang="en-US" dirty="0" smtClean="0">
                <a:hlinkClick r:id="rId3"/>
              </a:rPr>
              <a:t>Lloyd.Potter@UTSA.edu</a:t>
            </a:r>
            <a:endParaRPr lang="en-US" dirty="0" smtClean="0"/>
          </a:p>
          <a:p>
            <a:pPr lvl="1">
              <a:buNone/>
            </a:pPr>
            <a:r>
              <a:rPr lang="en-US" dirty="0" smtClean="0"/>
              <a:t>Internet: </a:t>
            </a:r>
            <a:r>
              <a:rPr lang="en-US" dirty="0" smtClean="0">
                <a:hlinkClick r:id="rId4"/>
              </a:rPr>
              <a:t>http://osd.texas.gov</a:t>
            </a:r>
            <a:r>
              <a:rPr lang="en-US" dirty="0" smtClean="0"/>
              <a:t> </a:t>
            </a:r>
          </a:p>
          <a:p>
            <a:pPr lvl="1">
              <a:buNone/>
            </a:pPr>
            <a:r>
              <a:rPr lang="en-US" dirty="0" smtClean="0"/>
              <a:t>Twitter: @</a:t>
            </a:r>
            <a:r>
              <a:rPr lang="en-US" dirty="0" err="1" smtClean="0"/>
              <a:t>TexasDemography</a:t>
            </a:r>
            <a:endParaRPr lang="en-US" dirty="0" smtClean="0"/>
          </a:p>
          <a:p>
            <a:pPr lvl="1">
              <a:buNone/>
            </a:pPr>
            <a:endParaRPr lang="en-US" dirty="0" smtClean="0"/>
          </a:p>
          <a:p>
            <a:pPr lvl="1">
              <a:buNone/>
            </a:pPr>
            <a:endParaRPr lang="en-US" dirty="0" smtClean="0"/>
          </a:p>
          <a:p>
            <a:pPr eaLnBrk="1" hangingPunct="1">
              <a:buNone/>
            </a:pPr>
            <a:endParaRPr lang="en-US" dirty="0" smtClean="0"/>
          </a:p>
        </p:txBody>
      </p:sp>
      <p:sp>
        <p:nvSpPr>
          <p:cNvPr id="6" name="Slide Number Placeholder 5"/>
          <p:cNvSpPr>
            <a:spLocks noGrp="1"/>
          </p:cNvSpPr>
          <p:nvPr>
            <p:ph type="sldNum" sz="quarter" idx="12"/>
          </p:nvPr>
        </p:nvSpPr>
        <p:spPr/>
        <p:txBody>
          <a:bodyPr/>
          <a:lstStyle/>
          <a:p>
            <a:fld id="{2BC1FA3B-F0C1-4F58-90BE-DCC7501F4B28}" type="slidenum">
              <a:rPr lang="en-US" smtClean="0"/>
              <a:pPr/>
              <a:t>41</a:t>
            </a:fld>
            <a:endParaRPr lang="en-US" dirty="0"/>
          </a:p>
        </p:txBody>
      </p:sp>
      <p:sp>
        <p:nvSpPr>
          <p:cNvPr id="5" name="Slide Number Placeholder 3"/>
          <p:cNvSpPr txBox="1">
            <a:spLocks/>
          </p:cNvSpPr>
          <p:nvPr/>
        </p:nvSpPr>
        <p:spPr>
          <a:xfrm>
            <a:off x="8763000" y="6629400"/>
            <a:ext cx="381000" cy="228600"/>
          </a:xfrm>
          <a:prstGeom prst="rect">
            <a:avLst/>
          </a:prstGeom>
        </p:spPr>
        <p:txBody>
          <a:bodyPr anchor="ctr"/>
          <a:lstStyle/>
          <a:p>
            <a:pPr algn="r" fontAlgn="auto">
              <a:spcBef>
                <a:spcPts val="0"/>
              </a:spcBef>
              <a:spcAft>
                <a:spcPts val="0"/>
              </a:spcAft>
              <a:defRPr/>
            </a:pPr>
            <a:endParaRPr lang="en-US" sz="1200" dirty="0">
              <a:solidFill>
                <a:schemeClr val="tx1">
                  <a:tint val="75000"/>
                </a:schemeClr>
              </a:solidFill>
              <a:latin typeface="+mn-lt"/>
              <a:cs typeface="+mn-cs"/>
            </a:endParaRPr>
          </a:p>
        </p:txBody>
      </p:sp>
      <p:sp>
        <p:nvSpPr>
          <p:cNvPr id="9" name="Rectangle 8"/>
          <p:cNvSpPr/>
          <p:nvPr/>
        </p:nvSpPr>
        <p:spPr>
          <a:xfrm>
            <a:off x="1524000" y="2209800"/>
            <a:ext cx="4946675" cy="769441"/>
          </a:xfrm>
          <a:prstGeom prst="rect">
            <a:avLst/>
          </a:prstGeom>
        </p:spPr>
        <p:txBody>
          <a:bodyPr wrap="none">
            <a:spAutoFit/>
          </a:bodyPr>
          <a:lstStyle/>
          <a:p>
            <a:pPr eaLnBrk="1" hangingPunct="1">
              <a:buNone/>
            </a:pPr>
            <a:r>
              <a:rPr lang="en-US" sz="4400" dirty="0" smtClean="0">
                <a:solidFill>
                  <a:srgbClr val="1B1E7A"/>
                </a:solidFill>
                <a:latin typeface="+mj-lt"/>
              </a:rPr>
              <a:t>Lloyd B. Potter, Ph.D.</a:t>
            </a:r>
          </a:p>
        </p:txBody>
      </p:sp>
      <p:sp>
        <p:nvSpPr>
          <p:cNvPr id="2" name="Footer Placeholder 1"/>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1449014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1853"/>
            <a:ext cx="7539616" cy="990600"/>
          </a:xfrm>
        </p:spPr>
        <p:txBody>
          <a:bodyPr>
            <a:noAutofit/>
          </a:bodyPr>
          <a:lstStyle/>
          <a:p>
            <a:r>
              <a:rPr lang="en-US" sz="2800" dirty="0" smtClean="0"/>
              <a:t>Estimated Population Change, Texas Counties, 2010 to 2014</a:t>
            </a:r>
            <a:endParaRPr lang="en-US" sz="28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5</a:t>
            </a:fld>
            <a:endParaRPr lang="en-US" dirty="0"/>
          </a:p>
        </p:txBody>
      </p:sp>
      <p:sp>
        <p:nvSpPr>
          <p:cNvPr id="15" name="TextBox 14"/>
          <p:cNvSpPr txBox="1"/>
          <p:nvPr/>
        </p:nvSpPr>
        <p:spPr>
          <a:xfrm>
            <a:off x="3" y="6501769"/>
            <a:ext cx="3653564" cy="230832"/>
          </a:xfrm>
          <a:prstGeom prst="rect">
            <a:avLst/>
          </a:prstGeom>
          <a:noFill/>
        </p:spPr>
        <p:txBody>
          <a:bodyPr wrap="none" rtlCol="0">
            <a:spAutoFit/>
          </a:bodyPr>
          <a:lstStyle/>
          <a:p>
            <a:r>
              <a:rPr lang="en-US" sz="900" dirty="0" smtClean="0">
                <a:solidFill>
                  <a:schemeClr val="tx1">
                    <a:lumMod val="50000"/>
                    <a:lumOff val="50000"/>
                  </a:schemeClr>
                </a:solidFill>
              </a:rPr>
              <a:t>Source: U.S. Census Bureau Population Estimates, 2014 Vintage. </a:t>
            </a:r>
            <a:endParaRPr lang="en-US" sz="900" dirty="0">
              <a:solidFill>
                <a:schemeClr val="tx1">
                  <a:lumMod val="50000"/>
                  <a:lumOff val="50000"/>
                </a:schemeClr>
              </a:solidFill>
            </a:endParaRPr>
          </a:p>
        </p:txBody>
      </p:sp>
      <p:sp>
        <p:nvSpPr>
          <p:cNvPr id="3" name="TextBox 2"/>
          <p:cNvSpPr txBox="1"/>
          <p:nvPr/>
        </p:nvSpPr>
        <p:spPr>
          <a:xfrm>
            <a:off x="5649246" y="1447800"/>
            <a:ext cx="1981200" cy="830997"/>
          </a:xfrm>
          <a:prstGeom prst="rect">
            <a:avLst/>
          </a:prstGeom>
          <a:noFill/>
        </p:spPr>
        <p:txBody>
          <a:bodyPr wrap="square" rtlCol="0">
            <a:spAutoFit/>
          </a:bodyPr>
          <a:lstStyle/>
          <a:p>
            <a:r>
              <a:rPr lang="en-US" sz="1600" dirty="0" smtClean="0">
                <a:solidFill>
                  <a:srgbClr val="191C6F"/>
                </a:solidFill>
              </a:rPr>
              <a:t>102 counties lost population over the four year period.</a:t>
            </a:r>
            <a:endParaRPr lang="en-US" sz="1600" dirty="0">
              <a:solidFill>
                <a:srgbClr val="191C6F"/>
              </a:solidFill>
            </a:endParaRPr>
          </a:p>
        </p:txBody>
      </p:sp>
      <p:pic>
        <p:nvPicPr>
          <p:cNvPr id="5" name="Picture 4"/>
          <p:cNvPicPr>
            <a:picLocks noChangeAspect="1"/>
          </p:cNvPicPr>
          <p:nvPr/>
        </p:nvPicPr>
        <p:blipFill rotWithShape="1">
          <a:blip r:embed="rId3"/>
          <a:srcRect l="1443" t="17246" r="7485" b="27383"/>
          <a:stretch/>
        </p:blipFill>
        <p:spPr>
          <a:xfrm>
            <a:off x="1709616" y="1066800"/>
            <a:ext cx="6839263" cy="5715001"/>
          </a:xfrm>
          <a:prstGeom prst="rect">
            <a:avLst/>
          </a:prstGeom>
        </p:spPr>
      </p:pic>
      <p:pic>
        <p:nvPicPr>
          <p:cNvPr id="9" name="Picture 8"/>
          <p:cNvPicPr>
            <a:picLocks noChangeAspect="1"/>
          </p:cNvPicPr>
          <p:nvPr/>
        </p:nvPicPr>
        <p:blipFill rotWithShape="1">
          <a:blip r:embed="rId4"/>
          <a:srcRect t="64057" r="5673"/>
          <a:stretch/>
        </p:blipFill>
        <p:spPr>
          <a:xfrm>
            <a:off x="914400" y="1266236"/>
            <a:ext cx="2491535" cy="1892300"/>
          </a:xfrm>
          <a:prstGeom prst="rect">
            <a:avLst/>
          </a:prstGeom>
        </p:spPr>
      </p:pic>
      <p:sp>
        <p:nvSpPr>
          <p:cNvPr id="7" name="Rectangle 6"/>
          <p:cNvSpPr/>
          <p:nvPr/>
        </p:nvSpPr>
        <p:spPr>
          <a:xfrm>
            <a:off x="76200" y="5332218"/>
            <a:ext cx="5573046" cy="1169551"/>
          </a:xfrm>
          <a:prstGeom prst="rect">
            <a:avLst/>
          </a:prstGeom>
        </p:spPr>
        <p:txBody>
          <a:bodyPr wrap="square">
            <a:spAutoFit/>
          </a:bodyPr>
          <a:lstStyle/>
          <a:p>
            <a:r>
              <a:rPr lang="en-US" sz="1400" dirty="0">
                <a:solidFill>
                  <a:schemeClr val="tx2"/>
                </a:solidFill>
              </a:rPr>
              <a:t>95 </a:t>
            </a:r>
            <a:r>
              <a:rPr lang="en-US" sz="1400" dirty="0" smtClean="0">
                <a:solidFill>
                  <a:schemeClr val="tx2"/>
                </a:solidFill>
              </a:rPr>
              <a:t>counties lost population between  2013-14</a:t>
            </a:r>
            <a:endParaRPr lang="en-US" sz="1400" dirty="0">
              <a:solidFill>
                <a:schemeClr val="tx2"/>
              </a:solidFill>
            </a:endParaRPr>
          </a:p>
          <a:p>
            <a:r>
              <a:rPr lang="en-US" sz="1400" dirty="0">
                <a:solidFill>
                  <a:schemeClr val="tx2"/>
                </a:solidFill>
              </a:rPr>
              <a:t>Of </a:t>
            </a:r>
            <a:r>
              <a:rPr lang="en-US" sz="1400" dirty="0" smtClean="0">
                <a:solidFill>
                  <a:schemeClr val="tx2"/>
                </a:solidFill>
              </a:rPr>
              <a:t>these:</a:t>
            </a:r>
          </a:p>
          <a:p>
            <a:r>
              <a:rPr lang="en-US" sz="1400" dirty="0">
                <a:solidFill>
                  <a:schemeClr val="tx2"/>
                </a:solidFill>
              </a:rPr>
              <a:t>	</a:t>
            </a:r>
            <a:r>
              <a:rPr lang="en-US" sz="1400" dirty="0" smtClean="0">
                <a:solidFill>
                  <a:schemeClr val="tx2"/>
                </a:solidFill>
              </a:rPr>
              <a:t>36 </a:t>
            </a:r>
            <a:r>
              <a:rPr lang="en-US" sz="1400" dirty="0">
                <a:solidFill>
                  <a:schemeClr val="tx2"/>
                </a:solidFill>
              </a:rPr>
              <a:t>(38%) had </a:t>
            </a:r>
            <a:r>
              <a:rPr lang="en-US" sz="1400" dirty="0" smtClean="0">
                <a:solidFill>
                  <a:schemeClr val="tx2"/>
                </a:solidFill>
              </a:rPr>
              <a:t>natural decline</a:t>
            </a:r>
            <a:endParaRPr lang="en-US" sz="1400" dirty="0">
              <a:solidFill>
                <a:schemeClr val="tx2"/>
              </a:solidFill>
            </a:endParaRPr>
          </a:p>
          <a:p>
            <a:r>
              <a:rPr lang="en-US" sz="1400" dirty="0" smtClean="0">
                <a:solidFill>
                  <a:schemeClr val="tx2"/>
                </a:solidFill>
              </a:rPr>
              <a:t>	89 </a:t>
            </a:r>
            <a:r>
              <a:rPr lang="en-US" sz="1400" dirty="0">
                <a:solidFill>
                  <a:schemeClr val="tx2"/>
                </a:solidFill>
              </a:rPr>
              <a:t>(94%) had </a:t>
            </a:r>
            <a:r>
              <a:rPr lang="en-US" sz="1400" dirty="0" smtClean="0">
                <a:solidFill>
                  <a:schemeClr val="tx2"/>
                </a:solidFill>
              </a:rPr>
              <a:t>net out migration</a:t>
            </a:r>
          </a:p>
          <a:p>
            <a:r>
              <a:rPr lang="en-US" sz="1400" dirty="0" smtClean="0">
                <a:solidFill>
                  <a:schemeClr val="tx2"/>
                </a:solidFill>
              </a:rPr>
              <a:t>	30 </a:t>
            </a:r>
            <a:r>
              <a:rPr lang="en-US" sz="1400" dirty="0">
                <a:solidFill>
                  <a:schemeClr val="tx2"/>
                </a:solidFill>
              </a:rPr>
              <a:t>(32%) had </a:t>
            </a:r>
            <a:r>
              <a:rPr lang="en-US" sz="1400" dirty="0" smtClean="0">
                <a:solidFill>
                  <a:schemeClr val="tx2"/>
                </a:solidFill>
              </a:rPr>
              <a:t>both natural decline and net out migration</a:t>
            </a:r>
            <a:endParaRPr lang="en-US" sz="1400" dirty="0">
              <a:solidFill>
                <a:schemeClr val="tx2"/>
              </a:solidFill>
            </a:endParaRPr>
          </a:p>
        </p:txBody>
      </p:sp>
    </p:spTree>
    <p:extLst>
      <p:ext uri="{BB962C8B-B14F-4D97-AF65-F5344CB8AC3E}">
        <p14:creationId xmlns:p14="http://schemas.microsoft.com/office/powerpoint/2010/main" val="11315821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384" y="236347"/>
            <a:ext cx="7539616" cy="990600"/>
          </a:xfrm>
        </p:spPr>
        <p:txBody>
          <a:bodyPr>
            <a:noAutofit/>
          </a:bodyPr>
          <a:lstStyle/>
          <a:p>
            <a:r>
              <a:rPr lang="en-US" sz="2800" dirty="0" smtClean="0"/>
              <a:t>Estimated Percent Change of the Total Population by County, Texas, 2010 to 2014</a:t>
            </a:r>
            <a:endParaRPr lang="en-US" sz="28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6</a:t>
            </a:fld>
            <a:endParaRPr lang="en-US" dirty="0"/>
          </a:p>
        </p:txBody>
      </p:sp>
      <p:sp>
        <p:nvSpPr>
          <p:cNvPr id="15" name="TextBox 14"/>
          <p:cNvSpPr txBox="1"/>
          <p:nvPr/>
        </p:nvSpPr>
        <p:spPr>
          <a:xfrm>
            <a:off x="0" y="6538914"/>
            <a:ext cx="4014240" cy="246221"/>
          </a:xfrm>
          <a:prstGeom prst="rect">
            <a:avLst/>
          </a:prstGeom>
          <a:noFill/>
        </p:spPr>
        <p:txBody>
          <a:bodyPr wrap="none" rtlCol="0">
            <a:spAutoFit/>
          </a:bodyPr>
          <a:lstStyle/>
          <a:p>
            <a:r>
              <a:rPr lang="en-US" sz="1000" dirty="0" smtClean="0">
                <a:solidFill>
                  <a:schemeClr val="tx1">
                    <a:lumMod val="50000"/>
                    <a:lumOff val="50000"/>
                  </a:schemeClr>
                </a:solidFill>
              </a:rPr>
              <a:t>Source: U.S. Census Bureau Population Estimates, 2014 Vintage. </a:t>
            </a:r>
            <a:endParaRPr lang="en-US" sz="1000" dirty="0">
              <a:solidFill>
                <a:schemeClr val="tx1">
                  <a:lumMod val="50000"/>
                  <a:lumOff val="50000"/>
                </a:schemeClr>
              </a:solidFill>
            </a:endParaRPr>
          </a:p>
        </p:txBody>
      </p:sp>
      <p:pic>
        <p:nvPicPr>
          <p:cNvPr id="7" name="Picture 6"/>
          <p:cNvPicPr>
            <a:picLocks noChangeAspect="1"/>
          </p:cNvPicPr>
          <p:nvPr/>
        </p:nvPicPr>
        <p:blipFill rotWithShape="1">
          <a:blip r:embed="rId3"/>
          <a:srcRect l="-3708" t="12811" r="3708" b="48755"/>
          <a:stretch/>
        </p:blipFill>
        <p:spPr>
          <a:xfrm>
            <a:off x="990600" y="1623440"/>
            <a:ext cx="2257497" cy="1729360"/>
          </a:xfrm>
          <a:prstGeom prst="rect">
            <a:avLst/>
          </a:prstGeom>
        </p:spPr>
      </p:pic>
      <p:pic>
        <p:nvPicPr>
          <p:cNvPr id="8" name="Picture 7"/>
          <p:cNvPicPr>
            <a:picLocks noChangeAspect="1"/>
          </p:cNvPicPr>
          <p:nvPr/>
        </p:nvPicPr>
        <p:blipFill rotWithShape="1">
          <a:blip r:embed="rId4"/>
          <a:srcRect l="2495" t="18155" r="10176" b="28290"/>
          <a:stretch/>
        </p:blipFill>
        <p:spPr>
          <a:xfrm>
            <a:off x="1752600" y="1447799"/>
            <a:ext cx="6418883" cy="5410201"/>
          </a:xfrm>
          <a:prstGeom prst="rect">
            <a:avLst/>
          </a:prstGeom>
        </p:spPr>
      </p:pic>
    </p:spTree>
    <p:extLst>
      <p:ext uri="{BB962C8B-B14F-4D97-AF65-F5344CB8AC3E}">
        <p14:creationId xmlns:p14="http://schemas.microsoft.com/office/powerpoint/2010/main" val="2702562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t="6734" b="4034"/>
          <a:stretch/>
        </p:blipFill>
        <p:spPr>
          <a:xfrm>
            <a:off x="1143000" y="1292169"/>
            <a:ext cx="6477000" cy="5373173"/>
          </a:xfrm>
        </p:spPr>
      </p:pic>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7</a:t>
            </a:fld>
            <a:endParaRPr lang="en-US" dirty="0"/>
          </a:p>
        </p:txBody>
      </p:sp>
    </p:spTree>
    <p:extLst>
      <p:ext uri="{BB962C8B-B14F-4D97-AF65-F5344CB8AC3E}">
        <p14:creationId xmlns:p14="http://schemas.microsoft.com/office/powerpoint/2010/main" val="1440560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37268260"/>
              </p:ext>
            </p:extLst>
          </p:nvPr>
        </p:nvGraphicFramePr>
        <p:xfrm>
          <a:off x="533400" y="1295400"/>
          <a:ext cx="7924800" cy="4758111"/>
        </p:xfrm>
        <a:graphic>
          <a:graphicData uri="http://schemas.openxmlformats.org/drawingml/2006/table">
            <a:tbl>
              <a:tblPr firstRow="1" firstCol="1" bandRow="1">
                <a:tableStyleId>{5C22544A-7EE6-4342-B048-85BDC9FD1C3A}</a:tableStyleId>
              </a:tblPr>
              <a:tblGrid>
                <a:gridCol w="1905000"/>
                <a:gridCol w="1143000"/>
                <a:gridCol w="1321240"/>
                <a:gridCol w="1284577"/>
                <a:gridCol w="968293"/>
                <a:gridCol w="1302690"/>
              </a:tblGrid>
              <a:tr h="846516">
                <a:tc>
                  <a:txBody>
                    <a:bodyPr/>
                    <a:lstStyle/>
                    <a:p>
                      <a:pPr>
                        <a:lnSpc>
                          <a:spcPct val="107000"/>
                        </a:lnSpc>
                      </a:pPr>
                      <a:endParaRPr lang="en-US" sz="1600" dirty="0">
                        <a:effectLst/>
                        <a:latin typeface="Calibri" panose="020F0502020204030204" pitchFamily="34" charset="0"/>
                      </a:endParaRPr>
                    </a:p>
                  </a:txBody>
                  <a:tcPr marL="61254" marR="61254" marT="0" marB="0" anchor="b"/>
                </a:tc>
                <a:tc>
                  <a:txBody>
                    <a:bodyPr/>
                    <a:lstStyle/>
                    <a:p>
                      <a:pPr marL="0" marR="0" algn="ctr">
                        <a:lnSpc>
                          <a:spcPct val="107000"/>
                        </a:lnSpc>
                        <a:spcBef>
                          <a:spcPts val="0"/>
                        </a:spcBef>
                        <a:spcAft>
                          <a:spcPts val="0"/>
                        </a:spcAft>
                      </a:pPr>
                      <a:r>
                        <a:rPr lang="en-US" sz="1600" dirty="0">
                          <a:effectLst/>
                        </a:rPr>
                        <a:t>U.S. Rank </a:t>
                      </a:r>
                      <a:r>
                        <a:rPr lang="en-US" sz="1600" dirty="0" smtClean="0">
                          <a:effectLst/>
                        </a:rPr>
                        <a:t>Population </a:t>
                      </a:r>
                      <a:r>
                        <a:rPr lang="en-US" sz="1600" dirty="0">
                          <a:effectLst/>
                        </a:rPr>
                        <a:t>Change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dirty="0" smtClean="0">
                          <a:effectLst/>
                        </a:rPr>
                        <a:t>Population </a:t>
                      </a:r>
                      <a:r>
                        <a:rPr lang="en-US" sz="1600" dirty="0">
                          <a:effectLst/>
                        </a:rPr>
                        <a:t>Change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dirty="0" smtClean="0">
                          <a:effectLst/>
                        </a:rPr>
                        <a:t>Percent of Change from Natural </a:t>
                      </a:r>
                      <a:r>
                        <a:rPr lang="en-US" sz="1600" dirty="0">
                          <a:effectLst/>
                        </a:rPr>
                        <a:t>Increase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dirty="0">
                          <a:effectLst/>
                        </a:rPr>
                        <a:t>Percent </a:t>
                      </a:r>
                      <a:r>
                        <a:rPr lang="en-US" sz="1600" dirty="0" smtClean="0">
                          <a:effectLst/>
                        </a:rPr>
                        <a:t>Change</a:t>
                      </a:r>
                      <a:r>
                        <a:rPr lang="en-US" sz="1600" baseline="0" dirty="0" smtClean="0">
                          <a:effectLst/>
                        </a:rPr>
                        <a:t> </a:t>
                      </a:r>
                      <a:r>
                        <a:rPr lang="en-US" sz="1600" dirty="0" smtClean="0">
                          <a:effectLst/>
                        </a:rPr>
                        <a:t>from </a:t>
                      </a:r>
                      <a:r>
                        <a:rPr lang="en-US" sz="1600" dirty="0">
                          <a:effectLst/>
                        </a:rPr>
                        <a:t>Migration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dirty="0">
                          <a:effectLst/>
                        </a:rPr>
                        <a:t>Percent of </a:t>
                      </a:r>
                      <a:r>
                        <a:rPr lang="en-US" sz="1600" dirty="0" smtClean="0">
                          <a:effectLst/>
                        </a:rPr>
                        <a:t>Migration </a:t>
                      </a:r>
                      <a:r>
                        <a:rPr lang="en-US" sz="1600" dirty="0">
                          <a:effectLst/>
                        </a:rPr>
                        <a:t>that is international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dirty="0">
                          <a:effectLst/>
                        </a:rPr>
                        <a:t>Harris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dirty="0">
                          <a:solidFill>
                            <a:schemeClr val="tx2"/>
                          </a:solidFill>
                          <a:effectLst/>
                        </a:rPr>
                        <a:t>1</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dirty="0">
                          <a:solidFill>
                            <a:schemeClr val="tx2"/>
                          </a:solidFill>
                          <a:effectLst/>
                        </a:rPr>
                        <a:t>             88,618 </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dirty="0" smtClean="0">
                          <a:solidFill>
                            <a:schemeClr val="tx2"/>
                          </a:solidFill>
                          <a:effectLst/>
                        </a:rPr>
                        <a:t>48.6%</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dirty="0" smtClean="0">
                          <a:solidFill>
                            <a:schemeClr val="tx2"/>
                          </a:solidFill>
                          <a:effectLst/>
                        </a:rPr>
                        <a:t>51.4%</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54.0%</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b="1" dirty="0">
                          <a:solidFill>
                            <a:schemeClr val="bg1"/>
                          </a:solidFill>
                          <a:effectLst/>
                        </a:rPr>
                        <a:t>Bexar </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solidFill>
                      <a:schemeClr val="accent1"/>
                    </a:solidFill>
                  </a:tcPr>
                </a:tc>
                <a:tc>
                  <a:txBody>
                    <a:bodyPr/>
                    <a:lstStyle/>
                    <a:p>
                      <a:pPr marL="0" marR="0" algn="r">
                        <a:lnSpc>
                          <a:spcPct val="107000"/>
                        </a:lnSpc>
                        <a:spcBef>
                          <a:spcPts val="0"/>
                        </a:spcBef>
                        <a:spcAft>
                          <a:spcPts val="0"/>
                        </a:spcAft>
                      </a:pPr>
                      <a:r>
                        <a:rPr lang="en-US" sz="1600" b="1" dirty="0">
                          <a:solidFill>
                            <a:schemeClr val="tx2"/>
                          </a:solidFill>
                          <a:effectLst/>
                        </a:rPr>
                        <a:t>6</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solidFill>
                      <a:schemeClr val="bg1">
                        <a:lumMod val="95000"/>
                      </a:schemeClr>
                    </a:solidFill>
                  </a:tcPr>
                </a:tc>
                <a:tc>
                  <a:txBody>
                    <a:bodyPr/>
                    <a:lstStyle/>
                    <a:p>
                      <a:pPr marL="0" marR="0" algn="r">
                        <a:lnSpc>
                          <a:spcPct val="107000"/>
                        </a:lnSpc>
                        <a:spcBef>
                          <a:spcPts val="0"/>
                        </a:spcBef>
                        <a:spcAft>
                          <a:spcPts val="0"/>
                        </a:spcAft>
                      </a:pPr>
                      <a:r>
                        <a:rPr lang="en-US" sz="1600" b="1" dirty="0">
                          <a:solidFill>
                            <a:schemeClr val="tx2"/>
                          </a:solidFill>
                          <a:effectLst/>
                        </a:rPr>
                        <a:t>         </a:t>
                      </a:r>
                      <a:r>
                        <a:rPr lang="en-US" sz="1600" b="1" dirty="0" smtClean="0">
                          <a:solidFill>
                            <a:schemeClr val="tx2"/>
                          </a:solidFill>
                          <a:effectLst/>
                        </a:rPr>
                        <a:t> </a:t>
                      </a:r>
                      <a:r>
                        <a:rPr lang="en-US" sz="1600" b="1" dirty="0">
                          <a:solidFill>
                            <a:schemeClr val="tx2"/>
                          </a:solidFill>
                          <a:effectLst/>
                        </a:rPr>
                        <a:t>33,712 </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solidFill>
                      <a:schemeClr val="bg1">
                        <a:lumMod val="95000"/>
                      </a:schemeClr>
                    </a:solidFill>
                  </a:tcPr>
                </a:tc>
                <a:tc>
                  <a:txBody>
                    <a:bodyPr/>
                    <a:lstStyle/>
                    <a:p>
                      <a:pPr marL="0" marR="0" algn="r">
                        <a:lnSpc>
                          <a:spcPct val="107000"/>
                        </a:lnSpc>
                        <a:spcBef>
                          <a:spcPts val="0"/>
                        </a:spcBef>
                        <a:spcAft>
                          <a:spcPts val="0"/>
                        </a:spcAft>
                      </a:pPr>
                      <a:r>
                        <a:rPr lang="en-US" sz="1600" b="1" dirty="0" smtClean="0">
                          <a:solidFill>
                            <a:schemeClr val="tx2"/>
                          </a:solidFill>
                          <a:effectLst/>
                        </a:rPr>
                        <a:t>42.8%</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solidFill>
                      <a:schemeClr val="bg1">
                        <a:lumMod val="95000"/>
                      </a:schemeClr>
                    </a:solidFill>
                  </a:tcPr>
                </a:tc>
                <a:tc>
                  <a:txBody>
                    <a:bodyPr/>
                    <a:lstStyle/>
                    <a:p>
                      <a:pPr marL="0" marR="0" algn="r">
                        <a:lnSpc>
                          <a:spcPct val="107000"/>
                        </a:lnSpc>
                        <a:spcBef>
                          <a:spcPts val="0"/>
                        </a:spcBef>
                        <a:spcAft>
                          <a:spcPts val="0"/>
                        </a:spcAft>
                      </a:pPr>
                      <a:r>
                        <a:rPr lang="en-US" sz="1600" b="1" dirty="0" smtClean="0">
                          <a:solidFill>
                            <a:schemeClr val="tx2"/>
                          </a:solidFill>
                          <a:effectLst/>
                        </a:rPr>
                        <a:t>57.2%</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solidFill>
                      <a:schemeClr val="bg1">
                        <a:lumMod val="95000"/>
                      </a:schemeClr>
                    </a:solidFill>
                  </a:tcPr>
                </a:tc>
                <a:tc>
                  <a:txBody>
                    <a:bodyPr/>
                    <a:lstStyle/>
                    <a:p>
                      <a:pPr marL="0" marR="0" algn="r">
                        <a:lnSpc>
                          <a:spcPct val="107000"/>
                        </a:lnSpc>
                        <a:spcBef>
                          <a:spcPts val="0"/>
                        </a:spcBef>
                        <a:spcAft>
                          <a:spcPts val="0"/>
                        </a:spcAft>
                      </a:pPr>
                      <a:r>
                        <a:rPr lang="en-US" sz="1600" b="1" dirty="0" smtClean="0">
                          <a:solidFill>
                            <a:schemeClr val="tx2"/>
                          </a:solidFill>
                          <a:effectLst/>
                        </a:rPr>
                        <a:t>23.2%</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solidFill>
                      <a:schemeClr val="bg1">
                        <a:lumMod val="95000"/>
                      </a:schemeClr>
                    </a:solidFill>
                  </a:tcPr>
                </a:tc>
              </a:tr>
              <a:tr h="335680">
                <a:tc>
                  <a:txBody>
                    <a:bodyPr/>
                    <a:lstStyle/>
                    <a:p>
                      <a:pPr marL="0" marR="0" algn="ctr">
                        <a:lnSpc>
                          <a:spcPct val="107000"/>
                        </a:lnSpc>
                        <a:spcBef>
                          <a:spcPts val="0"/>
                        </a:spcBef>
                        <a:spcAft>
                          <a:spcPts val="0"/>
                        </a:spcAft>
                      </a:pPr>
                      <a:r>
                        <a:rPr lang="en-US" sz="1600" b="1" dirty="0">
                          <a:effectLst/>
                        </a:rPr>
                        <a:t>Dallas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a:solidFill>
                            <a:schemeClr val="tx2"/>
                          </a:solidFill>
                          <a:effectLst/>
                        </a:rPr>
                        <a:t>8</a:t>
                      </a:r>
                      <a:endParaRPr lang="en-US" sz="16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b="0" dirty="0">
                          <a:solidFill>
                            <a:schemeClr val="tx2"/>
                          </a:solidFill>
                          <a:effectLst/>
                        </a:rPr>
                        <a:t>             32,555 </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69.6%</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30.4%</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116.3%*</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b="1" dirty="0">
                          <a:effectLst/>
                        </a:rPr>
                        <a:t>Tarrant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a:solidFill>
                            <a:schemeClr val="tx2"/>
                          </a:solidFill>
                          <a:effectLst/>
                        </a:rPr>
                        <a:t>10</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b="0" dirty="0">
                          <a:solidFill>
                            <a:schemeClr val="tx2"/>
                          </a:solidFill>
                          <a:effectLst/>
                        </a:rPr>
                        <a:t>             31,417 </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50.8%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49.2%</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38.5%</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dirty="0">
                          <a:effectLst/>
                        </a:rPr>
                        <a:t>Fort Bend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a:solidFill>
                            <a:schemeClr val="tx2"/>
                          </a:solidFill>
                          <a:effectLst/>
                        </a:rPr>
                        <a:t>11</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b="0" dirty="0">
                          <a:solidFill>
                            <a:schemeClr val="tx2"/>
                          </a:solidFill>
                          <a:effectLst/>
                        </a:rPr>
                        <a:t>             30,784 </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19.4%</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80.6%</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17.3%</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dirty="0">
                          <a:effectLst/>
                        </a:rPr>
                        <a:t>Travis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a:solidFill>
                            <a:schemeClr val="tx2"/>
                          </a:solidFill>
                          <a:effectLst/>
                        </a:rPr>
                        <a:t>12</a:t>
                      </a:r>
                      <a:endParaRPr lang="en-US" sz="16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b="0" dirty="0">
                          <a:solidFill>
                            <a:schemeClr val="tx2"/>
                          </a:solidFill>
                          <a:effectLst/>
                        </a:rPr>
                        <a:t>             28,397 </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38.2%</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61.8%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29.7%</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b="1" dirty="0">
                          <a:effectLst/>
                        </a:rPr>
                        <a:t>Collin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a:solidFill>
                            <a:schemeClr val="tx2"/>
                          </a:solidFill>
                          <a:effectLst/>
                        </a:rPr>
                        <a:t>14</a:t>
                      </a:r>
                      <a:endParaRPr lang="en-US" sz="16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b="0" dirty="0">
                          <a:solidFill>
                            <a:schemeClr val="tx2"/>
                          </a:solidFill>
                          <a:effectLst/>
                        </a:rPr>
                        <a:t>             26,530 </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26.1%</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73.8%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20.1%</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b="1" dirty="0">
                          <a:effectLst/>
                        </a:rPr>
                        <a:t>Denton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a:solidFill>
                            <a:schemeClr val="tx2"/>
                          </a:solidFill>
                          <a:effectLst/>
                        </a:rPr>
                        <a:t>16</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b="0" dirty="0">
                          <a:solidFill>
                            <a:schemeClr val="tx2"/>
                          </a:solidFill>
                          <a:effectLst/>
                        </a:rPr>
                        <a:t>             24,211 </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27.2%</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72.8%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14.0%</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dirty="0">
                          <a:effectLst/>
                        </a:rPr>
                        <a:t>Montgomery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a:solidFill>
                            <a:schemeClr val="tx2"/>
                          </a:solidFill>
                          <a:effectLst/>
                        </a:rPr>
                        <a:t>27</a:t>
                      </a:r>
                      <a:endParaRPr lang="en-US" sz="16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b="0">
                          <a:solidFill>
                            <a:schemeClr val="tx2"/>
                          </a:solidFill>
                          <a:effectLst/>
                        </a:rPr>
                        <a:t>             19,129 </a:t>
                      </a:r>
                      <a:endParaRPr lang="en-US" sz="16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17.9%</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82.1%</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10.4%</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dirty="0">
                          <a:effectLst/>
                        </a:rPr>
                        <a:t>Williamson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a:solidFill>
                            <a:schemeClr val="tx2"/>
                          </a:solidFill>
                          <a:effectLst/>
                        </a:rPr>
                        <a:t>31</a:t>
                      </a:r>
                      <a:endParaRPr lang="en-US" sz="16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b="0">
                          <a:solidFill>
                            <a:schemeClr val="tx2"/>
                          </a:solidFill>
                          <a:effectLst/>
                        </a:rPr>
                        <a:t>             18,025 </a:t>
                      </a:r>
                      <a:endParaRPr lang="en-US" sz="16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23.2%</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76.8%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7.8%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178237">
                <a:tc gridSpan="6">
                  <a:txBody>
                    <a:bodyPr/>
                    <a:lstStyle/>
                    <a:p>
                      <a:pPr marL="0" marR="0">
                        <a:lnSpc>
                          <a:spcPct val="107000"/>
                        </a:lnSpc>
                        <a:spcBef>
                          <a:spcPts val="0"/>
                        </a:spcBef>
                        <a:spcAft>
                          <a:spcPts val="0"/>
                        </a:spcAft>
                      </a:pPr>
                      <a:r>
                        <a:rPr lang="en-US" sz="1100" dirty="0">
                          <a:effectLst/>
                        </a:rPr>
                        <a:t>*Dallas had net out domestic migration over this period.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8237">
                <a:tc gridSpan="6">
                  <a:txBody>
                    <a:bodyPr/>
                    <a:lstStyle/>
                    <a:p>
                      <a:pPr marL="0" marR="0">
                        <a:lnSpc>
                          <a:spcPct val="107000"/>
                        </a:lnSpc>
                        <a:spcBef>
                          <a:spcPts val="0"/>
                        </a:spcBef>
                        <a:spcAft>
                          <a:spcPts val="0"/>
                        </a:spcAft>
                      </a:pPr>
                      <a:r>
                        <a:rPr lang="en-US" sz="1050" dirty="0">
                          <a:effectLst/>
                        </a:rPr>
                        <a:t>Source: U.S. Census  Bureau, 2014 Vintage Population Estimates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3" name="Rectangle 2"/>
          <p:cNvSpPr/>
          <p:nvPr/>
        </p:nvSpPr>
        <p:spPr>
          <a:xfrm>
            <a:off x="2743200" y="76200"/>
            <a:ext cx="4572000" cy="830997"/>
          </a:xfrm>
          <a:prstGeom prst="rect">
            <a:avLst/>
          </a:prstGeom>
        </p:spPr>
        <p:txBody>
          <a:bodyPr>
            <a:spAutoFit/>
          </a:bodyPr>
          <a:lstStyle/>
          <a:p>
            <a:r>
              <a:rPr lang="en-US" dirty="0" smtClean="0">
                <a:solidFill>
                  <a:schemeClr val="tx2"/>
                </a:solidFill>
              </a:rPr>
              <a:t>Top Counties for Numeric Growth in </a:t>
            </a:r>
            <a:r>
              <a:rPr lang="en-US" dirty="0">
                <a:solidFill>
                  <a:schemeClr val="tx2"/>
                </a:solidFill>
              </a:rPr>
              <a:t>Texas, </a:t>
            </a:r>
            <a:r>
              <a:rPr lang="en-US" dirty="0" smtClean="0">
                <a:solidFill>
                  <a:schemeClr val="tx2"/>
                </a:solidFill>
              </a:rPr>
              <a:t>2013-2014</a:t>
            </a:r>
            <a:endParaRPr lang="en-US" dirty="0">
              <a:solidFill>
                <a:schemeClr val="tx2"/>
              </a:solidFill>
            </a:endParaRPr>
          </a:p>
        </p:txBody>
      </p:sp>
    </p:spTree>
    <p:extLst>
      <p:ext uri="{BB962C8B-B14F-4D97-AF65-F5344CB8AC3E}">
        <p14:creationId xmlns:p14="http://schemas.microsoft.com/office/powerpoint/2010/main" val="12710105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43200" y="76200"/>
            <a:ext cx="4572000" cy="830997"/>
          </a:xfrm>
          <a:prstGeom prst="rect">
            <a:avLst/>
          </a:prstGeom>
        </p:spPr>
        <p:txBody>
          <a:bodyPr>
            <a:spAutoFit/>
          </a:bodyPr>
          <a:lstStyle/>
          <a:p>
            <a:r>
              <a:rPr lang="en-US" dirty="0" smtClean="0">
                <a:solidFill>
                  <a:schemeClr val="tx2"/>
                </a:solidFill>
              </a:rPr>
              <a:t>Top Counties for Percent Growth* in </a:t>
            </a:r>
            <a:r>
              <a:rPr lang="en-US" dirty="0">
                <a:solidFill>
                  <a:schemeClr val="tx2"/>
                </a:solidFill>
              </a:rPr>
              <a:t>Texas, </a:t>
            </a:r>
            <a:r>
              <a:rPr lang="en-US" dirty="0" smtClean="0">
                <a:solidFill>
                  <a:schemeClr val="tx2"/>
                </a:solidFill>
              </a:rPr>
              <a:t>2013-2014</a:t>
            </a:r>
            <a:endParaRPr lang="en-US" dirty="0">
              <a:solidFill>
                <a:schemeClr val="tx2"/>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891525310"/>
              </p:ext>
            </p:extLst>
          </p:nvPr>
        </p:nvGraphicFramePr>
        <p:xfrm>
          <a:off x="1600200" y="1219200"/>
          <a:ext cx="6153468" cy="5153920"/>
        </p:xfrm>
        <a:graphic>
          <a:graphicData uri="http://schemas.openxmlformats.org/drawingml/2006/table">
            <a:tbl>
              <a:tblPr firstRow="1" firstCol="1" bandRow="1">
                <a:tableStyleId>{5C22544A-7EE6-4342-B048-85BDC9FD1C3A}</a:tableStyleId>
              </a:tblPr>
              <a:tblGrid>
                <a:gridCol w="1981200"/>
                <a:gridCol w="609600"/>
                <a:gridCol w="1066800"/>
                <a:gridCol w="1066800"/>
                <a:gridCol w="1429068"/>
              </a:tblGrid>
              <a:tr h="963267">
                <a:tc>
                  <a:txBody>
                    <a:bodyPr/>
                    <a:lstStyle/>
                    <a:p>
                      <a:pPr>
                        <a:lnSpc>
                          <a:spcPct val="107000"/>
                        </a:lnSpc>
                      </a:pPr>
                      <a:endParaRPr lang="en-US" sz="1600" dirty="0">
                        <a:effectLst/>
                        <a:latin typeface="Calibri" panose="020F0502020204030204" pitchFamily="34"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U.S. Rank</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2013-2014 Percent </a:t>
                      </a:r>
                      <a:r>
                        <a:rPr lang="en-US" sz="1600" dirty="0" smtClean="0">
                          <a:effectLst/>
                        </a:rPr>
                        <a:t>Population </a:t>
                      </a:r>
                      <a:r>
                        <a:rPr lang="en-US" sz="1600" dirty="0">
                          <a:effectLst/>
                        </a:rPr>
                        <a:t>Change</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Percent </a:t>
                      </a:r>
                      <a:r>
                        <a:rPr lang="en-US" sz="1600" dirty="0" smtClean="0">
                          <a:effectLst/>
                        </a:rPr>
                        <a:t>Change</a:t>
                      </a:r>
                      <a:r>
                        <a:rPr lang="en-US" sz="1600" baseline="0" dirty="0" smtClean="0">
                          <a:effectLst/>
                        </a:rPr>
                        <a:t> </a:t>
                      </a:r>
                      <a:r>
                        <a:rPr lang="en-US" sz="1600" dirty="0" smtClean="0">
                          <a:effectLst/>
                        </a:rPr>
                        <a:t>from </a:t>
                      </a:r>
                      <a:r>
                        <a:rPr lang="en-US" sz="1600" dirty="0">
                          <a:effectLst/>
                        </a:rPr>
                        <a:t>Migration</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Percent of </a:t>
                      </a:r>
                      <a:r>
                        <a:rPr lang="en-US" sz="1600" dirty="0" smtClean="0">
                          <a:effectLst/>
                        </a:rPr>
                        <a:t>Migration </a:t>
                      </a:r>
                      <a:r>
                        <a:rPr lang="en-US" sz="1600" dirty="0">
                          <a:effectLst/>
                        </a:rPr>
                        <a:t>that is </a:t>
                      </a:r>
                      <a:r>
                        <a:rPr lang="en-US" sz="1600" dirty="0" smtClean="0">
                          <a:effectLst/>
                        </a:rPr>
                        <a:t>International</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1" dirty="0">
                          <a:effectLst/>
                        </a:rPr>
                        <a:t>Hays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a:effectLst/>
                        </a:rPr>
                        <a:t>5</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a:effectLst/>
                        </a:rPr>
                        <a:t>4.8%</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smtClean="0">
                          <a:effectLst/>
                        </a:rPr>
                        <a:t>83.9%</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a:effectLst/>
                        </a:rPr>
                        <a:t>2.62%</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dirty="0">
                          <a:effectLst/>
                        </a:rPr>
                        <a:t>Fort Bend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6</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4.7%</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80.6</a:t>
                      </a:r>
                      <a:r>
                        <a:rPr lang="en-US" sz="1600" dirty="0">
                          <a:effectLst/>
                        </a:rPr>
                        <a:t>%</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17.3%</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1" dirty="0">
                          <a:effectLst/>
                        </a:rPr>
                        <a:t>Comal </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a:effectLst/>
                        </a:rPr>
                        <a:t>9</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a:effectLst/>
                        </a:rPr>
                        <a:t>4.0%</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smtClean="0">
                          <a:effectLst/>
                        </a:rPr>
                        <a:t>90.1%</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smtClean="0">
                          <a:effectLst/>
                        </a:rPr>
                        <a:t>3.0%</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dirty="0">
                          <a:effectLst/>
                        </a:rPr>
                        <a:t>Andrews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12</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4.0%</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62.8</a:t>
                      </a:r>
                      <a:r>
                        <a:rPr lang="en-US" sz="1600" dirty="0">
                          <a:effectLst/>
                        </a:rPr>
                        <a:t>%</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3.6%</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dirty="0">
                          <a:effectLst/>
                        </a:rPr>
                        <a:t>Montgomery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13</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3.8%</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82.1%</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10.5%</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dirty="0">
                          <a:effectLst/>
                        </a:rPr>
                        <a:t>Williamson </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14</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3.8%</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76.8%</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7.8%</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1" dirty="0">
                          <a:effectLst/>
                        </a:rPr>
                        <a:t>Kendall </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a:effectLst/>
                        </a:rPr>
                        <a:t>15</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a:effectLst/>
                        </a:rPr>
                        <a:t>3.8%</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smtClean="0">
                          <a:effectLst/>
                        </a:rPr>
                        <a:t>98.0%</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smtClean="0">
                          <a:effectLst/>
                        </a:rPr>
                        <a:t>5.0%</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dirty="0">
                          <a:effectLst/>
                        </a:rPr>
                        <a:t>Ward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21</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3.4%</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72.0%</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1.5%</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1" dirty="0">
                          <a:effectLst/>
                        </a:rPr>
                        <a:t>Denton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23</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3.3%</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72.8%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14.2</a:t>
                      </a:r>
                      <a:r>
                        <a:rPr lang="en-US" sz="1600" b="0" dirty="0">
                          <a:effectLst/>
                        </a:rPr>
                        <a:t>%</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1" dirty="0">
                          <a:effectLst/>
                        </a:rPr>
                        <a:t>Collin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31</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3.1%</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73.9%</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20.1%</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dirty="0">
                          <a:effectLst/>
                        </a:rPr>
                        <a:t>Aransas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32</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3.1%</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110.8</a:t>
                      </a:r>
                      <a:r>
                        <a:rPr lang="en-US" sz="1600" b="0" dirty="0">
                          <a:effectLst/>
                        </a:rPr>
                        <a:t>%</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4.3%</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1" dirty="0">
                          <a:effectLst/>
                        </a:rPr>
                        <a:t>Rockwall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35</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3.0%</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78.3%</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7.8%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dirty="0">
                          <a:effectLst/>
                        </a:rPr>
                        <a:t>Waller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36</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a:effectLst/>
                        </a:rPr>
                        <a:t>2.9%</a:t>
                      </a:r>
                      <a:endParaRPr lang="en-US" sz="16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77.2%</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5.3%</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dirty="0">
                          <a:effectLst/>
                        </a:rPr>
                        <a:t>Ector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37</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2.9%</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59.9%</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2.0%</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1" dirty="0">
                          <a:effectLst/>
                        </a:rPr>
                        <a:t>Guadalupe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a:effectLst/>
                        </a:rPr>
                        <a:t>42</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a:effectLst/>
                        </a:rPr>
                        <a:t>2.8%</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smtClean="0">
                          <a:effectLst/>
                        </a:rPr>
                        <a:t>78.6%</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smtClean="0">
                          <a:effectLst/>
                        </a:rPr>
                        <a:t>4.9%</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gridSpan="5">
                  <a:txBody>
                    <a:bodyPr/>
                    <a:lstStyle/>
                    <a:p>
                      <a:pPr marL="0" marR="0">
                        <a:lnSpc>
                          <a:spcPct val="107000"/>
                        </a:lnSpc>
                        <a:spcBef>
                          <a:spcPts val="0"/>
                        </a:spcBef>
                        <a:spcAft>
                          <a:spcPts val="0"/>
                        </a:spcAft>
                      </a:pPr>
                      <a:r>
                        <a:rPr lang="en-US" sz="800" dirty="0">
                          <a:effectLst/>
                        </a:rPr>
                        <a:t>Source: U.S. Census  Bureau, 2014 Vintage Population Estimates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5" name="Rectangle 4"/>
          <p:cNvSpPr/>
          <p:nvPr/>
        </p:nvSpPr>
        <p:spPr>
          <a:xfrm>
            <a:off x="609600" y="6477000"/>
            <a:ext cx="4572000" cy="264368"/>
          </a:xfrm>
          <a:prstGeom prst="rect">
            <a:avLst/>
          </a:prstGeom>
        </p:spPr>
        <p:txBody>
          <a:bodyPr>
            <a:spAutoFit/>
          </a:bodyPr>
          <a:lstStyle/>
          <a:p>
            <a:pPr marL="0" marR="0">
              <a:lnSpc>
                <a:spcPct val="107000"/>
              </a:lnSpc>
              <a:spcBef>
                <a:spcPts val="0"/>
              </a:spcBef>
              <a:spcAft>
                <a:spcPts val="0"/>
              </a:spcAft>
            </a:pPr>
            <a:r>
              <a:rPr lang="en-US" sz="1100" dirty="0" smtClean="0">
                <a:solidFill>
                  <a:schemeClr val="bg1">
                    <a:lumMod val="75000"/>
                  </a:schemeClr>
                </a:solidFill>
              </a:rPr>
              <a:t>*Among Counties with 10,000 or more population in 2013</a:t>
            </a:r>
            <a:endParaRPr lang="en-US"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6823753"/>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09ED1DF319F2048B3E62B9641678531" ma:contentTypeVersion="0" ma:contentTypeDescription="Create a new document." ma:contentTypeScope="" ma:versionID="4e3f5fc684d5389b1ede4e436d85ba1b">
  <xsd:schema xmlns:xsd="http://www.w3.org/2001/XMLSchema" xmlns:xs="http://www.w3.org/2001/XMLSchema" xmlns:p="http://schemas.microsoft.com/office/2006/metadata/properties" targetNamespace="http://schemas.microsoft.com/office/2006/metadata/properties" ma:root="true" ma:fieldsID="7ba2d133991974d76e777eae1aa1de2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3745B26-D4FB-4130-AF47-6D1D36FE1E03}">
  <ds:schemaRefs>
    <ds:schemaRef ds:uri="http://schemas.microsoft.com/sharepoint/v3/contenttype/forms"/>
  </ds:schemaRefs>
</ds:datastoreItem>
</file>

<file path=customXml/itemProps2.xml><?xml version="1.0" encoding="utf-8"?>
<ds:datastoreItem xmlns:ds="http://schemas.openxmlformats.org/officeDocument/2006/customXml" ds:itemID="{EF204B6D-E7A0-4FAC-9BFD-65567A7D0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BB2CC5C5-12EA-43DF-BB61-1E515C1E7544}">
  <ds:schemaRefs>
    <ds:schemaRef ds:uri="ESRI.ArcGIS.Mapping.OfficeIntegration.PowerPointInfo"/>
  </ds:schemaRefs>
</ds:datastoreItem>
</file>

<file path=customXml/itemProps4.xml><?xml version="1.0" encoding="utf-8"?>
<ds:datastoreItem xmlns:ds="http://schemas.openxmlformats.org/officeDocument/2006/customXml" ds:itemID="{8C04F401-3304-4841-90D8-64E333614258}">
  <ds:schemaRefs>
    <ds:schemaRef ds:uri="ESRI.ArcGIS.Mapping.OfficeIntegration.PowerPointInfo"/>
  </ds:schemaRefs>
</ds:datastoreItem>
</file>

<file path=customXml/itemProps5.xml><?xml version="1.0" encoding="utf-8"?>
<ds:datastoreItem xmlns:ds="http://schemas.openxmlformats.org/officeDocument/2006/customXml" ds:itemID="{33BD7F36-9DC8-4F18-9BE1-DF2F91E5B376}">
  <ds:schemaRefs>
    <ds:schemaRef ds:uri="ESRI.ArcGIS.Mapping.OfficeIntegration.PowerPointInfo"/>
  </ds:schemaRefs>
</ds:datastoreItem>
</file>

<file path=customXml/itemProps6.xml><?xml version="1.0" encoding="utf-8"?>
<ds:datastoreItem xmlns:ds="http://schemas.openxmlformats.org/officeDocument/2006/customXml" ds:itemID="{E02EC4C2-C481-45F8-B04B-A5E9F29350B3}">
  <ds:schemaRefs>
    <ds:schemaRef ds:uri="http://schemas.microsoft.com/office/2006/metadata/properties"/>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23112</TotalTime>
  <Words>3145</Words>
  <Application>Microsoft Office PowerPoint</Application>
  <PresentationFormat>Letter Paper (8.5x11 in)</PresentationFormat>
  <Paragraphs>491</Paragraphs>
  <Slides>41</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ＭＳ Ｐゴシック</vt:lpstr>
      <vt:lpstr>Arial</vt:lpstr>
      <vt:lpstr>Calibri</vt:lpstr>
      <vt:lpstr>Times New Roman</vt:lpstr>
      <vt:lpstr>Tw Cen MT</vt:lpstr>
      <vt:lpstr>Custom Design</vt:lpstr>
      <vt:lpstr>Demographic Characteristics and Trends in Texas and the San Antonio Area</vt:lpstr>
      <vt:lpstr>Total Population and Components of Population Change in Texas, 1950-2014</vt:lpstr>
      <vt:lpstr>PowerPoint Presentation</vt:lpstr>
      <vt:lpstr>Total Estimated Population by County, Texas, 2014</vt:lpstr>
      <vt:lpstr>Estimated Population Change, Texas Counties, 2010 to 2014</vt:lpstr>
      <vt:lpstr>Estimated Percent Change of the Total Population by County, Texas, 2010 to 2014</vt:lpstr>
      <vt:lpstr>PowerPoint Presentation</vt:lpstr>
      <vt:lpstr>PowerPoint Presentation</vt:lpstr>
      <vt:lpstr>PowerPoint Presentation</vt:lpstr>
      <vt:lpstr>Estimated Population and Population Change, San Antonio and Select Texas Cities, 2010-2014</vt:lpstr>
      <vt:lpstr>Estimated Population and Population Change, San Antonio and Select Texas Cities, 2010-2014</vt:lpstr>
      <vt:lpstr>Percent Population by Race and Ethnicity, Texas, 2000 and 2010</vt:lpstr>
      <vt:lpstr>Percent of the Population by Race and Ethnicity, San Antonio and Texas, 2010</vt:lpstr>
      <vt:lpstr>Texas White (non-Hispanic) and Hispanic Populations by Age, 2010</vt:lpstr>
      <vt:lpstr>Texas Population Pyramid by Race/Ethnicity, 2010</vt:lpstr>
      <vt:lpstr>Housing and Household Characteristics, San Antonio and Texas</vt:lpstr>
      <vt:lpstr>Population Characteristics, San Antonio and Texas</vt:lpstr>
      <vt:lpstr>PowerPoint Presentation</vt:lpstr>
      <vt:lpstr>PowerPoint Presentation</vt:lpstr>
      <vt:lpstr>PowerPoint Presentation</vt:lpstr>
      <vt:lpstr>PowerPoint Presentation</vt:lpstr>
      <vt:lpstr>Percent of Students Participating in Bilingual or ESL Programs by School District, Bexar County, 2014-2015 </vt:lpstr>
      <vt:lpstr>PowerPoint Presentation</vt:lpstr>
      <vt:lpstr>PowerPoint Presentation</vt:lpstr>
      <vt:lpstr>PowerPoint Presentation</vt:lpstr>
      <vt:lpstr>PowerPoint Presentation</vt:lpstr>
      <vt:lpstr>PowerPoint Presentation</vt:lpstr>
      <vt:lpstr>Projected Population Growth in Texas,  2010-2050</vt:lpstr>
      <vt:lpstr>PowerPoint Presentation</vt:lpstr>
      <vt:lpstr>PowerPoint Presentation</vt:lpstr>
      <vt:lpstr>PowerPoint Presentation</vt:lpstr>
      <vt:lpstr>Projected Racial and Ethnic Percent, Texas, 2010-2050</vt:lpstr>
      <vt:lpstr>Trends in Educational Attainment of Persons in the Labor Force (25-64 Years of Age) in Texas by Race/Ethnicity – High School Graduates and Above</vt:lpstr>
      <vt:lpstr>Percent of the Civilian Labor Force (ages 25-64) by Educational Attainment for 2011, 2030 Using Constant Rates, Texas</vt:lpstr>
      <vt:lpstr>Percent of the Civilian Labor Force (ages 25-64) by Educational Attainment for 2011, and 2030 Using Trended Rates, Texas</vt:lpstr>
      <vt:lpstr>Percent of High School Graduates Enrolled in Texas College or University in the Fall, 2002-2014</vt:lpstr>
      <vt:lpstr>Percent of High School Graduates Enrolled in Texas College or University in the Fall, 2002-2014</vt:lpstr>
      <vt:lpstr>Unhealthy Weight for Some Bexar County School Districts, 2013-14</vt:lpstr>
      <vt:lpstr>Juvenile Probation by Zip Code, Bexar County, Texas, 2014</vt:lpstr>
      <vt:lpstr>Total Births by ZIP Code area, Bexar County, Texas, 2014</vt:lpstr>
      <vt:lpstr>Contact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Lloyd Potter</dc:creator>
  <cp:lastModifiedBy>Lloyd Potter</cp:lastModifiedBy>
  <cp:revision>765</cp:revision>
  <cp:lastPrinted>2015-10-07T15:03:41Z</cp:lastPrinted>
  <dcterms:created xsi:type="dcterms:W3CDTF">2010-01-22T14:36:29Z</dcterms:created>
  <dcterms:modified xsi:type="dcterms:W3CDTF">2016-02-10T20:32:06Z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0x010100809ED1DF319F2048B3E62B9641678531</vt:lpwstr>
  </property>
</Properties>
</file>