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6.xml" ContentType="application/vnd.openxmlformats-officedocument.drawingml.chart+xml"/>
  <Override PartName="/ppt/notesSlides/notesSlide19.xml" ContentType="application/vnd.openxmlformats-officedocument.presentationml.notesSlide+xml"/>
  <Override PartName="/ppt/charts/chart17.xml" ContentType="application/vnd.openxmlformats-officedocument.drawingml.chart+xml"/>
  <Override PartName="/ppt/notesSlides/notesSlide20.xml" ContentType="application/vnd.openxmlformats-officedocument.presentationml.notesSlide+xml"/>
  <Override PartName="/ppt/charts/chart1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notesSlides/notesSlide24.xml" ContentType="application/vnd.openxmlformats-officedocument.presentationml.notesSlide+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charts/chart25.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3.xml" ContentType="application/vnd.openxmlformats-officedocument.drawingml.chartshapes+xml"/>
  <Override PartName="/ppt/charts/chart2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66"/>
  </p:notesMasterIdLst>
  <p:handoutMasterIdLst>
    <p:handoutMasterId r:id="rId67"/>
  </p:handoutMasterIdLst>
  <p:sldIdLst>
    <p:sldId id="353" r:id="rId5"/>
    <p:sldId id="394" r:id="rId6"/>
    <p:sldId id="395" r:id="rId7"/>
    <p:sldId id="396" r:id="rId8"/>
    <p:sldId id="397" r:id="rId9"/>
    <p:sldId id="398" r:id="rId10"/>
    <p:sldId id="399" r:id="rId11"/>
    <p:sldId id="400" r:id="rId12"/>
    <p:sldId id="401" r:id="rId13"/>
    <p:sldId id="402" r:id="rId14"/>
    <p:sldId id="403" r:id="rId15"/>
    <p:sldId id="417" r:id="rId16"/>
    <p:sldId id="418" r:id="rId17"/>
    <p:sldId id="406" r:id="rId18"/>
    <p:sldId id="430" r:id="rId19"/>
    <p:sldId id="419" r:id="rId20"/>
    <p:sldId id="420" r:id="rId21"/>
    <p:sldId id="485" r:id="rId22"/>
    <p:sldId id="486" r:id="rId23"/>
    <p:sldId id="487" r:id="rId24"/>
    <p:sldId id="488" r:id="rId25"/>
    <p:sldId id="489" r:id="rId26"/>
    <p:sldId id="490" r:id="rId27"/>
    <p:sldId id="491" r:id="rId28"/>
    <p:sldId id="492" r:id="rId29"/>
    <p:sldId id="493" r:id="rId30"/>
    <p:sldId id="494" r:id="rId31"/>
    <p:sldId id="495" r:id="rId32"/>
    <p:sldId id="496" r:id="rId33"/>
    <p:sldId id="497" r:id="rId34"/>
    <p:sldId id="498" r:id="rId35"/>
    <p:sldId id="499" r:id="rId36"/>
    <p:sldId id="500" r:id="rId37"/>
    <p:sldId id="501" r:id="rId38"/>
    <p:sldId id="502" r:id="rId39"/>
    <p:sldId id="503" r:id="rId40"/>
    <p:sldId id="504" r:id="rId41"/>
    <p:sldId id="505" r:id="rId42"/>
    <p:sldId id="506" r:id="rId43"/>
    <p:sldId id="507" r:id="rId44"/>
    <p:sldId id="508" r:id="rId45"/>
    <p:sldId id="509" r:id="rId46"/>
    <p:sldId id="510" r:id="rId47"/>
    <p:sldId id="407" r:id="rId48"/>
    <p:sldId id="408" r:id="rId49"/>
    <p:sldId id="471" r:id="rId50"/>
    <p:sldId id="511" r:id="rId51"/>
    <p:sldId id="512" r:id="rId52"/>
    <p:sldId id="513" r:id="rId53"/>
    <p:sldId id="479" r:id="rId54"/>
    <p:sldId id="481" r:id="rId55"/>
    <p:sldId id="482" r:id="rId56"/>
    <p:sldId id="483" r:id="rId57"/>
    <p:sldId id="472" r:id="rId58"/>
    <p:sldId id="478" r:id="rId59"/>
    <p:sldId id="480" r:id="rId60"/>
    <p:sldId id="476" r:id="rId61"/>
    <p:sldId id="474" r:id="rId62"/>
    <p:sldId id="473" r:id="rId63"/>
    <p:sldId id="416" r:id="rId64"/>
    <p:sldId id="352" r:id="rId65"/>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394"/>
            <p14:sldId id="395"/>
            <p14:sldId id="396"/>
            <p14:sldId id="397"/>
            <p14:sldId id="398"/>
            <p14:sldId id="399"/>
            <p14:sldId id="400"/>
            <p14:sldId id="401"/>
            <p14:sldId id="402"/>
            <p14:sldId id="403"/>
            <p14:sldId id="417"/>
            <p14:sldId id="418"/>
            <p14:sldId id="406"/>
            <p14:sldId id="430"/>
            <p14:sldId id="419"/>
            <p14:sldId id="420"/>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407"/>
            <p14:sldId id="408"/>
            <p14:sldId id="471"/>
            <p14:sldId id="511"/>
            <p14:sldId id="512"/>
            <p14:sldId id="513"/>
            <p14:sldId id="479"/>
            <p14:sldId id="481"/>
            <p14:sldId id="482"/>
            <p14:sldId id="483"/>
            <p14:sldId id="472"/>
            <p14:sldId id="478"/>
            <p14:sldId id="480"/>
            <p14:sldId id="476"/>
            <p14:sldId id="474"/>
            <p14:sldId id="473"/>
            <p14:sldId id="416"/>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92D"/>
    <a:srgbClr val="FC8168"/>
    <a:srgbClr val="FCBAC5"/>
    <a:srgbClr val="B90725"/>
    <a:srgbClr val="FB97A8"/>
    <a:srgbClr val="F84260"/>
    <a:srgbClr val="F60E35"/>
    <a:srgbClr val="E8626F"/>
    <a:srgbClr val="E82828"/>
    <a:srgbClr val="F763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16" autoAdjust="0"/>
    <p:restoredTop sz="87260" autoAdjust="0"/>
  </p:normalViewPr>
  <p:slideViewPr>
    <p:cSldViewPr>
      <p:cViewPr varScale="1">
        <p:scale>
          <a:sx n="144" d="100"/>
          <a:sy n="144" d="100"/>
        </p:scale>
        <p:origin x="219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44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idser-nas01\IDSER\Users\ocq775\2015\Migration_2015\Work\15_allmig1_final.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idser-nas01\IDSER\Users\ocq775\BLOCK_FACTORS\2015\census_estimate\NST_EST2014_ALLDATA.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idser-nas01\IDSER\Users\ocq775\BLOCK_FACTORS\2015\census_estimate\NST_EST2014_ALLDATA.xlsx" TargetMode="Externa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3" Type="http://schemas.openxmlformats.org/officeDocument/2006/relationships/oleObject" Target="file:///\\idser-nas01\IDSER\Users\ocq775\2015\DOMESTIC\ACS\work_5yr_b07_3.xlsx" TargetMode="External"/><Relationship Id="rId2" Type="http://schemas.microsoft.com/office/2011/relationships/chartColorStyle" Target="colors6.xml"/><Relationship Id="rId1" Type="http://schemas.microsoft.com/office/2011/relationships/chartStyle" Target="style6.xml"/></Relationships>
</file>

<file path=ppt/charts/_rels/chart15.xml.rels><?xml version="1.0" encoding="UTF-8" standalone="yes"?>
<Relationships xmlns="http://schemas.openxmlformats.org/package/2006/relationships"><Relationship Id="rId3" Type="http://schemas.openxmlformats.org/officeDocument/2006/relationships/oleObject" Target="file:///\\idser-nas01\IDSER\Users\ocq775\2014\Migration_2014\ACS\State\waob_new.xlsx" TargetMode="External"/><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3.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2.xml"/></Relationships>
</file>

<file path=ppt/charts/_rels/chart25.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6.xml"/><Relationship Id="rId1" Type="http://schemas.microsoft.com/office/2011/relationships/chartStyle" Target="style1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8.xml"/><Relationship Id="rId1" Type="http://schemas.microsoft.com/office/2011/relationships/chartStyle" Target="style18.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oleObject" Target="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1E-2"/>
          <c:y val="0.12281717725045477"/>
          <c:w val="0.9231195926898027"/>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c:v>
                </c:pt>
                <c:pt idx="1">
                  <c:v>1960</c:v>
                </c:pt>
                <c:pt idx="2">
                  <c:v>1970</c:v>
                </c:pt>
                <c:pt idx="3">
                  <c:v>1980</c:v>
                </c:pt>
                <c:pt idx="4">
                  <c:v>1990</c:v>
                </c:pt>
                <c:pt idx="5">
                  <c:v>2000</c:v>
                </c:pt>
                <c:pt idx="6">
                  <c:v>2010</c:v>
                </c:pt>
                <c:pt idx="7">
                  <c:v>2011</c:v>
                </c:pt>
                <c:pt idx="8">
                  <c:v>2012</c:v>
                </c:pt>
                <c:pt idx="9">
                  <c:v>2013</c:v>
                </c:pt>
                <c:pt idx="10">
                  <c:v>2014</c:v>
                </c:pt>
                <c:pt idx="11">
                  <c:v>2015</c:v>
                </c:pt>
              </c:numCache>
            </c:numRef>
          </c:cat>
          <c:val>
            <c:numRef>
              <c:f>Sheet1!$C$2:$C$13</c:f>
              <c:numCache>
                <c:formatCode>0.00</c:formatCode>
                <c:ptCount val="12"/>
                <c:pt idx="1">
                  <c:v>1.8684829999999999</c:v>
                </c:pt>
                <c:pt idx="2">
                  <c:v>1.6170530000000001</c:v>
                </c:pt>
                <c:pt idx="3">
                  <c:v>3.0324610000000001</c:v>
                </c:pt>
                <c:pt idx="4">
                  <c:v>2.7573189999999999</c:v>
                </c:pt>
                <c:pt idx="5">
                  <c:v>3.86531</c:v>
                </c:pt>
                <c:pt idx="6">
                  <c:v>4.2937409999999998</c:v>
                </c:pt>
                <c:pt idx="7">
                  <c:v>0.41</c:v>
                </c:pt>
                <c:pt idx="8">
                  <c:v>0.435</c:v>
                </c:pt>
                <c:pt idx="9">
                  <c:v>0.38739699999999999</c:v>
                </c:pt>
                <c:pt idx="10">
                  <c:v>0.44749499999999998</c:v>
                </c:pt>
                <c:pt idx="11">
                  <c:v>0.49</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c:v>
                </c:pt>
                <c:pt idx="1">
                  <c:v>1960</c:v>
                </c:pt>
                <c:pt idx="2">
                  <c:v>1970</c:v>
                </c:pt>
                <c:pt idx="3">
                  <c:v>1980</c:v>
                </c:pt>
                <c:pt idx="4">
                  <c:v>1990</c:v>
                </c:pt>
                <c:pt idx="5">
                  <c:v>2000</c:v>
                </c:pt>
                <c:pt idx="6">
                  <c:v>2010</c:v>
                </c:pt>
                <c:pt idx="7">
                  <c:v>2011</c:v>
                </c:pt>
                <c:pt idx="8">
                  <c:v>2012</c:v>
                </c:pt>
                <c:pt idx="9">
                  <c:v>2013</c:v>
                </c:pt>
                <c:pt idx="10">
                  <c:v>2014</c:v>
                </c:pt>
                <c:pt idx="11">
                  <c:v>2015</c:v>
                </c:pt>
              </c:numCache>
            </c:numRef>
          </c:cat>
          <c:val>
            <c:numRef>
              <c:f>Sheet1!$B$2:$B$13</c:f>
              <c:numCache>
                <c:formatCode>0.00</c:formatCode>
                <c:ptCount val="12"/>
                <c:pt idx="0">
                  <c:v>7.7111939999999999</c:v>
                </c:pt>
                <c:pt idx="1">
                  <c:v>9.5796770000000002</c:v>
                </c:pt>
                <c:pt idx="2">
                  <c:v>11.196730000000001</c:v>
                </c:pt>
                <c:pt idx="3">
                  <c:v>14.229191</c:v>
                </c:pt>
                <c:pt idx="4">
                  <c:v>16.986509999999999</c:v>
                </c:pt>
                <c:pt idx="5">
                  <c:v>20.85182</c:v>
                </c:pt>
                <c:pt idx="6">
                  <c:v>25.145561000000001</c:v>
                </c:pt>
                <c:pt idx="7">
                  <c:v>25.65</c:v>
                </c:pt>
                <c:pt idx="8">
                  <c:v>26.060796</c:v>
                </c:pt>
                <c:pt idx="9">
                  <c:v>26.448193</c:v>
                </c:pt>
                <c:pt idx="10">
                  <c:v>26.895688</c:v>
                </c:pt>
                <c:pt idx="11">
                  <c:v>27.47</c:v>
                </c:pt>
              </c:numCache>
            </c:numRef>
          </c:val>
        </c:ser>
        <c:dLbls>
          <c:showLegendKey val="0"/>
          <c:showVal val="0"/>
          <c:showCatName val="0"/>
          <c:showSerName val="0"/>
          <c:showPercent val="0"/>
          <c:showBubbleSize val="0"/>
        </c:dLbls>
        <c:gapWidth val="219"/>
        <c:overlap val="-27"/>
        <c:axId val="351141104"/>
        <c:axId val="351141888"/>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Sheet1!$A$2:$A$13</c15:sqref>
                        </c15:formulaRef>
                      </c:ext>
                    </c:extLst>
                    <c:numCache>
                      <c:formatCode>General</c:formatCode>
                      <c:ptCount val="12"/>
                      <c:pt idx="0">
                        <c:v>1950</c:v>
                      </c:pt>
                      <c:pt idx="1">
                        <c:v>1960</c:v>
                      </c:pt>
                      <c:pt idx="2">
                        <c:v>1970</c:v>
                      </c:pt>
                      <c:pt idx="3">
                        <c:v>1980</c:v>
                      </c:pt>
                      <c:pt idx="4">
                        <c:v>1990</c:v>
                      </c:pt>
                      <c:pt idx="5">
                        <c:v>2000</c:v>
                      </c:pt>
                      <c:pt idx="6">
                        <c:v>2010</c:v>
                      </c:pt>
                      <c:pt idx="7">
                        <c:v>2011</c:v>
                      </c:pt>
                      <c:pt idx="8">
                        <c:v>2012</c:v>
                      </c:pt>
                      <c:pt idx="9">
                        <c:v>2013</c:v>
                      </c:pt>
                      <c:pt idx="10">
                        <c:v>2014</c:v>
                      </c:pt>
                      <c:pt idx="11">
                        <c:v>2015</c:v>
                      </c:pt>
                    </c:numCache>
                  </c:numRef>
                </c:cat>
                <c:val>
                  <c:numRef>
                    <c:extLst>
                      <c:ext uri="{02D57815-91ED-43cb-92C2-25804820EDAC}">
                        <c15:formulaRef>
                          <c15:sqref>Sheet1!$D$2:$D$13</c15:sqref>
                        </c15:formulaRef>
                      </c:ext>
                    </c:extLst>
                    <c:numCache>
                      <c:formatCode>General</c:formatCode>
                      <c:ptCount val="12"/>
                      <c:pt idx="0">
                        <c:v>0</c:v>
                      </c:pt>
                      <c:pt idx="1">
                        <c:v>2.4</c:v>
                      </c:pt>
                      <c:pt idx="2">
                        <c:v>1.7</c:v>
                      </c:pt>
                      <c:pt idx="3">
                        <c:v>2.7</c:v>
                      </c:pt>
                      <c:pt idx="4">
                        <c:v>2</c:v>
                      </c:pt>
                      <c:pt idx="5">
                        <c:v>2.2999999999999998</c:v>
                      </c:pt>
                      <c:pt idx="6">
                        <c:v>2.1</c:v>
                      </c:pt>
                      <c:pt idx="8">
                        <c:v>1.8</c:v>
                      </c:pt>
                      <c:pt idx="9">
                        <c:v>1.4</c:v>
                      </c:pt>
                      <c:pt idx="10">
                        <c:v>1.7</c:v>
                      </c:pt>
                    </c:numCache>
                  </c:numRef>
                </c:val>
              </c15:ser>
            </c15:filteredBarSeries>
          </c:ext>
        </c:extLst>
      </c:barChart>
      <c:catAx>
        <c:axId val="35114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1141888"/>
        <c:crosses val="autoZero"/>
        <c:auto val="1"/>
        <c:lblAlgn val="ctr"/>
        <c:lblOffset val="100"/>
        <c:noMultiLvlLbl val="0"/>
      </c:catAx>
      <c:valAx>
        <c:axId val="3511418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1141104"/>
        <c:crosses val="autoZero"/>
        <c:crossBetween val="between"/>
      </c:valAx>
      <c:spPr>
        <a:noFill/>
        <a:ln>
          <a:noFill/>
        </a:ln>
        <a:effectLst/>
      </c:spPr>
    </c:plotArea>
    <c:legend>
      <c:legendPos val="b"/>
      <c:layout>
        <c:manualLayout>
          <c:xMode val="edge"/>
          <c:yMode val="edge"/>
          <c:x val="0.17904721979197041"/>
          <c:y val="2.5565829857645771E-3"/>
          <c:w val="0.6352584572761738"/>
          <c:h val="7.10898432002205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Sheet3!$C$14</c:f>
              <c:strCache>
                <c:ptCount val="1"/>
                <c:pt idx="0">
                  <c:v>Annual Average Net Domestic Migration 2005-2013</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Sheet3!$B$15:$B$24</c:f>
              <c:strCache>
                <c:ptCount val="10"/>
                <c:pt idx="0">
                  <c:v>Texas</c:v>
                </c:pt>
                <c:pt idx="1">
                  <c:v>Florida</c:v>
                </c:pt>
                <c:pt idx="2">
                  <c:v>North Carolina</c:v>
                </c:pt>
                <c:pt idx="3">
                  <c:v>Arizona</c:v>
                </c:pt>
                <c:pt idx="4">
                  <c:v>Georgia</c:v>
                </c:pt>
                <c:pt idx="5">
                  <c:v>South Carolina</c:v>
                </c:pt>
                <c:pt idx="6">
                  <c:v>Colorado</c:v>
                </c:pt>
                <c:pt idx="7">
                  <c:v>Washington</c:v>
                </c:pt>
                <c:pt idx="8">
                  <c:v>Oregon</c:v>
                </c:pt>
                <c:pt idx="9">
                  <c:v>Tennessee</c:v>
                </c:pt>
              </c:strCache>
            </c:strRef>
          </c:cat>
          <c:val>
            <c:numRef>
              <c:f>Sheet3!$C$15:$C$24</c:f>
              <c:numCache>
                <c:formatCode>_(* #,##0_);_(* \(#,##0\);_(* "-"??_);_(@_)</c:formatCode>
                <c:ptCount val="10"/>
                <c:pt idx="0">
                  <c:v>125777.66666666667</c:v>
                </c:pt>
                <c:pt idx="1">
                  <c:v>69801.333333333328</c:v>
                </c:pt>
                <c:pt idx="2">
                  <c:v>67500.888888888891</c:v>
                </c:pt>
                <c:pt idx="3">
                  <c:v>53863</c:v>
                </c:pt>
                <c:pt idx="4">
                  <c:v>48050.222222222219</c:v>
                </c:pt>
                <c:pt idx="5">
                  <c:v>38189.111111111109</c:v>
                </c:pt>
                <c:pt idx="6">
                  <c:v>33503.777777777781</c:v>
                </c:pt>
                <c:pt idx="7">
                  <c:v>27763.444444444445</c:v>
                </c:pt>
                <c:pt idx="8">
                  <c:v>25422.444444444445</c:v>
                </c:pt>
                <c:pt idx="9">
                  <c:v>24684.333333333332</c:v>
                </c:pt>
              </c:numCache>
            </c:numRef>
          </c:val>
        </c:ser>
        <c:dLbls>
          <c:showLegendKey val="0"/>
          <c:showVal val="0"/>
          <c:showCatName val="0"/>
          <c:showSerName val="0"/>
          <c:showPercent val="0"/>
          <c:showBubbleSize val="0"/>
        </c:dLbls>
        <c:gapWidth val="50"/>
        <c:axId val="196714080"/>
        <c:axId val="196711336"/>
      </c:barChart>
      <c:catAx>
        <c:axId val="196714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96711336"/>
        <c:crosses val="autoZero"/>
        <c:auto val="1"/>
        <c:lblAlgn val="ctr"/>
        <c:lblOffset val="100"/>
        <c:noMultiLvlLbl val="0"/>
      </c:catAx>
      <c:valAx>
        <c:axId val="196711336"/>
        <c:scaling>
          <c:orientation val="minMax"/>
        </c:scaling>
        <c:delete val="1"/>
        <c:axPos val="b"/>
        <c:numFmt formatCode="_(* #,##0_);_(* \(#,##0\);_(* &quot;-&quot;??_);_(@_)" sourceLinked="1"/>
        <c:majorTickMark val="none"/>
        <c:minorTickMark val="none"/>
        <c:tickLblPos val="nextTo"/>
        <c:crossAx val="196714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Sheet1!$K$1</c:f>
              <c:strCache>
                <c:ptCount val="1"/>
                <c:pt idx="0">
                  <c:v>Natural Increase</c:v>
                </c:pt>
              </c:strCache>
            </c:strRef>
          </c:tx>
          <c:spPr>
            <a:solidFill>
              <a:srgbClr val="00287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Sheet1!$J$2:$J$6</c:f>
              <c:strCache>
                <c:ptCount val="5"/>
                <c:pt idx="0">
                  <c:v>Texas</c:v>
                </c:pt>
                <c:pt idx="1">
                  <c:v>California</c:v>
                </c:pt>
                <c:pt idx="2">
                  <c:v>Florida</c:v>
                </c:pt>
                <c:pt idx="3">
                  <c:v>Georgia</c:v>
                </c:pt>
                <c:pt idx="4">
                  <c:v>Arizona</c:v>
                </c:pt>
              </c:strCache>
            </c:strRef>
          </c:cat>
          <c:val>
            <c:numRef>
              <c:f>Sheet1!$K$2:$K$6</c:f>
              <c:numCache>
                <c:formatCode>_(* #,##0_);_(* \(#,##0\);_(* "-"??_);_(@_)</c:formatCode>
                <c:ptCount val="5"/>
                <c:pt idx="0">
                  <c:v>208391</c:v>
                </c:pt>
                <c:pt idx="1">
                  <c:v>250116</c:v>
                </c:pt>
                <c:pt idx="2">
                  <c:v>27465</c:v>
                </c:pt>
                <c:pt idx="3">
                  <c:v>53832</c:v>
                </c:pt>
                <c:pt idx="4">
                  <c:v>35120</c:v>
                </c:pt>
              </c:numCache>
            </c:numRef>
          </c:val>
        </c:ser>
        <c:ser>
          <c:idx val="1"/>
          <c:order val="1"/>
          <c:tx>
            <c:strRef>
              <c:f>Sheet1!$L$1</c:f>
              <c:strCache>
                <c:ptCount val="1"/>
                <c:pt idx="0">
                  <c:v>Net Migration</c:v>
                </c:pt>
              </c:strCache>
            </c:strRef>
          </c:tx>
          <c:spPr>
            <a:solidFill>
              <a:srgbClr val="917B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Sheet1!$J$2:$J$6</c:f>
              <c:strCache>
                <c:ptCount val="5"/>
                <c:pt idx="0">
                  <c:v>Texas</c:v>
                </c:pt>
                <c:pt idx="1">
                  <c:v>California</c:v>
                </c:pt>
                <c:pt idx="2">
                  <c:v>Florida</c:v>
                </c:pt>
                <c:pt idx="3">
                  <c:v>Georgia</c:v>
                </c:pt>
                <c:pt idx="4">
                  <c:v>Arizona</c:v>
                </c:pt>
              </c:strCache>
            </c:strRef>
          </c:cat>
          <c:val>
            <c:numRef>
              <c:f>Sheet1!$L$2:$L$6</c:f>
              <c:numCache>
                <c:formatCode>_(* #,##0_);_(* \(#,##0\);_(* "-"??_);_(@_)</c:formatCode>
                <c:ptCount val="5"/>
                <c:pt idx="0">
                  <c:v>239104</c:v>
                </c:pt>
                <c:pt idx="1">
                  <c:v>129228</c:v>
                </c:pt>
                <c:pt idx="2">
                  <c:v>250852</c:v>
                </c:pt>
                <c:pt idx="3">
                  <c:v>46924</c:v>
                </c:pt>
                <c:pt idx="4">
                  <c:v>56209</c:v>
                </c:pt>
              </c:numCache>
            </c:numRef>
          </c:val>
        </c:ser>
        <c:dLbls>
          <c:showLegendKey val="0"/>
          <c:showVal val="0"/>
          <c:showCatName val="0"/>
          <c:showSerName val="0"/>
          <c:showPercent val="0"/>
          <c:showBubbleSize val="0"/>
        </c:dLbls>
        <c:gapWidth val="50"/>
        <c:overlap val="100"/>
        <c:axId val="196050264"/>
        <c:axId val="196050656"/>
      </c:barChart>
      <c:catAx>
        <c:axId val="196050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6050656"/>
        <c:crosses val="autoZero"/>
        <c:auto val="1"/>
        <c:lblAlgn val="ctr"/>
        <c:lblOffset val="100"/>
        <c:noMultiLvlLbl val="0"/>
      </c:catAx>
      <c:valAx>
        <c:axId val="196050656"/>
        <c:scaling>
          <c:orientation val="minMax"/>
          <c:max val="450000"/>
        </c:scaling>
        <c:delete val="1"/>
        <c:axPos val="l"/>
        <c:numFmt formatCode="_(* #,##0_);_(* \(#,##0\);_(* &quot;-&quot;??_);_(@_)" sourceLinked="1"/>
        <c:majorTickMark val="out"/>
        <c:minorTickMark val="none"/>
        <c:tickLblPos val="nextTo"/>
        <c:crossAx val="196050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Sheet1!$V$1</c:f>
              <c:strCache>
                <c:ptCount val="1"/>
                <c:pt idx="0">
                  <c:v>Domestic Migration</c:v>
                </c:pt>
              </c:strCache>
            </c:strRef>
          </c:tx>
          <c:spPr>
            <a:solidFill>
              <a:srgbClr val="5B9BD5">
                <a:lumMod val="75000"/>
              </a:srgbClr>
            </a:solidFill>
            <a:ln>
              <a:solidFill>
                <a:schemeClr val="tx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2"/>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684536BE-DC2C-4957-B099-6A32AAC3767D}" type="VALUE">
                      <a:rPr lang="en-US" sz="1000" b="0">
                        <a:solidFill>
                          <a:schemeClr val="bg1"/>
                        </a:solidFill>
                      </a:rPr>
                      <a:pPr>
                        <a:defRPr sz="1000">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Sheet1!$U$2:$U$6</c:f>
              <c:strCache>
                <c:ptCount val="5"/>
                <c:pt idx="0">
                  <c:v>Florida</c:v>
                </c:pt>
                <c:pt idx="1">
                  <c:v>Texas</c:v>
                </c:pt>
                <c:pt idx="2">
                  <c:v>California</c:v>
                </c:pt>
                <c:pt idx="3">
                  <c:v>Arizona</c:v>
                </c:pt>
                <c:pt idx="4">
                  <c:v>Georgia</c:v>
                </c:pt>
              </c:strCache>
            </c:strRef>
          </c:cat>
          <c:val>
            <c:numRef>
              <c:f>Sheet1!$V$2:$V$6</c:f>
              <c:numCache>
                <c:formatCode>#,##0</c:formatCode>
                <c:ptCount val="5"/>
                <c:pt idx="0">
                  <c:v>138546</c:v>
                </c:pt>
                <c:pt idx="1">
                  <c:v>154467</c:v>
                </c:pt>
                <c:pt idx="2">
                  <c:v>-32090</c:v>
                </c:pt>
                <c:pt idx="3">
                  <c:v>41975</c:v>
                </c:pt>
                <c:pt idx="4">
                  <c:v>22106</c:v>
                </c:pt>
              </c:numCache>
            </c:numRef>
          </c:val>
        </c:ser>
        <c:ser>
          <c:idx val="1"/>
          <c:order val="1"/>
          <c:tx>
            <c:strRef>
              <c:f>Sheet1!$W$1</c:f>
              <c:strCache>
                <c:ptCount val="1"/>
                <c:pt idx="0">
                  <c:v>International Migration</c:v>
                </c:pt>
              </c:strCache>
            </c:strRef>
          </c:tx>
          <c:spPr>
            <a:solidFill>
              <a:srgbClr val="D78F8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Sheet1!$U$2:$U$6</c:f>
              <c:strCache>
                <c:ptCount val="5"/>
                <c:pt idx="0">
                  <c:v>Florida</c:v>
                </c:pt>
                <c:pt idx="1">
                  <c:v>Texas</c:v>
                </c:pt>
                <c:pt idx="2">
                  <c:v>California</c:v>
                </c:pt>
                <c:pt idx="3">
                  <c:v>Arizona</c:v>
                </c:pt>
                <c:pt idx="4">
                  <c:v>Georgia</c:v>
                </c:pt>
              </c:strCache>
            </c:strRef>
          </c:cat>
          <c:val>
            <c:numRef>
              <c:f>Sheet1!$W$2:$W$6</c:f>
              <c:numCache>
                <c:formatCode>#,##0</c:formatCode>
                <c:ptCount val="5"/>
                <c:pt idx="0">
                  <c:v>112306</c:v>
                </c:pt>
                <c:pt idx="1">
                  <c:v>84637</c:v>
                </c:pt>
                <c:pt idx="2">
                  <c:v>161318</c:v>
                </c:pt>
                <c:pt idx="3">
                  <c:v>14234</c:v>
                </c:pt>
                <c:pt idx="4">
                  <c:v>24818</c:v>
                </c:pt>
              </c:numCache>
            </c:numRef>
          </c:val>
        </c:ser>
        <c:dLbls>
          <c:showLegendKey val="0"/>
          <c:showVal val="0"/>
          <c:showCatName val="0"/>
          <c:showSerName val="0"/>
          <c:showPercent val="0"/>
          <c:showBubbleSize val="0"/>
        </c:dLbls>
        <c:gapWidth val="50"/>
        <c:overlap val="100"/>
        <c:axId val="488089536"/>
        <c:axId val="488089928"/>
      </c:barChart>
      <c:catAx>
        <c:axId val="488089536"/>
        <c:scaling>
          <c:orientation val="minMax"/>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8089928"/>
        <c:crosses val="autoZero"/>
        <c:auto val="1"/>
        <c:lblAlgn val="ctr"/>
        <c:lblOffset val="0"/>
        <c:noMultiLvlLbl val="0"/>
      </c:catAx>
      <c:valAx>
        <c:axId val="488089928"/>
        <c:scaling>
          <c:orientation val="minMax"/>
          <c:max val="260000"/>
          <c:min val="-40000"/>
        </c:scaling>
        <c:delete val="1"/>
        <c:axPos val="b"/>
        <c:majorGridlines>
          <c:spPr>
            <a:ln w="9525" cap="flat" cmpd="sng" algn="ctr">
              <a:solidFill>
                <a:schemeClr val="accent1">
                  <a:lumMod val="20000"/>
                  <a:lumOff val="80000"/>
                </a:schemeClr>
              </a:solidFill>
              <a:prstDash val="sysDot"/>
              <a:round/>
            </a:ln>
            <a:effectLst/>
          </c:spPr>
        </c:majorGridlines>
        <c:numFmt formatCode="#,##0" sourceLinked="1"/>
        <c:majorTickMark val="none"/>
        <c:minorTickMark val="none"/>
        <c:tickLblPos val="nextTo"/>
        <c:crossAx val="488089536"/>
        <c:crosses val="autoZero"/>
        <c:crossBetween val="between"/>
      </c:valAx>
      <c:spPr>
        <a:noFill/>
        <a:ln>
          <a:noFill/>
        </a:ln>
        <a:effectLst/>
      </c:spPr>
    </c:plotArea>
    <c:legend>
      <c:legendPos val="b"/>
      <c:layout>
        <c:manualLayout>
          <c:xMode val="edge"/>
          <c:yMode val="edge"/>
          <c:x val="0.24417094869075551"/>
          <c:y val="0.87689256495294743"/>
          <c:w val="0.51165810261848899"/>
          <c:h val="0.123107435047052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gross_migration!$AL$1</c:f>
              <c:strCache>
                <c:ptCount val="1"/>
                <c:pt idx="0">
                  <c:v>In-Migrants to Texas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gross_migration!$AL$2:$AL$11</c:f>
              <c:numCache>
                <c:formatCode>_(* #,##0_);_(* \(#,##0\);_(* "-"??_);_(@_)</c:formatCode>
                <c:ptCount val="10"/>
                <c:pt idx="0">
                  <c:v>62386</c:v>
                </c:pt>
                <c:pt idx="1">
                  <c:v>28906</c:v>
                </c:pt>
                <c:pt idx="2">
                  <c:v>33321</c:v>
                </c:pt>
                <c:pt idx="3">
                  <c:v>28457</c:v>
                </c:pt>
                <c:pt idx="4">
                  <c:v>30672</c:v>
                </c:pt>
                <c:pt idx="5">
                  <c:v>19139</c:v>
                </c:pt>
                <c:pt idx="6">
                  <c:v>19451</c:v>
                </c:pt>
                <c:pt idx="7">
                  <c:v>22049</c:v>
                </c:pt>
                <c:pt idx="8">
                  <c:v>21129</c:v>
                </c:pt>
                <c:pt idx="9">
                  <c:v>18924</c:v>
                </c:pt>
              </c:numCache>
            </c:numRef>
          </c:val>
        </c:ser>
        <c:ser>
          <c:idx val="1"/>
          <c:order val="1"/>
          <c:tx>
            <c:strRef>
              <c:f>gross_migration!$AM$1</c:f>
              <c:strCache>
                <c:ptCount val="1"/>
                <c:pt idx="0">
                  <c:v>Out-Migrants From Texas</c:v>
                </c:pt>
              </c:strCache>
            </c:strRef>
          </c:tx>
          <c:spPr>
            <a:solidFill>
              <a:schemeClr val="accent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gross_migration!$AM$2:$AM$11</c:f>
              <c:numCache>
                <c:formatCode>_(* #,##0_);_(* \(#,##0\);_(* "-"??_);_(@_)</c:formatCode>
                <c:ptCount val="10"/>
                <c:pt idx="0">
                  <c:v>31499</c:v>
                </c:pt>
                <c:pt idx="1">
                  <c:v>29051</c:v>
                </c:pt>
                <c:pt idx="2">
                  <c:v>19988</c:v>
                </c:pt>
                <c:pt idx="3">
                  <c:v>22259</c:v>
                </c:pt>
                <c:pt idx="4">
                  <c:v>12719</c:v>
                </c:pt>
                <c:pt idx="5">
                  <c:v>23141</c:v>
                </c:pt>
                <c:pt idx="6">
                  <c:v>18428</c:v>
                </c:pt>
                <c:pt idx="7">
                  <c:v>15504</c:v>
                </c:pt>
                <c:pt idx="8">
                  <c:v>14803</c:v>
                </c:pt>
                <c:pt idx="9">
                  <c:v>14715</c:v>
                </c:pt>
              </c:numCache>
            </c:numRef>
          </c:val>
        </c:ser>
        <c:dLbls>
          <c:showLegendKey val="0"/>
          <c:showVal val="0"/>
          <c:showCatName val="0"/>
          <c:showSerName val="0"/>
          <c:showPercent val="0"/>
          <c:showBubbleSize val="0"/>
        </c:dLbls>
        <c:gapWidth val="50"/>
        <c:axId val="486945616"/>
        <c:axId val="493571096"/>
      </c:barChart>
      <c:catAx>
        <c:axId val="486945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93571096"/>
        <c:crosses val="autoZero"/>
        <c:auto val="1"/>
        <c:lblAlgn val="ctr"/>
        <c:lblOffset val="100"/>
        <c:noMultiLvlLbl val="0"/>
      </c:catAx>
      <c:valAx>
        <c:axId val="493571096"/>
        <c:scaling>
          <c:orientation val="minMax"/>
        </c:scaling>
        <c:delete val="1"/>
        <c:axPos val="b"/>
        <c:numFmt formatCode="_(* #,##0_);_(* \(#,##0\);_(* &quot;-&quot;??_);_(@_)" sourceLinked="1"/>
        <c:majorTickMark val="none"/>
        <c:minorTickMark val="none"/>
        <c:tickLblPos val="nextTo"/>
        <c:crossAx val="486945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top_10!$T$1</c:f>
              <c:strCache>
                <c:ptCount val="1"/>
                <c:pt idx="0">
                  <c:v>Domestic In-Migration</c:v>
                </c:pt>
              </c:strCache>
            </c:strRef>
          </c:tx>
          <c:spPr>
            <a:solidFill>
              <a:srgbClr val="917B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top_10!$T$2:$T$11</c:f>
              <c:numCache>
                <c:formatCode>_(* #,##0_);_(* \(#,##0\);_(* "-"??_);_(@_)</c:formatCode>
                <c:ptCount val="10"/>
                <c:pt idx="0">
                  <c:v>74661</c:v>
                </c:pt>
                <c:pt idx="1">
                  <c:v>42472</c:v>
                </c:pt>
                <c:pt idx="2">
                  <c:v>40259</c:v>
                </c:pt>
                <c:pt idx="3">
                  <c:v>37521</c:v>
                </c:pt>
                <c:pt idx="4">
                  <c:v>30340</c:v>
                </c:pt>
                <c:pt idx="5">
                  <c:v>24540</c:v>
                </c:pt>
                <c:pt idx="6">
                  <c:v>21653</c:v>
                </c:pt>
                <c:pt idx="7">
                  <c:v>20687</c:v>
                </c:pt>
                <c:pt idx="8">
                  <c:v>17351</c:v>
                </c:pt>
                <c:pt idx="9">
                  <c:v>14693</c:v>
                </c:pt>
              </c:numCache>
            </c:numRef>
          </c:val>
        </c:ser>
        <c:ser>
          <c:idx val="1"/>
          <c:order val="1"/>
          <c:tx>
            <c:strRef>
              <c:f>top_10!$U$1</c:f>
              <c:strCache>
                <c:ptCount val="1"/>
                <c:pt idx="0">
                  <c:v>Domestic Out-Migration</c:v>
                </c:pt>
              </c:strCache>
            </c:strRef>
          </c:tx>
          <c:spPr>
            <a:solidFill>
              <a:srgbClr val="00287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top_10!$U$2:$U$11</c:f>
              <c:numCache>
                <c:formatCode>_(* #,##0_);_(* \(#,##0\);_(* "-"??_);_(@_)</c:formatCode>
                <c:ptCount val="10"/>
                <c:pt idx="0">
                  <c:v>52968</c:v>
                </c:pt>
                <c:pt idx="1">
                  <c:v>32995</c:v>
                </c:pt>
                <c:pt idx="2">
                  <c:v>37448</c:v>
                </c:pt>
                <c:pt idx="3">
                  <c:v>28556</c:v>
                </c:pt>
                <c:pt idx="4">
                  <c:v>21309</c:v>
                </c:pt>
                <c:pt idx="5">
                  <c:v>23990</c:v>
                </c:pt>
                <c:pt idx="6">
                  <c:v>17669</c:v>
                </c:pt>
                <c:pt idx="7">
                  <c:v>16100</c:v>
                </c:pt>
                <c:pt idx="8">
                  <c:v>12351</c:v>
                </c:pt>
                <c:pt idx="9">
                  <c:v>6042</c:v>
                </c:pt>
              </c:numCache>
            </c:numRef>
          </c:val>
        </c:ser>
        <c:ser>
          <c:idx val="2"/>
          <c:order val="2"/>
          <c:tx>
            <c:strRef>
              <c:f>top_10!$V$1</c:f>
              <c:strCache>
                <c:ptCount val="1"/>
                <c:pt idx="0">
                  <c:v>Net Domestic Migration</c:v>
                </c:pt>
              </c:strCache>
            </c:strRef>
          </c:tx>
          <c:spPr>
            <a:noFill/>
            <a:ln>
              <a:noFill/>
            </a:ln>
            <a:effectLst/>
          </c:spPr>
          <c:invertIfNegative val="0"/>
          <c:dLbls>
            <c:dLbl>
              <c:idx val="0"/>
              <c:layout>
                <c:manualLayout>
                  <c:x val="0.34448692225145433"/>
                  <c:y val="2.6262626262626262E-2"/>
                </c:manualLayout>
              </c:layout>
              <c:tx>
                <c:rich>
                  <a:bodyPr/>
                  <a:lstStyle/>
                  <a:p>
                    <a:fld id="{4A671425-5077-4734-8FC3-8C411DCE811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
              <c:layout>
                <c:manualLayout>
                  <c:x val="0.32252277989417977"/>
                  <c:y val="-6.4487438787421275E-2"/>
                </c:manualLayout>
              </c:layout>
              <c:tx>
                <c:rich>
                  <a:bodyPr/>
                  <a:lstStyle/>
                  <a:p>
                    <a:fld id="{243C27FB-D6D6-41EC-B5A6-09C73D54199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2"/>
              <c:layout>
                <c:manualLayout>
                  <c:x val="0.33859496111844478"/>
                  <c:y val="0.11701969711573794"/>
                </c:manualLayout>
              </c:layout>
              <c:tx>
                <c:rich>
                  <a:bodyPr/>
                  <a:lstStyle/>
                  <a:p>
                    <a:fld id="{B20FEE46-FD4C-4237-88DB-B1BCD711727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3"/>
              <c:layout>
                <c:manualLayout>
                  <c:x val="0.22281707311583429"/>
                  <c:y val="2.6262626262626262E-2"/>
                </c:manualLayout>
              </c:layout>
              <c:tx>
                <c:rich>
                  <a:bodyPr/>
                  <a:lstStyle/>
                  <a:p>
                    <a:fld id="{61458C09-7520-4A72-A4C5-D50C523625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4"/>
              <c:layout>
                <c:manualLayout>
                  <c:x val="0.13632886710376699"/>
                  <c:y val="2.6262626262626189E-2"/>
                </c:manualLayout>
              </c:layout>
              <c:tx>
                <c:rich>
                  <a:bodyPr/>
                  <a:lstStyle/>
                  <a:p>
                    <a:fld id="{66D08E42-5B01-4366-8C18-6D3DD1C87AA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5"/>
              <c:layout>
                <c:manualLayout>
                  <c:x val="0.26679412702027527"/>
                  <c:y val="2.4242424242424242E-2"/>
                </c:manualLayout>
              </c:layout>
              <c:tx>
                <c:rich>
                  <a:bodyPr/>
                  <a:lstStyle/>
                  <a:p>
                    <a:fld id="{FA91CF5A-2956-4F3F-9E96-97D94E0FF4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6"/>
              <c:layout>
                <c:manualLayout>
                  <c:x val="0.15098788507191402"/>
                  <c:y val="2.6262626262626262E-2"/>
                </c:manualLayout>
              </c:layout>
              <c:tx>
                <c:rich>
                  <a:bodyPr/>
                  <a:lstStyle/>
                  <a:p>
                    <a:fld id="{3BC9F276-517A-4964-ADCD-3A715CFDF0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7"/>
              <c:layout>
                <c:manualLayout>
                  <c:x val="0.12460165272924943"/>
                  <c:y val="2.6262626262626262E-2"/>
                </c:manualLayout>
              </c:layout>
              <c:tx>
                <c:rich>
                  <a:bodyPr/>
                  <a:lstStyle/>
                  <a:p>
                    <a:fld id="{0F9D1A64-6189-47F5-8109-F799A1517F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8"/>
              <c:layout>
                <c:manualLayout>
                  <c:x val="8.2090500621623166E-2"/>
                  <c:y val="2.4242424242424242E-2"/>
                </c:manualLayout>
              </c:layout>
              <c:tx>
                <c:rich>
                  <a:bodyPr/>
                  <a:lstStyle/>
                  <a:p>
                    <a:fld id="{50D1F95C-5445-4819-8352-7D81D84E5D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9"/>
              <c:layout>
                <c:manualLayout>
                  <c:x val="-3.0783937733108713E-2"/>
                  <c:y val="2.6262626262626262E-2"/>
                </c:manualLayout>
              </c:layout>
              <c:tx>
                <c:rich>
                  <a:bodyPr/>
                  <a:lstStyle/>
                  <a:p>
                    <a:fld id="{EC341E47-9796-4BA1-B93C-F74B325CD4A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top_10!$V$2:$V$11</c:f>
              <c:numCache>
                <c:formatCode>_(* #,##0_);_(* \(#,##0\);_(* "-"??_);_(@_)</c:formatCode>
                <c:ptCount val="10"/>
                <c:pt idx="0">
                  <c:v>21693</c:v>
                </c:pt>
                <c:pt idx="1">
                  <c:v>9477</c:v>
                </c:pt>
                <c:pt idx="2">
                  <c:v>2811</c:v>
                </c:pt>
                <c:pt idx="3">
                  <c:v>8965</c:v>
                </c:pt>
                <c:pt idx="4">
                  <c:v>9031</c:v>
                </c:pt>
                <c:pt idx="5">
                  <c:v>550</c:v>
                </c:pt>
                <c:pt idx="6">
                  <c:v>3984</c:v>
                </c:pt>
                <c:pt idx="7">
                  <c:v>4587</c:v>
                </c:pt>
                <c:pt idx="8">
                  <c:v>5000</c:v>
                </c:pt>
                <c:pt idx="9">
                  <c:v>8651</c:v>
                </c:pt>
              </c:numCache>
            </c:numRef>
          </c:val>
          <c:extLst>
            <c:ext xmlns:c15="http://schemas.microsoft.com/office/drawing/2012/chart" uri="{02D57815-91ED-43cb-92C2-25804820EDAC}">
              <c15:datalabelsRange>
                <c15:f>top_10!$I$14:$I$23</c15:f>
                <c15:dlblRangeCache>
                  <c:ptCount val="10"/>
                  <c:pt idx="0">
                    <c:v>Net Migration=21,693</c:v>
                  </c:pt>
                  <c:pt idx="1">
                    <c:v>Net Migration=2,811</c:v>
                  </c:pt>
                  <c:pt idx="2">
                    <c:v>Net Migration=9,477</c:v>
                  </c:pt>
                  <c:pt idx="3">
                    <c:v>Net Migration=8,965</c:v>
                  </c:pt>
                  <c:pt idx="4">
                    <c:v>Net Migration=9,031</c:v>
                  </c:pt>
                  <c:pt idx="5">
                    <c:v>Net Migration=550</c:v>
                  </c:pt>
                  <c:pt idx="6">
                    <c:v>Net Migration=3,984</c:v>
                  </c:pt>
                  <c:pt idx="7">
                    <c:v>Net Migration=4,587</c:v>
                  </c:pt>
                  <c:pt idx="8">
                    <c:v>Net Migration=5,000</c:v>
                  </c:pt>
                  <c:pt idx="9">
                    <c:v>Net Migration=8,651</c:v>
                  </c:pt>
                </c15:dlblRangeCache>
              </c15:datalabelsRange>
            </c:ext>
          </c:extLst>
        </c:ser>
        <c:dLbls>
          <c:showLegendKey val="0"/>
          <c:showVal val="0"/>
          <c:showCatName val="0"/>
          <c:showSerName val="0"/>
          <c:showPercent val="0"/>
          <c:showBubbleSize val="0"/>
        </c:dLbls>
        <c:gapWidth val="25"/>
        <c:axId val="488091496"/>
        <c:axId val="488090712"/>
      </c:barChart>
      <c:catAx>
        <c:axId val="488091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2"/>
                </a:solidFill>
                <a:latin typeface="+mn-lt"/>
                <a:ea typeface="+mn-ea"/>
                <a:cs typeface="+mn-cs"/>
              </a:defRPr>
            </a:pPr>
            <a:endParaRPr lang="en-US"/>
          </a:p>
        </c:txPr>
        <c:crossAx val="488090712"/>
        <c:crosses val="autoZero"/>
        <c:auto val="1"/>
        <c:lblAlgn val="ctr"/>
        <c:lblOffset val="100"/>
        <c:noMultiLvlLbl val="0"/>
      </c:catAx>
      <c:valAx>
        <c:axId val="488090712"/>
        <c:scaling>
          <c:orientation val="minMax"/>
        </c:scaling>
        <c:delete val="1"/>
        <c:axPos val="b"/>
        <c:numFmt formatCode="_(* #,##0_);_(* \(#,##0\);_(* &quot;-&quot;??_);_(@_)" sourceLinked="1"/>
        <c:majorTickMark val="none"/>
        <c:minorTickMark val="none"/>
        <c:tickLblPos val="nextTo"/>
        <c:crossAx val="488091496"/>
        <c:crosses val="autoZero"/>
        <c:crossBetween val="between"/>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china_india_mexico!$A$19</c:f>
              <c:strCache>
                <c:ptCount val="1"/>
                <c:pt idx="0">
                  <c:v>China</c:v>
                </c:pt>
              </c:strCache>
            </c:strRef>
          </c:tx>
          <c:spPr>
            <a:solidFill>
              <a:srgbClr val="0070C0"/>
            </a:solidFill>
            <a:ln>
              <a:noFill/>
            </a:ln>
            <a:effectLst/>
          </c:spPr>
          <c:invertIfNegative val="0"/>
          <c:dLbls>
            <c:dLbl>
              <c:idx val="0"/>
              <c:layout>
                <c:manualLayout>
                  <c:x val="-1.9895158938466058E-2"/>
                  <c:y val="-3.428447091781920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359142607174104E-2"/>
                  <c:y val="-3.428447091781920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359142607174104E-2"/>
                  <c:y val="-3.428447091781920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343686205890965E-2"/>
                  <c:y val="-3.42844709178191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50320793234179E-2"/>
                  <c:y val="-3.08302394843131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888119754261487E-2"/>
                  <c:y val="-3.428437590175215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6104063915087539E-2"/>
                  <c:y val="-3.42843759017520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4888119754261515E-2"/>
                  <c:y val="-3.428437590175208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china_india_mexico!$B$18:$I$18</c:f>
              <c:numCache>
                <c:formatCode>General</c:formatCode>
                <c:ptCount val="8"/>
                <c:pt idx="0">
                  <c:v>2005</c:v>
                </c:pt>
                <c:pt idx="1">
                  <c:v>2006</c:v>
                </c:pt>
                <c:pt idx="2">
                  <c:v>2007</c:v>
                </c:pt>
                <c:pt idx="3">
                  <c:v>2008</c:v>
                </c:pt>
                <c:pt idx="4">
                  <c:v>2009</c:v>
                </c:pt>
                <c:pt idx="5">
                  <c:v>2010</c:v>
                </c:pt>
                <c:pt idx="6">
                  <c:v>2011</c:v>
                </c:pt>
                <c:pt idx="7">
                  <c:v>2012</c:v>
                </c:pt>
              </c:numCache>
            </c:numRef>
          </c:cat>
          <c:val>
            <c:numRef>
              <c:f>china_india_mexico!$B$19:$I$19</c:f>
              <c:numCache>
                <c:formatCode>0.0%</c:formatCode>
                <c:ptCount val="8"/>
                <c:pt idx="0">
                  <c:v>8.1815349805709047E-3</c:v>
                </c:pt>
                <c:pt idx="1">
                  <c:v>2.4173262163322905E-2</c:v>
                </c:pt>
                <c:pt idx="2">
                  <c:v>2.5239541949053517E-2</c:v>
                </c:pt>
                <c:pt idx="3">
                  <c:v>4.1699613724153602E-2</c:v>
                </c:pt>
                <c:pt idx="4">
                  <c:v>1.3272665666295562E-2</c:v>
                </c:pt>
                <c:pt idx="5">
                  <c:v>5.9840583733195861E-2</c:v>
                </c:pt>
                <c:pt idx="6">
                  <c:v>3.8941487695360086E-2</c:v>
                </c:pt>
                <c:pt idx="7">
                  <c:v>6.06739551732315E-2</c:v>
                </c:pt>
              </c:numCache>
            </c:numRef>
          </c:val>
        </c:ser>
        <c:ser>
          <c:idx val="1"/>
          <c:order val="1"/>
          <c:tx>
            <c:strRef>
              <c:f>china_india_mexico!$A$20</c:f>
              <c:strCache>
                <c:ptCount val="1"/>
                <c:pt idx="0">
                  <c:v>India</c:v>
                </c:pt>
              </c:strCache>
            </c:strRef>
          </c:tx>
          <c:spPr>
            <a:solidFill>
              <a:srgbClr val="C00000"/>
            </a:solidFill>
            <a:ln>
              <a:noFill/>
            </a:ln>
            <a:effectLst/>
          </c:spPr>
          <c:invertIfNegative val="0"/>
          <c:dLbls>
            <c:dLbl>
              <c:idx val="0"/>
              <c:layout>
                <c:manualLayout>
                  <c:x val="1.8584984569236269E-3"/>
                  <c:y val="-3.2264927929748825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8950419659054219E-5"/>
                  <c:y val="-3.2264927929748825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278272908194167E-3"/>
                  <c:y val="-3.428167461797498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738407699037621E-3"/>
                  <c:y val="-3.9173432336502043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4295713035870176E-3"/>
                  <c:y val="-3.370269130866413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705453484981385E-3"/>
                  <c:y val="-4.0611154175676262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5.1717701953922762E-3"/>
                  <c:y val="-3.9173432336502008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5079031787693238E-2"/>
                  <c:y val="-3.917343233650198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overflow" horzOverflow="overflow" vert="horz" wrap="square" lIns="38100" tIns="0" rIns="38100" bIns="19050" anchor="t" anchorCtr="0">
                <a:spAutoFit/>
              </a:bodyPr>
              <a:lstStyle/>
              <a:p>
                <a:pPr algn="ctr">
                  <a:defRPr sz="1050" b="1" i="0" u="none" strike="noStrike" kern="1200" baseline="0">
                    <a:solidFill>
                      <a:sysClr val="windowText" lastClr="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numRef>
              <c:f>china_india_mexico!$B$18:$I$18</c:f>
              <c:numCache>
                <c:formatCode>General</c:formatCode>
                <c:ptCount val="8"/>
                <c:pt idx="0">
                  <c:v>2005</c:v>
                </c:pt>
                <c:pt idx="1">
                  <c:v>2006</c:v>
                </c:pt>
                <c:pt idx="2">
                  <c:v>2007</c:v>
                </c:pt>
                <c:pt idx="3">
                  <c:v>2008</c:v>
                </c:pt>
                <c:pt idx="4">
                  <c:v>2009</c:v>
                </c:pt>
                <c:pt idx="5">
                  <c:v>2010</c:v>
                </c:pt>
                <c:pt idx="6">
                  <c:v>2011</c:v>
                </c:pt>
                <c:pt idx="7">
                  <c:v>2012</c:v>
                </c:pt>
              </c:numCache>
            </c:numRef>
          </c:cat>
          <c:val>
            <c:numRef>
              <c:f>china_india_mexico!$B$20:$I$20</c:f>
              <c:numCache>
                <c:formatCode>0.0%</c:formatCode>
                <c:ptCount val="8"/>
                <c:pt idx="0">
                  <c:v>5.2507747044645933E-2</c:v>
                </c:pt>
                <c:pt idx="1">
                  <c:v>5.7120068715872142E-2</c:v>
                </c:pt>
                <c:pt idx="2">
                  <c:v>6.958185107285364E-2</c:v>
                </c:pt>
                <c:pt idx="3">
                  <c:v>5.8159509202453989E-2</c:v>
                </c:pt>
                <c:pt idx="4">
                  <c:v>6.8890072123529697E-2</c:v>
                </c:pt>
                <c:pt idx="5">
                  <c:v>6.5094975611690531E-2</c:v>
                </c:pt>
                <c:pt idx="6">
                  <c:v>8.6097671342545853E-2</c:v>
                </c:pt>
                <c:pt idx="7">
                  <c:v>0.11689140016190624</c:v>
                </c:pt>
              </c:numCache>
            </c:numRef>
          </c:val>
        </c:ser>
        <c:ser>
          <c:idx val="2"/>
          <c:order val="2"/>
          <c:tx>
            <c:strRef>
              <c:f>china_india_mexico!$A$21</c:f>
              <c:strCache>
                <c:ptCount val="1"/>
                <c:pt idx="0">
                  <c:v>Mexico</c:v>
                </c:pt>
              </c:strCache>
            </c:strRef>
          </c:tx>
          <c:spPr>
            <a:solidFill>
              <a:srgbClr val="00B050"/>
            </a:solidFill>
            <a:ln>
              <a:noFill/>
            </a:ln>
            <a:effectLst/>
          </c:spPr>
          <c:invertIfNegative val="0"/>
          <c:dLbls>
            <c:dLbl>
              <c:idx val="0"/>
              <c:layout>
                <c:manualLayout>
                  <c:x val="-5.3723433106370081E-17"/>
                  <c:y val="-3.42829458103406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3.4282945810340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3.42829458103406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3723433106370081E-17"/>
                  <c:y val="-3.42829458103405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3723433106370081E-17"/>
                  <c:y val="-3.42829458103406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3.42829458103406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5.3723433106370081E-17"/>
                  <c:y val="-3.42829458103406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5.3723433106370081E-17"/>
                  <c:y val="-3.428294581034064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china_india_mexico!$B$18:$I$18</c:f>
              <c:numCache>
                <c:formatCode>General</c:formatCode>
                <c:ptCount val="8"/>
                <c:pt idx="0">
                  <c:v>2005</c:v>
                </c:pt>
                <c:pt idx="1">
                  <c:v>2006</c:v>
                </c:pt>
                <c:pt idx="2">
                  <c:v>2007</c:v>
                </c:pt>
                <c:pt idx="3">
                  <c:v>2008</c:v>
                </c:pt>
                <c:pt idx="4">
                  <c:v>2009</c:v>
                </c:pt>
                <c:pt idx="5">
                  <c:v>2010</c:v>
                </c:pt>
                <c:pt idx="6">
                  <c:v>2011</c:v>
                </c:pt>
                <c:pt idx="7">
                  <c:v>2012</c:v>
                </c:pt>
              </c:numCache>
            </c:numRef>
          </c:cat>
          <c:val>
            <c:numRef>
              <c:f>china_india_mexico!$B$21:$I$21</c:f>
              <c:numCache>
                <c:formatCode>0.0%</c:formatCode>
                <c:ptCount val="8"/>
                <c:pt idx="0">
                  <c:v>0.56791165909724384</c:v>
                </c:pt>
                <c:pt idx="1">
                  <c:v>0.54948156328609121</c:v>
                </c:pt>
                <c:pt idx="2">
                  <c:v>0.51284048713354624</c:v>
                </c:pt>
                <c:pt idx="3">
                  <c:v>0.49097932288116336</c:v>
                </c:pt>
                <c:pt idx="4">
                  <c:v>0.39514013262984654</c:v>
                </c:pt>
                <c:pt idx="5">
                  <c:v>0.3944957766586033</c:v>
                </c:pt>
                <c:pt idx="6">
                  <c:v>0.45439277385220511</c:v>
                </c:pt>
                <c:pt idx="7">
                  <c:v>0.37123138691503194</c:v>
                </c:pt>
              </c:numCache>
            </c:numRef>
          </c:val>
        </c:ser>
        <c:ser>
          <c:idx val="3"/>
          <c:order val="3"/>
          <c:tx>
            <c:strRef>
              <c:f>china_india_mexico!$A$22</c:f>
              <c:strCache>
                <c:ptCount val="1"/>
                <c:pt idx="0">
                  <c:v>All Others</c:v>
                </c:pt>
              </c:strCache>
            </c:strRef>
          </c:tx>
          <c:spPr>
            <a:solidFill>
              <a:srgbClr val="7030A0"/>
            </a:solidFill>
            <a:ln>
              <a:noFill/>
            </a:ln>
            <a:effectLst/>
          </c:spPr>
          <c:invertIfNegative val="0"/>
          <c:dLbls>
            <c:dLbl>
              <c:idx val="0"/>
              <c:layout>
                <c:manualLayout>
                  <c:x val="-1.0744686621274016E-16"/>
                  <c:y val="-3.42843759017520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744686621274016E-16"/>
                  <c:y val="-3.42843759017520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3.428437590175215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744686621274016E-16"/>
                  <c:y val="-3.428437590175215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3.42843759017520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3.428437590175215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0744686621274016E-16"/>
                  <c:y val="-3.42843759017520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0744686621274016E-16"/>
                  <c:y val="-3.428437590175208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china_india_mexico!$B$18:$I$18</c:f>
              <c:numCache>
                <c:formatCode>General</c:formatCode>
                <c:ptCount val="8"/>
                <c:pt idx="0">
                  <c:v>2005</c:v>
                </c:pt>
                <c:pt idx="1">
                  <c:v>2006</c:v>
                </c:pt>
                <c:pt idx="2">
                  <c:v>2007</c:v>
                </c:pt>
                <c:pt idx="3">
                  <c:v>2008</c:v>
                </c:pt>
                <c:pt idx="4">
                  <c:v>2009</c:v>
                </c:pt>
                <c:pt idx="5">
                  <c:v>2010</c:v>
                </c:pt>
                <c:pt idx="6">
                  <c:v>2011</c:v>
                </c:pt>
                <c:pt idx="7">
                  <c:v>2012</c:v>
                </c:pt>
              </c:numCache>
            </c:numRef>
          </c:cat>
          <c:val>
            <c:numRef>
              <c:f>china_india_mexico!$B$22:$I$22</c:f>
              <c:numCache>
                <c:formatCode>0.0%</c:formatCode>
                <c:ptCount val="8"/>
                <c:pt idx="0">
                  <c:v>0.37139905887753932</c:v>
                </c:pt>
                <c:pt idx="1">
                  <c:v>0.3692251058347138</c:v>
                </c:pt>
                <c:pt idx="2">
                  <c:v>0.39233811984454658</c:v>
                </c:pt>
                <c:pt idx="3">
                  <c:v>0.40916155419222905</c:v>
                </c:pt>
                <c:pt idx="4">
                  <c:v>0.52269712958032821</c:v>
                </c:pt>
                <c:pt idx="5">
                  <c:v>0.48056866399651027</c:v>
                </c:pt>
                <c:pt idx="6">
                  <c:v>0.42056806710988898</c:v>
                </c:pt>
                <c:pt idx="7">
                  <c:v>0.45120325774983033</c:v>
                </c:pt>
              </c:numCache>
            </c:numRef>
          </c:val>
        </c:ser>
        <c:dLbls>
          <c:showLegendKey val="0"/>
          <c:showVal val="0"/>
          <c:showCatName val="0"/>
          <c:showSerName val="0"/>
          <c:showPercent val="0"/>
          <c:showBubbleSize val="0"/>
        </c:dLbls>
        <c:gapWidth val="150"/>
        <c:overlap val="100"/>
        <c:axId val="488093064"/>
        <c:axId val="488091888"/>
      </c:barChart>
      <c:catAx>
        <c:axId val="488093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88091888"/>
        <c:crossesAt val="-0.1"/>
        <c:auto val="1"/>
        <c:lblAlgn val="ctr"/>
        <c:lblOffset val="100"/>
        <c:noMultiLvlLbl val="0"/>
      </c:catAx>
      <c:valAx>
        <c:axId val="488091888"/>
        <c:scaling>
          <c:orientation val="minMax"/>
          <c:min val="-0.1"/>
        </c:scaling>
        <c:delete val="1"/>
        <c:axPos val="b"/>
        <c:majorGridlines>
          <c:spPr>
            <a:ln w="9525" cap="flat" cmpd="sng" algn="ctr">
              <a:solidFill>
                <a:schemeClr val="accent1">
                  <a:lumMod val="60000"/>
                  <a:lumOff val="40000"/>
                </a:schemeClr>
              </a:solidFill>
              <a:prstDash val="sysDot"/>
              <a:round/>
            </a:ln>
            <a:effectLst/>
          </c:spPr>
        </c:majorGridlines>
        <c:numFmt formatCode="0%" sourceLinked="1"/>
        <c:majorTickMark val="none"/>
        <c:minorTickMark val="none"/>
        <c:tickLblPos val="nextTo"/>
        <c:crossAx val="48809306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493570704"/>
        <c:axId val="496312768"/>
      </c:lineChart>
      <c:catAx>
        <c:axId val="493570704"/>
        <c:scaling>
          <c:orientation val="minMax"/>
        </c:scaling>
        <c:delete val="0"/>
        <c:axPos val="b"/>
        <c:numFmt formatCode="General" sourceLinked="1"/>
        <c:majorTickMark val="out"/>
        <c:minorTickMark val="none"/>
        <c:tickLblPos val="nextTo"/>
        <c:txPr>
          <a:bodyPr rot="2700000"/>
          <a:lstStyle/>
          <a:p>
            <a:pPr>
              <a:defRPr/>
            </a:pPr>
            <a:endParaRPr lang="en-US"/>
          </a:p>
        </c:txPr>
        <c:crossAx val="496312768"/>
        <c:crosses val="autoZero"/>
        <c:auto val="1"/>
        <c:lblAlgn val="ctr"/>
        <c:lblOffset val="0"/>
        <c:noMultiLvlLbl val="0"/>
      </c:catAx>
      <c:valAx>
        <c:axId val="496312768"/>
        <c:scaling>
          <c:orientation val="minMax"/>
          <c:max val="55000000"/>
          <c:min val="20000000"/>
        </c:scaling>
        <c:delete val="0"/>
        <c:axPos val="l"/>
        <c:majorGridlines/>
        <c:numFmt formatCode="0" sourceLinked="0"/>
        <c:majorTickMark val="out"/>
        <c:minorTickMark val="none"/>
        <c:tickLblPos val="nextTo"/>
        <c:crossAx val="493570704"/>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3.7335082109544032E-2"/>
          <c:w val="0.82567828327014681"/>
          <c:h val="0.81340156813570463"/>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Sheet!$B$2:$B$42</c:f>
              <c:numCache>
                <c:formatCode>#,##0</c:formatCode>
                <c:ptCount val="6"/>
                <c:pt idx="0">
                  <c:v>25145561</c:v>
                </c:pt>
                <c:pt idx="1">
                  <c:v>25368140</c:v>
                </c:pt>
                <c:pt idx="2">
                  <c:v>25587758</c:v>
                </c:pt>
                <c:pt idx="3">
                  <c:v>25804803</c:v>
                </c:pt>
                <c:pt idx="4">
                  <c:v>26018996</c:v>
                </c:pt>
                <c:pt idx="5">
                  <c:v>26230098</c:v>
                </c:pt>
              </c:numCache>
              <c:extLst/>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Sheet!$C$2:$C$42</c:f>
              <c:numCache>
                <c:formatCode>#,##0</c:formatCode>
                <c:ptCount val="6"/>
                <c:pt idx="0">
                  <c:v>25145561</c:v>
                </c:pt>
                <c:pt idx="1">
                  <c:v>25499699</c:v>
                </c:pt>
                <c:pt idx="2">
                  <c:v>25857200</c:v>
                </c:pt>
                <c:pt idx="3">
                  <c:v>26217850</c:v>
                </c:pt>
                <c:pt idx="4">
                  <c:v>26581256</c:v>
                </c:pt>
                <c:pt idx="5">
                  <c:v>26947116</c:v>
                </c:pt>
              </c:numCache>
              <c:extLst/>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Sheet!$D$2:$D$42</c:f>
              <c:numCache>
                <c:formatCode>#,##0</c:formatCode>
                <c:ptCount val="6"/>
                <c:pt idx="0">
                  <c:v>25145561</c:v>
                </c:pt>
                <c:pt idx="1">
                  <c:v>25631695</c:v>
                </c:pt>
                <c:pt idx="2">
                  <c:v>26130047</c:v>
                </c:pt>
                <c:pt idx="3">
                  <c:v>26640165</c:v>
                </c:pt>
                <c:pt idx="4">
                  <c:v>27161942</c:v>
                </c:pt>
                <c:pt idx="5">
                  <c:v>27695284</c:v>
                </c:pt>
              </c:numCache>
              <c:extLst/>
            </c:numRef>
          </c:val>
          <c:smooth val="0"/>
        </c:ser>
        <c:ser>
          <c:idx val="0"/>
          <c:order val="3"/>
          <c:tx>
            <c:strRef>
              <c:f>Sheet!$E$1</c:f>
              <c:strCache>
                <c:ptCount val="1"/>
                <c:pt idx="0">
                  <c:v>Estimates</c:v>
                </c:pt>
              </c:strCache>
            </c:strRef>
          </c:tx>
          <c:spPr>
            <a:ln>
              <a:solidFill>
                <a:schemeClr val="accent2">
                  <a:lumMod val="75000"/>
                </a:schemeClr>
              </a:solidFill>
            </a:ln>
          </c:spPr>
          <c:marker>
            <c:symbol val="square"/>
            <c:size val="5"/>
            <c:spPr>
              <a:solidFill>
                <a:schemeClr val="accent2"/>
              </a:solidFill>
              <a:ln>
                <a:solidFill>
                  <a:schemeClr val="accent2"/>
                </a:solidFill>
              </a:ln>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Sheet!$E$2:$E$7</c:f>
              <c:numCache>
                <c:formatCode>#,##0</c:formatCode>
                <c:ptCount val="6"/>
                <c:pt idx="0">
                  <c:v>25145561</c:v>
                </c:pt>
                <c:pt idx="1">
                  <c:v>25657477</c:v>
                </c:pt>
                <c:pt idx="2">
                  <c:v>26094422</c:v>
                </c:pt>
                <c:pt idx="3">
                  <c:v>26505637</c:v>
                </c:pt>
                <c:pt idx="4">
                  <c:v>26956958</c:v>
                </c:pt>
                <c:pt idx="5">
                  <c:v>27469114</c:v>
                </c:pt>
              </c:numCache>
              <c:extLst/>
            </c:numRef>
          </c:val>
          <c:smooth val="0"/>
        </c:ser>
        <c:dLbls>
          <c:showLegendKey val="0"/>
          <c:showVal val="0"/>
          <c:showCatName val="0"/>
          <c:showSerName val="0"/>
          <c:showPercent val="0"/>
          <c:showBubbleSize val="0"/>
        </c:dLbls>
        <c:smooth val="0"/>
        <c:axId val="496313160"/>
        <c:axId val="496312376"/>
      </c:lineChart>
      <c:catAx>
        <c:axId val="496313160"/>
        <c:scaling>
          <c:orientation val="minMax"/>
        </c:scaling>
        <c:delete val="0"/>
        <c:axPos val="b"/>
        <c:numFmt formatCode="General" sourceLinked="1"/>
        <c:majorTickMark val="out"/>
        <c:minorTickMark val="none"/>
        <c:tickLblPos val="nextTo"/>
        <c:txPr>
          <a:bodyPr rot="2700000"/>
          <a:lstStyle/>
          <a:p>
            <a:pPr>
              <a:defRPr/>
            </a:pPr>
            <a:endParaRPr lang="en-US"/>
          </a:p>
        </c:txPr>
        <c:crossAx val="496312376"/>
        <c:crosses val="autoZero"/>
        <c:auto val="1"/>
        <c:lblAlgn val="ctr"/>
        <c:lblOffset val="0"/>
        <c:noMultiLvlLbl val="0"/>
      </c:catAx>
      <c:valAx>
        <c:axId val="496312376"/>
        <c:scaling>
          <c:orientation val="minMax"/>
          <c:min val="24000000"/>
        </c:scaling>
        <c:delete val="0"/>
        <c:axPos val="l"/>
        <c:majorGridlines/>
        <c:numFmt formatCode="0" sourceLinked="0"/>
        <c:majorTickMark val="out"/>
        <c:minorTickMark val="none"/>
        <c:tickLblPos val="nextTo"/>
        <c:crossAx val="496313160"/>
        <c:crosses val="autoZero"/>
        <c:crossBetween val="midCat"/>
        <c:dispUnits>
          <c:builtInUnit val="millions"/>
          <c:dispUnitsLbl>
            <c:layout>
              <c:manualLayout>
                <c:xMode val="edge"/>
                <c:yMode val="edge"/>
                <c:x val="1.0248096148122224E-2"/>
                <c:y val="0.42053301333645032"/>
              </c:manualLayout>
            </c:layout>
          </c:dispUnitsLbl>
        </c:dispUnits>
      </c:valAx>
      <c:spPr>
        <a:noFill/>
        <a:ln w="25400">
          <a:noFill/>
        </a:ln>
      </c:spPr>
    </c:plotArea>
    <c:legend>
      <c:legendPos val="l"/>
      <c:layout>
        <c:manualLayout>
          <c:xMode val="edge"/>
          <c:yMode val="edge"/>
          <c:x val="0.11869519782249441"/>
          <c:y val="1.6026709499905669E-2"/>
          <c:w val="0.33430567706814424"/>
          <c:h val="0.32143858436621831"/>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9509575191991"/>
          <c:y val="2.8916277044244505E-2"/>
          <c:w val="0.86341997180907937"/>
          <c:h val="0.85784108266019854"/>
        </c:manualLayout>
      </c:layout>
      <c:lineChart>
        <c:grouping val="standard"/>
        <c:varyColors val="0"/>
        <c:ser>
          <c:idx val="0"/>
          <c:order val="0"/>
          <c:tx>
            <c:strRef>
              <c:f>Sheet1!$B$1</c:f>
              <c:strCache>
                <c:ptCount val="1"/>
                <c:pt idx="0">
                  <c:v>Under 18</c:v>
                </c:pt>
              </c:strCache>
            </c:strRef>
          </c:tx>
          <c:spPr>
            <a:ln w="28575" cap="rnd">
              <a:solidFill>
                <a:schemeClr val="accent1"/>
              </a:solidFill>
              <a:round/>
            </a:ln>
            <a:effectLst/>
          </c:spPr>
          <c:marker>
            <c:symbol val="none"/>
          </c:marker>
          <c:cat>
            <c:numRef>
              <c:f>Sheet1!$A$2:$A$102</c:f>
              <c:numCache>
                <c:formatCode>General</c:formatCode>
                <c:ptCount val="101"/>
                <c:pt idx="0">
                  <c:v>1950</c:v>
                </c:pt>
                <c:pt idx="10">
                  <c:v>1960</c:v>
                </c:pt>
                <c:pt idx="20">
                  <c:v>1970</c:v>
                </c:pt>
                <c:pt idx="30">
                  <c:v>1980</c:v>
                </c:pt>
                <c:pt idx="40">
                  <c:v>1990</c:v>
                </c:pt>
                <c:pt idx="50">
                  <c:v>2000</c:v>
                </c:pt>
                <c:pt idx="60">
                  <c:v>2010</c:v>
                </c:pt>
                <c:pt idx="64">
                  <c:v>2014</c:v>
                </c:pt>
                <c:pt idx="70">
                  <c:v>2020</c:v>
                </c:pt>
                <c:pt idx="80">
                  <c:v>2030</c:v>
                </c:pt>
                <c:pt idx="90">
                  <c:v>2040</c:v>
                </c:pt>
                <c:pt idx="100">
                  <c:v>2050</c:v>
                </c:pt>
              </c:numCache>
            </c:numRef>
          </c:cat>
          <c:val>
            <c:numRef>
              <c:f>Sheet1!$B$2:$B$102</c:f>
              <c:numCache>
                <c:formatCode>_(* #,##0_);_(* \(#,##0\);_(* "-"??_);_(@_)</c:formatCode>
                <c:ptCount val="101"/>
                <c:pt idx="0">
                  <c:v>2596129</c:v>
                </c:pt>
                <c:pt idx="1">
                  <c:v>2700381.7</c:v>
                </c:pt>
                <c:pt idx="2">
                  <c:v>2804634.4000000004</c:v>
                </c:pt>
                <c:pt idx="3">
                  <c:v>2908887.1000000006</c:v>
                </c:pt>
                <c:pt idx="4">
                  <c:v>3013139.8000000007</c:v>
                </c:pt>
                <c:pt idx="5">
                  <c:v>3117392.5000000009</c:v>
                </c:pt>
                <c:pt idx="6">
                  <c:v>3221645.2000000011</c:v>
                </c:pt>
                <c:pt idx="7">
                  <c:v>3325897.9000000013</c:v>
                </c:pt>
                <c:pt idx="8">
                  <c:v>3430150.6000000015</c:v>
                </c:pt>
                <c:pt idx="9">
                  <c:v>3534403.3000000017</c:v>
                </c:pt>
                <c:pt idx="10">
                  <c:v>3638656</c:v>
                </c:pt>
                <c:pt idx="11">
                  <c:v>3674774</c:v>
                </c:pt>
                <c:pt idx="12">
                  <c:v>3710892</c:v>
                </c:pt>
                <c:pt idx="13">
                  <c:v>3747010</c:v>
                </c:pt>
                <c:pt idx="14">
                  <c:v>3783128</c:v>
                </c:pt>
                <c:pt idx="15">
                  <c:v>3819246</c:v>
                </c:pt>
                <c:pt idx="16">
                  <c:v>3855364</c:v>
                </c:pt>
                <c:pt idx="17">
                  <c:v>3891482</c:v>
                </c:pt>
                <c:pt idx="18">
                  <c:v>3927600</c:v>
                </c:pt>
                <c:pt idx="19">
                  <c:v>3963718</c:v>
                </c:pt>
                <c:pt idx="20">
                  <c:v>3999836</c:v>
                </c:pt>
                <c:pt idx="21">
                  <c:v>4030463</c:v>
                </c:pt>
                <c:pt idx="22">
                  <c:v>4061090</c:v>
                </c:pt>
                <c:pt idx="23">
                  <c:v>4091717</c:v>
                </c:pt>
                <c:pt idx="24">
                  <c:v>4122344</c:v>
                </c:pt>
                <c:pt idx="25">
                  <c:v>4152971</c:v>
                </c:pt>
                <c:pt idx="26">
                  <c:v>4183598</c:v>
                </c:pt>
                <c:pt idx="27">
                  <c:v>4214225</c:v>
                </c:pt>
                <c:pt idx="28">
                  <c:v>4244852</c:v>
                </c:pt>
                <c:pt idx="29">
                  <c:v>4275479</c:v>
                </c:pt>
                <c:pt idx="30">
                  <c:v>4306106</c:v>
                </c:pt>
                <c:pt idx="31">
                  <c:v>4359079.3</c:v>
                </c:pt>
                <c:pt idx="32">
                  <c:v>4412052.5999999996</c:v>
                </c:pt>
                <c:pt idx="33">
                  <c:v>4465025.8999999994</c:v>
                </c:pt>
                <c:pt idx="34">
                  <c:v>4517999.1999999993</c:v>
                </c:pt>
                <c:pt idx="35">
                  <c:v>4570972.4999999991</c:v>
                </c:pt>
                <c:pt idx="36">
                  <c:v>4623945.7999999989</c:v>
                </c:pt>
                <c:pt idx="37">
                  <c:v>4676919.0999999987</c:v>
                </c:pt>
                <c:pt idx="38">
                  <c:v>4729892.3999999985</c:v>
                </c:pt>
                <c:pt idx="39">
                  <c:v>4782865.6999999983</c:v>
                </c:pt>
                <c:pt idx="40">
                  <c:v>4835839</c:v>
                </c:pt>
                <c:pt idx="41">
                  <c:v>4940931</c:v>
                </c:pt>
                <c:pt idx="42">
                  <c:v>5046023</c:v>
                </c:pt>
                <c:pt idx="43">
                  <c:v>5151115</c:v>
                </c:pt>
                <c:pt idx="44">
                  <c:v>5256207</c:v>
                </c:pt>
                <c:pt idx="45">
                  <c:v>5361299</c:v>
                </c:pt>
                <c:pt idx="46">
                  <c:v>5466391</c:v>
                </c:pt>
                <c:pt idx="47">
                  <c:v>5571483</c:v>
                </c:pt>
                <c:pt idx="48">
                  <c:v>5676575</c:v>
                </c:pt>
                <c:pt idx="49">
                  <c:v>5781667</c:v>
                </c:pt>
                <c:pt idx="50">
                  <c:v>5886759</c:v>
                </c:pt>
                <c:pt idx="51">
                  <c:v>5984665.5</c:v>
                </c:pt>
                <c:pt idx="52">
                  <c:v>6082572</c:v>
                </c:pt>
                <c:pt idx="53">
                  <c:v>6180478.5</c:v>
                </c:pt>
                <c:pt idx="54">
                  <c:v>6278385</c:v>
                </c:pt>
                <c:pt idx="55">
                  <c:v>6376291.5</c:v>
                </c:pt>
                <c:pt idx="56">
                  <c:v>6474198</c:v>
                </c:pt>
                <c:pt idx="57">
                  <c:v>6572104.5</c:v>
                </c:pt>
                <c:pt idx="58">
                  <c:v>6670011</c:v>
                </c:pt>
                <c:pt idx="59">
                  <c:v>6767917.5</c:v>
                </c:pt>
                <c:pt idx="60">
                  <c:v>6865824</c:v>
                </c:pt>
                <c:pt idx="61">
                  <c:v>6928271.5</c:v>
                </c:pt>
                <c:pt idx="62">
                  <c:v>6990719</c:v>
                </c:pt>
                <c:pt idx="63">
                  <c:v>7053166.5</c:v>
                </c:pt>
                <c:pt idx="64">
                  <c:v>7115614</c:v>
                </c:pt>
                <c:pt idx="65">
                  <c:v>7221992.166666667</c:v>
                </c:pt>
                <c:pt idx="66">
                  <c:v>7328370.333333334</c:v>
                </c:pt>
                <c:pt idx="67">
                  <c:v>7434748.5000000009</c:v>
                </c:pt>
                <c:pt idx="68">
                  <c:v>7541126.6666666679</c:v>
                </c:pt>
                <c:pt idx="69">
                  <c:v>7647504.8333333349</c:v>
                </c:pt>
                <c:pt idx="70">
                  <c:v>7753883</c:v>
                </c:pt>
                <c:pt idx="71">
                  <c:v>7872456.2000000002</c:v>
                </c:pt>
                <c:pt idx="72">
                  <c:v>7991029.4000000004</c:v>
                </c:pt>
                <c:pt idx="73">
                  <c:v>8109602.6000000006</c:v>
                </c:pt>
                <c:pt idx="74">
                  <c:v>8228175.8000000007</c:v>
                </c:pt>
                <c:pt idx="75">
                  <c:v>8346749.0000000009</c:v>
                </c:pt>
                <c:pt idx="76">
                  <c:v>8465322.2000000011</c:v>
                </c:pt>
                <c:pt idx="77">
                  <c:v>8583895.4000000004</c:v>
                </c:pt>
                <c:pt idx="78">
                  <c:v>8702468.5999999996</c:v>
                </c:pt>
                <c:pt idx="79">
                  <c:v>8821041.7999999989</c:v>
                </c:pt>
                <c:pt idx="80">
                  <c:v>8939615</c:v>
                </c:pt>
                <c:pt idx="81">
                  <c:v>9099483.5</c:v>
                </c:pt>
                <c:pt idx="82">
                  <c:v>9259352</c:v>
                </c:pt>
                <c:pt idx="83">
                  <c:v>9419220.5</c:v>
                </c:pt>
                <c:pt idx="84">
                  <c:v>9579089</c:v>
                </c:pt>
                <c:pt idx="85">
                  <c:v>9738957.5</c:v>
                </c:pt>
                <c:pt idx="86">
                  <c:v>9898826</c:v>
                </c:pt>
                <c:pt idx="87">
                  <c:v>10058694.5</c:v>
                </c:pt>
                <c:pt idx="88">
                  <c:v>10218563</c:v>
                </c:pt>
                <c:pt idx="89">
                  <c:v>10378431.5</c:v>
                </c:pt>
                <c:pt idx="90">
                  <c:v>10538300</c:v>
                </c:pt>
                <c:pt idx="91">
                  <c:v>10717265.699999999</c:v>
                </c:pt>
                <c:pt idx="92">
                  <c:v>10896231.399999999</c:v>
                </c:pt>
                <c:pt idx="93">
                  <c:v>11075197.099999998</c:v>
                </c:pt>
                <c:pt idx="94">
                  <c:v>11254162.799999997</c:v>
                </c:pt>
                <c:pt idx="95">
                  <c:v>11433128.499999996</c:v>
                </c:pt>
                <c:pt idx="96">
                  <c:v>11612094.199999996</c:v>
                </c:pt>
                <c:pt idx="97">
                  <c:v>11791059.899999995</c:v>
                </c:pt>
                <c:pt idx="98">
                  <c:v>11970025.599999994</c:v>
                </c:pt>
                <c:pt idx="99">
                  <c:v>12148991.299999993</c:v>
                </c:pt>
                <c:pt idx="100">
                  <c:v>12327957</c:v>
                </c:pt>
              </c:numCache>
            </c:numRef>
          </c:val>
          <c:smooth val="0"/>
        </c:ser>
        <c:ser>
          <c:idx val="1"/>
          <c:order val="1"/>
          <c:tx>
            <c:strRef>
              <c:f>Sheet1!$C$1</c:f>
              <c:strCache>
                <c:ptCount val="1"/>
                <c:pt idx="0">
                  <c:v>18 to 64</c:v>
                </c:pt>
              </c:strCache>
            </c:strRef>
          </c:tx>
          <c:spPr>
            <a:ln w="28575" cap="rnd">
              <a:solidFill>
                <a:schemeClr val="accent2"/>
              </a:solidFill>
              <a:round/>
            </a:ln>
            <a:effectLst/>
          </c:spPr>
          <c:marker>
            <c:symbol val="none"/>
          </c:marker>
          <c:cat>
            <c:numRef>
              <c:f>Sheet1!$A$2:$A$102</c:f>
              <c:numCache>
                <c:formatCode>General</c:formatCode>
                <c:ptCount val="101"/>
                <c:pt idx="0">
                  <c:v>1950</c:v>
                </c:pt>
                <c:pt idx="10">
                  <c:v>1960</c:v>
                </c:pt>
                <c:pt idx="20">
                  <c:v>1970</c:v>
                </c:pt>
                <c:pt idx="30">
                  <c:v>1980</c:v>
                </c:pt>
                <c:pt idx="40">
                  <c:v>1990</c:v>
                </c:pt>
                <c:pt idx="50">
                  <c:v>2000</c:v>
                </c:pt>
                <c:pt idx="60">
                  <c:v>2010</c:v>
                </c:pt>
                <c:pt idx="64">
                  <c:v>2014</c:v>
                </c:pt>
                <c:pt idx="70">
                  <c:v>2020</c:v>
                </c:pt>
                <c:pt idx="80">
                  <c:v>2030</c:v>
                </c:pt>
                <c:pt idx="90">
                  <c:v>2040</c:v>
                </c:pt>
                <c:pt idx="100">
                  <c:v>2050</c:v>
                </c:pt>
              </c:numCache>
            </c:numRef>
          </c:cat>
          <c:val>
            <c:numRef>
              <c:f>Sheet1!$C$2:$C$102</c:f>
              <c:numCache>
                <c:formatCode>_(* #,##0_);_(* \(#,##0\);_(* "-"??_);_(@_)</c:formatCode>
                <c:ptCount val="101"/>
                <c:pt idx="0">
                  <c:v>4601645</c:v>
                </c:pt>
                <c:pt idx="1">
                  <c:v>4661043.5</c:v>
                </c:pt>
                <c:pt idx="2">
                  <c:v>4720442</c:v>
                </c:pt>
                <c:pt idx="3">
                  <c:v>4779840.5</c:v>
                </c:pt>
                <c:pt idx="4">
                  <c:v>4839239</c:v>
                </c:pt>
                <c:pt idx="5">
                  <c:v>4898637.5</c:v>
                </c:pt>
                <c:pt idx="6">
                  <c:v>4958036</c:v>
                </c:pt>
                <c:pt idx="7">
                  <c:v>5017434.5</c:v>
                </c:pt>
                <c:pt idx="8">
                  <c:v>5076833</c:v>
                </c:pt>
                <c:pt idx="9">
                  <c:v>5136231.5</c:v>
                </c:pt>
                <c:pt idx="10">
                  <c:v>5195630</c:v>
                </c:pt>
                <c:pt idx="11">
                  <c:v>5296550.5</c:v>
                </c:pt>
                <c:pt idx="12">
                  <c:v>5397471</c:v>
                </c:pt>
                <c:pt idx="13">
                  <c:v>5498391.5</c:v>
                </c:pt>
                <c:pt idx="14">
                  <c:v>5599312</c:v>
                </c:pt>
                <c:pt idx="15">
                  <c:v>5700232.5</c:v>
                </c:pt>
                <c:pt idx="16">
                  <c:v>5801153</c:v>
                </c:pt>
                <c:pt idx="17">
                  <c:v>5902073.5</c:v>
                </c:pt>
                <c:pt idx="18">
                  <c:v>6002994</c:v>
                </c:pt>
                <c:pt idx="19">
                  <c:v>6103914.5</c:v>
                </c:pt>
                <c:pt idx="20">
                  <c:v>6204835</c:v>
                </c:pt>
                <c:pt idx="21">
                  <c:v>6439543.9000000004</c:v>
                </c:pt>
                <c:pt idx="22">
                  <c:v>6674252.8000000007</c:v>
                </c:pt>
                <c:pt idx="23">
                  <c:v>6908961.7000000011</c:v>
                </c:pt>
                <c:pt idx="24">
                  <c:v>7143670.6000000015</c:v>
                </c:pt>
                <c:pt idx="25">
                  <c:v>7378379.5000000019</c:v>
                </c:pt>
                <c:pt idx="26">
                  <c:v>7613088.4000000022</c:v>
                </c:pt>
                <c:pt idx="27">
                  <c:v>7847797.3000000026</c:v>
                </c:pt>
                <c:pt idx="28">
                  <c:v>8082506.200000003</c:v>
                </c:pt>
                <c:pt idx="29">
                  <c:v>8317215.1000000034</c:v>
                </c:pt>
                <c:pt idx="30">
                  <c:v>8551924</c:v>
                </c:pt>
                <c:pt idx="31">
                  <c:v>8740141.0999999996</c:v>
                </c:pt>
                <c:pt idx="32">
                  <c:v>8928358.1999999993</c:v>
                </c:pt>
                <c:pt idx="33">
                  <c:v>9116575.2999999989</c:v>
                </c:pt>
                <c:pt idx="34">
                  <c:v>9304792.3999999985</c:v>
                </c:pt>
                <c:pt idx="35">
                  <c:v>9493009.4999999981</c:v>
                </c:pt>
                <c:pt idx="36">
                  <c:v>9681226.5999999978</c:v>
                </c:pt>
                <c:pt idx="37">
                  <c:v>9869443.6999999974</c:v>
                </c:pt>
                <c:pt idx="38">
                  <c:v>10057660.799999997</c:v>
                </c:pt>
                <c:pt idx="39">
                  <c:v>10245877.899999997</c:v>
                </c:pt>
                <c:pt idx="40">
                  <c:v>10434095</c:v>
                </c:pt>
                <c:pt idx="41">
                  <c:v>10679938.4</c:v>
                </c:pt>
                <c:pt idx="42">
                  <c:v>10925781.800000001</c:v>
                </c:pt>
                <c:pt idx="43">
                  <c:v>11171625.200000001</c:v>
                </c:pt>
                <c:pt idx="44">
                  <c:v>11417468.600000001</c:v>
                </c:pt>
                <c:pt idx="45">
                  <c:v>11663312.000000002</c:v>
                </c:pt>
                <c:pt idx="46">
                  <c:v>11909155.400000002</c:v>
                </c:pt>
                <c:pt idx="47">
                  <c:v>12154998.800000003</c:v>
                </c:pt>
                <c:pt idx="48">
                  <c:v>12400842.200000003</c:v>
                </c:pt>
                <c:pt idx="49">
                  <c:v>12646685.600000003</c:v>
                </c:pt>
                <c:pt idx="50">
                  <c:v>12892529</c:v>
                </c:pt>
                <c:pt idx="51">
                  <c:v>13171061.199999999</c:v>
                </c:pt>
                <c:pt idx="52">
                  <c:v>13449593.399999999</c:v>
                </c:pt>
                <c:pt idx="53">
                  <c:v>13728125.599999998</c:v>
                </c:pt>
                <c:pt idx="54">
                  <c:v>14006657.799999997</c:v>
                </c:pt>
                <c:pt idx="55">
                  <c:v>14285189.999999996</c:v>
                </c:pt>
                <c:pt idx="56">
                  <c:v>14563722.199999996</c:v>
                </c:pt>
                <c:pt idx="57">
                  <c:v>14842254.399999995</c:v>
                </c:pt>
                <c:pt idx="58">
                  <c:v>15120786.599999994</c:v>
                </c:pt>
                <c:pt idx="59">
                  <c:v>15399318.799999993</c:v>
                </c:pt>
                <c:pt idx="60">
                  <c:v>15677851</c:v>
                </c:pt>
                <c:pt idx="61">
                  <c:v>15943954</c:v>
                </c:pt>
                <c:pt idx="62">
                  <c:v>16210057</c:v>
                </c:pt>
                <c:pt idx="63">
                  <c:v>16476160</c:v>
                </c:pt>
                <c:pt idx="64">
                  <c:v>16742263</c:v>
                </c:pt>
                <c:pt idx="65">
                  <c:v>17080887.833333332</c:v>
                </c:pt>
                <c:pt idx="66">
                  <c:v>17419512.666666664</c:v>
                </c:pt>
                <c:pt idx="67">
                  <c:v>17758137.499999996</c:v>
                </c:pt>
                <c:pt idx="68">
                  <c:v>18096762.333333328</c:v>
                </c:pt>
                <c:pt idx="69">
                  <c:v>18435387.16666666</c:v>
                </c:pt>
                <c:pt idx="70">
                  <c:v>18774012</c:v>
                </c:pt>
                <c:pt idx="71">
                  <c:v>19125210.600000001</c:v>
                </c:pt>
                <c:pt idx="72">
                  <c:v>19476409.200000003</c:v>
                </c:pt>
                <c:pt idx="73">
                  <c:v>19827607.800000004</c:v>
                </c:pt>
                <c:pt idx="74">
                  <c:v>20178806.400000006</c:v>
                </c:pt>
                <c:pt idx="75">
                  <c:v>20530005.000000007</c:v>
                </c:pt>
                <c:pt idx="76">
                  <c:v>20881203.600000009</c:v>
                </c:pt>
                <c:pt idx="77">
                  <c:v>21232402.20000001</c:v>
                </c:pt>
                <c:pt idx="78">
                  <c:v>21583600.800000012</c:v>
                </c:pt>
                <c:pt idx="79">
                  <c:v>21934799.400000013</c:v>
                </c:pt>
                <c:pt idx="80">
                  <c:v>22285998</c:v>
                </c:pt>
                <c:pt idx="81">
                  <c:v>22740819.300000001</c:v>
                </c:pt>
                <c:pt idx="82">
                  <c:v>23195640.600000001</c:v>
                </c:pt>
                <c:pt idx="83">
                  <c:v>23650461.900000002</c:v>
                </c:pt>
                <c:pt idx="84">
                  <c:v>24105283.200000003</c:v>
                </c:pt>
                <c:pt idx="85">
                  <c:v>24560104.500000004</c:v>
                </c:pt>
                <c:pt idx="86">
                  <c:v>25014925.800000004</c:v>
                </c:pt>
                <c:pt idx="87">
                  <c:v>25469747.100000005</c:v>
                </c:pt>
                <c:pt idx="88">
                  <c:v>25924568.400000006</c:v>
                </c:pt>
                <c:pt idx="89">
                  <c:v>26379389.700000007</c:v>
                </c:pt>
                <c:pt idx="90">
                  <c:v>26834211</c:v>
                </c:pt>
                <c:pt idx="91">
                  <c:v>27410637.399999999</c:v>
                </c:pt>
                <c:pt idx="92">
                  <c:v>27987063.799999997</c:v>
                </c:pt>
                <c:pt idx="93">
                  <c:v>28563490.199999996</c:v>
                </c:pt>
                <c:pt idx="94">
                  <c:v>29139916.599999994</c:v>
                </c:pt>
                <c:pt idx="95">
                  <c:v>29716342.999999993</c:v>
                </c:pt>
                <c:pt idx="96">
                  <c:v>30292769.399999991</c:v>
                </c:pt>
                <c:pt idx="97">
                  <c:v>30869195.79999999</c:v>
                </c:pt>
                <c:pt idx="98">
                  <c:v>31445622.199999988</c:v>
                </c:pt>
                <c:pt idx="99">
                  <c:v>32022048.599999987</c:v>
                </c:pt>
                <c:pt idx="100">
                  <c:v>32598475</c:v>
                </c:pt>
              </c:numCache>
            </c:numRef>
          </c:val>
          <c:smooth val="0"/>
        </c:ser>
        <c:ser>
          <c:idx val="3"/>
          <c:order val="2"/>
          <c:tx>
            <c:strRef>
              <c:f>Sheet1!$E$1</c:f>
              <c:strCache>
                <c:ptCount val="1"/>
                <c:pt idx="0">
                  <c:v>65+</c:v>
                </c:pt>
              </c:strCache>
            </c:strRef>
          </c:tx>
          <c:spPr>
            <a:ln w="28575" cap="rnd">
              <a:solidFill>
                <a:schemeClr val="accent4"/>
              </a:solidFill>
              <a:round/>
            </a:ln>
            <a:effectLst/>
          </c:spPr>
          <c:marker>
            <c:symbol val="none"/>
          </c:marker>
          <c:cat>
            <c:numRef>
              <c:f>Sheet1!$A$2:$A$102</c:f>
              <c:numCache>
                <c:formatCode>General</c:formatCode>
                <c:ptCount val="101"/>
                <c:pt idx="0">
                  <c:v>1950</c:v>
                </c:pt>
                <c:pt idx="10">
                  <c:v>1960</c:v>
                </c:pt>
                <c:pt idx="20">
                  <c:v>1970</c:v>
                </c:pt>
                <c:pt idx="30">
                  <c:v>1980</c:v>
                </c:pt>
                <c:pt idx="40">
                  <c:v>1990</c:v>
                </c:pt>
                <c:pt idx="50">
                  <c:v>2000</c:v>
                </c:pt>
                <c:pt idx="60">
                  <c:v>2010</c:v>
                </c:pt>
                <c:pt idx="64">
                  <c:v>2014</c:v>
                </c:pt>
                <c:pt idx="70">
                  <c:v>2020</c:v>
                </c:pt>
                <c:pt idx="80">
                  <c:v>2030</c:v>
                </c:pt>
                <c:pt idx="90">
                  <c:v>2040</c:v>
                </c:pt>
                <c:pt idx="100">
                  <c:v>2050</c:v>
                </c:pt>
              </c:numCache>
            </c:numRef>
          </c:cat>
          <c:val>
            <c:numRef>
              <c:f>Sheet1!$E$2:$E$102</c:f>
              <c:numCache>
                <c:formatCode>_(* #,##0_);_(* \(#,##0\);_(* "-"??_);_(@_)</c:formatCode>
                <c:ptCount val="101"/>
                <c:pt idx="0">
                  <c:v>513420</c:v>
                </c:pt>
                <c:pt idx="1">
                  <c:v>536617.1</c:v>
                </c:pt>
                <c:pt idx="2">
                  <c:v>559814.19999999995</c:v>
                </c:pt>
                <c:pt idx="3">
                  <c:v>583011.29999999993</c:v>
                </c:pt>
                <c:pt idx="4">
                  <c:v>606208.39999999991</c:v>
                </c:pt>
                <c:pt idx="5">
                  <c:v>629405.49999999988</c:v>
                </c:pt>
                <c:pt idx="6">
                  <c:v>652602.59999999986</c:v>
                </c:pt>
                <c:pt idx="7">
                  <c:v>675799.69999999984</c:v>
                </c:pt>
                <c:pt idx="8">
                  <c:v>698996.79999999981</c:v>
                </c:pt>
                <c:pt idx="9">
                  <c:v>722193.89999999979</c:v>
                </c:pt>
                <c:pt idx="10">
                  <c:v>745391</c:v>
                </c:pt>
                <c:pt idx="11">
                  <c:v>770057.8</c:v>
                </c:pt>
                <c:pt idx="12">
                  <c:v>794724.60000000009</c:v>
                </c:pt>
                <c:pt idx="13">
                  <c:v>819391.40000000014</c:v>
                </c:pt>
                <c:pt idx="14">
                  <c:v>844058.20000000019</c:v>
                </c:pt>
                <c:pt idx="15">
                  <c:v>868725.00000000023</c:v>
                </c:pt>
                <c:pt idx="16">
                  <c:v>893391.80000000028</c:v>
                </c:pt>
                <c:pt idx="17">
                  <c:v>918058.60000000033</c:v>
                </c:pt>
                <c:pt idx="18">
                  <c:v>942725.40000000037</c:v>
                </c:pt>
                <c:pt idx="19">
                  <c:v>967392.20000000042</c:v>
                </c:pt>
                <c:pt idx="20">
                  <c:v>992059</c:v>
                </c:pt>
                <c:pt idx="21">
                  <c:v>1029969.2</c:v>
                </c:pt>
                <c:pt idx="22">
                  <c:v>1067879.3999999999</c:v>
                </c:pt>
                <c:pt idx="23">
                  <c:v>1105789.5999999999</c:v>
                </c:pt>
                <c:pt idx="24">
                  <c:v>1143699.7999999998</c:v>
                </c:pt>
                <c:pt idx="25">
                  <c:v>1181609.9999999998</c:v>
                </c:pt>
                <c:pt idx="26">
                  <c:v>1219520.1999999997</c:v>
                </c:pt>
                <c:pt idx="27">
                  <c:v>1257430.3999999997</c:v>
                </c:pt>
                <c:pt idx="28">
                  <c:v>1295340.5999999996</c:v>
                </c:pt>
                <c:pt idx="29">
                  <c:v>1333250.7999999996</c:v>
                </c:pt>
                <c:pt idx="30">
                  <c:v>1371161</c:v>
                </c:pt>
                <c:pt idx="31">
                  <c:v>1405702.5</c:v>
                </c:pt>
                <c:pt idx="32">
                  <c:v>1440244</c:v>
                </c:pt>
                <c:pt idx="33">
                  <c:v>1474785.5</c:v>
                </c:pt>
                <c:pt idx="34">
                  <c:v>1509327</c:v>
                </c:pt>
                <c:pt idx="35">
                  <c:v>1543868.5</c:v>
                </c:pt>
                <c:pt idx="36">
                  <c:v>1578410</c:v>
                </c:pt>
                <c:pt idx="37">
                  <c:v>1612951.5</c:v>
                </c:pt>
                <c:pt idx="38">
                  <c:v>1647493</c:v>
                </c:pt>
                <c:pt idx="39">
                  <c:v>1682034.5</c:v>
                </c:pt>
                <c:pt idx="40">
                  <c:v>1716576</c:v>
                </c:pt>
                <c:pt idx="41">
                  <c:v>1752171.6</c:v>
                </c:pt>
                <c:pt idx="42">
                  <c:v>1787767.2000000002</c:v>
                </c:pt>
                <c:pt idx="43">
                  <c:v>1823362.8000000003</c:v>
                </c:pt>
                <c:pt idx="44">
                  <c:v>1858958.4000000004</c:v>
                </c:pt>
                <c:pt idx="45">
                  <c:v>1894554.0000000005</c:v>
                </c:pt>
                <c:pt idx="46">
                  <c:v>1930149.6000000006</c:v>
                </c:pt>
                <c:pt idx="47">
                  <c:v>1965745.2000000007</c:v>
                </c:pt>
                <c:pt idx="48">
                  <c:v>2001340.8000000007</c:v>
                </c:pt>
                <c:pt idx="49">
                  <c:v>2036936.4000000008</c:v>
                </c:pt>
                <c:pt idx="50">
                  <c:v>2072532</c:v>
                </c:pt>
                <c:pt idx="51">
                  <c:v>2115499.6</c:v>
                </c:pt>
                <c:pt idx="52">
                  <c:v>2158467.2000000002</c:v>
                </c:pt>
                <c:pt idx="53">
                  <c:v>2201434.8000000003</c:v>
                </c:pt>
                <c:pt idx="54">
                  <c:v>2244402.4000000004</c:v>
                </c:pt>
                <c:pt idx="55">
                  <c:v>2287370.0000000005</c:v>
                </c:pt>
                <c:pt idx="56">
                  <c:v>2330337.6000000006</c:v>
                </c:pt>
                <c:pt idx="57">
                  <c:v>2373305.2000000007</c:v>
                </c:pt>
                <c:pt idx="58">
                  <c:v>2416272.8000000007</c:v>
                </c:pt>
                <c:pt idx="59">
                  <c:v>2459240.4000000008</c:v>
                </c:pt>
                <c:pt idx="60">
                  <c:v>2502208</c:v>
                </c:pt>
                <c:pt idx="61">
                  <c:v>2651426.25</c:v>
                </c:pt>
                <c:pt idx="62">
                  <c:v>2800644.5</c:v>
                </c:pt>
                <c:pt idx="63">
                  <c:v>2949862.75</c:v>
                </c:pt>
                <c:pt idx="64">
                  <c:v>3099081</c:v>
                </c:pt>
                <c:pt idx="65">
                  <c:v>3251581.3333333335</c:v>
                </c:pt>
                <c:pt idx="66">
                  <c:v>3404081.666666667</c:v>
                </c:pt>
                <c:pt idx="67">
                  <c:v>3556582.0000000005</c:v>
                </c:pt>
                <c:pt idx="68">
                  <c:v>3709082.333333334</c:v>
                </c:pt>
                <c:pt idx="69">
                  <c:v>3861582.6666666674</c:v>
                </c:pt>
                <c:pt idx="70">
                  <c:v>4014083</c:v>
                </c:pt>
                <c:pt idx="71">
                  <c:v>4205621.8</c:v>
                </c:pt>
                <c:pt idx="72">
                  <c:v>4397160.5999999996</c:v>
                </c:pt>
                <c:pt idx="73">
                  <c:v>4588699.3999999994</c:v>
                </c:pt>
                <c:pt idx="74">
                  <c:v>4780238.1999999993</c:v>
                </c:pt>
                <c:pt idx="75">
                  <c:v>4971776.9999999991</c:v>
                </c:pt>
                <c:pt idx="76">
                  <c:v>5163315.7999999989</c:v>
                </c:pt>
                <c:pt idx="77">
                  <c:v>5354854.5999999987</c:v>
                </c:pt>
                <c:pt idx="78">
                  <c:v>5546393.3999999985</c:v>
                </c:pt>
                <c:pt idx="79">
                  <c:v>5737932.1999999983</c:v>
                </c:pt>
                <c:pt idx="80">
                  <c:v>5929471</c:v>
                </c:pt>
                <c:pt idx="81">
                  <c:v>6094862.4000000004</c:v>
                </c:pt>
                <c:pt idx="82">
                  <c:v>6260253.8000000007</c:v>
                </c:pt>
                <c:pt idx="83">
                  <c:v>6425645.2000000011</c:v>
                </c:pt>
                <c:pt idx="84">
                  <c:v>6591036.6000000015</c:v>
                </c:pt>
                <c:pt idx="85">
                  <c:v>6756428.0000000019</c:v>
                </c:pt>
                <c:pt idx="86">
                  <c:v>6921819.4000000022</c:v>
                </c:pt>
                <c:pt idx="87">
                  <c:v>7087210.8000000026</c:v>
                </c:pt>
                <c:pt idx="88">
                  <c:v>7252602.200000003</c:v>
                </c:pt>
                <c:pt idx="89">
                  <c:v>7417993.6000000034</c:v>
                </c:pt>
                <c:pt idx="90">
                  <c:v>7583385</c:v>
                </c:pt>
                <c:pt idx="91">
                  <c:v>7769333</c:v>
                </c:pt>
                <c:pt idx="92">
                  <c:v>7955281</c:v>
                </c:pt>
                <c:pt idx="93">
                  <c:v>8141229</c:v>
                </c:pt>
                <c:pt idx="94">
                  <c:v>8327177</c:v>
                </c:pt>
                <c:pt idx="95">
                  <c:v>8513125</c:v>
                </c:pt>
                <c:pt idx="96">
                  <c:v>8699073</c:v>
                </c:pt>
                <c:pt idx="97">
                  <c:v>8885021</c:v>
                </c:pt>
                <c:pt idx="98">
                  <c:v>9070969</c:v>
                </c:pt>
                <c:pt idx="99">
                  <c:v>9256917</c:v>
                </c:pt>
                <c:pt idx="100">
                  <c:v>9442865</c:v>
                </c:pt>
              </c:numCache>
            </c:numRef>
          </c:val>
          <c:smooth val="0"/>
        </c:ser>
        <c:dLbls>
          <c:showLegendKey val="0"/>
          <c:showVal val="0"/>
          <c:showCatName val="0"/>
          <c:showSerName val="0"/>
          <c:showPercent val="0"/>
          <c:showBubbleSize val="0"/>
        </c:dLbls>
        <c:smooth val="0"/>
        <c:axId val="496315512"/>
        <c:axId val="496313552"/>
      </c:lineChart>
      <c:catAx>
        <c:axId val="496315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6313552"/>
        <c:crosses val="autoZero"/>
        <c:auto val="1"/>
        <c:lblAlgn val="ctr"/>
        <c:lblOffset val="100"/>
        <c:noMultiLvlLbl val="0"/>
      </c:catAx>
      <c:valAx>
        <c:axId val="4963135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6315512"/>
        <c:crosses val="autoZero"/>
        <c:crossBetween val="between"/>
      </c:valAx>
      <c:spPr>
        <a:noFill/>
        <a:ln>
          <a:noFill/>
        </a:ln>
        <a:effectLst/>
      </c:spPr>
    </c:plotArea>
    <c:legend>
      <c:legendPos val="b"/>
      <c:layout>
        <c:manualLayout>
          <c:xMode val="edge"/>
          <c:yMode val="edge"/>
          <c:x val="0.8191615631379412"/>
          <c:y val="0.35611669825847009"/>
          <c:w val="0.16568921940313019"/>
          <c:h val="0.2370085659118292"/>
        </c:manualLayout>
      </c:layout>
      <c:overlay val="1"/>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Sheet1!$D$1</c:f>
              <c:strCache>
                <c:ptCount val="1"/>
                <c:pt idx="0">
                  <c:v>2000-2010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6426214</c:v>
                </c:pt>
                <c:pt idx="1">
                  <c:v>6555600</c:v>
                </c:pt>
                <c:pt idx="2">
                  <c:v>6689605</c:v>
                </c:pt>
                <c:pt idx="3">
                  <c:v>6828466</c:v>
                </c:pt>
                <c:pt idx="4">
                  <c:v>6971597</c:v>
                </c:pt>
                <c:pt idx="5">
                  <c:v>7117896</c:v>
                </c:pt>
                <c:pt idx="6">
                  <c:v>7268910</c:v>
                </c:pt>
                <c:pt idx="7">
                  <c:v>7424256</c:v>
                </c:pt>
                <c:pt idx="8">
                  <c:v>7584701</c:v>
                </c:pt>
                <c:pt idx="9">
                  <c:v>7749639</c:v>
                </c:pt>
                <c:pt idx="10">
                  <c:v>7920671</c:v>
                </c:pt>
                <c:pt idx="11">
                  <c:v>8096886</c:v>
                </c:pt>
                <c:pt idx="12">
                  <c:v>8278823</c:v>
                </c:pt>
                <c:pt idx="13">
                  <c:v>8466891</c:v>
                </c:pt>
                <c:pt idx="14">
                  <c:v>8661800</c:v>
                </c:pt>
                <c:pt idx="15">
                  <c:v>8862581</c:v>
                </c:pt>
                <c:pt idx="16">
                  <c:v>9069994</c:v>
                </c:pt>
                <c:pt idx="17">
                  <c:v>9285243</c:v>
                </c:pt>
                <c:pt idx="18">
                  <c:v>9507114</c:v>
                </c:pt>
                <c:pt idx="19">
                  <c:v>9735285</c:v>
                </c:pt>
                <c:pt idx="20">
                  <c:v>9970678</c:v>
                </c:pt>
                <c:pt idx="21">
                  <c:v>10213530</c:v>
                </c:pt>
                <c:pt idx="22">
                  <c:v>10462782</c:v>
                </c:pt>
                <c:pt idx="23">
                  <c:v>10719452</c:v>
                </c:pt>
                <c:pt idx="24">
                  <c:v>10983419</c:v>
                </c:pt>
                <c:pt idx="25">
                  <c:v>11254710</c:v>
                </c:pt>
                <c:pt idx="26">
                  <c:v>11533883</c:v>
                </c:pt>
                <c:pt idx="27">
                  <c:v>11820391</c:v>
                </c:pt>
                <c:pt idx="28">
                  <c:v>12115446</c:v>
                </c:pt>
                <c:pt idx="29">
                  <c:v>12418286</c:v>
                </c:pt>
                <c:pt idx="30">
                  <c:v>12728992</c:v>
                </c:pt>
                <c:pt idx="31">
                  <c:v>13048815</c:v>
                </c:pt>
                <c:pt idx="32">
                  <c:v>13377442</c:v>
                </c:pt>
                <c:pt idx="33">
                  <c:v>13714518</c:v>
                </c:pt>
                <c:pt idx="34">
                  <c:v>14061358</c:v>
                </c:pt>
                <c:pt idx="35">
                  <c:v>14418083</c:v>
                </c:pt>
                <c:pt idx="36">
                  <c:v>14784543</c:v>
                </c:pt>
                <c:pt idx="37">
                  <c:v>15163005</c:v>
                </c:pt>
                <c:pt idx="38">
                  <c:v>15552150</c:v>
                </c:pt>
                <c:pt idx="39">
                  <c:v>15953372</c:v>
                </c:pt>
                <c:pt idx="40">
                  <c:v>16367293</c:v>
                </c:pt>
              </c:numCache>
            </c:numRef>
          </c:val>
          <c:smooth val="0"/>
        </c:ser>
        <c:ser>
          <c:idx val="1"/>
          <c:order val="1"/>
          <c:tx>
            <c:strRef>
              <c:f>Sheet1!$C$1</c:f>
              <c:strCache>
                <c:ptCount val="1"/>
                <c:pt idx="0">
                  <c:v>1/2 2000-2010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6426214</c:v>
                </c:pt>
                <c:pt idx="1">
                  <c:v>6520144</c:v>
                </c:pt>
                <c:pt idx="2">
                  <c:v>6615915</c:v>
                </c:pt>
                <c:pt idx="3">
                  <c:v>6712745</c:v>
                </c:pt>
                <c:pt idx="4">
                  <c:v>6809545</c:v>
                </c:pt>
                <c:pt idx="5">
                  <c:v>6907216</c:v>
                </c:pt>
                <c:pt idx="6">
                  <c:v>7005015</c:v>
                </c:pt>
                <c:pt idx="7">
                  <c:v>7103318</c:v>
                </c:pt>
                <c:pt idx="8">
                  <c:v>7202924</c:v>
                </c:pt>
                <c:pt idx="9">
                  <c:v>7303805</c:v>
                </c:pt>
                <c:pt idx="10">
                  <c:v>7404982</c:v>
                </c:pt>
                <c:pt idx="11">
                  <c:v>7507889</c:v>
                </c:pt>
                <c:pt idx="12">
                  <c:v>7611200</c:v>
                </c:pt>
                <c:pt idx="13">
                  <c:v>7716412</c:v>
                </c:pt>
                <c:pt idx="14">
                  <c:v>7822364</c:v>
                </c:pt>
                <c:pt idx="15">
                  <c:v>7929976</c:v>
                </c:pt>
                <c:pt idx="16">
                  <c:v>8038423</c:v>
                </c:pt>
                <c:pt idx="17">
                  <c:v>8148839</c:v>
                </c:pt>
                <c:pt idx="18">
                  <c:v>8259496</c:v>
                </c:pt>
                <c:pt idx="19">
                  <c:v>8372165</c:v>
                </c:pt>
                <c:pt idx="20">
                  <c:v>8485436</c:v>
                </c:pt>
                <c:pt idx="21">
                  <c:v>8599164</c:v>
                </c:pt>
                <c:pt idx="22">
                  <c:v>8713989</c:v>
                </c:pt>
                <c:pt idx="23">
                  <c:v>8828822</c:v>
                </c:pt>
                <c:pt idx="24">
                  <c:v>8944085</c:v>
                </c:pt>
                <c:pt idx="25">
                  <c:v>9059825</c:v>
                </c:pt>
                <c:pt idx="26">
                  <c:v>9175910</c:v>
                </c:pt>
                <c:pt idx="27">
                  <c:v>9292306</c:v>
                </c:pt>
                <c:pt idx="28">
                  <c:v>9408956</c:v>
                </c:pt>
                <c:pt idx="29">
                  <c:v>9525856</c:v>
                </c:pt>
                <c:pt idx="30">
                  <c:v>9643009</c:v>
                </c:pt>
                <c:pt idx="31">
                  <c:v>9760021</c:v>
                </c:pt>
                <c:pt idx="32">
                  <c:v>9877509</c:v>
                </c:pt>
                <c:pt idx="33">
                  <c:v>9994978</c:v>
                </c:pt>
                <c:pt idx="34">
                  <c:v>10113488</c:v>
                </c:pt>
                <c:pt idx="35">
                  <c:v>10231138</c:v>
                </c:pt>
                <c:pt idx="36">
                  <c:v>10350293</c:v>
                </c:pt>
                <c:pt idx="37">
                  <c:v>10470110</c:v>
                </c:pt>
                <c:pt idx="38">
                  <c:v>10591597</c:v>
                </c:pt>
                <c:pt idx="39">
                  <c:v>10714235</c:v>
                </c:pt>
                <c:pt idx="40">
                  <c:v>10838399</c:v>
                </c:pt>
              </c:numCache>
            </c:numRef>
          </c:val>
          <c:smooth val="0"/>
        </c:ser>
        <c:ser>
          <c:idx val="0"/>
          <c:order val="2"/>
          <c:tx>
            <c:strRef>
              <c:f>Sheet1!$B$1</c:f>
              <c:strCache>
                <c:ptCount val="1"/>
                <c:pt idx="0">
                  <c:v>No Migration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6426214</c:v>
                </c:pt>
                <c:pt idx="1">
                  <c:v>6485331</c:v>
                </c:pt>
                <c:pt idx="2">
                  <c:v>6543118</c:v>
                </c:pt>
                <c:pt idx="3">
                  <c:v>6599702</c:v>
                </c:pt>
                <c:pt idx="4">
                  <c:v>6655011</c:v>
                </c:pt>
                <c:pt idx="5">
                  <c:v>6709089</c:v>
                </c:pt>
                <c:pt idx="6">
                  <c:v>6760849</c:v>
                </c:pt>
                <c:pt idx="7">
                  <c:v>6812000</c:v>
                </c:pt>
                <c:pt idx="8">
                  <c:v>6861486</c:v>
                </c:pt>
                <c:pt idx="9">
                  <c:v>6910181</c:v>
                </c:pt>
                <c:pt idx="10">
                  <c:v>6957648</c:v>
                </c:pt>
                <c:pt idx="11">
                  <c:v>7003886</c:v>
                </c:pt>
                <c:pt idx="12">
                  <c:v>7049577</c:v>
                </c:pt>
                <c:pt idx="13">
                  <c:v>7094168</c:v>
                </c:pt>
                <c:pt idx="14">
                  <c:v>7137974</c:v>
                </c:pt>
                <c:pt idx="15">
                  <c:v>7181036</c:v>
                </c:pt>
                <c:pt idx="16">
                  <c:v>7222355</c:v>
                </c:pt>
                <c:pt idx="17">
                  <c:v>7263258</c:v>
                </c:pt>
                <c:pt idx="18">
                  <c:v>7303204</c:v>
                </c:pt>
                <c:pt idx="19">
                  <c:v>7342013</c:v>
                </c:pt>
                <c:pt idx="20">
                  <c:v>7379698</c:v>
                </c:pt>
                <c:pt idx="21">
                  <c:v>7415799</c:v>
                </c:pt>
                <c:pt idx="22">
                  <c:v>7449923</c:v>
                </c:pt>
                <c:pt idx="23">
                  <c:v>7482673</c:v>
                </c:pt>
                <c:pt idx="24">
                  <c:v>7513930</c:v>
                </c:pt>
                <c:pt idx="25">
                  <c:v>7542914</c:v>
                </c:pt>
                <c:pt idx="26">
                  <c:v>7571111</c:v>
                </c:pt>
                <c:pt idx="27">
                  <c:v>7597047</c:v>
                </c:pt>
                <c:pt idx="28">
                  <c:v>7621202</c:v>
                </c:pt>
                <c:pt idx="29">
                  <c:v>7644111</c:v>
                </c:pt>
                <c:pt idx="30">
                  <c:v>7664893</c:v>
                </c:pt>
                <c:pt idx="31">
                  <c:v>7684533</c:v>
                </c:pt>
                <c:pt idx="32">
                  <c:v>7702034</c:v>
                </c:pt>
                <c:pt idx="33">
                  <c:v>7718010</c:v>
                </c:pt>
                <c:pt idx="34">
                  <c:v>7732485</c:v>
                </c:pt>
                <c:pt idx="35">
                  <c:v>7745391</c:v>
                </c:pt>
                <c:pt idx="36">
                  <c:v>7757159</c:v>
                </c:pt>
                <c:pt idx="37">
                  <c:v>7768218</c:v>
                </c:pt>
                <c:pt idx="38">
                  <c:v>7778132</c:v>
                </c:pt>
                <c:pt idx="39">
                  <c:v>7787612</c:v>
                </c:pt>
                <c:pt idx="40">
                  <c:v>7796401</c:v>
                </c:pt>
              </c:numCache>
            </c:numRef>
          </c:val>
          <c:smooth val="0"/>
        </c:ser>
        <c:dLbls>
          <c:showLegendKey val="0"/>
          <c:showVal val="0"/>
          <c:showCatName val="0"/>
          <c:showSerName val="0"/>
          <c:showPercent val="0"/>
          <c:showBubbleSize val="0"/>
        </c:dLbls>
        <c:marker val="1"/>
        <c:smooth val="0"/>
        <c:axId val="806727512"/>
        <c:axId val="806733784"/>
      </c:lineChart>
      <c:catAx>
        <c:axId val="806727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6733784"/>
        <c:crosses val="autoZero"/>
        <c:auto val="1"/>
        <c:lblAlgn val="ctr"/>
        <c:lblOffset val="100"/>
        <c:noMultiLvlLbl val="0"/>
      </c:catAx>
      <c:valAx>
        <c:axId val="806733784"/>
        <c:scaling>
          <c:orientation val="minMax"/>
          <c:min val="6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6727512"/>
        <c:crosses val="autoZero"/>
        <c:crossBetween val="between"/>
      </c:valAx>
      <c:spPr>
        <a:noFill/>
        <a:ln>
          <a:noFill/>
        </a:ln>
        <a:effectLst/>
      </c:spPr>
    </c:plotArea>
    <c:legend>
      <c:legendPos val="b"/>
      <c:layout>
        <c:manualLayout>
          <c:xMode val="edge"/>
          <c:yMode val="edge"/>
          <c:x val="0.2681007582385535"/>
          <c:y val="0.12040995474333308"/>
          <c:w val="0.35114416253523867"/>
          <c:h val="0.301547317112402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175"/>
          <c:y val="4.8558505670505923E-2"/>
          <c:w val="0.853049601438709"/>
          <c:h val="0.88491951878528397"/>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c:v>
                </c:pt>
                <c:pt idx="1">
                  <c:v>1960</c:v>
                </c:pt>
                <c:pt idx="2">
                  <c:v>1970</c:v>
                </c:pt>
                <c:pt idx="3">
                  <c:v>1980</c:v>
                </c:pt>
                <c:pt idx="4">
                  <c:v>1990</c:v>
                </c:pt>
                <c:pt idx="5">
                  <c:v>2000</c:v>
                </c:pt>
                <c:pt idx="6">
                  <c:v>2010</c:v>
                </c:pt>
              </c:numCache>
            </c:numRef>
          </c:cat>
          <c:val>
            <c:numRef>
              <c:f>Sheet1!$B$2:$B$8</c:f>
              <c:numCache>
                <c:formatCode>#,##0</c:formatCode>
                <c:ptCount val="7"/>
                <c:pt idx="0">
                  <c:v>7711194</c:v>
                </c:pt>
                <c:pt idx="1">
                  <c:v>9579677</c:v>
                </c:pt>
                <c:pt idx="2">
                  <c:v>11196730</c:v>
                </c:pt>
                <c:pt idx="3">
                  <c:v>14229191</c:v>
                </c:pt>
                <c:pt idx="4">
                  <c:v>16986510</c:v>
                </c:pt>
                <c:pt idx="5">
                  <c:v>20851820</c:v>
                </c:pt>
                <c:pt idx="6">
                  <c:v>25145561</c:v>
                </c:pt>
              </c:numCache>
            </c:numRef>
          </c:val>
        </c:ser>
        <c:dLbls>
          <c:showLegendKey val="0"/>
          <c:showVal val="0"/>
          <c:showCatName val="0"/>
          <c:showSerName val="0"/>
          <c:showPercent val="0"/>
          <c:showBubbleSize val="0"/>
        </c:dLbls>
        <c:axId val="486946008"/>
        <c:axId val="486946400"/>
      </c:areaChart>
      <c:catAx>
        <c:axId val="486946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mj-lt"/>
                <a:ea typeface="+mn-ea"/>
                <a:cs typeface="+mn-cs"/>
              </a:defRPr>
            </a:pPr>
            <a:endParaRPr lang="en-US"/>
          </a:p>
        </c:txPr>
        <c:crossAx val="486946400"/>
        <c:crosses val="autoZero"/>
        <c:auto val="1"/>
        <c:lblAlgn val="ctr"/>
        <c:lblOffset val="100"/>
        <c:noMultiLvlLbl val="0"/>
      </c:catAx>
      <c:valAx>
        <c:axId val="486946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j-lt"/>
                <a:ea typeface="+mn-ea"/>
                <a:cs typeface="+mn-cs"/>
              </a:defRPr>
            </a:pPr>
            <a:endParaRPr lang="en-US"/>
          </a:p>
        </c:txPr>
        <c:crossAx val="486946008"/>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Sheet1!$D$1</c:f>
              <c:strCache>
                <c:ptCount val="1"/>
                <c:pt idx="0">
                  <c:v>Dallas .5</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Sheet1!$D$2:$D$42</c:f>
              <c:numCache>
                <c:formatCode>General</c:formatCode>
                <c:ptCount val="21"/>
                <c:pt idx="0">
                  <c:v>2368139</c:v>
                </c:pt>
                <c:pt idx="1">
                  <c:v>2392965</c:v>
                </c:pt>
                <c:pt idx="2">
                  <c:v>2418398</c:v>
                </c:pt>
                <c:pt idx="3">
                  <c:v>2444095</c:v>
                </c:pt>
                <c:pt idx="4">
                  <c:v>2469699</c:v>
                </c:pt>
                <c:pt idx="5">
                  <c:v>2495544</c:v>
                </c:pt>
                <c:pt idx="6">
                  <c:v>2521192</c:v>
                </c:pt>
                <c:pt idx="7">
                  <c:v>2545862</c:v>
                </c:pt>
                <c:pt idx="8">
                  <c:v>2571089</c:v>
                </c:pt>
                <c:pt idx="9">
                  <c:v>2596329</c:v>
                </c:pt>
                <c:pt idx="10">
                  <c:v>2621131</c:v>
                </c:pt>
                <c:pt idx="11">
                  <c:v>2646305</c:v>
                </c:pt>
                <c:pt idx="12">
                  <c:v>2670920</c:v>
                </c:pt>
                <c:pt idx="13">
                  <c:v>2695167</c:v>
                </c:pt>
                <c:pt idx="14">
                  <c:v>2719309</c:v>
                </c:pt>
                <c:pt idx="15">
                  <c:v>2743221</c:v>
                </c:pt>
                <c:pt idx="16">
                  <c:v>2766381</c:v>
                </c:pt>
                <c:pt idx="17">
                  <c:v>2790432</c:v>
                </c:pt>
                <c:pt idx="18">
                  <c:v>2813683</c:v>
                </c:pt>
                <c:pt idx="19">
                  <c:v>2837024</c:v>
                </c:pt>
                <c:pt idx="20">
                  <c:v>2859701</c:v>
                </c:pt>
              </c:numCache>
            </c:numRef>
          </c:val>
          <c:smooth val="0"/>
        </c:ser>
        <c:ser>
          <c:idx val="20"/>
          <c:order val="1"/>
          <c:tx>
            <c:strRef>
              <c:f>Sheet1!$V$1</c:f>
              <c:strCache>
                <c:ptCount val="1"/>
                <c:pt idx="0">
                  <c:v>Tarrant .5 </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Sheet1!$V$2:$V$42</c:f>
              <c:numCache>
                <c:formatCode>General</c:formatCode>
                <c:ptCount val="21"/>
                <c:pt idx="0">
                  <c:v>1809034</c:v>
                </c:pt>
                <c:pt idx="1">
                  <c:v>1831553</c:v>
                </c:pt>
                <c:pt idx="2">
                  <c:v>1854329</c:v>
                </c:pt>
                <c:pt idx="3">
                  <c:v>1877463</c:v>
                </c:pt>
                <c:pt idx="4">
                  <c:v>1900152</c:v>
                </c:pt>
                <c:pt idx="5">
                  <c:v>1922967</c:v>
                </c:pt>
                <c:pt idx="6">
                  <c:v>1945962</c:v>
                </c:pt>
                <c:pt idx="7">
                  <c:v>1969423</c:v>
                </c:pt>
                <c:pt idx="8">
                  <c:v>1992718</c:v>
                </c:pt>
                <c:pt idx="9">
                  <c:v>2016404</c:v>
                </c:pt>
                <c:pt idx="10">
                  <c:v>2039890</c:v>
                </c:pt>
                <c:pt idx="11">
                  <c:v>2064022</c:v>
                </c:pt>
                <c:pt idx="12">
                  <c:v>2088064</c:v>
                </c:pt>
                <c:pt idx="13">
                  <c:v>2112738</c:v>
                </c:pt>
                <c:pt idx="14">
                  <c:v>2137220</c:v>
                </c:pt>
                <c:pt idx="15">
                  <c:v>2162147</c:v>
                </c:pt>
                <c:pt idx="16">
                  <c:v>2187221</c:v>
                </c:pt>
                <c:pt idx="17">
                  <c:v>2211960</c:v>
                </c:pt>
                <c:pt idx="18">
                  <c:v>2237169</c:v>
                </c:pt>
                <c:pt idx="19">
                  <c:v>2262496</c:v>
                </c:pt>
                <c:pt idx="20">
                  <c:v>2287581</c:v>
                </c:pt>
              </c:numCache>
            </c:numRef>
          </c:val>
          <c:smooth val="0"/>
        </c:ser>
        <c:ser>
          <c:idx val="3"/>
          <c:order val="2"/>
          <c:tx>
            <c:strRef>
              <c:f>Sheet1!$E$1</c:f>
              <c:strCache>
                <c:ptCount val="1"/>
                <c:pt idx="0">
                  <c:v>Dallas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Sheet1!$E$2:$E$42</c:f>
              <c:numCache>
                <c:formatCode>General</c:formatCode>
                <c:ptCount val="21"/>
                <c:pt idx="0">
                  <c:v>2368139</c:v>
                </c:pt>
                <c:pt idx="1">
                  <c:v>2392039</c:v>
                </c:pt>
                <c:pt idx="2">
                  <c:v>2416916</c:v>
                </c:pt>
                <c:pt idx="3">
                  <c:v>2443143</c:v>
                </c:pt>
                <c:pt idx="4">
                  <c:v>2469911</c:v>
                </c:pt>
                <c:pt idx="5">
                  <c:v>2496859</c:v>
                </c:pt>
                <c:pt idx="6">
                  <c:v>2524470</c:v>
                </c:pt>
                <c:pt idx="7">
                  <c:v>2552920</c:v>
                </c:pt>
                <c:pt idx="8">
                  <c:v>2581608</c:v>
                </c:pt>
                <c:pt idx="9">
                  <c:v>2610267</c:v>
                </c:pt>
                <c:pt idx="10">
                  <c:v>2639966</c:v>
                </c:pt>
                <c:pt idx="11">
                  <c:v>2669805</c:v>
                </c:pt>
                <c:pt idx="12">
                  <c:v>2699778</c:v>
                </c:pt>
                <c:pt idx="13">
                  <c:v>2729520</c:v>
                </c:pt>
                <c:pt idx="14">
                  <c:v>2759938</c:v>
                </c:pt>
                <c:pt idx="15">
                  <c:v>2789908</c:v>
                </c:pt>
                <c:pt idx="16">
                  <c:v>2819661</c:v>
                </c:pt>
                <c:pt idx="17">
                  <c:v>2850233</c:v>
                </c:pt>
                <c:pt idx="18">
                  <c:v>2880493</c:v>
                </c:pt>
                <c:pt idx="19">
                  <c:v>2910232</c:v>
                </c:pt>
                <c:pt idx="20">
                  <c:v>2939645</c:v>
                </c:pt>
              </c:numCache>
            </c:numRef>
          </c:val>
          <c:smooth val="0"/>
        </c:ser>
        <c:ser>
          <c:idx val="21"/>
          <c:order val="3"/>
          <c:tx>
            <c:strRef>
              <c:f>Sheet1!$W$1</c:f>
              <c:strCache>
                <c:ptCount val="1"/>
                <c:pt idx="0">
                  <c:v>Tarrant</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Sheet1!$W$2:$W$42</c:f>
              <c:numCache>
                <c:formatCode>General</c:formatCode>
                <c:ptCount val="21"/>
                <c:pt idx="0">
                  <c:v>1809034</c:v>
                </c:pt>
                <c:pt idx="1">
                  <c:v>1837896</c:v>
                </c:pt>
                <c:pt idx="2">
                  <c:v>1866996</c:v>
                </c:pt>
                <c:pt idx="3">
                  <c:v>1897086</c:v>
                </c:pt>
                <c:pt idx="4">
                  <c:v>1928056</c:v>
                </c:pt>
                <c:pt idx="5">
                  <c:v>1959449</c:v>
                </c:pt>
                <c:pt idx="6">
                  <c:v>1991639</c:v>
                </c:pt>
                <c:pt idx="7">
                  <c:v>2023985</c:v>
                </c:pt>
                <c:pt idx="8">
                  <c:v>2057926</c:v>
                </c:pt>
                <c:pt idx="9">
                  <c:v>2092419</c:v>
                </c:pt>
                <c:pt idx="10">
                  <c:v>2127850</c:v>
                </c:pt>
                <c:pt idx="11">
                  <c:v>2164607</c:v>
                </c:pt>
                <c:pt idx="12">
                  <c:v>2201684</c:v>
                </c:pt>
                <c:pt idx="13">
                  <c:v>2240106</c:v>
                </c:pt>
                <c:pt idx="14">
                  <c:v>2279475</c:v>
                </c:pt>
                <c:pt idx="15">
                  <c:v>2319797</c:v>
                </c:pt>
                <c:pt idx="16">
                  <c:v>2360808</c:v>
                </c:pt>
                <c:pt idx="17">
                  <c:v>2402743</c:v>
                </c:pt>
                <c:pt idx="18">
                  <c:v>2445652</c:v>
                </c:pt>
                <c:pt idx="19">
                  <c:v>2488734</c:v>
                </c:pt>
                <c:pt idx="20">
                  <c:v>2532853</c:v>
                </c:pt>
              </c:numCache>
            </c:numRef>
          </c:val>
          <c:smooth val="0"/>
        </c:ser>
        <c:ser>
          <c:idx val="25"/>
          <c:order val="4"/>
          <c:tx>
            <c:strRef>
              <c:f>Sheet1!$AA$1</c:f>
              <c:strCache>
                <c:ptCount val="1"/>
                <c:pt idx="0">
                  <c:v>Dallas Est.</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Sheet1!$AA$2:$AA$42</c:f>
              <c:numCache>
                <c:formatCode>General</c:formatCode>
                <c:ptCount val="21"/>
                <c:pt idx="0">
                  <c:v>2368139</c:v>
                </c:pt>
                <c:pt idx="1">
                  <c:v>2409942</c:v>
                </c:pt>
                <c:pt idx="2">
                  <c:v>2456693</c:v>
                </c:pt>
                <c:pt idx="3">
                  <c:v>2486083</c:v>
                </c:pt>
                <c:pt idx="4">
                  <c:v>2518638</c:v>
                </c:pt>
              </c:numCache>
            </c:numRef>
          </c:val>
          <c:smooth val="0"/>
        </c:ser>
        <c:ser>
          <c:idx val="34"/>
          <c:order val="5"/>
          <c:tx>
            <c:strRef>
              <c:f>Sheet1!$AJ$1</c:f>
              <c:strCache>
                <c:ptCount val="1"/>
                <c:pt idx="0">
                  <c:v>Tarrant Est.</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Sheet1!$AJ$2:$AJ$42</c:f>
              <c:numCache>
                <c:formatCode>General</c:formatCode>
                <c:ptCount val="21"/>
                <c:pt idx="0">
                  <c:v>1809034</c:v>
                </c:pt>
                <c:pt idx="1">
                  <c:v>1848435</c:v>
                </c:pt>
                <c:pt idx="2">
                  <c:v>1882822</c:v>
                </c:pt>
                <c:pt idx="3">
                  <c:v>1913943</c:v>
                </c:pt>
                <c:pt idx="4">
                  <c:v>1945360</c:v>
                </c:pt>
              </c:numCache>
            </c:numRef>
          </c:val>
          <c:smooth val="0"/>
        </c:ser>
        <c:dLbls>
          <c:showLegendKey val="0"/>
          <c:showVal val="0"/>
          <c:showCatName val="0"/>
          <c:showSerName val="0"/>
          <c:showPercent val="0"/>
          <c:showBubbleSize val="0"/>
        </c:dLbls>
        <c:marker val="1"/>
        <c:smooth val="0"/>
        <c:axId val="806731824"/>
        <c:axId val="806734568"/>
        <c:extLst>
          <c:ext xmlns:c15="http://schemas.microsoft.com/office/drawing/2012/chart" uri="{02D57815-91ED-43cb-92C2-25804820EDAC}">
            <c15:filteredLineSeries>
              <c15:ser>
                <c:idx val="22"/>
                <c:order val="6"/>
                <c:tx>
                  <c:strRef>
                    <c:extLst>
                      <c:ext uri="{02D57815-91ED-43cb-92C2-25804820EDAC}">
                        <c15:formulaRef>
                          <c15:sqref>Sheet1!$X$1</c15:sqref>
                        </c15:formulaRef>
                      </c:ext>
                    </c:extLst>
                    <c:strCache>
                      <c:ptCount val="1"/>
                      <c:pt idx="0">
                        <c:v>Wise .5</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numRef>
                    <c:extLst>
                      <c:ex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c:ext uri="{02D57815-91ED-43cb-92C2-25804820EDAC}">
                        <c15:formulaRef>
                          <c15:sqref>Sheet1!$X$2:$X$42</c15:sqref>
                        </c15:formulaRef>
                      </c:ext>
                    </c:extLst>
                    <c:numCache>
                      <c:formatCode>General</c:formatCode>
                      <c:ptCount val="21"/>
                      <c:pt idx="0">
                        <c:v>59127</c:v>
                      </c:pt>
                      <c:pt idx="1">
                        <c:v>59966</c:v>
                      </c:pt>
                      <c:pt idx="2">
                        <c:v>60824</c:v>
                      </c:pt>
                      <c:pt idx="3">
                        <c:v>61695</c:v>
                      </c:pt>
                      <c:pt idx="4">
                        <c:v>62588</c:v>
                      </c:pt>
                      <c:pt idx="5">
                        <c:v>63476</c:v>
                      </c:pt>
                      <c:pt idx="6">
                        <c:v>64357</c:v>
                      </c:pt>
                      <c:pt idx="7">
                        <c:v>65264</c:v>
                      </c:pt>
                      <c:pt idx="8">
                        <c:v>66195</c:v>
                      </c:pt>
                      <c:pt idx="9">
                        <c:v>67125</c:v>
                      </c:pt>
                      <c:pt idx="10">
                        <c:v>68070</c:v>
                      </c:pt>
                      <c:pt idx="11">
                        <c:v>69032</c:v>
                      </c:pt>
                      <c:pt idx="12">
                        <c:v>70028</c:v>
                      </c:pt>
                      <c:pt idx="13">
                        <c:v>71042</c:v>
                      </c:pt>
                      <c:pt idx="14">
                        <c:v>72064</c:v>
                      </c:pt>
                      <c:pt idx="15">
                        <c:v>73088</c:v>
                      </c:pt>
                      <c:pt idx="16">
                        <c:v>74108</c:v>
                      </c:pt>
                      <c:pt idx="17">
                        <c:v>75154</c:v>
                      </c:pt>
                      <c:pt idx="18">
                        <c:v>76180</c:v>
                      </c:pt>
                      <c:pt idx="19">
                        <c:v>77211</c:v>
                      </c:pt>
                      <c:pt idx="20">
                        <c:v>78265</c:v>
                      </c:pt>
                    </c:numCache>
                  </c:numRef>
                </c:val>
                <c:smooth val="0"/>
              </c15:ser>
            </c15:filteredLineSeries>
            <c15:filteredLineSeries>
              <c15:ser>
                <c:idx val="23"/>
                <c:order val="7"/>
                <c:tx>
                  <c:strRef>
                    <c:extLst xmlns:c15="http://schemas.microsoft.com/office/drawing/2012/chart">
                      <c:ext xmlns:c15="http://schemas.microsoft.com/office/drawing/2012/chart" uri="{02D57815-91ED-43cb-92C2-25804820EDAC}">
                        <c15:formulaRef>
                          <c15:sqref>Sheet1!$Y$1</c15:sqref>
                        </c15:formulaRef>
                      </c:ext>
                    </c:extLst>
                    <c:strCache>
                      <c:ptCount val="1"/>
                      <c:pt idx="0">
                        <c:v>Wise</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Sheet1!$Y$2:$Y$42</c15:sqref>
                        </c15:formulaRef>
                      </c:ext>
                    </c:extLst>
                    <c:numCache>
                      <c:formatCode>General</c:formatCode>
                      <c:ptCount val="21"/>
                      <c:pt idx="0">
                        <c:v>59127</c:v>
                      </c:pt>
                      <c:pt idx="1">
                        <c:v>60512</c:v>
                      </c:pt>
                      <c:pt idx="2">
                        <c:v>61907</c:v>
                      </c:pt>
                      <c:pt idx="3">
                        <c:v>63343</c:v>
                      </c:pt>
                      <c:pt idx="4">
                        <c:v>64795</c:v>
                      </c:pt>
                      <c:pt idx="5">
                        <c:v>66321</c:v>
                      </c:pt>
                      <c:pt idx="6">
                        <c:v>67865</c:v>
                      </c:pt>
                      <c:pt idx="7">
                        <c:v>69449</c:v>
                      </c:pt>
                      <c:pt idx="8">
                        <c:v>71081</c:v>
                      </c:pt>
                      <c:pt idx="9">
                        <c:v>72749</c:v>
                      </c:pt>
                      <c:pt idx="10">
                        <c:v>74490</c:v>
                      </c:pt>
                      <c:pt idx="11">
                        <c:v>76302</c:v>
                      </c:pt>
                      <c:pt idx="12">
                        <c:v>78195</c:v>
                      </c:pt>
                      <c:pt idx="13">
                        <c:v>80142</c:v>
                      </c:pt>
                      <c:pt idx="14">
                        <c:v>82164</c:v>
                      </c:pt>
                      <c:pt idx="15">
                        <c:v>84227</c:v>
                      </c:pt>
                      <c:pt idx="16">
                        <c:v>86358</c:v>
                      </c:pt>
                      <c:pt idx="17">
                        <c:v>88569</c:v>
                      </c:pt>
                      <c:pt idx="18">
                        <c:v>90810</c:v>
                      </c:pt>
                      <c:pt idx="19">
                        <c:v>93144</c:v>
                      </c:pt>
                      <c:pt idx="20">
                        <c:v>95538</c:v>
                      </c:pt>
                    </c:numCache>
                  </c:numRef>
                </c:val>
                <c:smooth val="0"/>
              </c15:ser>
            </c15:filteredLineSeries>
            <c15:filteredLineSeries>
              <c15:ser>
                <c:idx val="24"/>
                <c:order val="8"/>
                <c:tx>
                  <c:strRef>
                    <c:extLst xmlns:c15="http://schemas.microsoft.com/office/drawing/2012/chart">
                      <c:ext xmlns:c15="http://schemas.microsoft.com/office/drawing/2012/chart" uri="{02D57815-91ED-43cb-92C2-25804820EDAC}">
                        <c15:formulaRef>
                          <c15:sqref>Sheet1!$Z$1</c15:sqref>
                        </c15:formulaRef>
                      </c:ext>
                    </c:extLst>
                    <c:strCache>
                      <c:ptCount val="1"/>
                      <c:pt idx="0">
                        <c:v>Collin Est.</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Sheet1!$Z$2:$Z$42</c15:sqref>
                        </c15:formulaRef>
                      </c:ext>
                    </c:extLst>
                    <c:numCache>
                      <c:formatCode>General</c:formatCode>
                      <c:ptCount val="21"/>
                      <c:pt idx="0">
                        <c:v>782341</c:v>
                      </c:pt>
                      <c:pt idx="1">
                        <c:v>814738</c:v>
                      </c:pt>
                      <c:pt idx="2">
                        <c:v>837476</c:v>
                      </c:pt>
                      <c:pt idx="3">
                        <c:v>858711</c:v>
                      </c:pt>
                      <c:pt idx="4">
                        <c:v>885241</c:v>
                      </c:pt>
                    </c:numCache>
                  </c:numRef>
                </c:val>
                <c:smooth val="0"/>
              </c15:ser>
            </c15:filteredLineSeries>
            <c15:filteredLineSeries>
              <c15:ser>
                <c:idx val="26"/>
                <c:order val="9"/>
                <c:tx>
                  <c:strRef>
                    <c:extLst xmlns:c15="http://schemas.microsoft.com/office/drawing/2012/chart">
                      <c:ext xmlns:c15="http://schemas.microsoft.com/office/drawing/2012/chart" uri="{02D57815-91ED-43cb-92C2-25804820EDAC}">
                        <c15:formulaRef>
                          <c15:sqref>Sheet1!$AB$1</c15:sqref>
                        </c15:formulaRef>
                      </c:ext>
                    </c:extLst>
                    <c:strCache>
                      <c:ptCount val="1"/>
                      <c:pt idx="0">
                        <c:v>Delta Est.</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Sheet1!$AB$2:$AB$42</c15:sqref>
                        </c15:formulaRef>
                      </c:ext>
                    </c:extLst>
                    <c:numCache>
                      <c:formatCode>General</c:formatCode>
                      <c:ptCount val="21"/>
                      <c:pt idx="0">
                        <c:v>5231</c:v>
                      </c:pt>
                      <c:pt idx="1">
                        <c:v>5204</c:v>
                      </c:pt>
                      <c:pt idx="2">
                        <c:v>5307</c:v>
                      </c:pt>
                      <c:pt idx="3">
                        <c:v>5205</c:v>
                      </c:pt>
                      <c:pt idx="4">
                        <c:v>5238</c:v>
                      </c:pt>
                    </c:numCache>
                  </c:numRef>
                </c:val>
                <c:smooth val="0"/>
              </c15:ser>
            </c15:filteredLineSeries>
            <c15:filteredLineSeries>
              <c15:ser>
                <c:idx val="27"/>
                <c:order val="10"/>
                <c:tx>
                  <c:strRef>
                    <c:extLst xmlns:c15="http://schemas.microsoft.com/office/drawing/2012/chart">
                      <c:ext xmlns:c15="http://schemas.microsoft.com/office/drawing/2012/chart" uri="{02D57815-91ED-43cb-92C2-25804820EDAC}">
                        <c15:formulaRef>
                          <c15:sqref>Sheet1!$AC$1</c15:sqref>
                        </c15:formulaRef>
                      </c:ext>
                    </c:extLst>
                    <c:strCache>
                      <c:ptCount val="1"/>
                      <c:pt idx="0">
                        <c:v>Denton Est.</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Sheet1!$AC$2:$AC$42</c15:sqref>
                        </c15:formulaRef>
                      </c:ext>
                    </c:extLst>
                    <c:numCache>
                      <c:formatCode>General</c:formatCode>
                      <c:ptCount val="21"/>
                      <c:pt idx="0">
                        <c:v>662614</c:v>
                      </c:pt>
                      <c:pt idx="1">
                        <c:v>685718</c:v>
                      </c:pt>
                      <c:pt idx="2">
                        <c:v>707962</c:v>
                      </c:pt>
                      <c:pt idx="3">
                        <c:v>729152</c:v>
                      </c:pt>
                      <c:pt idx="4">
                        <c:v>753363</c:v>
                      </c:pt>
                    </c:numCache>
                  </c:numRef>
                </c:val>
                <c:smooth val="0"/>
              </c15:ser>
            </c15:filteredLineSeries>
            <c15:filteredLineSeries>
              <c15:ser>
                <c:idx val="28"/>
                <c:order val="11"/>
                <c:tx>
                  <c:strRef>
                    <c:extLst xmlns:c15="http://schemas.microsoft.com/office/drawing/2012/chart">
                      <c:ext xmlns:c15="http://schemas.microsoft.com/office/drawing/2012/chart" uri="{02D57815-91ED-43cb-92C2-25804820EDAC}">
                        <c15:formulaRef>
                          <c15:sqref>Sheet1!$AD$1</c15:sqref>
                        </c15:formulaRef>
                      </c:ext>
                    </c:extLst>
                    <c:strCache>
                      <c:ptCount val="1"/>
                      <c:pt idx="0">
                        <c:v>Ellis Est.</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Sheet1!$AD$2:$AD$42</c15:sqref>
                        </c15:formulaRef>
                      </c:ext>
                    </c:extLst>
                    <c:numCache>
                      <c:formatCode>General</c:formatCode>
                      <c:ptCount val="21"/>
                      <c:pt idx="0">
                        <c:v>149610</c:v>
                      </c:pt>
                      <c:pt idx="1">
                        <c:v>152462</c:v>
                      </c:pt>
                      <c:pt idx="2">
                        <c:v>153826</c:v>
                      </c:pt>
                      <c:pt idx="3">
                        <c:v>156198</c:v>
                      </c:pt>
                      <c:pt idx="4">
                        <c:v>159317</c:v>
                      </c:pt>
                    </c:numCache>
                  </c:numRef>
                </c:val>
                <c:smooth val="0"/>
              </c15:ser>
            </c15:filteredLineSeries>
            <c15:filteredLineSeries>
              <c15:ser>
                <c:idx val="29"/>
                <c:order val="12"/>
                <c:tx>
                  <c:strRef>
                    <c:extLst xmlns:c15="http://schemas.microsoft.com/office/drawing/2012/chart">
                      <c:ext xmlns:c15="http://schemas.microsoft.com/office/drawing/2012/chart" uri="{02D57815-91ED-43cb-92C2-25804820EDAC}">
                        <c15:formulaRef>
                          <c15:sqref>Sheet1!$AE$1</c15:sqref>
                        </c15:formulaRef>
                      </c:ext>
                    </c:extLst>
                    <c:strCache>
                      <c:ptCount val="1"/>
                      <c:pt idx="0">
                        <c:v>Hunt Est.</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Sheet1!$AE$2:$AE$42</c15:sqref>
                        </c15:formulaRef>
                      </c:ext>
                    </c:extLst>
                    <c:numCache>
                      <c:formatCode>General</c:formatCode>
                      <c:ptCount val="21"/>
                      <c:pt idx="0">
                        <c:v>86129</c:v>
                      </c:pt>
                      <c:pt idx="1">
                        <c:v>86732</c:v>
                      </c:pt>
                      <c:pt idx="2">
                        <c:v>87211</c:v>
                      </c:pt>
                      <c:pt idx="3">
                        <c:v>87532</c:v>
                      </c:pt>
                      <c:pt idx="4">
                        <c:v>88493</c:v>
                      </c:pt>
                    </c:numCache>
                  </c:numRef>
                </c:val>
                <c:smooth val="0"/>
              </c15:ser>
            </c15:filteredLineSeries>
            <c15:filteredLineSeries>
              <c15:ser>
                <c:idx val="30"/>
                <c:order val="13"/>
                <c:tx>
                  <c:strRef>
                    <c:extLst xmlns:c15="http://schemas.microsoft.com/office/drawing/2012/chart">
                      <c:ext xmlns:c15="http://schemas.microsoft.com/office/drawing/2012/chart" uri="{02D57815-91ED-43cb-92C2-25804820EDAC}">
                        <c15:formulaRef>
                          <c15:sqref>Sheet1!$AF$1</c15:sqref>
                        </c15:formulaRef>
                      </c:ext>
                    </c:extLst>
                    <c:strCache>
                      <c:ptCount val="1"/>
                      <c:pt idx="0">
                        <c:v>Johnson Est.</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Sheet1!$AF$2:$AF$42</c15:sqref>
                        </c15:formulaRef>
                      </c:ext>
                    </c:extLst>
                    <c:numCache>
                      <c:formatCode>General</c:formatCode>
                      <c:ptCount val="21"/>
                      <c:pt idx="0">
                        <c:v>150934</c:v>
                      </c:pt>
                      <c:pt idx="1">
                        <c:v>152037</c:v>
                      </c:pt>
                      <c:pt idx="2">
                        <c:v>153530</c:v>
                      </c:pt>
                      <c:pt idx="3">
                        <c:v>154952</c:v>
                      </c:pt>
                      <c:pt idx="4">
                        <c:v>157456</c:v>
                      </c:pt>
                    </c:numCache>
                  </c:numRef>
                </c:val>
                <c:smooth val="0"/>
              </c15:ser>
            </c15:filteredLineSeries>
            <c15:filteredLineSeries>
              <c15:ser>
                <c:idx val="31"/>
                <c:order val="14"/>
                <c:tx>
                  <c:strRef>
                    <c:extLst xmlns:c15="http://schemas.microsoft.com/office/drawing/2012/chart">
                      <c:ext xmlns:c15="http://schemas.microsoft.com/office/drawing/2012/chart" uri="{02D57815-91ED-43cb-92C2-25804820EDAC}">
                        <c15:formulaRef>
                          <c15:sqref>Sheet1!$AG$1</c15:sqref>
                        </c15:formulaRef>
                      </c:ext>
                    </c:extLst>
                    <c:strCache>
                      <c:ptCount val="1"/>
                      <c:pt idx="0">
                        <c:v>Kaufman Est.</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Sheet1!$AG$2:$AG$42</c15:sqref>
                        </c15:formulaRef>
                      </c:ext>
                    </c:extLst>
                    <c:numCache>
                      <c:formatCode>General</c:formatCode>
                      <c:ptCount val="21"/>
                      <c:pt idx="0">
                        <c:v>103350</c:v>
                      </c:pt>
                      <c:pt idx="1">
                        <c:v>105287</c:v>
                      </c:pt>
                      <c:pt idx="2">
                        <c:v>106680</c:v>
                      </c:pt>
                      <c:pt idx="3">
                        <c:v>108521</c:v>
                      </c:pt>
                      <c:pt idx="4">
                        <c:v>111236</c:v>
                      </c:pt>
                    </c:numCache>
                  </c:numRef>
                </c:val>
                <c:smooth val="0"/>
              </c15:ser>
            </c15:filteredLineSeries>
            <c15:filteredLineSeries>
              <c15:ser>
                <c:idx val="32"/>
                <c:order val="15"/>
                <c:tx>
                  <c:strRef>
                    <c:extLst xmlns:c15="http://schemas.microsoft.com/office/drawing/2012/chart">
                      <c:ext xmlns:c15="http://schemas.microsoft.com/office/drawing/2012/chart" uri="{02D57815-91ED-43cb-92C2-25804820EDAC}">
                        <c15:formulaRef>
                          <c15:sqref>Sheet1!$AH$1</c15:sqref>
                        </c15:formulaRef>
                      </c:ext>
                    </c:extLst>
                    <c:strCache>
                      <c:ptCount val="1"/>
                      <c:pt idx="0">
                        <c:v>Parker Est.</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Sheet1!$AH$2:$AH$42</c15:sqref>
                        </c15:formulaRef>
                      </c:ext>
                    </c:extLst>
                    <c:numCache>
                      <c:formatCode>General</c:formatCode>
                      <c:ptCount val="21"/>
                      <c:pt idx="0">
                        <c:v>116927</c:v>
                      </c:pt>
                      <c:pt idx="1">
                        <c:v>118500</c:v>
                      </c:pt>
                      <c:pt idx="2">
                        <c:v>119757</c:v>
                      </c:pt>
                      <c:pt idx="3">
                        <c:v>120207</c:v>
                      </c:pt>
                      <c:pt idx="4">
                        <c:v>123164</c:v>
                      </c:pt>
                    </c:numCache>
                  </c:numRef>
                </c:val>
                <c:smooth val="0"/>
              </c15:ser>
            </c15:filteredLineSeries>
            <c15:filteredLineSeries>
              <c15:ser>
                <c:idx val="33"/>
                <c:order val="16"/>
                <c:tx>
                  <c:strRef>
                    <c:extLst xmlns:c15="http://schemas.microsoft.com/office/drawing/2012/chart">
                      <c:ext xmlns:c15="http://schemas.microsoft.com/office/drawing/2012/chart" uri="{02D57815-91ED-43cb-92C2-25804820EDAC}">
                        <c15:formulaRef>
                          <c15:sqref>Sheet1!$AI$1</c15:sqref>
                        </c15:formulaRef>
                      </c:ext>
                    </c:extLst>
                    <c:strCache>
                      <c:ptCount val="1"/>
                      <c:pt idx="0">
                        <c:v>Rockwall Est</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Sheet1!$AI$2:$AI$42</c15:sqref>
                        </c15:formulaRef>
                      </c:ext>
                    </c:extLst>
                    <c:numCache>
                      <c:formatCode>General</c:formatCode>
                      <c:ptCount val="21"/>
                      <c:pt idx="0">
                        <c:v>78337</c:v>
                      </c:pt>
                      <c:pt idx="1">
                        <c:v>81136</c:v>
                      </c:pt>
                      <c:pt idx="2">
                        <c:v>82992</c:v>
                      </c:pt>
                      <c:pt idx="3">
                        <c:v>85290</c:v>
                      </c:pt>
                      <c:pt idx="4">
                        <c:v>87809</c:v>
                      </c:pt>
                    </c:numCache>
                  </c:numRef>
                </c:val>
                <c:smooth val="0"/>
              </c15:ser>
            </c15:filteredLineSeries>
            <c15:filteredLineSeries>
              <c15:ser>
                <c:idx val="35"/>
                <c:order val="17"/>
                <c:tx>
                  <c:strRef>
                    <c:extLst xmlns:c15="http://schemas.microsoft.com/office/drawing/2012/chart">
                      <c:ext xmlns:c15="http://schemas.microsoft.com/office/drawing/2012/chart" uri="{02D57815-91ED-43cb-92C2-25804820EDAC}">
                        <c15:formulaRef>
                          <c15:sqref>Sheet1!$AK$1</c15:sqref>
                        </c15:formulaRef>
                      </c:ext>
                    </c:extLst>
                    <c:strCache>
                      <c:ptCount val="1"/>
                      <c:pt idx="0">
                        <c:v>Wise Est.</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Sheet1!$AK$2:$AK$42</c15:sqref>
                        </c15:formulaRef>
                      </c:ext>
                    </c:extLst>
                    <c:numCache>
                      <c:formatCode>General</c:formatCode>
                      <c:ptCount val="21"/>
                      <c:pt idx="0">
                        <c:v>59127</c:v>
                      </c:pt>
                      <c:pt idx="1">
                        <c:v>59936</c:v>
                      </c:pt>
                      <c:pt idx="2">
                        <c:v>60387</c:v>
                      </c:pt>
                      <c:pt idx="3">
                        <c:v>61003</c:v>
                      </c:pt>
                      <c:pt idx="4">
                        <c:v>61638</c:v>
                      </c:pt>
                    </c:numCache>
                  </c:numRef>
                </c:val>
                <c:smooth val="0"/>
              </c15:ser>
            </c15:filteredLineSeries>
          </c:ext>
        </c:extLst>
      </c:lineChart>
      <c:catAx>
        <c:axId val="80673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6734568"/>
        <c:crosses val="autoZero"/>
        <c:auto val="1"/>
        <c:lblAlgn val="ctr"/>
        <c:lblOffset val="100"/>
        <c:noMultiLvlLbl val="0"/>
      </c:catAx>
      <c:valAx>
        <c:axId val="806734568"/>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6731824"/>
        <c:crosses val="autoZero"/>
        <c:crossBetween val="between"/>
      </c:valAx>
      <c:spPr>
        <a:noFill/>
        <a:ln>
          <a:noFill/>
        </a:ln>
        <a:effectLst/>
      </c:spPr>
    </c:plotArea>
    <c:legend>
      <c:legendPos val="b"/>
      <c:layout>
        <c:manualLayout>
          <c:xMode val="edge"/>
          <c:yMode val="edge"/>
          <c:x val="0.11819152814231554"/>
          <c:y val="2.5565829857645719E-3"/>
          <c:w val="0.38861694371536892"/>
          <c:h val="0.2342025332509346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67070088461161E-2"/>
          <c:y val="2.3304211722455531E-2"/>
          <c:w val="0.88362921648682802"/>
          <c:h val="0.78342310796619419"/>
        </c:manualLayout>
      </c:layout>
      <c:lineChart>
        <c:grouping val="standard"/>
        <c:varyColors val="0"/>
        <c:ser>
          <c:idx val="0"/>
          <c:order val="0"/>
          <c:tx>
            <c:strRef>
              <c:f>Sheet1!$B$1</c:f>
              <c:strCache>
                <c:ptCount val="1"/>
                <c:pt idx="0">
                  <c:v>Collin .5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Sheet1!$B$2:$B$42</c:f>
              <c:numCache>
                <c:formatCode>General</c:formatCode>
                <c:ptCount val="21"/>
                <c:pt idx="0">
                  <c:v>782341</c:v>
                </c:pt>
                <c:pt idx="1">
                  <c:v>800967</c:v>
                </c:pt>
                <c:pt idx="2">
                  <c:v>819748</c:v>
                </c:pt>
                <c:pt idx="3">
                  <c:v>838649</c:v>
                </c:pt>
                <c:pt idx="4">
                  <c:v>857830</c:v>
                </c:pt>
                <c:pt idx="5">
                  <c:v>877059</c:v>
                </c:pt>
                <c:pt idx="6">
                  <c:v>896297</c:v>
                </c:pt>
                <c:pt idx="7">
                  <c:v>915972</c:v>
                </c:pt>
                <c:pt idx="8">
                  <c:v>935596</c:v>
                </c:pt>
                <c:pt idx="9">
                  <c:v>955594</c:v>
                </c:pt>
                <c:pt idx="10">
                  <c:v>975957</c:v>
                </c:pt>
                <c:pt idx="11">
                  <c:v>996921</c:v>
                </c:pt>
                <c:pt idx="12">
                  <c:v>1018068</c:v>
                </c:pt>
                <c:pt idx="13">
                  <c:v>1040234</c:v>
                </c:pt>
                <c:pt idx="14">
                  <c:v>1062688</c:v>
                </c:pt>
                <c:pt idx="15">
                  <c:v>1085840</c:v>
                </c:pt>
                <c:pt idx="16">
                  <c:v>1109669</c:v>
                </c:pt>
                <c:pt idx="17">
                  <c:v>1134273</c:v>
                </c:pt>
                <c:pt idx="18">
                  <c:v>1158947</c:v>
                </c:pt>
                <c:pt idx="19">
                  <c:v>1185025</c:v>
                </c:pt>
                <c:pt idx="20">
                  <c:v>1211461</c:v>
                </c:pt>
              </c:numCache>
            </c:numRef>
          </c:val>
          <c:smooth val="0"/>
        </c:ser>
        <c:ser>
          <c:idx val="1"/>
          <c:order val="1"/>
          <c:tx>
            <c:strRef>
              <c:f>Sheet1!$C$1</c:f>
              <c:strCache>
                <c:ptCount val="1"/>
                <c:pt idx="0">
                  <c:v>Collin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Sheet1!$C$2:$C$42</c:f>
              <c:numCache>
                <c:formatCode>General</c:formatCode>
                <c:ptCount val="21"/>
                <c:pt idx="0">
                  <c:v>782341</c:v>
                </c:pt>
                <c:pt idx="1">
                  <c:v>813335</c:v>
                </c:pt>
                <c:pt idx="2">
                  <c:v>845661</c:v>
                </c:pt>
                <c:pt idx="3">
                  <c:v>879031</c:v>
                </c:pt>
                <c:pt idx="4">
                  <c:v>913737</c:v>
                </c:pt>
                <c:pt idx="5">
                  <c:v>949673</c:v>
                </c:pt>
                <c:pt idx="6">
                  <c:v>986904</c:v>
                </c:pt>
                <c:pt idx="7">
                  <c:v>1025618</c:v>
                </c:pt>
                <c:pt idx="8">
                  <c:v>1065557</c:v>
                </c:pt>
                <c:pt idx="9">
                  <c:v>1107017</c:v>
                </c:pt>
                <c:pt idx="10">
                  <c:v>1150398</c:v>
                </c:pt>
                <c:pt idx="11">
                  <c:v>1195426</c:v>
                </c:pt>
                <c:pt idx="12">
                  <c:v>1242932</c:v>
                </c:pt>
                <c:pt idx="13">
                  <c:v>1292798</c:v>
                </c:pt>
                <c:pt idx="14">
                  <c:v>1344620</c:v>
                </c:pt>
                <c:pt idx="15">
                  <c:v>1398711</c:v>
                </c:pt>
                <c:pt idx="16">
                  <c:v>1455679</c:v>
                </c:pt>
                <c:pt idx="17">
                  <c:v>1515543</c:v>
                </c:pt>
                <c:pt idx="18">
                  <c:v>1578030</c:v>
                </c:pt>
                <c:pt idx="19">
                  <c:v>1643592</c:v>
                </c:pt>
                <c:pt idx="20">
                  <c:v>1712183</c:v>
                </c:pt>
              </c:numCache>
            </c:numRef>
          </c:val>
          <c:smooth val="0"/>
        </c:ser>
        <c:ser>
          <c:idx val="24"/>
          <c:order val="2"/>
          <c:tx>
            <c:strRef>
              <c:f>Sheet1!$Z$1</c:f>
              <c:strCache>
                <c:ptCount val="1"/>
                <c:pt idx="0">
                  <c:v>Collin Est.</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Sheet1!$Z$2:$Z$42</c:f>
              <c:numCache>
                <c:formatCode>General</c:formatCode>
                <c:ptCount val="21"/>
                <c:pt idx="0">
                  <c:v>782341</c:v>
                </c:pt>
                <c:pt idx="1">
                  <c:v>814738</c:v>
                </c:pt>
                <c:pt idx="2">
                  <c:v>837476</c:v>
                </c:pt>
                <c:pt idx="3">
                  <c:v>858711</c:v>
                </c:pt>
                <c:pt idx="4">
                  <c:v>885241</c:v>
                </c:pt>
              </c:numCache>
            </c:numRef>
          </c:val>
          <c:smooth val="0"/>
        </c:ser>
        <c:ser>
          <c:idx val="6"/>
          <c:order val="7"/>
          <c:tx>
            <c:strRef>
              <c:f>Sheet1!$H$1</c:f>
              <c:strCache>
                <c:ptCount val="1"/>
                <c:pt idx="0">
                  <c:v>Denton .5</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Sheet1!$H$2:$H$42</c:f>
              <c:numCache>
                <c:formatCode>General</c:formatCode>
                <c:ptCount val="21"/>
                <c:pt idx="0">
                  <c:v>662614</c:v>
                </c:pt>
                <c:pt idx="1">
                  <c:v>677378</c:v>
                </c:pt>
                <c:pt idx="2">
                  <c:v>692799</c:v>
                </c:pt>
                <c:pt idx="3">
                  <c:v>708280</c:v>
                </c:pt>
                <c:pt idx="4">
                  <c:v>723878</c:v>
                </c:pt>
                <c:pt idx="5">
                  <c:v>739627</c:v>
                </c:pt>
                <c:pt idx="6">
                  <c:v>755374</c:v>
                </c:pt>
                <c:pt idx="7">
                  <c:v>771561</c:v>
                </c:pt>
                <c:pt idx="8">
                  <c:v>788272</c:v>
                </c:pt>
                <c:pt idx="9">
                  <c:v>805295</c:v>
                </c:pt>
                <c:pt idx="10">
                  <c:v>822601</c:v>
                </c:pt>
                <c:pt idx="11">
                  <c:v>839708</c:v>
                </c:pt>
                <c:pt idx="12">
                  <c:v>857350</c:v>
                </c:pt>
                <c:pt idx="13">
                  <c:v>875343</c:v>
                </c:pt>
                <c:pt idx="14">
                  <c:v>893840</c:v>
                </c:pt>
                <c:pt idx="15">
                  <c:v>912862</c:v>
                </c:pt>
                <c:pt idx="16">
                  <c:v>932400</c:v>
                </c:pt>
                <c:pt idx="17">
                  <c:v>952385</c:v>
                </c:pt>
                <c:pt idx="18">
                  <c:v>972776</c:v>
                </c:pt>
                <c:pt idx="19">
                  <c:v>993345</c:v>
                </c:pt>
                <c:pt idx="20">
                  <c:v>1014812</c:v>
                </c:pt>
              </c:numCache>
            </c:numRef>
          </c:val>
          <c:smooth val="0"/>
        </c:ser>
        <c:ser>
          <c:idx val="7"/>
          <c:order val="8"/>
          <c:tx>
            <c:strRef>
              <c:f>Sheet1!$I$1</c:f>
              <c:strCache>
                <c:ptCount val="1"/>
                <c:pt idx="0">
                  <c:v>Denton</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Sheet1!$I$2:$I$42</c:f>
              <c:numCache>
                <c:formatCode>General</c:formatCode>
                <c:ptCount val="21"/>
                <c:pt idx="0">
                  <c:v>662614</c:v>
                </c:pt>
                <c:pt idx="1">
                  <c:v>685772</c:v>
                </c:pt>
                <c:pt idx="2">
                  <c:v>710418</c:v>
                </c:pt>
                <c:pt idx="3">
                  <c:v>735828</c:v>
                </c:pt>
                <c:pt idx="4">
                  <c:v>762161</c:v>
                </c:pt>
                <c:pt idx="5">
                  <c:v>789094</c:v>
                </c:pt>
                <c:pt idx="6">
                  <c:v>817359</c:v>
                </c:pt>
                <c:pt idx="7">
                  <c:v>846738</c:v>
                </c:pt>
                <c:pt idx="8">
                  <c:v>877332</c:v>
                </c:pt>
                <c:pt idx="9">
                  <c:v>909501</c:v>
                </c:pt>
                <c:pt idx="10">
                  <c:v>943020</c:v>
                </c:pt>
                <c:pt idx="11">
                  <c:v>977500</c:v>
                </c:pt>
                <c:pt idx="12">
                  <c:v>1013789</c:v>
                </c:pt>
                <c:pt idx="13">
                  <c:v>1051729</c:v>
                </c:pt>
                <c:pt idx="14">
                  <c:v>1091814</c:v>
                </c:pt>
                <c:pt idx="15">
                  <c:v>1133997</c:v>
                </c:pt>
                <c:pt idx="16">
                  <c:v>1178218</c:v>
                </c:pt>
                <c:pt idx="17">
                  <c:v>1224507</c:v>
                </c:pt>
                <c:pt idx="18">
                  <c:v>1273046</c:v>
                </c:pt>
                <c:pt idx="19">
                  <c:v>1323916</c:v>
                </c:pt>
                <c:pt idx="20">
                  <c:v>1377090</c:v>
                </c:pt>
              </c:numCache>
            </c:numRef>
          </c:val>
          <c:smooth val="0"/>
        </c:ser>
        <c:ser>
          <c:idx val="27"/>
          <c:order val="9"/>
          <c:tx>
            <c:strRef>
              <c:f>Sheet1!$AC$1</c:f>
              <c:strCache>
                <c:ptCount val="1"/>
                <c:pt idx="0">
                  <c:v>Denton Est.</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Sheet1!$AC$2:$AC$42</c:f>
              <c:numCache>
                <c:formatCode>General</c:formatCode>
                <c:ptCount val="21"/>
                <c:pt idx="0">
                  <c:v>662614</c:v>
                </c:pt>
                <c:pt idx="1">
                  <c:v>685718</c:v>
                </c:pt>
                <c:pt idx="2">
                  <c:v>707962</c:v>
                </c:pt>
                <c:pt idx="3">
                  <c:v>729152</c:v>
                </c:pt>
                <c:pt idx="4">
                  <c:v>753363</c:v>
                </c:pt>
              </c:numCache>
            </c:numRef>
          </c:val>
          <c:smooth val="0"/>
        </c:ser>
        <c:dLbls>
          <c:showLegendKey val="0"/>
          <c:showVal val="0"/>
          <c:showCatName val="0"/>
          <c:showSerName val="0"/>
          <c:showPercent val="0"/>
          <c:showBubbleSize val="0"/>
        </c:dLbls>
        <c:marker val="1"/>
        <c:smooth val="0"/>
        <c:axId val="806728688"/>
        <c:axId val="806730648"/>
        <c:extLst>
          <c:ext xmlns:c15="http://schemas.microsoft.com/office/drawing/2012/chart" uri="{02D57815-91ED-43cb-92C2-25804820EDAC}">
            <c15:filteredLineSeries>
              <c15:ser>
                <c:idx val="2"/>
                <c:order val="3"/>
                <c:tx>
                  <c:strRef>
                    <c:extLst>
                      <c:ext uri="{02D57815-91ED-43cb-92C2-25804820EDAC}">
                        <c15:formulaRef>
                          <c15:sqref>Sheet1!$D$1</c15:sqref>
                        </c15:formulaRef>
                      </c:ext>
                    </c:extLst>
                    <c:strCache>
                      <c:ptCount val="1"/>
                      <c:pt idx="0">
                        <c:v>Dallas .5</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c:ex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c:ext uri="{02D57815-91ED-43cb-92C2-25804820EDAC}">
                        <c15:formulaRef>
                          <c15:sqref>Sheet1!$D$2:$D$42</c15:sqref>
                        </c15:formulaRef>
                      </c:ext>
                    </c:extLst>
                    <c:numCache>
                      <c:formatCode>General</c:formatCode>
                      <c:ptCount val="21"/>
                      <c:pt idx="0">
                        <c:v>2368139</c:v>
                      </c:pt>
                      <c:pt idx="1">
                        <c:v>2392965</c:v>
                      </c:pt>
                      <c:pt idx="2">
                        <c:v>2418398</c:v>
                      </c:pt>
                      <c:pt idx="3">
                        <c:v>2444095</c:v>
                      </c:pt>
                      <c:pt idx="4">
                        <c:v>2469699</c:v>
                      </c:pt>
                      <c:pt idx="5">
                        <c:v>2495544</c:v>
                      </c:pt>
                      <c:pt idx="6">
                        <c:v>2521192</c:v>
                      </c:pt>
                      <c:pt idx="7">
                        <c:v>2545862</c:v>
                      </c:pt>
                      <c:pt idx="8">
                        <c:v>2571089</c:v>
                      </c:pt>
                      <c:pt idx="9">
                        <c:v>2596329</c:v>
                      </c:pt>
                      <c:pt idx="10">
                        <c:v>2621131</c:v>
                      </c:pt>
                      <c:pt idx="11">
                        <c:v>2646305</c:v>
                      </c:pt>
                      <c:pt idx="12">
                        <c:v>2670920</c:v>
                      </c:pt>
                      <c:pt idx="13">
                        <c:v>2695167</c:v>
                      </c:pt>
                      <c:pt idx="14">
                        <c:v>2719309</c:v>
                      </c:pt>
                      <c:pt idx="15">
                        <c:v>2743221</c:v>
                      </c:pt>
                      <c:pt idx="16">
                        <c:v>2766381</c:v>
                      </c:pt>
                      <c:pt idx="17">
                        <c:v>2790432</c:v>
                      </c:pt>
                      <c:pt idx="18">
                        <c:v>2813683</c:v>
                      </c:pt>
                      <c:pt idx="19">
                        <c:v>2837024</c:v>
                      </c:pt>
                      <c:pt idx="20">
                        <c:v>2859701</c:v>
                      </c:pt>
                    </c:numCache>
                  </c:numRef>
                </c:val>
                <c:smooth val="0"/>
              </c15:ser>
            </c15:filteredLineSeries>
            <c15:filteredLineSeries>
              <c15:ser>
                <c:idx val="3"/>
                <c:order val="4"/>
                <c:tx>
                  <c:strRef>
                    <c:extLst xmlns:c15="http://schemas.microsoft.com/office/drawing/2012/chart">
                      <c:ext xmlns:c15="http://schemas.microsoft.com/office/drawing/2012/chart" uri="{02D57815-91ED-43cb-92C2-25804820EDAC}">
                        <c15:formulaRef>
                          <c15:sqref>Sheet1!$E$1</c15:sqref>
                        </c15:formulaRef>
                      </c:ext>
                    </c:extLst>
                    <c:strCache>
                      <c:ptCount val="1"/>
                      <c:pt idx="0">
                        <c:v>Dallas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Sheet1!$E$2:$E$42</c15:sqref>
                        </c15:formulaRef>
                      </c:ext>
                    </c:extLst>
                    <c:numCache>
                      <c:formatCode>General</c:formatCode>
                      <c:ptCount val="21"/>
                      <c:pt idx="0">
                        <c:v>2368139</c:v>
                      </c:pt>
                      <c:pt idx="1">
                        <c:v>2392039</c:v>
                      </c:pt>
                      <c:pt idx="2">
                        <c:v>2416916</c:v>
                      </c:pt>
                      <c:pt idx="3">
                        <c:v>2443143</c:v>
                      </c:pt>
                      <c:pt idx="4">
                        <c:v>2469911</c:v>
                      </c:pt>
                      <c:pt idx="5">
                        <c:v>2496859</c:v>
                      </c:pt>
                      <c:pt idx="6">
                        <c:v>2524470</c:v>
                      </c:pt>
                      <c:pt idx="7">
                        <c:v>2552920</c:v>
                      </c:pt>
                      <c:pt idx="8">
                        <c:v>2581608</c:v>
                      </c:pt>
                      <c:pt idx="9">
                        <c:v>2610267</c:v>
                      </c:pt>
                      <c:pt idx="10">
                        <c:v>2639966</c:v>
                      </c:pt>
                      <c:pt idx="11">
                        <c:v>2669805</c:v>
                      </c:pt>
                      <c:pt idx="12">
                        <c:v>2699778</c:v>
                      </c:pt>
                      <c:pt idx="13">
                        <c:v>2729520</c:v>
                      </c:pt>
                      <c:pt idx="14">
                        <c:v>2759938</c:v>
                      </c:pt>
                      <c:pt idx="15">
                        <c:v>2789908</c:v>
                      </c:pt>
                      <c:pt idx="16">
                        <c:v>2819661</c:v>
                      </c:pt>
                      <c:pt idx="17">
                        <c:v>2850233</c:v>
                      </c:pt>
                      <c:pt idx="18">
                        <c:v>2880493</c:v>
                      </c:pt>
                      <c:pt idx="19">
                        <c:v>2910232</c:v>
                      </c:pt>
                      <c:pt idx="20">
                        <c:v>2939645</c:v>
                      </c:pt>
                    </c:numCache>
                  </c:numRef>
                </c:val>
                <c:smooth val="0"/>
              </c15:ser>
            </c15:filteredLineSeries>
            <c15:filteredLineSeries>
              <c15:ser>
                <c:idx val="4"/>
                <c:order val="5"/>
                <c:tx>
                  <c:strRef>
                    <c:extLst xmlns:c15="http://schemas.microsoft.com/office/drawing/2012/chart">
                      <c:ext xmlns:c15="http://schemas.microsoft.com/office/drawing/2012/chart" uri="{02D57815-91ED-43cb-92C2-25804820EDAC}">
                        <c15:formulaRef>
                          <c15:sqref>Sheet1!$F$1</c15:sqref>
                        </c15:formulaRef>
                      </c:ext>
                    </c:extLst>
                    <c:strCache>
                      <c:ptCount val="1"/>
                      <c:pt idx="0">
                        <c:v>Delta .5</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Sheet1!$F$2:$F$42</c15:sqref>
                        </c15:formulaRef>
                      </c:ext>
                    </c:extLst>
                    <c:numCache>
                      <c:formatCode>General</c:formatCode>
                      <c:ptCount val="21"/>
                      <c:pt idx="0">
                        <c:v>5231</c:v>
                      </c:pt>
                      <c:pt idx="1">
                        <c:v>5252</c:v>
                      </c:pt>
                      <c:pt idx="2">
                        <c:v>5270</c:v>
                      </c:pt>
                      <c:pt idx="3">
                        <c:v>5284</c:v>
                      </c:pt>
                      <c:pt idx="4">
                        <c:v>5288</c:v>
                      </c:pt>
                      <c:pt idx="5">
                        <c:v>5292</c:v>
                      </c:pt>
                      <c:pt idx="6">
                        <c:v>5298</c:v>
                      </c:pt>
                      <c:pt idx="7">
                        <c:v>5307</c:v>
                      </c:pt>
                      <c:pt idx="8">
                        <c:v>5325</c:v>
                      </c:pt>
                      <c:pt idx="9">
                        <c:v>5346</c:v>
                      </c:pt>
                      <c:pt idx="10">
                        <c:v>5359</c:v>
                      </c:pt>
                      <c:pt idx="11">
                        <c:v>5376</c:v>
                      </c:pt>
                      <c:pt idx="12">
                        <c:v>5398</c:v>
                      </c:pt>
                      <c:pt idx="13">
                        <c:v>5419</c:v>
                      </c:pt>
                      <c:pt idx="14">
                        <c:v>5435</c:v>
                      </c:pt>
                      <c:pt idx="15">
                        <c:v>5452</c:v>
                      </c:pt>
                      <c:pt idx="16">
                        <c:v>5467</c:v>
                      </c:pt>
                      <c:pt idx="17">
                        <c:v>5482</c:v>
                      </c:pt>
                      <c:pt idx="18">
                        <c:v>5485</c:v>
                      </c:pt>
                      <c:pt idx="19">
                        <c:v>5494</c:v>
                      </c:pt>
                      <c:pt idx="20">
                        <c:v>5497</c:v>
                      </c:pt>
                    </c:numCache>
                  </c:numRef>
                </c:val>
                <c:smooth val="0"/>
              </c15:ser>
            </c15:filteredLineSeries>
            <c15:filteredLineSeries>
              <c15:ser>
                <c:idx val="5"/>
                <c:order val="6"/>
                <c:tx>
                  <c:strRef>
                    <c:extLst xmlns:c15="http://schemas.microsoft.com/office/drawing/2012/chart">
                      <c:ext xmlns:c15="http://schemas.microsoft.com/office/drawing/2012/chart" uri="{02D57815-91ED-43cb-92C2-25804820EDAC}">
                        <c15:formulaRef>
                          <c15:sqref>Sheet1!$G$1</c15:sqref>
                        </c15:formulaRef>
                      </c:ext>
                    </c:extLst>
                    <c:strCache>
                      <c:ptCount val="1"/>
                      <c:pt idx="0">
                        <c:v>Delta</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Sheet1!$G$2:$G$42</c15:sqref>
                        </c15:formulaRef>
                      </c:ext>
                    </c:extLst>
                    <c:numCache>
                      <c:formatCode>General</c:formatCode>
                      <c:ptCount val="21"/>
                      <c:pt idx="0">
                        <c:v>5231</c:v>
                      </c:pt>
                      <c:pt idx="1">
                        <c:v>5308</c:v>
                      </c:pt>
                      <c:pt idx="2">
                        <c:v>5367</c:v>
                      </c:pt>
                      <c:pt idx="3">
                        <c:v>5417</c:v>
                      </c:pt>
                      <c:pt idx="4">
                        <c:v>5462</c:v>
                      </c:pt>
                      <c:pt idx="5">
                        <c:v>5505</c:v>
                      </c:pt>
                      <c:pt idx="6">
                        <c:v>5561</c:v>
                      </c:pt>
                      <c:pt idx="7">
                        <c:v>5623</c:v>
                      </c:pt>
                      <c:pt idx="8">
                        <c:v>5677</c:v>
                      </c:pt>
                      <c:pt idx="9">
                        <c:v>5744</c:v>
                      </c:pt>
                      <c:pt idx="10">
                        <c:v>5805</c:v>
                      </c:pt>
                      <c:pt idx="11">
                        <c:v>5877</c:v>
                      </c:pt>
                      <c:pt idx="12">
                        <c:v>5936</c:v>
                      </c:pt>
                      <c:pt idx="13">
                        <c:v>5987</c:v>
                      </c:pt>
                      <c:pt idx="14">
                        <c:v>6051</c:v>
                      </c:pt>
                      <c:pt idx="15">
                        <c:v>6083</c:v>
                      </c:pt>
                      <c:pt idx="16">
                        <c:v>6121</c:v>
                      </c:pt>
                      <c:pt idx="17">
                        <c:v>6169</c:v>
                      </c:pt>
                      <c:pt idx="18">
                        <c:v>6200</c:v>
                      </c:pt>
                      <c:pt idx="19">
                        <c:v>6234</c:v>
                      </c:pt>
                      <c:pt idx="20">
                        <c:v>6274</c:v>
                      </c:pt>
                    </c:numCache>
                  </c:numRef>
                </c:val>
                <c:smooth val="0"/>
              </c15:ser>
            </c15:filteredLineSeries>
            <c15:filteredLineSeries>
              <c15:ser>
                <c:idx val="8"/>
                <c:order val="10"/>
                <c:tx>
                  <c:strRef>
                    <c:extLst xmlns:c15="http://schemas.microsoft.com/office/drawing/2012/chart">
                      <c:ext xmlns:c15="http://schemas.microsoft.com/office/drawing/2012/chart" uri="{02D57815-91ED-43cb-92C2-25804820EDAC}">
                        <c15:formulaRef>
                          <c15:sqref>Sheet1!$J$1</c15:sqref>
                        </c15:formulaRef>
                      </c:ext>
                    </c:extLst>
                    <c:strCache>
                      <c:ptCount val="1"/>
                      <c:pt idx="0">
                        <c:v>Ellis .5</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Sheet1!$J$2:$J$42</c15:sqref>
                        </c15:formulaRef>
                      </c:ext>
                    </c:extLst>
                    <c:numCache>
                      <c:formatCode>General</c:formatCode>
                      <c:ptCount val="21"/>
                      <c:pt idx="0">
                        <c:v>149610</c:v>
                      </c:pt>
                      <c:pt idx="1">
                        <c:v>152343</c:v>
                      </c:pt>
                      <c:pt idx="2">
                        <c:v>155101</c:v>
                      </c:pt>
                      <c:pt idx="3">
                        <c:v>157935</c:v>
                      </c:pt>
                      <c:pt idx="4">
                        <c:v>160796</c:v>
                      </c:pt>
                      <c:pt idx="5">
                        <c:v>163726</c:v>
                      </c:pt>
                      <c:pt idx="6">
                        <c:v>166683</c:v>
                      </c:pt>
                      <c:pt idx="7">
                        <c:v>169686</c:v>
                      </c:pt>
                      <c:pt idx="8">
                        <c:v>172756</c:v>
                      </c:pt>
                      <c:pt idx="9">
                        <c:v>175877</c:v>
                      </c:pt>
                      <c:pt idx="10">
                        <c:v>179078</c:v>
                      </c:pt>
                      <c:pt idx="11">
                        <c:v>182336</c:v>
                      </c:pt>
                      <c:pt idx="12">
                        <c:v>185678</c:v>
                      </c:pt>
                      <c:pt idx="13">
                        <c:v>189105</c:v>
                      </c:pt>
                      <c:pt idx="14">
                        <c:v>192542</c:v>
                      </c:pt>
                      <c:pt idx="15">
                        <c:v>195994</c:v>
                      </c:pt>
                      <c:pt idx="16">
                        <c:v>199528</c:v>
                      </c:pt>
                      <c:pt idx="17">
                        <c:v>203086</c:v>
                      </c:pt>
                      <c:pt idx="18">
                        <c:v>206649</c:v>
                      </c:pt>
                      <c:pt idx="19">
                        <c:v>210247</c:v>
                      </c:pt>
                      <c:pt idx="20">
                        <c:v>213832</c:v>
                      </c:pt>
                    </c:numCache>
                  </c:numRef>
                </c:val>
                <c:smooth val="0"/>
              </c15:ser>
            </c15:filteredLineSeries>
            <c15:filteredLineSeries>
              <c15:ser>
                <c:idx val="9"/>
                <c:order val="11"/>
                <c:tx>
                  <c:strRef>
                    <c:extLst xmlns:c15="http://schemas.microsoft.com/office/drawing/2012/chart">
                      <c:ext xmlns:c15="http://schemas.microsoft.com/office/drawing/2012/chart" uri="{02D57815-91ED-43cb-92C2-25804820EDAC}">
                        <c15:formulaRef>
                          <c15:sqref>Sheet1!$K$1</c15:sqref>
                        </c15:formulaRef>
                      </c:ext>
                    </c:extLst>
                    <c:strCache>
                      <c:ptCount val="1"/>
                      <c:pt idx="0">
                        <c:v>Ellis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Sheet1!$K$2:$K$42</c15:sqref>
                        </c15:formulaRef>
                      </c:ext>
                    </c:extLst>
                    <c:numCache>
                      <c:formatCode>General</c:formatCode>
                      <c:ptCount val="21"/>
                      <c:pt idx="0">
                        <c:v>149610</c:v>
                      </c:pt>
                      <c:pt idx="1">
                        <c:v>154058</c:v>
                      </c:pt>
                      <c:pt idx="2">
                        <c:v>158640</c:v>
                      </c:pt>
                      <c:pt idx="3">
                        <c:v>163445</c:v>
                      </c:pt>
                      <c:pt idx="4">
                        <c:v>168296</c:v>
                      </c:pt>
                      <c:pt idx="5">
                        <c:v>173277</c:v>
                      </c:pt>
                      <c:pt idx="6">
                        <c:v>178372</c:v>
                      </c:pt>
                      <c:pt idx="7">
                        <c:v>183618</c:v>
                      </c:pt>
                      <c:pt idx="8">
                        <c:v>189032</c:v>
                      </c:pt>
                      <c:pt idx="9">
                        <c:v>194584</c:v>
                      </c:pt>
                      <c:pt idx="10">
                        <c:v>200285</c:v>
                      </c:pt>
                      <c:pt idx="11">
                        <c:v>206237</c:v>
                      </c:pt>
                      <c:pt idx="12">
                        <c:v>212314</c:v>
                      </c:pt>
                      <c:pt idx="13">
                        <c:v>218565</c:v>
                      </c:pt>
                      <c:pt idx="14">
                        <c:v>224976</c:v>
                      </c:pt>
                      <c:pt idx="15">
                        <c:v>231539</c:v>
                      </c:pt>
                      <c:pt idx="16">
                        <c:v>238313</c:v>
                      </c:pt>
                      <c:pt idx="17">
                        <c:v>245268</c:v>
                      </c:pt>
                      <c:pt idx="18">
                        <c:v>252372</c:v>
                      </c:pt>
                      <c:pt idx="19">
                        <c:v>259634</c:v>
                      </c:pt>
                      <c:pt idx="20">
                        <c:v>267038</c:v>
                      </c:pt>
                    </c:numCache>
                  </c:numRef>
                </c:val>
                <c:smooth val="0"/>
              </c15:ser>
            </c15:filteredLineSeries>
            <c15:filteredLineSeries>
              <c15:ser>
                <c:idx val="10"/>
                <c:order val="12"/>
                <c:tx>
                  <c:strRef>
                    <c:extLst xmlns:c15="http://schemas.microsoft.com/office/drawing/2012/chart">
                      <c:ext xmlns:c15="http://schemas.microsoft.com/office/drawing/2012/chart" uri="{02D57815-91ED-43cb-92C2-25804820EDAC}">
                        <c15:formulaRef>
                          <c15:sqref>Sheet1!$L$1</c15:sqref>
                        </c15:formulaRef>
                      </c:ext>
                    </c:extLst>
                    <c:strCache>
                      <c:ptCount val="1"/>
                      <c:pt idx="0">
                        <c:v>Hunt .5</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Sheet1!$L$2:$L$42</c15:sqref>
                        </c15:formulaRef>
                      </c:ext>
                    </c:extLst>
                    <c:numCache>
                      <c:formatCode>General</c:formatCode>
                      <c:ptCount val="21"/>
                      <c:pt idx="0">
                        <c:v>86129</c:v>
                      </c:pt>
                      <c:pt idx="1">
                        <c:v>86987</c:v>
                      </c:pt>
                      <c:pt idx="2">
                        <c:v>87874</c:v>
                      </c:pt>
                      <c:pt idx="3">
                        <c:v>88802</c:v>
                      </c:pt>
                      <c:pt idx="4">
                        <c:v>89744</c:v>
                      </c:pt>
                      <c:pt idx="5">
                        <c:v>90674</c:v>
                      </c:pt>
                      <c:pt idx="6">
                        <c:v>91674</c:v>
                      </c:pt>
                      <c:pt idx="7">
                        <c:v>92690</c:v>
                      </c:pt>
                      <c:pt idx="8">
                        <c:v>93767</c:v>
                      </c:pt>
                      <c:pt idx="9">
                        <c:v>94899</c:v>
                      </c:pt>
                      <c:pt idx="10">
                        <c:v>96046</c:v>
                      </c:pt>
                      <c:pt idx="11">
                        <c:v>97117</c:v>
                      </c:pt>
                      <c:pt idx="12">
                        <c:v>98228</c:v>
                      </c:pt>
                      <c:pt idx="13">
                        <c:v>99347</c:v>
                      </c:pt>
                      <c:pt idx="14">
                        <c:v>100488</c:v>
                      </c:pt>
                      <c:pt idx="15">
                        <c:v>101656</c:v>
                      </c:pt>
                      <c:pt idx="16">
                        <c:v>102818</c:v>
                      </c:pt>
                      <c:pt idx="17">
                        <c:v>104002</c:v>
                      </c:pt>
                      <c:pt idx="18">
                        <c:v>105195</c:v>
                      </c:pt>
                      <c:pt idx="19">
                        <c:v>106374</c:v>
                      </c:pt>
                      <c:pt idx="20">
                        <c:v>107574</c:v>
                      </c:pt>
                    </c:numCache>
                  </c:numRef>
                </c:val>
                <c:smooth val="0"/>
              </c15:ser>
            </c15:filteredLineSeries>
            <c15:filteredLineSeries>
              <c15:ser>
                <c:idx val="11"/>
                <c:order val="13"/>
                <c:tx>
                  <c:strRef>
                    <c:extLst xmlns:c15="http://schemas.microsoft.com/office/drawing/2012/chart">
                      <c:ext xmlns:c15="http://schemas.microsoft.com/office/drawing/2012/chart" uri="{02D57815-91ED-43cb-92C2-25804820EDAC}">
                        <c15:formulaRef>
                          <c15:sqref>Sheet1!$M$1</c15:sqref>
                        </c15:formulaRef>
                      </c:ext>
                    </c:extLst>
                    <c:strCache>
                      <c:ptCount val="1"/>
                      <c:pt idx="0">
                        <c:v>Hunt</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Sheet1!$M$2:$M$42</c15:sqref>
                        </c15:formulaRef>
                      </c:ext>
                    </c:extLst>
                    <c:numCache>
                      <c:formatCode>General</c:formatCode>
                      <c:ptCount val="21"/>
                      <c:pt idx="0">
                        <c:v>86129</c:v>
                      </c:pt>
                      <c:pt idx="1">
                        <c:v>87499</c:v>
                      </c:pt>
                      <c:pt idx="2">
                        <c:v>88912</c:v>
                      </c:pt>
                      <c:pt idx="3">
                        <c:v>90347</c:v>
                      </c:pt>
                      <c:pt idx="4">
                        <c:v>91849</c:v>
                      </c:pt>
                      <c:pt idx="5">
                        <c:v>93347</c:v>
                      </c:pt>
                      <c:pt idx="6">
                        <c:v>94944</c:v>
                      </c:pt>
                      <c:pt idx="7">
                        <c:v>96586</c:v>
                      </c:pt>
                      <c:pt idx="8">
                        <c:v>98305</c:v>
                      </c:pt>
                      <c:pt idx="9">
                        <c:v>100070</c:v>
                      </c:pt>
                      <c:pt idx="10">
                        <c:v>101894</c:v>
                      </c:pt>
                      <c:pt idx="11">
                        <c:v>103694</c:v>
                      </c:pt>
                      <c:pt idx="12">
                        <c:v>105562</c:v>
                      </c:pt>
                      <c:pt idx="13">
                        <c:v>107482</c:v>
                      </c:pt>
                      <c:pt idx="14">
                        <c:v>109455</c:v>
                      </c:pt>
                      <c:pt idx="15">
                        <c:v>111486</c:v>
                      </c:pt>
                      <c:pt idx="16">
                        <c:v>113592</c:v>
                      </c:pt>
                      <c:pt idx="17">
                        <c:v>115756</c:v>
                      </c:pt>
                      <c:pt idx="18">
                        <c:v>117995</c:v>
                      </c:pt>
                      <c:pt idx="19">
                        <c:v>120268</c:v>
                      </c:pt>
                      <c:pt idx="20">
                        <c:v>122641</c:v>
                      </c:pt>
                    </c:numCache>
                  </c:numRef>
                </c:val>
                <c:smooth val="0"/>
              </c15:ser>
            </c15:filteredLineSeries>
            <c15:filteredLineSeries>
              <c15:ser>
                <c:idx val="12"/>
                <c:order val="14"/>
                <c:tx>
                  <c:strRef>
                    <c:extLst xmlns:c15="http://schemas.microsoft.com/office/drawing/2012/chart">
                      <c:ext xmlns:c15="http://schemas.microsoft.com/office/drawing/2012/chart" uri="{02D57815-91ED-43cb-92C2-25804820EDAC}">
                        <c15:formulaRef>
                          <c15:sqref>Sheet1!$N$1</c15:sqref>
                        </c15:formulaRef>
                      </c:ext>
                    </c:extLst>
                    <c:strCache>
                      <c:ptCount val="1"/>
                      <c:pt idx="0">
                        <c:v>Johnson .5</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Sheet1!$N$2:$N$42</c15:sqref>
                        </c15:formulaRef>
                      </c:ext>
                    </c:extLst>
                    <c:numCache>
                      <c:formatCode>General</c:formatCode>
                      <c:ptCount val="21"/>
                      <c:pt idx="0">
                        <c:v>150934</c:v>
                      </c:pt>
                      <c:pt idx="1">
                        <c:v>153012</c:v>
                      </c:pt>
                      <c:pt idx="2">
                        <c:v>155135</c:v>
                      </c:pt>
                      <c:pt idx="3">
                        <c:v>157274</c:v>
                      </c:pt>
                      <c:pt idx="4">
                        <c:v>159407</c:v>
                      </c:pt>
                      <c:pt idx="5">
                        <c:v>161634</c:v>
                      </c:pt>
                      <c:pt idx="6">
                        <c:v>163839</c:v>
                      </c:pt>
                      <c:pt idx="7">
                        <c:v>166041</c:v>
                      </c:pt>
                      <c:pt idx="8">
                        <c:v>168379</c:v>
                      </c:pt>
                      <c:pt idx="9">
                        <c:v>170732</c:v>
                      </c:pt>
                      <c:pt idx="10">
                        <c:v>173103</c:v>
                      </c:pt>
                      <c:pt idx="11">
                        <c:v>175553</c:v>
                      </c:pt>
                      <c:pt idx="12">
                        <c:v>178027</c:v>
                      </c:pt>
                      <c:pt idx="13">
                        <c:v>180524</c:v>
                      </c:pt>
                      <c:pt idx="14">
                        <c:v>183062</c:v>
                      </c:pt>
                      <c:pt idx="15">
                        <c:v>185635</c:v>
                      </c:pt>
                      <c:pt idx="16">
                        <c:v>188260</c:v>
                      </c:pt>
                      <c:pt idx="17">
                        <c:v>190870</c:v>
                      </c:pt>
                      <c:pt idx="18">
                        <c:v>193487</c:v>
                      </c:pt>
                      <c:pt idx="19">
                        <c:v>196107</c:v>
                      </c:pt>
                      <c:pt idx="20">
                        <c:v>198761</c:v>
                      </c:pt>
                    </c:numCache>
                  </c:numRef>
                </c:val>
                <c:smooth val="0"/>
              </c15:ser>
            </c15:filteredLineSeries>
            <c15:filteredLineSeries>
              <c15:ser>
                <c:idx val="13"/>
                <c:order val="15"/>
                <c:tx>
                  <c:strRef>
                    <c:extLst xmlns:c15="http://schemas.microsoft.com/office/drawing/2012/chart">
                      <c:ext xmlns:c15="http://schemas.microsoft.com/office/drawing/2012/chart" uri="{02D57815-91ED-43cb-92C2-25804820EDAC}">
                        <c15:formulaRef>
                          <c15:sqref>Sheet1!$O$1</c15:sqref>
                        </c15:formulaRef>
                      </c:ext>
                    </c:extLst>
                    <c:strCache>
                      <c:ptCount val="1"/>
                      <c:pt idx="0">
                        <c:v>Johnson</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Sheet1!$O$2:$O$42</c15:sqref>
                        </c15:formulaRef>
                      </c:ext>
                    </c:extLst>
                    <c:numCache>
                      <c:formatCode>General</c:formatCode>
                      <c:ptCount val="21"/>
                      <c:pt idx="0">
                        <c:v>150934</c:v>
                      </c:pt>
                      <c:pt idx="1">
                        <c:v>154174</c:v>
                      </c:pt>
                      <c:pt idx="2">
                        <c:v>157463</c:v>
                      </c:pt>
                      <c:pt idx="3">
                        <c:v>160819</c:v>
                      </c:pt>
                      <c:pt idx="4">
                        <c:v>164246</c:v>
                      </c:pt>
                      <c:pt idx="5">
                        <c:v>167760</c:v>
                      </c:pt>
                      <c:pt idx="6">
                        <c:v>171358</c:v>
                      </c:pt>
                      <c:pt idx="7">
                        <c:v>175030</c:v>
                      </c:pt>
                      <c:pt idx="8">
                        <c:v>178835</c:v>
                      </c:pt>
                      <c:pt idx="9">
                        <c:v>182784</c:v>
                      </c:pt>
                      <c:pt idx="10">
                        <c:v>186847</c:v>
                      </c:pt>
                      <c:pt idx="11">
                        <c:v>191054</c:v>
                      </c:pt>
                      <c:pt idx="12">
                        <c:v>195418</c:v>
                      </c:pt>
                      <c:pt idx="13">
                        <c:v>199914</c:v>
                      </c:pt>
                      <c:pt idx="14">
                        <c:v>204575</c:v>
                      </c:pt>
                      <c:pt idx="15">
                        <c:v>209399</c:v>
                      </c:pt>
                      <c:pt idx="16">
                        <c:v>214375</c:v>
                      </c:pt>
                      <c:pt idx="17">
                        <c:v>219500</c:v>
                      </c:pt>
                      <c:pt idx="18">
                        <c:v>224757</c:v>
                      </c:pt>
                      <c:pt idx="19">
                        <c:v>230187</c:v>
                      </c:pt>
                      <c:pt idx="20">
                        <c:v>235730</c:v>
                      </c:pt>
                    </c:numCache>
                  </c:numRef>
                </c:val>
                <c:smooth val="0"/>
              </c15:ser>
            </c15:filteredLineSeries>
            <c15:filteredLineSeries>
              <c15:ser>
                <c:idx val="14"/>
                <c:order val="16"/>
                <c:tx>
                  <c:strRef>
                    <c:extLst xmlns:c15="http://schemas.microsoft.com/office/drawing/2012/chart">
                      <c:ext xmlns:c15="http://schemas.microsoft.com/office/drawing/2012/chart" uri="{02D57815-91ED-43cb-92C2-25804820EDAC}">
                        <c15:formulaRef>
                          <c15:sqref>Sheet1!$P$1</c15:sqref>
                        </c15:formulaRef>
                      </c:ext>
                    </c:extLst>
                    <c:strCache>
                      <c:ptCount val="1"/>
                      <c:pt idx="0">
                        <c:v>Kaufman .5 </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Sheet1!$P$2:$P$42</c15:sqref>
                        </c15:formulaRef>
                      </c:ext>
                    </c:extLst>
                    <c:numCache>
                      <c:formatCode>General</c:formatCode>
                      <c:ptCount val="21"/>
                      <c:pt idx="0">
                        <c:v>103350</c:v>
                      </c:pt>
                      <c:pt idx="1">
                        <c:v>105644</c:v>
                      </c:pt>
                      <c:pt idx="2">
                        <c:v>107987</c:v>
                      </c:pt>
                      <c:pt idx="3">
                        <c:v>110330</c:v>
                      </c:pt>
                      <c:pt idx="4">
                        <c:v>112731</c:v>
                      </c:pt>
                      <c:pt idx="5">
                        <c:v>115199</c:v>
                      </c:pt>
                      <c:pt idx="6">
                        <c:v>117695</c:v>
                      </c:pt>
                      <c:pt idx="7">
                        <c:v>120228</c:v>
                      </c:pt>
                      <c:pt idx="8">
                        <c:v>122826</c:v>
                      </c:pt>
                      <c:pt idx="9">
                        <c:v>125447</c:v>
                      </c:pt>
                      <c:pt idx="10">
                        <c:v>128122</c:v>
                      </c:pt>
                      <c:pt idx="11">
                        <c:v>130920</c:v>
                      </c:pt>
                      <c:pt idx="12">
                        <c:v>133766</c:v>
                      </c:pt>
                      <c:pt idx="13">
                        <c:v>136705</c:v>
                      </c:pt>
                      <c:pt idx="14">
                        <c:v>139710</c:v>
                      </c:pt>
                      <c:pt idx="15">
                        <c:v>142759</c:v>
                      </c:pt>
                      <c:pt idx="16">
                        <c:v>145859</c:v>
                      </c:pt>
                      <c:pt idx="17">
                        <c:v>149044</c:v>
                      </c:pt>
                      <c:pt idx="18">
                        <c:v>152280</c:v>
                      </c:pt>
                      <c:pt idx="19">
                        <c:v>155591</c:v>
                      </c:pt>
                      <c:pt idx="20">
                        <c:v>158947</c:v>
                      </c:pt>
                    </c:numCache>
                  </c:numRef>
                </c:val>
                <c:smooth val="0"/>
              </c15:ser>
            </c15:filteredLineSeries>
            <c15:filteredLineSeries>
              <c15:ser>
                <c:idx val="15"/>
                <c:order val="17"/>
                <c:tx>
                  <c:strRef>
                    <c:extLst xmlns:c15="http://schemas.microsoft.com/office/drawing/2012/chart">
                      <c:ext xmlns:c15="http://schemas.microsoft.com/office/drawing/2012/chart" uri="{02D57815-91ED-43cb-92C2-25804820EDAC}">
                        <c15:formulaRef>
                          <c15:sqref>Sheet1!$Q$1</c15:sqref>
                        </c15:formulaRef>
                      </c:ext>
                    </c:extLst>
                    <c:strCache>
                      <c:ptCount val="1"/>
                      <c:pt idx="0">
                        <c:v>Kaufman</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Sheet1!$Q$2:$Q$42</c15:sqref>
                        </c15:formulaRef>
                      </c:ext>
                    </c:extLst>
                    <c:numCache>
                      <c:formatCode>General</c:formatCode>
                      <c:ptCount val="21"/>
                      <c:pt idx="0">
                        <c:v>103350</c:v>
                      </c:pt>
                      <c:pt idx="1">
                        <c:v>107240</c:v>
                      </c:pt>
                      <c:pt idx="2">
                        <c:v>111264</c:v>
                      </c:pt>
                      <c:pt idx="3">
                        <c:v>115436</c:v>
                      </c:pt>
                      <c:pt idx="4">
                        <c:v>119752</c:v>
                      </c:pt>
                      <c:pt idx="5">
                        <c:v>124238</c:v>
                      </c:pt>
                      <c:pt idx="6">
                        <c:v>128865</c:v>
                      </c:pt>
                      <c:pt idx="7">
                        <c:v>133652</c:v>
                      </c:pt>
                      <c:pt idx="8">
                        <c:v>138601</c:v>
                      </c:pt>
                      <c:pt idx="9">
                        <c:v>143742</c:v>
                      </c:pt>
                      <c:pt idx="10">
                        <c:v>149063</c:v>
                      </c:pt>
                      <c:pt idx="11">
                        <c:v>154623</c:v>
                      </c:pt>
                      <c:pt idx="12">
                        <c:v>160397</c:v>
                      </c:pt>
                      <c:pt idx="13">
                        <c:v>166421</c:v>
                      </c:pt>
                      <c:pt idx="14">
                        <c:v>172693</c:v>
                      </c:pt>
                      <c:pt idx="15">
                        <c:v>179169</c:v>
                      </c:pt>
                      <c:pt idx="16">
                        <c:v>185908</c:v>
                      </c:pt>
                      <c:pt idx="17">
                        <c:v>192886</c:v>
                      </c:pt>
                      <c:pt idx="18">
                        <c:v>200126</c:v>
                      </c:pt>
                      <c:pt idx="19">
                        <c:v>207636</c:v>
                      </c:pt>
                      <c:pt idx="20">
                        <c:v>215415</c:v>
                      </c:pt>
                    </c:numCache>
                  </c:numRef>
                </c:val>
                <c:smooth val="0"/>
              </c15:ser>
            </c15:filteredLineSeries>
            <c15:filteredLineSeries>
              <c15:ser>
                <c:idx val="16"/>
                <c:order val="18"/>
                <c:tx>
                  <c:strRef>
                    <c:extLst xmlns:c15="http://schemas.microsoft.com/office/drawing/2012/chart">
                      <c:ext xmlns:c15="http://schemas.microsoft.com/office/drawing/2012/chart" uri="{02D57815-91ED-43cb-92C2-25804820EDAC}">
                        <c15:formulaRef>
                          <c15:sqref>Sheet1!$R$1</c15:sqref>
                        </c15:formulaRef>
                      </c:ext>
                    </c:extLst>
                    <c:strCache>
                      <c:ptCount val="1"/>
                      <c:pt idx="0">
                        <c:v>Parker .5</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Sheet1!$R$2:$R$42</c15:sqref>
                        </c15:formulaRef>
                      </c:ext>
                    </c:extLst>
                    <c:numCache>
                      <c:formatCode>General</c:formatCode>
                      <c:ptCount val="21"/>
                      <c:pt idx="0">
                        <c:v>116927</c:v>
                      </c:pt>
                      <c:pt idx="1">
                        <c:v>118934</c:v>
                      </c:pt>
                      <c:pt idx="2">
                        <c:v>120954</c:v>
                      </c:pt>
                      <c:pt idx="3">
                        <c:v>123047</c:v>
                      </c:pt>
                      <c:pt idx="4">
                        <c:v>125153</c:v>
                      </c:pt>
                      <c:pt idx="5">
                        <c:v>127307</c:v>
                      </c:pt>
                      <c:pt idx="6">
                        <c:v>129473</c:v>
                      </c:pt>
                      <c:pt idx="7">
                        <c:v>131610</c:v>
                      </c:pt>
                      <c:pt idx="8">
                        <c:v>133826</c:v>
                      </c:pt>
                      <c:pt idx="9">
                        <c:v>136072</c:v>
                      </c:pt>
                      <c:pt idx="10">
                        <c:v>138373</c:v>
                      </c:pt>
                      <c:pt idx="11">
                        <c:v>140740</c:v>
                      </c:pt>
                      <c:pt idx="12">
                        <c:v>143125</c:v>
                      </c:pt>
                      <c:pt idx="13">
                        <c:v>145562</c:v>
                      </c:pt>
                      <c:pt idx="14">
                        <c:v>148041</c:v>
                      </c:pt>
                      <c:pt idx="15">
                        <c:v>150567</c:v>
                      </c:pt>
                      <c:pt idx="16">
                        <c:v>153129</c:v>
                      </c:pt>
                      <c:pt idx="17">
                        <c:v>155741</c:v>
                      </c:pt>
                      <c:pt idx="18">
                        <c:v>158374</c:v>
                      </c:pt>
                      <c:pt idx="19">
                        <c:v>161045</c:v>
                      </c:pt>
                      <c:pt idx="20">
                        <c:v>163780</c:v>
                      </c:pt>
                    </c:numCache>
                  </c:numRef>
                </c:val>
                <c:smooth val="0"/>
              </c15:ser>
            </c15:filteredLineSeries>
            <c15:filteredLineSeries>
              <c15:ser>
                <c:idx val="17"/>
                <c:order val="19"/>
                <c:tx>
                  <c:strRef>
                    <c:extLst xmlns:c15="http://schemas.microsoft.com/office/drawing/2012/chart">
                      <c:ext xmlns:c15="http://schemas.microsoft.com/office/drawing/2012/chart" uri="{02D57815-91ED-43cb-92C2-25804820EDAC}">
                        <c15:formulaRef>
                          <c15:sqref>Sheet1!$S$1</c15:sqref>
                        </c15:formulaRef>
                      </c:ext>
                    </c:extLst>
                    <c:strCache>
                      <c:ptCount val="1"/>
                      <c:pt idx="0">
                        <c:v>Parker</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Sheet1!$S$2:$S$42</c15:sqref>
                        </c15:formulaRef>
                      </c:ext>
                    </c:extLst>
                    <c:numCache>
                      <c:formatCode>General</c:formatCode>
                      <c:ptCount val="21"/>
                      <c:pt idx="0">
                        <c:v>116927</c:v>
                      </c:pt>
                      <c:pt idx="1">
                        <c:v>120602</c:v>
                      </c:pt>
                      <c:pt idx="2">
                        <c:v>124406</c:v>
                      </c:pt>
                      <c:pt idx="3">
                        <c:v>128308</c:v>
                      </c:pt>
                      <c:pt idx="4">
                        <c:v>132345</c:v>
                      </c:pt>
                      <c:pt idx="5">
                        <c:v>136501</c:v>
                      </c:pt>
                      <c:pt idx="6">
                        <c:v>140735</c:v>
                      </c:pt>
                      <c:pt idx="7">
                        <c:v>145104</c:v>
                      </c:pt>
                      <c:pt idx="8">
                        <c:v>149616</c:v>
                      </c:pt>
                      <c:pt idx="9">
                        <c:v>154297</c:v>
                      </c:pt>
                      <c:pt idx="10">
                        <c:v>159119</c:v>
                      </c:pt>
                      <c:pt idx="11">
                        <c:v>164209</c:v>
                      </c:pt>
                      <c:pt idx="12">
                        <c:v>169466</c:v>
                      </c:pt>
                      <c:pt idx="13">
                        <c:v>174920</c:v>
                      </c:pt>
                      <c:pt idx="14">
                        <c:v>180618</c:v>
                      </c:pt>
                      <c:pt idx="15">
                        <c:v>186542</c:v>
                      </c:pt>
                      <c:pt idx="16">
                        <c:v>192701</c:v>
                      </c:pt>
                      <c:pt idx="17">
                        <c:v>199150</c:v>
                      </c:pt>
                      <c:pt idx="18">
                        <c:v>205857</c:v>
                      </c:pt>
                      <c:pt idx="19">
                        <c:v>212838</c:v>
                      </c:pt>
                      <c:pt idx="20">
                        <c:v>220119</c:v>
                      </c:pt>
                    </c:numCache>
                  </c:numRef>
                </c:val>
                <c:smooth val="0"/>
              </c15:ser>
            </c15:filteredLineSeries>
            <c15:filteredLineSeries>
              <c15:ser>
                <c:idx val="18"/>
                <c:order val="20"/>
                <c:tx>
                  <c:strRef>
                    <c:extLst xmlns:c15="http://schemas.microsoft.com/office/drawing/2012/chart">
                      <c:ext xmlns:c15="http://schemas.microsoft.com/office/drawing/2012/chart" uri="{02D57815-91ED-43cb-92C2-25804820EDAC}">
                        <c15:formulaRef>
                          <c15:sqref>Sheet1!$T$1</c15:sqref>
                        </c15:formulaRef>
                      </c:ext>
                    </c:extLst>
                    <c:strCache>
                      <c:ptCount val="1"/>
                      <c:pt idx="0">
                        <c:v>Rockwall .5</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Sheet1!$T$2:$T$42</c15:sqref>
                        </c15:formulaRef>
                      </c:ext>
                    </c:extLst>
                    <c:numCache>
                      <c:formatCode>General</c:formatCode>
                      <c:ptCount val="21"/>
                      <c:pt idx="0">
                        <c:v>78337</c:v>
                      </c:pt>
                      <c:pt idx="1">
                        <c:v>80182</c:v>
                      </c:pt>
                      <c:pt idx="2">
                        <c:v>82025</c:v>
                      </c:pt>
                      <c:pt idx="3">
                        <c:v>83902</c:v>
                      </c:pt>
                      <c:pt idx="4">
                        <c:v>85749</c:v>
                      </c:pt>
                      <c:pt idx="5">
                        <c:v>87646</c:v>
                      </c:pt>
                      <c:pt idx="6">
                        <c:v>89556</c:v>
                      </c:pt>
                      <c:pt idx="7">
                        <c:v>91495</c:v>
                      </c:pt>
                      <c:pt idx="8">
                        <c:v>93466</c:v>
                      </c:pt>
                      <c:pt idx="9">
                        <c:v>95440</c:v>
                      </c:pt>
                      <c:pt idx="10">
                        <c:v>97466</c:v>
                      </c:pt>
                      <c:pt idx="11">
                        <c:v>99541</c:v>
                      </c:pt>
                      <c:pt idx="12">
                        <c:v>101712</c:v>
                      </c:pt>
                      <c:pt idx="13">
                        <c:v>103876</c:v>
                      </c:pt>
                      <c:pt idx="14">
                        <c:v>106101</c:v>
                      </c:pt>
                      <c:pt idx="15">
                        <c:v>108383</c:v>
                      </c:pt>
                      <c:pt idx="16">
                        <c:v>110713</c:v>
                      </c:pt>
                      <c:pt idx="17">
                        <c:v>113090</c:v>
                      </c:pt>
                      <c:pt idx="18">
                        <c:v>115500</c:v>
                      </c:pt>
                      <c:pt idx="19">
                        <c:v>117992</c:v>
                      </c:pt>
                      <c:pt idx="20">
                        <c:v>120573</c:v>
                      </c:pt>
                    </c:numCache>
                  </c:numRef>
                </c:val>
                <c:smooth val="0"/>
              </c15:ser>
            </c15:filteredLineSeries>
            <c15:filteredLineSeries>
              <c15:ser>
                <c:idx val="19"/>
                <c:order val="21"/>
                <c:tx>
                  <c:strRef>
                    <c:extLst xmlns:c15="http://schemas.microsoft.com/office/drawing/2012/chart">
                      <c:ext xmlns:c15="http://schemas.microsoft.com/office/drawing/2012/chart" uri="{02D57815-91ED-43cb-92C2-25804820EDAC}">
                        <c15:formulaRef>
                          <c15:sqref>Sheet1!$U$1</c15:sqref>
                        </c15:formulaRef>
                      </c:ext>
                    </c:extLst>
                    <c:strCache>
                      <c:ptCount val="1"/>
                      <c:pt idx="0">
                        <c:v>Rockwall</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Sheet1!$U$2:$U$42</c15:sqref>
                        </c15:formulaRef>
                      </c:ext>
                    </c:extLst>
                    <c:numCache>
                      <c:formatCode>General</c:formatCode>
                      <c:ptCount val="21"/>
                      <c:pt idx="0">
                        <c:v>78337</c:v>
                      </c:pt>
                      <c:pt idx="1">
                        <c:v>81631</c:v>
                      </c:pt>
                      <c:pt idx="2">
                        <c:v>85046</c:v>
                      </c:pt>
                      <c:pt idx="3">
                        <c:v>88530</c:v>
                      </c:pt>
                      <c:pt idx="4">
                        <c:v>92121</c:v>
                      </c:pt>
                      <c:pt idx="5">
                        <c:v>95829</c:v>
                      </c:pt>
                      <c:pt idx="6">
                        <c:v>99630</c:v>
                      </c:pt>
                      <c:pt idx="7">
                        <c:v>103544</c:v>
                      </c:pt>
                      <c:pt idx="8">
                        <c:v>107563</c:v>
                      </c:pt>
                      <c:pt idx="9">
                        <c:v>111704</c:v>
                      </c:pt>
                      <c:pt idx="10">
                        <c:v>115985</c:v>
                      </c:pt>
                      <c:pt idx="11">
                        <c:v>120413</c:v>
                      </c:pt>
                      <c:pt idx="12">
                        <c:v>125020</c:v>
                      </c:pt>
                      <c:pt idx="13">
                        <c:v>129776</c:v>
                      </c:pt>
                      <c:pt idx="14">
                        <c:v>134700</c:v>
                      </c:pt>
                      <c:pt idx="15">
                        <c:v>139788</c:v>
                      </c:pt>
                      <c:pt idx="16">
                        <c:v>145119</c:v>
                      </c:pt>
                      <c:pt idx="17">
                        <c:v>150625</c:v>
                      </c:pt>
                      <c:pt idx="18">
                        <c:v>156337</c:v>
                      </c:pt>
                      <c:pt idx="19">
                        <c:v>162292</c:v>
                      </c:pt>
                      <c:pt idx="20">
                        <c:v>168455</c:v>
                      </c:pt>
                    </c:numCache>
                  </c:numRef>
                </c:val>
                <c:smooth val="0"/>
              </c15:ser>
            </c15:filteredLineSeries>
            <c15:filteredLineSeries>
              <c15:ser>
                <c:idx val="20"/>
                <c:order val="22"/>
                <c:tx>
                  <c:strRef>
                    <c:extLst xmlns:c15="http://schemas.microsoft.com/office/drawing/2012/chart">
                      <c:ext xmlns:c15="http://schemas.microsoft.com/office/drawing/2012/chart" uri="{02D57815-91ED-43cb-92C2-25804820EDAC}">
                        <c15:formulaRef>
                          <c15:sqref>Sheet1!$V$1</c15:sqref>
                        </c15:formulaRef>
                      </c:ext>
                    </c:extLst>
                    <c:strCache>
                      <c:ptCount val="1"/>
                      <c:pt idx="0">
                        <c:v>Tarrant .5 </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Sheet1!$V$2:$V$42</c15:sqref>
                        </c15:formulaRef>
                      </c:ext>
                    </c:extLst>
                    <c:numCache>
                      <c:formatCode>General</c:formatCode>
                      <c:ptCount val="21"/>
                      <c:pt idx="0">
                        <c:v>1809034</c:v>
                      </c:pt>
                      <c:pt idx="1">
                        <c:v>1831553</c:v>
                      </c:pt>
                      <c:pt idx="2">
                        <c:v>1854329</c:v>
                      </c:pt>
                      <c:pt idx="3">
                        <c:v>1877463</c:v>
                      </c:pt>
                      <c:pt idx="4">
                        <c:v>1900152</c:v>
                      </c:pt>
                      <c:pt idx="5">
                        <c:v>1922967</c:v>
                      </c:pt>
                      <c:pt idx="6">
                        <c:v>1945962</c:v>
                      </c:pt>
                      <c:pt idx="7">
                        <c:v>1969423</c:v>
                      </c:pt>
                      <c:pt idx="8">
                        <c:v>1992718</c:v>
                      </c:pt>
                      <c:pt idx="9">
                        <c:v>2016404</c:v>
                      </c:pt>
                      <c:pt idx="10">
                        <c:v>2039890</c:v>
                      </c:pt>
                      <c:pt idx="11">
                        <c:v>2064022</c:v>
                      </c:pt>
                      <c:pt idx="12">
                        <c:v>2088064</c:v>
                      </c:pt>
                      <c:pt idx="13">
                        <c:v>2112738</c:v>
                      </c:pt>
                      <c:pt idx="14">
                        <c:v>2137220</c:v>
                      </c:pt>
                      <c:pt idx="15">
                        <c:v>2162147</c:v>
                      </c:pt>
                      <c:pt idx="16">
                        <c:v>2187221</c:v>
                      </c:pt>
                      <c:pt idx="17">
                        <c:v>2211960</c:v>
                      </c:pt>
                      <c:pt idx="18">
                        <c:v>2237169</c:v>
                      </c:pt>
                      <c:pt idx="19">
                        <c:v>2262496</c:v>
                      </c:pt>
                      <c:pt idx="20">
                        <c:v>2287581</c:v>
                      </c:pt>
                    </c:numCache>
                  </c:numRef>
                </c:val>
                <c:smooth val="0"/>
              </c15:ser>
            </c15:filteredLineSeries>
            <c15:filteredLineSeries>
              <c15:ser>
                <c:idx val="21"/>
                <c:order val="23"/>
                <c:tx>
                  <c:strRef>
                    <c:extLst xmlns:c15="http://schemas.microsoft.com/office/drawing/2012/chart">
                      <c:ext xmlns:c15="http://schemas.microsoft.com/office/drawing/2012/chart" uri="{02D57815-91ED-43cb-92C2-25804820EDAC}">
                        <c15:formulaRef>
                          <c15:sqref>Sheet1!$W$1</c15:sqref>
                        </c15:formulaRef>
                      </c:ext>
                    </c:extLst>
                    <c:strCache>
                      <c:ptCount val="1"/>
                      <c:pt idx="0">
                        <c:v>Tarrant</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Sheet1!$W$2:$W$42</c15:sqref>
                        </c15:formulaRef>
                      </c:ext>
                    </c:extLst>
                    <c:numCache>
                      <c:formatCode>General</c:formatCode>
                      <c:ptCount val="21"/>
                      <c:pt idx="0">
                        <c:v>1809034</c:v>
                      </c:pt>
                      <c:pt idx="1">
                        <c:v>1837896</c:v>
                      </c:pt>
                      <c:pt idx="2">
                        <c:v>1866996</c:v>
                      </c:pt>
                      <c:pt idx="3">
                        <c:v>1897086</c:v>
                      </c:pt>
                      <c:pt idx="4">
                        <c:v>1928056</c:v>
                      </c:pt>
                      <c:pt idx="5">
                        <c:v>1959449</c:v>
                      </c:pt>
                      <c:pt idx="6">
                        <c:v>1991639</c:v>
                      </c:pt>
                      <c:pt idx="7">
                        <c:v>2023985</c:v>
                      </c:pt>
                      <c:pt idx="8">
                        <c:v>2057926</c:v>
                      </c:pt>
                      <c:pt idx="9">
                        <c:v>2092419</c:v>
                      </c:pt>
                      <c:pt idx="10">
                        <c:v>2127850</c:v>
                      </c:pt>
                      <c:pt idx="11">
                        <c:v>2164607</c:v>
                      </c:pt>
                      <c:pt idx="12">
                        <c:v>2201684</c:v>
                      </c:pt>
                      <c:pt idx="13">
                        <c:v>2240106</c:v>
                      </c:pt>
                      <c:pt idx="14">
                        <c:v>2279475</c:v>
                      </c:pt>
                      <c:pt idx="15">
                        <c:v>2319797</c:v>
                      </c:pt>
                      <c:pt idx="16">
                        <c:v>2360808</c:v>
                      </c:pt>
                      <c:pt idx="17">
                        <c:v>2402743</c:v>
                      </c:pt>
                      <c:pt idx="18">
                        <c:v>2445652</c:v>
                      </c:pt>
                      <c:pt idx="19">
                        <c:v>2488734</c:v>
                      </c:pt>
                      <c:pt idx="20">
                        <c:v>2532853</c:v>
                      </c:pt>
                    </c:numCache>
                  </c:numRef>
                </c:val>
                <c:smooth val="0"/>
              </c15:ser>
            </c15:filteredLineSeries>
            <c15:filteredLineSeries>
              <c15:ser>
                <c:idx val="22"/>
                <c:order val="24"/>
                <c:tx>
                  <c:strRef>
                    <c:extLst xmlns:c15="http://schemas.microsoft.com/office/drawing/2012/chart">
                      <c:ext xmlns:c15="http://schemas.microsoft.com/office/drawing/2012/chart" uri="{02D57815-91ED-43cb-92C2-25804820EDAC}">
                        <c15:formulaRef>
                          <c15:sqref>Sheet1!$X$1</c15:sqref>
                        </c15:formulaRef>
                      </c:ext>
                    </c:extLst>
                    <c:strCache>
                      <c:ptCount val="1"/>
                      <c:pt idx="0">
                        <c:v>Wise .5</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Sheet1!$X$2:$X$42</c15:sqref>
                        </c15:formulaRef>
                      </c:ext>
                    </c:extLst>
                    <c:numCache>
                      <c:formatCode>General</c:formatCode>
                      <c:ptCount val="21"/>
                      <c:pt idx="0">
                        <c:v>59127</c:v>
                      </c:pt>
                      <c:pt idx="1">
                        <c:v>59966</c:v>
                      </c:pt>
                      <c:pt idx="2">
                        <c:v>60824</c:v>
                      </c:pt>
                      <c:pt idx="3">
                        <c:v>61695</c:v>
                      </c:pt>
                      <c:pt idx="4">
                        <c:v>62588</c:v>
                      </c:pt>
                      <c:pt idx="5">
                        <c:v>63476</c:v>
                      </c:pt>
                      <c:pt idx="6">
                        <c:v>64357</c:v>
                      </c:pt>
                      <c:pt idx="7">
                        <c:v>65264</c:v>
                      </c:pt>
                      <c:pt idx="8">
                        <c:v>66195</c:v>
                      </c:pt>
                      <c:pt idx="9">
                        <c:v>67125</c:v>
                      </c:pt>
                      <c:pt idx="10">
                        <c:v>68070</c:v>
                      </c:pt>
                      <c:pt idx="11">
                        <c:v>69032</c:v>
                      </c:pt>
                      <c:pt idx="12">
                        <c:v>70028</c:v>
                      </c:pt>
                      <c:pt idx="13">
                        <c:v>71042</c:v>
                      </c:pt>
                      <c:pt idx="14">
                        <c:v>72064</c:v>
                      </c:pt>
                      <c:pt idx="15">
                        <c:v>73088</c:v>
                      </c:pt>
                      <c:pt idx="16">
                        <c:v>74108</c:v>
                      </c:pt>
                      <c:pt idx="17">
                        <c:v>75154</c:v>
                      </c:pt>
                      <c:pt idx="18">
                        <c:v>76180</c:v>
                      </c:pt>
                      <c:pt idx="19">
                        <c:v>77211</c:v>
                      </c:pt>
                      <c:pt idx="20">
                        <c:v>78265</c:v>
                      </c:pt>
                    </c:numCache>
                  </c:numRef>
                </c:val>
                <c:smooth val="0"/>
              </c15:ser>
            </c15:filteredLineSeries>
            <c15:filteredLineSeries>
              <c15:ser>
                <c:idx val="23"/>
                <c:order val="25"/>
                <c:tx>
                  <c:strRef>
                    <c:extLst xmlns:c15="http://schemas.microsoft.com/office/drawing/2012/chart">
                      <c:ext xmlns:c15="http://schemas.microsoft.com/office/drawing/2012/chart" uri="{02D57815-91ED-43cb-92C2-25804820EDAC}">
                        <c15:formulaRef>
                          <c15:sqref>Sheet1!$Y$1</c15:sqref>
                        </c15:formulaRef>
                      </c:ext>
                    </c:extLst>
                    <c:strCache>
                      <c:ptCount val="1"/>
                      <c:pt idx="0">
                        <c:v>Wise</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Sheet1!$Y$2:$Y$42</c15:sqref>
                        </c15:formulaRef>
                      </c:ext>
                    </c:extLst>
                    <c:numCache>
                      <c:formatCode>General</c:formatCode>
                      <c:ptCount val="21"/>
                      <c:pt idx="0">
                        <c:v>59127</c:v>
                      </c:pt>
                      <c:pt idx="1">
                        <c:v>60512</c:v>
                      </c:pt>
                      <c:pt idx="2">
                        <c:v>61907</c:v>
                      </c:pt>
                      <c:pt idx="3">
                        <c:v>63343</c:v>
                      </c:pt>
                      <c:pt idx="4">
                        <c:v>64795</c:v>
                      </c:pt>
                      <c:pt idx="5">
                        <c:v>66321</c:v>
                      </c:pt>
                      <c:pt idx="6">
                        <c:v>67865</c:v>
                      </c:pt>
                      <c:pt idx="7">
                        <c:v>69449</c:v>
                      </c:pt>
                      <c:pt idx="8">
                        <c:v>71081</c:v>
                      </c:pt>
                      <c:pt idx="9">
                        <c:v>72749</c:v>
                      </c:pt>
                      <c:pt idx="10">
                        <c:v>74490</c:v>
                      </c:pt>
                      <c:pt idx="11">
                        <c:v>76302</c:v>
                      </c:pt>
                      <c:pt idx="12">
                        <c:v>78195</c:v>
                      </c:pt>
                      <c:pt idx="13">
                        <c:v>80142</c:v>
                      </c:pt>
                      <c:pt idx="14">
                        <c:v>82164</c:v>
                      </c:pt>
                      <c:pt idx="15">
                        <c:v>84227</c:v>
                      </c:pt>
                      <c:pt idx="16">
                        <c:v>86358</c:v>
                      </c:pt>
                      <c:pt idx="17">
                        <c:v>88569</c:v>
                      </c:pt>
                      <c:pt idx="18">
                        <c:v>90810</c:v>
                      </c:pt>
                      <c:pt idx="19">
                        <c:v>93144</c:v>
                      </c:pt>
                      <c:pt idx="20">
                        <c:v>95538</c:v>
                      </c:pt>
                    </c:numCache>
                  </c:numRef>
                </c:val>
                <c:smooth val="0"/>
              </c15:ser>
            </c15:filteredLineSeries>
            <c15:filteredLineSeries>
              <c15:ser>
                <c:idx val="25"/>
                <c:order val="26"/>
                <c:tx>
                  <c:strRef>
                    <c:extLst xmlns:c15="http://schemas.microsoft.com/office/drawing/2012/chart">
                      <c:ext xmlns:c15="http://schemas.microsoft.com/office/drawing/2012/chart" uri="{02D57815-91ED-43cb-92C2-25804820EDAC}">
                        <c15:formulaRef>
                          <c15:sqref>Sheet1!$AA$1</c15:sqref>
                        </c15:formulaRef>
                      </c:ext>
                    </c:extLst>
                    <c:strCache>
                      <c:ptCount val="1"/>
                      <c:pt idx="0">
                        <c:v>Dallas Est.</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Sheet1!$AA$2:$AA$42</c15:sqref>
                        </c15:formulaRef>
                      </c:ext>
                    </c:extLst>
                    <c:numCache>
                      <c:formatCode>General</c:formatCode>
                      <c:ptCount val="21"/>
                      <c:pt idx="0">
                        <c:v>2368139</c:v>
                      </c:pt>
                      <c:pt idx="1">
                        <c:v>2409942</c:v>
                      </c:pt>
                      <c:pt idx="2">
                        <c:v>2456693</c:v>
                      </c:pt>
                      <c:pt idx="3">
                        <c:v>2486083</c:v>
                      </c:pt>
                      <c:pt idx="4">
                        <c:v>2518638</c:v>
                      </c:pt>
                    </c:numCache>
                  </c:numRef>
                </c:val>
                <c:smooth val="0"/>
              </c15:ser>
            </c15:filteredLineSeries>
            <c15:filteredLineSeries>
              <c15:ser>
                <c:idx val="26"/>
                <c:order val="27"/>
                <c:tx>
                  <c:strRef>
                    <c:extLst xmlns:c15="http://schemas.microsoft.com/office/drawing/2012/chart">
                      <c:ext xmlns:c15="http://schemas.microsoft.com/office/drawing/2012/chart" uri="{02D57815-91ED-43cb-92C2-25804820EDAC}">
                        <c15:formulaRef>
                          <c15:sqref>Sheet1!$AB$1</c15:sqref>
                        </c15:formulaRef>
                      </c:ext>
                    </c:extLst>
                    <c:strCache>
                      <c:ptCount val="1"/>
                      <c:pt idx="0">
                        <c:v>Delta Est.</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Sheet1!$AB$2:$AB$42</c15:sqref>
                        </c15:formulaRef>
                      </c:ext>
                    </c:extLst>
                    <c:numCache>
                      <c:formatCode>General</c:formatCode>
                      <c:ptCount val="21"/>
                      <c:pt idx="0">
                        <c:v>5231</c:v>
                      </c:pt>
                      <c:pt idx="1">
                        <c:v>5204</c:v>
                      </c:pt>
                      <c:pt idx="2">
                        <c:v>5307</c:v>
                      </c:pt>
                      <c:pt idx="3">
                        <c:v>5205</c:v>
                      </c:pt>
                      <c:pt idx="4">
                        <c:v>5238</c:v>
                      </c:pt>
                    </c:numCache>
                  </c:numRef>
                </c:val>
                <c:smooth val="0"/>
              </c15:ser>
            </c15:filteredLineSeries>
            <c15:filteredLineSeries>
              <c15:ser>
                <c:idx val="28"/>
                <c:order val="28"/>
                <c:tx>
                  <c:strRef>
                    <c:extLst xmlns:c15="http://schemas.microsoft.com/office/drawing/2012/chart">
                      <c:ext xmlns:c15="http://schemas.microsoft.com/office/drawing/2012/chart" uri="{02D57815-91ED-43cb-92C2-25804820EDAC}">
                        <c15:formulaRef>
                          <c15:sqref>Sheet1!$AD$1</c15:sqref>
                        </c15:formulaRef>
                      </c:ext>
                    </c:extLst>
                    <c:strCache>
                      <c:ptCount val="1"/>
                      <c:pt idx="0">
                        <c:v>Ellis Est.</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Sheet1!$AD$2:$AD$42</c15:sqref>
                        </c15:formulaRef>
                      </c:ext>
                    </c:extLst>
                    <c:numCache>
                      <c:formatCode>General</c:formatCode>
                      <c:ptCount val="21"/>
                      <c:pt idx="0">
                        <c:v>149610</c:v>
                      </c:pt>
                      <c:pt idx="1">
                        <c:v>152462</c:v>
                      </c:pt>
                      <c:pt idx="2">
                        <c:v>153826</c:v>
                      </c:pt>
                      <c:pt idx="3">
                        <c:v>156198</c:v>
                      </c:pt>
                      <c:pt idx="4">
                        <c:v>159317</c:v>
                      </c:pt>
                    </c:numCache>
                  </c:numRef>
                </c:val>
                <c:smooth val="0"/>
              </c15:ser>
            </c15:filteredLineSeries>
            <c15:filteredLineSeries>
              <c15:ser>
                <c:idx val="29"/>
                <c:order val="29"/>
                <c:tx>
                  <c:strRef>
                    <c:extLst xmlns:c15="http://schemas.microsoft.com/office/drawing/2012/chart">
                      <c:ext xmlns:c15="http://schemas.microsoft.com/office/drawing/2012/chart" uri="{02D57815-91ED-43cb-92C2-25804820EDAC}">
                        <c15:formulaRef>
                          <c15:sqref>Sheet1!$AE$1</c15:sqref>
                        </c15:formulaRef>
                      </c:ext>
                    </c:extLst>
                    <c:strCache>
                      <c:ptCount val="1"/>
                      <c:pt idx="0">
                        <c:v>Hunt Est.</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Sheet1!$AE$2:$AE$42</c15:sqref>
                        </c15:formulaRef>
                      </c:ext>
                    </c:extLst>
                    <c:numCache>
                      <c:formatCode>General</c:formatCode>
                      <c:ptCount val="21"/>
                      <c:pt idx="0">
                        <c:v>86129</c:v>
                      </c:pt>
                      <c:pt idx="1">
                        <c:v>86732</c:v>
                      </c:pt>
                      <c:pt idx="2">
                        <c:v>87211</c:v>
                      </c:pt>
                      <c:pt idx="3">
                        <c:v>87532</c:v>
                      </c:pt>
                      <c:pt idx="4">
                        <c:v>88493</c:v>
                      </c:pt>
                    </c:numCache>
                  </c:numRef>
                </c:val>
                <c:smooth val="0"/>
              </c15:ser>
            </c15:filteredLineSeries>
            <c15:filteredLineSeries>
              <c15:ser>
                <c:idx val="30"/>
                <c:order val="30"/>
                <c:tx>
                  <c:strRef>
                    <c:extLst xmlns:c15="http://schemas.microsoft.com/office/drawing/2012/chart">
                      <c:ext xmlns:c15="http://schemas.microsoft.com/office/drawing/2012/chart" uri="{02D57815-91ED-43cb-92C2-25804820EDAC}">
                        <c15:formulaRef>
                          <c15:sqref>Sheet1!$AF$1</c15:sqref>
                        </c15:formulaRef>
                      </c:ext>
                    </c:extLst>
                    <c:strCache>
                      <c:ptCount val="1"/>
                      <c:pt idx="0">
                        <c:v>Johnson Est.</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Sheet1!$AF$2:$AF$42</c15:sqref>
                        </c15:formulaRef>
                      </c:ext>
                    </c:extLst>
                    <c:numCache>
                      <c:formatCode>General</c:formatCode>
                      <c:ptCount val="21"/>
                      <c:pt idx="0">
                        <c:v>150934</c:v>
                      </c:pt>
                      <c:pt idx="1">
                        <c:v>152037</c:v>
                      </c:pt>
                      <c:pt idx="2">
                        <c:v>153530</c:v>
                      </c:pt>
                      <c:pt idx="3">
                        <c:v>154952</c:v>
                      </c:pt>
                      <c:pt idx="4">
                        <c:v>157456</c:v>
                      </c:pt>
                    </c:numCache>
                  </c:numRef>
                </c:val>
                <c:smooth val="0"/>
              </c15:ser>
            </c15:filteredLineSeries>
            <c15:filteredLineSeries>
              <c15:ser>
                <c:idx val="31"/>
                <c:order val="31"/>
                <c:tx>
                  <c:strRef>
                    <c:extLst xmlns:c15="http://schemas.microsoft.com/office/drawing/2012/chart">
                      <c:ext xmlns:c15="http://schemas.microsoft.com/office/drawing/2012/chart" uri="{02D57815-91ED-43cb-92C2-25804820EDAC}">
                        <c15:formulaRef>
                          <c15:sqref>Sheet1!$AG$1</c15:sqref>
                        </c15:formulaRef>
                      </c:ext>
                    </c:extLst>
                    <c:strCache>
                      <c:ptCount val="1"/>
                      <c:pt idx="0">
                        <c:v>Kaufman Est.</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Sheet1!$AG$2:$AG$42</c15:sqref>
                        </c15:formulaRef>
                      </c:ext>
                    </c:extLst>
                    <c:numCache>
                      <c:formatCode>General</c:formatCode>
                      <c:ptCount val="21"/>
                      <c:pt idx="0">
                        <c:v>103350</c:v>
                      </c:pt>
                      <c:pt idx="1">
                        <c:v>105287</c:v>
                      </c:pt>
                      <c:pt idx="2">
                        <c:v>106680</c:v>
                      </c:pt>
                      <c:pt idx="3">
                        <c:v>108521</c:v>
                      </c:pt>
                      <c:pt idx="4">
                        <c:v>111236</c:v>
                      </c:pt>
                    </c:numCache>
                  </c:numRef>
                </c:val>
                <c:smooth val="0"/>
              </c15:ser>
            </c15:filteredLineSeries>
            <c15:filteredLineSeries>
              <c15:ser>
                <c:idx val="32"/>
                <c:order val="32"/>
                <c:tx>
                  <c:strRef>
                    <c:extLst xmlns:c15="http://schemas.microsoft.com/office/drawing/2012/chart">
                      <c:ext xmlns:c15="http://schemas.microsoft.com/office/drawing/2012/chart" uri="{02D57815-91ED-43cb-92C2-25804820EDAC}">
                        <c15:formulaRef>
                          <c15:sqref>Sheet1!$AH$1</c15:sqref>
                        </c15:formulaRef>
                      </c:ext>
                    </c:extLst>
                    <c:strCache>
                      <c:ptCount val="1"/>
                      <c:pt idx="0">
                        <c:v>Parker Est.</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Sheet1!$AH$2:$AH$42</c15:sqref>
                        </c15:formulaRef>
                      </c:ext>
                    </c:extLst>
                    <c:numCache>
                      <c:formatCode>General</c:formatCode>
                      <c:ptCount val="21"/>
                      <c:pt idx="0">
                        <c:v>116927</c:v>
                      </c:pt>
                      <c:pt idx="1">
                        <c:v>118500</c:v>
                      </c:pt>
                      <c:pt idx="2">
                        <c:v>119757</c:v>
                      </c:pt>
                      <c:pt idx="3">
                        <c:v>120207</c:v>
                      </c:pt>
                      <c:pt idx="4">
                        <c:v>123164</c:v>
                      </c:pt>
                    </c:numCache>
                  </c:numRef>
                </c:val>
                <c:smooth val="0"/>
              </c15:ser>
            </c15:filteredLineSeries>
            <c15:filteredLineSeries>
              <c15:ser>
                <c:idx val="33"/>
                <c:order val="33"/>
                <c:tx>
                  <c:strRef>
                    <c:extLst xmlns:c15="http://schemas.microsoft.com/office/drawing/2012/chart">
                      <c:ext xmlns:c15="http://schemas.microsoft.com/office/drawing/2012/chart" uri="{02D57815-91ED-43cb-92C2-25804820EDAC}">
                        <c15:formulaRef>
                          <c15:sqref>Sheet1!$AI$1</c15:sqref>
                        </c15:formulaRef>
                      </c:ext>
                    </c:extLst>
                    <c:strCache>
                      <c:ptCount val="1"/>
                      <c:pt idx="0">
                        <c:v>Rockwall Est</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Sheet1!$AI$2:$AI$42</c15:sqref>
                        </c15:formulaRef>
                      </c:ext>
                    </c:extLst>
                    <c:numCache>
                      <c:formatCode>General</c:formatCode>
                      <c:ptCount val="21"/>
                      <c:pt idx="0">
                        <c:v>78337</c:v>
                      </c:pt>
                      <c:pt idx="1">
                        <c:v>81136</c:v>
                      </c:pt>
                      <c:pt idx="2">
                        <c:v>82992</c:v>
                      </c:pt>
                      <c:pt idx="3">
                        <c:v>85290</c:v>
                      </c:pt>
                      <c:pt idx="4">
                        <c:v>87809</c:v>
                      </c:pt>
                    </c:numCache>
                  </c:numRef>
                </c:val>
                <c:smooth val="0"/>
              </c15:ser>
            </c15:filteredLineSeries>
            <c15:filteredLineSeries>
              <c15:ser>
                <c:idx val="34"/>
                <c:order val="34"/>
                <c:tx>
                  <c:strRef>
                    <c:extLst xmlns:c15="http://schemas.microsoft.com/office/drawing/2012/chart">
                      <c:ext xmlns:c15="http://schemas.microsoft.com/office/drawing/2012/chart" uri="{02D57815-91ED-43cb-92C2-25804820EDAC}">
                        <c15:formulaRef>
                          <c15:sqref>Sheet1!$AJ$1</c15:sqref>
                        </c15:formulaRef>
                      </c:ext>
                    </c:extLst>
                    <c:strCache>
                      <c:ptCount val="1"/>
                      <c:pt idx="0">
                        <c:v>Tarrant Est.</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Sheet1!$AJ$2:$AJ$42</c15:sqref>
                        </c15:formulaRef>
                      </c:ext>
                    </c:extLst>
                    <c:numCache>
                      <c:formatCode>General</c:formatCode>
                      <c:ptCount val="21"/>
                      <c:pt idx="0">
                        <c:v>1809034</c:v>
                      </c:pt>
                      <c:pt idx="1">
                        <c:v>1848435</c:v>
                      </c:pt>
                      <c:pt idx="2">
                        <c:v>1882822</c:v>
                      </c:pt>
                      <c:pt idx="3">
                        <c:v>1913943</c:v>
                      </c:pt>
                      <c:pt idx="4">
                        <c:v>1945360</c:v>
                      </c:pt>
                    </c:numCache>
                  </c:numRef>
                </c:val>
                <c:smooth val="0"/>
              </c15:ser>
            </c15:filteredLineSeries>
            <c15:filteredLineSeries>
              <c15:ser>
                <c:idx val="35"/>
                <c:order val="35"/>
                <c:tx>
                  <c:strRef>
                    <c:extLst xmlns:c15="http://schemas.microsoft.com/office/drawing/2012/chart">
                      <c:ext xmlns:c15="http://schemas.microsoft.com/office/drawing/2012/chart" uri="{02D57815-91ED-43cb-92C2-25804820EDAC}">
                        <c15:formulaRef>
                          <c15:sqref>Sheet1!$AK$1</c15:sqref>
                        </c15:formulaRef>
                      </c:ext>
                    </c:extLst>
                    <c:strCache>
                      <c:ptCount val="1"/>
                      <c:pt idx="0">
                        <c:v>Wise Est.</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Sheet1!$AK$2:$AK$42</c15:sqref>
                        </c15:formulaRef>
                      </c:ext>
                    </c:extLst>
                    <c:numCache>
                      <c:formatCode>General</c:formatCode>
                      <c:ptCount val="21"/>
                      <c:pt idx="0">
                        <c:v>59127</c:v>
                      </c:pt>
                      <c:pt idx="1">
                        <c:v>59936</c:v>
                      </c:pt>
                      <c:pt idx="2">
                        <c:v>60387</c:v>
                      </c:pt>
                      <c:pt idx="3">
                        <c:v>61003</c:v>
                      </c:pt>
                      <c:pt idx="4">
                        <c:v>61638</c:v>
                      </c:pt>
                    </c:numCache>
                  </c:numRef>
                </c:val>
                <c:smooth val="0"/>
              </c15:ser>
            </c15:filteredLineSeries>
          </c:ext>
        </c:extLst>
      </c:lineChart>
      <c:catAx>
        <c:axId val="80672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6730648"/>
        <c:crosses val="autoZero"/>
        <c:auto val="1"/>
        <c:lblAlgn val="ctr"/>
        <c:lblOffset val="100"/>
        <c:noMultiLvlLbl val="0"/>
      </c:catAx>
      <c:valAx>
        <c:axId val="806730648"/>
        <c:scaling>
          <c:orientation val="minMax"/>
          <c:min val="6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6728688"/>
        <c:crosses val="autoZero"/>
        <c:crossBetween val="between"/>
      </c:valAx>
      <c:spPr>
        <a:noFill/>
        <a:ln>
          <a:noFill/>
        </a:ln>
        <a:effectLst/>
      </c:spPr>
    </c:plotArea>
    <c:legend>
      <c:legendPos val="b"/>
      <c:layout>
        <c:manualLayout>
          <c:xMode val="edge"/>
          <c:yMode val="edge"/>
          <c:x val="0.1104754787595995"/>
          <c:y val="6.7095334186337799E-2"/>
          <c:w val="0.39787620297462817"/>
          <c:h val="0.237008565911829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ser>
        <c:dLbls>
          <c:showLegendKey val="0"/>
          <c:showVal val="0"/>
          <c:showCatName val="0"/>
          <c:showSerName val="0"/>
          <c:showPercent val="0"/>
          <c:showBubbleSize val="0"/>
        </c:dLbls>
        <c:marker val="1"/>
        <c:smooth val="0"/>
        <c:axId val="496315904"/>
        <c:axId val="496314728"/>
      </c:lineChart>
      <c:catAx>
        <c:axId val="496315904"/>
        <c:scaling>
          <c:orientation val="minMax"/>
        </c:scaling>
        <c:delete val="0"/>
        <c:axPos val="b"/>
        <c:numFmt formatCode="General" sourceLinked="1"/>
        <c:majorTickMark val="out"/>
        <c:minorTickMark val="out"/>
        <c:tickLblPos val="nextTo"/>
        <c:txPr>
          <a:bodyPr rot="-2220000"/>
          <a:lstStyle/>
          <a:p>
            <a:pPr>
              <a:defRPr sz="1600"/>
            </a:pPr>
            <a:endParaRPr lang="en-US"/>
          </a:p>
        </c:txPr>
        <c:crossAx val="496314728"/>
        <c:crosses val="autoZero"/>
        <c:auto val="1"/>
        <c:lblAlgn val="ctr"/>
        <c:lblOffset val="100"/>
        <c:tickLblSkip val="5"/>
        <c:noMultiLvlLbl val="0"/>
      </c:catAx>
      <c:valAx>
        <c:axId val="496314728"/>
        <c:scaling>
          <c:orientation val="minMax"/>
        </c:scaling>
        <c:delete val="0"/>
        <c:axPos val="l"/>
        <c:majorGridlines/>
        <c:numFmt formatCode="#,##0" sourceLinked="1"/>
        <c:majorTickMark val="out"/>
        <c:minorTickMark val="none"/>
        <c:tickLblPos val="nextTo"/>
        <c:crossAx val="4963159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ser>
        <c:dLbls>
          <c:showLegendKey val="0"/>
          <c:showVal val="0"/>
          <c:showCatName val="0"/>
          <c:showSerName val="0"/>
          <c:showPercent val="0"/>
          <c:showBubbleSize val="0"/>
        </c:dLbls>
        <c:smooth val="0"/>
        <c:axId val="489362008"/>
        <c:axId val="489361224"/>
      </c:lineChart>
      <c:catAx>
        <c:axId val="489362008"/>
        <c:scaling>
          <c:orientation val="minMax"/>
        </c:scaling>
        <c:delete val="0"/>
        <c:axPos val="b"/>
        <c:numFmt formatCode="General" sourceLinked="1"/>
        <c:majorTickMark val="out"/>
        <c:minorTickMark val="none"/>
        <c:tickLblPos val="nextTo"/>
        <c:crossAx val="489361224"/>
        <c:crosses val="autoZero"/>
        <c:auto val="1"/>
        <c:lblAlgn val="ctr"/>
        <c:lblOffset val="100"/>
        <c:noMultiLvlLbl val="0"/>
      </c:catAx>
      <c:valAx>
        <c:axId val="489361224"/>
        <c:scaling>
          <c:orientation val="minMax"/>
          <c:min val="0.5"/>
        </c:scaling>
        <c:delete val="0"/>
        <c:axPos val="l"/>
        <c:majorGridlines/>
        <c:numFmt formatCode="0%" sourceLinked="0"/>
        <c:majorTickMark val="out"/>
        <c:minorTickMark val="none"/>
        <c:tickLblPos val="nextTo"/>
        <c:crossAx val="489362008"/>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ser>
        <c:dLbls>
          <c:showLegendKey val="0"/>
          <c:showVal val="0"/>
          <c:showCatName val="0"/>
          <c:showSerName val="0"/>
          <c:showPercent val="0"/>
          <c:showBubbleSize val="0"/>
        </c:dLbls>
        <c:gapWidth val="219"/>
        <c:overlap val="-27"/>
        <c:axId val="489361616"/>
        <c:axId val="489363184"/>
      </c:barChart>
      <c:catAx>
        <c:axId val="48936161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9363184"/>
        <c:crosses val="autoZero"/>
        <c:auto val="1"/>
        <c:lblAlgn val="ctr"/>
        <c:lblOffset val="100"/>
        <c:noMultiLvlLbl val="0"/>
      </c:catAx>
      <c:valAx>
        <c:axId val="489363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9361616"/>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ser>
        <c:dLbls>
          <c:showLegendKey val="0"/>
          <c:showVal val="0"/>
          <c:showCatName val="0"/>
          <c:showSerName val="0"/>
          <c:showPercent val="0"/>
          <c:showBubbleSize val="0"/>
        </c:dLbls>
        <c:gapWidth val="219"/>
        <c:overlap val="-27"/>
        <c:axId val="489363576"/>
        <c:axId val="489363968"/>
      </c:barChart>
      <c:catAx>
        <c:axId val="48936357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9363968"/>
        <c:crosses val="autoZero"/>
        <c:auto val="1"/>
        <c:lblAlgn val="ctr"/>
        <c:lblOffset val="100"/>
        <c:noMultiLvlLbl val="0"/>
      </c:catAx>
      <c:valAx>
        <c:axId val="489363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9363576"/>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.5 2000-2010 Migration</c:v>
                </c:pt>
              </c:strCache>
            </c:strRef>
          </c:tx>
          <c:spPr>
            <a:ln w="38100" cap="rnd">
              <a:solidFill>
                <a:schemeClr val="accent1"/>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2204828</c:v>
                </c:pt>
                <c:pt idx="1">
                  <c:v>2237538</c:v>
                </c:pt>
                <c:pt idx="2">
                  <c:v>2271351</c:v>
                </c:pt>
                <c:pt idx="3">
                  <c:v>2301426</c:v>
                </c:pt>
                <c:pt idx="4">
                  <c:v>2321890</c:v>
                </c:pt>
                <c:pt idx="5">
                  <c:v>2337254</c:v>
                </c:pt>
                <c:pt idx="6">
                  <c:v>2350783</c:v>
                </c:pt>
                <c:pt idx="7">
                  <c:v>2369504</c:v>
                </c:pt>
                <c:pt idx="8">
                  <c:v>2402279</c:v>
                </c:pt>
                <c:pt idx="9">
                  <c:v>2442842</c:v>
                </c:pt>
                <c:pt idx="10">
                  <c:v>2477909</c:v>
                </c:pt>
                <c:pt idx="11">
                  <c:v>2511701</c:v>
                </c:pt>
                <c:pt idx="12">
                  <c:v>2544764</c:v>
                </c:pt>
                <c:pt idx="13">
                  <c:v>2573596</c:v>
                </c:pt>
                <c:pt idx="14">
                  <c:v>2589998</c:v>
                </c:pt>
                <c:pt idx="15">
                  <c:v>2604122</c:v>
                </c:pt>
                <c:pt idx="16">
                  <c:v>2622374</c:v>
                </c:pt>
                <c:pt idx="17">
                  <c:v>2630461</c:v>
                </c:pt>
                <c:pt idx="18">
                  <c:v>2632577</c:v>
                </c:pt>
                <c:pt idx="19">
                  <c:v>2636844</c:v>
                </c:pt>
                <c:pt idx="20">
                  <c:v>2641695</c:v>
                </c:pt>
                <c:pt idx="21">
                  <c:v>2645485</c:v>
                </c:pt>
                <c:pt idx="22">
                  <c:v>2651443</c:v>
                </c:pt>
                <c:pt idx="23">
                  <c:v>2668508</c:v>
                </c:pt>
                <c:pt idx="24">
                  <c:v>2691800</c:v>
                </c:pt>
                <c:pt idx="25">
                  <c:v>2713133</c:v>
                </c:pt>
                <c:pt idx="26">
                  <c:v>2737377</c:v>
                </c:pt>
                <c:pt idx="27">
                  <c:v>2762549</c:v>
                </c:pt>
                <c:pt idx="28">
                  <c:v>2788323</c:v>
                </c:pt>
                <c:pt idx="29">
                  <c:v>2814929</c:v>
                </c:pt>
                <c:pt idx="30">
                  <c:v>2842488</c:v>
                </c:pt>
                <c:pt idx="31">
                  <c:v>2870828</c:v>
                </c:pt>
                <c:pt idx="32">
                  <c:v>2899821</c:v>
                </c:pt>
                <c:pt idx="33">
                  <c:v>2929133</c:v>
                </c:pt>
                <c:pt idx="34">
                  <c:v>2958672</c:v>
                </c:pt>
                <c:pt idx="35">
                  <c:v>2987975</c:v>
                </c:pt>
                <c:pt idx="36">
                  <c:v>3016802</c:v>
                </c:pt>
                <c:pt idx="37">
                  <c:v>3045051</c:v>
                </c:pt>
                <c:pt idx="38">
                  <c:v>3072340</c:v>
                </c:pt>
                <c:pt idx="39">
                  <c:v>3098752</c:v>
                </c:pt>
                <c:pt idx="40">
                  <c:v>3124427</c:v>
                </c:pt>
              </c:numCache>
            </c:numRef>
          </c:val>
          <c:smooth val="0"/>
        </c:ser>
        <c:ser>
          <c:idx val="1"/>
          <c:order val="1"/>
          <c:tx>
            <c:strRef>
              <c:f>Sheet1!$C$1</c:f>
              <c:strCache>
                <c:ptCount val="1"/>
                <c:pt idx="0">
                  <c:v>2000-2010 Migration</c:v>
                </c:pt>
              </c:strCache>
            </c:strRef>
          </c:tx>
          <c:spPr>
            <a:ln w="38100" cap="rnd">
              <a:solidFill>
                <a:schemeClr val="accent2"/>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2204828</c:v>
                </c:pt>
                <c:pt idx="1">
                  <c:v>2254723</c:v>
                </c:pt>
                <c:pt idx="2">
                  <c:v>2306925</c:v>
                </c:pt>
                <c:pt idx="3">
                  <c:v>2356763</c:v>
                </c:pt>
                <c:pt idx="4">
                  <c:v>2398317</c:v>
                </c:pt>
                <c:pt idx="5">
                  <c:v>2435759</c:v>
                </c:pt>
                <c:pt idx="6">
                  <c:v>2472398</c:v>
                </c:pt>
                <c:pt idx="7">
                  <c:v>2515403</c:v>
                </c:pt>
                <c:pt idx="8">
                  <c:v>2573842</c:v>
                </c:pt>
                <c:pt idx="9">
                  <c:v>2642698</c:v>
                </c:pt>
                <c:pt idx="10">
                  <c:v>2707093</c:v>
                </c:pt>
                <c:pt idx="11">
                  <c:v>2769468</c:v>
                </c:pt>
                <c:pt idx="12">
                  <c:v>2829778</c:v>
                </c:pt>
                <c:pt idx="13">
                  <c:v>2884105</c:v>
                </c:pt>
                <c:pt idx="14">
                  <c:v>2923913</c:v>
                </c:pt>
                <c:pt idx="15">
                  <c:v>2957106</c:v>
                </c:pt>
                <c:pt idx="16">
                  <c:v>2991761</c:v>
                </c:pt>
                <c:pt idx="17">
                  <c:v>3015716</c:v>
                </c:pt>
                <c:pt idx="18">
                  <c:v>3031686</c:v>
                </c:pt>
                <c:pt idx="19">
                  <c:v>3047336</c:v>
                </c:pt>
                <c:pt idx="20">
                  <c:v>3062257</c:v>
                </c:pt>
                <c:pt idx="21">
                  <c:v>3077534</c:v>
                </c:pt>
                <c:pt idx="22">
                  <c:v>3097201</c:v>
                </c:pt>
                <c:pt idx="23">
                  <c:v>3131034</c:v>
                </c:pt>
                <c:pt idx="24">
                  <c:v>3176399</c:v>
                </c:pt>
                <c:pt idx="25">
                  <c:v>3225857</c:v>
                </c:pt>
                <c:pt idx="26">
                  <c:v>3283932</c:v>
                </c:pt>
                <c:pt idx="27">
                  <c:v>3346412</c:v>
                </c:pt>
                <c:pt idx="28">
                  <c:v>3411618</c:v>
                </c:pt>
                <c:pt idx="29">
                  <c:v>3479298</c:v>
                </c:pt>
                <c:pt idx="30">
                  <c:v>3549299</c:v>
                </c:pt>
                <c:pt idx="31">
                  <c:v>3621441</c:v>
                </c:pt>
                <c:pt idx="32">
                  <c:v>3695470</c:v>
                </c:pt>
                <c:pt idx="33">
                  <c:v>3770755</c:v>
                </c:pt>
                <c:pt idx="34">
                  <c:v>3847006</c:v>
                </c:pt>
                <c:pt idx="35">
                  <c:v>3923610</c:v>
                </c:pt>
                <c:pt idx="36">
                  <c:v>4000241</c:v>
                </c:pt>
                <c:pt idx="37">
                  <c:v>4076398</c:v>
                </c:pt>
                <c:pt idx="38">
                  <c:v>4151774</c:v>
                </c:pt>
                <c:pt idx="39">
                  <c:v>4226356</c:v>
                </c:pt>
                <c:pt idx="40">
                  <c:v>4300492</c:v>
                </c:pt>
              </c:numCache>
            </c:numRef>
          </c:val>
          <c:smooth val="0"/>
        </c:ser>
        <c:ser>
          <c:idx val="2"/>
          <c:order val="2"/>
          <c:tx>
            <c:strRef>
              <c:f>Sheet1!$D$1</c:f>
              <c:strCache>
                <c:ptCount val="1"/>
                <c:pt idx="0">
                  <c:v>Public Universities</c:v>
                </c:pt>
              </c:strCache>
            </c:strRef>
          </c:tx>
          <c:spPr>
            <a:ln w="28575" cap="rnd">
              <a:noFill/>
              <a:round/>
            </a:ln>
            <a:effectLst/>
          </c:spPr>
          <c:marker>
            <c:symbol val="circle"/>
            <c:size val="5"/>
            <c:spPr>
              <a:solidFill>
                <a:schemeClr val="accent3"/>
              </a:solidFill>
              <a:ln w="9525">
                <a:solidFill>
                  <a:schemeClr val="accent3"/>
                </a:solidFill>
              </a:ln>
              <a:effectLst/>
            </c:spPr>
          </c:marker>
          <c:trendline>
            <c:spPr>
              <a:ln w="38100" cap="rnd">
                <a:solidFill>
                  <a:schemeClr val="accent3"/>
                </a:solidFill>
                <a:prstDash val="sysDot"/>
              </a:ln>
              <a:effectLst/>
            </c:spPr>
            <c:trendlineType val="linear"/>
            <c:dispRSqr val="0"/>
            <c:dispEq val="0"/>
          </c:trendline>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General</c:formatCode>
                <c:ptCount val="41"/>
                <c:pt idx="0" formatCode="#,##0;#,##0">
                  <c:v>557550</c:v>
                </c:pt>
                <c:pt idx="4" formatCode="#,##0;#,##0">
                  <c:v>604490</c:v>
                </c:pt>
                <c:pt idx="5" formatCode="#,##0;#,##0">
                  <c:v>616262</c:v>
                </c:pt>
                <c:pt idx="6" formatCode="#,##0;#,##0">
                  <c:v>626838</c:v>
                </c:pt>
                <c:pt idx="10" formatCode="#,##0;#,##0">
                  <c:v>658569</c:v>
                </c:pt>
                <c:pt idx="15" formatCode="#,##0;#,##0">
                  <c:v>694624</c:v>
                </c:pt>
              </c:numCache>
            </c:numRef>
          </c:val>
          <c:smooth val="0"/>
        </c:ser>
        <c:ser>
          <c:idx val="3"/>
          <c:order val="3"/>
          <c:tx>
            <c:strRef>
              <c:f>Sheet1!$E$1</c:f>
              <c:strCache>
                <c:ptCount val="1"/>
                <c:pt idx="0">
                  <c:v>Public Two-Year Colleges</c:v>
                </c:pt>
              </c:strCache>
            </c:strRef>
          </c:tx>
          <c:spPr>
            <a:ln w="28575" cap="rnd">
              <a:noFill/>
              <a:round/>
            </a:ln>
            <a:effectLst/>
          </c:spPr>
          <c:marker>
            <c:symbol val="circle"/>
            <c:size val="5"/>
            <c:spPr>
              <a:solidFill>
                <a:schemeClr val="accent4"/>
              </a:solidFill>
              <a:ln w="9525">
                <a:solidFill>
                  <a:schemeClr val="accent4"/>
                </a:solidFill>
              </a:ln>
              <a:effectLst/>
            </c:spPr>
          </c:marker>
          <c:trendline>
            <c:spPr>
              <a:ln w="38100" cap="rnd">
                <a:solidFill>
                  <a:schemeClr val="accent4"/>
                </a:solidFill>
                <a:prstDash val="sysDot"/>
              </a:ln>
              <a:effectLst/>
            </c:spPr>
            <c:trendlineType val="linear"/>
            <c:dispRSqr val="0"/>
            <c:dispEq val="0"/>
          </c:trendline>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General</c:formatCode>
                <c:ptCount val="41"/>
                <c:pt idx="0" formatCode="#,##0;#,##0">
                  <c:v>743252</c:v>
                </c:pt>
                <c:pt idx="4" formatCode="#,##0;#,##0">
                  <c:v>716444</c:v>
                </c:pt>
                <c:pt idx="5" formatCode="#,##0;#,##0">
                  <c:v>728366</c:v>
                </c:pt>
                <c:pt idx="6" formatCode="#,##0;#,##0">
                  <c:v>738735</c:v>
                </c:pt>
                <c:pt idx="10" formatCode="#,##0;#,##0">
                  <c:v>775565</c:v>
                </c:pt>
                <c:pt idx="15" formatCode="#,##0;#,##0">
                  <c:v>816625</c:v>
                </c:pt>
              </c:numCache>
            </c:numRef>
          </c:val>
          <c:smooth val="0"/>
        </c:ser>
        <c:ser>
          <c:idx val="4"/>
          <c:order val="4"/>
          <c:tx>
            <c:strRef>
              <c:f>Sheet1!$F$1</c:f>
              <c:strCache>
                <c:ptCount val="1"/>
                <c:pt idx="0">
                  <c:v>Independent Universities</c:v>
                </c:pt>
              </c:strCache>
            </c:strRef>
          </c:tx>
          <c:spPr>
            <a:ln w="28575" cap="rnd">
              <a:noFill/>
              <a:round/>
            </a:ln>
            <a:effectLst/>
          </c:spPr>
          <c:marker>
            <c:symbol val="circle"/>
            <c:size val="5"/>
            <c:spPr>
              <a:solidFill>
                <a:schemeClr val="accent5"/>
              </a:solidFill>
              <a:ln w="9525">
                <a:solidFill>
                  <a:schemeClr val="accent5"/>
                </a:solidFill>
              </a:ln>
              <a:effectLst/>
            </c:spPr>
          </c:marker>
          <c:trendline>
            <c:spPr>
              <a:ln w="38100" cap="rnd">
                <a:solidFill>
                  <a:schemeClr val="accent5"/>
                </a:solidFill>
                <a:prstDash val="sysDot"/>
              </a:ln>
              <a:effectLst/>
            </c:spPr>
            <c:trendlineType val="linear"/>
            <c:dispRSqr val="0"/>
            <c:dispEq val="0"/>
          </c:trendline>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General</c:formatCode>
                <c:ptCount val="41"/>
                <c:pt idx="0" formatCode="#,##0;#,##0">
                  <c:v>122894</c:v>
                </c:pt>
                <c:pt idx="4" formatCode="#,##0;#,##0">
                  <c:v>124436</c:v>
                </c:pt>
                <c:pt idx="5" formatCode="#,##0;#,##0">
                  <c:v>126925</c:v>
                </c:pt>
                <c:pt idx="6" formatCode="#,##0;#,##0">
                  <c:v>127742</c:v>
                </c:pt>
                <c:pt idx="10" formatCode="#,##0;#,##0">
                  <c:v>130193</c:v>
                </c:pt>
                <c:pt idx="15" formatCode="#,##0;#,##0">
                  <c:v>132978</c:v>
                </c:pt>
              </c:numCache>
            </c:numRef>
          </c:val>
          <c:smooth val="0"/>
        </c:ser>
        <c:ser>
          <c:idx val="5"/>
          <c:order val="5"/>
          <c:tx>
            <c:strRef>
              <c:f>Sheet1!$G$1</c:f>
              <c:strCache>
                <c:ptCount val="1"/>
                <c:pt idx="0">
                  <c:v>Total</c:v>
                </c:pt>
              </c:strCache>
            </c:strRef>
          </c:tx>
          <c:spPr>
            <a:ln w="28575" cap="rnd">
              <a:noFill/>
              <a:round/>
            </a:ln>
            <a:effectLst/>
          </c:spPr>
          <c:marker>
            <c:symbol val="square"/>
            <c:size val="5"/>
            <c:spPr>
              <a:solidFill>
                <a:schemeClr val="accent6"/>
              </a:solidFill>
              <a:ln w="9525">
                <a:solidFill>
                  <a:schemeClr val="accent6"/>
                </a:solidFill>
              </a:ln>
              <a:effectLst/>
            </c:spPr>
          </c:marker>
          <c:trendline>
            <c:spPr>
              <a:ln w="38100" cap="rnd">
                <a:solidFill>
                  <a:schemeClr val="accent6"/>
                </a:solidFill>
                <a:prstDash val="sysDot"/>
              </a:ln>
              <a:effectLst/>
            </c:spPr>
            <c:trendlineType val="linear"/>
            <c:dispRSqr val="0"/>
            <c:dispEq val="0"/>
          </c:trendline>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Sheet1!$G$2:$G$42</c:f>
              <c:numCache>
                <c:formatCode>General</c:formatCode>
                <c:ptCount val="41"/>
                <c:pt idx="0" formatCode="#,##0;#,##0">
                  <c:v>1423696</c:v>
                </c:pt>
                <c:pt idx="4" formatCode="#,##0;#,##0">
                  <c:v>1437282</c:v>
                </c:pt>
                <c:pt idx="5" formatCode="#,##0;#,##0">
                  <c:v>1471553</c:v>
                </c:pt>
                <c:pt idx="6" formatCode="#,##0;#,##0">
                  <c:v>1493314</c:v>
                </c:pt>
                <c:pt idx="10" formatCode="#,##0;#,##0">
                  <c:v>1564326</c:v>
                </c:pt>
                <c:pt idx="15" formatCode="#,##0;#,##0">
                  <c:v>1644227</c:v>
                </c:pt>
              </c:numCache>
            </c:numRef>
          </c:val>
          <c:smooth val="0"/>
        </c:ser>
        <c:dLbls>
          <c:showLegendKey val="0"/>
          <c:showVal val="0"/>
          <c:showCatName val="0"/>
          <c:showSerName val="0"/>
          <c:showPercent val="0"/>
          <c:showBubbleSize val="0"/>
        </c:dLbls>
        <c:smooth val="0"/>
        <c:axId val="496199368"/>
        <c:axId val="496197408"/>
      </c:lineChart>
      <c:catAx>
        <c:axId val="496199368"/>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39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96197408"/>
        <c:crosses val="autoZero"/>
        <c:auto val="1"/>
        <c:lblAlgn val="ctr"/>
        <c:lblOffset val="100"/>
        <c:noMultiLvlLbl val="0"/>
      </c:catAx>
      <c:valAx>
        <c:axId val="496197408"/>
        <c:scaling>
          <c:orientation val="minMax"/>
          <c:max val="45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6199368"/>
        <c:crosses val="autoZero"/>
        <c:crossBetween val="between"/>
      </c:valAx>
      <c:spPr>
        <a:noFill/>
        <a:ln>
          <a:noFill/>
        </a:ln>
        <a:effectLst/>
      </c:spPr>
    </c:plotArea>
    <c:legend>
      <c:legendPos val="b"/>
      <c:layout>
        <c:manualLayout>
          <c:xMode val="edge"/>
          <c:yMode val="edge"/>
          <c:x val="0.11315067152254964"/>
          <c:y val="0.79621456165780202"/>
          <c:w val="0.77385436617720071"/>
          <c:h val="0.137115719622861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African-American</c:v>
                </c:pt>
                <c:pt idx="1">
                  <c:v>Hispanic</c:v>
                </c:pt>
                <c:pt idx="2">
                  <c:v>White</c:v>
                </c:pt>
              </c:strCache>
            </c:strRef>
          </c:cat>
          <c:val>
            <c:numRef>
              <c:f>Sheet1!$B$2:$B$4</c:f>
              <c:numCache>
                <c:formatCode>General</c:formatCode>
                <c:ptCount val="3"/>
                <c:pt idx="0">
                  <c:v>70.7</c:v>
                </c:pt>
                <c:pt idx="1">
                  <c:v>68.5</c:v>
                </c:pt>
                <c:pt idx="2">
                  <c:v>88.2</c:v>
                </c:pt>
              </c:numCache>
            </c:numRef>
          </c:val>
        </c:ser>
        <c:ser>
          <c:idx val="1"/>
          <c:order val="1"/>
          <c:tx>
            <c:strRef>
              <c:f>Sheet1!$C$1</c:f>
              <c:strCache>
                <c:ptCount val="1"/>
                <c:pt idx="0">
                  <c:v>2008</c:v>
                </c:pt>
              </c:strCache>
            </c:strRef>
          </c:tx>
          <c:spPr>
            <a:solidFill>
              <a:schemeClr val="accent2"/>
            </a:solidFill>
            <a:ln>
              <a:noFill/>
            </a:ln>
            <a:effectLst/>
          </c:spPr>
          <c:invertIfNegative val="0"/>
          <c:cat>
            <c:strRef>
              <c:f>Sheet1!$A$2:$A$4</c:f>
              <c:strCache>
                <c:ptCount val="3"/>
                <c:pt idx="0">
                  <c:v>African-American</c:v>
                </c:pt>
                <c:pt idx="1">
                  <c:v>Hispanic</c:v>
                </c:pt>
                <c:pt idx="2">
                  <c:v>White</c:v>
                </c:pt>
              </c:strCache>
            </c:strRef>
          </c:cat>
          <c:val>
            <c:numRef>
              <c:f>Sheet1!$C$2:$C$4</c:f>
              <c:numCache>
                <c:formatCode>General</c:formatCode>
                <c:ptCount val="3"/>
                <c:pt idx="0">
                  <c:v>71.8</c:v>
                </c:pt>
                <c:pt idx="1">
                  <c:v>70.8</c:v>
                </c:pt>
                <c:pt idx="2">
                  <c:v>88.8</c:v>
                </c:pt>
              </c:numCache>
            </c:numRef>
          </c:val>
        </c:ser>
        <c:ser>
          <c:idx val="2"/>
          <c:order val="2"/>
          <c:tx>
            <c:strRef>
              <c:f>Sheet1!$D$1</c:f>
              <c:strCache>
                <c:ptCount val="1"/>
                <c:pt idx="0">
                  <c:v>2009</c:v>
                </c:pt>
              </c:strCache>
            </c:strRef>
          </c:tx>
          <c:spPr>
            <a:solidFill>
              <a:schemeClr val="accent3"/>
            </a:solidFill>
            <a:ln>
              <a:noFill/>
            </a:ln>
            <a:effectLst/>
          </c:spPr>
          <c:invertIfNegative val="0"/>
          <c:cat>
            <c:strRef>
              <c:f>Sheet1!$A$2:$A$4</c:f>
              <c:strCache>
                <c:ptCount val="3"/>
                <c:pt idx="0">
                  <c:v>African-American</c:v>
                </c:pt>
                <c:pt idx="1">
                  <c:v>Hispanic</c:v>
                </c:pt>
                <c:pt idx="2">
                  <c:v>White</c:v>
                </c:pt>
              </c:strCache>
            </c:strRef>
          </c:cat>
          <c:val>
            <c:numRef>
              <c:f>Sheet1!$D$2:$D$4</c:f>
              <c:numCache>
                <c:formatCode>General</c:formatCode>
                <c:ptCount val="3"/>
                <c:pt idx="0">
                  <c:v>73.8</c:v>
                </c:pt>
                <c:pt idx="1">
                  <c:v>73.5</c:v>
                </c:pt>
                <c:pt idx="2">
                  <c:v>89.7</c:v>
                </c:pt>
              </c:numCache>
            </c:numRef>
          </c:val>
        </c:ser>
        <c:ser>
          <c:idx val="3"/>
          <c:order val="3"/>
          <c:tx>
            <c:strRef>
              <c:f>Sheet1!$E$1</c:f>
              <c:strCache>
                <c:ptCount val="1"/>
                <c:pt idx="0">
                  <c:v>2010</c:v>
                </c:pt>
              </c:strCache>
            </c:strRef>
          </c:tx>
          <c:spPr>
            <a:solidFill>
              <a:schemeClr val="accent4"/>
            </a:solidFill>
            <a:ln>
              <a:noFill/>
            </a:ln>
            <a:effectLst/>
          </c:spPr>
          <c:invertIfNegative val="0"/>
          <c:cat>
            <c:strRef>
              <c:f>Sheet1!$A$2:$A$4</c:f>
              <c:strCache>
                <c:ptCount val="3"/>
                <c:pt idx="0">
                  <c:v>African-American</c:v>
                </c:pt>
                <c:pt idx="1">
                  <c:v>Hispanic</c:v>
                </c:pt>
                <c:pt idx="2">
                  <c:v>White</c:v>
                </c:pt>
              </c:strCache>
            </c:strRef>
          </c:cat>
          <c:val>
            <c:numRef>
              <c:f>Sheet1!$E$2:$E$4</c:f>
              <c:numCache>
                <c:formatCode>General</c:formatCode>
                <c:ptCount val="3"/>
                <c:pt idx="0">
                  <c:v>78.8</c:v>
                </c:pt>
                <c:pt idx="1">
                  <c:v>78.8</c:v>
                </c:pt>
                <c:pt idx="2">
                  <c:v>91.6</c:v>
                </c:pt>
              </c:numCache>
            </c:numRef>
          </c:val>
        </c:ser>
        <c:ser>
          <c:idx val="4"/>
          <c:order val="4"/>
          <c:tx>
            <c:strRef>
              <c:f>Sheet1!$F$1</c:f>
              <c:strCache>
                <c:ptCount val="1"/>
                <c:pt idx="0">
                  <c:v>2011</c:v>
                </c:pt>
              </c:strCache>
            </c:strRef>
          </c:tx>
          <c:spPr>
            <a:solidFill>
              <a:schemeClr val="accent5"/>
            </a:solidFill>
            <a:ln>
              <a:noFill/>
            </a:ln>
            <a:effectLst/>
          </c:spPr>
          <c:invertIfNegative val="0"/>
          <c:cat>
            <c:strRef>
              <c:f>Sheet1!$A$2:$A$4</c:f>
              <c:strCache>
                <c:ptCount val="3"/>
                <c:pt idx="0">
                  <c:v>African-American</c:v>
                </c:pt>
                <c:pt idx="1">
                  <c:v>Hispanic</c:v>
                </c:pt>
                <c:pt idx="2">
                  <c:v>White</c:v>
                </c:pt>
              </c:strCache>
            </c:strRef>
          </c:cat>
          <c:val>
            <c:numRef>
              <c:f>Sheet1!$F$2:$F$4</c:f>
              <c:numCache>
                <c:formatCode>General</c:formatCode>
                <c:ptCount val="3"/>
                <c:pt idx="0">
                  <c:v>80.900000000000006</c:v>
                </c:pt>
                <c:pt idx="1">
                  <c:v>81.8</c:v>
                </c:pt>
                <c:pt idx="2">
                  <c:v>92</c:v>
                </c:pt>
              </c:numCache>
            </c:numRef>
          </c:val>
        </c:ser>
        <c:ser>
          <c:idx val="5"/>
          <c:order val="5"/>
          <c:tx>
            <c:strRef>
              <c:f>Sheet1!$G$1</c:f>
              <c:strCache>
                <c:ptCount val="1"/>
                <c:pt idx="0">
                  <c:v>2012</c:v>
                </c:pt>
              </c:strCache>
            </c:strRef>
          </c:tx>
          <c:spPr>
            <a:solidFill>
              <a:schemeClr val="accent6"/>
            </a:solidFill>
            <a:ln>
              <a:noFill/>
            </a:ln>
            <a:effectLst/>
          </c:spPr>
          <c:invertIfNegative val="0"/>
          <c:cat>
            <c:strRef>
              <c:f>Sheet1!$A$2:$A$4</c:f>
              <c:strCache>
                <c:ptCount val="3"/>
                <c:pt idx="0">
                  <c:v>African-American</c:v>
                </c:pt>
                <c:pt idx="1">
                  <c:v>Hispanic</c:v>
                </c:pt>
                <c:pt idx="2">
                  <c:v>White</c:v>
                </c:pt>
              </c:strCache>
            </c:strRef>
          </c:cat>
          <c:val>
            <c:numRef>
              <c:f>Sheet1!$G$2:$G$4</c:f>
              <c:numCache>
                <c:formatCode>General</c:formatCode>
                <c:ptCount val="3"/>
                <c:pt idx="0">
                  <c:v>83.5</c:v>
                </c:pt>
                <c:pt idx="1">
                  <c:v>84.3</c:v>
                </c:pt>
                <c:pt idx="2">
                  <c:v>93</c:v>
                </c:pt>
              </c:numCache>
            </c:numRef>
          </c:val>
        </c:ser>
        <c:ser>
          <c:idx val="6"/>
          <c:order val="6"/>
          <c:tx>
            <c:strRef>
              <c:f>Sheet1!$H$1</c:f>
              <c:strCache>
                <c:ptCount val="1"/>
                <c:pt idx="0">
                  <c:v>2013</c:v>
                </c:pt>
              </c:strCache>
            </c:strRef>
          </c:tx>
          <c:spPr>
            <a:solidFill>
              <a:schemeClr val="accent1">
                <a:lumMod val="60000"/>
              </a:schemeClr>
            </a:solidFill>
            <a:ln>
              <a:noFill/>
            </a:ln>
            <a:effectLst/>
          </c:spPr>
          <c:invertIfNegative val="0"/>
          <c:cat>
            <c:strRef>
              <c:f>Sheet1!$A$2:$A$4</c:f>
              <c:strCache>
                <c:ptCount val="3"/>
                <c:pt idx="0">
                  <c:v>African-American</c:v>
                </c:pt>
                <c:pt idx="1">
                  <c:v>Hispanic</c:v>
                </c:pt>
                <c:pt idx="2">
                  <c:v>White</c:v>
                </c:pt>
              </c:strCache>
            </c:strRef>
          </c:cat>
          <c:val>
            <c:numRef>
              <c:f>Sheet1!$H$2:$H$4</c:f>
              <c:numCache>
                <c:formatCode>General</c:formatCode>
                <c:ptCount val="3"/>
                <c:pt idx="0">
                  <c:v>84.1</c:v>
                </c:pt>
                <c:pt idx="1">
                  <c:v>85.1</c:v>
                </c:pt>
                <c:pt idx="2">
                  <c:v>93</c:v>
                </c:pt>
              </c:numCache>
            </c:numRef>
          </c:val>
        </c:ser>
        <c:ser>
          <c:idx val="7"/>
          <c:order val="7"/>
          <c:tx>
            <c:strRef>
              <c:f>Sheet1!$I$1</c:f>
              <c:strCache>
                <c:ptCount val="1"/>
                <c:pt idx="0">
                  <c:v>2014</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African-American</c:v>
                </c:pt>
                <c:pt idx="1">
                  <c:v>Hispanic</c:v>
                </c:pt>
                <c:pt idx="2">
                  <c:v>White</c:v>
                </c:pt>
              </c:strCache>
            </c:strRef>
          </c:cat>
          <c:val>
            <c:numRef>
              <c:f>Sheet1!$I$2:$I$4</c:f>
              <c:numCache>
                <c:formatCode>General</c:formatCode>
                <c:ptCount val="3"/>
                <c:pt idx="0">
                  <c:v>84.2</c:v>
                </c:pt>
                <c:pt idx="1">
                  <c:v>85.5</c:v>
                </c:pt>
                <c:pt idx="2">
                  <c:v>93</c:v>
                </c:pt>
              </c:numCache>
            </c:numRef>
          </c:val>
        </c:ser>
        <c:dLbls>
          <c:showLegendKey val="0"/>
          <c:showVal val="0"/>
          <c:showCatName val="0"/>
          <c:showSerName val="0"/>
          <c:showPercent val="0"/>
          <c:showBubbleSize val="0"/>
        </c:dLbls>
        <c:gapWidth val="219"/>
        <c:overlap val="-27"/>
        <c:axId val="496196624"/>
        <c:axId val="496195840"/>
      </c:barChart>
      <c:catAx>
        <c:axId val="49619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496195840"/>
        <c:crosses val="autoZero"/>
        <c:auto val="1"/>
        <c:lblAlgn val="ctr"/>
        <c:lblOffset val="100"/>
        <c:noMultiLvlLbl val="0"/>
      </c:catAx>
      <c:valAx>
        <c:axId val="496195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61966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Sheet1!$C$1</c:f>
              <c:strCache>
                <c:ptCount val="1"/>
                <c:pt idx="0">
                  <c:v>Public</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2010</c:v>
                </c:pt>
                <c:pt idx="1">
                  <c:v>2011</c:v>
                </c:pt>
                <c:pt idx="2">
                  <c:v>2012</c:v>
                </c:pt>
                <c:pt idx="3">
                  <c:v>2013</c:v>
                </c:pt>
                <c:pt idx="4">
                  <c:v>2014</c:v>
                </c:pt>
              </c:numCache>
            </c:numRef>
          </c:cat>
          <c:val>
            <c:numRef>
              <c:f>Sheet1!$C$2:$C$6</c:f>
              <c:numCache>
                <c:formatCode>0.0%</c:formatCode>
                <c:ptCount val="5"/>
                <c:pt idx="0">
                  <c:v>7.0010391251637036E-2</c:v>
                </c:pt>
                <c:pt idx="1">
                  <c:v>7.6351267771110731E-2</c:v>
                </c:pt>
                <c:pt idx="2">
                  <c:v>7.6496982846757794E-2</c:v>
                </c:pt>
                <c:pt idx="3">
                  <c:v>7.3358181733675989E-2</c:v>
                </c:pt>
                <c:pt idx="4">
                  <c:v>7.2741424944957569E-2</c:v>
                </c:pt>
              </c:numCache>
            </c:numRef>
          </c:val>
        </c:ser>
        <c:ser>
          <c:idx val="2"/>
          <c:order val="2"/>
          <c:tx>
            <c:strRef>
              <c:f>Sheet1!$D$1</c:f>
              <c:strCache>
                <c:ptCount val="1"/>
                <c:pt idx="0">
                  <c:v>Private</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2010</c:v>
                </c:pt>
                <c:pt idx="1">
                  <c:v>2011</c:v>
                </c:pt>
                <c:pt idx="2">
                  <c:v>2012</c:v>
                </c:pt>
                <c:pt idx="3">
                  <c:v>2013</c:v>
                </c:pt>
                <c:pt idx="4">
                  <c:v>2014</c:v>
                </c:pt>
              </c:numCache>
            </c:numRef>
          </c:cat>
          <c:val>
            <c:numRef>
              <c:f>Sheet1!$D$2:$D$6</c:f>
              <c:numCache>
                <c:formatCode>0.0%</c:formatCode>
                <c:ptCount val="5"/>
                <c:pt idx="0">
                  <c:v>1.5107314045981342E-2</c:v>
                </c:pt>
                <c:pt idx="1">
                  <c:v>1.5825476479644295E-2</c:v>
                </c:pt>
                <c:pt idx="2">
                  <c:v>1.4789097253712174E-2</c:v>
                </c:pt>
                <c:pt idx="3">
                  <c:v>1.5019711869195243E-2</c:v>
                </c:pt>
                <c:pt idx="4">
                  <c:v>1.4541799746275593E-2</c:v>
                </c:pt>
              </c:numCache>
            </c:numRef>
          </c:val>
        </c:ser>
        <c:dLbls>
          <c:showLegendKey val="0"/>
          <c:showVal val="0"/>
          <c:showCatName val="0"/>
          <c:showSerName val="0"/>
          <c:showPercent val="0"/>
          <c:showBubbleSize val="0"/>
        </c:dLbls>
        <c:gapWidth val="43"/>
        <c:overlap val="100"/>
        <c:axId val="496198584"/>
        <c:axId val="49619623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numRef>
                    <c:extLst>
                      <c:ext uri="{02D57815-91ED-43cb-92C2-25804820EDAC}">
                        <c15:formulaRef>
                          <c15:sqref>Sheet1!$A$2:$A$6</c15:sqref>
                        </c15:formulaRef>
                      </c:ext>
                    </c:extLst>
                    <c:numCache>
                      <c:formatCode>General</c:formatCode>
                      <c:ptCount val="5"/>
                      <c:pt idx="0">
                        <c:v>2010</c:v>
                      </c:pt>
                      <c:pt idx="1">
                        <c:v>2011</c:v>
                      </c:pt>
                      <c:pt idx="2">
                        <c:v>2012</c:v>
                      </c:pt>
                      <c:pt idx="3">
                        <c:v>2013</c:v>
                      </c:pt>
                      <c:pt idx="4">
                        <c:v>2014</c:v>
                      </c:pt>
                    </c:numCache>
                  </c:numRef>
                </c:cat>
                <c:val>
                  <c:numRef>
                    <c:extLst>
                      <c:ext uri="{02D57815-91ED-43cb-92C2-25804820EDAC}">
                        <c15:formulaRef>
                          <c15:sqref>Sheet1!$B$2:$B$6</c15:sqref>
                        </c15:formulaRef>
                      </c:ext>
                    </c:extLst>
                    <c:numCache>
                      <c:formatCode>0.0%</c:formatCode>
                      <c:ptCount val="5"/>
                      <c:pt idx="0">
                        <c:v>8.5117705297618376E-2</c:v>
                      </c:pt>
                      <c:pt idx="1">
                        <c:v>9.2176744250755019E-2</c:v>
                      </c:pt>
                      <c:pt idx="2">
                        <c:v>9.1286080100469971E-2</c:v>
                      </c:pt>
                      <c:pt idx="3">
                        <c:v>8.8377893602871238E-2</c:v>
                      </c:pt>
                      <c:pt idx="4">
                        <c:v>8.7283224691233161E-2</c:v>
                      </c:pt>
                    </c:numCache>
                  </c:numRef>
                </c:val>
              </c15:ser>
            </c15:filteredBarSeries>
          </c:ext>
        </c:extLst>
      </c:barChart>
      <c:catAx>
        <c:axId val="4961985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0" i="0" u="none" strike="noStrike" kern="1200" cap="all" baseline="0">
                <a:solidFill>
                  <a:schemeClr val="dk1">
                    <a:lumMod val="75000"/>
                    <a:lumOff val="25000"/>
                  </a:schemeClr>
                </a:solidFill>
                <a:latin typeface="+mn-lt"/>
                <a:ea typeface="+mn-ea"/>
                <a:cs typeface="+mn-cs"/>
              </a:defRPr>
            </a:pPr>
            <a:endParaRPr lang="en-US"/>
          </a:p>
        </c:txPr>
        <c:crossAx val="496196232"/>
        <c:crosses val="autoZero"/>
        <c:auto val="1"/>
        <c:lblAlgn val="ctr"/>
        <c:lblOffset val="100"/>
        <c:noMultiLvlLbl val="0"/>
      </c:catAx>
      <c:valAx>
        <c:axId val="4961962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crossAx val="496198584"/>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4"/>
          <c:order val="4"/>
          <c:tx>
            <c:strRef>
              <c:f>Sheet1!$A$26</c:f>
              <c:strCache>
                <c:ptCount val="1"/>
                <c:pt idx="0">
                  <c:v>US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1"/>
                <c:pt idx="0">
                  <c:v>TotalAssocPl</c:v>
                </c:pt>
              </c:strCache>
            </c:strRef>
          </c:cat>
          <c:val>
            <c:numRef>
              <c:f>Sheet1!$B$26:$G$26</c:f>
              <c:numCache>
                <c:formatCode>0.0%</c:formatCode>
                <c:ptCount val="1"/>
                <c:pt idx="0">
                  <c:v>0.20408355870313136</c:v>
                </c:pt>
              </c:numCache>
            </c:numRef>
          </c:val>
        </c:ser>
        <c:ser>
          <c:idx val="9"/>
          <c:order val="5"/>
          <c:tx>
            <c:strRef>
              <c:f>Sheet1!$A$11</c:f>
              <c:strCache>
                <c:ptCount val="1"/>
                <c:pt idx="0">
                  <c:v>Florida</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1"/>
                <c:pt idx="0">
                  <c:v>TotalAssocPl</c:v>
                </c:pt>
              </c:strCache>
            </c:strRef>
          </c:cat>
          <c:val>
            <c:numRef>
              <c:f>Sheet1!$B$11:$G$11</c:f>
              <c:numCache>
                <c:formatCode>0.0%</c:formatCode>
                <c:ptCount val="1"/>
                <c:pt idx="0">
                  <c:v>0.30708626380216963</c:v>
                </c:pt>
              </c:numCache>
            </c:numRef>
          </c:val>
        </c:ser>
        <c:ser>
          <c:idx val="14"/>
          <c:order val="6"/>
          <c:tx>
            <c:strRef>
              <c:f>Sheet1!$A$16</c:f>
              <c:strCache>
                <c:ptCount val="1"/>
                <c:pt idx="0">
                  <c:v>New York</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1"/>
                <c:pt idx="0">
                  <c:v>TotalAssocPl</c:v>
                </c:pt>
              </c:strCache>
            </c:strRef>
          </c:cat>
          <c:val>
            <c:numRef>
              <c:f>Sheet1!$B$16:$G$16</c:f>
              <c:numCache>
                <c:formatCode>0.0%</c:formatCode>
                <c:ptCount val="1"/>
                <c:pt idx="0">
                  <c:v>0.24189845655144462</c:v>
                </c:pt>
              </c:numCache>
            </c:numRef>
          </c:val>
        </c:ser>
        <c:ser>
          <c:idx val="4"/>
          <c:order val="7"/>
          <c:tx>
            <c:strRef>
              <c:f>Sheet1!$A$6</c:f>
              <c:strCache>
                <c:ptCount val="1"/>
                <c:pt idx="0">
                  <c:v>California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Sheet1!$B$1:$G$1</c:f>
              <c:strCache>
                <c:ptCount val="1"/>
                <c:pt idx="0">
                  <c:v>TotalAssocPl</c:v>
                </c:pt>
              </c:strCache>
            </c:strRef>
          </c:cat>
          <c:val>
            <c:numRef>
              <c:f>Sheet1!$B$6:$G$6</c:f>
              <c:numCache>
                <c:formatCode>0.0%</c:formatCode>
                <c:ptCount val="1"/>
                <c:pt idx="0">
                  <c:v>0.17143947432125176</c:v>
                </c:pt>
              </c:numCache>
            </c:numRef>
          </c:val>
        </c:ser>
        <c:ser>
          <c:idx val="19"/>
          <c:order val="20"/>
          <c:tx>
            <c:strRef>
              <c:f>Sheet1!$A$21</c:f>
              <c:strCache>
                <c:ptCount val="1"/>
                <c:pt idx="0">
                  <c:v>Texas</c:v>
                </c:pt>
              </c:strCache>
            </c:strRef>
          </c:tx>
          <c:spPr>
            <a:solidFill>
              <a:schemeClr val="accent2">
                <a:lumMod val="80000"/>
              </a:schemeClr>
            </a:solidFill>
            <a:ln>
              <a:noFill/>
            </a:ln>
            <a:effectLst/>
          </c:spPr>
          <c:invertIfNegative val="0"/>
          <c:dLbls>
            <c:dLbl>
              <c:idx val="0"/>
              <c:layout>
                <c:manualLayout>
                  <c:x val="4.5045045045045045E-3"/>
                  <c:y val="-2.17835262083049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1"/>
                <c:pt idx="0">
                  <c:v>TotalAssocPl</c:v>
                </c:pt>
              </c:strCache>
            </c:strRef>
          </c:cat>
          <c:val>
            <c:numRef>
              <c:f>Sheet1!$B$21:$G$21</c:f>
              <c:numCache>
                <c:formatCode>0.0%</c:formatCode>
                <c:ptCount val="1"/>
                <c:pt idx="0">
                  <c:v>0.18280098280098281</c:v>
                </c:pt>
              </c:numCache>
            </c:numRef>
          </c:val>
        </c:ser>
        <c:dLbls>
          <c:showLegendKey val="0"/>
          <c:showVal val="0"/>
          <c:showCatName val="0"/>
          <c:showSerName val="0"/>
          <c:showPercent val="0"/>
          <c:showBubbleSize val="0"/>
        </c:dLbls>
        <c:gapWidth val="219"/>
        <c:overlap val="-27"/>
        <c:axId val="487486664"/>
        <c:axId val="487489408"/>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pt idx="0">
                        <c:v>CA Black</c:v>
                      </c:pt>
                    </c:strCache>
                  </c:strRef>
                </c:tx>
                <c:spPr>
                  <a:solidFill>
                    <a:schemeClr val="accent1"/>
                  </a:solidFill>
                  <a:ln>
                    <a:noFill/>
                  </a:ln>
                  <a:effectLst/>
                </c:spPr>
                <c:invertIfNegative val="0"/>
                <c:cat>
                  <c:strRef>
                    <c:extLst>
                      <c:ext uri="{02D57815-91ED-43cb-92C2-25804820EDAC}">
                        <c15:formulaRef>
                          <c15:sqref>Sheet1!$B$1:$G$1</c15:sqref>
                        </c15:formulaRef>
                      </c:ext>
                    </c:extLst>
                    <c:strCache>
                      <c:ptCount val="1"/>
                      <c:pt idx="0">
                        <c:v>TotalAssocPl</c:v>
                      </c:pt>
                    </c:strCache>
                  </c:strRef>
                </c:cat>
                <c:val>
                  <c:numRef>
                    <c:extLst>
                      <c:ext uri="{02D57815-91ED-43cb-92C2-25804820EDAC}">
                        <c15:formulaRef>
                          <c15:sqref>Sheet1!$B$2:$G$2</c15:sqref>
                        </c15:formulaRef>
                      </c:ext>
                    </c:extLst>
                    <c:numCache>
                      <c:formatCode>0.0%</c:formatCode>
                      <c:ptCount val="1"/>
                      <c:pt idx="0">
                        <c:v>0.32801682244627306</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Sheet1!$A$3</c15:sqref>
                        </c15:formulaRef>
                      </c:ext>
                    </c:extLst>
                    <c:strCache>
                      <c:ptCount val="1"/>
                      <c:pt idx="0">
                        <c:v>CA Asian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Sheet1!$B$3:$G$3</c15:sqref>
                        </c15:formulaRef>
                      </c:ext>
                    </c:extLst>
                    <c:numCache>
                      <c:formatCode>0.0%</c:formatCode>
                      <c:ptCount val="1"/>
                      <c:pt idx="0">
                        <c:v>0.575794326454524</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CA Other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Sheet1!$B$4:$G$4</c15:sqref>
                        </c15:formulaRef>
                      </c:ext>
                    </c:extLst>
                    <c:numCache>
                      <c:formatCode>0.0%</c:formatCode>
                      <c:ptCount val="1"/>
                      <c:pt idx="0">
                        <c:v>0.19811327838341933</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CA NH White</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Sheet1!$B$5:$G$5</c15:sqref>
                        </c15:formulaRef>
                      </c:ext>
                    </c:extLst>
                    <c:numCache>
                      <c:formatCode>0.0%</c:formatCode>
                      <c:ptCount val="1"/>
                      <c:pt idx="0">
                        <c:v>0.50674635070606455</c:v>
                      </c:pt>
                    </c:numCache>
                  </c:numRef>
                </c:val>
              </c15:ser>
            </c15:filteredBarSeries>
            <c15:filteredBarSeries>
              <c15:ser>
                <c:idx val="5"/>
                <c:order val="8"/>
                <c:tx>
                  <c:strRef>
                    <c:extLst xmlns:c15="http://schemas.microsoft.com/office/drawing/2012/chart">
                      <c:ext xmlns:c15="http://schemas.microsoft.com/office/drawing/2012/chart" uri="{02D57815-91ED-43cb-92C2-25804820EDAC}">
                        <c15:formulaRef>
                          <c15:sqref>Sheet1!$A$7</c15:sqref>
                        </c15:formulaRef>
                      </c:ext>
                    </c:extLst>
                    <c:strCache>
                      <c:ptCount val="1"/>
                      <c:pt idx="0">
                        <c:v>FL Black</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Sheet1!$B$7:$G$7</c15:sqref>
                        </c15:formulaRef>
                      </c:ext>
                    </c:extLst>
                    <c:numCache>
                      <c:formatCode>0.0%</c:formatCode>
                      <c:ptCount val="1"/>
                      <c:pt idx="0">
                        <c:v>0.26523948449457935</c:v>
                      </c:pt>
                    </c:numCache>
                  </c:numRef>
                </c:val>
              </c15:ser>
            </c15:filteredBarSeries>
            <c15:filteredBarSeries>
              <c15:ser>
                <c:idx val="6"/>
                <c:order val="9"/>
                <c:tx>
                  <c:strRef>
                    <c:extLst xmlns:c15="http://schemas.microsoft.com/office/drawing/2012/chart">
                      <c:ext xmlns:c15="http://schemas.microsoft.com/office/drawing/2012/chart" uri="{02D57815-91ED-43cb-92C2-25804820EDAC}">
                        <c15:formulaRef>
                          <c15:sqref>Sheet1!$A$8</c15:sqref>
                        </c15:formulaRef>
                      </c:ext>
                    </c:extLst>
                    <c:strCache>
                      <c:ptCount val="1"/>
                      <c:pt idx="0">
                        <c:v>FL Asian</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Sheet1!$B$8:$G$8</c15:sqref>
                        </c15:formulaRef>
                      </c:ext>
                    </c:extLst>
                    <c:numCache>
                      <c:formatCode>0.0%</c:formatCode>
                      <c:ptCount val="1"/>
                      <c:pt idx="0">
                        <c:v>0.53138453048442358</c:v>
                      </c:pt>
                    </c:numCache>
                  </c:numRef>
                </c:val>
              </c15:ser>
            </c15:filteredBarSeries>
            <c15:filteredBarSeries>
              <c15:ser>
                <c:idx val="7"/>
                <c:order val="10"/>
                <c:tx>
                  <c:strRef>
                    <c:extLst xmlns:c15="http://schemas.microsoft.com/office/drawing/2012/chart">
                      <c:ext xmlns:c15="http://schemas.microsoft.com/office/drawing/2012/chart" uri="{02D57815-91ED-43cb-92C2-25804820EDAC}">
                        <c15:formulaRef>
                          <c15:sqref>Sheet1!$A$9</c15:sqref>
                        </c15:formulaRef>
                      </c:ext>
                    </c:extLst>
                    <c:strCache>
                      <c:ptCount val="1"/>
                      <c:pt idx="0">
                        <c:v>FL Other</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Sheet1!$B$9:$G$9</c15:sqref>
                        </c15:formulaRef>
                      </c:ext>
                    </c:extLst>
                    <c:numCache>
                      <c:formatCode>0.0%</c:formatCode>
                      <c:ptCount val="1"/>
                      <c:pt idx="0">
                        <c:v>0.32212642630600413</c:v>
                      </c:pt>
                    </c:numCache>
                  </c:numRef>
                </c:val>
              </c15:ser>
            </c15:filteredBarSeries>
            <c15:filteredBarSeries>
              <c15:ser>
                <c:idx val="8"/>
                <c:order val="11"/>
                <c:tx>
                  <c:strRef>
                    <c:extLst xmlns:c15="http://schemas.microsoft.com/office/drawing/2012/chart">
                      <c:ext xmlns:c15="http://schemas.microsoft.com/office/drawing/2012/chart" uri="{02D57815-91ED-43cb-92C2-25804820EDAC}">
                        <c15:formulaRef>
                          <c15:sqref>Sheet1!$A$10</c15:sqref>
                        </c15:formulaRef>
                      </c:ext>
                    </c:extLst>
                    <c:strCache>
                      <c:ptCount val="1"/>
                      <c:pt idx="0">
                        <c:v>FL NH White</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Sheet1!$B$10:$G$10</c15:sqref>
                        </c15:formulaRef>
                      </c:ext>
                    </c:extLst>
                    <c:numCache>
                      <c:formatCode>0.0%</c:formatCode>
                      <c:ptCount val="1"/>
                      <c:pt idx="0">
                        <c:v>0.40777591461129925</c:v>
                      </c:pt>
                    </c:numCache>
                  </c:numRef>
                </c:val>
              </c15:ser>
            </c15:filteredBarSeries>
            <c15:filteredBarSeries>
              <c15:ser>
                <c:idx val="10"/>
                <c:order val="12"/>
                <c:tx>
                  <c:strRef>
                    <c:extLst xmlns:c15="http://schemas.microsoft.com/office/drawing/2012/chart">
                      <c:ext xmlns:c15="http://schemas.microsoft.com/office/drawing/2012/chart" uri="{02D57815-91ED-43cb-92C2-25804820EDAC}">
                        <c15:formulaRef>
                          <c15:sqref>Sheet1!$A$12</c15:sqref>
                        </c15:formulaRef>
                      </c:ext>
                    </c:extLst>
                    <c:strCache>
                      <c:ptCount val="1"/>
                      <c:pt idx="0">
                        <c:v>NY Black</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Sheet1!$B$12:$G$12</c15:sqref>
                        </c15:formulaRef>
                      </c:ext>
                    </c:extLst>
                    <c:numCache>
                      <c:formatCode>0.0%</c:formatCode>
                      <c:ptCount val="1"/>
                      <c:pt idx="0">
                        <c:v>0.31281330384922729</c:v>
                      </c:pt>
                    </c:numCache>
                  </c:numRef>
                </c:val>
              </c15:ser>
            </c15:filteredBarSeries>
            <c15:filteredBarSeries>
              <c15:ser>
                <c:idx val="11"/>
                <c:order val="13"/>
                <c:tx>
                  <c:strRef>
                    <c:extLst xmlns:c15="http://schemas.microsoft.com/office/drawing/2012/chart">
                      <c:ext xmlns:c15="http://schemas.microsoft.com/office/drawing/2012/chart" uri="{02D57815-91ED-43cb-92C2-25804820EDAC}">
                        <c15:formulaRef>
                          <c15:sqref>Sheet1!$A$13</c15:sqref>
                        </c15:formulaRef>
                      </c:ext>
                    </c:extLst>
                    <c:strCache>
                      <c:ptCount val="1"/>
                      <c:pt idx="0">
                        <c:v>NY Asian</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Sheet1!$B$13:$G$13</c15:sqref>
                        </c15:formulaRef>
                      </c:ext>
                    </c:extLst>
                    <c:numCache>
                      <c:formatCode>0.0%</c:formatCode>
                      <c:ptCount val="1"/>
                      <c:pt idx="0">
                        <c:v>0.50710060890020425</c:v>
                      </c:pt>
                    </c:numCache>
                  </c:numRef>
                </c:val>
              </c15:ser>
            </c15:filteredBarSeries>
            <c15:filteredBarSeries>
              <c15:ser>
                <c:idx val="12"/>
                <c:order val="14"/>
                <c:tx>
                  <c:strRef>
                    <c:extLst xmlns:c15="http://schemas.microsoft.com/office/drawing/2012/chart">
                      <c:ext xmlns:c15="http://schemas.microsoft.com/office/drawing/2012/chart" uri="{02D57815-91ED-43cb-92C2-25804820EDAC}">
                        <c15:formulaRef>
                          <c15:sqref>Sheet1!$A$14</c15:sqref>
                        </c15:formulaRef>
                      </c:ext>
                    </c:extLst>
                    <c:strCache>
                      <c:ptCount val="1"/>
                      <c:pt idx="0">
                        <c:v>NY Other</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Sheet1!$B$14:$G$14</c15:sqref>
                        </c15:formulaRef>
                      </c:ext>
                    </c:extLst>
                    <c:numCache>
                      <c:formatCode>0.0%</c:formatCode>
                      <c:ptCount val="1"/>
                      <c:pt idx="0">
                        <c:v>0.23465462219852926</c:v>
                      </c:pt>
                    </c:numCache>
                  </c:numRef>
                </c:val>
              </c15:ser>
            </c15:filteredBarSeries>
            <c15:filteredBarSeries>
              <c15:ser>
                <c:idx val="13"/>
                <c:order val="15"/>
                <c:tx>
                  <c:strRef>
                    <c:extLst xmlns:c15="http://schemas.microsoft.com/office/drawing/2012/chart">
                      <c:ext xmlns:c15="http://schemas.microsoft.com/office/drawing/2012/chart" uri="{02D57815-91ED-43cb-92C2-25804820EDAC}">
                        <c15:formulaRef>
                          <c15:sqref>Sheet1!$A$15</c15:sqref>
                        </c15:formulaRef>
                      </c:ext>
                    </c:extLst>
                    <c:strCache>
                      <c:ptCount val="1"/>
                      <c:pt idx="0">
                        <c:v>NY NH White</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Sheet1!$B$15:$G$15</c15:sqref>
                        </c15:formulaRef>
                      </c:ext>
                    </c:extLst>
                    <c:numCache>
                      <c:formatCode>0.0%</c:formatCode>
                      <c:ptCount val="1"/>
                      <c:pt idx="0">
                        <c:v>0.49926334887231993</c:v>
                      </c:pt>
                    </c:numCache>
                  </c:numRef>
                </c:val>
              </c15:ser>
            </c15:filteredBarSeries>
            <c15:filteredBarSeries>
              <c15:ser>
                <c:idx val="15"/>
                <c:order val="16"/>
                <c:tx>
                  <c:strRef>
                    <c:extLst xmlns:c15="http://schemas.microsoft.com/office/drawing/2012/chart">
                      <c:ext xmlns:c15="http://schemas.microsoft.com/office/drawing/2012/chart" uri="{02D57815-91ED-43cb-92C2-25804820EDAC}">
                        <c15:formulaRef>
                          <c15:sqref>Sheet1!$A$17</c15:sqref>
                        </c15:formulaRef>
                      </c:ext>
                    </c:extLst>
                    <c:strCache>
                      <c:ptCount val="1"/>
                      <c:pt idx="0">
                        <c:v>TX Black</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Sheet1!$B$17:$G$17</c15:sqref>
                        </c15:formulaRef>
                      </c:ext>
                    </c:extLst>
                    <c:numCache>
                      <c:formatCode>0.0%</c:formatCode>
                      <c:ptCount val="1"/>
                      <c:pt idx="0">
                        <c:v>0.2946268448221368</c:v>
                      </c:pt>
                    </c:numCache>
                  </c:numRef>
                </c:val>
              </c15:ser>
            </c15:filteredBarSeries>
            <c15:filteredBarSeries>
              <c15:ser>
                <c:idx val="16"/>
                <c:order val="17"/>
                <c:tx>
                  <c:strRef>
                    <c:extLst xmlns:c15="http://schemas.microsoft.com/office/drawing/2012/chart">
                      <c:ext xmlns:c15="http://schemas.microsoft.com/office/drawing/2012/chart" uri="{02D57815-91ED-43cb-92C2-25804820EDAC}">
                        <c15:formulaRef>
                          <c15:sqref>Sheet1!$A$18</c15:sqref>
                        </c15:formulaRef>
                      </c:ext>
                    </c:extLst>
                    <c:strCache>
                      <c:ptCount val="1"/>
                      <c:pt idx="0">
                        <c:v>TX Asian</c:v>
                      </c:pt>
                    </c:strCache>
                  </c:strRef>
                </c:tx>
                <c:spPr>
                  <a:solidFill>
                    <a:schemeClr val="accent5">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Sheet1!$B$18:$G$18</c15:sqref>
                        </c15:formulaRef>
                      </c:ext>
                    </c:extLst>
                    <c:numCache>
                      <c:formatCode>0.0%</c:formatCode>
                      <c:ptCount val="1"/>
                      <c:pt idx="0">
                        <c:v>0.63178578742058544</c:v>
                      </c:pt>
                    </c:numCache>
                  </c:numRef>
                </c:val>
              </c15:ser>
            </c15:filteredBarSeries>
            <c15:filteredBarSeries>
              <c15:ser>
                <c:idx val="17"/>
                <c:order val="18"/>
                <c:tx>
                  <c:strRef>
                    <c:extLst xmlns:c15="http://schemas.microsoft.com/office/drawing/2012/chart">
                      <c:ext xmlns:c15="http://schemas.microsoft.com/office/drawing/2012/chart" uri="{02D57815-91ED-43cb-92C2-25804820EDAC}">
                        <c15:formulaRef>
                          <c15:sqref>Sheet1!$A$19</c15:sqref>
                        </c15:formulaRef>
                      </c:ext>
                    </c:extLst>
                    <c:strCache>
                      <c:ptCount val="1"/>
                      <c:pt idx="0">
                        <c:v>TX Other</c:v>
                      </c:pt>
                    </c:strCache>
                  </c:strRef>
                </c:tx>
                <c:spPr>
                  <a:solidFill>
                    <a:schemeClr val="accent6">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Sheet1!$B$19:$G$19</c15:sqref>
                        </c15:formulaRef>
                      </c:ext>
                    </c:extLst>
                    <c:numCache>
                      <c:formatCode>0.0%</c:formatCode>
                      <c:ptCount val="1"/>
                      <c:pt idx="0">
                        <c:v>0.19758618428601871</c:v>
                      </c:pt>
                    </c:numCache>
                  </c:numRef>
                </c:val>
              </c15:ser>
            </c15:filteredBarSeries>
            <c15:filteredBarSeries>
              <c15:ser>
                <c:idx val="18"/>
                <c:order val="19"/>
                <c:tx>
                  <c:strRef>
                    <c:extLst xmlns:c15="http://schemas.microsoft.com/office/drawing/2012/chart">
                      <c:ext xmlns:c15="http://schemas.microsoft.com/office/drawing/2012/chart" uri="{02D57815-91ED-43cb-92C2-25804820EDAC}">
                        <c15:formulaRef>
                          <c15:sqref>Sheet1!$A$20</c15:sqref>
                        </c15:formulaRef>
                      </c:ext>
                    </c:extLst>
                    <c:strCache>
                      <c:ptCount val="1"/>
                      <c:pt idx="0">
                        <c:v>TX NH White</c:v>
                      </c:pt>
                    </c:strCache>
                  </c:strRef>
                </c:tx>
                <c:spPr>
                  <a:solidFill>
                    <a:schemeClr val="accent1">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Sheet1!$B$20:$G$20</c15:sqref>
                        </c15:formulaRef>
                      </c:ext>
                    </c:extLst>
                    <c:numCache>
                      <c:formatCode>0.0%</c:formatCode>
                      <c:ptCount val="1"/>
                      <c:pt idx="0">
                        <c:v>0.43806270346264214</c:v>
                      </c:pt>
                    </c:numCache>
                  </c:numRef>
                </c:val>
              </c15:ser>
            </c15:filteredBarSeries>
            <c15:filteredBarSeries>
              <c15:ser>
                <c:idx val="20"/>
                <c:order val="21"/>
                <c:tx>
                  <c:strRef>
                    <c:extLst xmlns:c15="http://schemas.microsoft.com/office/drawing/2012/chart">
                      <c:ext xmlns:c15="http://schemas.microsoft.com/office/drawing/2012/chart" uri="{02D57815-91ED-43cb-92C2-25804820EDAC}">
                        <c15:formulaRef>
                          <c15:sqref>Sheet1!$A$22</c15:sqref>
                        </c15:formulaRef>
                      </c:ext>
                    </c:extLst>
                    <c:strCache>
                      <c:ptCount val="1"/>
                      <c:pt idx="0">
                        <c:v>US Black</c:v>
                      </c:pt>
                    </c:strCache>
                  </c:strRef>
                </c:tx>
                <c:spPr>
                  <a:solidFill>
                    <a:schemeClr val="accent3">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Sheet1!$B$22:$G$22</c15:sqref>
                        </c15:formulaRef>
                      </c:ext>
                    </c:extLst>
                    <c:numCache>
                      <c:formatCode>0.0%</c:formatCode>
                      <c:ptCount val="1"/>
                      <c:pt idx="0">
                        <c:v>0.27734770890946409</c:v>
                      </c:pt>
                    </c:numCache>
                  </c:numRef>
                </c:val>
              </c15:ser>
            </c15:filteredBarSeries>
            <c15:filteredBarSeries>
              <c15:ser>
                <c:idx val="21"/>
                <c:order val="22"/>
                <c:tx>
                  <c:strRef>
                    <c:extLst xmlns:c15="http://schemas.microsoft.com/office/drawing/2012/chart">
                      <c:ext xmlns:c15="http://schemas.microsoft.com/office/drawing/2012/chart" uri="{02D57815-91ED-43cb-92C2-25804820EDAC}">
                        <c15:formulaRef>
                          <c15:sqref>Sheet1!$A$23</c15:sqref>
                        </c15:formulaRef>
                      </c:ext>
                    </c:extLst>
                    <c:strCache>
                      <c:ptCount val="1"/>
                      <c:pt idx="0">
                        <c:v>US Asian</c:v>
                      </c:pt>
                    </c:strCache>
                  </c:strRef>
                </c:tx>
                <c:spPr>
                  <a:solidFill>
                    <a:schemeClr val="accent4">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Sheet1!$B$23:$G$23</c15:sqref>
                        </c15:formulaRef>
                      </c:ext>
                    </c:extLst>
                    <c:numCache>
                      <c:formatCode>0.0%</c:formatCode>
                      <c:ptCount val="1"/>
                      <c:pt idx="0">
                        <c:v>0.58209047834372529</c:v>
                      </c:pt>
                    </c:numCache>
                  </c:numRef>
                </c:val>
              </c15:ser>
            </c15:filteredBarSeries>
            <c15:filteredBarSeries>
              <c15:ser>
                <c:idx val="22"/>
                <c:order val="23"/>
                <c:tx>
                  <c:strRef>
                    <c:extLst xmlns:c15="http://schemas.microsoft.com/office/drawing/2012/chart">
                      <c:ext xmlns:c15="http://schemas.microsoft.com/office/drawing/2012/chart" uri="{02D57815-91ED-43cb-92C2-25804820EDAC}">
                        <c15:formulaRef>
                          <c15:sqref>Sheet1!$A$24</c15:sqref>
                        </c15:formulaRef>
                      </c:ext>
                    </c:extLst>
                    <c:strCache>
                      <c:ptCount val="1"/>
                      <c:pt idx="0">
                        <c:v>US Other</c:v>
                      </c:pt>
                    </c:strCache>
                  </c:strRef>
                </c:tx>
                <c:spPr>
                  <a:solidFill>
                    <a:schemeClr val="accent5">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Sheet1!$B$24:$G$24</c15:sqref>
                        </c15:formulaRef>
                      </c:ext>
                    </c:extLst>
                    <c:numCache>
                      <c:formatCode>0.0%</c:formatCode>
                      <c:ptCount val="1"/>
                      <c:pt idx="0">
                        <c:v>0.22766830909616242</c:v>
                      </c:pt>
                    </c:numCache>
                  </c:numRef>
                </c:val>
              </c15:ser>
            </c15:filteredBarSeries>
            <c15:filteredBarSeries>
              <c15:ser>
                <c:idx val="23"/>
                <c:order val="24"/>
                <c:tx>
                  <c:strRef>
                    <c:extLst xmlns:c15="http://schemas.microsoft.com/office/drawing/2012/chart">
                      <c:ext xmlns:c15="http://schemas.microsoft.com/office/drawing/2012/chart" uri="{02D57815-91ED-43cb-92C2-25804820EDAC}">
                        <c15:formulaRef>
                          <c15:sqref>Sheet1!$A$25</c15:sqref>
                        </c15:formulaRef>
                      </c:ext>
                    </c:extLst>
                    <c:strCache>
                      <c:ptCount val="1"/>
                      <c:pt idx="0">
                        <c:v>US NH White</c:v>
                      </c:pt>
                    </c:strCache>
                  </c:strRef>
                </c:tx>
                <c:spPr>
                  <a:solidFill>
                    <a:schemeClr val="accent6">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Sheet1!$B$1:$G$1</c15:sqref>
                        </c15:formulaRef>
                      </c:ext>
                    </c:extLst>
                    <c:strCache>
                      <c:ptCount val="1"/>
                      <c:pt idx="0">
                        <c:v>TotalAssocPl</c:v>
                      </c:pt>
                    </c:strCache>
                  </c:strRef>
                </c:cat>
                <c:val>
                  <c:numRef>
                    <c:extLst xmlns:c15="http://schemas.microsoft.com/office/drawing/2012/chart">
                      <c:ext xmlns:c15="http://schemas.microsoft.com/office/drawing/2012/chart" uri="{02D57815-91ED-43cb-92C2-25804820EDAC}">
                        <c15:formulaRef>
                          <c15:sqref>Sheet1!$B$25:$G$25</c15:sqref>
                        </c15:formulaRef>
                      </c:ext>
                    </c:extLst>
                    <c:numCache>
                      <c:formatCode>0.0%</c:formatCode>
                      <c:ptCount val="1"/>
                      <c:pt idx="0">
                        <c:v>0.42358389136949942</c:v>
                      </c:pt>
                    </c:numCache>
                  </c:numRef>
                </c:val>
              </c15:ser>
            </c15:filteredBarSeries>
          </c:ext>
        </c:extLst>
      </c:barChart>
      <c:catAx>
        <c:axId val="487486664"/>
        <c:scaling>
          <c:orientation val="minMax"/>
        </c:scaling>
        <c:delete val="1"/>
        <c:axPos val="b"/>
        <c:numFmt formatCode="General" sourceLinked="1"/>
        <c:majorTickMark val="none"/>
        <c:minorTickMark val="none"/>
        <c:tickLblPos val="nextTo"/>
        <c:crossAx val="487489408"/>
        <c:crosses val="autoZero"/>
        <c:auto val="1"/>
        <c:lblAlgn val="ctr"/>
        <c:lblOffset val="100"/>
        <c:noMultiLvlLbl val="0"/>
      </c:catAx>
      <c:valAx>
        <c:axId val="4874894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7486664"/>
        <c:crosses val="autoZero"/>
        <c:crossBetween val="between"/>
      </c:valAx>
      <c:spPr>
        <a:noFill/>
        <a:ln>
          <a:noFill/>
        </a:ln>
        <a:effectLst/>
      </c:spPr>
    </c:plotArea>
    <c:legend>
      <c:legendPos val="b"/>
      <c:layout>
        <c:manualLayout>
          <c:xMode val="edge"/>
          <c:yMode val="edge"/>
          <c:x val="0.14141342129531106"/>
          <c:y val="0.87075851052995501"/>
          <c:w val="0.85681279704901736"/>
          <c:h val="5.572208851701569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3"/>
          <c:order val="3"/>
          <c:tx>
            <c:strRef>
              <c:f>Sheet1!$E$1</c:f>
              <c:strCache>
                <c:ptCount val="1"/>
                <c:pt idx="0">
                  <c:v>Percent of Total 2014</c:v>
                </c:pt>
              </c:strCache>
            </c:strRef>
          </c:tx>
          <c:dPt>
            <c:idx val="0"/>
            <c:bubble3D val="0"/>
            <c:spPr>
              <a:solidFill>
                <a:schemeClr val="accent1"/>
              </a:solidFill>
              <a:ln w="19050">
                <a:solidFill>
                  <a:schemeClr val="lt1"/>
                </a:solidFill>
              </a:ln>
              <a:effectLst/>
            </c:spPr>
          </c:dPt>
          <c:dPt>
            <c:idx val="1"/>
            <c:bubble3D val="0"/>
            <c:spPr>
              <a:solidFill>
                <a:schemeClr val="accent1"/>
              </a:solidFill>
              <a:ln w="19050">
                <a:solidFill>
                  <a:schemeClr val="lt1"/>
                </a:solidFill>
              </a:ln>
              <a:effectLst/>
            </c:spPr>
          </c:dPt>
          <c:dPt>
            <c:idx val="2"/>
            <c:bubble3D val="0"/>
            <c:spPr>
              <a:solidFill>
                <a:schemeClr val="accent2"/>
              </a:solidFill>
              <a:ln w="19050">
                <a:solidFill>
                  <a:schemeClr val="lt1"/>
                </a:solidFill>
              </a:ln>
              <a:effectLst/>
            </c:spPr>
          </c:dPt>
          <c:dPt>
            <c:idx val="3"/>
            <c:bubble3D val="0"/>
            <c:spPr>
              <a:solidFill>
                <a:schemeClr val="bg1">
                  <a:lumMod val="65000"/>
                </a:schemeClr>
              </a:solidFill>
              <a:ln w="19050">
                <a:solidFill>
                  <a:schemeClr val="lt1"/>
                </a:solidFill>
              </a:ln>
              <a:effectLst/>
            </c:spPr>
          </c:dPt>
          <c:dPt>
            <c:idx val="4"/>
            <c:bubble3D val="0"/>
            <c:spPr>
              <a:solidFill>
                <a:schemeClr val="accent4"/>
              </a:solidFill>
              <a:ln w="19050">
                <a:solidFill>
                  <a:schemeClr val="lt1"/>
                </a:solidFill>
              </a:ln>
              <a:effectLst/>
            </c:spPr>
          </c:dPt>
          <c:dPt>
            <c:idx val="5"/>
            <c:bubble3D val="0"/>
            <c:spPr>
              <a:solidFill>
                <a:schemeClr val="accent5"/>
              </a:solidFill>
            </c:spPr>
          </c:dPt>
          <c:dLbls>
            <c:dLbl>
              <c:idx val="0"/>
              <c:layout>
                <c:manualLayout>
                  <c:x val="-0.23909027880948844"/>
                  <c:y val="-0.1612949850244893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1"/>
              <c:layout>
                <c:manualLayout>
                  <c:x val="-0.2621537166344774"/>
                  <c:y val="-0.20562316094167551"/>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ext>
              </c:extLst>
            </c:dLbl>
            <c:dLbl>
              <c:idx val="2"/>
              <c:layout>
                <c:manualLayout>
                  <c:x val="0.22405660377358491"/>
                  <c:y val="1.1873529549394543E-2"/>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ext>
              </c:extLst>
            </c:dLbl>
            <c:dLbl>
              <c:idx val="3"/>
              <c:layout>
                <c:manualLayout>
                  <c:x val="-7.8311048383103057E-2"/>
                  <c:y val="0.1476922872451622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4"/>
              <c:layout>
                <c:manualLayout>
                  <c:x val="3.8824840291190016E-2"/>
                  <c:y val="-4.6687542208179673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5"/>
              <c:layout>
                <c:manualLayout>
                  <c:x val="-2.4250978061704552E-3"/>
                  <c:y val="2.650431406014515E-2"/>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15:spPr xmlns:c15="http://schemas.microsoft.com/office/drawing/2012/chart">
                  <a:prstGeom prst="wedgeRectCallout">
                    <a:avLst/>
                  </a:prstGeom>
                </c15:spPr>
              </c:ext>
            </c:extLst>
          </c:dLbls>
          <c:cat>
            <c:strRef>
              <c:f>Sheet1!$A$2:$A$7</c:f>
              <c:strCache>
                <c:ptCount val="6"/>
                <c:pt idx="0">
                  <c:v>Total Population</c:v>
                </c:pt>
                <c:pt idx="1">
                  <c:v>Hispanic or Latino</c:v>
                </c:pt>
                <c:pt idx="2">
                  <c:v>NH White</c:v>
                </c:pt>
                <c:pt idx="3">
                  <c:v>NH Black </c:v>
                </c:pt>
                <c:pt idx="4">
                  <c:v>NH Asian</c:v>
                </c:pt>
                <c:pt idx="5">
                  <c:v>NH Other</c:v>
                </c:pt>
              </c:strCache>
            </c:strRef>
          </c:cat>
          <c:val>
            <c:numRef>
              <c:f>Sheet1!$E$2:$E$7</c:f>
              <c:numCache>
                <c:formatCode>0%</c:formatCode>
                <c:ptCount val="6"/>
                <c:pt idx="1">
                  <c:v>0.38622087848339565</c:v>
                </c:pt>
                <c:pt idx="2">
                  <c:v>0.43532634505718337</c:v>
                </c:pt>
                <c:pt idx="3">
                  <c:v>0.11729109048580333</c:v>
                </c:pt>
                <c:pt idx="4">
                  <c:v>4.3677406033722353E-2</c:v>
                </c:pt>
                <c:pt idx="5">
                  <c:v>1.7484279939895295E-2</c:v>
                </c:pt>
              </c:numCache>
            </c:numRef>
          </c:val>
          <c:extLst/>
        </c:ser>
        <c:dLbls>
          <c:showLegendKey val="0"/>
          <c:showVal val="0"/>
          <c:showCatName val="0"/>
          <c:showSerName val="0"/>
          <c:showPercent val="0"/>
          <c:showBubbleSize val="0"/>
          <c:showLeaderLines val="1"/>
        </c:dLbls>
        <c:firstSliceAng val="57"/>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6"/>
                      <c:pt idx="0">
                        <c:v>Total Population</c:v>
                      </c:pt>
                      <c:pt idx="1">
                        <c:v>Hispanic or Latino</c:v>
                      </c:pt>
                      <c:pt idx="2">
                        <c:v>NH White</c:v>
                      </c:pt>
                      <c:pt idx="3">
                        <c:v>NH Black </c:v>
                      </c:pt>
                      <c:pt idx="4">
                        <c:v>NH Asian</c:v>
                      </c:pt>
                      <c:pt idx="5">
                        <c:v>NH Other</c:v>
                      </c:pt>
                    </c:strCache>
                  </c:strRef>
                </c:cat>
                <c:val>
                  <c:numRef>
                    <c:extLst>
                      <c:ext uri="{02D57815-91ED-43cb-92C2-25804820EDAC}">
                        <c15:formulaRef>
                          <c15:sqref>Sheet1!$B$2:$B$7</c15:sqref>
                        </c15:formulaRef>
                      </c:ext>
                    </c:extLst>
                    <c:numCache>
                      <c:formatCode>_(* #,##0_);_(* \(#,##0\);_(* "-"??_);_(@_)</c:formatCode>
                      <c:ptCount val="6"/>
                      <c:pt idx="0">
                        <c:v>20851820</c:v>
                      </c:pt>
                      <c:pt idx="1">
                        <c:v>6669666</c:v>
                      </c:pt>
                      <c:pt idx="2">
                        <c:v>10933313</c:v>
                      </c:pt>
                      <c:pt idx="3">
                        <c:v>2364255</c:v>
                      </c:pt>
                      <c:pt idx="4">
                        <c:v>554445</c:v>
                      </c:pt>
                      <c:pt idx="5">
                        <c:v>330141</c:v>
                      </c:pt>
                    </c:numCache>
                  </c:numRef>
                </c:val>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6"/>
                      <c:pt idx="0">
                        <c:v>Total Population</c:v>
                      </c:pt>
                      <c:pt idx="1">
                        <c:v>Hispanic or Latino</c:v>
                      </c:pt>
                      <c:pt idx="2">
                        <c:v>NH White</c:v>
                      </c:pt>
                      <c:pt idx="3">
                        <c:v>NH Black </c:v>
                      </c:pt>
                      <c:pt idx="4">
                        <c:v>NH Asian</c:v>
                      </c:pt>
                      <c:pt idx="5">
                        <c:v>NH Other</c:v>
                      </c:pt>
                    </c:strCache>
                  </c:strRef>
                </c:cat>
                <c:val>
                  <c:numRef>
                    <c:extLst xmlns:c15="http://schemas.microsoft.com/office/drawing/2012/chart">
                      <c:ext xmlns:c15="http://schemas.microsoft.com/office/drawing/2012/chart" uri="{02D57815-91ED-43cb-92C2-25804820EDAC}">
                        <c15:formulaRef>
                          <c15:sqref>Sheet1!$C$2:$C$7</c15:sqref>
                        </c15:formulaRef>
                      </c:ext>
                    </c:extLst>
                    <c:numCache>
                      <c:formatCode>0%</c:formatCode>
                      <c:ptCount val="6"/>
                      <c:pt idx="1">
                        <c:v>0.31986013690891252</c:v>
                      </c:pt>
                      <c:pt idx="2">
                        <c:v>0.52433375120253289</c:v>
                      </c:pt>
                      <c:pt idx="3">
                        <c:v>0.11338362790394316</c:v>
                      </c:pt>
                      <c:pt idx="4">
                        <c:v>2.6589765305858194E-2</c:v>
                      </c:pt>
                      <c:pt idx="5">
                        <c:v>1.5832718678753223E-2</c:v>
                      </c:pt>
                    </c:numCache>
                  </c:numRef>
                </c:val>
                <c:extLst xmlns:c15="http://schemas.microsoft.com/office/drawing/2012/char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6"/>
                      <c:pt idx="0">
                        <c:v>Total Population</c:v>
                      </c:pt>
                      <c:pt idx="1">
                        <c:v>Hispanic or Latino</c:v>
                      </c:pt>
                      <c:pt idx="2">
                        <c:v>NH White</c:v>
                      </c:pt>
                      <c:pt idx="3">
                        <c:v>NH Black </c:v>
                      </c:pt>
                      <c:pt idx="4">
                        <c:v>NH Asian</c:v>
                      </c:pt>
                      <c:pt idx="5">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6"/>
                      <c:pt idx="0">
                        <c:v>25145561</c:v>
                      </c:pt>
                      <c:pt idx="1">
                        <c:v>9460921</c:v>
                      </c:pt>
                      <c:pt idx="2">
                        <c:v>11397345</c:v>
                      </c:pt>
                      <c:pt idx="3">
                        <c:v>2886825</c:v>
                      </c:pt>
                      <c:pt idx="4">
                        <c:v>948426</c:v>
                      </c:pt>
                      <c:pt idx="5">
                        <c:v>452044</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6"/>
                      <c:pt idx="0">
                        <c:v>Total Population</c:v>
                      </c:pt>
                      <c:pt idx="1">
                        <c:v>Hispanic or Latino</c:v>
                      </c:pt>
                      <c:pt idx="2">
                        <c:v>NH White</c:v>
                      </c:pt>
                      <c:pt idx="3">
                        <c:v>NH Black </c:v>
                      </c:pt>
                      <c:pt idx="4">
                        <c:v>NH Asian</c:v>
                      </c:pt>
                      <c:pt idx="5">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6"/>
                      <c:pt idx="0">
                        <c:v>0.20591684562786366</c:v>
                      </c:pt>
                      <c:pt idx="1">
                        <c:v>0.41849996686490748</c:v>
                      </c:pt>
                      <c:pt idx="2">
                        <c:v>4.244203015133656E-2</c:v>
                      </c:pt>
                      <c:pt idx="3">
                        <c:v>0.22102945748237818</c:v>
                      </c:pt>
                      <c:pt idx="4">
                        <c:v>0.71058626193761332</c:v>
                      </c:pt>
                      <c:pt idx="5">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Sheet1!$D$1</c:f>
              <c:strCache>
                <c:ptCount val="1"/>
                <c:pt idx="0">
                  <c:v>Male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5"/>
                <c:pt idx="0">
                  <c:v>Asian</c:v>
                </c:pt>
                <c:pt idx="1">
                  <c:v>NH White</c:v>
                </c:pt>
                <c:pt idx="2">
                  <c:v>Black</c:v>
                </c:pt>
                <c:pt idx="3">
                  <c:v>Other</c:v>
                </c:pt>
                <c:pt idx="4">
                  <c:v>Hispanic</c:v>
                </c:pt>
              </c:strCache>
            </c:strRef>
          </c:cat>
          <c:val>
            <c:numRef>
              <c:f>Sheet1!$D$2:$D$26</c:f>
              <c:numCache>
                <c:formatCode>0.0%</c:formatCode>
                <c:ptCount val="5"/>
                <c:pt idx="0">
                  <c:v>0.65782429914491292</c:v>
                </c:pt>
                <c:pt idx="1">
                  <c:v>0.44434924585375268</c:v>
                </c:pt>
                <c:pt idx="2">
                  <c:v>0.26348424699031803</c:v>
                </c:pt>
                <c:pt idx="3">
                  <c:v>0.18616448761252161</c:v>
                </c:pt>
                <c:pt idx="4">
                  <c:v>0.16849633068477929</c:v>
                </c:pt>
              </c:numCache>
            </c:numRef>
          </c:val>
        </c:ser>
        <c:ser>
          <c:idx val="4"/>
          <c:order val="4"/>
          <c:tx>
            <c:strRef>
              <c:f>Sheet1!$F$1</c:f>
              <c:strCache>
                <c:ptCount val="1"/>
                <c:pt idx="0">
                  <c:v>Female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5"/>
                <c:pt idx="0">
                  <c:v>Asian</c:v>
                </c:pt>
                <c:pt idx="1">
                  <c:v>NH White</c:v>
                </c:pt>
                <c:pt idx="2">
                  <c:v>Black</c:v>
                </c:pt>
                <c:pt idx="3">
                  <c:v>Other</c:v>
                </c:pt>
                <c:pt idx="4">
                  <c:v>Hispanic</c:v>
                </c:pt>
              </c:strCache>
            </c:strRef>
          </c:cat>
          <c:val>
            <c:numRef>
              <c:f>Sheet1!$F$2:$F$26</c:f>
              <c:numCache>
                <c:formatCode>0.0%</c:formatCode>
                <c:ptCount val="5"/>
                <c:pt idx="0">
                  <c:v>0.60817387070571705</c:v>
                </c:pt>
                <c:pt idx="1">
                  <c:v>0.43208318920447142</c:v>
                </c:pt>
                <c:pt idx="2">
                  <c:v>0.32190628988561959</c:v>
                </c:pt>
                <c:pt idx="3">
                  <c:v>0.20933991917377637</c:v>
                </c:pt>
                <c:pt idx="4">
                  <c:v>0.19685988780932673</c:v>
                </c:pt>
              </c:numCache>
            </c:numRef>
          </c:val>
        </c:ser>
        <c:dLbls>
          <c:showLegendKey val="0"/>
          <c:showVal val="0"/>
          <c:showCatName val="0"/>
          <c:showSerName val="0"/>
          <c:showPercent val="0"/>
          <c:showBubbleSize val="0"/>
        </c:dLbls>
        <c:gapWidth val="219"/>
        <c:overlap val="-27"/>
        <c:axId val="487486272"/>
        <c:axId val="48748862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TotalAssocPl</c:v>
                      </c:pt>
                    </c:strCache>
                  </c:strRef>
                </c:tx>
                <c:spPr>
                  <a:solidFill>
                    <a:schemeClr val="accent1"/>
                  </a:solidFill>
                  <a:ln>
                    <a:noFill/>
                  </a:ln>
                  <a:effectLst/>
                </c:spPr>
                <c:invertIfNegative val="0"/>
                <c:cat>
                  <c:strRef>
                    <c:extLst>
                      <c:ext uri="{02D57815-91ED-43cb-92C2-25804820EDAC}">
                        <c15:formulaRef>
                          <c15:sqref>Sheet1!$A$2:$A$26</c15:sqref>
                        </c15:formulaRef>
                      </c:ext>
                    </c:extLst>
                    <c:strCache>
                      <c:ptCount val="5"/>
                      <c:pt idx="0">
                        <c:v>Asian</c:v>
                      </c:pt>
                      <c:pt idx="1">
                        <c:v>NH White</c:v>
                      </c:pt>
                      <c:pt idx="2">
                        <c:v>Black</c:v>
                      </c:pt>
                      <c:pt idx="3">
                        <c:v>Other</c:v>
                      </c:pt>
                      <c:pt idx="4">
                        <c:v>Hispanic</c:v>
                      </c:pt>
                    </c:strCache>
                  </c:strRef>
                </c:cat>
                <c:val>
                  <c:numRef>
                    <c:extLst>
                      <c:ext uri="{02D57815-91ED-43cb-92C2-25804820EDAC}">
                        <c15:formulaRef>
                          <c15:sqref>Sheet1!$B$2:$B$26</c15:sqref>
                        </c15:formulaRef>
                      </c:ext>
                    </c:extLst>
                    <c:numCache>
                      <c:formatCode>0.0%</c:formatCode>
                      <c:ptCount val="5"/>
                      <c:pt idx="0">
                        <c:v>0.63178578742058544</c:v>
                      </c:pt>
                      <c:pt idx="1">
                        <c:v>0.43806270346264214</c:v>
                      </c:pt>
                      <c:pt idx="2">
                        <c:v>0.2946268448221368</c:v>
                      </c:pt>
                      <c:pt idx="3">
                        <c:v>0.19758618428601871</c:v>
                      </c:pt>
                      <c:pt idx="4">
                        <c:v>0.18280098280098281</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TotalBachPl</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Sheet1!$A$2:$A$26</c15:sqref>
                        </c15:formulaRef>
                      </c:ext>
                    </c:extLst>
                    <c:strCache>
                      <c:ptCount val="5"/>
                      <c:pt idx="0">
                        <c:v>Asian</c:v>
                      </c:pt>
                      <c:pt idx="1">
                        <c:v>NH White</c:v>
                      </c:pt>
                      <c:pt idx="2">
                        <c:v>Black</c:v>
                      </c:pt>
                      <c:pt idx="3">
                        <c:v>Other</c:v>
                      </c:pt>
                      <c:pt idx="4">
                        <c:v>Hispanic</c:v>
                      </c:pt>
                    </c:strCache>
                  </c:strRef>
                </c:cat>
                <c:val>
                  <c:numRef>
                    <c:extLst xmlns:c15="http://schemas.microsoft.com/office/drawing/2012/chart">
                      <c:ext xmlns:c15="http://schemas.microsoft.com/office/drawing/2012/chart" uri="{02D57815-91ED-43cb-92C2-25804820EDAC}">
                        <c15:formulaRef>
                          <c15:sqref>Sheet1!$C$2:$C$26</c15:sqref>
                        </c15:formulaRef>
                      </c:ext>
                    </c:extLst>
                    <c:numCache>
                      <c:formatCode>0.0%</c:formatCode>
                      <c:ptCount val="5"/>
                      <c:pt idx="0">
                        <c:v>0.57900498292255609</c:v>
                      </c:pt>
                      <c:pt idx="1">
                        <c:v>0.3628794843934286</c:v>
                      </c:pt>
                      <c:pt idx="2">
                        <c:v>0.2176441650834105</c:v>
                      </c:pt>
                      <c:pt idx="3">
                        <c:v>0.14337573561955969</c:v>
                      </c:pt>
                      <c:pt idx="4">
                        <c:v>0.12979229717427143</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PctMBachPl</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Sheet1!$A$2:$A$26</c15:sqref>
                        </c15:formulaRef>
                      </c:ext>
                    </c:extLst>
                    <c:strCache>
                      <c:ptCount val="5"/>
                      <c:pt idx="0">
                        <c:v>Asian</c:v>
                      </c:pt>
                      <c:pt idx="1">
                        <c:v>NH White</c:v>
                      </c:pt>
                      <c:pt idx="2">
                        <c:v>Black</c:v>
                      </c:pt>
                      <c:pt idx="3">
                        <c:v>Other</c:v>
                      </c:pt>
                      <c:pt idx="4">
                        <c:v>Hispanic</c:v>
                      </c:pt>
                    </c:strCache>
                  </c:strRef>
                </c:cat>
                <c:val>
                  <c:numRef>
                    <c:extLst xmlns:c15="http://schemas.microsoft.com/office/drawing/2012/chart">
                      <c:ext xmlns:c15="http://schemas.microsoft.com/office/drawing/2012/chart" uri="{02D57815-91ED-43cb-92C2-25804820EDAC}">
                        <c15:formulaRef>
                          <c15:sqref>Sheet1!$E$2:$E$26</c15:sqref>
                        </c15:formulaRef>
                      </c:ext>
                    </c:extLst>
                    <c:numCache>
                      <c:formatCode>0.0%</c:formatCode>
                      <c:ptCount val="5"/>
                      <c:pt idx="0">
                        <c:v>0.6142512738591086</c:v>
                      </c:pt>
                      <c:pt idx="1">
                        <c:v>0.37352165720447494</c:v>
                      </c:pt>
                      <c:pt idx="2">
                        <c:v>0.19528631123345577</c:v>
                      </c:pt>
                      <c:pt idx="3">
                        <c:v>0.13619115341726329</c:v>
                      </c:pt>
                      <c:pt idx="4">
                        <c:v>0.11866902624242052</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PctFBachPl</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Sheet1!$A$2:$A$26</c15:sqref>
                        </c15:formulaRef>
                      </c:ext>
                    </c:extLst>
                    <c:strCache>
                      <c:ptCount val="5"/>
                      <c:pt idx="0">
                        <c:v>Asian</c:v>
                      </c:pt>
                      <c:pt idx="1">
                        <c:v>NH White</c:v>
                      </c:pt>
                      <c:pt idx="2">
                        <c:v>Black</c:v>
                      </c:pt>
                      <c:pt idx="3">
                        <c:v>Other</c:v>
                      </c:pt>
                      <c:pt idx="4">
                        <c:v>Hispanic</c:v>
                      </c:pt>
                    </c:strCache>
                  </c:strRef>
                </c:cat>
                <c:val>
                  <c:numRef>
                    <c:extLst xmlns:c15="http://schemas.microsoft.com/office/drawing/2012/chart">
                      <c:ext xmlns:c15="http://schemas.microsoft.com/office/drawing/2012/chart" uri="{02D57815-91ED-43cb-92C2-25804820EDAC}">
                        <c15:formulaRef>
                          <c15:sqref>Sheet1!$G$2:$G$26</c15:sqref>
                        </c15:formulaRef>
                      </c:ext>
                    </c:extLst>
                    <c:numCache>
                      <c:formatCode>0.0%</c:formatCode>
                      <c:ptCount val="5"/>
                      <c:pt idx="0">
                        <c:v>0.54704338331529612</c:v>
                      </c:pt>
                      <c:pt idx="1">
                        <c:v>0.35275706413399444</c:v>
                      </c:pt>
                      <c:pt idx="2">
                        <c:v>0.2372285892580073</c:v>
                      </c:pt>
                      <c:pt idx="3">
                        <c:v>0.15076917959719935</c:v>
                      </c:pt>
                      <c:pt idx="4">
                        <c:v>0.14072447561123078</c:v>
                      </c:pt>
                    </c:numCache>
                  </c:numRef>
                </c:val>
              </c15:ser>
            </c15:filteredBarSeries>
          </c:ext>
        </c:extLst>
      </c:barChart>
      <c:catAx>
        <c:axId val="48748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7488624"/>
        <c:crosses val="autoZero"/>
        <c:auto val="1"/>
        <c:lblAlgn val="ctr"/>
        <c:lblOffset val="100"/>
        <c:noMultiLvlLbl val="0"/>
      </c:catAx>
      <c:valAx>
        <c:axId val="4874886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74862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tx>
            <c:strRef>
              <c:f>Sheet1!$C$1</c:f>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1887740431699769"/>
                  <c:y val="-0.10442043291823147"/>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1"/>
              <c:layout>
                <c:manualLayout>
                  <c:x val="0.2029835076585576"/>
                  <c:y val="-2.120578733306033E-2"/>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2"/>
              <c:layout>
                <c:manualLayout>
                  <c:x val="-9.3025619931836973E-2"/>
                  <c:y val="0.1741864125719165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3"/>
              <c:layout>
                <c:manualLayout>
                  <c:x val="4.8795099306616525E-2"/>
                  <c:y val="2.061613019804497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7.9699435891409098E-2"/>
                  <c:y val="0.13167997883029739"/>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accentCallout1">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Sheet1!$C$2:$C$7</c:f>
              <c:numCache>
                <c:formatCode>0%</c:formatCode>
                <c:ptCount val="5"/>
                <c:pt idx="0">
                  <c:v>0.31986013690891252</c:v>
                </c:pt>
                <c:pt idx="1">
                  <c:v>0.52433375120253289</c:v>
                </c:pt>
                <c:pt idx="2">
                  <c:v>0.11338362790394316</c:v>
                </c:pt>
                <c:pt idx="3">
                  <c:v>2.6589765305858194E-2</c:v>
                </c:pt>
                <c:pt idx="4">
                  <c:v>1.5832718678753223E-2</c:v>
                </c:pt>
              </c:numCache>
            </c:numRef>
          </c:val>
          <c:extLst/>
        </c:ser>
        <c:dLbls>
          <c:showLegendKey val="0"/>
          <c:showVal val="0"/>
          <c:showCatName val="0"/>
          <c:showSerName val="0"/>
          <c:showPercent val="0"/>
          <c:showBubbleSize val="0"/>
          <c:showLeaderLines val="0"/>
        </c:dLbls>
        <c:firstSliceAng val="58"/>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Sheet1!$E$2:$E$7</c15:sqref>
                        </c15:formulaRef>
                      </c:ext>
                    </c:extLst>
                    <c:numCache>
                      <c:formatCode>0%</c:formatCode>
                      <c:ptCount val="5"/>
                      <c:pt idx="0">
                        <c:v>0.37624616925428706</c:v>
                      </c:pt>
                      <c:pt idx="1">
                        <c:v>0.45325475140522814</c:v>
                      </c:pt>
                      <c:pt idx="2">
                        <c:v>0.1148045573530851</c:v>
                      </c:pt>
                      <c:pt idx="3">
                        <c:v>3.7717432512243416E-2</c:v>
                      </c:pt>
                      <c:pt idx="4">
                        <c:v>1.797708947515627E-2</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ser>
        <c:dLbls>
          <c:showLegendKey val="0"/>
          <c:showVal val="0"/>
          <c:showCatName val="0"/>
          <c:showSerName val="0"/>
          <c:showPercent val="0"/>
          <c:showBubbleSize val="0"/>
        </c:dLbls>
        <c:gapWidth val="0"/>
        <c:axId val="486948360"/>
        <c:axId val="486948752"/>
      </c:barChart>
      <c:catAx>
        <c:axId val="486948360"/>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txPr>
          <a:bodyPr rot="-3900000"/>
          <a:lstStyle/>
          <a:p>
            <a:pPr>
              <a:defRPr sz="1200"/>
            </a:pPr>
            <a:endParaRPr lang="en-US"/>
          </a:p>
        </c:txPr>
        <c:crossAx val="486948752"/>
        <c:crosses val="autoZero"/>
        <c:auto val="1"/>
        <c:lblAlgn val="ctr"/>
        <c:lblOffset val="100"/>
        <c:tickLblSkip val="5"/>
        <c:noMultiLvlLbl val="0"/>
      </c:catAx>
      <c:valAx>
        <c:axId val="486948752"/>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486948360"/>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dLbls>
          <c:showLegendKey val="0"/>
          <c:showVal val="0"/>
          <c:showCatName val="0"/>
          <c:showSerName val="0"/>
          <c:showPercent val="0"/>
          <c:showBubbleSize val="0"/>
        </c:dLbls>
        <c:gapWidth val="0"/>
        <c:overlap val="100"/>
        <c:axId val="491161712"/>
        <c:axId val="491162888"/>
      </c:barChart>
      <c:catAx>
        <c:axId val="491161712"/>
        <c:scaling>
          <c:orientation val="minMax"/>
        </c:scaling>
        <c:delete val="0"/>
        <c:axPos val="l"/>
        <c:numFmt formatCode="General" sourceLinked="0"/>
        <c:majorTickMark val="out"/>
        <c:minorTickMark val="none"/>
        <c:tickLblPos val="low"/>
        <c:txPr>
          <a:bodyPr/>
          <a:lstStyle/>
          <a:p>
            <a:pPr>
              <a:defRPr sz="1050" baseline="0"/>
            </a:pPr>
            <a:endParaRPr lang="en-US"/>
          </a:p>
        </c:txPr>
        <c:crossAx val="491162888"/>
        <c:crosses val="autoZero"/>
        <c:auto val="1"/>
        <c:lblAlgn val="ctr"/>
        <c:lblOffset val="100"/>
        <c:tickLblSkip val="5"/>
        <c:noMultiLvlLbl val="0"/>
      </c:catAx>
      <c:valAx>
        <c:axId val="491162888"/>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91161712"/>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491164064"/>
        <c:axId val="491164848"/>
      </c:barChart>
      <c:catAx>
        <c:axId val="491164064"/>
        <c:scaling>
          <c:orientation val="minMax"/>
        </c:scaling>
        <c:delete val="0"/>
        <c:axPos val="l"/>
        <c:numFmt formatCode="General" sourceLinked="0"/>
        <c:majorTickMark val="out"/>
        <c:minorTickMark val="none"/>
        <c:tickLblPos val="low"/>
        <c:txPr>
          <a:bodyPr/>
          <a:lstStyle/>
          <a:p>
            <a:pPr>
              <a:defRPr sz="1050" baseline="0"/>
            </a:pPr>
            <a:endParaRPr lang="en-US"/>
          </a:p>
        </c:txPr>
        <c:crossAx val="491164848"/>
        <c:crosses val="autoZero"/>
        <c:auto val="1"/>
        <c:lblAlgn val="ctr"/>
        <c:lblOffset val="100"/>
        <c:tickLblSkip val="5"/>
        <c:noMultiLvlLbl val="0"/>
      </c:catAx>
      <c:valAx>
        <c:axId val="491164848"/>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91164064"/>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491165240"/>
        <c:axId val="491162104"/>
      </c:barChart>
      <c:catAx>
        <c:axId val="491165240"/>
        <c:scaling>
          <c:orientation val="minMax"/>
        </c:scaling>
        <c:delete val="0"/>
        <c:axPos val="l"/>
        <c:numFmt formatCode="General" sourceLinked="0"/>
        <c:majorTickMark val="out"/>
        <c:minorTickMark val="none"/>
        <c:tickLblPos val="low"/>
        <c:txPr>
          <a:bodyPr/>
          <a:lstStyle/>
          <a:p>
            <a:pPr>
              <a:defRPr sz="1050" baseline="0"/>
            </a:pPr>
            <a:endParaRPr lang="en-US"/>
          </a:p>
        </c:txPr>
        <c:crossAx val="491162104"/>
        <c:crosses val="autoZero"/>
        <c:auto val="1"/>
        <c:lblAlgn val="ctr"/>
        <c:lblOffset val="100"/>
        <c:tickLblSkip val="5"/>
        <c:noMultiLvlLbl val="0"/>
      </c:catAx>
      <c:valAx>
        <c:axId val="49116210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91165240"/>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accent1">
                <a:lumMod val="50000"/>
              </a:schemeClr>
            </a:solidFill>
            <a:ln w="19050"/>
            <a:effectLst/>
          </c:spPr>
          <c:invertIfNegative val="0"/>
          <c:dLbls>
            <c:spPr>
              <a:noFill/>
              <a:ln>
                <a:noFill/>
              </a:ln>
              <a:effectLst/>
            </c:spPr>
            <c:txPr>
              <a:bodyPr/>
              <a:lstStyle/>
              <a:p>
                <a:pPr>
                  <a:defRPr sz="18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rgbClr val="C00000"/>
            </a:solidFill>
            <a:ln w="19050"/>
            <a:effectLst/>
          </c:spPr>
          <c:invertIfNegative val="0"/>
          <c:dLbls>
            <c:spPr>
              <a:noFill/>
              <a:ln>
                <a:noFill/>
              </a:ln>
              <a:effectLst/>
            </c:spPr>
            <c:txPr>
              <a:bodyPr/>
              <a:lstStyle/>
              <a:p>
                <a:pPr>
                  <a:defRPr sz="16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351143064"/>
        <c:axId val="196712904"/>
      </c:barChart>
      <c:catAx>
        <c:axId val="351143064"/>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196712904"/>
        <c:crosses val="autoZero"/>
        <c:auto val="1"/>
        <c:lblAlgn val="ctr"/>
        <c:lblOffset val="100"/>
        <c:noMultiLvlLbl val="0"/>
      </c:catAx>
      <c:valAx>
        <c:axId val="196712904"/>
        <c:scaling>
          <c:orientation val="minMax"/>
        </c:scaling>
        <c:delete val="1"/>
        <c:axPos val="l"/>
        <c:numFmt formatCode="0.0%" sourceLinked="1"/>
        <c:majorTickMark val="out"/>
        <c:minorTickMark val="none"/>
        <c:tickLblPos val="nextTo"/>
        <c:crossAx val="351143064"/>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0.64442</cdr:x>
      <cdr:y>0.1852</cdr:y>
    </cdr:from>
    <cdr:to>
      <cdr:x>0.64442</cdr:x>
      <cdr:y>0.89232</cdr:y>
    </cdr:to>
    <cdr:cxnSp macro="">
      <cdr:nvCxnSpPr>
        <cdr:cNvPr id="3" name="Straight Connector 2"/>
        <cdr:cNvCxnSpPr/>
      </cdr:nvCxnSpPr>
      <cdr:spPr>
        <a:xfrm xmlns:a="http://schemas.openxmlformats.org/drawingml/2006/main" flipV="1">
          <a:off x="5303293" y="838200"/>
          <a:ext cx="0" cy="320040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0.68145</cdr:x>
      <cdr:y>0.1852</cdr:y>
    </cdr:from>
    <cdr:to>
      <cdr:x>0.68145</cdr:x>
      <cdr:y>0.89232</cdr:y>
    </cdr:to>
    <cdr:cxnSp macro="">
      <cdr:nvCxnSpPr>
        <cdr:cNvPr id="4" name="Straight Connector 3"/>
        <cdr:cNvCxnSpPr/>
      </cdr:nvCxnSpPr>
      <cdr:spPr>
        <a:xfrm xmlns:a="http://schemas.openxmlformats.org/drawingml/2006/main" flipV="1">
          <a:off x="5608093" y="838200"/>
          <a:ext cx="0" cy="320040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0.25553</cdr:x>
      <cdr:y>0.11785</cdr:y>
    </cdr:from>
    <cdr:to>
      <cdr:x>0.86664</cdr:x>
      <cdr:y>0.20203</cdr:y>
    </cdr:to>
    <cdr:sp macro="" textlink="">
      <cdr:nvSpPr>
        <cdr:cNvPr id="5" name="TextBox 4"/>
        <cdr:cNvSpPr txBox="1"/>
      </cdr:nvSpPr>
      <cdr:spPr>
        <a:xfrm xmlns:a="http://schemas.openxmlformats.org/drawingml/2006/main">
          <a:off x="2102893" y="533400"/>
          <a:ext cx="50292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t>                      Censuses                                   Estimates               Projections               </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823" tIns="47411" rIns="94823" bIns="47411" rtlCol="0"/>
          <a:lstStyle>
            <a:lvl1pPr algn="l">
              <a:defRPr sz="1200"/>
            </a:lvl1pPr>
          </a:lstStyle>
          <a:p>
            <a:endParaRPr lang="en-US" dirty="0"/>
          </a:p>
        </p:txBody>
      </p:sp>
      <p:sp>
        <p:nvSpPr>
          <p:cNvPr id="3" name="Date Placeholder 2"/>
          <p:cNvSpPr>
            <a:spLocks noGrp="1"/>
          </p:cNvSpPr>
          <p:nvPr>
            <p:ph type="dt" sz="quarter" idx="1"/>
          </p:nvPr>
        </p:nvSpPr>
        <p:spPr>
          <a:xfrm>
            <a:off x="5438391" y="0"/>
            <a:ext cx="4161176" cy="366092"/>
          </a:xfrm>
          <a:prstGeom prst="rect">
            <a:avLst/>
          </a:prstGeom>
        </p:spPr>
        <p:txBody>
          <a:bodyPr vert="horz" lIns="94823" tIns="47411" rIns="94823" bIns="47411" rtlCol="0"/>
          <a:lstStyle>
            <a:lvl1pPr algn="r">
              <a:defRPr sz="1200"/>
            </a:lvl1pPr>
          </a:lstStyle>
          <a:p>
            <a:fld id="{6F86D4F7-26D3-47E1-8796-8EA85FE6EA14}" type="datetimeFigureOut">
              <a:rPr lang="en-US" smtClean="0"/>
              <a:pPr/>
              <a:t>7/7/2016</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823" tIns="47411" rIns="94823" bIns="474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1" y="6947452"/>
            <a:ext cx="4161176" cy="366092"/>
          </a:xfrm>
          <a:prstGeom prst="rect">
            <a:avLst/>
          </a:prstGeom>
        </p:spPr>
        <p:txBody>
          <a:bodyPr vert="horz" lIns="94823" tIns="47411" rIns="94823" bIns="47411"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9538"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12</a:t>
            </a:fld>
            <a:endParaRPr lang="en-US" dirty="0"/>
          </a:p>
        </p:txBody>
      </p:sp>
    </p:spTree>
    <p:extLst>
      <p:ext uri="{BB962C8B-B14F-4D97-AF65-F5344CB8AC3E}">
        <p14:creationId xmlns:p14="http://schemas.microsoft.com/office/powerpoint/2010/main" val="212133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13</a:t>
            </a:fld>
            <a:endParaRPr lang="en-US" dirty="0"/>
          </a:p>
        </p:txBody>
      </p:sp>
    </p:spTree>
    <p:extLst>
      <p:ext uri="{BB962C8B-B14F-4D97-AF65-F5344CB8AC3E}">
        <p14:creationId xmlns:p14="http://schemas.microsoft.com/office/powerpoint/2010/main" val="854108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143075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15</a:t>
            </a:fld>
            <a:endParaRPr lang="en-US"/>
          </a:p>
        </p:txBody>
      </p:sp>
    </p:spTree>
    <p:extLst>
      <p:ext uri="{BB962C8B-B14F-4D97-AF65-F5344CB8AC3E}">
        <p14:creationId xmlns:p14="http://schemas.microsoft.com/office/powerpoint/2010/main" val="381058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22</a:t>
            </a:fld>
            <a:endParaRPr lang="en-US" dirty="0"/>
          </a:p>
        </p:txBody>
      </p:sp>
    </p:spTree>
    <p:extLst>
      <p:ext uri="{BB962C8B-B14F-4D97-AF65-F5344CB8AC3E}">
        <p14:creationId xmlns:p14="http://schemas.microsoft.com/office/powerpoint/2010/main" val="35678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
        <p:nvSpPr>
          <p:cNvPr id="4" name="Slide Number Placeholder 3"/>
          <p:cNvSpPr>
            <a:spLocks noGrp="1"/>
          </p:cNvSpPr>
          <p:nvPr>
            <p:ph type="sldNum" sz="quarter" idx="10"/>
          </p:nvPr>
        </p:nvSpPr>
        <p:spPr/>
        <p:txBody>
          <a:bodyPr/>
          <a:lstStyle/>
          <a:p>
            <a:fld id="{98163AE5-516B-4829-B0EE-0DD680D1BF5A}" type="slidenum">
              <a:rPr lang="en-US" smtClean="0"/>
              <a:t>27</a:t>
            </a:fld>
            <a:endParaRPr lang="en-US"/>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771400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357198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indicator of quality of life is how much time spent commuting to and from work. Commuting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38</a:t>
            </a:fld>
            <a:endParaRPr lang="en-US"/>
          </a:p>
        </p:txBody>
      </p:sp>
    </p:spTree>
    <p:extLst>
      <p:ext uri="{BB962C8B-B14F-4D97-AF65-F5344CB8AC3E}">
        <p14:creationId xmlns:p14="http://schemas.microsoft.com/office/powerpoint/2010/main" val="854092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44</a:t>
            </a:fld>
            <a:endParaRPr lang="en-US" dirty="0"/>
          </a:p>
        </p:txBody>
      </p:sp>
    </p:spTree>
    <p:extLst>
      <p:ext uri="{BB962C8B-B14F-4D97-AF65-F5344CB8AC3E}">
        <p14:creationId xmlns:p14="http://schemas.microsoft.com/office/powerpoint/2010/main" val="363561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45</a:t>
            </a:fld>
            <a:endParaRPr lang="en-US" dirty="0"/>
          </a:p>
        </p:txBody>
      </p:sp>
    </p:spTree>
    <p:extLst>
      <p:ext uri="{BB962C8B-B14F-4D97-AF65-F5344CB8AC3E}">
        <p14:creationId xmlns:p14="http://schemas.microsoft.com/office/powerpoint/2010/main" val="2916441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2874700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46</a:t>
            </a:fld>
            <a:endParaRPr lang="en-US" dirty="0"/>
          </a:p>
        </p:txBody>
      </p:sp>
    </p:spTree>
    <p:extLst>
      <p:ext uri="{BB962C8B-B14F-4D97-AF65-F5344CB8AC3E}">
        <p14:creationId xmlns:p14="http://schemas.microsoft.com/office/powerpoint/2010/main" val="4065525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47</a:t>
            </a:fld>
            <a:endParaRPr lang="en-US" dirty="0"/>
          </a:p>
        </p:txBody>
      </p:sp>
    </p:spTree>
    <p:extLst>
      <p:ext uri="{BB962C8B-B14F-4D97-AF65-F5344CB8AC3E}">
        <p14:creationId xmlns:p14="http://schemas.microsoft.com/office/powerpoint/2010/main" val="1585702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50</a:t>
            </a:fld>
            <a:endParaRPr lang="en-US" dirty="0"/>
          </a:p>
        </p:txBody>
      </p:sp>
    </p:spTree>
    <p:extLst>
      <p:ext uri="{BB962C8B-B14F-4D97-AF65-F5344CB8AC3E}">
        <p14:creationId xmlns:p14="http://schemas.microsoft.com/office/powerpoint/2010/main" val="995225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388938"/>
            <a:ext cx="7631113" cy="572452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2814239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52</a:t>
            </a:fld>
            <a:endParaRPr lang="en-US" dirty="0"/>
          </a:p>
        </p:txBody>
      </p:sp>
    </p:spTree>
    <p:extLst>
      <p:ext uri="{BB962C8B-B14F-4D97-AF65-F5344CB8AC3E}">
        <p14:creationId xmlns:p14="http://schemas.microsoft.com/office/powerpoint/2010/main" val="319889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53</a:t>
            </a:fld>
            <a:endParaRPr lang="en-US" dirty="0"/>
          </a:p>
        </p:txBody>
      </p:sp>
    </p:spTree>
    <p:extLst>
      <p:ext uri="{BB962C8B-B14F-4D97-AF65-F5344CB8AC3E}">
        <p14:creationId xmlns:p14="http://schemas.microsoft.com/office/powerpoint/2010/main" val="3302255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38125"/>
            <a:ext cx="7194550" cy="5395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61</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we estimate that Texas had just under 27 million residents,</a:t>
            </a:r>
            <a:r>
              <a:rPr lang="en-US" baseline="0" dirty="0" smtClean="0"/>
              <a:t> while in the 2010 Census we had just over 25 million residents. </a:t>
            </a:r>
            <a:endParaRPr lang="en-US" dirty="0" smtClean="0"/>
          </a:p>
          <a:p>
            <a:r>
              <a:rPr lang="en-US" dirty="0" smtClean="0"/>
              <a:t>Population</a:t>
            </a:r>
            <a:r>
              <a:rPr lang="en-US" baseline="0" dirty="0" smtClean="0"/>
              <a:t> growth in Texas has been geometric or compounding in nature. Over the past two decades there have been three 20 year periods where the numeric growth has increased. We have no indication that the population growth in Texas will slow dramatically in coming years.</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4</a:t>
            </a:fld>
            <a:endParaRPr lang="en-US"/>
          </a:p>
        </p:txBody>
      </p:sp>
    </p:spTree>
    <p:extLst>
      <p:ext uri="{BB962C8B-B14F-4D97-AF65-F5344CB8AC3E}">
        <p14:creationId xmlns:p14="http://schemas.microsoft.com/office/powerpoint/2010/main" val="423117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165100"/>
            <a:ext cx="7964488" cy="5973763"/>
          </a:xfrm>
        </p:spPr>
      </p:sp>
      <p:sp>
        <p:nvSpPr>
          <p:cNvPr id="3" name="Notes Placeholder 2"/>
          <p:cNvSpPr>
            <a:spLocks noGrp="1"/>
          </p:cNvSpPr>
          <p:nvPr>
            <p:ph type="body" idx="1"/>
          </p:nvPr>
        </p:nvSpPr>
        <p:spPr/>
        <p:txBody>
          <a:bodyPr/>
          <a:lstStyle/>
          <a:p>
            <a:pPr defTabSz="983454">
              <a:defRPr/>
            </a:pPr>
            <a:endParaRPr lang="en-US" sz="900" dirty="0"/>
          </a:p>
          <a:p>
            <a:pPr defTabSz="983454">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83454">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916926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a:p>
            <a:pPr defTabSz="1020137">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1306910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a:p>
            <a:pPr defTabSz="1020137">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165704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11504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10</a:t>
            </a:fld>
            <a:endParaRPr lang="en-US" dirty="0"/>
          </a:p>
        </p:txBody>
      </p:sp>
    </p:spTree>
    <p:extLst>
      <p:ext uri="{BB962C8B-B14F-4D97-AF65-F5344CB8AC3E}">
        <p14:creationId xmlns:p14="http://schemas.microsoft.com/office/powerpoint/2010/main" val="221327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3082447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AADB8D-DCFA-4034-B521-C65D406FD354}" type="datetime1">
              <a:rPr lang="en-US" smtClean="0"/>
              <a:t>7/7/2016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8ED650-81EF-461B-A6E6-8B253E0A52FF}" type="datetime1">
              <a:rPr lang="en-US" smtClean="0"/>
              <a:t>7/7/2016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E9F14A-E949-4FAD-9BA1-81FC41CEA61E}" type="datetime1">
              <a:rPr lang="en-US" smtClean="0"/>
              <a:t>7/7/2016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9E29878-E243-4012-9F74-642B22B55836}" type="datetime1">
              <a:rPr lang="en-US" smtClean="0"/>
              <a:t>7/7/2016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7A0E4E5B-33C6-4AFA-92B7-3521FC530087}" type="datetime1">
              <a:rPr lang="en-US" smtClean="0"/>
              <a:t>7/7/2016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5E8208-C5C1-4B51-B071-E447FB0B7604}" type="datetime1">
              <a:rPr lang="en-US" smtClean="0"/>
              <a:t>7/7/2016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C1962E-1A77-4B0A-9C89-FC8805C8CDF8}" type="datetime1">
              <a:rPr lang="en-US" smtClean="0"/>
              <a:t>7/7/2016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C5C3B5-92C9-443B-93CC-417F54D71D48}" type="datetime1">
              <a:rPr lang="en-US" smtClean="0"/>
              <a:t>7/7/2016</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B7124-B8A5-4D6C-9D74-5D3122D6D3AC}" type="datetime1">
              <a:rPr lang="en-US" smtClean="0"/>
              <a:t>7/7/2016</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9BE25-4D75-4020-AA25-CC0C56BC12C8}" type="datetime1">
              <a:rPr lang="en-US" smtClean="0"/>
              <a:t>7/7/2016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28261-D675-406E-B53B-76E8F261EF88}" type="datetime1">
              <a:rPr lang="en-US" smtClean="0"/>
              <a:t>7/7/2016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B31E8B55-2200-48FC-8239-1096D0A417CE}" type="datetime1">
              <a:rPr lang="en-US" smtClean="0"/>
              <a:t>7/7/2016</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4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152400"/>
            <a:ext cx="3581400" cy="1219200"/>
          </a:xfrm>
        </p:spPr>
        <p:txBody>
          <a:bodyPr>
            <a:normAutofit/>
          </a:bodyPr>
          <a:lstStyle/>
          <a:p>
            <a:pPr algn="ctr"/>
            <a:r>
              <a:rPr lang="en-US" sz="2400" dirty="0"/>
              <a:t>Texas </a:t>
            </a:r>
            <a:r>
              <a:rPr lang="en-US" sz="2400" dirty="0" smtClean="0"/>
              <a:t>and </a:t>
            </a:r>
            <a:r>
              <a:rPr lang="en-US" sz="2400" dirty="0" err="1" smtClean="0"/>
              <a:t>Metroplex</a:t>
            </a:r>
            <a:r>
              <a:rPr lang="en-US" sz="2400" dirty="0" smtClean="0"/>
              <a:t> </a:t>
            </a:r>
            <a:r>
              <a:rPr lang="en-US" sz="2400" dirty="0" smtClean="0"/>
              <a:t>Demographics</a:t>
            </a:r>
            <a:endParaRPr lang="en-US" sz="2400"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sz="1800" dirty="0"/>
              <a:t>Population Growth </a:t>
            </a:r>
            <a:r>
              <a:rPr lang="en-US" sz="1800" dirty="0" smtClean="0"/>
              <a:t>Forum</a:t>
            </a:r>
          </a:p>
          <a:p>
            <a:pPr algn="ctr"/>
            <a:endParaRPr lang="en-US" sz="1800" dirty="0"/>
          </a:p>
          <a:p>
            <a:pPr algn="ctr"/>
            <a:r>
              <a:rPr lang="en-US" sz="1800" dirty="0" smtClean="0"/>
              <a:t>Region 10 Service Center </a:t>
            </a:r>
          </a:p>
          <a:p>
            <a:pPr algn="ctr"/>
            <a:r>
              <a:rPr lang="en-US" sz="1800" dirty="0" smtClean="0"/>
              <a:t>Dallas, Texas</a:t>
            </a:r>
          </a:p>
          <a:p>
            <a:pPr algn="ctr"/>
            <a:r>
              <a:rPr lang="en-US" sz="1800" dirty="0" smtClean="0"/>
              <a:t>July 14, 2016</a:t>
            </a:r>
            <a:endParaRPr lang="en-US" sz="18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Percent Population by Race and Ethnicity, Texas, 2000 and 2014</a:t>
            </a:r>
            <a:endParaRPr lang="en-US" sz="3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61472721"/>
              </p:ext>
            </p:extLst>
          </p:nvPr>
        </p:nvGraphicFramePr>
        <p:xfrm>
          <a:off x="4800600" y="2149098"/>
          <a:ext cx="4038600" cy="36115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10</a:t>
            </a:fld>
            <a:endParaRPr lang="en-US" dirty="0"/>
          </a:p>
        </p:txBody>
      </p:sp>
      <p:graphicFrame>
        <p:nvGraphicFramePr>
          <p:cNvPr id="12" name="Chart 11"/>
          <p:cNvGraphicFramePr/>
          <p:nvPr>
            <p:extLst/>
          </p:nvPr>
        </p:nvGraphicFramePr>
        <p:xfrm>
          <a:off x="0" y="2133600"/>
          <a:ext cx="4953000" cy="362706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43732" y="6431192"/>
            <a:ext cx="437171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2000 Decennial Census, SF1 and Population Estimates, 2104 </a:t>
            </a:r>
            <a:endParaRPr lang="en-US" sz="800" dirty="0">
              <a:solidFill>
                <a:schemeClr val="tx1">
                  <a:lumMod val="50000"/>
                  <a:lumOff val="50000"/>
                </a:schemeClr>
              </a:solidFill>
            </a:endParaRPr>
          </a:p>
        </p:txBody>
      </p:sp>
      <p:sp>
        <p:nvSpPr>
          <p:cNvPr id="14" name="TextBox 13"/>
          <p:cNvSpPr txBox="1"/>
          <p:nvPr/>
        </p:nvSpPr>
        <p:spPr>
          <a:xfrm>
            <a:off x="6161473" y="1824335"/>
            <a:ext cx="870751" cy="461665"/>
          </a:xfrm>
          <a:prstGeom prst="rect">
            <a:avLst/>
          </a:prstGeom>
          <a:noFill/>
        </p:spPr>
        <p:txBody>
          <a:bodyPr wrap="none" rtlCol="0">
            <a:spAutoFit/>
          </a:bodyPr>
          <a:lstStyle/>
          <a:p>
            <a:r>
              <a:rPr lang="en-US" dirty="0" smtClean="0">
                <a:solidFill>
                  <a:schemeClr val="tx2"/>
                </a:solidFill>
              </a:rPr>
              <a:t>2014</a:t>
            </a:r>
            <a:endParaRPr lang="en-US" dirty="0">
              <a:solidFill>
                <a:schemeClr val="tx2"/>
              </a:solidFill>
            </a:endParaRPr>
          </a:p>
        </p:txBody>
      </p:sp>
      <p:sp>
        <p:nvSpPr>
          <p:cNvPr id="15" name="TextBox 14"/>
          <p:cNvSpPr txBox="1"/>
          <p:nvPr/>
        </p:nvSpPr>
        <p:spPr>
          <a:xfrm>
            <a:off x="2133600" y="1824335"/>
            <a:ext cx="870751" cy="461665"/>
          </a:xfrm>
          <a:prstGeom prst="rect">
            <a:avLst/>
          </a:prstGeom>
          <a:noFill/>
        </p:spPr>
        <p:txBody>
          <a:bodyPr wrap="none" rtlCol="0">
            <a:spAutoFit/>
          </a:bodyPr>
          <a:lstStyle/>
          <a:p>
            <a:r>
              <a:rPr lang="en-US" dirty="0" smtClean="0">
                <a:solidFill>
                  <a:schemeClr val="tx2"/>
                </a:solidFill>
              </a:rPr>
              <a:t>2000</a:t>
            </a:r>
            <a:endParaRPr lang="en-US" dirty="0">
              <a:solidFill>
                <a:schemeClr val="tx2"/>
              </a:solidFill>
            </a:endParaRPr>
          </a:p>
        </p:txBody>
      </p:sp>
    </p:spTree>
    <p:extLst>
      <p:ext uri="{BB962C8B-B14F-4D97-AF65-F5344CB8AC3E}">
        <p14:creationId xmlns:p14="http://schemas.microsoft.com/office/powerpoint/2010/main" val="1722452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4994183"/>
              </p:ext>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11</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114306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91577525"/>
              </p:ext>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12</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184736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74252199"/>
              </p:ext>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13</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117799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46878183"/>
              </p:ext>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724418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dirty="0" smtClean="0">
                <a:solidFill>
                  <a:schemeClr val="bg1"/>
                </a:solidFill>
                <a:latin typeface="Tw Cen MT" panose="020B0602020104020603" pitchFamily="34" charset="0"/>
              </a:rPr>
              <a:t>Components of Population Change by Percent in Texas, 1950-2010</a:t>
            </a:r>
            <a:endParaRPr lang="en-US" sz="2800" dirty="0">
              <a:solidFill>
                <a:schemeClr val="bg1"/>
              </a:solidFill>
            </a:endParaRPr>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1842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effectLst/>
              </a:rPr>
              <a:t>The 10 U.S. States with the Largest Average Annual Net Domestic Migration by Rank, 2005-2013</a:t>
            </a:r>
            <a:endParaRPr lang="en-US" sz="24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16</a:t>
            </a:fld>
            <a:endParaRPr lang="en-US" dirty="0"/>
          </a:p>
        </p:txBody>
      </p:sp>
      <p:graphicFrame>
        <p:nvGraphicFramePr>
          <p:cNvPr id="5" name="Content Placeholder 4"/>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52400" y="6381383"/>
            <a:ext cx="6126126" cy="340093"/>
          </a:xfrm>
          <a:prstGeom prst="rect">
            <a:avLst/>
          </a:prstGeom>
        </p:spPr>
        <p:txBody>
          <a:bodyPr wrap="square">
            <a:spAutoFit/>
          </a:bodyPr>
          <a:lstStyle/>
          <a:p>
            <a:pPr marL="0" marR="0">
              <a:lnSpc>
                <a:spcPct val="115000"/>
              </a:lnSpc>
              <a:spcBef>
                <a:spcPts val="165"/>
              </a:spcBef>
              <a:spcAft>
                <a:spcPts val="0"/>
              </a:spcAft>
              <a:tabLst>
                <a:tab pos="285750" algn="l"/>
              </a:tabLst>
            </a:pPr>
            <a:r>
              <a:rPr lang="en-US" sz="1400" i="1" dirty="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Source: U.S. Census </a:t>
            </a:r>
            <a:r>
              <a:rPr lang="en-US" sz="1400" i="1" dirty="0" smtClean="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Bureau, Population Estimates, 2015</a:t>
            </a:r>
            <a:endParaRPr lang="en-US" sz="1400" dirty="0">
              <a:solidFill>
                <a:schemeClr val="bg1">
                  <a:lumMod val="50000"/>
                </a:schemeClr>
              </a:solidFill>
            </a:endParaRPr>
          </a:p>
        </p:txBody>
      </p:sp>
    </p:spTree>
    <p:extLst>
      <p:ext uri="{BB962C8B-B14F-4D97-AF65-F5344CB8AC3E}">
        <p14:creationId xmlns:p14="http://schemas.microsoft.com/office/powerpoint/2010/main" val="2678022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Components of Population Change for the Top Five Growth States, 2013-14</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17</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56324528"/>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52400" y="6381383"/>
            <a:ext cx="6126126" cy="340093"/>
          </a:xfrm>
          <a:prstGeom prst="rect">
            <a:avLst/>
          </a:prstGeom>
        </p:spPr>
        <p:txBody>
          <a:bodyPr wrap="square">
            <a:spAutoFit/>
          </a:bodyPr>
          <a:lstStyle/>
          <a:p>
            <a:pPr marL="0" marR="0">
              <a:lnSpc>
                <a:spcPct val="115000"/>
              </a:lnSpc>
              <a:spcBef>
                <a:spcPts val="165"/>
              </a:spcBef>
              <a:spcAft>
                <a:spcPts val="0"/>
              </a:spcAft>
              <a:tabLst>
                <a:tab pos="285750" algn="l"/>
              </a:tabLst>
            </a:pPr>
            <a:r>
              <a:rPr lang="en-US" sz="1400" i="1" dirty="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Source: U.S. Census </a:t>
            </a:r>
            <a:r>
              <a:rPr lang="en-US" sz="1400" i="1" dirty="0" smtClean="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Bureau, Population Estimates, 2015</a:t>
            </a:r>
            <a:endParaRPr lang="en-US" sz="1400" dirty="0">
              <a:solidFill>
                <a:schemeClr val="bg1">
                  <a:lumMod val="50000"/>
                </a:schemeClr>
              </a:solidFill>
            </a:endParaRPr>
          </a:p>
        </p:txBody>
      </p:sp>
    </p:spTree>
    <p:extLst>
      <p:ext uri="{BB962C8B-B14F-4D97-AF65-F5344CB8AC3E}">
        <p14:creationId xmlns:p14="http://schemas.microsoft.com/office/powerpoint/2010/main" val="1755021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Domestic and International Net Migration for the Top Five Growth States, 2013-14</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18</a:t>
            </a:fld>
            <a:endParaRPr lang="en-US" dirty="0"/>
          </a:p>
        </p:txBody>
      </p:sp>
      <p:graphicFrame>
        <p:nvGraphicFramePr>
          <p:cNvPr id="5" name="Content Placeholder 4"/>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52400" y="6381383"/>
            <a:ext cx="6126126" cy="340093"/>
          </a:xfrm>
          <a:prstGeom prst="rect">
            <a:avLst/>
          </a:prstGeom>
        </p:spPr>
        <p:txBody>
          <a:bodyPr wrap="square">
            <a:spAutoFit/>
          </a:bodyPr>
          <a:lstStyle/>
          <a:p>
            <a:pPr marL="0" marR="0">
              <a:lnSpc>
                <a:spcPct val="115000"/>
              </a:lnSpc>
              <a:spcBef>
                <a:spcPts val="165"/>
              </a:spcBef>
              <a:spcAft>
                <a:spcPts val="0"/>
              </a:spcAft>
              <a:tabLst>
                <a:tab pos="285750" algn="l"/>
              </a:tabLst>
            </a:pPr>
            <a:r>
              <a:rPr lang="en-US" sz="1400" i="1" dirty="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Source: U.S. Census </a:t>
            </a:r>
            <a:r>
              <a:rPr lang="en-US" sz="1400" i="1" dirty="0" smtClean="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Bureau, Population Estimates, 2015</a:t>
            </a:r>
            <a:endParaRPr lang="en-US" sz="1400" dirty="0">
              <a:solidFill>
                <a:schemeClr val="bg1">
                  <a:lumMod val="50000"/>
                </a:schemeClr>
              </a:solidFill>
            </a:endParaRPr>
          </a:p>
        </p:txBody>
      </p:sp>
    </p:spTree>
    <p:extLst>
      <p:ext uri="{BB962C8B-B14F-4D97-AF65-F5344CB8AC3E}">
        <p14:creationId xmlns:p14="http://schemas.microsoft.com/office/powerpoint/2010/main" val="1167697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Top 10 Gross Migration States for Domestic Migration to Texas, 2013</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19</a:t>
            </a:fld>
            <a:endParaRPr lang="en-US" dirty="0"/>
          </a:p>
        </p:txBody>
      </p:sp>
      <p:graphicFrame>
        <p:nvGraphicFramePr>
          <p:cNvPr id="5" name="Content Placeholder 4"/>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4925" y="6444477"/>
            <a:ext cx="4572000" cy="276999"/>
          </a:xfrm>
          <a:prstGeom prst="rect">
            <a:avLst/>
          </a:prstGeom>
        </p:spPr>
        <p:txBody>
          <a:bodyPr>
            <a:spAutoFit/>
          </a:bodyPr>
          <a:lstStyle/>
          <a:p>
            <a:r>
              <a:rPr lang="en-US" sz="1200" i="1" dirty="0">
                <a:solidFill>
                  <a:schemeClr val="bg1">
                    <a:lumMod val="50000"/>
                  </a:schemeClr>
                </a:solidFill>
                <a:latin typeface="Arial" panose="020B0604020202020204" pitchFamily="34" charset="0"/>
                <a:ea typeface="Calibri" panose="020F0502020204030204" pitchFamily="34" charset="0"/>
              </a:rPr>
              <a:t>U.S. Census Bureau ACS </a:t>
            </a:r>
            <a:r>
              <a:rPr lang="en-US" sz="1200" i="1" dirty="0" smtClean="0">
                <a:solidFill>
                  <a:schemeClr val="bg1">
                    <a:lumMod val="50000"/>
                  </a:schemeClr>
                </a:solidFill>
                <a:latin typeface="Arial" panose="020B0604020202020204" pitchFamily="34" charset="0"/>
                <a:ea typeface="Calibri" panose="020F0502020204030204" pitchFamily="34" charset="0"/>
              </a:rPr>
              <a:t>1-Year PUMS,2013</a:t>
            </a:r>
            <a:endParaRPr lang="en-US" sz="1200" dirty="0">
              <a:solidFill>
                <a:schemeClr val="bg1">
                  <a:lumMod val="50000"/>
                </a:schemeClr>
              </a:solidFill>
            </a:endParaRPr>
          </a:p>
        </p:txBody>
      </p:sp>
    </p:spTree>
    <p:extLst>
      <p:ext uri="{BB962C8B-B14F-4D97-AF65-F5344CB8AC3E}">
        <p14:creationId xmlns:p14="http://schemas.microsoft.com/office/powerpoint/2010/main" val="1881574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http://www.beavercreeklonghorns.com/images/sunse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encilSketch pressure="0"/>
                    </a14:imgEffect>
                  </a14:imgLayer>
                </a14:imgProps>
              </a:ext>
              <a:ext uri="{28A0092B-C50C-407E-A947-70E740481C1C}">
                <a14:useLocalDpi xmlns:a14="http://schemas.microsoft.com/office/drawing/2010/main" val="0"/>
              </a:ext>
            </a:extLst>
          </a:blip>
          <a:srcRect l="9798" t="7253" r="3464" b="15090"/>
          <a:stretch/>
        </p:blipFill>
        <p:spPr bwMode="auto">
          <a:xfrm>
            <a:off x="4038600" y="1005840"/>
            <a:ext cx="5254527" cy="3902077"/>
          </a:xfrm>
          <a:prstGeom prst="rect">
            <a:avLst/>
          </a:prstGeom>
          <a:noFill/>
          <a:effectLst>
            <a:softEdge rad="9398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377190" y="1511216"/>
            <a:ext cx="4880610" cy="4508584"/>
          </a:xfrm>
        </p:spPr>
        <p:txBody>
          <a:bodyPr/>
          <a:lstStyle/>
          <a:p>
            <a:r>
              <a:rPr lang="en-US" dirty="0" smtClean="0">
                <a:solidFill>
                  <a:schemeClr val="accent1">
                    <a:lumMod val="50000"/>
                  </a:schemeClr>
                </a:solidFill>
              </a:rPr>
              <a:t>Texas demographics </a:t>
            </a:r>
          </a:p>
          <a:p>
            <a:r>
              <a:rPr lang="en-US" dirty="0" smtClean="0">
                <a:solidFill>
                  <a:schemeClr val="accent1">
                    <a:lumMod val="50000"/>
                  </a:schemeClr>
                </a:solidFill>
              </a:rPr>
              <a:t>Population growth</a:t>
            </a:r>
          </a:p>
          <a:p>
            <a:r>
              <a:rPr lang="en-US" dirty="0" smtClean="0">
                <a:solidFill>
                  <a:schemeClr val="accent1">
                    <a:lumMod val="50000"/>
                  </a:schemeClr>
                </a:solidFill>
              </a:rPr>
              <a:t>Race and ethnic trends</a:t>
            </a:r>
          </a:p>
          <a:p>
            <a:r>
              <a:rPr lang="en-US" dirty="0" smtClean="0">
                <a:solidFill>
                  <a:schemeClr val="accent1">
                    <a:lumMod val="50000"/>
                  </a:schemeClr>
                </a:solidFill>
              </a:rPr>
              <a:t>Migration</a:t>
            </a:r>
          </a:p>
          <a:p>
            <a:r>
              <a:rPr lang="en-US" dirty="0" smtClean="0">
                <a:solidFill>
                  <a:schemeClr val="accent1">
                    <a:lumMod val="50000"/>
                  </a:schemeClr>
                </a:solidFill>
              </a:rPr>
              <a:t>Geographic representation of characteristics</a:t>
            </a:r>
            <a:endParaRPr lang="en-US" dirty="0" smtClean="0">
              <a:solidFill>
                <a:schemeClr val="accent1">
                  <a:lumMod val="50000"/>
                </a:schemeClr>
              </a:solidFill>
            </a:endParaRPr>
          </a:p>
          <a:p>
            <a:r>
              <a:rPr lang="en-US" dirty="0" smtClean="0">
                <a:solidFill>
                  <a:schemeClr val="accent1">
                    <a:lumMod val="50000"/>
                  </a:schemeClr>
                </a:solidFill>
              </a:rPr>
              <a:t>Population projections</a:t>
            </a:r>
          </a:p>
          <a:p>
            <a:r>
              <a:rPr lang="en-US" dirty="0" smtClean="0">
                <a:solidFill>
                  <a:schemeClr val="accent1">
                    <a:lumMod val="50000"/>
                  </a:schemeClr>
                </a:solidFill>
              </a:rPr>
              <a:t>Demographics </a:t>
            </a:r>
            <a:r>
              <a:rPr lang="en-US" dirty="0" smtClean="0">
                <a:solidFill>
                  <a:schemeClr val="accent1">
                    <a:lumMod val="50000"/>
                  </a:schemeClr>
                </a:solidFill>
              </a:rPr>
              <a:t>of education</a:t>
            </a:r>
            <a:endParaRPr lang="en-US" dirty="0" smtClean="0">
              <a:solidFill>
                <a:schemeClr val="accent1">
                  <a:lumMod val="50000"/>
                </a:schemeClr>
              </a:solidFill>
            </a:endParaRPr>
          </a:p>
          <a:p>
            <a:pPr marL="0" indent="0">
              <a:buNone/>
            </a:pPr>
            <a:endParaRPr lang="en-US" dirty="0" smtClean="0">
              <a:solidFill>
                <a:schemeClr val="accent1">
                  <a:lumMod val="50000"/>
                </a:schemeClr>
              </a:solidFill>
            </a:endParaRPr>
          </a:p>
          <a:p>
            <a:endParaRPr lang="en-US" dirty="0">
              <a:solidFill>
                <a:schemeClr val="accent1">
                  <a:lumMod val="50000"/>
                </a:schemeClr>
              </a:solidFill>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spTree>
    <p:extLst>
      <p:ext uri="{BB962C8B-B14F-4D97-AF65-F5344CB8AC3E}">
        <p14:creationId xmlns:p14="http://schemas.microsoft.com/office/powerpoint/2010/main" val="1760797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Top 10 Destination Counties for </a:t>
            </a:r>
            <a:r>
              <a:rPr lang="en-US" dirty="0" smtClean="0">
                <a:effectLst/>
              </a:rPr>
              <a:t>Interstate </a:t>
            </a:r>
            <a:r>
              <a:rPr lang="en-US" dirty="0">
                <a:effectLst/>
              </a:rPr>
              <a:t>Domestic Migration to Texas, </a:t>
            </a:r>
            <a:r>
              <a:rPr lang="en-US" dirty="0" smtClean="0">
                <a:effectLst/>
              </a:rPr>
              <a:t>2009-2013</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20</a:t>
            </a:fld>
            <a:endParaRPr lang="en-US"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4925" y="6444477"/>
            <a:ext cx="4572000" cy="276999"/>
          </a:xfrm>
          <a:prstGeom prst="rect">
            <a:avLst/>
          </a:prstGeom>
        </p:spPr>
        <p:txBody>
          <a:bodyPr>
            <a:spAutoFit/>
          </a:bodyPr>
          <a:lstStyle/>
          <a:p>
            <a:r>
              <a:rPr lang="en-US" sz="1200" i="1" dirty="0">
                <a:solidFill>
                  <a:schemeClr val="bg1">
                    <a:lumMod val="50000"/>
                  </a:schemeClr>
                </a:solidFill>
                <a:latin typeface="Arial" panose="020B0604020202020204" pitchFamily="34" charset="0"/>
                <a:ea typeface="Calibri" panose="020F0502020204030204" pitchFamily="34" charset="0"/>
              </a:rPr>
              <a:t>U.S. Census Bureau ACS 5-Year Summary Data, 2009-2013</a:t>
            </a:r>
            <a:endParaRPr lang="en-US" sz="1200" dirty="0">
              <a:solidFill>
                <a:schemeClr val="bg1">
                  <a:lumMod val="50000"/>
                </a:schemeClr>
              </a:solidFill>
            </a:endParaRPr>
          </a:p>
        </p:txBody>
      </p:sp>
    </p:spTree>
    <p:extLst>
      <p:ext uri="{BB962C8B-B14F-4D97-AF65-F5344CB8AC3E}">
        <p14:creationId xmlns:p14="http://schemas.microsoft.com/office/powerpoint/2010/main" val="3601658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Annual Shares of Recent Non-Citizen Immigrants to Texas by World Area of Birth, 2005-2013 </a:t>
            </a:r>
            <a:endParaRPr 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84488"/>
            <a:ext cx="7937501" cy="50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01197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Shares of Recent Non-Citizen Immigrants to Texas from Mexico, India, China, and All Other Countries, 2005-2012</a:t>
            </a:r>
            <a:endParaRPr lang="en-US" sz="2800" dirty="0"/>
          </a:p>
        </p:txBody>
      </p:sp>
      <p:graphicFrame>
        <p:nvGraphicFramePr>
          <p:cNvPr id="5" name="Chart 4"/>
          <p:cNvGraphicFramePr/>
          <p:nvPr>
            <p:extLst/>
          </p:nvPr>
        </p:nvGraphicFramePr>
        <p:xfrm>
          <a:off x="381000" y="1634490"/>
          <a:ext cx="8153400" cy="469011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5368" y="6477000"/>
            <a:ext cx="2362200" cy="266291"/>
          </a:xfrm>
          <a:prstGeom prst="rect">
            <a:avLst/>
          </a:prstGeom>
        </p:spPr>
        <p:txBody>
          <a:bodyPr wrap="square">
            <a:spAutoFit/>
          </a:bodyPr>
          <a:lstStyle/>
          <a:p>
            <a:pPr marL="0" marR="0">
              <a:lnSpc>
                <a:spcPct val="115000"/>
              </a:lnSpc>
              <a:spcBef>
                <a:spcPts val="0"/>
              </a:spcBef>
              <a:spcAft>
                <a:spcPts val="1000"/>
              </a:spcAft>
            </a:pPr>
            <a:r>
              <a:rPr lang="en-US" sz="1050" i="1" dirty="0">
                <a:solidFill>
                  <a:schemeClr val="bg1">
                    <a:lumMod val="50000"/>
                  </a:schemeClr>
                </a:solidFill>
                <a:latin typeface="Tw Cen MT" panose="020B0602020104020603" pitchFamily="34" charset="0"/>
                <a:ea typeface="Tw Cen MT" panose="020B0602020104020603" pitchFamily="34" charset="0"/>
                <a:cs typeface="Arial" panose="020B0604020202020204" pitchFamily="34" charset="0"/>
              </a:rPr>
              <a:t>Source: 1-Year ACS PUMS 2005-2012</a:t>
            </a:r>
            <a:endParaRPr lang="en-US" sz="1100" dirty="0">
              <a:solidFill>
                <a:schemeClr val="bg1">
                  <a:lumMod val="50000"/>
                </a:schemeClr>
              </a:solidFill>
              <a:effectLst/>
              <a:latin typeface="Tw Cen MT" panose="020B0602020104020603" pitchFamily="34" charset="0"/>
              <a:ea typeface="Tw Cen MT" panose="020B0602020104020603" pitchFamily="34" charset="0"/>
              <a:cs typeface="Arial" panose="020B0604020202020204" pitchFamily="34" charset="0"/>
            </a:endParaRPr>
          </a:p>
        </p:txBody>
      </p:sp>
    </p:spTree>
    <p:extLst>
      <p:ext uri="{BB962C8B-B14F-4D97-AF65-F5344CB8AC3E}">
        <p14:creationId xmlns:p14="http://schemas.microsoft.com/office/powerpoint/2010/main" val="3851169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47800" y="1138228"/>
            <a:ext cx="6472515" cy="5284713"/>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23</a:t>
            </a:fld>
            <a:endParaRPr lang="en-US" dirty="0"/>
          </a:p>
        </p:txBody>
      </p:sp>
    </p:spTree>
    <p:extLst>
      <p:ext uri="{BB962C8B-B14F-4D97-AF65-F5344CB8AC3E}">
        <p14:creationId xmlns:p14="http://schemas.microsoft.com/office/powerpoint/2010/main" val="601905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878963" y="1511300"/>
            <a:ext cx="5455923" cy="466407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24</a:t>
            </a:fld>
            <a:endParaRPr lang="en-US" dirty="0"/>
          </a:p>
        </p:txBody>
      </p:sp>
    </p:spTree>
    <p:extLst>
      <p:ext uri="{BB962C8B-B14F-4D97-AF65-F5344CB8AC3E}">
        <p14:creationId xmlns:p14="http://schemas.microsoft.com/office/powerpoint/2010/main" val="2596853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25</a:t>
            </a:fld>
            <a:endParaRPr lang="en-US" dirty="0"/>
          </a:p>
        </p:txBody>
      </p:sp>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6734" b="4034"/>
          <a:stretch/>
        </p:blipFill>
        <p:spPr>
          <a:xfrm>
            <a:off x="1143000" y="1325250"/>
            <a:ext cx="6477000" cy="5373688"/>
          </a:xfrm>
        </p:spPr>
      </p:pic>
    </p:spTree>
    <p:extLst>
      <p:ext uri="{BB962C8B-B14F-4D97-AF65-F5344CB8AC3E}">
        <p14:creationId xmlns:p14="http://schemas.microsoft.com/office/powerpoint/2010/main" val="585253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2350"/>
          <a:stretch/>
        </p:blipFill>
        <p:spPr>
          <a:xfrm>
            <a:off x="1219200" y="1173835"/>
            <a:ext cx="7086600" cy="5547641"/>
          </a:xfrm>
        </p:spPr>
      </p:pic>
      <p:sp>
        <p:nvSpPr>
          <p:cNvPr id="4" name="Slide Number Placeholder 3"/>
          <p:cNvSpPr>
            <a:spLocks noGrp="1"/>
          </p:cNvSpPr>
          <p:nvPr>
            <p:ph type="sldNum" sz="quarter" idx="4"/>
          </p:nvPr>
        </p:nvSpPr>
        <p:spPr/>
        <p:txBody>
          <a:bodyPr/>
          <a:lstStyle/>
          <a:p>
            <a:fld id="{2BC1FA3B-F0C1-4F58-90BE-DCC7501F4B28}" type="slidenum">
              <a:rPr lang="en-US" smtClean="0"/>
              <a:pPr/>
              <a:t>26</a:t>
            </a:fld>
            <a:endParaRPr lang="en-US" dirty="0"/>
          </a:p>
        </p:txBody>
      </p:sp>
    </p:spTree>
    <p:extLst>
      <p:ext uri="{BB962C8B-B14F-4D97-AF65-F5344CB8AC3E}">
        <p14:creationId xmlns:p14="http://schemas.microsoft.com/office/powerpoint/2010/main" val="648564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76251"/>
            <a:ext cx="1531952" cy="1304462"/>
            <a:chOff x="1575021" y="3446524"/>
            <a:chExt cx="1579660" cy="1317255"/>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12712"/>
              <a:chOff x="2016319" y="3451067"/>
              <a:chExt cx="1138362" cy="1312712"/>
            </a:xfrm>
          </p:grpSpPr>
          <p:sp>
            <p:nvSpPr>
              <p:cNvPr id="24" name="TextBox 23"/>
              <p:cNvSpPr txBox="1"/>
              <p:nvPr/>
            </p:nvSpPr>
            <p:spPr>
              <a:xfrm>
                <a:off x="2017643" y="3451067"/>
                <a:ext cx="1001865" cy="264175"/>
              </a:xfrm>
              <a:prstGeom prst="rect">
                <a:avLst/>
              </a:prstGeom>
              <a:noFill/>
            </p:spPr>
            <p:txBody>
              <a:bodyPr wrap="square" rtlCol="0">
                <a:spAutoFit/>
              </a:bodyPr>
              <a:lstStyle/>
              <a:p>
                <a:r>
                  <a:rPr lang="en-US" sz="1050" b="1" dirty="0">
                    <a:solidFill>
                      <a:schemeClr val="tx2"/>
                    </a:solidFill>
                    <a:latin typeface="+mj-lt"/>
                  </a:rPr>
                  <a:t>0 – 10</a:t>
                </a:r>
              </a:p>
            </p:txBody>
          </p:sp>
          <p:sp>
            <p:nvSpPr>
              <p:cNvPr id="25" name="TextBox 24"/>
              <p:cNvSpPr txBox="1"/>
              <p:nvPr/>
            </p:nvSpPr>
            <p:spPr>
              <a:xfrm>
                <a:off x="2016319" y="3720115"/>
                <a:ext cx="979336" cy="264175"/>
              </a:xfrm>
              <a:prstGeom prst="rect">
                <a:avLst/>
              </a:prstGeom>
              <a:noFill/>
            </p:spPr>
            <p:txBody>
              <a:bodyPr wrap="square" rtlCol="0">
                <a:spAutoFit/>
              </a:bodyPr>
              <a:lstStyle/>
              <a:p>
                <a:r>
                  <a:rPr lang="en-US" sz="1050" b="1" dirty="0">
                    <a:solidFill>
                      <a:schemeClr val="tx2"/>
                    </a:solidFill>
                    <a:latin typeface="+mj-lt"/>
                  </a:rPr>
                  <a:t>11 – 50</a:t>
                </a:r>
              </a:p>
            </p:txBody>
          </p:sp>
          <p:sp>
            <p:nvSpPr>
              <p:cNvPr id="26" name="TextBox 25"/>
              <p:cNvSpPr txBox="1"/>
              <p:nvPr/>
            </p:nvSpPr>
            <p:spPr>
              <a:xfrm>
                <a:off x="2016319" y="3989163"/>
                <a:ext cx="979336" cy="264175"/>
              </a:xfrm>
              <a:prstGeom prst="rect">
                <a:avLst/>
              </a:prstGeom>
              <a:noFill/>
            </p:spPr>
            <p:txBody>
              <a:bodyPr wrap="square" rtlCol="0">
                <a:spAutoFit/>
              </a:bodyPr>
              <a:lstStyle/>
              <a:p>
                <a:r>
                  <a:rPr lang="en-US" sz="1050" b="1" dirty="0">
                    <a:solidFill>
                      <a:schemeClr val="tx2"/>
                    </a:solidFill>
                    <a:latin typeface="+mj-lt"/>
                  </a:rPr>
                  <a:t>51 – 500 </a:t>
                </a:r>
              </a:p>
            </p:txBody>
          </p:sp>
          <p:sp>
            <p:nvSpPr>
              <p:cNvPr id="27" name="TextBox 26"/>
              <p:cNvSpPr txBox="1"/>
              <p:nvPr/>
            </p:nvSpPr>
            <p:spPr>
              <a:xfrm>
                <a:off x="2016319" y="4247933"/>
                <a:ext cx="1066800" cy="264175"/>
              </a:xfrm>
              <a:prstGeom prst="rect">
                <a:avLst/>
              </a:prstGeom>
              <a:noFill/>
            </p:spPr>
            <p:txBody>
              <a:bodyPr wrap="square" rtlCol="0">
                <a:spAutoFit/>
              </a:bodyPr>
              <a:lstStyle/>
              <a:p>
                <a:r>
                  <a:rPr lang="en-US" sz="1050" b="1" dirty="0">
                    <a:solidFill>
                      <a:schemeClr val="tx2"/>
                    </a:solidFill>
                    <a:latin typeface="+mj-lt"/>
                  </a:rPr>
                  <a:t>501 – 4,000</a:t>
                </a:r>
              </a:p>
            </p:txBody>
          </p:sp>
          <p:sp>
            <p:nvSpPr>
              <p:cNvPr id="28" name="TextBox 27"/>
              <p:cNvSpPr txBox="1"/>
              <p:nvPr/>
            </p:nvSpPr>
            <p:spPr>
              <a:xfrm>
                <a:off x="2016319" y="4499604"/>
                <a:ext cx="1138362" cy="264175"/>
              </a:xfrm>
              <a:prstGeom prst="rect">
                <a:avLst/>
              </a:prstGeom>
              <a:noFill/>
            </p:spPr>
            <p:txBody>
              <a:bodyPr wrap="square" rtlCol="0">
                <a:spAutoFit/>
              </a:bodyPr>
              <a:lstStyle/>
              <a:p>
                <a:r>
                  <a:rPr lang="en-US" sz="1050" b="1" dirty="0">
                    <a:solidFill>
                      <a:schemeClr val="tx2"/>
                    </a:solidFill>
                    <a:latin typeface="+mj-lt"/>
                  </a:rPr>
                  <a:t>4,001 – 56,000</a:t>
                </a:r>
              </a:p>
            </p:txBody>
          </p:sp>
        </p:grpSp>
      </p:grpSp>
      <p:sp>
        <p:nvSpPr>
          <p:cNvPr id="29" name="TextBox 28"/>
          <p:cNvSpPr txBox="1"/>
          <p:nvPr/>
        </p:nvSpPr>
        <p:spPr>
          <a:xfrm>
            <a:off x="914400" y="1201659"/>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3745600" y="1196506"/>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535424" y="1202320"/>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bg1"/>
                </a:solidFill>
                <a:effectLst/>
              </a:rPr>
              <a:t>Density by Census Tract</a:t>
            </a:r>
            <a:r>
              <a:rPr lang="en-US" sz="2800" dirty="0" smtClean="0">
                <a:solidFill>
                  <a:schemeClr val="bg1"/>
                </a:solidFill>
                <a:effectLst/>
              </a:rPr>
              <a:t>, </a:t>
            </a:r>
            <a:r>
              <a:rPr lang="en-US" sz="2800" dirty="0" err="1" smtClean="0">
                <a:solidFill>
                  <a:schemeClr val="bg1"/>
                </a:solidFill>
                <a:effectLst/>
              </a:rPr>
              <a:t>Metroplex</a:t>
            </a:r>
            <a:r>
              <a:rPr lang="en-US" sz="2800" dirty="0" smtClean="0">
                <a:solidFill>
                  <a:schemeClr val="bg1"/>
                </a:solidFill>
                <a:effectLst/>
              </a:rPr>
              <a:t> Area, 1970-2010</a:t>
            </a:r>
            <a:endParaRPr lang="en-US" sz="2800" dirty="0">
              <a:solidFill>
                <a:schemeClr val="bg1"/>
              </a:solidFill>
              <a:effectLst/>
            </a:endParaRPr>
          </a:p>
        </p:txBody>
      </p:sp>
      <p:sp>
        <p:nvSpPr>
          <p:cNvPr id="7" name="TextBox 6"/>
          <p:cNvSpPr txBox="1"/>
          <p:nvPr/>
        </p:nvSpPr>
        <p:spPr>
          <a:xfrm>
            <a:off x="-9939" y="6589496"/>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pic>
        <p:nvPicPr>
          <p:cNvPr id="8" name="Picture 7"/>
          <p:cNvPicPr>
            <a:picLocks noChangeAspect="1"/>
          </p:cNvPicPr>
          <p:nvPr/>
        </p:nvPicPr>
        <p:blipFill rotWithShape="1">
          <a:blip r:embed="rId4"/>
          <a:srcRect l="6902" r="13063"/>
          <a:stretch/>
        </p:blipFill>
        <p:spPr>
          <a:xfrm>
            <a:off x="59035" y="1615089"/>
            <a:ext cx="2743200" cy="2197100"/>
          </a:xfrm>
          <a:prstGeom prst="rect">
            <a:avLst/>
          </a:prstGeom>
        </p:spPr>
      </p:pic>
      <p:pic>
        <p:nvPicPr>
          <p:cNvPr id="9" name="Picture 8"/>
          <p:cNvPicPr>
            <a:picLocks noChangeAspect="1"/>
          </p:cNvPicPr>
          <p:nvPr/>
        </p:nvPicPr>
        <p:blipFill>
          <a:blip r:embed="rId5"/>
          <a:stretch>
            <a:fillRect/>
          </a:stretch>
        </p:blipFill>
        <p:spPr>
          <a:xfrm>
            <a:off x="2907610" y="1617282"/>
            <a:ext cx="2705693" cy="2194696"/>
          </a:xfrm>
          <a:prstGeom prst="rect">
            <a:avLst/>
          </a:prstGeom>
        </p:spPr>
      </p:pic>
      <p:pic>
        <p:nvPicPr>
          <p:cNvPr id="10" name="Picture 9"/>
          <p:cNvPicPr>
            <a:picLocks noChangeAspect="1"/>
          </p:cNvPicPr>
          <p:nvPr/>
        </p:nvPicPr>
        <p:blipFill>
          <a:blip r:embed="rId6"/>
          <a:stretch>
            <a:fillRect/>
          </a:stretch>
        </p:blipFill>
        <p:spPr>
          <a:xfrm>
            <a:off x="5811455" y="1615089"/>
            <a:ext cx="2708396" cy="2196889"/>
          </a:xfrm>
          <a:prstGeom prst="rect">
            <a:avLst/>
          </a:prstGeom>
        </p:spPr>
      </p:pic>
      <p:pic>
        <p:nvPicPr>
          <p:cNvPr id="11" name="Picture 10"/>
          <p:cNvPicPr>
            <a:picLocks noChangeAspect="1"/>
          </p:cNvPicPr>
          <p:nvPr/>
        </p:nvPicPr>
        <p:blipFill>
          <a:blip r:embed="rId7"/>
          <a:stretch>
            <a:fillRect/>
          </a:stretch>
        </p:blipFill>
        <p:spPr>
          <a:xfrm>
            <a:off x="1390472" y="4132968"/>
            <a:ext cx="3076361" cy="2495360"/>
          </a:xfrm>
          <a:prstGeom prst="rect">
            <a:avLst/>
          </a:prstGeom>
        </p:spPr>
      </p:pic>
      <p:sp>
        <p:nvSpPr>
          <p:cNvPr id="32" name="TextBox 31"/>
          <p:cNvSpPr txBox="1"/>
          <p:nvPr/>
        </p:nvSpPr>
        <p:spPr>
          <a:xfrm>
            <a:off x="2449984" y="37634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pic>
        <p:nvPicPr>
          <p:cNvPr id="12" name="Picture 11"/>
          <p:cNvPicPr>
            <a:picLocks noChangeAspect="1"/>
          </p:cNvPicPr>
          <p:nvPr/>
        </p:nvPicPr>
        <p:blipFill>
          <a:blip r:embed="rId8"/>
          <a:stretch>
            <a:fillRect/>
          </a:stretch>
        </p:blipFill>
        <p:spPr>
          <a:xfrm>
            <a:off x="4852300" y="4127500"/>
            <a:ext cx="3083102" cy="2500828"/>
          </a:xfrm>
          <a:prstGeom prst="rect">
            <a:avLst/>
          </a:prstGeom>
        </p:spPr>
      </p:pic>
      <p:sp>
        <p:nvSpPr>
          <p:cNvPr id="33" name="TextBox 32"/>
          <p:cNvSpPr txBox="1"/>
          <p:nvPr/>
        </p:nvSpPr>
        <p:spPr>
          <a:xfrm>
            <a:off x="5939540" y="3811096"/>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Tree>
    <p:extLst>
      <p:ext uri="{BB962C8B-B14F-4D97-AF65-F5344CB8AC3E}">
        <p14:creationId xmlns:p14="http://schemas.microsoft.com/office/powerpoint/2010/main" val="250611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rotWithShape="1">
          <a:blip r:embed="rId3"/>
          <a:srcRect b="4798"/>
          <a:stretch/>
        </p:blipFill>
        <p:spPr>
          <a:xfrm>
            <a:off x="2362200" y="1295400"/>
            <a:ext cx="6521136" cy="5182008"/>
          </a:xfrm>
          <a:prstGeom prst="rect">
            <a:avLst/>
          </a:prstGeom>
        </p:spPr>
      </p:pic>
    </p:spTree>
    <p:extLst>
      <p:ext uri="{BB962C8B-B14F-4D97-AF65-F5344CB8AC3E}">
        <p14:creationId xmlns:p14="http://schemas.microsoft.com/office/powerpoint/2010/main" val="2451961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1999,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rotWithShape="1">
          <a:blip r:embed="rId3"/>
          <a:srcRect b="3418"/>
          <a:stretch/>
        </p:blipFill>
        <p:spPr>
          <a:xfrm>
            <a:off x="2438400" y="1219200"/>
            <a:ext cx="6483627" cy="5226898"/>
          </a:xfrm>
          <a:prstGeom prst="rect">
            <a:avLst/>
          </a:prstGeom>
        </p:spPr>
      </p:pic>
    </p:spTree>
    <p:extLst>
      <p:ext uri="{BB962C8B-B14F-4D97-AF65-F5344CB8AC3E}">
        <p14:creationId xmlns:p14="http://schemas.microsoft.com/office/powerpoint/2010/main" val="1869230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705113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After 1999,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p:cNvPicPr>
            <a:picLocks noGrp="1" noChangeAspect="1"/>
          </p:cNvPicPr>
          <p:nvPr>
            <p:ph idx="1"/>
          </p:nvPr>
        </p:nvPicPr>
        <p:blipFill rotWithShape="1">
          <a:blip r:embed="rId2"/>
          <a:srcRect b="4034"/>
          <a:stretch/>
        </p:blipFill>
        <p:spPr>
          <a:xfrm>
            <a:off x="2514600" y="1340100"/>
            <a:ext cx="6412871" cy="5136900"/>
          </a:xfrm>
          <a:prstGeom prst="rect">
            <a:avLst/>
          </a:prstGeom>
        </p:spPr>
      </p:pic>
      <p:pic>
        <p:nvPicPr>
          <p:cNvPr id="9" name="Picture 8"/>
          <p:cNvPicPr>
            <a:picLocks noChangeAspect="1"/>
          </p:cNvPicPr>
          <p:nvPr/>
        </p:nvPicPr>
        <p:blipFill rotWithShape="1">
          <a:blip r:embed="rId3"/>
          <a:srcRect t="40244"/>
          <a:stretch/>
        </p:blipFill>
        <p:spPr>
          <a:xfrm>
            <a:off x="304800" y="2971800"/>
            <a:ext cx="1991840" cy="1549400"/>
          </a:xfrm>
          <a:prstGeom prst="rect">
            <a:avLst/>
          </a:prstGeom>
        </p:spPr>
      </p:pic>
    </p:spTree>
    <p:extLst>
      <p:ext uri="{BB962C8B-B14F-4D97-AF65-F5344CB8AC3E}">
        <p14:creationId xmlns:p14="http://schemas.microsoft.com/office/powerpoint/2010/main" val="2808720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that is Hispanic, </a:t>
            </a:r>
            <a:br>
              <a:rPr lang="en-US" sz="2400" dirty="0" smtClean="0"/>
            </a:br>
            <a:r>
              <a:rPr lang="en-US" sz="2400" dirty="0" smtClean="0"/>
              <a:t>Census Tracts, </a:t>
            </a:r>
            <a:r>
              <a:rPr lang="en-US" sz="2400" dirty="0" err="1" smtClean="0"/>
              <a:t>Metroplex</a:t>
            </a:r>
            <a:r>
              <a:rPr lang="en-US" sz="2400" dirty="0" smtClean="0"/>
              <a:t> Area, Texas, 2009-2013</a:t>
            </a:r>
            <a:endParaRPr lang="en-US" sz="2400" dirty="0"/>
          </a:p>
        </p:txBody>
      </p:sp>
      <p:pic>
        <p:nvPicPr>
          <p:cNvPr id="5" name="Content Placeholder 4"/>
          <p:cNvPicPr>
            <a:picLocks noGrp="1" noChangeAspect="1"/>
          </p:cNvPicPr>
          <p:nvPr>
            <p:ph idx="1"/>
          </p:nvPr>
        </p:nvPicPr>
        <p:blipFill rotWithShape="1">
          <a:blip r:embed="rId2"/>
          <a:srcRect b="3975"/>
          <a:stretch/>
        </p:blipFill>
        <p:spPr>
          <a:xfrm>
            <a:off x="1752600" y="1371601"/>
            <a:ext cx="7146945" cy="487680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31</a:t>
            </a:fld>
            <a:endParaRPr lang="en-US" dirty="0"/>
          </a:p>
        </p:txBody>
      </p:sp>
      <p:pic>
        <p:nvPicPr>
          <p:cNvPr id="6" name="Picture 5"/>
          <p:cNvPicPr>
            <a:picLocks noChangeAspect="1"/>
          </p:cNvPicPr>
          <p:nvPr/>
        </p:nvPicPr>
        <p:blipFill rotWithShape="1">
          <a:blip r:embed="rId3"/>
          <a:srcRect t="30167" r="23395" b="9498"/>
          <a:stretch/>
        </p:blipFill>
        <p:spPr>
          <a:xfrm>
            <a:off x="228600" y="3124200"/>
            <a:ext cx="1371600" cy="13716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4093677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Black/African American, </a:t>
            </a:r>
            <a:br>
              <a:rPr lang="en-US" sz="2400" dirty="0" smtClean="0"/>
            </a:br>
            <a:r>
              <a:rPr lang="en-US" sz="2400" dirty="0" smtClean="0"/>
              <a:t>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32</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11" name="Picture 10"/>
          <p:cNvPicPr>
            <a:picLocks noChangeAspect="1"/>
          </p:cNvPicPr>
          <p:nvPr/>
        </p:nvPicPr>
        <p:blipFill rotWithShape="1">
          <a:blip r:embed="rId2"/>
          <a:srcRect t="45405" r="15482"/>
          <a:stretch/>
        </p:blipFill>
        <p:spPr>
          <a:xfrm>
            <a:off x="609600" y="3276600"/>
            <a:ext cx="1524000" cy="1282700"/>
          </a:xfrm>
          <a:prstGeom prst="rect">
            <a:avLst/>
          </a:prstGeom>
        </p:spPr>
      </p:pic>
      <p:pic>
        <p:nvPicPr>
          <p:cNvPr id="5" name="Content Placeholder 4"/>
          <p:cNvPicPr>
            <a:picLocks noGrp="1" noChangeAspect="1"/>
          </p:cNvPicPr>
          <p:nvPr>
            <p:ph idx="1"/>
          </p:nvPr>
        </p:nvPicPr>
        <p:blipFill rotWithShape="1">
          <a:blip r:embed="rId3"/>
          <a:srcRect b="4161"/>
          <a:stretch/>
        </p:blipFill>
        <p:spPr>
          <a:xfrm>
            <a:off x="2133600" y="1235242"/>
            <a:ext cx="6324600" cy="5089358"/>
          </a:xfrm>
          <a:prstGeom prst="rect">
            <a:avLst/>
          </a:prstGeom>
        </p:spPr>
      </p:pic>
    </p:spTree>
    <p:extLst>
      <p:ext uri="{BB962C8B-B14F-4D97-AF65-F5344CB8AC3E}">
        <p14:creationId xmlns:p14="http://schemas.microsoft.com/office/powerpoint/2010/main" val="318319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Asian,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33</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9" name="Picture 8"/>
          <p:cNvPicPr>
            <a:picLocks noChangeAspect="1"/>
          </p:cNvPicPr>
          <p:nvPr/>
        </p:nvPicPr>
        <p:blipFill rotWithShape="1">
          <a:blip r:embed="rId2"/>
          <a:srcRect t="45901"/>
          <a:stretch/>
        </p:blipFill>
        <p:spPr>
          <a:xfrm>
            <a:off x="510349" y="3429000"/>
            <a:ext cx="2131029" cy="1485900"/>
          </a:xfrm>
          <a:prstGeom prst="rect">
            <a:avLst/>
          </a:prstGeom>
        </p:spPr>
      </p:pic>
      <p:pic>
        <p:nvPicPr>
          <p:cNvPr id="6" name="Content Placeholder 5"/>
          <p:cNvPicPr>
            <a:picLocks noGrp="1" noChangeAspect="1"/>
          </p:cNvPicPr>
          <p:nvPr>
            <p:ph idx="1"/>
          </p:nvPr>
        </p:nvPicPr>
        <p:blipFill rotWithShape="1">
          <a:blip r:embed="rId3"/>
          <a:srcRect b="5697"/>
          <a:stretch/>
        </p:blipFill>
        <p:spPr>
          <a:xfrm>
            <a:off x="2362200" y="1272145"/>
            <a:ext cx="6381052" cy="5052455"/>
          </a:xfrm>
          <a:prstGeom prst="rect">
            <a:avLst/>
          </a:prstGeom>
        </p:spPr>
      </p:pic>
    </p:spTree>
    <p:extLst>
      <p:ext uri="{BB962C8B-B14F-4D97-AF65-F5344CB8AC3E}">
        <p14:creationId xmlns:p14="http://schemas.microsoft.com/office/powerpoint/2010/main" val="123452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3855" t="31401" r="4567" b="12760"/>
          <a:stretch/>
        </p:blipFill>
        <p:spPr>
          <a:xfrm>
            <a:off x="228600" y="1512748"/>
            <a:ext cx="2041428" cy="1710784"/>
          </a:xfrm>
          <a:prstGeom prst="rect">
            <a:avLst/>
          </a:prstGeom>
        </p:spPr>
      </p:pic>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676400" y="76200"/>
            <a:ext cx="7162800" cy="830997"/>
          </a:xfrm>
          <a:prstGeom prst="rect">
            <a:avLst/>
          </a:prstGeom>
        </p:spPr>
        <p:txBody>
          <a:bodyPr wrap="square">
            <a:spAutoFit/>
          </a:bodyPr>
          <a:lstStyle/>
          <a:p>
            <a:pPr algn="ctr"/>
            <a:r>
              <a:rPr lang="en-US" dirty="0" smtClean="0">
                <a:solidFill>
                  <a:schemeClr val="bg1"/>
                </a:solidFill>
              </a:rPr>
              <a:t>Percent of the Population that was Born in Texas, Census Tracts,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r="28191"/>
          <a:stretch/>
        </p:blipFill>
        <p:spPr>
          <a:xfrm>
            <a:off x="361122" y="3223532"/>
            <a:ext cx="2145449" cy="1727200"/>
          </a:xfrm>
          <a:prstGeom prst="rect">
            <a:avLst/>
          </a:prstGeom>
        </p:spPr>
      </p:pic>
      <p:sp>
        <p:nvSpPr>
          <p:cNvPr id="10" name="Rectangle 9"/>
          <p:cNvSpPr/>
          <p:nvPr/>
        </p:nvSpPr>
        <p:spPr>
          <a:xfrm>
            <a:off x="1524000" y="2001867"/>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idx="1"/>
          </p:nvPr>
        </p:nvPicPr>
        <p:blipFill rotWithShape="1">
          <a:blip r:embed="rId4"/>
          <a:srcRect b="3457"/>
          <a:stretch/>
        </p:blipFill>
        <p:spPr>
          <a:xfrm>
            <a:off x="2306471" y="1512748"/>
            <a:ext cx="6664271" cy="4572000"/>
          </a:xfrm>
          <a:prstGeom prst="rect">
            <a:avLst/>
          </a:prstGeom>
        </p:spPr>
      </p:pic>
    </p:spTree>
    <p:extLst>
      <p:ext uri="{BB962C8B-B14F-4D97-AF65-F5344CB8AC3E}">
        <p14:creationId xmlns:p14="http://schemas.microsoft.com/office/powerpoint/2010/main" val="169954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that is foreign born, Census Tracts, </a:t>
            </a:r>
            <a:r>
              <a:rPr lang="en-US" sz="2400" dirty="0" err="1" smtClean="0"/>
              <a:t>Metroplex</a:t>
            </a:r>
            <a:r>
              <a:rPr lang="en-US" sz="2400" dirty="0" smtClean="0"/>
              <a:t> Area, Texas, 2009 -2013</a:t>
            </a:r>
            <a:endParaRPr lang="en-US" sz="2400" dirty="0"/>
          </a:p>
        </p:txBody>
      </p:sp>
      <p:pic>
        <p:nvPicPr>
          <p:cNvPr id="9" name="Content Placeholder 8"/>
          <p:cNvPicPr>
            <a:picLocks noGrp="1" noChangeAspect="1"/>
          </p:cNvPicPr>
          <p:nvPr>
            <p:ph idx="1"/>
          </p:nvPr>
        </p:nvPicPr>
        <p:blipFill rotWithShape="1">
          <a:blip r:embed="rId2"/>
          <a:srcRect b="4797"/>
          <a:stretch/>
        </p:blipFill>
        <p:spPr>
          <a:xfrm>
            <a:off x="2286000" y="1198661"/>
            <a:ext cx="6565271" cy="5217144"/>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35</a:t>
            </a:fld>
            <a:endParaRPr lang="en-US" dirty="0"/>
          </a:p>
        </p:txBody>
      </p:sp>
      <p:sp>
        <p:nvSpPr>
          <p:cNvPr id="7" name="TextBox 6"/>
          <p:cNvSpPr txBox="1"/>
          <p:nvPr/>
        </p:nvSpPr>
        <p:spPr>
          <a:xfrm>
            <a:off x="76200" y="6475256"/>
            <a:ext cx="73152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3" name="Picture 2"/>
          <p:cNvPicPr>
            <a:picLocks noChangeAspect="1"/>
          </p:cNvPicPr>
          <p:nvPr/>
        </p:nvPicPr>
        <p:blipFill rotWithShape="1">
          <a:blip r:embed="rId3"/>
          <a:srcRect t="35870" r="43236" b="8695"/>
          <a:stretch/>
        </p:blipFill>
        <p:spPr>
          <a:xfrm>
            <a:off x="304800" y="3029858"/>
            <a:ext cx="1904999" cy="1542142"/>
          </a:xfrm>
          <a:prstGeom prst="rect">
            <a:avLst/>
          </a:prstGeom>
        </p:spPr>
      </p:pic>
    </p:spTree>
    <p:extLst>
      <p:ext uri="{BB962C8B-B14F-4D97-AF65-F5344CB8AC3E}">
        <p14:creationId xmlns:p14="http://schemas.microsoft.com/office/powerpoint/2010/main" val="2350772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124060" y="1125191"/>
            <a:ext cx="2009540" cy="1782045"/>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bg1"/>
                </a:solidFill>
              </a:rPr>
              <a:t>Percent of population speaking a language other than English at home and speak English less than very well</a:t>
            </a:r>
            <a:r>
              <a:rPr lang="en-US" sz="2000" dirty="0">
                <a:solidFill>
                  <a:schemeClr val="bg1"/>
                </a:solidFill>
              </a:rPr>
              <a:t>, Census Tracts, </a:t>
            </a:r>
            <a:r>
              <a:rPr lang="en-US" sz="2000" dirty="0" err="1" smtClean="0">
                <a:solidFill>
                  <a:schemeClr val="bg1"/>
                </a:solidFill>
              </a:rPr>
              <a:t>Metroplex</a:t>
            </a:r>
            <a:r>
              <a:rPr lang="en-US" sz="2000" dirty="0" smtClean="0">
                <a:solidFill>
                  <a:schemeClr val="bg1"/>
                </a:solidFill>
              </a:rPr>
              <a:t> Area, </a:t>
            </a:r>
            <a:r>
              <a:rPr lang="en-US" sz="2000" dirty="0">
                <a:solidFill>
                  <a:schemeClr val="bg1"/>
                </a:solidFill>
              </a:rPr>
              <a:t>Texas</a:t>
            </a:r>
            <a:r>
              <a:rPr lang="en-US" sz="2000" dirty="0" smtClean="0">
                <a:solidFill>
                  <a:schemeClr val="bg1"/>
                </a:solidFill>
              </a:rPr>
              <a:t>, 2009-2013</a:t>
            </a:r>
            <a:endParaRPr lang="en-US" sz="2000" dirty="0">
              <a:solidFill>
                <a:schemeClr val="bg1"/>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283962" y="3017500"/>
            <a:ext cx="2805952" cy="1651788"/>
          </a:xfrm>
          <a:prstGeom prst="rect">
            <a:avLst/>
          </a:prstGeom>
        </p:spPr>
      </p:pic>
      <p:sp>
        <p:nvSpPr>
          <p:cNvPr id="10" name="Rectangle 9"/>
          <p:cNvSpPr/>
          <p:nvPr/>
        </p:nvSpPr>
        <p:spPr>
          <a:xfrm>
            <a:off x="1458338" y="1720976"/>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idx="1"/>
          </p:nvPr>
        </p:nvPicPr>
        <p:blipFill rotWithShape="1">
          <a:blip r:embed="rId5"/>
          <a:srcRect b="4891"/>
          <a:stretch/>
        </p:blipFill>
        <p:spPr>
          <a:xfrm>
            <a:off x="2133600" y="1409442"/>
            <a:ext cx="6934200" cy="4686558"/>
          </a:xfrm>
          <a:prstGeom prst="rect">
            <a:avLst/>
          </a:prstGeom>
        </p:spPr>
      </p:pic>
    </p:spTree>
    <p:extLst>
      <p:ext uri="{BB962C8B-B14F-4D97-AF65-F5344CB8AC3E}">
        <p14:creationId xmlns:p14="http://schemas.microsoft.com/office/powerpoint/2010/main" val="42372076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Percent of the population living below poverty, Census Tracts, </a:t>
            </a:r>
            <a:r>
              <a:rPr lang="en-US" sz="2000" dirty="0" err="1" smtClean="0"/>
              <a:t>Metroplex</a:t>
            </a:r>
            <a:r>
              <a:rPr lang="en-US" sz="2000" dirty="0" smtClean="0"/>
              <a:t>, Texas, 2009-2013</a:t>
            </a:r>
            <a:endParaRPr lang="en-US" sz="2000" dirty="0"/>
          </a:p>
        </p:txBody>
      </p:sp>
      <p:pic>
        <p:nvPicPr>
          <p:cNvPr id="5" name="Content Placeholder 4"/>
          <p:cNvPicPr>
            <a:picLocks noGrp="1" noChangeAspect="1"/>
          </p:cNvPicPr>
          <p:nvPr>
            <p:ph idx="1"/>
          </p:nvPr>
        </p:nvPicPr>
        <p:blipFill rotWithShape="1">
          <a:blip r:embed="rId2"/>
          <a:srcRect b="3112"/>
          <a:stretch/>
        </p:blipFill>
        <p:spPr>
          <a:xfrm>
            <a:off x="1710878" y="1371601"/>
            <a:ext cx="6972609" cy="4800599"/>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37</a:t>
            </a:fld>
            <a:endParaRPr lang="en-US" dirty="0"/>
          </a:p>
        </p:txBody>
      </p:sp>
      <p:pic>
        <p:nvPicPr>
          <p:cNvPr id="6" name="Picture 5"/>
          <p:cNvPicPr>
            <a:picLocks noChangeAspect="1"/>
          </p:cNvPicPr>
          <p:nvPr/>
        </p:nvPicPr>
        <p:blipFill rotWithShape="1">
          <a:blip r:embed="rId3"/>
          <a:srcRect t="33519" r="60333" b="9498"/>
          <a:stretch/>
        </p:blipFill>
        <p:spPr>
          <a:xfrm>
            <a:off x="228600" y="2895600"/>
            <a:ext cx="1571560" cy="12954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433049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144610" y="1602432"/>
            <a:ext cx="4473382" cy="42053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4460122" y="1588807"/>
            <a:ext cx="4683878" cy="435384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3990410" y="4719958"/>
            <a:ext cx="1524693" cy="1290125"/>
          </a:xfrm>
          <a:prstGeom prst="rect">
            <a:avLst/>
          </a:prstGeom>
        </p:spPr>
      </p:pic>
      <p:sp>
        <p:nvSpPr>
          <p:cNvPr id="8" name="Title 1"/>
          <p:cNvSpPr txBox="1">
            <a:spLocks/>
          </p:cNvSpPr>
          <p:nvPr/>
        </p:nvSpPr>
        <p:spPr>
          <a:xfrm>
            <a:off x="1600200" y="99434"/>
            <a:ext cx="7239000" cy="8761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400" dirty="0">
                <a:solidFill>
                  <a:schemeClr val="bg1"/>
                </a:solidFill>
                <a:effectLst/>
              </a:rPr>
              <a:t>Percentage of Population with Drive </a:t>
            </a:r>
            <a:r>
              <a:rPr lang="en-US" sz="2400" dirty="0" smtClean="0">
                <a:solidFill>
                  <a:schemeClr val="bg1"/>
                </a:solidFill>
                <a:effectLst/>
              </a:rPr>
              <a:t>Times Longer </a:t>
            </a:r>
            <a:r>
              <a:rPr lang="en-US" sz="2400" dirty="0">
                <a:solidFill>
                  <a:schemeClr val="bg1"/>
                </a:solidFill>
                <a:effectLst/>
              </a:rPr>
              <a:t>than 25 </a:t>
            </a:r>
            <a:r>
              <a:rPr lang="en-US" sz="2400" dirty="0" smtClean="0">
                <a:solidFill>
                  <a:schemeClr val="bg1"/>
                </a:solidFill>
                <a:effectLst/>
              </a:rPr>
              <a:t>Minutes, Texas Census Tracts, 1990 and 2010*</a:t>
            </a:r>
            <a:endParaRPr lang="en-US" sz="2400" dirty="0">
              <a:solidFill>
                <a:schemeClr val="bg1"/>
              </a:solidFill>
              <a:effectLst/>
            </a:endParaRPr>
          </a:p>
        </p:txBody>
      </p:sp>
      <p:sp>
        <p:nvSpPr>
          <p:cNvPr id="10" name="TextBox 9"/>
          <p:cNvSpPr txBox="1"/>
          <p:nvPr/>
        </p:nvSpPr>
        <p:spPr>
          <a:xfrm>
            <a:off x="2590800" y="1833265"/>
            <a:ext cx="858741"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7265018" y="1833265"/>
            <a:ext cx="1040782"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tx2"/>
                </a:solidFill>
                <a:latin typeface="+mj-lt"/>
              </a:rPr>
              <a:t>2010*</a:t>
            </a:r>
            <a:endParaRPr lang="en-US" b="1" dirty="0">
              <a:solidFill>
                <a:schemeClr val="tx2"/>
              </a:solidFill>
              <a:latin typeface="+mj-lt"/>
            </a:endParaRPr>
          </a:p>
        </p:txBody>
      </p:sp>
      <p:sp>
        <p:nvSpPr>
          <p:cNvPr id="9" name="TextBox 8"/>
          <p:cNvSpPr txBox="1"/>
          <p:nvPr/>
        </p:nvSpPr>
        <p:spPr>
          <a:xfrm>
            <a:off x="-28937" y="6555899"/>
            <a:ext cx="6179897" cy="230832"/>
          </a:xfrm>
          <a:prstGeom prst="rect">
            <a:avLst/>
          </a:prstGeom>
          <a:noFill/>
        </p:spPr>
        <p:txBody>
          <a:bodyPr wrap="none" rtlCol="0">
            <a:spAutoFit/>
          </a:bodyPr>
          <a:lstStyle/>
          <a:p>
            <a:r>
              <a:rPr lang="en-US" sz="900" dirty="0" smtClean="0">
                <a:solidFill>
                  <a:schemeClr val="bg1">
                    <a:lumMod val="50000"/>
                  </a:schemeClr>
                </a:solidFill>
              </a:rPr>
              <a:t>Source: U.S. Census Bureau, 1990 decennial census and *American Community Survey, 2008-2012 5 Year Sample. </a:t>
            </a:r>
          </a:p>
        </p:txBody>
      </p:sp>
    </p:spTree>
    <p:extLst>
      <p:ext uri="{BB962C8B-B14F-4D97-AF65-F5344CB8AC3E}">
        <p14:creationId xmlns:p14="http://schemas.microsoft.com/office/powerpoint/2010/main" val="5769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Mean Commute Time (minutes) of workers,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8" name="Picture 7"/>
          <p:cNvPicPr>
            <a:picLocks noChangeAspect="1"/>
          </p:cNvPicPr>
          <p:nvPr/>
        </p:nvPicPr>
        <p:blipFill rotWithShape="1">
          <a:blip r:embed="rId2"/>
          <a:srcRect t="40491" r="49994"/>
          <a:stretch/>
        </p:blipFill>
        <p:spPr>
          <a:xfrm>
            <a:off x="609600" y="3274219"/>
            <a:ext cx="1447800" cy="1462881"/>
          </a:xfrm>
          <a:prstGeom prst="rect">
            <a:avLst/>
          </a:prstGeom>
        </p:spPr>
      </p:pic>
      <p:pic>
        <p:nvPicPr>
          <p:cNvPr id="11" name="Content Placeholder 10"/>
          <p:cNvPicPr>
            <a:picLocks noGrp="1" noChangeAspect="1"/>
          </p:cNvPicPr>
          <p:nvPr>
            <p:ph idx="1"/>
          </p:nvPr>
        </p:nvPicPr>
        <p:blipFill rotWithShape="1">
          <a:blip r:embed="rId3"/>
          <a:srcRect b="5969"/>
          <a:stretch/>
        </p:blipFill>
        <p:spPr>
          <a:xfrm>
            <a:off x="2057400" y="1199327"/>
            <a:ext cx="6454211" cy="5277673"/>
          </a:xfrm>
          <a:prstGeom prst="rect">
            <a:avLst/>
          </a:prstGeom>
        </p:spPr>
      </p:pic>
    </p:spTree>
    <p:extLst>
      <p:ext uri="{BB962C8B-B14F-4D97-AF65-F5344CB8AC3E}">
        <p14:creationId xmlns:p14="http://schemas.microsoft.com/office/powerpoint/2010/main" val="276604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682" y="304800"/>
            <a:ext cx="6858000" cy="609600"/>
          </a:xfrm>
        </p:spPr>
        <p:txBody>
          <a:bodyPr>
            <a:noAutofit/>
          </a:bodyPr>
          <a:lstStyle/>
          <a:p>
            <a:r>
              <a:rPr lang="en-US" sz="2800" dirty="0" smtClean="0"/>
              <a:t>Population Growth, Texas, 1950-2010</a:t>
            </a:r>
            <a:endParaRPr lang="en-US" sz="2800" dirty="0"/>
          </a:p>
        </p:txBody>
      </p:sp>
      <p:graphicFrame>
        <p:nvGraphicFramePr>
          <p:cNvPr id="3" name="Content Placeholder 6"/>
          <p:cNvGraphicFramePr>
            <a:graphicFrameLocks/>
          </p:cNvGraphicFramePr>
          <p:nvPr>
            <p:extLst/>
          </p:nvPr>
        </p:nvGraphicFramePr>
        <p:xfrm>
          <a:off x="381000" y="2062041"/>
          <a:ext cx="8229600" cy="3505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1354853" y="4214785"/>
            <a:ext cx="1151156" cy="165481"/>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759131" y="3762544"/>
            <a:ext cx="1107869" cy="26537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528476" y="4026310"/>
            <a:ext cx="1229008" cy="177258"/>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40376" y="3099219"/>
            <a:ext cx="1081040" cy="352448"/>
          </a:xfrm>
          <a:prstGeom prst="line">
            <a:avLst/>
          </a:prstGeom>
          <a:ln w="57150">
            <a:solidFill>
              <a:schemeClr val="accent3">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5841" y="3472840"/>
            <a:ext cx="1118156" cy="26253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5534" y="2599168"/>
            <a:ext cx="1405451" cy="508008"/>
          </a:xfrm>
          <a:prstGeom prst="line">
            <a:avLst/>
          </a:prstGeom>
          <a:ln w="5715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89004" y="3865000"/>
            <a:ext cx="1123916" cy="161906"/>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51682" y="3696330"/>
            <a:ext cx="1123916"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121685" y="3527660"/>
            <a:ext cx="1031333"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177625" y="3347135"/>
            <a:ext cx="1308753" cy="180526"/>
          </a:xfrm>
          <a:prstGeom prst="line">
            <a:avLst/>
          </a:prstGeom>
          <a:ln w="28575">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94773" y="3238537"/>
            <a:ext cx="1058244" cy="217199"/>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33257" y="2971679"/>
            <a:ext cx="1353121" cy="270596"/>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Decennial Censuses</a:t>
            </a:r>
            <a:endParaRPr lang="en-US" sz="1000" dirty="0">
              <a:solidFill>
                <a:schemeClr val="bg1">
                  <a:lumMod val="50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2BC1FA3B-F0C1-4F58-90BE-DCC7501F4B28}" type="slidenum">
              <a:rPr lang="en-US" smtClean="0"/>
              <a:pPr/>
              <a:t>4</a:t>
            </a:fld>
            <a:endParaRPr lang="en-US" dirty="0"/>
          </a:p>
        </p:txBody>
      </p:sp>
    </p:spTree>
    <p:extLst>
      <p:ext uri="{BB962C8B-B14F-4D97-AF65-F5344CB8AC3E}">
        <p14:creationId xmlns:p14="http://schemas.microsoft.com/office/powerpoint/2010/main" val="12990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500"/>
                            </p:stCondLst>
                            <p:childTnLst>
                              <p:par>
                                <p:cTn id="26" presetID="22" presetClass="entr" presetSubtype="8" fill="hold"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75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4000"/>
                            </p:stCondLst>
                            <p:childTnLst>
                              <p:par>
                                <p:cTn id="41" presetID="22" presetClass="entr" presetSubtype="8" fill="hold" nodeType="after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workers who commute using public transportation, Census Tracts, </a:t>
            </a:r>
            <a:r>
              <a:rPr lang="en-US" sz="2400" dirty="0" err="1" smtClean="0"/>
              <a:t>Metroplex</a:t>
            </a:r>
            <a:r>
              <a:rPr lang="en-US" sz="2400" dirty="0" smtClean="0"/>
              <a:t> </a:t>
            </a:r>
            <a:r>
              <a:rPr lang="en-US" sz="2400" dirty="0" err="1" smtClean="0"/>
              <a:t>Area,Texas</a:t>
            </a:r>
            <a:r>
              <a:rPr lang="en-US" sz="2400" dirty="0" smtClean="0"/>
              <a:t>,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40</a:t>
            </a:fld>
            <a:endParaRPr lang="en-US" dirty="0"/>
          </a:p>
        </p:txBody>
      </p:sp>
      <p:pic>
        <p:nvPicPr>
          <p:cNvPr id="6" name="Picture 5"/>
          <p:cNvPicPr>
            <a:picLocks noChangeAspect="1"/>
          </p:cNvPicPr>
          <p:nvPr/>
        </p:nvPicPr>
        <p:blipFill rotWithShape="1">
          <a:blip r:embed="rId2"/>
          <a:srcRect t="40491" r="57137"/>
          <a:stretch/>
        </p:blipFill>
        <p:spPr>
          <a:xfrm>
            <a:off x="304800" y="3218025"/>
            <a:ext cx="1524000" cy="12319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9" name="Content Placeholder 8"/>
          <p:cNvPicPr>
            <a:picLocks noGrp="1" noChangeAspect="1"/>
          </p:cNvPicPr>
          <p:nvPr>
            <p:ph idx="1"/>
          </p:nvPr>
        </p:nvPicPr>
        <p:blipFill rotWithShape="1">
          <a:blip r:embed="rId3"/>
          <a:srcRect b="3397"/>
          <a:stretch/>
        </p:blipFill>
        <p:spPr>
          <a:xfrm>
            <a:off x="1676400" y="1386711"/>
            <a:ext cx="7140539" cy="4894529"/>
          </a:xfrm>
          <a:prstGeom prst="rect">
            <a:avLst/>
          </a:prstGeom>
        </p:spPr>
      </p:pic>
    </p:spTree>
    <p:extLst>
      <p:ext uri="{BB962C8B-B14F-4D97-AF65-F5344CB8AC3E}">
        <p14:creationId xmlns:p14="http://schemas.microsoft.com/office/powerpoint/2010/main" val="4063986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516" t="29424" r="6811" b="14286"/>
          <a:stretch/>
        </p:blipFill>
        <p:spPr>
          <a:xfrm>
            <a:off x="228600" y="1275103"/>
            <a:ext cx="1968366" cy="1698198"/>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582171" y="268157"/>
            <a:ext cx="7772400" cy="707886"/>
          </a:xfrm>
          <a:prstGeom prst="rect">
            <a:avLst/>
          </a:prstGeom>
          <a:noFill/>
        </p:spPr>
        <p:txBody>
          <a:bodyPr wrap="square" rtlCol="0">
            <a:spAutoFit/>
          </a:bodyPr>
          <a:lstStyle/>
          <a:p>
            <a:pPr algn="ctr"/>
            <a:r>
              <a:rPr lang="en-US" sz="2000" dirty="0" smtClean="0">
                <a:solidFill>
                  <a:schemeClr val="bg1"/>
                </a:solidFill>
              </a:rPr>
              <a:t>Percent of population 25 years and older without a high school degree, Census Tracts, </a:t>
            </a:r>
            <a:r>
              <a:rPr lang="en-US" sz="2000" dirty="0" err="1" smtClean="0">
                <a:solidFill>
                  <a:schemeClr val="bg1"/>
                </a:solidFill>
              </a:rPr>
              <a:t>Metroplex</a:t>
            </a:r>
            <a:r>
              <a:rPr lang="en-US" sz="2000" dirty="0" smtClean="0">
                <a:solidFill>
                  <a:schemeClr val="bg1"/>
                </a:solidFill>
              </a:rPr>
              <a:t> Area, </a:t>
            </a:r>
            <a:r>
              <a:rPr lang="en-US" sz="2000" dirty="0">
                <a:solidFill>
                  <a:schemeClr val="bg1"/>
                </a:solidFill>
              </a:rPr>
              <a:t>Texas </a:t>
            </a:r>
            <a:r>
              <a:rPr lang="en-US" sz="2000" dirty="0" smtClean="0">
                <a:solidFill>
                  <a:schemeClr val="bg1"/>
                </a:solidFill>
              </a:rPr>
              <a:t>2009-2013</a:t>
            </a:r>
            <a:endParaRPr lang="en-US" sz="2000" dirty="0">
              <a:solidFill>
                <a:schemeClr val="bg1"/>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a:stretch/>
        </p:blipFill>
        <p:spPr>
          <a:xfrm>
            <a:off x="381000" y="3429000"/>
            <a:ext cx="2259624" cy="1807921"/>
          </a:xfrm>
          <a:prstGeom prst="rect">
            <a:avLst/>
          </a:prstGeom>
        </p:spPr>
      </p:pic>
      <p:sp>
        <p:nvSpPr>
          <p:cNvPr id="9" name="Rectangle 8"/>
          <p:cNvSpPr/>
          <p:nvPr/>
        </p:nvSpPr>
        <p:spPr>
          <a:xfrm>
            <a:off x="1510812" y="1868701"/>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p:cNvPicPr>
            <a:picLocks noGrp="1" noChangeAspect="1"/>
          </p:cNvPicPr>
          <p:nvPr>
            <p:ph idx="1"/>
          </p:nvPr>
        </p:nvPicPr>
        <p:blipFill rotWithShape="1">
          <a:blip r:embed="rId4"/>
          <a:srcRect b="2996"/>
          <a:stretch/>
        </p:blipFill>
        <p:spPr>
          <a:xfrm>
            <a:off x="2327858" y="1366290"/>
            <a:ext cx="6640299" cy="4577309"/>
          </a:xfrm>
          <a:prstGeom prst="rect">
            <a:avLst/>
          </a:prstGeom>
        </p:spPr>
      </p:pic>
    </p:spTree>
    <p:extLst>
      <p:ext uri="{BB962C8B-B14F-4D97-AF65-F5344CB8AC3E}">
        <p14:creationId xmlns:p14="http://schemas.microsoft.com/office/powerpoint/2010/main" val="39679209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33600" y="1524794"/>
            <a:ext cx="6097894" cy="4525963"/>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42</a:t>
            </a:fld>
            <a:endParaRPr lang="en-US" dirty="0"/>
          </a:p>
        </p:txBody>
      </p:sp>
      <p:pic>
        <p:nvPicPr>
          <p:cNvPr id="6" name="Picture 5"/>
          <p:cNvPicPr>
            <a:picLocks noChangeAspect="1"/>
          </p:cNvPicPr>
          <p:nvPr/>
        </p:nvPicPr>
        <p:blipFill rotWithShape="1">
          <a:blip r:embed="rId3"/>
          <a:srcRect t="40244"/>
          <a:stretch/>
        </p:blipFill>
        <p:spPr>
          <a:xfrm>
            <a:off x="304800" y="3505200"/>
            <a:ext cx="1600003" cy="1244600"/>
          </a:xfrm>
          <a:prstGeom prst="rect">
            <a:avLst/>
          </a:prstGeom>
        </p:spPr>
      </p:pic>
      <p:sp>
        <p:nvSpPr>
          <p:cNvPr id="8" name="Title 7"/>
          <p:cNvSpPr txBox="1">
            <a:spLocks noGrp="1"/>
          </p:cNvSpPr>
          <p:nvPr>
            <p:ph type="title"/>
          </p:nvPr>
        </p:nvSpPr>
        <p:spPr>
          <a:xfrm>
            <a:off x="1600200" y="400734"/>
            <a:ext cx="6858000" cy="646331"/>
          </a:xfrm>
          <a:prstGeom prst="rect">
            <a:avLst/>
          </a:prstGeom>
          <a:noFill/>
        </p:spPr>
        <p:txBody>
          <a:bodyPr wrap="square" rtlCol="0">
            <a:spAutoFit/>
          </a:bodyPr>
          <a:lstStyle/>
          <a:p>
            <a:pPr algn="ctr"/>
            <a:r>
              <a:rPr lang="en-US" sz="2000" dirty="0" smtClean="0"/>
              <a:t>Percent of population 25 years and with a Bachelor’s degree or higher, Census Tracts, </a:t>
            </a:r>
            <a:r>
              <a:rPr lang="en-US" sz="2000" dirty="0" err="1" smtClean="0"/>
              <a:t>Metroplex</a:t>
            </a:r>
            <a:r>
              <a:rPr lang="en-US" sz="2000" dirty="0" smtClean="0"/>
              <a:t> Area, </a:t>
            </a:r>
            <a:r>
              <a:rPr lang="en-US" sz="2000" dirty="0"/>
              <a:t>Texas </a:t>
            </a:r>
            <a:r>
              <a:rPr lang="en-US" sz="2000" dirty="0" smtClean="0"/>
              <a:t>2009-2013</a:t>
            </a:r>
            <a:endParaRPr lang="en-US" sz="2000" dirty="0"/>
          </a:p>
        </p:txBody>
      </p:sp>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2971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211" t="27346" r="7146" b="13137"/>
          <a:stretch/>
        </p:blipFill>
        <p:spPr>
          <a:xfrm>
            <a:off x="19878" y="1419889"/>
            <a:ext cx="2208941" cy="1993434"/>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population earning $75,000 per year or more, Census Tracts, </a:t>
            </a:r>
            <a:r>
              <a:rPr lang="en-US" sz="2000" dirty="0" err="1" smtClean="0">
                <a:solidFill>
                  <a:schemeClr val="bg1"/>
                </a:solidFill>
              </a:rPr>
              <a:t>Metroplex</a:t>
            </a:r>
            <a:r>
              <a:rPr lang="en-US" sz="2000" dirty="0" smtClean="0">
                <a:solidFill>
                  <a:schemeClr val="bg1"/>
                </a:solidFill>
              </a:rPr>
              <a:t> Area, Texas,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6143" r="19557"/>
          <a:stretch/>
        </p:blipFill>
        <p:spPr>
          <a:xfrm>
            <a:off x="437477" y="3833548"/>
            <a:ext cx="2096846" cy="1781638"/>
          </a:xfrm>
          <a:prstGeom prst="rect">
            <a:avLst/>
          </a:prstGeom>
        </p:spPr>
      </p:pic>
      <p:sp>
        <p:nvSpPr>
          <p:cNvPr id="9" name="Rectangle 8"/>
          <p:cNvSpPr/>
          <p:nvPr/>
        </p:nvSpPr>
        <p:spPr>
          <a:xfrm>
            <a:off x="1485900" y="21336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p:cNvPicPr>
            <a:picLocks noGrp="1" noChangeAspect="1"/>
          </p:cNvPicPr>
          <p:nvPr>
            <p:ph idx="1"/>
          </p:nvPr>
        </p:nvPicPr>
        <p:blipFill>
          <a:blip r:embed="rId4"/>
          <a:stretch>
            <a:fillRect/>
          </a:stretch>
        </p:blipFill>
        <p:spPr>
          <a:xfrm>
            <a:off x="2667000" y="1661849"/>
            <a:ext cx="6369090" cy="4525963"/>
          </a:xfrm>
          <a:prstGeom prst="rect">
            <a:avLst/>
          </a:prstGeom>
        </p:spPr>
      </p:pic>
    </p:spTree>
    <p:extLst>
      <p:ext uri="{BB962C8B-B14F-4D97-AF65-F5344CB8AC3E}">
        <p14:creationId xmlns:p14="http://schemas.microsoft.com/office/powerpoint/2010/main" val="11654920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44</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204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926104738"/>
              </p:ext>
            </p:extLst>
          </p:nvPr>
        </p:nvGraphicFramePr>
        <p:xfrm>
          <a:off x="304800" y="14478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Texas, 2010-2015</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45</a:t>
            </a:fld>
            <a:endParaRPr lang="en-US" dirty="0"/>
          </a:p>
        </p:txBody>
      </p:sp>
      <p:sp>
        <p:nvSpPr>
          <p:cNvPr id="10" name="TextBox 9"/>
          <p:cNvSpPr txBox="1"/>
          <p:nvPr/>
        </p:nvSpPr>
        <p:spPr>
          <a:xfrm>
            <a:off x="76200" y="6478320"/>
            <a:ext cx="8763000" cy="553998"/>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and U.S. Census Bureau Population Estimates</a:t>
            </a:r>
          </a:p>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 </a:t>
            </a:r>
          </a:p>
        </p:txBody>
      </p:sp>
    </p:spTree>
    <p:extLst>
      <p:ext uri="{BB962C8B-B14F-4D97-AF65-F5344CB8AC3E}">
        <p14:creationId xmlns:p14="http://schemas.microsoft.com/office/powerpoint/2010/main" val="2770462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nvPr>
        </p:nvGraphicFramePr>
        <p:xfrm>
          <a:off x="487907" y="13716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46</a:t>
            </a:fld>
            <a:endParaRPr lang="en-US" dirty="0"/>
          </a:p>
        </p:txBody>
      </p:sp>
      <p:sp>
        <p:nvSpPr>
          <p:cNvPr id="5" name="Title 1"/>
          <p:cNvSpPr>
            <a:spLocks noGrp="1"/>
          </p:cNvSpPr>
          <p:nvPr>
            <p:ph type="title"/>
          </p:nvPr>
        </p:nvSpPr>
        <p:spPr>
          <a:xfrm>
            <a:off x="1859507" y="417511"/>
            <a:ext cx="6858000" cy="990600"/>
          </a:xfrm>
        </p:spPr>
        <p:txBody>
          <a:bodyPr>
            <a:noAutofit/>
          </a:bodyPr>
          <a:lstStyle/>
          <a:p>
            <a:r>
              <a:rPr lang="en-US" sz="3200" dirty="0" smtClean="0"/>
              <a:t>Population Change by Age Group, Texas</a:t>
            </a:r>
            <a:r>
              <a:rPr lang="en-US" sz="3200" dirty="0"/>
              <a:t>, 1950-2050</a:t>
            </a:r>
            <a:br>
              <a:rPr lang="en-US" sz="3200" dirty="0"/>
            </a:br>
            <a:endParaRPr lang="en-US" sz="3200" dirty="0"/>
          </a:p>
        </p:txBody>
      </p:sp>
      <p:sp>
        <p:nvSpPr>
          <p:cNvPr id="3" name="Rectangle 2"/>
          <p:cNvSpPr/>
          <p:nvPr/>
        </p:nvSpPr>
        <p:spPr>
          <a:xfrm>
            <a:off x="-76200" y="6144396"/>
            <a:ext cx="6934200" cy="577081"/>
          </a:xfrm>
          <a:prstGeom prst="rect">
            <a:avLst/>
          </a:prstGeom>
        </p:spPr>
        <p:txBody>
          <a:bodyPr wrap="square">
            <a:spAutoFit/>
          </a:bodyPr>
          <a:lstStyle/>
          <a:p>
            <a:pPr marL="0" marR="0" indent="0" defTabSz="914400" eaLnBrk="1" fontAlgn="auto" latinLnBrk="0" hangingPunct="1">
              <a:lnSpc>
                <a:spcPct val="100000"/>
              </a:lnSpc>
              <a:spcBef>
                <a:spcPts val="0"/>
              </a:spcBef>
              <a:spcAft>
                <a:spcPts val="0"/>
              </a:spcAft>
              <a:buClrTx/>
              <a:buSzTx/>
              <a:buFontTx/>
              <a:buNone/>
              <a:tabLst/>
              <a:defRPr/>
            </a:pPr>
            <a:r>
              <a:rPr lang="en-US" sz="1050" dirty="0" smtClean="0">
                <a:solidFill>
                  <a:schemeClr val="bg1">
                    <a:lumMod val="50000"/>
                  </a:schemeClr>
                </a:solidFill>
              </a:rPr>
              <a:t>Sources: </a:t>
            </a:r>
            <a:r>
              <a:rPr lang="en-US" sz="1050" dirty="0">
                <a:solidFill>
                  <a:schemeClr val="bg1">
                    <a:lumMod val="50000"/>
                  </a:schemeClr>
                </a:solidFill>
              </a:rPr>
              <a:t>US Census Bureau, 1950-2010 Censuses </a:t>
            </a:r>
          </a:p>
          <a:p>
            <a:r>
              <a:rPr lang="en-US" sz="1050" dirty="0">
                <a:solidFill>
                  <a:schemeClr val="bg1">
                    <a:lumMod val="50000"/>
                  </a:schemeClr>
                </a:solidFill>
              </a:rPr>
              <a:t>               US Census Bureau, State Population Estimates</a:t>
            </a:r>
          </a:p>
          <a:p>
            <a:r>
              <a:rPr lang="en-US" sz="1050" dirty="0">
                <a:solidFill>
                  <a:schemeClr val="bg1">
                    <a:lumMod val="50000"/>
                  </a:schemeClr>
                </a:solidFill>
              </a:rPr>
              <a:t>               Texas State Data Center, 2014 Population Projections, 1.0 Migration Scenario</a:t>
            </a:r>
          </a:p>
        </p:txBody>
      </p:sp>
    </p:spTree>
    <p:extLst>
      <p:ext uri="{BB962C8B-B14F-4D97-AF65-F5344CB8AC3E}">
        <p14:creationId xmlns:p14="http://schemas.microsoft.com/office/powerpoint/2010/main" val="29306509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Population Projections for Dallas-Fort Worth-Arlington Metropolitan Statistical Area, 2010-2050</a:t>
            </a:r>
            <a:endParaRPr lang="en-US" sz="2400" dirty="0"/>
          </a:p>
        </p:txBody>
      </p:sp>
      <p:graphicFrame>
        <p:nvGraphicFramePr>
          <p:cNvPr id="8" name="Content Placeholder 7"/>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47</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2247583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Estimates and Projections, </a:t>
            </a:r>
            <a:r>
              <a:rPr lang="en-US" sz="2800" dirty="0" err="1" smtClean="0"/>
              <a:t>Metroplex</a:t>
            </a:r>
            <a:r>
              <a:rPr lang="en-US" sz="2800" dirty="0" smtClean="0"/>
              <a:t> Counties, 2010-2030</a:t>
            </a:r>
            <a:endParaRPr lang="en-US" sz="2800" dirty="0"/>
          </a:p>
        </p:txBody>
      </p:sp>
      <p:graphicFrame>
        <p:nvGraphicFramePr>
          <p:cNvPr id="8" name="Content Placeholder 7"/>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48</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681083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Estimates and Projections, </a:t>
            </a:r>
            <a:r>
              <a:rPr lang="en-US" sz="2800" dirty="0" err="1" smtClean="0"/>
              <a:t>Metroplex</a:t>
            </a:r>
            <a:r>
              <a:rPr lang="en-US" sz="2800" dirty="0" smtClean="0"/>
              <a:t> Counties, 2010-2015</a:t>
            </a:r>
            <a:endParaRPr lang="en-US" sz="2800" dirty="0"/>
          </a:p>
        </p:txBody>
      </p:sp>
      <p:graphicFrame>
        <p:nvGraphicFramePr>
          <p:cNvPr id="8" name="Content Placeholder 7"/>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49</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242537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9" t="4373" r="1149" b="8269"/>
          <a:stretch/>
        </p:blipFill>
        <p:spPr>
          <a:xfrm>
            <a:off x="1524000" y="762000"/>
            <a:ext cx="6477000" cy="5867400"/>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2015</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2015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t="28661"/>
          <a:stretch/>
        </p:blipFill>
        <p:spPr>
          <a:xfrm>
            <a:off x="914400" y="1586582"/>
            <a:ext cx="1947713" cy="1366292"/>
          </a:xfrm>
          <a:prstGeom prst="rect">
            <a:avLst/>
          </a:prstGeom>
        </p:spPr>
      </p:pic>
      <p:sp>
        <p:nvSpPr>
          <p:cNvPr id="3" name="Slide Number Placeholder 2"/>
          <p:cNvSpPr>
            <a:spLocks noGrp="1"/>
          </p:cNvSpPr>
          <p:nvPr>
            <p:ph type="sldNum" sz="quarter" idx="4"/>
          </p:nvPr>
        </p:nvSpPr>
        <p:spPr/>
        <p:txBody>
          <a:bodyPr/>
          <a:lstStyle/>
          <a:p>
            <a:fld id="{2BC1FA3B-F0C1-4F58-90BE-DCC7501F4B28}" type="slidenum">
              <a:rPr lang="en-US" smtClean="0"/>
              <a:pPr/>
              <a:t>5</a:t>
            </a:fld>
            <a:endParaRPr lang="en-US" dirty="0"/>
          </a:p>
        </p:txBody>
      </p:sp>
    </p:spTree>
    <p:extLst>
      <p:ext uri="{BB962C8B-B14F-4D97-AF65-F5344CB8AC3E}">
        <p14:creationId xmlns:p14="http://schemas.microsoft.com/office/powerpoint/2010/main" val="209315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50</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3428784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36965941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52</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5336793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53</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30793505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Projected population of 18-23 year old persons and projected college and university enrollment, Texas, 2010-2050 </a:t>
            </a:r>
            <a:endParaRPr lang="en-US" sz="20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31898107"/>
              </p:ext>
            </p:extLst>
          </p:nvPr>
        </p:nvGraphicFramePr>
        <p:xfrm>
          <a:off x="152400" y="1511300"/>
          <a:ext cx="8683625" cy="521017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54</a:t>
            </a:fld>
            <a:endParaRPr lang="en-US" dirty="0"/>
          </a:p>
        </p:txBody>
      </p:sp>
      <p:sp>
        <p:nvSpPr>
          <p:cNvPr id="9" name="TextBox 8"/>
          <p:cNvSpPr txBox="1"/>
          <p:nvPr/>
        </p:nvSpPr>
        <p:spPr>
          <a:xfrm>
            <a:off x="-76200" y="6473331"/>
            <a:ext cx="8763000" cy="43858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Arial" pitchFamily="34" charset="0"/>
                <a:cs typeface="Arial" pitchFamily="34" charset="0"/>
              </a:rPr>
              <a:t>Source: Texas State Data Center 2014 Population Projections and the Texas Higher Education Coordinating Board 2015 Enrollment Projections</a:t>
            </a:r>
          </a:p>
          <a:p>
            <a:pPr marL="798513" indent="-798513">
              <a:spcBef>
                <a:spcPct val="50000"/>
              </a:spcBef>
            </a:pPr>
            <a:r>
              <a:rPr lang="en-US" sz="900" dirty="0" smtClean="0">
                <a:solidFill>
                  <a:schemeClr val="tx1">
                    <a:lumMod val="50000"/>
                    <a:lumOff val="50000"/>
                  </a:schemeClr>
                </a:solidFill>
                <a:latin typeface="Arial" pitchFamily="34" charset="0"/>
                <a:cs typeface="Arial" pitchFamily="34" charset="0"/>
              </a:rPr>
              <a:t> </a:t>
            </a:r>
          </a:p>
        </p:txBody>
      </p:sp>
    </p:spTree>
    <p:extLst>
      <p:ext uri="{BB962C8B-B14F-4D97-AF65-F5344CB8AC3E}">
        <p14:creationId xmlns:p14="http://schemas.microsoft.com/office/powerpoint/2010/main" val="29559157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school graduation rates by race and ethnicity, Texas, 2007-2014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5008894"/>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55</a:t>
            </a:fld>
            <a:endParaRPr lang="en-US" dirty="0"/>
          </a:p>
        </p:txBody>
      </p:sp>
      <p:sp>
        <p:nvSpPr>
          <p:cNvPr id="8" name="TextBox 7"/>
          <p:cNvSpPr txBox="1"/>
          <p:nvPr/>
        </p:nvSpPr>
        <p:spPr>
          <a:xfrm>
            <a:off x="76200" y="6502719"/>
            <a:ext cx="5436104" cy="215444"/>
          </a:xfrm>
          <a:prstGeom prst="rect">
            <a:avLst/>
          </a:prstGeom>
          <a:noFill/>
        </p:spPr>
        <p:txBody>
          <a:bodyPr wrap="none" rtlCol="0">
            <a:spAutoFit/>
          </a:bodyPr>
          <a:lstStyle/>
          <a:p>
            <a:r>
              <a:rPr lang="en-US" sz="800" dirty="0" smtClean="0">
                <a:solidFill>
                  <a:schemeClr val="bg1">
                    <a:lumMod val="50000"/>
                  </a:schemeClr>
                </a:solidFill>
              </a:rPr>
              <a:t>Source: Texas Education Agency, “</a:t>
            </a:r>
            <a:r>
              <a:rPr lang="en-US" sz="800" i="1" dirty="0">
                <a:solidFill>
                  <a:schemeClr val="bg1">
                    <a:lumMod val="50000"/>
                  </a:schemeClr>
                </a:solidFill>
              </a:rPr>
              <a:t>Secondary School Completion and Dropouts in Texas Public Schools, </a:t>
            </a:r>
            <a:r>
              <a:rPr lang="en-US" sz="800" i="1" dirty="0" smtClean="0">
                <a:solidFill>
                  <a:schemeClr val="bg1">
                    <a:lumMod val="50000"/>
                  </a:schemeClr>
                </a:solidFill>
              </a:rPr>
              <a:t>2013-14”</a:t>
            </a:r>
            <a:endParaRPr lang="en-US" sz="800" dirty="0">
              <a:solidFill>
                <a:schemeClr val="bg1">
                  <a:lumMod val="50000"/>
                </a:schemeClr>
              </a:solidFill>
            </a:endParaRPr>
          </a:p>
        </p:txBody>
      </p:sp>
    </p:spTree>
    <p:extLst>
      <p:ext uri="{BB962C8B-B14F-4D97-AF65-F5344CB8AC3E}">
        <p14:creationId xmlns:p14="http://schemas.microsoft.com/office/powerpoint/2010/main" val="22624255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High school students who graduated in the school year prior to entering higher education in the fall </a:t>
            </a:r>
            <a:r>
              <a:rPr lang="en-US" sz="2000" dirty="0" smtClean="0"/>
              <a:t>semester, Texas, 2015</a:t>
            </a:r>
            <a:endParaRPr lang="en-US" sz="2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67523445"/>
              </p:ext>
            </p:extLst>
          </p:nvPr>
        </p:nvGraphicFramePr>
        <p:xfrm>
          <a:off x="609600" y="1981199"/>
          <a:ext cx="7391400" cy="2893315"/>
        </p:xfrm>
        <a:graphic>
          <a:graphicData uri="http://schemas.openxmlformats.org/drawingml/2006/table">
            <a:tbl>
              <a:tblPr>
                <a:tableStyleId>{125E5076-3810-47DD-B79F-674D7AD40C01}</a:tableStyleId>
              </a:tblPr>
              <a:tblGrid>
                <a:gridCol w="1643745"/>
                <a:gridCol w="881743"/>
                <a:gridCol w="881743"/>
                <a:gridCol w="1088569"/>
                <a:gridCol w="1143000"/>
                <a:gridCol w="762000"/>
                <a:gridCol w="990600"/>
              </a:tblGrid>
              <a:tr h="1030986">
                <a:tc>
                  <a:txBody>
                    <a:bodyPr/>
                    <a:lstStyle/>
                    <a:p>
                      <a:pPr algn="l" fontAlgn="b"/>
                      <a:endParaRPr lang="en-US" sz="1800" b="1" i="0" u="none" strike="noStrike" dirty="0">
                        <a:effectLst/>
                        <a:latin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Total</a:t>
                      </a:r>
                      <a:endParaRPr lang="en-US" sz="1800" b="1" i="0" u="none" strike="noStrike" dirty="0">
                        <a:effectLst/>
                        <a:latin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White</a:t>
                      </a:r>
                      <a:endParaRPr lang="en-US" sz="1800" b="1" i="0" u="none" strike="noStrike" dirty="0">
                        <a:effectLst/>
                        <a:latin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 African-American </a:t>
                      </a:r>
                      <a:endParaRPr lang="en-US" sz="1800" b="1" i="0" u="none" strike="noStrike" dirty="0">
                        <a:effectLst/>
                        <a:latin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Hispanic</a:t>
                      </a:r>
                      <a:endParaRPr lang="en-US" sz="1800" b="1" i="0" u="none" strike="noStrike" dirty="0">
                        <a:effectLst/>
                        <a:latin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Asian</a:t>
                      </a:r>
                      <a:endParaRPr lang="en-US" sz="1800" b="1" i="0" u="none" strike="noStrike" dirty="0">
                        <a:effectLst/>
                        <a:latin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 Native American </a:t>
                      </a:r>
                      <a:endParaRPr lang="en-US" sz="1800" b="1" i="0" u="none" strike="noStrike" dirty="0">
                        <a:effectLst/>
                        <a:latin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114">
                <a:tc>
                  <a:txBody>
                    <a:bodyPr/>
                    <a:lstStyle/>
                    <a:p>
                      <a:pPr algn="ctr" fontAlgn="b"/>
                      <a:r>
                        <a:rPr lang="en-US" sz="1800" b="1" u="none" strike="noStrike" dirty="0">
                          <a:effectLst/>
                        </a:rPr>
                        <a:t>Enrolled</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51.4%</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55.2%</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48.5%</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47.2%</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74.6%</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50.8%</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0101">
                <a:tc>
                  <a:txBody>
                    <a:bodyPr/>
                    <a:lstStyle/>
                    <a:p>
                      <a:pPr algn="ctr" fontAlgn="b"/>
                      <a:r>
                        <a:rPr lang="en-US" sz="1800" b="1" u="none" strike="noStrike" dirty="0">
                          <a:effectLst/>
                        </a:rPr>
                        <a:t>Not trackable</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5.2%</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1.6%</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2.1%</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8.8%</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5.7%</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2.2%</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114">
                <a:tc>
                  <a:txBody>
                    <a:bodyPr/>
                    <a:lstStyle/>
                    <a:p>
                      <a:pPr algn="ctr" fontAlgn="b"/>
                      <a:r>
                        <a:rPr lang="en-US" sz="1800" b="1" u="none" strike="noStrike">
                          <a:effectLst/>
                        </a:rPr>
                        <a:t>Not Found</a:t>
                      </a:r>
                      <a:endParaRPr lang="en-US" sz="1800" b="1" i="0" u="none" strike="noStrike">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43.5%</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43.2%</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49.4%</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44.0%</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19.7%</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47.0%</a:t>
                      </a:r>
                      <a:endParaRPr lang="en-US" sz="1800" b="1" i="0" u="none" strike="noStrike" dirty="0">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56</a:t>
            </a:fld>
            <a:endParaRPr lang="en-US" dirty="0"/>
          </a:p>
        </p:txBody>
      </p:sp>
    </p:spTree>
    <p:extLst>
      <p:ext uri="{BB962C8B-B14F-4D97-AF65-F5344CB8AC3E}">
        <p14:creationId xmlns:p14="http://schemas.microsoft.com/office/powerpoint/2010/main" val="17346771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Percent of persons aged 15 years and older enrolled in college or graduate school by public and private, Texas, 2010-2014</a:t>
            </a:r>
            <a:endParaRPr lang="en-US" sz="2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67117016"/>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57</a:t>
            </a:fld>
            <a:endParaRPr lang="en-US" dirty="0"/>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1-Year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63766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
            <a:ext cx="7528560" cy="899160"/>
          </a:xfrm>
        </p:spPr>
        <p:txBody>
          <a:bodyPr>
            <a:noAutofit/>
          </a:bodyPr>
          <a:lstStyle/>
          <a:p>
            <a:r>
              <a:rPr lang="en-US" sz="2400" dirty="0" smtClean="0"/>
              <a:t>Percent of Hispanics aged 25 years and older with associates degree or higher, U.S. and select states, 2014</a:t>
            </a:r>
            <a:endParaRPr lang="en-US" sz="2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45646001"/>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58</a:t>
            </a:fld>
            <a:endParaRPr lang="en-US" dirty="0"/>
          </a:p>
        </p:txBody>
      </p:sp>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0321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the population aged 25 years and older with associates degree or higher by sex and race and ethnicity, Texas, 2014</a:t>
            </a:r>
            <a:endParaRPr lang="en-US" sz="2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62274681"/>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59</a:t>
            </a:fld>
            <a:endParaRPr lang="en-US" dirty="0"/>
          </a:p>
        </p:txBody>
      </p:sp>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6607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2015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99 counties lost population over the five year period.</a:t>
            </a:r>
            <a:endParaRPr lang="en-US" sz="1600" dirty="0">
              <a:solidFill>
                <a:srgbClr val="191C6F"/>
              </a:solidFill>
            </a:endParaRPr>
          </a:p>
        </p:txBody>
      </p:sp>
      <p:pic>
        <p:nvPicPr>
          <p:cNvPr id="8" name="Picture 7"/>
          <p:cNvPicPr>
            <a:picLocks noChangeAspect="1"/>
          </p:cNvPicPr>
          <p:nvPr/>
        </p:nvPicPr>
        <p:blipFill rotWithShape="1">
          <a:blip r:embed="rId3"/>
          <a:srcRect l="561" t="9960" r="561" b="9960"/>
          <a:stretch/>
        </p:blipFill>
        <p:spPr>
          <a:xfrm>
            <a:off x="1295400" y="1219446"/>
            <a:ext cx="6705600" cy="5502031"/>
          </a:xfrm>
          <a:prstGeom prst="rect">
            <a:avLst/>
          </a:prstGeom>
        </p:spPr>
      </p:pic>
      <p:pic>
        <p:nvPicPr>
          <p:cNvPr id="10" name="Picture 9"/>
          <p:cNvPicPr>
            <a:picLocks noChangeAspect="1"/>
          </p:cNvPicPr>
          <p:nvPr/>
        </p:nvPicPr>
        <p:blipFill rotWithShape="1">
          <a:blip r:embed="rId4"/>
          <a:srcRect t="27851" r="13058"/>
          <a:stretch/>
        </p:blipFill>
        <p:spPr>
          <a:xfrm>
            <a:off x="677310" y="1787908"/>
            <a:ext cx="1693380" cy="1381800"/>
          </a:xfrm>
          <a:prstGeom prst="rect">
            <a:avLst/>
          </a:prstGeom>
        </p:spPr>
      </p:pic>
    </p:spTree>
    <p:extLst>
      <p:ext uri="{BB962C8B-B14F-4D97-AF65-F5344CB8AC3E}">
        <p14:creationId xmlns:p14="http://schemas.microsoft.com/office/powerpoint/2010/main" val="42160171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a:xfrm>
            <a:off x="417443" y="1752600"/>
            <a:ext cx="5373757" cy="4786314"/>
          </a:xfrm>
        </p:spPr>
        <p:txBody>
          <a:bodyPr>
            <a:normAutofit/>
          </a:bodyPr>
          <a:lstStyle/>
          <a:p>
            <a:r>
              <a:rPr lang="en-US" dirty="0" smtClean="0">
                <a:solidFill>
                  <a:schemeClr val="accent1">
                    <a:lumMod val="50000"/>
                  </a:schemeClr>
                </a:solidFill>
              </a:rPr>
              <a:t>Growth – significant, fast, uneven</a:t>
            </a:r>
          </a:p>
          <a:p>
            <a:r>
              <a:rPr lang="en-US" dirty="0" smtClean="0">
                <a:solidFill>
                  <a:schemeClr val="accent1">
                    <a:lumMod val="50000"/>
                  </a:schemeClr>
                </a:solidFill>
              </a:rPr>
              <a:t>Hispanic population driving growth</a:t>
            </a:r>
          </a:p>
          <a:p>
            <a:r>
              <a:rPr lang="en-US" dirty="0" smtClean="0">
                <a:solidFill>
                  <a:schemeClr val="accent1">
                    <a:lumMod val="50000"/>
                  </a:schemeClr>
                </a:solidFill>
              </a:rPr>
              <a:t>Migration patterns are </a:t>
            </a:r>
            <a:r>
              <a:rPr lang="en-US" dirty="0" smtClean="0">
                <a:solidFill>
                  <a:schemeClr val="accent1">
                    <a:lumMod val="50000"/>
                  </a:schemeClr>
                </a:solidFill>
              </a:rPr>
              <a:t>dynamic</a:t>
            </a:r>
          </a:p>
          <a:p>
            <a:r>
              <a:rPr lang="en-US" dirty="0" smtClean="0">
                <a:solidFill>
                  <a:schemeClr val="accent1">
                    <a:lumMod val="50000"/>
                  </a:schemeClr>
                </a:solidFill>
              </a:rPr>
              <a:t>Geographic variation of characteristics and trends at the State and local levels</a:t>
            </a:r>
            <a:endParaRPr lang="en-US" dirty="0" smtClean="0">
              <a:solidFill>
                <a:schemeClr val="accent1">
                  <a:lumMod val="50000"/>
                </a:schemeClr>
              </a:solidFill>
            </a:endParaRPr>
          </a:p>
          <a:p>
            <a:r>
              <a:rPr lang="en-US" dirty="0" smtClean="0">
                <a:solidFill>
                  <a:schemeClr val="accent1">
                    <a:lumMod val="50000"/>
                  </a:schemeClr>
                </a:solidFill>
              </a:rPr>
              <a:t>Challenges for closing gaps and </a:t>
            </a:r>
            <a:r>
              <a:rPr lang="en-US" dirty="0">
                <a:solidFill>
                  <a:schemeClr val="accent1">
                    <a:lumMod val="50000"/>
                  </a:schemeClr>
                </a:solidFill>
              </a:rPr>
              <a:t>achieving </a:t>
            </a:r>
            <a:r>
              <a:rPr lang="en-US" dirty="0" smtClean="0">
                <a:solidFill>
                  <a:schemeClr val="accent1">
                    <a:lumMod val="50000"/>
                  </a:schemeClr>
                </a:solidFill>
              </a:rPr>
              <a:t>desired higher education outcomes</a:t>
            </a:r>
          </a:p>
          <a:p>
            <a:endParaRPr lang="en-US" dirty="0" smtClean="0">
              <a:solidFill>
                <a:schemeClr val="accent1">
                  <a:lumMod val="50000"/>
                </a:schemeClr>
              </a:solidFill>
            </a:endParaRPr>
          </a:p>
          <a:p>
            <a:endParaRPr lang="en-US" dirty="0" smtClean="0">
              <a:solidFill>
                <a:schemeClr val="accent1">
                  <a:lumMod val="50000"/>
                </a:schemeClr>
              </a:solidFill>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60</a:t>
            </a:fld>
            <a:endParaRPr lang="en-US" dirty="0"/>
          </a:p>
        </p:txBody>
      </p:sp>
      <p:pic>
        <p:nvPicPr>
          <p:cNvPr id="6" name="Picture 2" descr="http://www.planetware.com/i/photo/farmers-field-surrounded-by-wind-turbines-in-white-deer-texas-tx4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971800"/>
            <a:ext cx="4358377" cy="2885245"/>
          </a:xfrm>
          <a:prstGeom prst="rect">
            <a:avLst/>
          </a:prstGeom>
          <a:ln>
            <a:noFill/>
          </a:ln>
          <a:effectLst>
            <a:glow>
              <a:schemeClr val="bg1">
                <a:alpha val="0"/>
              </a:schemeClr>
            </a:glow>
            <a:softEdge rad="698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7514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096809"/>
            <a:ext cx="341593" cy="341593"/>
          </a:xfrm>
          <a:prstGeom prst="rect">
            <a:avLst/>
          </a:prstGeom>
        </p:spPr>
      </p:pic>
      <p:sp>
        <p:nvSpPr>
          <p:cNvPr id="10" name="TextBox 9"/>
          <p:cNvSpPr txBox="1"/>
          <p:nvPr/>
        </p:nvSpPr>
        <p:spPr>
          <a:xfrm>
            <a:off x="1789393" y="4058170"/>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61</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800" dirty="0" smtClean="0"/>
              <a:t>Estimated Percent Change of the Total Population by County, Texas, 2010 to 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2015 Vintage.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l="1125" t="7773" r="996" b="10052"/>
          <a:stretch/>
        </p:blipFill>
        <p:spPr>
          <a:xfrm>
            <a:off x="1905000" y="1088232"/>
            <a:ext cx="6629400" cy="5638800"/>
          </a:xfrm>
          <a:prstGeom prst="rect">
            <a:avLst/>
          </a:prstGeom>
        </p:spPr>
      </p:pic>
      <p:pic>
        <p:nvPicPr>
          <p:cNvPr id="6" name="Picture 5"/>
          <p:cNvPicPr>
            <a:picLocks noChangeAspect="1"/>
          </p:cNvPicPr>
          <p:nvPr/>
        </p:nvPicPr>
        <p:blipFill rotWithShape="1">
          <a:blip r:embed="rId4"/>
          <a:srcRect t="27851"/>
          <a:stretch/>
        </p:blipFill>
        <p:spPr>
          <a:xfrm>
            <a:off x="790361" y="1828800"/>
            <a:ext cx="1947713" cy="1381800"/>
          </a:xfrm>
          <a:prstGeom prst="rect">
            <a:avLst/>
          </a:prstGeom>
        </p:spPr>
      </p:pic>
    </p:spTree>
    <p:extLst>
      <p:ext uri="{BB962C8B-B14F-4D97-AF65-F5344CB8AC3E}">
        <p14:creationId xmlns:p14="http://schemas.microsoft.com/office/powerpoint/2010/main" val="1708048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6104821"/>
              </p:ext>
            </p:extLst>
          </p:nvPr>
        </p:nvGraphicFramePr>
        <p:xfrm>
          <a:off x="609600" y="16002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a:t>
                      </a:r>
                      <a:r>
                        <a:rPr lang="en-US" sz="1600" b="1" dirty="0">
                          <a:effectLst/>
                        </a:rPr>
                        <a:t>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90,451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49.3%</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50.7%</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32.0%</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Bexar</a:t>
                      </a:r>
                      <a:endParaRPr lang="en-US" sz="18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37,479 </a:t>
                      </a:r>
                    </a:p>
                  </a:txBody>
                  <a:tcPr marL="9525" marR="9525" marT="9525"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41.2%</a:t>
                      </a:r>
                    </a:p>
                  </a:txBody>
                  <a:tcPr marL="9525" marR="9525" marT="9525" marB="0" anchor="b">
                    <a:solidFill>
                      <a:schemeClr val="bg1">
                        <a:lumMod val="95000"/>
                      </a:schemeClr>
                    </a:solidFill>
                  </a:tcPr>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58.8%</a:t>
                      </a:r>
                    </a:p>
                  </a:txBody>
                  <a:tcPr marL="9525" marR="9525" marT="9525"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17.0%</a:t>
                      </a:r>
                    </a:p>
                  </a:txBody>
                  <a:tcPr marL="9525" marR="9525" marT="9525" marB="0" anchor="b">
                    <a:solidFill>
                      <a:schemeClr val="bg1">
                        <a:lumMod val="95000"/>
                      </a:schemeClr>
                    </a:solidFill>
                  </a:tcPr>
                </a:tc>
              </a:tr>
              <a:tr h="335680">
                <a:tc>
                  <a:txBody>
                    <a:bodyPr/>
                    <a:lstStyle/>
                    <a:p>
                      <a:pPr algn="ctr" fontAlgn="b"/>
                      <a:r>
                        <a:rPr lang="en-US" sz="1800" b="1" i="0" u="none" strike="noStrike" dirty="0" smtClean="0">
                          <a:solidFill>
                            <a:schemeClr val="bg1"/>
                          </a:solidFill>
                          <a:effectLst/>
                          <a:latin typeface="Calibri" panose="020F0502020204030204" pitchFamily="34" charset="0"/>
                        </a:rPr>
                        <a:t>Tarrant</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36,152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46.3%</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53.7%</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20.2%</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Dallas</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33,760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68.1%</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31.9%</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39.0%</a:t>
                      </a:r>
                    </a:p>
                  </a:txBody>
                  <a:tcPr marL="9525" marR="9525" marT="9525" marB="0" anchor="b"/>
                </a:tc>
              </a:tr>
              <a:tr h="335680">
                <a:tc>
                  <a:txBody>
                    <a:bodyPr/>
                    <a:lstStyle/>
                    <a:p>
                      <a:pPr algn="ctr" fontAlgn="b"/>
                      <a:r>
                        <a:rPr lang="en-US" sz="1800" b="1" i="0" u="none" strike="noStrike" dirty="0">
                          <a:solidFill>
                            <a:schemeClr val="bg1"/>
                          </a:solidFill>
                          <a:effectLst/>
                          <a:latin typeface="Calibri" panose="020F0502020204030204" pitchFamily="34" charset="0"/>
                        </a:rPr>
                        <a:t>Fort </a:t>
                      </a:r>
                      <a:r>
                        <a:rPr lang="en-US" sz="1800" b="1" i="0" u="none" strike="noStrike" dirty="0" smtClean="0">
                          <a:solidFill>
                            <a:schemeClr val="bg1"/>
                          </a:solidFill>
                          <a:effectLst/>
                          <a:latin typeface="Calibri" panose="020F0502020204030204" pitchFamily="34" charset="0"/>
                        </a:rPr>
                        <a:t>Bend</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29,437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20.7%</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79.3%</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16.5%</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Collin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14</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28,075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24.8%</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75.2%</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15.8%</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Denton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25,820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25.5%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74.5%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11.7%</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Travis</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17</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25,562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42.5%</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57.5%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22.9%</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Williamson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27</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19,086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20.9%</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79.1%</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6.7%</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Montgomery</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29</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18,505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19.2%</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80.8%</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9.9%</a:t>
                      </a:r>
                    </a:p>
                  </a:txBody>
                  <a:tcPr marL="9525" marR="9525" marT="9525"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2015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2014-2015</a:t>
            </a:r>
            <a:endParaRPr lang="en-US" dirty="0">
              <a:solidFill>
                <a:schemeClr val="bg1"/>
              </a:solidFill>
            </a:endParaRPr>
          </a:p>
        </p:txBody>
      </p:sp>
    </p:spTree>
    <p:extLst>
      <p:ext uri="{BB962C8B-B14F-4D97-AF65-F5344CB8AC3E}">
        <p14:creationId xmlns:p14="http://schemas.microsoft.com/office/powerpoint/2010/main" val="536187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2014-2015</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81223399"/>
              </p:ext>
            </p:extLst>
          </p:nvPr>
        </p:nvGraphicFramePr>
        <p:xfrm>
          <a:off x="1600200" y="1219200"/>
          <a:ext cx="6153468" cy="5017516"/>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2014-2015 </a:t>
                      </a:r>
                      <a:r>
                        <a:rPr lang="en-US" sz="1600" dirty="0">
                          <a:effectLst/>
                        </a:rPr>
                        <a:t>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Hays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85.5%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1.9%</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Comal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90.7%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2.1%</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Fort Bend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16.5%</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Williamson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79.1%</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6.7%</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Montgomery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3.6%</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80.8%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9.9%</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Denton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74.5%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11.7%</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Ector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63.1%</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Midland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66.2%</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Collin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15.8%</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Kaufman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79.8%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Parker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89.8%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Brazos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69.2%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27.4%</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Guadalupe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78.8%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4.6%</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Ellis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39</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77.2%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2014</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2015 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244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3.xml><?xml version="1.0" encoding="utf-8"?>
<ds:datastoreItem xmlns:ds="http://schemas.openxmlformats.org/officeDocument/2006/customXml" ds:itemID="{0C327827-ADB5-4A53-A1D5-C733F4954327}">
  <ds:schemaRef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19075</TotalTime>
  <Words>3641</Words>
  <Application>Microsoft Office PowerPoint</Application>
  <PresentationFormat>Letter Paper (8.5x11 in)</PresentationFormat>
  <Paragraphs>502</Paragraphs>
  <Slides>61</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ＭＳ Ｐゴシック</vt:lpstr>
      <vt:lpstr>Arial</vt:lpstr>
      <vt:lpstr>Calibri</vt:lpstr>
      <vt:lpstr>Calibri Light</vt:lpstr>
      <vt:lpstr>Tahoma</vt:lpstr>
      <vt:lpstr>Times New Roman</vt:lpstr>
      <vt:lpstr>Tw Cen MT</vt:lpstr>
      <vt:lpstr>1_Office Theme</vt:lpstr>
      <vt:lpstr>Texas and Metroplex Demographics</vt:lpstr>
      <vt:lpstr>Overview</vt:lpstr>
      <vt:lpstr>Total Population and Components of Population Change in Texas, 1950-2014</vt:lpstr>
      <vt:lpstr>Population Growth, Texas, 1950-2010</vt:lpstr>
      <vt:lpstr>Total Estimated Population by County, Texas, 2015</vt:lpstr>
      <vt:lpstr>Estimated Population Change, Texas Counties, 2010 to 2015</vt:lpstr>
      <vt:lpstr>Estimated Percent Change of the Total Population by County, Texas, 2010 to 2015</vt:lpstr>
      <vt:lpstr>PowerPoint Presentation</vt:lpstr>
      <vt:lpstr>PowerPoint Presentation</vt:lpstr>
      <vt:lpstr>Percent Population by Race and Ethnicity, Texas, 2000 and 2014</vt:lpstr>
      <vt:lpstr>Texas White (non-Hispanic) and Hispanic Populations by Age, 2014</vt:lpstr>
      <vt:lpstr>Texas Population Pyramid by Race/Ethnicity, 2014</vt:lpstr>
      <vt:lpstr>Texas Population Pyramid by Race/Ethnicity, 2014</vt:lpstr>
      <vt:lpstr>Texas Population Pyramid by Race/Ethnicity, 2014</vt:lpstr>
      <vt:lpstr>PowerPoint Presentation</vt:lpstr>
      <vt:lpstr>The 10 U.S. States with the Largest Average Annual Net Domestic Migration by Rank, 2005-2013</vt:lpstr>
      <vt:lpstr>Components of Population Change for the Top Five Growth States, 2013-14</vt:lpstr>
      <vt:lpstr>Domestic and International Net Migration for the Top Five Growth States, 2013-14</vt:lpstr>
      <vt:lpstr>Top 10 Gross Migration States for Domestic Migration to Texas, 2013</vt:lpstr>
      <vt:lpstr>Top 10 Destination Counties for Interstate Domestic Migration to Texas, 2009-2013</vt:lpstr>
      <vt:lpstr>Annual Shares of Recent Non-Citizen Immigrants to Texas by World Area of Birth, 2005-2013 </vt:lpstr>
      <vt:lpstr>Shares of Recent Non-Citizen Immigrants to Texas from Mexico, India, China, and All Other Countries, 2005-2012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 of the population that is Hispanic,  Census Tracts, Metroplex Area, Texas, 2009-2013</vt:lpstr>
      <vt:lpstr>Percent of the population that is Black/African American,  Census Tracts, Metroplex Area, Texas, 2009-2013</vt:lpstr>
      <vt:lpstr>Percent of the population that is Asian, Census Tracts, Metroplex Area, Texas, 2009-2013</vt:lpstr>
      <vt:lpstr>PowerPoint Presentation</vt:lpstr>
      <vt:lpstr>Percent of the population that is foreign born, Census Tracts, Metroplex Area, Texas, 2009 -2013</vt:lpstr>
      <vt:lpstr>PowerPoint Presentation</vt:lpstr>
      <vt:lpstr>Percent of the population living below poverty, Census Tracts, Metroplex, Texas, 2009-2013</vt:lpstr>
      <vt:lpstr>PowerPoint Presentation</vt:lpstr>
      <vt:lpstr>Mean Commute Time (minutes) of workers, Census Tracts, Metroplex Area, Texas, 2009-2013</vt:lpstr>
      <vt:lpstr>Percent of workers who commute using public transportation, Census Tracts, Metroplex Area,Texas, 2009-2013</vt:lpstr>
      <vt:lpstr>PowerPoint Presentation</vt:lpstr>
      <vt:lpstr>Percent of population 25 years and with a Bachelor’s degree or higher, Census Tracts, Metroplex Area, Texas 2009-2013</vt:lpstr>
      <vt:lpstr>PowerPoint Presentation</vt:lpstr>
      <vt:lpstr>Projected Population Growth in Texas,  2010-2050</vt:lpstr>
      <vt:lpstr>Projected and Estimated Population Growth in Texas, 2010-2015</vt:lpstr>
      <vt:lpstr>Population Change by Age Group, Texas, 1950-2050 </vt:lpstr>
      <vt:lpstr>Population Projections for Dallas-Fort Worth-Arlington Metropolitan Statistical Area, 2010-2050</vt:lpstr>
      <vt:lpstr>Population Estimates and Projections, Metroplex Counties, 2010-2030</vt:lpstr>
      <vt:lpstr>Population Estimates and Projections, Metroplex Counties, 2010-2015</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Projected population of 18-23 year old persons and projected college and university enrollment, Texas, 2010-2050 </vt:lpstr>
      <vt:lpstr>High school graduation rates by race and ethnicity, Texas, 2007-2014 </vt:lpstr>
      <vt:lpstr>High school students who graduated in the school year prior to entering higher education in the fall semester, Texas, 2015</vt:lpstr>
      <vt:lpstr>Percent of persons aged 15 years and older enrolled in college or graduate school by public and private, Texas, 2010-2014</vt:lpstr>
      <vt:lpstr>Percent of Hispanics aged 25 years and older with associates degree or higher, U.S. and select states, 2014</vt:lpstr>
      <vt:lpstr>Percent of the population aged 25 years and older with associates degree or higher by sex and race and ethnicity, Texas, 2014</vt:lpstr>
      <vt:lpstr>Review</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527</cp:revision>
  <cp:lastPrinted>2016-07-07T16:49:12Z</cp:lastPrinted>
  <dcterms:created xsi:type="dcterms:W3CDTF">2010-01-22T14:36:29Z</dcterms:created>
  <dcterms:modified xsi:type="dcterms:W3CDTF">2016-07-07T16:50:01Z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