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44"/>
  </p:notesMasterIdLst>
  <p:handoutMasterIdLst>
    <p:handoutMasterId r:id="rId45"/>
  </p:handoutMasterIdLst>
  <p:sldIdLst>
    <p:sldId id="353" r:id="rId5"/>
    <p:sldId id="354" r:id="rId6"/>
    <p:sldId id="355" r:id="rId7"/>
    <p:sldId id="356" r:id="rId8"/>
    <p:sldId id="357" r:id="rId9"/>
    <p:sldId id="358" r:id="rId10"/>
    <p:sldId id="359" r:id="rId11"/>
    <p:sldId id="387" r:id="rId12"/>
    <p:sldId id="360" r:id="rId13"/>
    <p:sldId id="361" r:id="rId14"/>
    <p:sldId id="362" r:id="rId15"/>
    <p:sldId id="363" r:id="rId16"/>
    <p:sldId id="364" r:id="rId17"/>
    <p:sldId id="365" r:id="rId18"/>
    <p:sldId id="366" r:id="rId19"/>
    <p:sldId id="367" r:id="rId20"/>
    <p:sldId id="396" r:id="rId21"/>
    <p:sldId id="368" r:id="rId22"/>
    <p:sldId id="369" r:id="rId23"/>
    <p:sldId id="370" r:id="rId24"/>
    <p:sldId id="371" r:id="rId25"/>
    <p:sldId id="372" r:id="rId26"/>
    <p:sldId id="374" r:id="rId27"/>
    <p:sldId id="375" r:id="rId28"/>
    <p:sldId id="376" r:id="rId29"/>
    <p:sldId id="377" r:id="rId30"/>
    <p:sldId id="380" r:id="rId31"/>
    <p:sldId id="381" r:id="rId32"/>
    <p:sldId id="382" r:id="rId33"/>
    <p:sldId id="383" r:id="rId34"/>
    <p:sldId id="388" r:id="rId35"/>
    <p:sldId id="390" r:id="rId36"/>
    <p:sldId id="391" r:id="rId37"/>
    <p:sldId id="389" r:id="rId38"/>
    <p:sldId id="397" r:id="rId39"/>
    <p:sldId id="393" r:id="rId40"/>
    <p:sldId id="394" r:id="rId41"/>
    <p:sldId id="395" r:id="rId42"/>
    <p:sldId id="352" r:id="rId43"/>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354"/>
            <p14:sldId id="355"/>
            <p14:sldId id="356"/>
            <p14:sldId id="357"/>
            <p14:sldId id="358"/>
            <p14:sldId id="359"/>
            <p14:sldId id="387"/>
            <p14:sldId id="360"/>
            <p14:sldId id="361"/>
            <p14:sldId id="362"/>
            <p14:sldId id="363"/>
            <p14:sldId id="364"/>
            <p14:sldId id="365"/>
            <p14:sldId id="366"/>
            <p14:sldId id="367"/>
            <p14:sldId id="396"/>
            <p14:sldId id="368"/>
            <p14:sldId id="369"/>
            <p14:sldId id="370"/>
            <p14:sldId id="371"/>
            <p14:sldId id="372"/>
            <p14:sldId id="374"/>
            <p14:sldId id="375"/>
            <p14:sldId id="376"/>
            <p14:sldId id="377"/>
            <p14:sldId id="380"/>
            <p14:sldId id="381"/>
            <p14:sldId id="382"/>
            <p14:sldId id="383"/>
            <p14:sldId id="388"/>
            <p14:sldId id="390"/>
            <p14:sldId id="391"/>
            <p14:sldId id="389"/>
            <p14:sldId id="397"/>
            <p14:sldId id="393"/>
            <p14:sldId id="394"/>
            <p14:sldId id="395"/>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F8D"/>
    <a:srgbClr val="1B1E7A"/>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62" d="100"/>
          <a:sy n="62" d="100"/>
        </p:scale>
        <p:origin x="91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6002E-2"/>
          <c:y val="0.122817177250455"/>
          <c:w val="0.92311959268980304"/>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c:v>
                </c:pt>
                <c:pt idx="1">
                  <c:v>1960</c:v>
                </c:pt>
                <c:pt idx="2">
                  <c:v>1970</c:v>
                </c:pt>
                <c:pt idx="3">
                  <c:v>1980</c:v>
                </c:pt>
                <c:pt idx="4">
                  <c:v>1990</c:v>
                </c:pt>
                <c:pt idx="5">
                  <c:v>2000</c:v>
                </c:pt>
                <c:pt idx="6">
                  <c:v>2010</c:v>
                </c:pt>
                <c:pt idx="7">
                  <c:v>2011</c:v>
                </c:pt>
                <c:pt idx="8">
                  <c:v>2012</c:v>
                </c:pt>
                <c:pt idx="9">
                  <c:v>2013</c:v>
                </c:pt>
                <c:pt idx="10">
                  <c:v>2014</c:v>
                </c:pt>
                <c:pt idx="11">
                  <c:v>2015</c:v>
                </c:pt>
              </c:numCache>
            </c:numRef>
          </c:cat>
          <c:val>
            <c:numRef>
              <c:f>Sheet1!$C$2:$C$13</c:f>
              <c:numCache>
                <c:formatCode>0.00</c:formatCode>
                <c:ptCount val="12"/>
                <c:pt idx="1">
                  <c:v>1.8684829999999999</c:v>
                </c:pt>
                <c:pt idx="2">
                  <c:v>1.6170530000000001</c:v>
                </c:pt>
                <c:pt idx="3">
                  <c:v>3.0324610000000001</c:v>
                </c:pt>
                <c:pt idx="4">
                  <c:v>2.7573189999999999</c:v>
                </c:pt>
                <c:pt idx="5">
                  <c:v>3.86531</c:v>
                </c:pt>
                <c:pt idx="6">
                  <c:v>4.2937409999999998</c:v>
                </c:pt>
                <c:pt idx="7">
                  <c:v>0.41</c:v>
                </c:pt>
                <c:pt idx="8">
                  <c:v>0.435</c:v>
                </c:pt>
                <c:pt idx="9">
                  <c:v>0.38739699999999999</c:v>
                </c:pt>
                <c:pt idx="10">
                  <c:v>0.44749499999999998</c:v>
                </c:pt>
                <c:pt idx="11">
                  <c:v>0.49</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c:v>
                </c:pt>
                <c:pt idx="1">
                  <c:v>1960</c:v>
                </c:pt>
                <c:pt idx="2">
                  <c:v>1970</c:v>
                </c:pt>
                <c:pt idx="3">
                  <c:v>1980</c:v>
                </c:pt>
                <c:pt idx="4">
                  <c:v>1990</c:v>
                </c:pt>
                <c:pt idx="5">
                  <c:v>2000</c:v>
                </c:pt>
                <c:pt idx="6">
                  <c:v>2010</c:v>
                </c:pt>
                <c:pt idx="7">
                  <c:v>2011</c:v>
                </c:pt>
                <c:pt idx="8">
                  <c:v>2012</c:v>
                </c:pt>
                <c:pt idx="9">
                  <c:v>2013</c:v>
                </c:pt>
                <c:pt idx="10">
                  <c:v>2014</c:v>
                </c:pt>
                <c:pt idx="11">
                  <c:v>2015</c:v>
                </c:pt>
              </c:numCache>
            </c:numRef>
          </c:cat>
          <c:val>
            <c:numRef>
              <c:f>Sheet1!$B$2:$B$13</c:f>
              <c:numCache>
                <c:formatCode>0.00</c:formatCode>
                <c:ptCount val="12"/>
                <c:pt idx="0">
                  <c:v>7.7111939999999999</c:v>
                </c:pt>
                <c:pt idx="1">
                  <c:v>9.5796770000000002</c:v>
                </c:pt>
                <c:pt idx="2">
                  <c:v>11.196730000000001</c:v>
                </c:pt>
                <c:pt idx="3">
                  <c:v>14.229191</c:v>
                </c:pt>
                <c:pt idx="4">
                  <c:v>16.986509999999981</c:v>
                </c:pt>
                <c:pt idx="5">
                  <c:v>20.85182</c:v>
                </c:pt>
                <c:pt idx="6">
                  <c:v>25.145561000000001</c:v>
                </c:pt>
                <c:pt idx="7">
                  <c:v>25.65</c:v>
                </c:pt>
                <c:pt idx="8">
                  <c:v>26.060796</c:v>
                </c:pt>
                <c:pt idx="9">
                  <c:v>26.448193</c:v>
                </c:pt>
                <c:pt idx="10">
                  <c:v>26.895688</c:v>
                </c:pt>
                <c:pt idx="11">
                  <c:v>27.47</c:v>
                </c:pt>
              </c:numCache>
            </c:numRef>
          </c:val>
        </c:ser>
        <c:dLbls>
          <c:showLegendKey val="0"/>
          <c:showVal val="0"/>
          <c:showCatName val="0"/>
          <c:showSerName val="0"/>
          <c:showPercent val="0"/>
          <c:showBubbleSize val="0"/>
        </c:dLbls>
        <c:gapWidth val="219"/>
        <c:overlap val="-27"/>
        <c:axId val="392628912"/>
        <c:axId val="392627736"/>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Sheet1!$A$2:$A$13</c15:sqref>
                        </c15:formulaRef>
                      </c:ext>
                    </c:extLst>
                    <c:numCache>
                      <c:formatCode>General</c:formatCode>
                      <c:ptCount val="12"/>
                      <c:pt idx="0">
                        <c:v>1950</c:v>
                      </c:pt>
                      <c:pt idx="1">
                        <c:v>1960</c:v>
                      </c:pt>
                      <c:pt idx="2">
                        <c:v>1970</c:v>
                      </c:pt>
                      <c:pt idx="3">
                        <c:v>1980</c:v>
                      </c:pt>
                      <c:pt idx="4">
                        <c:v>1990</c:v>
                      </c:pt>
                      <c:pt idx="5">
                        <c:v>2000</c:v>
                      </c:pt>
                      <c:pt idx="6">
                        <c:v>2010</c:v>
                      </c:pt>
                      <c:pt idx="7">
                        <c:v>2011</c:v>
                      </c:pt>
                      <c:pt idx="8">
                        <c:v>2012</c:v>
                      </c:pt>
                      <c:pt idx="9">
                        <c:v>2013</c:v>
                      </c:pt>
                      <c:pt idx="10">
                        <c:v>2014</c:v>
                      </c:pt>
                      <c:pt idx="11">
                        <c:v>2015</c:v>
                      </c:pt>
                    </c:numCache>
                  </c:numRef>
                </c:cat>
                <c:val>
                  <c:numRef>
                    <c:extLst>
                      <c:ext uri="{02D57815-91ED-43cb-92C2-25804820EDAC}">
                        <c15:formulaRef>
                          <c15:sqref>Sheet1!$D$2:$D$13</c15:sqref>
                        </c15:formulaRef>
                      </c:ext>
                    </c:extLst>
                    <c:numCache>
                      <c:formatCode>General</c:formatCode>
                      <c:ptCount val="12"/>
                      <c:pt idx="0">
                        <c:v>0</c:v>
                      </c:pt>
                      <c:pt idx="1">
                        <c:v>2.4</c:v>
                      </c:pt>
                      <c:pt idx="2">
                        <c:v>1.7</c:v>
                      </c:pt>
                      <c:pt idx="3">
                        <c:v>2.7</c:v>
                      </c:pt>
                      <c:pt idx="4">
                        <c:v>2</c:v>
                      </c:pt>
                      <c:pt idx="5">
                        <c:v>2.2999999999999998</c:v>
                      </c:pt>
                      <c:pt idx="6">
                        <c:v>2.1</c:v>
                      </c:pt>
                      <c:pt idx="8">
                        <c:v>1.8</c:v>
                      </c:pt>
                      <c:pt idx="9">
                        <c:v>1.4</c:v>
                      </c:pt>
                      <c:pt idx="10">
                        <c:v>1.7</c:v>
                      </c:pt>
                    </c:numCache>
                  </c:numRef>
                </c:val>
              </c15:ser>
            </c15:filteredBarSeries>
          </c:ext>
        </c:extLst>
      </c:barChart>
      <c:catAx>
        <c:axId val="39262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627736"/>
        <c:crosses val="autoZero"/>
        <c:auto val="1"/>
        <c:lblAlgn val="ctr"/>
        <c:lblOffset val="100"/>
        <c:noMultiLvlLbl val="0"/>
      </c:catAx>
      <c:valAx>
        <c:axId val="3926277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628912"/>
        <c:crosses val="autoZero"/>
        <c:crossBetween val="between"/>
      </c:valAx>
      <c:spPr>
        <a:noFill/>
        <a:ln>
          <a:noFill/>
        </a:ln>
        <a:effectLst/>
      </c:spPr>
    </c:plotArea>
    <c:legend>
      <c:legendPos val="b"/>
      <c:layout>
        <c:manualLayout>
          <c:xMode val="edge"/>
          <c:yMode val="edge"/>
          <c:x val="0.17904721979197"/>
          <c:y val="2.5565829857645802E-3"/>
          <c:w val="0.63525845727617403"/>
          <c:h val="7.108984320022060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No-Migration</c:v>
                </c:pt>
              </c:strCache>
            </c:strRef>
          </c:tx>
          <c:spPr>
            <a:ln w="28575" cap="rnd">
              <a:solidFill>
                <a:schemeClr val="accent1"/>
              </a:solidFill>
              <a:prstDash val="dash"/>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1714773</c:v>
                </c:pt>
                <c:pt idx="1">
                  <c:v>1731475</c:v>
                </c:pt>
                <c:pt idx="2">
                  <c:v>1748077</c:v>
                </c:pt>
                <c:pt idx="3">
                  <c:v>1764354</c:v>
                </c:pt>
                <c:pt idx="4">
                  <c:v>1780534</c:v>
                </c:pt>
                <c:pt idx="5">
                  <c:v>1796183</c:v>
                </c:pt>
              </c:numCache>
            </c:numRef>
          </c:val>
          <c:smooth val="0"/>
        </c:ser>
        <c:ser>
          <c:idx val="1"/>
          <c:order val="1"/>
          <c:tx>
            <c:strRef>
              <c:f>Sheet1!$C$1</c:f>
              <c:strCache>
                <c:ptCount val="1"/>
                <c:pt idx="0">
                  <c:v>.5 2000-2010 Migration Scenario</c:v>
                </c:pt>
              </c:strCache>
            </c:strRef>
          </c:tx>
          <c:spPr>
            <a:ln w="44450" cap="rnd">
              <a:solidFill>
                <a:schemeClr val="accent6">
                  <a:lumMod val="50000"/>
                </a:schemeClr>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#,##0</c:formatCode>
                <c:ptCount val="6"/>
                <c:pt idx="0">
                  <c:v>1714773</c:v>
                </c:pt>
                <c:pt idx="1">
                  <c:v>1739303</c:v>
                </c:pt>
                <c:pt idx="2">
                  <c:v>1764155</c:v>
                </c:pt>
                <c:pt idx="3">
                  <c:v>1789484</c:v>
                </c:pt>
                <c:pt idx="4">
                  <c:v>1814536</c:v>
                </c:pt>
                <c:pt idx="5">
                  <c:v>1839926</c:v>
                </c:pt>
              </c:numCache>
            </c:numRef>
          </c:val>
          <c:smooth val="0"/>
        </c:ser>
        <c:ser>
          <c:idx val="2"/>
          <c:order val="2"/>
          <c:tx>
            <c:strRef>
              <c:f>Sheet1!$D$1</c:f>
              <c:strCache>
                <c:ptCount val="1"/>
                <c:pt idx="0">
                  <c:v>2000-2010 Migration Scenario</c:v>
                </c:pt>
              </c:strCache>
            </c:strRef>
          </c:tx>
          <c:spPr>
            <a:ln w="57150" cap="rnd" cmpd="dbl">
              <a:solidFill>
                <a:schemeClr val="tx2"/>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Sheet1!$D$2:$D$7</c:f>
              <c:numCache>
                <c:formatCode>#,##0</c:formatCode>
                <c:ptCount val="6"/>
                <c:pt idx="0">
                  <c:v>1714773</c:v>
                </c:pt>
                <c:pt idx="1">
                  <c:v>1746784</c:v>
                </c:pt>
                <c:pt idx="2">
                  <c:v>1780293</c:v>
                </c:pt>
                <c:pt idx="3">
                  <c:v>1814174</c:v>
                </c:pt>
                <c:pt idx="4">
                  <c:v>1847931</c:v>
                </c:pt>
                <c:pt idx="5">
                  <c:v>1882834</c:v>
                </c:pt>
              </c:numCache>
            </c:numRef>
          </c:val>
          <c:smooth val="0"/>
        </c:ser>
        <c:ser>
          <c:idx val="3"/>
          <c:order val="3"/>
          <c:tx>
            <c:strRef>
              <c:f>Sheet1!$E$1</c:f>
              <c:strCache>
                <c:ptCount val="1"/>
                <c:pt idx="0">
                  <c:v>Bexar County Estimates</c:v>
                </c:pt>
              </c:strCache>
            </c:strRef>
          </c:tx>
          <c:spPr>
            <a:ln w="44450" cap="rnd">
              <a:solidFill>
                <a:srgbClr val="92D050"/>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Sheet1!$E$2:$E$7</c:f>
              <c:numCache>
                <c:formatCode>General</c:formatCode>
                <c:ptCount val="6"/>
                <c:pt idx="0" formatCode="#,##0">
                  <c:v>1714773</c:v>
                </c:pt>
                <c:pt idx="1">
                  <c:v>1755526</c:v>
                </c:pt>
                <c:pt idx="2">
                  <c:v>1788858</c:v>
                </c:pt>
                <c:pt idx="3">
                  <c:v>1822154</c:v>
                </c:pt>
                <c:pt idx="4">
                  <c:v>1855866</c:v>
                </c:pt>
                <c:pt idx="5">
                  <c:v>1897753</c:v>
                </c:pt>
              </c:numCache>
            </c:numRef>
          </c:val>
          <c:smooth val="0"/>
        </c:ser>
        <c:dLbls>
          <c:showLegendKey val="0"/>
          <c:showVal val="0"/>
          <c:showCatName val="0"/>
          <c:showSerName val="0"/>
          <c:showPercent val="0"/>
          <c:showBubbleSize val="0"/>
        </c:dLbls>
        <c:smooth val="0"/>
        <c:axId val="600517264"/>
        <c:axId val="600518048"/>
      </c:lineChart>
      <c:catAx>
        <c:axId val="60051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0518048"/>
        <c:crosses val="autoZero"/>
        <c:auto val="1"/>
        <c:lblAlgn val="ctr"/>
        <c:lblOffset val="100"/>
        <c:noMultiLvlLbl val="0"/>
      </c:catAx>
      <c:valAx>
        <c:axId val="600518048"/>
        <c:scaling>
          <c:orientation val="minMax"/>
          <c:min val="17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0517264"/>
        <c:crosses val="autoZero"/>
        <c:crossBetween val="between"/>
      </c:valAx>
      <c:spPr>
        <a:noFill/>
        <a:ln>
          <a:noFill/>
        </a:ln>
        <a:effectLst/>
      </c:spPr>
    </c:plotArea>
    <c:legend>
      <c:legendPos val="r"/>
      <c:layout>
        <c:manualLayout>
          <c:xMode val="edge"/>
          <c:yMode val="edge"/>
          <c:x val="0.15322128003230365"/>
          <c:y val="9.9498980774611306E-2"/>
          <c:w val="0.33836232009460354"/>
          <c:h val="0.35459770574363486"/>
        </c:manualLayout>
      </c:layout>
      <c:overlay val="1"/>
      <c:spPr>
        <a:noFill/>
        <a:ln>
          <a:noFill/>
        </a:ln>
        <a:effectLst>
          <a:outerShdw blurRad="63500" sx="102000" sy="102000" algn="ctr" rotWithShape="0">
            <a:prstClr val="black">
              <a:alpha val="40000"/>
            </a:prstClr>
          </a:outerShdw>
          <a:softEdge rad="0"/>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Sheet1!$C$1</c:f>
              <c:strCache>
                <c:ptCount val="1"/>
                <c:pt idx="0">
                  <c:v>NH-White</c:v>
                </c:pt>
              </c:strCache>
            </c:strRef>
          </c:tx>
          <c:spPr>
            <a:ln w="47625" cap="rnd">
              <a:solidFill>
                <a:schemeClr val="tx1">
                  <a:lumMod val="65000"/>
                  <a:lumOff val="35000"/>
                </a:schemeClr>
              </a:solidFill>
              <a:prstDash val="sysDot"/>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519123</c:v>
                </c:pt>
                <c:pt idx="1">
                  <c:v>521597</c:v>
                </c:pt>
                <c:pt idx="2">
                  <c:v>520396</c:v>
                </c:pt>
                <c:pt idx="3">
                  <c:v>514595</c:v>
                </c:pt>
                <c:pt idx="4">
                  <c:v>503143</c:v>
                </c:pt>
                <c:pt idx="5">
                  <c:v>486978</c:v>
                </c:pt>
                <c:pt idx="6">
                  <c:v>470092</c:v>
                </c:pt>
                <c:pt idx="7">
                  <c:v>453727</c:v>
                </c:pt>
                <c:pt idx="8">
                  <c:v>437549</c:v>
                </c:pt>
              </c:numCache>
            </c:numRef>
          </c:val>
          <c:smooth val="0"/>
        </c:ser>
        <c:ser>
          <c:idx val="2"/>
          <c:order val="1"/>
          <c:tx>
            <c:strRef>
              <c:f>Sheet1!$D$1</c:f>
              <c:strCache>
                <c:ptCount val="1"/>
                <c:pt idx="0">
                  <c:v>NH Black</c:v>
                </c:pt>
              </c:strCache>
            </c:strRef>
          </c:tx>
          <c:spPr>
            <a:ln w="38100" cap="rnd">
              <a:solidFill>
                <a:schemeClr val="accent6">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118460</c:v>
                </c:pt>
                <c:pt idx="1">
                  <c:v>130832</c:v>
                </c:pt>
                <c:pt idx="2">
                  <c:v>143321</c:v>
                </c:pt>
                <c:pt idx="3">
                  <c:v>155317</c:v>
                </c:pt>
                <c:pt idx="4">
                  <c:v>166426</c:v>
                </c:pt>
                <c:pt idx="5">
                  <c:v>176047</c:v>
                </c:pt>
                <c:pt idx="6">
                  <c:v>184225</c:v>
                </c:pt>
                <c:pt idx="7">
                  <c:v>190787</c:v>
                </c:pt>
                <c:pt idx="8">
                  <c:v>196294</c:v>
                </c:pt>
              </c:numCache>
            </c:numRef>
          </c:val>
          <c:smooth val="0"/>
        </c:ser>
        <c:ser>
          <c:idx val="3"/>
          <c:order val="2"/>
          <c:tx>
            <c:strRef>
              <c:f>Sheet1!$E$1</c:f>
              <c:strCache>
                <c:ptCount val="1"/>
                <c:pt idx="0">
                  <c:v>Hispanic</c:v>
                </c:pt>
              </c:strCache>
            </c:strRef>
          </c:tx>
          <c:spPr>
            <a:ln w="44450" cap="rnd">
              <a:solidFill>
                <a:schemeClr val="bg2">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Sheet1!$E$2:$E$10</c:f>
              <c:numCache>
                <c:formatCode>#,##0</c:formatCode>
                <c:ptCount val="9"/>
                <c:pt idx="0">
                  <c:v>1006958</c:v>
                </c:pt>
                <c:pt idx="1">
                  <c:v>1140304</c:v>
                </c:pt>
                <c:pt idx="2">
                  <c:v>1283460</c:v>
                </c:pt>
                <c:pt idx="3">
                  <c:v>1433773</c:v>
                </c:pt>
                <c:pt idx="4">
                  <c:v>1586294</c:v>
                </c:pt>
                <c:pt idx="5">
                  <c:v>1732370</c:v>
                </c:pt>
                <c:pt idx="6">
                  <c:v>1868904</c:v>
                </c:pt>
                <c:pt idx="7">
                  <c:v>1994823</c:v>
                </c:pt>
                <c:pt idx="8">
                  <c:v>2109989</c:v>
                </c:pt>
              </c:numCache>
            </c:numRef>
          </c:val>
          <c:smooth val="0"/>
        </c:ser>
        <c:ser>
          <c:idx val="4"/>
          <c:order val="3"/>
          <c:tx>
            <c:strRef>
              <c:f>Sheet1!$F$1</c:f>
              <c:strCache>
                <c:ptCount val="1"/>
                <c:pt idx="0">
                  <c:v>NH Other</c:v>
                </c:pt>
              </c:strCache>
            </c:strRef>
          </c:tx>
          <c:spPr>
            <a:ln w="38100" cap="rnd">
              <a:solidFill>
                <a:schemeClr val="accent1">
                  <a:lumMod val="75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Sheet1!$F$2:$F$10</c:f>
              <c:numCache>
                <c:formatCode>#,##0</c:formatCode>
                <c:ptCount val="9"/>
                <c:pt idx="0">
                  <c:v>70232</c:v>
                </c:pt>
                <c:pt idx="1">
                  <c:v>90101</c:v>
                </c:pt>
                <c:pt idx="2">
                  <c:v>114911</c:v>
                </c:pt>
                <c:pt idx="3">
                  <c:v>145707</c:v>
                </c:pt>
                <c:pt idx="4">
                  <c:v>183837</c:v>
                </c:pt>
                <c:pt idx="5">
                  <c:v>230252</c:v>
                </c:pt>
                <c:pt idx="6">
                  <c:v>286721</c:v>
                </c:pt>
                <c:pt idx="7">
                  <c:v>354779</c:v>
                </c:pt>
                <c:pt idx="8">
                  <c:v>435817</c:v>
                </c:pt>
              </c:numCache>
            </c:numRef>
          </c:val>
          <c:smooth val="0"/>
        </c:ser>
        <c:dLbls>
          <c:showLegendKey val="0"/>
          <c:showVal val="0"/>
          <c:showCatName val="0"/>
          <c:showSerName val="0"/>
          <c:showPercent val="0"/>
          <c:showBubbleSize val="0"/>
        </c:dLbls>
        <c:smooth val="0"/>
        <c:axId val="601816688"/>
        <c:axId val="601817080"/>
      </c:lineChart>
      <c:catAx>
        <c:axId val="60181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1817080"/>
        <c:crosses val="autoZero"/>
        <c:auto val="1"/>
        <c:lblAlgn val="ctr"/>
        <c:lblOffset val="100"/>
        <c:noMultiLvlLbl val="0"/>
      </c:catAx>
      <c:valAx>
        <c:axId val="601817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1816688"/>
        <c:crosses val="autoZero"/>
        <c:crossBetween val="between"/>
      </c:valAx>
      <c:spPr>
        <a:noFill/>
        <a:ln>
          <a:noFill/>
        </a:ln>
        <a:effectLst/>
      </c:spPr>
    </c:plotArea>
    <c:legend>
      <c:legendPos val="r"/>
      <c:layout>
        <c:manualLayout>
          <c:xMode val="edge"/>
          <c:yMode val="edge"/>
          <c:x val="0.20208300524934383"/>
          <c:y val="0.1064753937007874"/>
          <c:w val="0.17916699475065617"/>
          <c:h val="0.2557992125984252"/>
        </c:manualLayout>
      </c:layout>
      <c:overlay val="1"/>
      <c:spPr>
        <a:noFill/>
        <a:ln>
          <a:solidFill>
            <a:schemeClr val="tx1">
              <a:lumMod val="75000"/>
              <a:lumOff val="25000"/>
            </a:schemeClr>
          </a:solidFill>
        </a:ln>
        <a:effectLst>
          <a:outerShdw blurRad="50800" dist="38100" algn="l"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prstDash val="sysDash"/>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Total</c:v>
                </c:pt>
              </c:strCache>
            </c:strRef>
          </c:tx>
          <c:spPr>
            <a:ln w="28575" cap="rnd">
              <a:solidFill>
                <a:schemeClr val="accent1"/>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399153</c:v>
                </c:pt>
                <c:pt idx="1">
                  <c:v>404902</c:v>
                </c:pt>
                <c:pt idx="2">
                  <c:v>411740</c:v>
                </c:pt>
                <c:pt idx="3">
                  <c:v>418512</c:v>
                </c:pt>
                <c:pt idx="4">
                  <c:v>426072</c:v>
                </c:pt>
                <c:pt idx="5">
                  <c:v>433395</c:v>
                </c:pt>
                <c:pt idx="6">
                  <c:v>441124</c:v>
                </c:pt>
                <c:pt idx="7">
                  <c:v>448550</c:v>
                </c:pt>
                <c:pt idx="8">
                  <c:v>455836</c:v>
                </c:pt>
                <c:pt idx="9">
                  <c:v>462781</c:v>
                </c:pt>
                <c:pt idx="10">
                  <c:v>468694</c:v>
                </c:pt>
                <c:pt idx="11">
                  <c:v>472928</c:v>
                </c:pt>
                <c:pt idx="12">
                  <c:v>477721</c:v>
                </c:pt>
                <c:pt idx="13">
                  <c:v>483937</c:v>
                </c:pt>
                <c:pt idx="14">
                  <c:v>488450</c:v>
                </c:pt>
                <c:pt idx="15">
                  <c:v>492402</c:v>
                </c:pt>
                <c:pt idx="16">
                  <c:v>498151</c:v>
                </c:pt>
                <c:pt idx="17">
                  <c:v>503831</c:v>
                </c:pt>
                <c:pt idx="18">
                  <c:v>509923</c:v>
                </c:pt>
                <c:pt idx="19">
                  <c:v>515530</c:v>
                </c:pt>
                <c:pt idx="20">
                  <c:v>520480</c:v>
                </c:pt>
                <c:pt idx="21">
                  <c:v>525259</c:v>
                </c:pt>
                <c:pt idx="22">
                  <c:v>530725</c:v>
                </c:pt>
                <c:pt idx="23">
                  <c:v>536446</c:v>
                </c:pt>
                <c:pt idx="24">
                  <c:v>542597</c:v>
                </c:pt>
                <c:pt idx="25">
                  <c:v>549395</c:v>
                </c:pt>
                <c:pt idx="26">
                  <c:v>556594</c:v>
                </c:pt>
                <c:pt idx="27">
                  <c:v>563954</c:v>
                </c:pt>
                <c:pt idx="28">
                  <c:v>571560</c:v>
                </c:pt>
                <c:pt idx="29">
                  <c:v>580272</c:v>
                </c:pt>
                <c:pt idx="30">
                  <c:v>589731</c:v>
                </c:pt>
                <c:pt idx="31">
                  <c:v>598387</c:v>
                </c:pt>
                <c:pt idx="32">
                  <c:v>606263</c:v>
                </c:pt>
                <c:pt idx="33">
                  <c:v>613325</c:v>
                </c:pt>
                <c:pt idx="34">
                  <c:v>619720</c:v>
                </c:pt>
                <c:pt idx="35">
                  <c:v>625534</c:v>
                </c:pt>
                <c:pt idx="36">
                  <c:v>630850</c:v>
                </c:pt>
                <c:pt idx="37">
                  <c:v>635686</c:v>
                </c:pt>
                <c:pt idx="38">
                  <c:v>640117</c:v>
                </c:pt>
                <c:pt idx="39">
                  <c:v>644114</c:v>
                </c:pt>
                <c:pt idx="40">
                  <c:v>647795</c:v>
                </c:pt>
              </c:numCache>
            </c:numRef>
          </c:val>
          <c:smooth val="0"/>
        </c:ser>
        <c:ser>
          <c:idx val="1"/>
          <c:order val="1"/>
          <c:tx>
            <c:strRef>
              <c:f>Sheet1!$C$1</c:f>
              <c:strCache>
                <c:ptCount val="1"/>
                <c:pt idx="0">
                  <c:v>NH White</c:v>
                </c:pt>
              </c:strCache>
            </c:strRef>
          </c:tx>
          <c:spPr>
            <a:ln w="28575" cap="rnd">
              <a:solidFill>
                <a:schemeClr val="accent2"/>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105327</c:v>
                </c:pt>
                <c:pt idx="1">
                  <c:v>104501</c:v>
                </c:pt>
                <c:pt idx="2">
                  <c:v>103919</c:v>
                </c:pt>
                <c:pt idx="3">
                  <c:v>103325</c:v>
                </c:pt>
                <c:pt idx="4">
                  <c:v>102801</c:v>
                </c:pt>
                <c:pt idx="5">
                  <c:v>101604</c:v>
                </c:pt>
                <c:pt idx="6">
                  <c:v>100210</c:v>
                </c:pt>
                <c:pt idx="7">
                  <c:v>98598</c:v>
                </c:pt>
                <c:pt idx="8">
                  <c:v>96589</c:v>
                </c:pt>
                <c:pt idx="9">
                  <c:v>94274</c:v>
                </c:pt>
                <c:pt idx="10">
                  <c:v>91966</c:v>
                </c:pt>
                <c:pt idx="11">
                  <c:v>89109</c:v>
                </c:pt>
                <c:pt idx="12">
                  <c:v>87567</c:v>
                </c:pt>
                <c:pt idx="13">
                  <c:v>87124</c:v>
                </c:pt>
                <c:pt idx="14">
                  <c:v>86247</c:v>
                </c:pt>
                <c:pt idx="15">
                  <c:v>85546</c:v>
                </c:pt>
                <c:pt idx="16">
                  <c:v>86405</c:v>
                </c:pt>
                <c:pt idx="17">
                  <c:v>87298</c:v>
                </c:pt>
                <c:pt idx="18">
                  <c:v>88272</c:v>
                </c:pt>
                <c:pt idx="19">
                  <c:v>89141</c:v>
                </c:pt>
                <c:pt idx="20">
                  <c:v>89964</c:v>
                </c:pt>
                <c:pt idx="21">
                  <c:v>90780</c:v>
                </c:pt>
                <c:pt idx="22">
                  <c:v>91641</c:v>
                </c:pt>
                <c:pt idx="23">
                  <c:v>92356</c:v>
                </c:pt>
                <c:pt idx="24">
                  <c:v>93020</c:v>
                </c:pt>
                <c:pt idx="25">
                  <c:v>93697</c:v>
                </c:pt>
                <c:pt idx="26">
                  <c:v>94298</c:v>
                </c:pt>
                <c:pt idx="27">
                  <c:v>94859</c:v>
                </c:pt>
                <c:pt idx="28">
                  <c:v>95338</c:v>
                </c:pt>
                <c:pt idx="29">
                  <c:v>95905</c:v>
                </c:pt>
                <c:pt idx="30">
                  <c:v>96251</c:v>
                </c:pt>
                <c:pt idx="31">
                  <c:v>95239</c:v>
                </c:pt>
                <c:pt idx="32">
                  <c:v>93859</c:v>
                </c:pt>
                <c:pt idx="33">
                  <c:v>92420</c:v>
                </c:pt>
                <c:pt idx="34">
                  <c:v>90929</c:v>
                </c:pt>
                <c:pt idx="35">
                  <c:v>89414</c:v>
                </c:pt>
                <c:pt idx="36">
                  <c:v>87888</c:v>
                </c:pt>
                <c:pt idx="37">
                  <c:v>86388</c:v>
                </c:pt>
                <c:pt idx="38">
                  <c:v>84925</c:v>
                </c:pt>
                <c:pt idx="39">
                  <c:v>83519</c:v>
                </c:pt>
                <c:pt idx="40">
                  <c:v>82193</c:v>
                </c:pt>
              </c:numCache>
            </c:numRef>
          </c:val>
          <c:smooth val="0"/>
        </c:ser>
        <c:ser>
          <c:idx val="2"/>
          <c:order val="2"/>
          <c:tx>
            <c:strRef>
              <c:f>Sheet1!$D$1</c:f>
              <c:strCache>
                <c:ptCount val="1"/>
                <c:pt idx="0">
                  <c:v>NH Black</c:v>
                </c:pt>
              </c:strCache>
            </c:strRef>
          </c:tx>
          <c:spPr>
            <a:ln w="28575" cap="rnd">
              <a:solidFill>
                <a:schemeClr val="accent3"/>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29429</c:v>
                </c:pt>
                <c:pt idx="1">
                  <c:v>29769</c:v>
                </c:pt>
                <c:pt idx="2">
                  <c:v>30223</c:v>
                </c:pt>
                <c:pt idx="3">
                  <c:v>30623</c:v>
                </c:pt>
                <c:pt idx="4">
                  <c:v>31008</c:v>
                </c:pt>
                <c:pt idx="5">
                  <c:v>31400</c:v>
                </c:pt>
                <c:pt idx="6">
                  <c:v>31906</c:v>
                </c:pt>
                <c:pt idx="7">
                  <c:v>32434</c:v>
                </c:pt>
                <c:pt idx="8">
                  <c:v>32754</c:v>
                </c:pt>
                <c:pt idx="9">
                  <c:v>32933</c:v>
                </c:pt>
                <c:pt idx="10">
                  <c:v>32990</c:v>
                </c:pt>
                <c:pt idx="11">
                  <c:v>32781</c:v>
                </c:pt>
                <c:pt idx="12">
                  <c:v>32637</c:v>
                </c:pt>
                <c:pt idx="13">
                  <c:v>32707</c:v>
                </c:pt>
                <c:pt idx="14">
                  <c:v>32581</c:v>
                </c:pt>
                <c:pt idx="15">
                  <c:v>32433</c:v>
                </c:pt>
                <c:pt idx="16">
                  <c:v>32717</c:v>
                </c:pt>
                <c:pt idx="17">
                  <c:v>33041</c:v>
                </c:pt>
                <c:pt idx="18">
                  <c:v>33506</c:v>
                </c:pt>
                <c:pt idx="19">
                  <c:v>33987</c:v>
                </c:pt>
                <c:pt idx="20">
                  <c:v>34429</c:v>
                </c:pt>
                <c:pt idx="21">
                  <c:v>34797</c:v>
                </c:pt>
                <c:pt idx="22">
                  <c:v>35136</c:v>
                </c:pt>
                <c:pt idx="23">
                  <c:v>35631</c:v>
                </c:pt>
                <c:pt idx="24">
                  <c:v>36196</c:v>
                </c:pt>
                <c:pt idx="25">
                  <c:v>36880</c:v>
                </c:pt>
                <c:pt idx="26">
                  <c:v>37518</c:v>
                </c:pt>
                <c:pt idx="27">
                  <c:v>38112</c:v>
                </c:pt>
                <c:pt idx="28">
                  <c:v>38689</c:v>
                </c:pt>
                <c:pt idx="29">
                  <c:v>39286</c:v>
                </c:pt>
                <c:pt idx="30">
                  <c:v>39957</c:v>
                </c:pt>
                <c:pt idx="31">
                  <c:v>40289</c:v>
                </c:pt>
                <c:pt idx="32">
                  <c:v>40423</c:v>
                </c:pt>
                <c:pt idx="33">
                  <c:v>40453</c:v>
                </c:pt>
                <c:pt idx="34">
                  <c:v>40421</c:v>
                </c:pt>
                <c:pt idx="35">
                  <c:v>40329</c:v>
                </c:pt>
                <c:pt idx="36">
                  <c:v>40211</c:v>
                </c:pt>
                <c:pt idx="37">
                  <c:v>40064</c:v>
                </c:pt>
                <c:pt idx="38">
                  <c:v>39904</c:v>
                </c:pt>
                <c:pt idx="39">
                  <c:v>39713</c:v>
                </c:pt>
                <c:pt idx="40">
                  <c:v>39522</c:v>
                </c:pt>
              </c:numCache>
            </c:numRef>
          </c:val>
          <c:smooth val="0"/>
        </c:ser>
        <c:ser>
          <c:idx val="3"/>
          <c:order val="3"/>
          <c:tx>
            <c:strRef>
              <c:f>Sheet1!$E$1</c:f>
              <c:strCache>
                <c:ptCount val="1"/>
                <c:pt idx="0">
                  <c:v>Hispanic</c:v>
                </c:pt>
              </c:strCache>
            </c:strRef>
          </c:tx>
          <c:spPr>
            <a:ln w="28575" cap="rnd">
              <a:solidFill>
                <a:schemeClr val="accent4"/>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246141</c:v>
                </c:pt>
                <c:pt idx="1">
                  <c:v>251546</c:v>
                </c:pt>
                <c:pt idx="2">
                  <c:v>257623</c:v>
                </c:pt>
                <c:pt idx="3">
                  <c:v>263724</c:v>
                </c:pt>
                <c:pt idx="4">
                  <c:v>270509</c:v>
                </c:pt>
                <c:pt idx="5">
                  <c:v>277763</c:v>
                </c:pt>
                <c:pt idx="6">
                  <c:v>285372</c:v>
                </c:pt>
                <c:pt idx="7">
                  <c:v>292800</c:v>
                </c:pt>
                <c:pt idx="8">
                  <c:v>300618</c:v>
                </c:pt>
                <c:pt idx="9">
                  <c:v>308496</c:v>
                </c:pt>
                <c:pt idx="10">
                  <c:v>315472</c:v>
                </c:pt>
                <c:pt idx="11">
                  <c:v>321687</c:v>
                </c:pt>
                <c:pt idx="12">
                  <c:v>327035</c:v>
                </c:pt>
                <c:pt idx="13">
                  <c:v>332262</c:v>
                </c:pt>
                <c:pt idx="14">
                  <c:v>336437</c:v>
                </c:pt>
                <c:pt idx="15">
                  <c:v>339847</c:v>
                </c:pt>
                <c:pt idx="16">
                  <c:v>343014</c:v>
                </c:pt>
                <c:pt idx="17">
                  <c:v>345936</c:v>
                </c:pt>
                <c:pt idx="18">
                  <c:v>348856</c:v>
                </c:pt>
                <c:pt idx="19">
                  <c:v>351357</c:v>
                </c:pt>
                <c:pt idx="20">
                  <c:v>353136</c:v>
                </c:pt>
                <c:pt idx="21">
                  <c:v>354725</c:v>
                </c:pt>
                <c:pt idx="22">
                  <c:v>356865</c:v>
                </c:pt>
                <c:pt idx="23">
                  <c:v>359211</c:v>
                </c:pt>
                <c:pt idx="24">
                  <c:v>361845</c:v>
                </c:pt>
                <c:pt idx="25">
                  <c:v>364963</c:v>
                </c:pt>
                <c:pt idx="26">
                  <c:v>368607</c:v>
                </c:pt>
                <c:pt idx="27">
                  <c:v>372527</c:v>
                </c:pt>
                <c:pt idx="28">
                  <c:v>376802</c:v>
                </c:pt>
                <c:pt idx="29">
                  <c:v>381955</c:v>
                </c:pt>
                <c:pt idx="30">
                  <c:v>387886</c:v>
                </c:pt>
                <c:pt idx="31">
                  <c:v>394525</c:v>
                </c:pt>
                <c:pt idx="32">
                  <c:v>400814</c:v>
                </c:pt>
                <c:pt idx="33">
                  <c:v>406463</c:v>
                </c:pt>
                <c:pt idx="34">
                  <c:v>411540</c:v>
                </c:pt>
                <c:pt idx="35">
                  <c:v>416146</c:v>
                </c:pt>
                <c:pt idx="36">
                  <c:v>420296</c:v>
                </c:pt>
                <c:pt idx="37">
                  <c:v>423979</c:v>
                </c:pt>
                <c:pt idx="38">
                  <c:v>427214</c:v>
                </c:pt>
                <c:pt idx="39">
                  <c:v>429996</c:v>
                </c:pt>
                <c:pt idx="40">
                  <c:v>432302</c:v>
                </c:pt>
              </c:numCache>
            </c:numRef>
          </c:val>
          <c:smooth val="0"/>
        </c:ser>
        <c:ser>
          <c:idx val="4"/>
          <c:order val="4"/>
          <c:tx>
            <c:strRef>
              <c:f>Sheet1!$F$1</c:f>
              <c:strCache>
                <c:ptCount val="1"/>
                <c:pt idx="0">
                  <c:v>Other</c:v>
                </c:pt>
              </c:strCache>
            </c:strRef>
          </c:tx>
          <c:spPr>
            <a:ln w="28575" cap="rnd">
              <a:solidFill>
                <a:schemeClr val="accent5"/>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18256</c:v>
                </c:pt>
                <c:pt idx="1">
                  <c:v>19086</c:v>
                </c:pt>
                <c:pt idx="2">
                  <c:v>19975</c:v>
                </c:pt>
                <c:pt idx="3">
                  <c:v>20840</c:v>
                </c:pt>
                <c:pt idx="4">
                  <c:v>21754</c:v>
                </c:pt>
                <c:pt idx="5">
                  <c:v>22628</c:v>
                </c:pt>
                <c:pt idx="6">
                  <c:v>23636</c:v>
                </c:pt>
                <c:pt idx="7">
                  <c:v>24718</c:v>
                </c:pt>
                <c:pt idx="8">
                  <c:v>25875</c:v>
                </c:pt>
                <c:pt idx="9">
                  <c:v>27078</c:v>
                </c:pt>
                <c:pt idx="10">
                  <c:v>28266</c:v>
                </c:pt>
                <c:pt idx="11">
                  <c:v>29351</c:v>
                </c:pt>
                <c:pt idx="12">
                  <c:v>30482</c:v>
                </c:pt>
                <c:pt idx="13">
                  <c:v>31844</c:v>
                </c:pt>
                <c:pt idx="14">
                  <c:v>33185</c:v>
                </c:pt>
                <c:pt idx="15">
                  <c:v>34576</c:v>
                </c:pt>
                <c:pt idx="16">
                  <c:v>36015</c:v>
                </c:pt>
                <c:pt idx="17">
                  <c:v>37556</c:v>
                </c:pt>
                <c:pt idx="18">
                  <c:v>39289</c:v>
                </c:pt>
                <c:pt idx="19">
                  <c:v>41045</c:v>
                </c:pt>
                <c:pt idx="20">
                  <c:v>42951</c:v>
                </c:pt>
                <c:pt idx="21">
                  <c:v>44957</c:v>
                </c:pt>
                <c:pt idx="22">
                  <c:v>47083</c:v>
                </c:pt>
                <c:pt idx="23">
                  <c:v>49248</c:v>
                </c:pt>
                <c:pt idx="24">
                  <c:v>51536</c:v>
                </c:pt>
                <c:pt idx="25">
                  <c:v>53855</c:v>
                </c:pt>
                <c:pt idx="26">
                  <c:v>56171</c:v>
                </c:pt>
                <c:pt idx="27">
                  <c:v>58456</c:v>
                </c:pt>
                <c:pt idx="28">
                  <c:v>60731</c:v>
                </c:pt>
                <c:pt idx="29">
                  <c:v>63126</c:v>
                </c:pt>
                <c:pt idx="30">
                  <c:v>65637</c:v>
                </c:pt>
                <c:pt idx="31">
                  <c:v>68334</c:v>
                </c:pt>
                <c:pt idx="32">
                  <c:v>71167</c:v>
                </c:pt>
                <c:pt idx="33">
                  <c:v>73989</c:v>
                </c:pt>
                <c:pt idx="34">
                  <c:v>76830</c:v>
                </c:pt>
                <c:pt idx="35">
                  <c:v>79645</c:v>
                </c:pt>
                <c:pt idx="36">
                  <c:v>82455</c:v>
                </c:pt>
                <c:pt idx="37">
                  <c:v>85255</c:v>
                </c:pt>
                <c:pt idx="38">
                  <c:v>88074</c:v>
                </c:pt>
                <c:pt idx="39">
                  <c:v>90886</c:v>
                </c:pt>
                <c:pt idx="40">
                  <c:v>93778</c:v>
                </c:pt>
              </c:numCache>
            </c:numRef>
          </c:val>
          <c:smooth val="0"/>
        </c:ser>
        <c:dLbls>
          <c:showLegendKey val="0"/>
          <c:showVal val="0"/>
          <c:showCatName val="0"/>
          <c:showSerName val="0"/>
          <c:showPercent val="0"/>
          <c:showBubbleSize val="0"/>
        </c:dLbls>
        <c:smooth val="0"/>
        <c:axId val="601817864"/>
        <c:axId val="601815904"/>
      </c:lineChart>
      <c:catAx>
        <c:axId val="601817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1815904"/>
        <c:crosses val="autoZero"/>
        <c:auto val="1"/>
        <c:lblAlgn val="ctr"/>
        <c:lblOffset val="100"/>
        <c:noMultiLvlLbl val="0"/>
      </c:catAx>
      <c:valAx>
        <c:axId val="601815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18178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LT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Sheet1!$B$2:$B$4</c:f>
              <c:numCache>
                <c:formatCode>0.0%</c:formatCode>
                <c:ptCount val="3"/>
                <c:pt idx="0">
                  <c:v>6.6171153054389337E-2</c:v>
                </c:pt>
                <c:pt idx="1">
                  <c:v>4.0768292122555047E-2</c:v>
                </c:pt>
                <c:pt idx="2">
                  <c:v>4.0080415882136719E-2</c:v>
                </c:pt>
              </c:numCache>
            </c:numRef>
          </c:val>
        </c:ser>
        <c:ser>
          <c:idx val="1"/>
          <c:order val="1"/>
          <c:tx>
            <c:strRef>
              <c:f>Sheet1!$C$1</c:f>
              <c:strCache>
                <c:ptCount val="1"/>
                <c:pt idx="0">
                  <c:v>High School or Equiv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Sheet1!$C$2:$C$4</c:f>
              <c:numCache>
                <c:formatCode>0.0%</c:formatCode>
                <c:ptCount val="3"/>
                <c:pt idx="0">
                  <c:v>0.24380774671917826</c:v>
                </c:pt>
                <c:pt idx="1">
                  <c:v>0.20533229859646795</c:v>
                </c:pt>
                <c:pt idx="2">
                  <c:v>0.19590869196666341</c:v>
                </c:pt>
              </c:numCache>
            </c:numRef>
          </c:val>
        </c:ser>
        <c:ser>
          <c:idx val="2"/>
          <c:order val="2"/>
          <c:tx>
            <c:strRef>
              <c:f>Sheet1!$D$1</c:f>
              <c:strCache>
                <c:ptCount val="1"/>
                <c:pt idx="0">
                  <c:v>Some College Associate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Sheet1!$D$2:$D$4</c:f>
              <c:numCache>
                <c:formatCode>0.0%</c:formatCode>
                <c:ptCount val="3"/>
                <c:pt idx="0">
                  <c:v>0.32714161583300411</c:v>
                </c:pt>
                <c:pt idx="1">
                  <c:v>0.34259916370115845</c:v>
                </c:pt>
                <c:pt idx="2">
                  <c:v>0.33396970901753092</c:v>
                </c:pt>
              </c:numCache>
            </c:numRef>
          </c:val>
        </c:ser>
        <c:ser>
          <c:idx val="3"/>
          <c:order val="3"/>
          <c:tx>
            <c:strRef>
              <c:f>Sheet1!$E$1</c:f>
              <c:strCache>
                <c:ptCount val="1"/>
                <c:pt idx="0">
                  <c:v>Bachelor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Sheet1!$E$2:$E$4</c:f>
              <c:numCache>
                <c:formatCode>0.0%</c:formatCode>
                <c:ptCount val="3"/>
                <c:pt idx="0">
                  <c:v>0.23844720335679576</c:v>
                </c:pt>
                <c:pt idx="1">
                  <c:v>0.25125980915231566</c:v>
                </c:pt>
                <c:pt idx="2">
                  <c:v>0.26568747327597203</c:v>
                </c:pt>
              </c:numCache>
            </c:numRef>
          </c:val>
        </c:ser>
        <c:ser>
          <c:idx val="4"/>
          <c:order val="4"/>
          <c:tx>
            <c:strRef>
              <c:f>Sheet1!$F$1</c:f>
              <c:strCache>
                <c:ptCount val="1"/>
                <c:pt idx="0">
                  <c:v>Graduate Professional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Sheet1!$F$2:$F$4</c:f>
              <c:numCache>
                <c:formatCode>0.0%</c:formatCode>
                <c:ptCount val="3"/>
                <c:pt idx="0">
                  <c:v>0.12443228103663286</c:v>
                </c:pt>
                <c:pt idx="1">
                  <c:v>0.1600404364275029</c:v>
                </c:pt>
                <c:pt idx="2">
                  <c:v>0.1643537098576969</c:v>
                </c:pt>
              </c:numCache>
            </c:numRef>
          </c:val>
        </c:ser>
        <c:dLbls>
          <c:dLblPos val="ctr"/>
          <c:showLegendKey val="0"/>
          <c:showVal val="1"/>
          <c:showCatName val="0"/>
          <c:showSerName val="0"/>
          <c:showPercent val="0"/>
          <c:showBubbleSize val="0"/>
        </c:dLbls>
        <c:gapWidth val="150"/>
        <c:overlap val="100"/>
        <c:axId val="601818256"/>
        <c:axId val="601815512"/>
      </c:barChart>
      <c:catAx>
        <c:axId val="60181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1815512"/>
        <c:crosses val="autoZero"/>
        <c:auto val="1"/>
        <c:lblAlgn val="ctr"/>
        <c:lblOffset val="100"/>
        <c:noMultiLvlLbl val="0"/>
      </c:catAx>
      <c:valAx>
        <c:axId val="601815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1818256"/>
        <c:crosses val="autoZero"/>
        <c:crossBetween val="between"/>
      </c:valAx>
      <c:spPr>
        <a:noFill/>
        <a:ln>
          <a:noFill/>
        </a:ln>
        <a:effectLst/>
      </c:spPr>
    </c:plotArea>
    <c:legend>
      <c:legendPos val="r"/>
      <c:layout>
        <c:manualLayout>
          <c:xMode val="edge"/>
          <c:yMode val="edge"/>
          <c:x val="0.64868848425196846"/>
          <c:y val="1.1578494094488192E-2"/>
          <c:w val="0.33881151574803148"/>
          <c:h val="0.988421505905511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LT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Sheet1!$B$2:$B$4</c:f>
              <c:numCache>
                <c:formatCode>0.0%</c:formatCode>
                <c:ptCount val="3"/>
                <c:pt idx="0">
                  <c:v>0.37456123700758892</c:v>
                </c:pt>
                <c:pt idx="1">
                  <c:v>0.26466701615830113</c:v>
                </c:pt>
                <c:pt idx="2">
                  <c:v>0.28098660966452171</c:v>
                </c:pt>
              </c:numCache>
            </c:numRef>
          </c:val>
        </c:ser>
        <c:ser>
          <c:idx val="1"/>
          <c:order val="1"/>
          <c:tx>
            <c:strRef>
              <c:f>Sheet1!$C$1</c:f>
              <c:strCache>
                <c:ptCount val="1"/>
                <c:pt idx="0">
                  <c:v>High School or Equiv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Sheet1!$C$2:$C$4</c:f>
              <c:numCache>
                <c:formatCode>0.0%</c:formatCode>
                <c:ptCount val="3"/>
                <c:pt idx="0">
                  <c:v>0.26572446422231832</c:v>
                </c:pt>
                <c:pt idx="1">
                  <c:v>0.27403194436258616</c:v>
                </c:pt>
                <c:pt idx="2">
                  <c:v>0.27968523297411646</c:v>
                </c:pt>
              </c:numCache>
            </c:numRef>
          </c:val>
        </c:ser>
        <c:ser>
          <c:idx val="2"/>
          <c:order val="2"/>
          <c:tx>
            <c:strRef>
              <c:f>Sheet1!$D$1</c:f>
              <c:strCache>
                <c:ptCount val="1"/>
                <c:pt idx="0">
                  <c:v>Some College Associate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Sheet1!$D$2:$D$4</c:f>
              <c:numCache>
                <c:formatCode>0.0%</c:formatCode>
                <c:ptCount val="3"/>
                <c:pt idx="0">
                  <c:v>0.22992200159582135</c:v>
                </c:pt>
                <c:pt idx="1">
                  <c:v>0.30321708083493343</c:v>
                </c:pt>
                <c:pt idx="2">
                  <c:v>0.29054111427379492</c:v>
                </c:pt>
              </c:numCache>
            </c:numRef>
          </c:val>
        </c:ser>
        <c:ser>
          <c:idx val="3"/>
          <c:order val="3"/>
          <c:tx>
            <c:strRef>
              <c:f>Sheet1!$E$1</c:f>
              <c:strCache>
                <c:ptCount val="1"/>
                <c:pt idx="0">
                  <c:v>Bachelor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Sheet1!$E$2:$E$4</c:f>
              <c:numCache>
                <c:formatCode>0.0%</c:formatCode>
                <c:ptCount val="3"/>
                <c:pt idx="0">
                  <c:v>9.3644659095302868E-2</c:v>
                </c:pt>
                <c:pt idx="1">
                  <c:v>0.11075834514677098</c:v>
                </c:pt>
                <c:pt idx="2">
                  <c:v>0.10412305670310522</c:v>
                </c:pt>
              </c:numCache>
            </c:numRef>
          </c:val>
        </c:ser>
        <c:ser>
          <c:idx val="4"/>
          <c:order val="4"/>
          <c:tx>
            <c:strRef>
              <c:f>Sheet1!$F$1</c:f>
              <c:strCache>
                <c:ptCount val="1"/>
                <c:pt idx="0">
                  <c:v>Graduate Professional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Sheet1!$F$2:$F$4</c:f>
              <c:numCache>
                <c:formatCode>0.0%</c:formatCode>
                <c:ptCount val="3"/>
                <c:pt idx="0">
                  <c:v>3.614763807896855E-2</c:v>
                </c:pt>
                <c:pt idx="1">
                  <c:v>4.7325613497408284E-2</c:v>
                </c:pt>
                <c:pt idx="2">
                  <c:v>4.466398638446175E-2</c:v>
                </c:pt>
              </c:numCache>
            </c:numRef>
          </c:val>
        </c:ser>
        <c:dLbls>
          <c:dLblPos val="ctr"/>
          <c:showLegendKey val="0"/>
          <c:showVal val="1"/>
          <c:showCatName val="0"/>
          <c:showSerName val="0"/>
          <c:showPercent val="0"/>
          <c:showBubbleSize val="0"/>
        </c:dLbls>
        <c:gapWidth val="150"/>
        <c:overlap val="100"/>
        <c:axId val="601815120"/>
        <c:axId val="603124088"/>
      </c:barChart>
      <c:catAx>
        <c:axId val="60181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3124088"/>
        <c:crosses val="autoZero"/>
        <c:auto val="1"/>
        <c:lblAlgn val="ctr"/>
        <c:lblOffset val="100"/>
        <c:noMultiLvlLbl val="0"/>
      </c:catAx>
      <c:valAx>
        <c:axId val="603124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1815120"/>
        <c:crosses val="autoZero"/>
        <c:crossBetween val="between"/>
      </c:valAx>
      <c:spPr>
        <a:noFill/>
        <a:ln>
          <a:noFill/>
        </a:ln>
        <a:effectLst/>
      </c:spPr>
    </c:plotArea>
    <c:legend>
      <c:legendPos val="r"/>
      <c:layout>
        <c:manualLayout>
          <c:xMode val="edge"/>
          <c:yMode val="edge"/>
          <c:x val="0.65939187074092798"/>
          <c:y val="1.157840041568408E-2"/>
          <c:w val="0.33881151574803148"/>
          <c:h val="0.988421505905511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25-34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Sheet1!$B$2:$B$4</c:f>
              <c:numCache>
                <c:formatCode>General</c:formatCode>
                <c:ptCount val="3"/>
                <c:pt idx="0">
                  <c:v>28.8</c:v>
                </c:pt>
                <c:pt idx="1">
                  <c:v>27.4</c:v>
                </c:pt>
                <c:pt idx="2">
                  <c:v>27.6</c:v>
                </c:pt>
              </c:numCache>
            </c:numRef>
          </c:val>
        </c:ser>
        <c:ser>
          <c:idx val="1"/>
          <c:order val="1"/>
          <c:tx>
            <c:strRef>
              <c:f>Sheet1!$C$1</c:f>
              <c:strCache>
                <c:ptCount val="1"/>
                <c:pt idx="0">
                  <c:v>35-44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Sheet1!$C$2:$C$4</c:f>
              <c:numCache>
                <c:formatCode>General</c:formatCode>
                <c:ptCount val="3"/>
                <c:pt idx="0">
                  <c:v>30</c:v>
                </c:pt>
                <c:pt idx="1">
                  <c:v>28.3</c:v>
                </c:pt>
                <c:pt idx="2">
                  <c:v>25.8</c:v>
                </c:pt>
              </c:numCache>
            </c:numRef>
          </c:val>
        </c:ser>
        <c:ser>
          <c:idx val="2"/>
          <c:order val="2"/>
          <c:tx>
            <c:strRef>
              <c:f>Sheet1!$D$1</c:f>
              <c:strCache>
                <c:ptCount val="1"/>
                <c:pt idx="0">
                  <c:v>45-64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Sheet1!$D$2:$D$4</c:f>
              <c:numCache>
                <c:formatCode>General</c:formatCode>
                <c:ptCount val="3"/>
                <c:pt idx="0">
                  <c:v>27.6</c:v>
                </c:pt>
                <c:pt idx="1">
                  <c:v>25.2</c:v>
                </c:pt>
                <c:pt idx="2">
                  <c:v>23.6</c:v>
                </c:pt>
              </c:numCache>
            </c:numRef>
          </c:val>
        </c:ser>
        <c:ser>
          <c:idx val="3"/>
          <c:order val="3"/>
          <c:tx>
            <c:strRef>
              <c:f>Sheet1!$E$1</c:f>
              <c:strCache>
                <c:ptCount val="1"/>
                <c:pt idx="0">
                  <c:v>65+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Sheet1!$E$2:$E$4</c:f>
              <c:numCache>
                <c:formatCode>General</c:formatCode>
                <c:ptCount val="3"/>
                <c:pt idx="0">
                  <c:v>24.3</c:v>
                </c:pt>
                <c:pt idx="1">
                  <c:v>24.8</c:v>
                </c:pt>
                <c:pt idx="2">
                  <c:v>23.6</c:v>
                </c:pt>
              </c:numCache>
            </c:numRef>
          </c:val>
        </c:ser>
        <c:dLbls>
          <c:dLblPos val="outEnd"/>
          <c:showLegendKey val="0"/>
          <c:showVal val="1"/>
          <c:showCatName val="0"/>
          <c:showSerName val="0"/>
          <c:showPercent val="0"/>
          <c:showBubbleSize val="0"/>
        </c:dLbls>
        <c:gapWidth val="182"/>
        <c:axId val="603122912"/>
        <c:axId val="603123304"/>
      </c:barChart>
      <c:catAx>
        <c:axId val="60312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03123304"/>
        <c:crosses val="autoZero"/>
        <c:auto val="1"/>
        <c:lblAlgn val="ctr"/>
        <c:lblOffset val="100"/>
        <c:noMultiLvlLbl val="0"/>
      </c:catAx>
      <c:valAx>
        <c:axId val="603123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3122912"/>
        <c:crosses val="autoZero"/>
        <c:crossBetween val="between"/>
      </c:valAx>
      <c:spPr>
        <a:solidFill>
          <a:schemeClr val="bg1"/>
        </a:solidFill>
        <a:ln>
          <a:noFill/>
        </a:ln>
        <a:effectLst/>
      </c:spPr>
    </c:plotArea>
    <c:legend>
      <c:legendPos val="t"/>
      <c:layout>
        <c:manualLayout>
          <c:xMode val="edge"/>
          <c:yMode val="edge"/>
          <c:x val="0.28948673082531351"/>
          <c:y val="5.9629342699284181E-2"/>
          <c:w val="0.51634558180227474"/>
          <c:h val="7.195757150774864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Sheet1!$B$2</c:f>
              <c:numCache>
                <c:formatCode>0.0%</c:formatCode>
                <c:ptCount val="1"/>
                <c:pt idx="0">
                  <c:v>0.79599999999999993</c:v>
                </c:pt>
              </c:numCache>
            </c:numRef>
          </c:val>
        </c:ser>
        <c:ser>
          <c:idx val="1"/>
          <c:order val="1"/>
          <c:tx>
            <c:strRef>
              <c:f>Sheet1!$C$1</c:f>
              <c:strCache>
                <c:ptCount val="1"/>
                <c:pt idx="0">
                  <c:v>2012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Sheet1!$C$2</c:f>
              <c:numCache>
                <c:formatCode>0.0%</c:formatCode>
                <c:ptCount val="1"/>
                <c:pt idx="0">
                  <c:v>0.83499999999999996</c:v>
                </c:pt>
              </c:numCache>
            </c:numRef>
          </c:val>
        </c:ser>
        <c:ser>
          <c:idx val="2"/>
          <c:order val="2"/>
          <c:tx>
            <c:strRef>
              <c:f>Sheet1!$D$1</c:f>
              <c:strCache>
                <c:ptCount val="1"/>
                <c:pt idx="0">
                  <c:v>2103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Sheet1!$D$2</c:f>
              <c:numCache>
                <c:formatCode>0.0%</c:formatCode>
                <c:ptCount val="1"/>
                <c:pt idx="0">
                  <c:v>0.84599999999999997</c:v>
                </c:pt>
              </c:numCache>
            </c:numRef>
          </c:val>
        </c:ser>
        <c:ser>
          <c:idx val="3"/>
          <c:order val="3"/>
          <c:tx>
            <c:strRef>
              <c:f>Sheet1!$E$1</c:f>
              <c:strCache>
                <c:ptCount val="1"/>
                <c:pt idx="0">
                  <c:v>2014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Sheet1!$E$2</c:f>
              <c:numCache>
                <c:formatCode>0.0%</c:formatCode>
                <c:ptCount val="1"/>
                <c:pt idx="0">
                  <c:v>0.84900000000000009</c:v>
                </c:pt>
              </c:numCache>
            </c:numRef>
          </c:val>
        </c:ser>
        <c:dLbls>
          <c:dLblPos val="outEnd"/>
          <c:showLegendKey val="0"/>
          <c:showVal val="1"/>
          <c:showCatName val="0"/>
          <c:showSerName val="0"/>
          <c:showPercent val="0"/>
          <c:showBubbleSize val="0"/>
        </c:dLbls>
        <c:gapWidth val="219"/>
        <c:overlap val="-27"/>
        <c:axId val="603123696"/>
        <c:axId val="603121344"/>
      </c:barChart>
      <c:catAx>
        <c:axId val="603123696"/>
        <c:scaling>
          <c:orientation val="minMax"/>
        </c:scaling>
        <c:delete val="1"/>
        <c:axPos val="b"/>
        <c:numFmt formatCode="General" sourceLinked="1"/>
        <c:majorTickMark val="none"/>
        <c:minorTickMark val="none"/>
        <c:tickLblPos val="nextTo"/>
        <c:crossAx val="603121344"/>
        <c:crosses val="autoZero"/>
        <c:auto val="1"/>
        <c:lblAlgn val="ctr"/>
        <c:lblOffset val="100"/>
        <c:noMultiLvlLbl val="0"/>
      </c:catAx>
      <c:valAx>
        <c:axId val="6031213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3123696"/>
        <c:crosses val="autoZero"/>
        <c:crossBetween val="between"/>
      </c:valAx>
      <c:spPr>
        <a:noFill/>
        <a:ln>
          <a:noFill/>
        </a:ln>
        <a:effectLst/>
      </c:spPr>
    </c:plotArea>
    <c:legend>
      <c:legendPos val="b"/>
      <c:layout>
        <c:manualLayout>
          <c:xMode val="edge"/>
          <c:yMode val="edge"/>
          <c:x val="0.12996585496257412"/>
          <c:y val="0.89206893648931718"/>
          <c:w val="0.78636446485855938"/>
          <c:h val="0.10793106351068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392628128"/>
        <c:axId val="392626168"/>
      </c:barChart>
      <c:catAx>
        <c:axId val="392628128"/>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392626168"/>
        <c:crosses val="autoZero"/>
        <c:auto val="1"/>
        <c:lblAlgn val="ctr"/>
        <c:lblOffset val="100"/>
        <c:noMultiLvlLbl val="0"/>
      </c:catAx>
      <c:valAx>
        <c:axId val="392626168"/>
        <c:scaling>
          <c:orientation val="minMax"/>
        </c:scaling>
        <c:delete val="1"/>
        <c:axPos val="l"/>
        <c:numFmt formatCode="0.0%" sourceLinked="1"/>
        <c:majorTickMark val="out"/>
        <c:minorTickMark val="none"/>
        <c:tickLblPos val="nextTo"/>
        <c:crossAx val="392628128"/>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7417747024046"/>
          <c:y val="1.9916362129374979E-2"/>
          <c:w val="0.88555780906174608"/>
          <c:h val="0.70333892174961388"/>
        </c:manualLayout>
      </c:layout>
      <c:barChart>
        <c:barDir val="col"/>
        <c:grouping val="stacked"/>
        <c:varyColors val="0"/>
        <c:ser>
          <c:idx val="0"/>
          <c:order val="0"/>
          <c:tx>
            <c:strRef>
              <c:f>Sheet1!$B$1</c:f>
              <c:strCache>
                <c:ptCount val="1"/>
                <c:pt idx="0">
                  <c:v>Natural Increase</c:v>
                </c:pt>
              </c:strCache>
            </c:strRef>
          </c:tx>
          <c:spPr>
            <a:solidFill>
              <a:schemeClr val="accent1"/>
            </a:solidFill>
            <a:ln>
              <a:noFill/>
            </a:ln>
            <a:effectLst/>
          </c:spPr>
          <c:invertIfNegative val="0"/>
          <c:dLbls>
            <c:dLbl>
              <c:idx val="0"/>
              <c:tx>
                <c:rich>
                  <a:bodyPr/>
                  <a:lstStyle/>
                  <a:p>
                    <a:fld id="{68F12337-7129-4352-AA86-BE294B1FDA4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Lst>
            </c:dLbl>
            <c:dLbl>
              <c:idx val="1"/>
              <c:tx>
                <c:rich>
                  <a:bodyPr/>
                  <a:lstStyle/>
                  <a:p>
                    <a:fld id="{D291344D-746B-4985-91F0-DFD3C919ABC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A0FCD512-4FEA-4A7C-B6F4-8E83A11ED60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CF773DE2-123F-49E7-95AA-00126E7FB71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2D5BEBA2-F4DE-46AA-A41D-0A8006409F6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96DAD5FC-91EA-4F3A-9866-704C44CB72D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BBF19016-81BF-42FD-9F73-034BC502090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32A9E0A6-846B-43F6-91B6-CA256E0284C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8D921553-43ED-44F4-A954-4B06D943D4D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94F1FDBB-3B90-46EA-AB8F-17607EDD243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Harris  (1)</c:v>
                </c:pt>
                <c:pt idx="1">
                  <c:v>Bexar (6)</c:v>
                </c:pt>
                <c:pt idx="2">
                  <c:v>Dallas (8)</c:v>
                </c:pt>
                <c:pt idx="3">
                  <c:v>Tarrant (10)</c:v>
                </c:pt>
                <c:pt idx="4">
                  <c:v>Fort Bend (11)</c:v>
                </c:pt>
                <c:pt idx="5">
                  <c:v>Travis (12)</c:v>
                </c:pt>
                <c:pt idx="6">
                  <c:v>Collin (14)</c:v>
                </c:pt>
                <c:pt idx="7">
                  <c:v>Denton (16)</c:v>
                </c:pt>
                <c:pt idx="8">
                  <c:v>Montgomery (27)</c:v>
                </c:pt>
                <c:pt idx="9">
                  <c:v>Williamson (31)</c:v>
                </c:pt>
              </c:strCache>
            </c:strRef>
          </c:cat>
          <c:val>
            <c:numRef>
              <c:f>Sheet1!$B$2:$B$11</c:f>
              <c:numCache>
                <c:formatCode>0</c:formatCode>
                <c:ptCount val="10"/>
                <c:pt idx="0">
                  <c:v>43068.347999999998</c:v>
                </c:pt>
                <c:pt idx="1">
                  <c:v>14428.735999999999</c:v>
                </c:pt>
                <c:pt idx="2">
                  <c:v>22658.28</c:v>
                </c:pt>
                <c:pt idx="3">
                  <c:v>15959.835999999999</c:v>
                </c:pt>
                <c:pt idx="4">
                  <c:v>5972.0960000000005</c:v>
                </c:pt>
                <c:pt idx="5">
                  <c:v>10847.654</c:v>
                </c:pt>
                <c:pt idx="6">
                  <c:v>6924.33</c:v>
                </c:pt>
                <c:pt idx="7">
                  <c:v>6585.3920000000007</c:v>
                </c:pt>
                <c:pt idx="8">
                  <c:v>3424.0909999999999</c:v>
                </c:pt>
                <c:pt idx="9">
                  <c:v>4181.8</c:v>
                </c:pt>
              </c:numCache>
            </c:numRef>
          </c:val>
          <c:extLst>
            <c:ext xmlns:c15="http://schemas.microsoft.com/office/drawing/2012/chart" uri="{02D57815-91ED-43cb-92C2-25804820EDAC}">
              <c15:datalabelsRange>
                <c15:f>Sheet1!$D$2:$D$11</c15:f>
                <c15:dlblRangeCache>
                  <c:ptCount val="10"/>
                  <c:pt idx="0">
                    <c:v>49%</c:v>
                  </c:pt>
                  <c:pt idx="1">
                    <c:v>43%</c:v>
                  </c:pt>
                  <c:pt idx="2">
                    <c:v>70%</c:v>
                  </c:pt>
                  <c:pt idx="3">
                    <c:v>51%</c:v>
                  </c:pt>
                  <c:pt idx="4">
                    <c:v>19%</c:v>
                  </c:pt>
                  <c:pt idx="5">
                    <c:v>38%</c:v>
                  </c:pt>
                  <c:pt idx="6">
                    <c:v>26%</c:v>
                  </c:pt>
                  <c:pt idx="7">
                    <c:v>27%</c:v>
                  </c:pt>
                  <c:pt idx="8">
                    <c:v>18%</c:v>
                  </c:pt>
                  <c:pt idx="9">
                    <c:v>23%</c:v>
                  </c:pt>
                </c15:dlblRangeCache>
              </c15:datalabelsRange>
            </c:ext>
          </c:extLst>
        </c:ser>
        <c:ser>
          <c:idx val="1"/>
          <c:order val="1"/>
          <c:tx>
            <c:strRef>
              <c:f>Sheet1!$C$1</c:f>
              <c:strCache>
                <c:ptCount val="1"/>
                <c:pt idx="0">
                  <c:v>Net Migration</c:v>
                </c:pt>
              </c:strCache>
            </c:strRef>
          </c:tx>
          <c:spPr>
            <a:solidFill>
              <a:schemeClr val="accent2"/>
            </a:solidFill>
            <a:ln>
              <a:noFill/>
            </a:ln>
            <a:effectLst/>
          </c:spPr>
          <c:invertIfNegative val="0"/>
          <c:dLbls>
            <c:dLbl>
              <c:idx val="0"/>
              <c:tx>
                <c:rich>
                  <a:bodyPr/>
                  <a:lstStyle/>
                  <a:p>
                    <a:fld id="{12AA1EBA-8492-420B-AE2A-678ABBF613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58E71DD8-5F72-4449-B859-FD81C8FD096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0D4577C4-562D-4B69-8C1F-AB0F06B7A8B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A613FC72-B4ED-4FE4-9FC8-7F7299FFDE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45641F9C-4247-48A4-AFE8-A33A1AEACAD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A9F5E79C-5355-4A45-98FA-7F4CB5CAE2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A4455329-2575-4172-93DF-892148589F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7"/>
              <c:tx>
                <c:rich>
                  <a:bodyPr/>
                  <a:lstStyle/>
                  <a:p>
                    <a:fld id="{166AF191-B298-448F-A1A0-ADB15762EC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8"/>
              <c:tx>
                <c:rich>
                  <a:bodyPr/>
                  <a:lstStyle/>
                  <a:p>
                    <a:fld id="{1EB30ADB-3A95-4A7E-9103-1C39588567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9"/>
              <c:tx>
                <c:rich>
                  <a:bodyPr/>
                  <a:lstStyle/>
                  <a:p>
                    <a:fld id="{42F7019D-1A79-4F7D-ACF9-2D121E3984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Harris  (1)</c:v>
                </c:pt>
                <c:pt idx="1">
                  <c:v>Bexar (6)</c:v>
                </c:pt>
                <c:pt idx="2">
                  <c:v>Dallas (8)</c:v>
                </c:pt>
                <c:pt idx="3">
                  <c:v>Tarrant (10)</c:v>
                </c:pt>
                <c:pt idx="4">
                  <c:v>Fort Bend (11)</c:v>
                </c:pt>
                <c:pt idx="5">
                  <c:v>Travis (12)</c:v>
                </c:pt>
                <c:pt idx="6">
                  <c:v>Collin (14)</c:v>
                </c:pt>
                <c:pt idx="7">
                  <c:v>Denton (16)</c:v>
                </c:pt>
                <c:pt idx="8">
                  <c:v>Montgomery (27)</c:v>
                </c:pt>
                <c:pt idx="9">
                  <c:v>Williamson (31)</c:v>
                </c:pt>
              </c:strCache>
            </c:strRef>
          </c:cat>
          <c:val>
            <c:numRef>
              <c:f>Sheet1!$C$2:$C$11</c:f>
              <c:numCache>
                <c:formatCode>0</c:formatCode>
                <c:ptCount val="10"/>
                <c:pt idx="0">
                  <c:v>45549.652000000002</c:v>
                </c:pt>
                <c:pt idx="1">
                  <c:v>19283.263999999999</c:v>
                </c:pt>
                <c:pt idx="2">
                  <c:v>9896.7199999999993</c:v>
                </c:pt>
                <c:pt idx="3">
                  <c:v>15457.164000000001</c:v>
                </c:pt>
                <c:pt idx="4">
                  <c:v>24811.904000000002</c:v>
                </c:pt>
                <c:pt idx="5">
                  <c:v>17549.346000000001</c:v>
                </c:pt>
                <c:pt idx="6">
                  <c:v>19579.14</c:v>
                </c:pt>
                <c:pt idx="7">
                  <c:v>17625.608</c:v>
                </c:pt>
                <c:pt idx="8">
                  <c:v>15704.909</c:v>
                </c:pt>
                <c:pt idx="9">
                  <c:v>13843.2</c:v>
                </c:pt>
              </c:numCache>
            </c:numRef>
          </c:val>
          <c:extLst>
            <c:ext xmlns:c15="http://schemas.microsoft.com/office/drawing/2012/chart" uri="{02D57815-91ED-43cb-92C2-25804820EDAC}">
              <c15:datalabelsRange>
                <c15:f>Sheet1!$E$2:$E$11</c15:f>
                <c15:dlblRangeCache>
                  <c:ptCount val="10"/>
                  <c:pt idx="0">
                    <c:v>51%</c:v>
                  </c:pt>
                  <c:pt idx="1">
                    <c:v>57%</c:v>
                  </c:pt>
                  <c:pt idx="2">
                    <c:v>30%</c:v>
                  </c:pt>
                  <c:pt idx="3">
                    <c:v>49%</c:v>
                  </c:pt>
                  <c:pt idx="4">
                    <c:v>81%</c:v>
                  </c:pt>
                  <c:pt idx="5">
                    <c:v>62%</c:v>
                  </c:pt>
                  <c:pt idx="6">
                    <c:v>74%</c:v>
                  </c:pt>
                  <c:pt idx="7">
                    <c:v>73%</c:v>
                  </c:pt>
                  <c:pt idx="8">
                    <c:v>82%</c:v>
                  </c:pt>
                  <c:pt idx="9">
                    <c:v>77%</c:v>
                  </c:pt>
                </c15:dlblRangeCache>
              </c15:datalabelsRange>
            </c:ext>
          </c:extLst>
        </c:ser>
        <c:dLbls>
          <c:showLegendKey val="0"/>
          <c:showVal val="0"/>
          <c:showCatName val="0"/>
          <c:showSerName val="0"/>
          <c:showPercent val="0"/>
          <c:showBubbleSize val="0"/>
        </c:dLbls>
        <c:gapWidth val="48"/>
        <c:overlap val="100"/>
        <c:axId val="597493944"/>
        <c:axId val="597495120"/>
      </c:barChart>
      <c:catAx>
        <c:axId val="59749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97495120"/>
        <c:crossesAt val="0"/>
        <c:auto val="1"/>
        <c:lblAlgn val="ctr"/>
        <c:lblOffset val="100"/>
        <c:noMultiLvlLbl val="0"/>
      </c:catAx>
      <c:valAx>
        <c:axId val="597495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7493944"/>
        <c:crosses val="autoZero"/>
        <c:crossBetween val="between"/>
      </c:valAx>
      <c:spPr>
        <a:noFill/>
        <a:ln>
          <a:noFill/>
        </a:ln>
        <a:effectLst/>
      </c:spPr>
    </c:plotArea>
    <c:legend>
      <c:legendPos val="b"/>
      <c:layout>
        <c:manualLayout>
          <c:xMode val="edge"/>
          <c:yMode val="edge"/>
          <c:x val="0.32320130438240674"/>
          <c:y val="0.23085276720792677"/>
          <c:w val="0.26092327474217236"/>
          <c:h val="0.1381703273932863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3"/>
          <c:order val="3"/>
          <c:tx>
            <c:strRef>
              <c:f>Sheet1!$E$1</c:f>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23909027880948844"/>
                  <c:y val="-0.1612949850244893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ext>
              </c:extLst>
            </c:dLbl>
            <c:dLbl>
              <c:idx val="1"/>
              <c:layout>
                <c:manualLayout>
                  <c:x val="0.20518867924528303"/>
                  <c:y val="-1.6671452221655831E-3"/>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ext>
              </c:extLst>
            </c:dLbl>
            <c:dLbl>
              <c:idx val="2"/>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3"/>
              <c:layout>
                <c:manualLayout>
                  <c:x val="3.1751844698657952E-2"/>
                  <c:y val="-2.5262469462667549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4"/>
              <c:layout>
                <c:manualLayout>
                  <c:x val="2.9390878027039075E-2"/>
                  <c:y val="7.2872880799808831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Sheet1!$E$2:$E$7</c:f>
              <c:numCache>
                <c:formatCode>0%</c:formatCode>
                <c:ptCount val="5"/>
                <c:pt idx="0">
                  <c:v>0.37624616925428706</c:v>
                </c:pt>
                <c:pt idx="1">
                  <c:v>0.45325475140522814</c:v>
                </c:pt>
                <c:pt idx="2">
                  <c:v>0.1148045573530851</c:v>
                </c:pt>
                <c:pt idx="3">
                  <c:v>3.7717432512243416E-2</c:v>
                </c:pt>
                <c:pt idx="4">
                  <c:v>1.797708947515627E-2</c:v>
                </c:pt>
              </c:numCache>
            </c:numRef>
          </c:val>
          <c:extLst/>
        </c:ser>
        <c:dLbls>
          <c:showLegendKey val="0"/>
          <c:showVal val="0"/>
          <c:showCatName val="0"/>
          <c:showSerName val="0"/>
          <c:showPercent val="0"/>
          <c:showBubbleSize val="0"/>
          <c:showLeaderLines val="0"/>
        </c:dLbls>
        <c:firstSliceAng val="57"/>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Sheet1!$C$2:$C$7</c15:sqref>
                        </c15:formulaRef>
                      </c:ext>
                    </c:extLst>
                    <c:numCache>
                      <c:formatCode>0%</c:formatCode>
                      <c:ptCount val="5"/>
                      <c:pt idx="0">
                        <c:v>0.31986013690891252</c:v>
                      </c:pt>
                      <c:pt idx="1">
                        <c:v>0.52433375120253289</c:v>
                      </c:pt>
                      <c:pt idx="2">
                        <c:v>0.11338362790394316</c:v>
                      </c:pt>
                      <c:pt idx="3">
                        <c:v>2.6589765305858194E-2</c:v>
                      </c:pt>
                      <c:pt idx="4">
                        <c:v>1.5832718678753223E-2</c:v>
                      </c:pt>
                    </c:numCache>
                  </c:numRef>
                </c:val>
                <c:extLst xmlns:c15="http://schemas.microsoft.com/office/drawing/2012/char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tx>
            <c:strRef>
              <c:f>Sheet1!$C$1</c:f>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1887740431699769"/>
                  <c:y val="-0.10442043291823147"/>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1"/>
              <c:layout>
                <c:manualLayout>
                  <c:x val="0.2029835076585576"/>
                  <c:y val="-2.120578733306033E-2"/>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2"/>
              <c:layout>
                <c:manualLayout>
                  <c:x val="-9.3025619931836973E-2"/>
                  <c:y val="0.1741864125719165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15:layout/>
                </c:ext>
              </c:extLst>
            </c:dLbl>
            <c:dLbl>
              <c:idx val="3"/>
              <c:layout>
                <c:manualLayout>
                  <c:x val="4.8795099306616525E-2"/>
                  <c:y val="2.061613019804497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7.9699435891409098E-2"/>
                  <c:y val="0.13167997883029739"/>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accentCallout1">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Sheet1!$C$2:$C$7</c:f>
              <c:numCache>
                <c:formatCode>0%</c:formatCode>
                <c:ptCount val="5"/>
                <c:pt idx="0">
                  <c:v>0.31986013690891252</c:v>
                </c:pt>
                <c:pt idx="1">
                  <c:v>0.52433375120253289</c:v>
                </c:pt>
                <c:pt idx="2">
                  <c:v>0.11338362790394316</c:v>
                </c:pt>
                <c:pt idx="3">
                  <c:v>2.6589765305858194E-2</c:v>
                </c:pt>
                <c:pt idx="4">
                  <c:v>1.5832718678753223E-2</c:v>
                </c:pt>
              </c:numCache>
            </c:numRef>
          </c:val>
          <c:extLst/>
        </c:ser>
        <c:dLbls>
          <c:showLegendKey val="0"/>
          <c:showVal val="0"/>
          <c:showCatName val="0"/>
          <c:showSerName val="0"/>
          <c:showPercent val="0"/>
          <c:showBubbleSize val="0"/>
          <c:showLeaderLines val="0"/>
        </c:dLbls>
        <c:firstSliceAng val="58"/>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Sheet1!$E$2:$E$7</c15:sqref>
                        </c15:formulaRef>
                      </c:ext>
                    </c:extLst>
                    <c:numCache>
                      <c:formatCode>0%</c:formatCode>
                      <c:ptCount val="5"/>
                      <c:pt idx="0">
                        <c:v>0.37624616925428706</c:v>
                      </c:pt>
                      <c:pt idx="1">
                        <c:v>0.45325475140522814</c:v>
                      </c:pt>
                      <c:pt idx="2">
                        <c:v>0.1148045573530851</c:v>
                      </c:pt>
                      <c:pt idx="3">
                        <c:v>3.7717432512243416E-2</c:v>
                      </c:pt>
                      <c:pt idx="4">
                        <c:v>1.797708947515627E-2</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704724409448"/>
          <c:y val="2.2828248031496062E-2"/>
          <c:w val="0.86575295275590547"/>
          <c:h val="0.72987598425196853"/>
        </c:manualLayout>
      </c:layout>
      <c:barChart>
        <c:barDir val="col"/>
        <c:grouping val="stacked"/>
        <c:varyColors val="0"/>
        <c:ser>
          <c:idx val="0"/>
          <c:order val="0"/>
          <c:tx>
            <c:strRef>
              <c:f>Sheet1!$A$2</c:f>
              <c:strCache>
                <c:ptCount val="1"/>
                <c:pt idx="0">
                  <c:v>Hispanic or Latino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Sheet1!$B$2:$C$2</c:f>
              <c:numCache>
                <c:formatCode>0.0%</c:formatCode>
                <c:ptCount val="2"/>
                <c:pt idx="0">
                  <c:v>0.622</c:v>
                </c:pt>
                <c:pt idx="1">
                  <c:v>0.376</c:v>
                </c:pt>
              </c:numCache>
            </c:numRef>
          </c:val>
        </c:ser>
        <c:ser>
          <c:idx val="1"/>
          <c:order val="1"/>
          <c:tx>
            <c:strRef>
              <c:f>Sheet1!$A$3</c:f>
              <c:strCache>
                <c:ptCount val="1"/>
                <c:pt idx="0">
                  <c:v>White alone, not 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Sheet1!$B$3:$C$3</c:f>
              <c:numCache>
                <c:formatCode>0.0%</c:formatCode>
                <c:ptCount val="2"/>
                <c:pt idx="0">
                  <c:v>0.25600000000000001</c:v>
                </c:pt>
                <c:pt idx="1">
                  <c:v>0.45300000000000001</c:v>
                </c:pt>
              </c:numCache>
            </c:numRef>
          </c:val>
        </c:ser>
        <c:ser>
          <c:idx val="2"/>
          <c:order val="2"/>
          <c:tx>
            <c:strRef>
              <c:f>Sheet1!$A$4</c:f>
              <c:strCache>
                <c:ptCount val="1"/>
                <c:pt idx="0">
                  <c:v>Black or African American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Sheet1!$B$4:$C$4</c:f>
              <c:numCache>
                <c:formatCode>0.0%</c:formatCode>
                <c:ptCount val="2"/>
                <c:pt idx="0">
                  <c:v>5.8999999999999997E-2</c:v>
                </c:pt>
                <c:pt idx="1">
                  <c:v>0.108</c:v>
                </c:pt>
              </c:numCache>
            </c:numRef>
          </c:val>
        </c:ser>
        <c:ser>
          <c:idx val="3"/>
          <c:order val="3"/>
          <c:tx>
            <c:strRef>
              <c:f>Sheet1!$A$5</c:f>
              <c:strCache>
                <c:ptCount val="1"/>
                <c:pt idx="0">
                  <c:v>All Other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Sheet1!$B$5:$C$5</c:f>
              <c:numCache>
                <c:formatCode>0.0%</c:formatCode>
                <c:ptCount val="2"/>
                <c:pt idx="0">
                  <c:v>5.8000000000000003E-2</c:v>
                </c:pt>
                <c:pt idx="1">
                  <c:v>6.3E-2</c:v>
                </c:pt>
              </c:numCache>
            </c:numRef>
          </c:val>
        </c:ser>
        <c:dLbls>
          <c:showLegendKey val="0"/>
          <c:showVal val="0"/>
          <c:showCatName val="0"/>
          <c:showSerName val="0"/>
          <c:showPercent val="0"/>
          <c:showBubbleSize val="0"/>
        </c:dLbls>
        <c:gapWidth val="219"/>
        <c:overlap val="100"/>
        <c:axId val="392629696"/>
        <c:axId val="392626560"/>
      </c:barChart>
      <c:catAx>
        <c:axId val="39262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626560"/>
        <c:crosses val="autoZero"/>
        <c:auto val="1"/>
        <c:lblAlgn val="ctr"/>
        <c:lblOffset val="100"/>
        <c:noMultiLvlLbl val="0"/>
      </c:catAx>
      <c:valAx>
        <c:axId val="3926265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629696"/>
        <c:crosses val="autoZero"/>
        <c:crossBetween val="between"/>
      </c:valAx>
      <c:spPr>
        <a:noFill/>
        <a:ln>
          <a:noFill/>
        </a:ln>
        <a:effectLst/>
      </c:spPr>
    </c:plotArea>
    <c:legend>
      <c:legendPos val="b"/>
      <c:layout>
        <c:manualLayout>
          <c:xMode val="edge"/>
          <c:yMode val="edge"/>
          <c:x val="0.34885515091863517"/>
          <c:y val="0.24553789370078744"/>
          <c:w val="0.42520636482939633"/>
          <c:h val="0.357587106299212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3">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FFC000"/>
            </a:solidFill>
            <a:ln>
              <a:solidFill>
                <a:schemeClr val="accent1"/>
              </a:soli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602548968"/>
        <c:axId val="602547792"/>
      </c:barChart>
      <c:catAx>
        <c:axId val="602548968"/>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crossAx val="602547792"/>
        <c:crosses val="autoZero"/>
        <c:auto val="1"/>
        <c:lblAlgn val="ctr"/>
        <c:lblOffset val="100"/>
        <c:noMultiLvlLbl val="0"/>
      </c:catAx>
      <c:valAx>
        <c:axId val="602547792"/>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602548968"/>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f>Sheet1!$B$2:$B$87</c:f>
              <c:numCache>
                <c:formatCode>#,##0</c:formatCode>
                <c:ptCount val="86"/>
                <c:pt idx="0">
                  <c:v>130182</c:v>
                </c:pt>
                <c:pt idx="1">
                  <c:v>130208</c:v>
                </c:pt>
                <c:pt idx="2">
                  <c:v>130631</c:v>
                </c:pt>
                <c:pt idx="3">
                  <c:v>121188</c:v>
                </c:pt>
                <c:pt idx="4">
                  <c:v>119081</c:v>
                </c:pt>
                <c:pt idx="5">
                  <c:v>121563</c:v>
                </c:pt>
                <c:pt idx="6">
                  <c:v>123281</c:v>
                </c:pt>
                <c:pt idx="7">
                  <c:v>123894</c:v>
                </c:pt>
                <c:pt idx="8">
                  <c:v>125033</c:v>
                </c:pt>
                <c:pt idx="9">
                  <c:v>126613</c:v>
                </c:pt>
                <c:pt idx="10">
                  <c:v>127680</c:v>
                </c:pt>
                <c:pt idx="11">
                  <c:v>128026</c:v>
                </c:pt>
                <c:pt idx="12">
                  <c:v>130544</c:v>
                </c:pt>
                <c:pt idx="13">
                  <c:v>132222</c:v>
                </c:pt>
                <c:pt idx="14">
                  <c:v>131655</c:v>
                </c:pt>
                <c:pt idx="15">
                  <c:v>130712</c:v>
                </c:pt>
                <c:pt idx="16">
                  <c:v>131671</c:v>
                </c:pt>
                <c:pt idx="17">
                  <c:v>132552</c:v>
                </c:pt>
                <c:pt idx="18">
                  <c:v>134833</c:v>
                </c:pt>
                <c:pt idx="19">
                  <c:v>138677</c:v>
                </c:pt>
                <c:pt idx="20">
                  <c:v>136579</c:v>
                </c:pt>
                <c:pt idx="21">
                  <c:v>138148</c:v>
                </c:pt>
                <c:pt idx="22">
                  <c:v>138457</c:v>
                </c:pt>
                <c:pt idx="23">
                  <c:v>137227</c:v>
                </c:pt>
                <c:pt idx="24">
                  <c:v>136779</c:v>
                </c:pt>
                <c:pt idx="25">
                  <c:v>137694</c:v>
                </c:pt>
                <c:pt idx="26">
                  <c:v>140934</c:v>
                </c:pt>
                <c:pt idx="27">
                  <c:v>145349</c:v>
                </c:pt>
                <c:pt idx="28">
                  <c:v>148028</c:v>
                </c:pt>
                <c:pt idx="29">
                  <c:v>146506</c:v>
                </c:pt>
                <c:pt idx="30">
                  <c:v>149022</c:v>
                </c:pt>
                <c:pt idx="31">
                  <c:v>149716</c:v>
                </c:pt>
                <c:pt idx="32">
                  <c:v>150664</c:v>
                </c:pt>
                <c:pt idx="33">
                  <c:v>150037</c:v>
                </c:pt>
                <c:pt idx="34">
                  <c:v>142305</c:v>
                </c:pt>
                <c:pt idx="35">
                  <c:v>139118</c:v>
                </c:pt>
                <c:pt idx="36">
                  <c:v>136248</c:v>
                </c:pt>
                <c:pt idx="37">
                  <c:v>134305</c:v>
                </c:pt>
                <c:pt idx="38">
                  <c:v>136817</c:v>
                </c:pt>
                <c:pt idx="39">
                  <c:v>134713</c:v>
                </c:pt>
                <c:pt idx="40">
                  <c:v>137662</c:v>
                </c:pt>
                <c:pt idx="41">
                  <c:v>147384</c:v>
                </c:pt>
                <c:pt idx="42">
                  <c:v>159157</c:v>
                </c:pt>
                <c:pt idx="43">
                  <c:v>160978</c:v>
                </c:pt>
                <c:pt idx="44">
                  <c:v>153382</c:v>
                </c:pt>
                <c:pt idx="45">
                  <c:v>147461</c:v>
                </c:pt>
                <c:pt idx="46">
                  <c:v>146946</c:v>
                </c:pt>
                <c:pt idx="47">
                  <c:v>149541</c:v>
                </c:pt>
                <c:pt idx="48">
                  <c:v>161829</c:v>
                </c:pt>
                <c:pt idx="49">
                  <c:v>170740</c:v>
                </c:pt>
                <c:pt idx="50">
                  <c:v>176118</c:v>
                </c:pt>
                <c:pt idx="51">
                  <c:v>179215</c:v>
                </c:pt>
                <c:pt idx="52">
                  <c:v>182749</c:v>
                </c:pt>
                <c:pt idx="53">
                  <c:v>186361</c:v>
                </c:pt>
                <c:pt idx="54">
                  <c:v>182838</c:v>
                </c:pt>
                <c:pt idx="55">
                  <c:v>183726</c:v>
                </c:pt>
                <c:pt idx="56">
                  <c:v>181261</c:v>
                </c:pt>
                <c:pt idx="57">
                  <c:v>176860</c:v>
                </c:pt>
                <c:pt idx="58">
                  <c:v>176013</c:v>
                </c:pt>
                <c:pt idx="59">
                  <c:v>170220</c:v>
                </c:pt>
                <c:pt idx="60">
                  <c:v>165465</c:v>
                </c:pt>
                <c:pt idx="61">
                  <c:v>159396</c:v>
                </c:pt>
                <c:pt idx="62">
                  <c:v>151008</c:v>
                </c:pt>
                <c:pt idx="63">
                  <c:v>149312</c:v>
                </c:pt>
                <c:pt idx="64">
                  <c:v>146499</c:v>
                </c:pt>
                <c:pt idx="65">
                  <c:v>149903</c:v>
                </c:pt>
                <c:pt idx="66">
                  <c:v>150542</c:v>
                </c:pt>
                <c:pt idx="67">
                  <c:v>120685</c:v>
                </c:pt>
                <c:pt idx="68">
                  <c:v>113828</c:v>
                </c:pt>
                <c:pt idx="69">
                  <c:v>114937</c:v>
                </c:pt>
                <c:pt idx="70">
                  <c:v>111203</c:v>
                </c:pt>
                <c:pt idx="71">
                  <c:v>100706</c:v>
                </c:pt>
                <c:pt idx="72">
                  <c:v>92331</c:v>
                </c:pt>
                <c:pt idx="73">
                  <c:v>85389</c:v>
                </c:pt>
                <c:pt idx="74">
                  <c:v>80698</c:v>
                </c:pt>
                <c:pt idx="75">
                  <c:v>76519</c:v>
                </c:pt>
                <c:pt idx="76">
                  <c:v>70889</c:v>
                </c:pt>
                <c:pt idx="77">
                  <c:v>67892</c:v>
                </c:pt>
                <c:pt idx="78">
                  <c:v>65669</c:v>
                </c:pt>
                <c:pt idx="79">
                  <c:v>60005</c:v>
                </c:pt>
                <c:pt idx="80">
                  <c:v>56491</c:v>
                </c:pt>
                <c:pt idx="81">
                  <c:v>53705</c:v>
                </c:pt>
                <c:pt idx="82">
                  <c:v>51089</c:v>
                </c:pt>
                <c:pt idx="83">
                  <c:v>47926</c:v>
                </c:pt>
                <c:pt idx="84">
                  <c:v>43290</c:v>
                </c:pt>
                <c:pt idx="85">
                  <c:v>245996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f>Sheet1!$C$2:$C$87</c:f>
              <c:numCache>
                <c:formatCode>#,##0</c:formatCode>
                <c:ptCount val="86"/>
                <c:pt idx="0">
                  <c:v>195051</c:v>
                </c:pt>
                <c:pt idx="1">
                  <c:v>194676</c:v>
                </c:pt>
                <c:pt idx="2">
                  <c:v>189370</c:v>
                </c:pt>
                <c:pt idx="3">
                  <c:v>191539</c:v>
                </c:pt>
                <c:pt idx="4">
                  <c:v>192485</c:v>
                </c:pt>
                <c:pt idx="5">
                  <c:v>195623</c:v>
                </c:pt>
                <c:pt idx="6">
                  <c:v>196627</c:v>
                </c:pt>
                <c:pt idx="7">
                  <c:v>194748</c:v>
                </c:pt>
                <c:pt idx="8">
                  <c:v>194558</c:v>
                </c:pt>
                <c:pt idx="9">
                  <c:v>193721</c:v>
                </c:pt>
                <c:pt idx="10">
                  <c:v>194498</c:v>
                </c:pt>
                <c:pt idx="11">
                  <c:v>196473</c:v>
                </c:pt>
                <c:pt idx="12">
                  <c:v>199636</c:v>
                </c:pt>
                <c:pt idx="13">
                  <c:v>198046</c:v>
                </c:pt>
                <c:pt idx="14">
                  <c:v>191873</c:v>
                </c:pt>
                <c:pt idx="15">
                  <c:v>187095</c:v>
                </c:pt>
                <c:pt idx="16">
                  <c:v>183887</c:v>
                </c:pt>
                <c:pt idx="17">
                  <c:v>182567</c:v>
                </c:pt>
                <c:pt idx="18">
                  <c:v>182308</c:v>
                </c:pt>
                <c:pt idx="19">
                  <c:v>183034</c:v>
                </c:pt>
                <c:pt idx="20">
                  <c:v>181283</c:v>
                </c:pt>
                <c:pt idx="21">
                  <c:v>180874</c:v>
                </c:pt>
                <c:pt idx="22">
                  <c:v>177161</c:v>
                </c:pt>
                <c:pt idx="23">
                  <c:v>172616</c:v>
                </c:pt>
                <c:pt idx="24">
                  <c:v>167191</c:v>
                </c:pt>
                <c:pt idx="25">
                  <c:v>166283</c:v>
                </c:pt>
                <c:pt idx="26">
                  <c:v>166244</c:v>
                </c:pt>
                <c:pt idx="27">
                  <c:v>165782</c:v>
                </c:pt>
                <c:pt idx="28">
                  <c:v>164409</c:v>
                </c:pt>
                <c:pt idx="29">
                  <c:v>161934</c:v>
                </c:pt>
                <c:pt idx="30">
                  <c:v>164489</c:v>
                </c:pt>
                <c:pt idx="31">
                  <c:v>164183</c:v>
                </c:pt>
                <c:pt idx="32">
                  <c:v>164401</c:v>
                </c:pt>
                <c:pt idx="33">
                  <c:v>163800</c:v>
                </c:pt>
                <c:pt idx="34">
                  <c:v>153399</c:v>
                </c:pt>
                <c:pt idx="35">
                  <c:v>151336</c:v>
                </c:pt>
                <c:pt idx="36">
                  <c:v>150977</c:v>
                </c:pt>
                <c:pt idx="37">
                  <c:v>151092</c:v>
                </c:pt>
                <c:pt idx="38">
                  <c:v>151604</c:v>
                </c:pt>
                <c:pt idx="39">
                  <c:v>146606</c:v>
                </c:pt>
                <c:pt idx="40">
                  <c:v>145876</c:v>
                </c:pt>
                <c:pt idx="41">
                  <c:v>144575</c:v>
                </c:pt>
                <c:pt idx="42">
                  <c:v>141739</c:v>
                </c:pt>
                <c:pt idx="43">
                  <c:v>139782</c:v>
                </c:pt>
                <c:pt idx="44">
                  <c:v>131336</c:v>
                </c:pt>
                <c:pt idx="45">
                  <c:v>126453</c:v>
                </c:pt>
                <c:pt idx="46">
                  <c:v>122362</c:v>
                </c:pt>
                <c:pt idx="47">
                  <c:v>121027</c:v>
                </c:pt>
                <c:pt idx="48">
                  <c:v>121392</c:v>
                </c:pt>
                <c:pt idx="49">
                  <c:v>116922</c:v>
                </c:pt>
                <c:pt idx="50">
                  <c:v>113569</c:v>
                </c:pt>
                <c:pt idx="51">
                  <c:v>109163</c:v>
                </c:pt>
                <c:pt idx="52">
                  <c:v>106551</c:v>
                </c:pt>
                <c:pt idx="53">
                  <c:v>104703</c:v>
                </c:pt>
                <c:pt idx="54">
                  <c:v>97594</c:v>
                </c:pt>
                <c:pt idx="55">
                  <c:v>93839</c:v>
                </c:pt>
                <c:pt idx="56">
                  <c:v>89989</c:v>
                </c:pt>
                <c:pt idx="57">
                  <c:v>86204</c:v>
                </c:pt>
                <c:pt idx="58">
                  <c:v>82187</c:v>
                </c:pt>
                <c:pt idx="59">
                  <c:v>76210</c:v>
                </c:pt>
                <c:pt idx="60">
                  <c:v>71599</c:v>
                </c:pt>
                <c:pt idx="61">
                  <c:v>66435</c:v>
                </c:pt>
                <c:pt idx="62">
                  <c:v>64301</c:v>
                </c:pt>
                <c:pt idx="63">
                  <c:v>61984</c:v>
                </c:pt>
                <c:pt idx="64">
                  <c:v>57983</c:v>
                </c:pt>
                <c:pt idx="65">
                  <c:v>55133</c:v>
                </c:pt>
                <c:pt idx="66">
                  <c:v>51864</c:v>
                </c:pt>
                <c:pt idx="67">
                  <c:v>46364</c:v>
                </c:pt>
                <c:pt idx="68">
                  <c:v>43175</c:v>
                </c:pt>
                <c:pt idx="69">
                  <c:v>39702</c:v>
                </c:pt>
                <c:pt idx="70">
                  <c:v>36413</c:v>
                </c:pt>
                <c:pt idx="71">
                  <c:v>32999</c:v>
                </c:pt>
                <c:pt idx="72">
                  <c:v>30842</c:v>
                </c:pt>
                <c:pt idx="73">
                  <c:v>29130</c:v>
                </c:pt>
                <c:pt idx="74">
                  <c:v>26834</c:v>
                </c:pt>
                <c:pt idx="75">
                  <c:v>25440</c:v>
                </c:pt>
                <c:pt idx="76">
                  <c:v>23750</c:v>
                </c:pt>
                <c:pt idx="77">
                  <c:v>22520</c:v>
                </c:pt>
                <c:pt idx="78">
                  <c:v>21396</c:v>
                </c:pt>
                <c:pt idx="79">
                  <c:v>19157</c:v>
                </c:pt>
                <c:pt idx="80">
                  <c:v>17145</c:v>
                </c:pt>
                <c:pt idx="81">
                  <c:v>16242</c:v>
                </c:pt>
                <c:pt idx="82">
                  <c:v>15204</c:v>
                </c:pt>
                <c:pt idx="83">
                  <c:v>14405</c:v>
                </c:pt>
                <c:pt idx="84">
                  <c:v>12611</c:v>
                </c:pt>
                <c:pt idx="85">
                  <c:v>62833</c:v>
                </c:pt>
              </c:numCache>
            </c:numRef>
          </c:val>
        </c:ser>
        <c:dLbls>
          <c:showLegendKey val="0"/>
          <c:showVal val="0"/>
          <c:showCatName val="0"/>
          <c:showSerName val="0"/>
          <c:showPercent val="0"/>
          <c:showBubbleSize val="0"/>
        </c:dLbls>
        <c:gapWidth val="0"/>
        <c:axId val="602548184"/>
        <c:axId val="602548576"/>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Black (non-Hispanic)</c:v>
                      </c:pt>
                    </c:strCache>
                  </c:strRef>
                </c:tx>
                <c:invertIfNegative val="0"/>
                <c:cat>
                  <c:strRef>
                    <c:extLst>
                      <c:ext uri="{02D57815-91ED-43cb-92C2-25804820EDAC}">
                        <c15:formulaRef>
                          <c15:sqref>Sheet1!$A$2:$A$87</c15:sqref>
                        </c15:formulaRef>
                      </c:ext>
                    </c:extLst>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extLst>
                      <c:ext uri="{02D57815-91ED-43cb-92C2-25804820EDAC}">
                        <c15:formulaRef>
                          <c15:sqref>Sheet1!$D$2:$D$87</c15:sqref>
                        </c15:formulaRef>
                      </c:ext>
                    </c:extLst>
                    <c:numCache>
                      <c:formatCode>#,##0</c:formatCode>
                      <c:ptCount val="86"/>
                      <c:pt idx="0">
                        <c:v>43540</c:v>
                      </c:pt>
                      <c:pt idx="1">
                        <c:v>43138</c:v>
                      </c:pt>
                      <c:pt idx="2">
                        <c:v>42702</c:v>
                      </c:pt>
                      <c:pt idx="3">
                        <c:v>42031</c:v>
                      </c:pt>
                      <c:pt idx="4">
                        <c:v>42579</c:v>
                      </c:pt>
                      <c:pt idx="5">
                        <c:v>43779</c:v>
                      </c:pt>
                      <c:pt idx="6">
                        <c:v>44387</c:v>
                      </c:pt>
                      <c:pt idx="7">
                        <c:v>44181</c:v>
                      </c:pt>
                      <c:pt idx="8">
                        <c:v>43933</c:v>
                      </c:pt>
                      <c:pt idx="9">
                        <c:v>43964</c:v>
                      </c:pt>
                      <c:pt idx="10">
                        <c:v>44747</c:v>
                      </c:pt>
                      <c:pt idx="11">
                        <c:v>46169</c:v>
                      </c:pt>
                      <c:pt idx="12">
                        <c:v>47694</c:v>
                      </c:pt>
                      <c:pt idx="13">
                        <c:v>48599</c:v>
                      </c:pt>
                      <c:pt idx="14">
                        <c:v>47776</c:v>
                      </c:pt>
                      <c:pt idx="15">
                        <c:v>47627</c:v>
                      </c:pt>
                      <c:pt idx="16">
                        <c:v>47663</c:v>
                      </c:pt>
                      <c:pt idx="17">
                        <c:v>47938</c:v>
                      </c:pt>
                      <c:pt idx="18">
                        <c:v>49644</c:v>
                      </c:pt>
                      <c:pt idx="19">
                        <c:v>51193</c:v>
                      </c:pt>
                      <c:pt idx="20">
                        <c:v>51530</c:v>
                      </c:pt>
                      <c:pt idx="21">
                        <c:v>50957</c:v>
                      </c:pt>
                      <c:pt idx="22">
                        <c:v>50096</c:v>
                      </c:pt>
                      <c:pt idx="23">
                        <c:v>48355</c:v>
                      </c:pt>
                      <c:pt idx="24">
                        <c:v>45915</c:v>
                      </c:pt>
                      <c:pt idx="25">
                        <c:v>44053</c:v>
                      </c:pt>
                      <c:pt idx="26">
                        <c:v>43301</c:v>
                      </c:pt>
                      <c:pt idx="27">
                        <c:v>43496</c:v>
                      </c:pt>
                      <c:pt idx="28">
                        <c:v>43216</c:v>
                      </c:pt>
                      <c:pt idx="29">
                        <c:v>42552</c:v>
                      </c:pt>
                      <c:pt idx="30">
                        <c:v>43451</c:v>
                      </c:pt>
                      <c:pt idx="31">
                        <c:v>43888</c:v>
                      </c:pt>
                      <c:pt idx="32">
                        <c:v>45438</c:v>
                      </c:pt>
                      <c:pt idx="33">
                        <c:v>46898</c:v>
                      </c:pt>
                      <c:pt idx="34">
                        <c:v>45009</c:v>
                      </c:pt>
                      <c:pt idx="35">
                        <c:v>43148</c:v>
                      </c:pt>
                      <c:pt idx="36">
                        <c:v>42221</c:v>
                      </c:pt>
                      <c:pt idx="37">
                        <c:v>41595</c:v>
                      </c:pt>
                      <c:pt idx="38">
                        <c:v>41615</c:v>
                      </c:pt>
                      <c:pt idx="39">
                        <c:v>41738</c:v>
                      </c:pt>
                      <c:pt idx="40">
                        <c:v>42825</c:v>
                      </c:pt>
                      <c:pt idx="41">
                        <c:v>43893</c:v>
                      </c:pt>
                      <c:pt idx="42">
                        <c:v>45424</c:v>
                      </c:pt>
                      <c:pt idx="43">
                        <c:v>44255</c:v>
                      </c:pt>
                      <c:pt idx="44">
                        <c:v>41469</c:v>
                      </c:pt>
                      <c:pt idx="45">
                        <c:v>41195</c:v>
                      </c:pt>
                      <c:pt idx="46">
                        <c:v>41264</c:v>
                      </c:pt>
                      <c:pt idx="47">
                        <c:v>42348</c:v>
                      </c:pt>
                      <c:pt idx="48">
                        <c:v>44329</c:v>
                      </c:pt>
                      <c:pt idx="49">
                        <c:v>43671</c:v>
                      </c:pt>
                      <c:pt idx="50">
                        <c:v>43249</c:v>
                      </c:pt>
                      <c:pt idx="51">
                        <c:v>42836</c:v>
                      </c:pt>
                      <c:pt idx="52">
                        <c:v>43175</c:v>
                      </c:pt>
                      <c:pt idx="53">
                        <c:v>43188</c:v>
                      </c:pt>
                      <c:pt idx="54">
                        <c:v>41793</c:v>
                      </c:pt>
                      <c:pt idx="55">
                        <c:v>40509</c:v>
                      </c:pt>
                      <c:pt idx="56">
                        <c:v>39380</c:v>
                      </c:pt>
                      <c:pt idx="57">
                        <c:v>38045</c:v>
                      </c:pt>
                      <c:pt idx="58">
                        <c:v>36526</c:v>
                      </c:pt>
                      <c:pt idx="59">
                        <c:v>33492</c:v>
                      </c:pt>
                      <c:pt idx="60">
                        <c:v>31497</c:v>
                      </c:pt>
                      <c:pt idx="61">
                        <c:v>29801</c:v>
                      </c:pt>
                      <c:pt idx="62">
                        <c:v>28794</c:v>
                      </c:pt>
                      <c:pt idx="63">
                        <c:v>27332</c:v>
                      </c:pt>
                      <c:pt idx="64">
                        <c:v>25601</c:v>
                      </c:pt>
                      <c:pt idx="65">
                        <c:v>23819</c:v>
                      </c:pt>
                      <c:pt idx="66">
                        <c:v>21408</c:v>
                      </c:pt>
                      <c:pt idx="67">
                        <c:v>18165</c:v>
                      </c:pt>
                      <c:pt idx="68">
                        <c:v>17055</c:v>
                      </c:pt>
                      <c:pt idx="69">
                        <c:v>15870</c:v>
                      </c:pt>
                      <c:pt idx="70">
                        <c:v>14980</c:v>
                      </c:pt>
                      <c:pt idx="71">
                        <c:v>13566</c:v>
                      </c:pt>
                      <c:pt idx="72">
                        <c:v>12567</c:v>
                      </c:pt>
                      <c:pt idx="73">
                        <c:v>11601</c:v>
                      </c:pt>
                      <c:pt idx="74">
                        <c:v>10435</c:v>
                      </c:pt>
                      <c:pt idx="75">
                        <c:v>9678</c:v>
                      </c:pt>
                      <c:pt idx="76">
                        <c:v>9126</c:v>
                      </c:pt>
                      <c:pt idx="77">
                        <c:v>8484</c:v>
                      </c:pt>
                      <c:pt idx="78">
                        <c:v>8216</c:v>
                      </c:pt>
                      <c:pt idx="79">
                        <c:v>7494</c:v>
                      </c:pt>
                      <c:pt idx="80">
                        <c:v>6965</c:v>
                      </c:pt>
                      <c:pt idx="81">
                        <c:v>6106</c:v>
                      </c:pt>
                      <c:pt idx="82">
                        <c:v>5599</c:v>
                      </c:pt>
                      <c:pt idx="83">
                        <c:v>5333</c:v>
                      </c:pt>
                      <c:pt idx="84">
                        <c:v>4736</c:v>
                      </c:pt>
                      <c:pt idx="85">
                        <c:v>25334</c:v>
                      </c:pt>
                    </c:numCache>
                  </c:numRef>
                </c:val>
              </c15:ser>
            </c15:filteredBarSeries>
          </c:ext>
        </c:extLst>
      </c:barChart>
      <c:catAx>
        <c:axId val="602548184"/>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crossAx val="602548576"/>
        <c:crosses val="autoZero"/>
        <c:auto val="1"/>
        <c:lblAlgn val="ctr"/>
        <c:lblOffset val="100"/>
        <c:noMultiLvlLbl val="0"/>
      </c:catAx>
      <c:valAx>
        <c:axId val="602548576"/>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602548184"/>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7424937267456"/>
          <c:y val="3.3437606983909622E-2"/>
          <c:w val="0.85892172132329614"/>
          <c:h val="0.88855486134885309"/>
        </c:manualLayout>
      </c:layout>
      <c:lineChart>
        <c:grouping val="standard"/>
        <c:varyColors val="0"/>
        <c:ser>
          <c:idx val="0"/>
          <c:order val="0"/>
          <c:tx>
            <c:strRef>
              <c:f>Sheet1!$B$1</c:f>
              <c:strCache>
                <c:ptCount val="1"/>
                <c:pt idx="0">
                  <c:v>No-Migration</c:v>
                </c:pt>
              </c:strCache>
            </c:strRef>
          </c:tx>
          <c:spPr>
            <a:ln w="38100" cap="rnd">
              <a:solidFill>
                <a:schemeClr val="tx2">
                  <a:lumMod val="60000"/>
                  <a:lumOff val="40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1714773</c:v>
                </c:pt>
                <c:pt idx="1">
                  <c:v>1796183</c:v>
                </c:pt>
                <c:pt idx="2">
                  <c:v>1870689</c:v>
                </c:pt>
                <c:pt idx="3">
                  <c:v>1936446</c:v>
                </c:pt>
                <c:pt idx="4">
                  <c:v>1992798</c:v>
                </c:pt>
                <c:pt idx="5">
                  <c:v>2039291</c:v>
                </c:pt>
                <c:pt idx="6">
                  <c:v>2078166</c:v>
                </c:pt>
                <c:pt idx="7">
                  <c:v>2110586</c:v>
                </c:pt>
                <c:pt idx="8">
                  <c:v>2136918</c:v>
                </c:pt>
              </c:numCache>
            </c:numRef>
          </c:val>
          <c:smooth val="0"/>
        </c:ser>
        <c:ser>
          <c:idx val="1"/>
          <c:order val="1"/>
          <c:tx>
            <c:strRef>
              <c:f>Sheet1!$C$1</c:f>
              <c:strCache>
                <c:ptCount val="1"/>
                <c:pt idx="0">
                  <c:v>.5 2000-2010 Migration Scenario</c:v>
                </c:pt>
              </c:strCache>
            </c:strRef>
          </c:tx>
          <c:spPr>
            <a:ln w="38100" cap="rnd">
              <a:solidFill>
                <a:schemeClr val="accent6">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1714773</c:v>
                </c:pt>
                <c:pt idx="1">
                  <c:v>1839926</c:v>
                </c:pt>
                <c:pt idx="2">
                  <c:v>1967590</c:v>
                </c:pt>
                <c:pt idx="3">
                  <c:v>2094216</c:v>
                </c:pt>
                <c:pt idx="4">
                  <c:v>2216912</c:v>
                </c:pt>
                <c:pt idx="5">
                  <c:v>2331743</c:v>
                </c:pt>
                <c:pt idx="6">
                  <c:v>2442098</c:v>
                </c:pt>
                <c:pt idx="7">
                  <c:v>2550326</c:v>
                </c:pt>
                <c:pt idx="8">
                  <c:v>2656573</c:v>
                </c:pt>
              </c:numCache>
            </c:numRef>
          </c:val>
          <c:smooth val="0"/>
        </c:ser>
        <c:ser>
          <c:idx val="2"/>
          <c:order val="2"/>
          <c:tx>
            <c:strRef>
              <c:f>Sheet1!$D$1</c:f>
              <c:strCache>
                <c:ptCount val="1"/>
                <c:pt idx="0">
                  <c:v>2000-1010 Migration Scenario</c:v>
                </c:pt>
              </c:strCache>
            </c:strRef>
          </c:tx>
          <c:spPr>
            <a:ln w="57150" cap="rnd" cmpd="dbl">
              <a:solidFill>
                <a:schemeClr val="accent1">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1714773</c:v>
                </c:pt>
                <c:pt idx="1">
                  <c:v>1882834</c:v>
                </c:pt>
                <c:pt idx="2">
                  <c:v>2062088</c:v>
                </c:pt>
                <c:pt idx="3">
                  <c:v>2249392</c:v>
                </c:pt>
                <c:pt idx="4">
                  <c:v>2439700</c:v>
                </c:pt>
                <c:pt idx="5">
                  <c:v>2625647</c:v>
                </c:pt>
                <c:pt idx="6">
                  <c:v>2809942</c:v>
                </c:pt>
                <c:pt idx="7">
                  <c:v>2994116</c:v>
                </c:pt>
                <c:pt idx="8">
                  <c:v>3179649</c:v>
                </c:pt>
              </c:numCache>
            </c:numRef>
          </c:val>
          <c:smooth val="0"/>
        </c:ser>
        <c:dLbls>
          <c:showLegendKey val="0"/>
          <c:showVal val="0"/>
          <c:showCatName val="0"/>
          <c:showSerName val="0"/>
          <c:showPercent val="0"/>
          <c:showBubbleSize val="0"/>
        </c:dLbls>
        <c:smooth val="0"/>
        <c:axId val="602546616"/>
        <c:axId val="600517656"/>
      </c:lineChart>
      <c:catAx>
        <c:axId val="602546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0517656"/>
        <c:crosses val="autoZero"/>
        <c:auto val="1"/>
        <c:lblAlgn val="ctr"/>
        <c:lblOffset val="100"/>
        <c:noMultiLvlLbl val="0"/>
      </c:catAx>
      <c:valAx>
        <c:axId val="600517656"/>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0" sourceLinked="1"/>
        <c:majorTickMark val="in"/>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2546616"/>
        <c:crosses val="autoZero"/>
        <c:crossBetween val="between"/>
        <c:minorUnit val="150000"/>
      </c:valAx>
      <c:spPr>
        <a:noFill/>
        <a:ln>
          <a:noFill/>
        </a:ln>
        <a:effectLst/>
      </c:spPr>
    </c:plotArea>
    <c:legend>
      <c:legendPos val="r"/>
      <c:layout>
        <c:manualLayout>
          <c:xMode val="edge"/>
          <c:yMode val="edge"/>
          <c:x val="0.13141789968561624"/>
          <c:y val="5.0565730914070524E-2"/>
          <c:w val="0.49312422485650831"/>
          <c:h val="0.21136853817185897"/>
        </c:manualLayout>
      </c:layout>
      <c:overlay val="1"/>
      <c:spPr>
        <a:noFill/>
        <a:ln w="19050">
          <a:solidFill>
            <a:schemeClr val="accent1">
              <a:lumMod val="75000"/>
            </a:schemeClr>
          </a:solidFill>
        </a:ln>
        <a:effectLst>
          <a:outerShdw blurRad="50800" dist="50800" dir="5400000" algn="ctr" rotWithShape="0">
            <a:schemeClr val="bg1">
              <a:lumMod val="85000"/>
            </a:schemeClr>
          </a:outerShdw>
          <a:softEdge rad="12700"/>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6-16T12:45:08.695" idx="1">
    <p:pos x="10" y="10"/>
    <p:text>Check this slide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6-16T12:45:39.974" idx="2">
    <p:pos x="10" y="10"/>
    <p:text>add zip codes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8/8/2016</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0767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913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9134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709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110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31</a:t>
            </a:fld>
            <a:endParaRPr lang="en-US" dirty="0"/>
          </a:p>
        </p:txBody>
      </p:sp>
    </p:spTree>
    <p:extLst>
      <p:ext uri="{BB962C8B-B14F-4D97-AF65-F5344CB8AC3E}">
        <p14:creationId xmlns:p14="http://schemas.microsoft.com/office/powerpoint/2010/main" val="372159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39</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199861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Tree>
    <p:extLst>
      <p:ext uri="{BB962C8B-B14F-4D97-AF65-F5344CB8AC3E}">
        <p14:creationId xmlns:p14="http://schemas.microsoft.com/office/powerpoint/2010/main" val="295560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3735722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smtClean="0"/>
          </a:p>
          <a:p>
            <a:pPr defTabSz="983454">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103795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smtClean="0"/>
          </a:p>
          <a:p>
            <a:pPr defTabSz="983454">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803365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164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263934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12</a:t>
            </a:fld>
            <a:endParaRPr lang="en-US" dirty="0"/>
          </a:p>
        </p:txBody>
      </p:sp>
    </p:spTree>
    <p:extLst>
      <p:ext uri="{BB962C8B-B14F-4D97-AF65-F5344CB8AC3E}">
        <p14:creationId xmlns:p14="http://schemas.microsoft.com/office/powerpoint/2010/main" val="1434998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8/8/2016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8/8/2016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8/8/2016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8/8/2016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8/8/2016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8/8/2016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8/8/2016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8/8/2016</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8/8/2016</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8/8/2016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8/8/2016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8/8/2016</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3.xml"/><Relationship Id="rId5" Type="http://schemas.openxmlformats.org/officeDocument/2006/relationships/image" Target="../media/image13.emf"/><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6.emf"/><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3.xml"/><Relationship Id="rId5" Type="http://schemas.openxmlformats.org/officeDocument/2006/relationships/image" Target="../media/image12.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2.emf"/><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7635" y="6626"/>
            <a:ext cx="6172200" cy="1447800"/>
          </a:xfrm>
        </p:spPr>
        <p:txBody>
          <a:bodyPr>
            <a:normAutofit/>
          </a:bodyPr>
          <a:lstStyle/>
          <a:p>
            <a:pPr algn="ctr"/>
            <a:r>
              <a:rPr lang="en-US" dirty="0" smtClean="0"/>
              <a:t>Demographics and </a:t>
            </a:r>
            <a:r>
              <a:rPr lang="en-US" smtClean="0"/>
              <a:t>Education in Texas </a:t>
            </a:r>
            <a:r>
              <a:rPr lang="en-US" dirty="0" smtClean="0"/>
              <a:t>and San Antonio</a:t>
            </a:r>
            <a:endParaRPr lang="en-US"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sz="2400" dirty="0" smtClean="0"/>
              <a:t>NISD Annual Staff Training</a:t>
            </a:r>
          </a:p>
          <a:p>
            <a:pPr algn="ctr"/>
            <a:r>
              <a:rPr lang="en-US" sz="2400" dirty="0" smtClean="0"/>
              <a:t>San Antonio, Texas</a:t>
            </a:r>
          </a:p>
          <a:p>
            <a:pPr algn="ctr"/>
            <a:r>
              <a:rPr lang="en-US" sz="2400" dirty="0" smtClean="0"/>
              <a:t>August 5, 2016</a:t>
            </a:r>
            <a:endParaRPr lang="en-US" sz="24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990600"/>
          </a:xfrm>
        </p:spPr>
        <p:txBody>
          <a:bodyPr>
            <a:noAutofit/>
          </a:bodyPr>
          <a:lstStyle/>
          <a:p>
            <a:r>
              <a:rPr lang="en-US" sz="2800" dirty="0" smtClean="0"/>
              <a:t>Percent of the Population by Race and Ethnicity, San Antonio and Texas, 2010</a:t>
            </a:r>
            <a:endParaRPr lang="en-US" sz="2800" dirty="0"/>
          </a:p>
        </p:txBody>
      </p:sp>
      <p:sp>
        <p:nvSpPr>
          <p:cNvPr id="5" name="TextBox 4"/>
          <p:cNvSpPr txBox="1"/>
          <p:nvPr/>
        </p:nvSpPr>
        <p:spPr>
          <a:xfrm>
            <a:off x="-28937" y="6555899"/>
            <a:ext cx="2409634" cy="230832"/>
          </a:xfrm>
          <a:prstGeom prst="rect">
            <a:avLst/>
          </a:prstGeom>
          <a:noFill/>
        </p:spPr>
        <p:txBody>
          <a:bodyPr wrap="none" rtlCol="0">
            <a:spAutoFit/>
          </a:bodyPr>
          <a:lstStyle/>
          <a:p>
            <a:r>
              <a:rPr lang="en-US" sz="900" dirty="0" smtClean="0">
                <a:solidFill>
                  <a:schemeClr val="bg1">
                    <a:lumMod val="50000"/>
                  </a:schemeClr>
                </a:solidFill>
              </a:rPr>
              <a:t>Source: U.S. Census Bureau, 2010 Census</a:t>
            </a:r>
          </a:p>
        </p:txBody>
      </p:sp>
      <p:graphicFrame>
        <p:nvGraphicFramePr>
          <p:cNvPr id="9" name="Chart 8"/>
          <p:cNvGraphicFramePr/>
          <p:nvPr>
            <p:extLst/>
          </p:nvPr>
        </p:nvGraphicFramePr>
        <p:xfrm>
          <a:off x="381000" y="1295400"/>
          <a:ext cx="7848600" cy="5562599"/>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fld id="{2BC1FA3B-F0C1-4F58-90BE-DCC7501F4B28}" type="slidenum">
              <a:rPr lang="en-US" smtClean="0"/>
              <a:pPr/>
              <a:t>10</a:t>
            </a:fld>
            <a:endParaRPr lang="en-US" dirty="0"/>
          </a:p>
        </p:txBody>
      </p:sp>
    </p:spTree>
    <p:extLst>
      <p:ext uri="{BB962C8B-B14F-4D97-AF65-F5344CB8AC3E}">
        <p14:creationId xmlns:p14="http://schemas.microsoft.com/office/powerpoint/2010/main" val="4194159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11</a:t>
            </a:fld>
            <a:endParaRPr lang="en-US" dirty="0"/>
          </a:p>
        </p:txBody>
      </p:sp>
    </p:spTree>
    <p:extLst>
      <p:ext uri="{BB962C8B-B14F-4D97-AF65-F5344CB8AC3E}">
        <p14:creationId xmlns:p14="http://schemas.microsoft.com/office/powerpoint/2010/main" val="2590612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Bexar County White (non-Hispanic) and Hispanic Populations by Age, 2013</a:t>
            </a:r>
            <a:endParaRPr lang="en-US" sz="3200" dirty="0"/>
          </a:p>
        </p:txBody>
      </p:sp>
      <p:graphicFrame>
        <p:nvGraphicFramePr>
          <p:cNvPr id="5" name="Content Placeholder 4"/>
          <p:cNvGraphicFramePr>
            <a:graphicFrameLocks noGrp="1"/>
          </p:cNvGraphicFramePr>
          <p:nvPr>
            <p:ph idx="1"/>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33400" y="6554085"/>
            <a:ext cx="2993127" cy="215444"/>
          </a:xfrm>
          <a:prstGeom prst="rect">
            <a:avLst/>
          </a:prstGeom>
          <a:noFill/>
        </p:spPr>
        <p:txBody>
          <a:bodyPr wrap="none" rtlCol="0">
            <a:spAutoFit/>
          </a:bodyPr>
          <a:lstStyle/>
          <a:p>
            <a:r>
              <a:rPr lang="en-US" sz="800" dirty="0" smtClean="0">
                <a:solidFill>
                  <a:schemeClr val="tx1">
                    <a:lumMod val="50000"/>
                    <a:lumOff val="50000"/>
                  </a:schemeClr>
                </a:solidFill>
              </a:rPr>
              <a:t>Source: Texas State Data Center, 2013 Population Estimates</a:t>
            </a:r>
            <a:endParaRPr lang="en-US" sz="800" dirty="0">
              <a:solidFill>
                <a:schemeClr val="tx1">
                  <a:lumMod val="50000"/>
                  <a:lumOff val="50000"/>
                </a:schemeClr>
              </a:solidFill>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12</a:t>
            </a:fld>
            <a:endParaRPr lang="en-US" dirty="0"/>
          </a:p>
        </p:txBody>
      </p:sp>
    </p:spTree>
    <p:extLst>
      <p:ext uri="{BB962C8B-B14F-4D97-AF65-F5344CB8AC3E}">
        <p14:creationId xmlns:p14="http://schemas.microsoft.com/office/powerpoint/2010/main" val="2746854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Housing and Household Characteristics, San Antonio and Texas</a:t>
            </a:r>
            <a:endParaRPr lang="en-US" sz="2800" dirty="0"/>
          </a:p>
        </p:txBody>
      </p:sp>
      <p:graphicFrame>
        <p:nvGraphicFramePr>
          <p:cNvPr id="4" name="Content Placeholder 3"/>
          <p:cNvGraphicFramePr>
            <a:graphicFrameLocks noGrp="1"/>
          </p:cNvGraphicFramePr>
          <p:nvPr>
            <p:ph idx="1"/>
            <p:extLst/>
          </p:nvPr>
        </p:nvGraphicFramePr>
        <p:xfrm>
          <a:off x="380999" y="1676400"/>
          <a:ext cx="8534401" cy="4572002"/>
        </p:xfrm>
        <a:graphic>
          <a:graphicData uri="http://schemas.openxmlformats.org/drawingml/2006/table">
            <a:tbl>
              <a:tblPr firstRow="1" bandRow="1">
                <a:tableStyleId>{69CF1AB2-1976-4502-BF36-3FF5EA218861}</a:tableStyleId>
              </a:tblPr>
              <a:tblGrid>
                <a:gridCol w="5199816"/>
                <a:gridCol w="1843136"/>
                <a:gridCol w="1491449"/>
              </a:tblGrid>
              <a:tr h="767840">
                <a:tc>
                  <a:txBody>
                    <a:bodyPr/>
                    <a:lstStyle/>
                    <a:p>
                      <a:pPr algn="ctr" fontAlgn="b"/>
                      <a:r>
                        <a:rPr lang="en-US" sz="2800" u="none" strike="noStrike" dirty="0" smtClean="0">
                          <a:solidFill>
                            <a:srgbClr val="191C6F"/>
                          </a:solidFill>
                          <a:effectLst/>
                        </a:rPr>
                        <a:t>Characteristic</a:t>
                      </a:r>
                      <a:endParaRPr lang="en-US" sz="28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San Antonio</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Texas</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Homeownership </a:t>
                      </a:r>
                      <a:r>
                        <a:rPr lang="en-US" sz="2400" u="none" strike="noStrike" dirty="0" smtClean="0">
                          <a:solidFill>
                            <a:srgbClr val="191C6F"/>
                          </a:solidFill>
                          <a:effectLst/>
                        </a:rPr>
                        <a:t>rate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55.7%</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63.3%</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smtClean="0">
                          <a:solidFill>
                            <a:srgbClr val="191C6F"/>
                          </a:solidFill>
                          <a:effectLst/>
                        </a:rPr>
                        <a:t>Percent Housing </a:t>
                      </a:r>
                      <a:r>
                        <a:rPr lang="en-US" sz="2400" u="none" strike="noStrike" dirty="0">
                          <a:solidFill>
                            <a:srgbClr val="191C6F"/>
                          </a:solidFill>
                          <a:effectLst/>
                        </a:rPr>
                        <a:t>units in multi-unit </a:t>
                      </a:r>
                      <a:r>
                        <a:rPr lang="en-US" sz="2400" u="none" strike="noStrike" dirty="0" smtClean="0">
                          <a:solidFill>
                            <a:srgbClr val="191C6F"/>
                          </a:solidFill>
                          <a:effectLst/>
                        </a:rPr>
                        <a:t>structures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31.6%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24.2%</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a:solidFill>
                            <a:srgbClr val="191C6F"/>
                          </a:solidFill>
                          <a:effectLst/>
                        </a:rPr>
                        <a:t>Median value </a:t>
                      </a:r>
                      <a:r>
                        <a:rPr lang="en-US" sz="2400" u="none" strike="noStrike" dirty="0" smtClean="0">
                          <a:solidFill>
                            <a:srgbClr val="191C6F"/>
                          </a:solidFill>
                          <a:effectLst/>
                        </a:rPr>
                        <a:t>- owner-occupied </a:t>
                      </a:r>
                      <a:r>
                        <a:rPr lang="en-US" sz="2400" u="none" strike="noStrike" dirty="0">
                          <a:solidFill>
                            <a:srgbClr val="191C6F"/>
                          </a:solidFill>
                          <a:effectLst/>
                        </a:rPr>
                        <a:t>housing </a:t>
                      </a:r>
                      <a:r>
                        <a:rPr lang="en-US" sz="2400" u="none" strike="noStrike" dirty="0" smtClean="0">
                          <a:solidFill>
                            <a:srgbClr val="191C6F"/>
                          </a:solidFill>
                          <a:effectLst/>
                        </a:rPr>
                        <a:t>units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$113,800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$128,900 </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a:solidFill>
                            <a:srgbClr val="191C6F"/>
                          </a:solidFill>
                          <a:effectLst/>
                        </a:rPr>
                        <a:t>Per capita money income in past 12 </a:t>
                      </a:r>
                      <a:r>
                        <a:rPr lang="en-US" sz="2400" u="none" strike="noStrike" dirty="0" smtClean="0">
                          <a:solidFill>
                            <a:srgbClr val="191C6F"/>
                          </a:solidFill>
                          <a:effectLst/>
                        </a:rPr>
                        <a:t>months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$22,619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$26,019 </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Median household </a:t>
                      </a:r>
                      <a:r>
                        <a:rPr lang="en-US" sz="2400" u="none" strike="noStrike" dirty="0" smtClean="0">
                          <a:solidFill>
                            <a:srgbClr val="191C6F"/>
                          </a:solidFill>
                          <a:effectLst/>
                        </a:rPr>
                        <a:t>income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$45,722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$51,900 </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Persons below poverty </a:t>
                      </a:r>
                      <a:r>
                        <a:rPr lang="en-US" sz="2400" u="none" strike="noStrike" dirty="0" smtClean="0">
                          <a:solidFill>
                            <a:srgbClr val="191C6F"/>
                          </a:solidFill>
                          <a:effectLst/>
                        </a:rPr>
                        <a:t>level</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19.9%</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17.6%</a:t>
                      </a:r>
                      <a:endParaRPr lang="en-US" sz="2400" b="0" i="0" u="none" strike="noStrike" dirty="0">
                        <a:solidFill>
                          <a:srgbClr val="191C6F"/>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2010 Census and the 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13</a:t>
            </a:fld>
            <a:endParaRPr lang="en-US" dirty="0"/>
          </a:p>
        </p:txBody>
      </p:sp>
    </p:spTree>
    <p:extLst>
      <p:ext uri="{BB962C8B-B14F-4D97-AF65-F5344CB8AC3E}">
        <p14:creationId xmlns:p14="http://schemas.microsoft.com/office/powerpoint/2010/main" val="1596421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rmAutofit fontScale="90000"/>
          </a:bodyPr>
          <a:lstStyle/>
          <a:p>
            <a:r>
              <a:rPr lang="en-US" dirty="0" smtClean="0"/>
              <a:t>Population Characteristics, San Antonio and Texas</a:t>
            </a:r>
            <a:endParaRPr lang="en-US" dirty="0"/>
          </a:p>
        </p:txBody>
      </p:sp>
      <p:graphicFrame>
        <p:nvGraphicFramePr>
          <p:cNvPr id="4" name="Content Placeholder 3"/>
          <p:cNvGraphicFramePr>
            <a:graphicFrameLocks noGrp="1"/>
          </p:cNvGraphicFramePr>
          <p:nvPr>
            <p:ph idx="1"/>
            <p:extLst/>
          </p:nvPr>
        </p:nvGraphicFramePr>
        <p:xfrm>
          <a:off x="381000" y="2057400"/>
          <a:ext cx="8382000" cy="3712845"/>
        </p:xfrm>
        <a:graphic>
          <a:graphicData uri="http://schemas.openxmlformats.org/drawingml/2006/table">
            <a:tbl>
              <a:tblPr firstRow="1" bandRow="1">
                <a:tableStyleId>{69CF1AB2-1976-4502-BF36-3FF5EA218861}</a:tableStyleId>
              </a:tblPr>
              <a:tblGrid>
                <a:gridCol w="6144474"/>
                <a:gridCol w="1061455"/>
                <a:gridCol w="1176071"/>
              </a:tblGrid>
              <a:tr h="594360">
                <a:tc>
                  <a:txBody>
                    <a:bodyPr/>
                    <a:lstStyle/>
                    <a:p>
                      <a:pPr algn="ctr" fontAlgn="b"/>
                      <a:r>
                        <a:rPr lang="en-US" sz="2400" u="none" strike="noStrike" dirty="0" smtClean="0">
                          <a:solidFill>
                            <a:srgbClr val="191C6F"/>
                          </a:solidFill>
                          <a:effectLst/>
                        </a:rPr>
                        <a:t>Characteristic</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San Antonio</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Texas</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Living in same house 1 year &amp; </a:t>
                      </a:r>
                      <a:r>
                        <a:rPr lang="en-US" sz="2400" u="none" strike="noStrike" dirty="0" smtClean="0">
                          <a:solidFill>
                            <a:srgbClr val="191C6F"/>
                          </a:solidFill>
                          <a:effectLst/>
                        </a:rPr>
                        <a:t>over</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80.6%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82.8%</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Foreign born </a:t>
                      </a:r>
                      <a:r>
                        <a:rPr lang="en-US" sz="2400" u="none" strike="noStrike" dirty="0" smtClean="0">
                          <a:solidFill>
                            <a:srgbClr val="191C6F"/>
                          </a:solidFill>
                          <a:effectLst/>
                        </a:rPr>
                        <a:t>persons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14.0%</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16.3%</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Language other than English spoken at </a:t>
                      </a:r>
                      <a:r>
                        <a:rPr lang="en-US" sz="2400" u="none" strike="noStrike" dirty="0" smtClean="0">
                          <a:solidFill>
                            <a:srgbClr val="191C6F"/>
                          </a:solidFill>
                          <a:effectLst/>
                        </a:rPr>
                        <a:t>home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45.4%</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34.7%</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High school graduate or higher, </a:t>
                      </a:r>
                      <a:r>
                        <a:rPr lang="en-US" sz="2400" u="none" strike="noStrike" dirty="0" smtClean="0">
                          <a:solidFill>
                            <a:srgbClr val="191C6F"/>
                          </a:solidFill>
                          <a:effectLst/>
                        </a:rPr>
                        <a:t>persons </a:t>
                      </a:r>
                      <a:r>
                        <a:rPr lang="en-US" sz="2400" u="none" strike="noStrike" dirty="0">
                          <a:solidFill>
                            <a:srgbClr val="191C6F"/>
                          </a:solidFill>
                          <a:effectLst/>
                        </a:rPr>
                        <a:t>age 25</a:t>
                      </a:r>
                      <a:r>
                        <a:rPr lang="en-US" sz="2400" u="none" strike="noStrike" dirty="0" smtClean="0">
                          <a:solidFill>
                            <a:srgbClr val="191C6F"/>
                          </a:solidFill>
                          <a:effectLst/>
                        </a:rPr>
                        <a:t>+</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80.7%</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81.2%</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Bachelor's degree or higher</a:t>
                      </a:r>
                      <a:r>
                        <a:rPr lang="en-US" sz="2400" u="none" strike="noStrike" dirty="0" smtClean="0">
                          <a:solidFill>
                            <a:srgbClr val="191C6F"/>
                          </a:solidFill>
                          <a:effectLst/>
                        </a:rPr>
                        <a:t>, persons </a:t>
                      </a:r>
                      <a:r>
                        <a:rPr lang="en-US" sz="2400" u="none" strike="noStrike" dirty="0">
                          <a:solidFill>
                            <a:srgbClr val="191C6F"/>
                          </a:solidFill>
                          <a:effectLst/>
                        </a:rPr>
                        <a:t>age 25</a:t>
                      </a:r>
                      <a:r>
                        <a:rPr lang="en-US" sz="2400" u="none" strike="noStrike" dirty="0" smtClean="0">
                          <a:solidFill>
                            <a:srgbClr val="191C6F"/>
                          </a:solidFill>
                          <a:effectLst/>
                        </a:rPr>
                        <a:t>+</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24.6%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26.7%</a:t>
                      </a:r>
                      <a:endParaRPr lang="en-US" sz="2400" b="0" i="0" u="none" strike="noStrike" dirty="0">
                        <a:solidFill>
                          <a:srgbClr val="191C6F"/>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14</a:t>
            </a:fld>
            <a:endParaRPr lang="en-US" dirty="0"/>
          </a:p>
        </p:txBody>
      </p:sp>
    </p:spTree>
    <p:extLst>
      <p:ext uri="{BB962C8B-B14F-4D97-AF65-F5344CB8AC3E}">
        <p14:creationId xmlns:p14="http://schemas.microsoft.com/office/powerpoint/2010/main" val="392867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4718" t="29043" r="11556" b="14328"/>
          <a:stretch/>
        </p:blipFill>
        <p:spPr>
          <a:xfrm>
            <a:off x="304800" y="1213459"/>
            <a:ext cx="2705101" cy="2514601"/>
          </a:xfrm>
          <a:prstGeom prst="rect">
            <a:avLst/>
          </a:prstGeom>
        </p:spPr>
      </p:pic>
      <p:sp>
        <p:nvSpPr>
          <p:cNvPr id="6" name="Rectangle 5"/>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population that is Hispanic, Census Tracts, San Antonio, Texas, 2009-2013</a:t>
            </a:r>
            <a:endParaRPr lang="en-US" dirty="0">
              <a:solidFill>
                <a:schemeClr val="bg1"/>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9372"/>
          <a:stretch/>
        </p:blipFill>
        <p:spPr>
          <a:xfrm>
            <a:off x="800358" y="4325476"/>
            <a:ext cx="2075874" cy="1618826"/>
          </a:xfrm>
          <a:prstGeom prst="rect">
            <a:avLst/>
          </a:prstGeom>
        </p:spPr>
      </p:pic>
      <p:sp>
        <p:nvSpPr>
          <p:cNvPr id="9" name="Rectangle 8"/>
          <p:cNvSpPr/>
          <p:nvPr/>
        </p:nvSpPr>
        <p:spPr>
          <a:xfrm>
            <a:off x="1752600" y="2743200"/>
            <a:ext cx="152400" cy="1524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14509" b="18134"/>
          <a:stretch/>
        </p:blipFill>
        <p:spPr>
          <a:xfrm>
            <a:off x="3200400" y="1221926"/>
            <a:ext cx="5761788" cy="5334001"/>
          </a:xfrm>
          <a:prstGeom prst="rect">
            <a:avLst/>
          </a:prstGeom>
        </p:spPr>
      </p:pic>
    </p:spTree>
    <p:extLst>
      <p:ext uri="{BB962C8B-B14F-4D97-AF65-F5344CB8AC3E}">
        <p14:creationId xmlns:p14="http://schemas.microsoft.com/office/powerpoint/2010/main" val="591715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97276" y="1265955"/>
            <a:ext cx="3179324" cy="28194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bg1"/>
                </a:solidFill>
              </a:rPr>
              <a:t>Percent of population speaking a language other than English at home and speak English less than very well</a:t>
            </a:r>
            <a:r>
              <a:rPr lang="en-US" sz="2000" dirty="0">
                <a:solidFill>
                  <a:schemeClr val="bg1"/>
                </a:solidFill>
              </a:rPr>
              <a:t>, Census Tracts, San Antonio, Texas</a:t>
            </a:r>
            <a:r>
              <a:rPr lang="en-US" sz="2000" dirty="0" smtClean="0">
                <a:solidFill>
                  <a:schemeClr val="bg1"/>
                </a:solidFill>
              </a:rPr>
              <a:t>, 2009-2013</a:t>
            </a:r>
            <a:endParaRPr lang="en-US" sz="2000" dirty="0">
              <a:solidFill>
                <a:schemeClr val="bg1"/>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642961" y="4191001"/>
            <a:ext cx="2805952" cy="1651788"/>
          </a:xfrm>
          <a:prstGeom prst="rect">
            <a:avLst/>
          </a:prstGeom>
        </p:spPr>
      </p:pic>
      <p:sp>
        <p:nvSpPr>
          <p:cNvPr id="10" name="Rectangle 9"/>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4599" b="19138"/>
          <a:stretch/>
        </p:blipFill>
        <p:spPr>
          <a:xfrm>
            <a:off x="3401907" y="1265955"/>
            <a:ext cx="5605927" cy="510540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35470" b="31197"/>
          <a:stretch/>
        </p:blipFill>
        <p:spPr>
          <a:xfrm>
            <a:off x="639317" y="5926422"/>
            <a:ext cx="2095242" cy="304800"/>
          </a:xfrm>
          <a:prstGeom prst="rect">
            <a:avLst/>
          </a:prstGeom>
        </p:spPr>
      </p:pic>
    </p:spTree>
    <p:extLst>
      <p:ext uri="{BB962C8B-B14F-4D97-AF65-F5344CB8AC3E}">
        <p14:creationId xmlns:p14="http://schemas.microsoft.com/office/powerpoint/2010/main" val="3844943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Projects\Head_Start\GIS\PNG\COSA\2016-COSA_HeadStart_Pct_Bi_ES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43000"/>
            <a:ext cx="6921500" cy="5344263"/>
          </a:xfrm>
          <a:prstGeom prst="rect">
            <a:avLst/>
          </a:prstGeom>
          <a:noFill/>
          <a:ln>
            <a:noFill/>
          </a:ln>
        </p:spPr>
      </p:pic>
      <p:sp>
        <p:nvSpPr>
          <p:cNvPr id="5" name="Text Box 2"/>
          <p:cNvSpPr txBox="1">
            <a:spLocks noChangeArrowheads="1"/>
          </p:cNvSpPr>
          <p:nvPr/>
        </p:nvSpPr>
        <p:spPr bwMode="auto">
          <a:xfrm>
            <a:off x="152400" y="6296763"/>
            <a:ext cx="4114800" cy="38099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0"/>
              </a:spcAft>
            </a:pPr>
            <a:r>
              <a:rPr lang="en-US" sz="800" dirty="0" smtClean="0">
                <a:effectLst/>
                <a:latin typeface="Arial" panose="020B0604020202020204" pitchFamily="34" charset="0"/>
                <a:ea typeface="Arial" panose="020B0604020202020204" pitchFamily="34" charset="0"/>
                <a:cs typeface="Times New Roman" panose="02020603050405020304" pitchFamily="18" charset="0"/>
              </a:rPr>
              <a:t>Source</a:t>
            </a:r>
            <a:r>
              <a:rPr lang="en-US" sz="800" dirty="0">
                <a:effectLst/>
                <a:latin typeface="Arial" panose="020B0604020202020204" pitchFamily="34" charset="0"/>
                <a:ea typeface="Arial" panose="020B0604020202020204" pitchFamily="34" charset="0"/>
                <a:cs typeface="Times New Roman" panose="02020603050405020304" pitchFamily="18" charset="0"/>
              </a:rPr>
              <a:t>: Texas Education Agency, Student</a:t>
            </a:r>
            <a:r>
              <a:rPr lang="en-US" sz="800" b="0" i="0" spc="0" dirty="0">
                <a:effectLst/>
                <a:latin typeface="Arial" panose="020B0604020202020204" pitchFamily="34" charset="0"/>
                <a:ea typeface="Arial" panose="020B0604020202020204" pitchFamily="34" charset="0"/>
                <a:cs typeface="Times New Roman" panose="02020603050405020304" pitchFamily="18" charset="0"/>
              </a:rPr>
              <a:t> </a:t>
            </a:r>
            <a:r>
              <a:rPr lang="en-US" sz="800" dirty="0">
                <a:effectLst/>
                <a:latin typeface="Arial" panose="020B0604020202020204" pitchFamily="34" charset="0"/>
                <a:ea typeface="Arial" panose="020B0604020202020204" pitchFamily="34" charset="0"/>
                <a:cs typeface="Times New Roman" panose="02020603050405020304" pitchFamily="18" charset="0"/>
              </a:rPr>
              <a:t>Program Reports, 2014-2015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100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6" name="Title 5"/>
          <p:cNvSpPr>
            <a:spLocks noGrp="1"/>
          </p:cNvSpPr>
          <p:nvPr>
            <p:ph type="title"/>
          </p:nvPr>
        </p:nvSpPr>
        <p:spPr/>
        <p:txBody>
          <a:bodyPr>
            <a:noAutofit/>
          </a:bodyPr>
          <a:lstStyle/>
          <a:p>
            <a:r>
              <a:rPr lang="en-US" sz="2400" dirty="0"/>
              <a:t>Percent of Students Participating in Bilingual or ESL Programs for School Districts in Bexar County,  </a:t>
            </a:r>
            <a:r>
              <a:rPr lang="en-US" sz="2400" dirty="0" smtClean="0"/>
              <a:t>2014-2015</a:t>
            </a:r>
            <a:endParaRPr lang="en-US" sz="2400" dirty="0"/>
          </a:p>
        </p:txBody>
      </p:sp>
    </p:spTree>
    <p:extLst>
      <p:ext uri="{BB962C8B-B14F-4D97-AF65-F5344CB8AC3E}">
        <p14:creationId xmlns:p14="http://schemas.microsoft.com/office/powerpoint/2010/main" val="2829452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516" t="29424" r="6811" b="14286"/>
          <a:stretch/>
        </p:blipFill>
        <p:spPr>
          <a:xfrm>
            <a:off x="-18973" y="1207719"/>
            <a:ext cx="3444586" cy="29718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bg1"/>
                </a:solidFill>
              </a:rPr>
              <a:t>Percent of population 25 years and older without a high school degree, Census Tracts, </a:t>
            </a:r>
            <a:r>
              <a:rPr lang="en-US" dirty="0">
                <a:solidFill>
                  <a:schemeClr val="bg1"/>
                </a:solidFill>
              </a:rPr>
              <a:t>Texas </a:t>
            </a:r>
            <a:r>
              <a:rPr lang="en-US" dirty="0" smtClean="0">
                <a:solidFill>
                  <a:schemeClr val="bg1"/>
                </a:solidFill>
              </a:rPr>
              <a:t>2009-2013</a:t>
            </a:r>
            <a:endParaRPr lang="en-US" dirty="0">
              <a:solidFill>
                <a:schemeClr val="bg1"/>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a:stretch/>
        </p:blipFill>
        <p:spPr>
          <a:xfrm>
            <a:off x="798755" y="4262679"/>
            <a:ext cx="2259624" cy="1807921"/>
          </a:xfrm>
          <a:prstGeom prst="rect">
            <a:avLst/>
          </a:prstGeom>
        </p:spPr>
      </p:pic>
      <p:sp>
        <p:nvSpPr>
          <p:cNvPr id="9" name="Rectangle 8"/>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4061" b="19774"/>
          <a:stretch/>
        </p:blipFill>
        <p:spPr>
          <a:xfrm>
            <a:off x="3241191" y="1207719"/>
            <a:ext cx="5794433" cy="5269282"/>
          </a:xfrm>
          <a:prstGeom prst="rect">
            <a:avLst/>
          </a:prstGeom>
        </p:spPr>
      </p:pic>
    </p:spTree>
    <p:extLst>
      <p:ext uri="{BB962C8B-B14F-4D97-AF65-F5344CB8AC3E}">
        <p14:creationId xmlns:p14="http://schemas.microsoft.com/office/powerpoint/2010/main" val="2315600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211" t="27346" r="7146" b="13137"/>
          <a:stretch/>
        </p:blipFill>
        <p:spPr>
          <a:xfrm>
            <a:off x="0" y="1168400"/>
            <a:ext cx="3479800" cy="3140307"/>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population earning $75,000 per year or more, Census Tracts, San Antonio, Texas,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6143" r="19557"/>
          <a:stretch/>
        </p:blipFill>
        <p:spPr>
          <a:xfrm>
            <a:off x="798754" y="4207682"/>
            <a:ext cx="2096846" cy="1781638"/>
          </a:xfrm>
          <a:prstGeom prst="rect">
            <a:avLst/>
          </a:prstGeom>
        </p:spPr>
      </p:pic>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2084" b="17424"/>
          <a:stretch/>
        </p:blipFill>
        <p:spPr>
          <a:xfrm>
            <a:off x="3611265" y="1161627"/>
            <a:ext cx="5505595" cy="533400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04132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effectLst/>
                <a:uLnTx/>
                <a:uFillTx/>
                <a:latin typeface="+mj-lt"/>
                <a:ea typeface="+mj-ea"/>
                <a:cs typeface="+mj-cs"/>
              </a:rPr>
              <a:t>Total Population and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
        <p:nvSpPr>
          <p:cNvPr id="2" name="Slide Number Placeholder 1"/>
          <p:cNvSpPr>
            <a:spLocks noGrp="1"/>
          </p:cNvSpPr>
          <p:nvPr>
            <p:ph type="sldNum" sz="quarter" idx="4"/>
          </p:nvPr>
        </p:nvSpPr>
        <p:spPr/>
        <p:txBody>
          <a:bodyPr/>
          <a:lstStyle/>
          <a:p>
            <a:fld id="{2BC1FA3B-F0C1-4F58-90BE-DCC7501F4B28}" type="slidenum">
              <a:rPr lang="en-US" smtClean="0"/>
              <a:pPr/>
              <a:t>2</a:t>
            </a:fld>
            <a:endParaRPr lang="en-US" dirty="0"/>
          </a:p>
        </p:txBody>
      </p:sp>
    </p:spTree>
    <p:extLst>
      <p:ext uri="{BB962C8B-B14F-4D97-AF65-F5344CB8AC3E}">
        <p14:creationId xmlns:p14="http://schemas.microsoft.com/office/powerpoint/2010/main" val="5504489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population living below poverty,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 t="44619" r="57008"/>
          <a:stretch/>
        </p:blipFill>
        <p:spPr>
          <a:xfrm>
            <a:off x="762000" y="2660844"/>
            <a:ext cx="2209800" cy="167561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0591" b="19481"/>
          <a:stretch/>
        </p:blipFill>
        <p:spPr>
          <a:xfrm>
            <a:off x="3124200" y="1156547"/>
            <a:ext cx="5458773" cy="5246319"/>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762000" y="4457630"/>
            <a:ext cx="2095242" cy="304800"/>
          </a:xfrm>
          <a:prstGeom prst="rect">
            <a:avLst/>
          </a:prstGeom>
        </p:spPr>
      </p:pic>
    </p:spTree>
    <p:extLst>
      <p:ext uri="{BB962C8B-B14F-4D97-AF65-F5344CB8AC3E}">
        <p14:creationId xmlns:p14="http://schemas.microsoft.com/office/powerpoint/2010/main" val="2707713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Build Before1960,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2280" b="18733"/>
          <a:stretch/>
        </p:blipFill>
        <p:spPr>
          <a:xfrm>
            <a:off x="3505200" y="1205840"/>
            <a:ext cx="5465007" cy="51816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43617"/>
          <a:stretch/>
        </p:blipFill>
        <p:spPr>
          <a:xfrm>
            <a:off x="762000" y="2895599"/>
            <a:ext cx="1803178" cy="1281761"/>
          </a:xfrm>
          <a:prstGeom prst="rect">
            <a:avLst/>
          </a:prstGeom>
        </p:spPr>
      </p:pic>
    </p:spTree>
    <p:extLst>
      <p:ext uri="{BB962C8B-B14F-4D97-AF65-F5344CB8AC3E}">
        <p14:creationId xmlns:p14="http://schemas.microsoft.com/office/powerpoint/2010/main" val="1006669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Build After 1999,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2709" b="18305"/>
          <a:stretch/>
        </p:blipFill>
        <p:spPr>
          <a:xfrm>
            <a:off x="3352800" y="1184010"/>
            <a:ext cx="5650749" cy="535771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43576"/>
          <a:stretch/>
        </p:blipFill>
        <p:spPr>
          <a:xfrm>
            <a:off x="762000" y="2971800"/>
            <a:ext cx="1803178" cy="1282700"/>
          </a:xfrm>
          <a:prstGeom prst="rect">
            <a:avLst/>
          </a:prstGeom>
        </p:spPr>
      </p:pic>
    </p:spTree>
    <p:extLst>
      <p:ext uri="{BB962C8B-B14F-4D97-AF65-F5344CB8AC3E}">
        <p14:creationId xmlns:p14="http://schemas.microsoft.com/office/powerpoint/2010/main" val="985715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295400" y="1371600"/>
          <a:ext cx="6934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solidFill>
                  <a:schemeClr val="bg1"/>
                </a:solidFill>
              </a:rPr>
              <a:t>Projected Population Growth in Bexar County, Texas,  2010-2050</a:t>
            </a:r>
            <a:endParaRPr lang="en-US" sz="2800" kern="0" dirty="0">
              <a:solidFill>
                <a:schemeClr val="bg1"/>
              </a:solidFill>
            </a:endParaRPr>
          </a:p>
        </p:txBody>
      </p:sp>
      <p:sp>
        <p:nvSpPr>
          <p:cNvPr id="4" name="TextBox 3"/>
          <p:cNvSpPr txBox="1"/>
          <p:nvPr/>
        </p:nvSpPr>
        <p:spPr>
          <a:xfrm>
            <a:off x="76200" y="6478320"/>
            <a:ext cx="8763000" cy="261610"/>
          </a:xfrm>
          <a:prstGeom prst="rect">
            <a:avLst/>
          </a:prstGeom>
          <a:noFill/>
        </p:spPr>
        <p:txBody>
          <a:bodyPr wrap="square" rtlCol="0">
            <a:spAutoFit/>
          </a:bodyPr>
          <a:lstStyle/>
          <a:p>
            <a:pPr marL="798513" indent="-798513">
              <a:spcBef>
                <a:spcPct val="50000"/>
              </a:spcBef>
            </a:pPr>
            <a:r>
              <a:rPr lang="en-US" sz="105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864816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524000" y="1397000"/>
          <a:ext cx="69342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Sources: Texas State Data Center 2014 Population Projections. U.S. Census Bureau, Population Estimates.</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solidFill>
                  <a:schemeClr val="bg1"/>
                </a:solidFill>
              </a:rPr>
              <a:t>Projected and Estimated Population in Bexar County, Texas,  2010-2015</a:t>
            </a:r>
            <a:endParaRPr lang="en-US" sz="2800" kern="0" dirty="0">
              <a:solidFill>
                <a:schemeClr val="bg1"/>
              </a:solidFill>
            </a:endParaRPr>
          </a:p>
        </p:txBody>
      </p:sp>
    </p:spTree>
    <p:extLst>
      <p:ext uri="{BB962C8B-B14F-4D97-AF65-F5344CB8AC3E}">
        <p14:creationId xmlns:p14="http://schemas.microsoft.com/office/powerpoint/2010/main" val="3308146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609600" y="1397000"/>
          <a:ext cx="8382000"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a:solidFill>
                  <a:schemeClr val="bg1"/>
                </a:solidFill>
              </a:rPr>
              <a:t>Projected Racial and Ethnic Percent, </a:t>
            </a:r>
            <a:r>
              <a:rPr lang="en-US" sz="2800" kern="0" dirty="0" smtClean="0">
                <a:solidFill>
                  <a:schemeClr val="bg1"/>
                </a:solidFill>
              </a:rPr>
              <a:t>Bexar County, Texas</a:t>
            </a:r>
            <a:r>
              <a:rPr lang="en-US" sz="2800" kern="0" dirty="0">
                <a:solidFill>
                  <a:schemeClr val="bg1"/>
                </a:solidFill>
              </a:rPr>
              <a:t>, 2010-2050</a:t>
            </a:r>
          </a:p>
        </p:txBody>
      </p:sp>
    </p:spTree>
    <p:extLst>
      <p:ext uri="{BB962C8B-B14F-4D97-AF65-F5344CB8AC3E}">
        <p14:creationId xmlns:p14="http://schemas.microsoft.com/office/powerpoint/2010/main" val="2252311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381000" y="1600200"/>
          <a:ext cx="8093901"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p:cNvSpPr>
            <a:spLocks noGrp="1"/>
          </p:cNvSpPr>
          <p:nvPr>
            <p:ph type="title"/>
          </p:nvPr>
        </p:nvSpPr>
        <p:spPr/>
        <p:txBody>
          <a:bodyPr>
            <a:noAutofit/>
          </a:bodyPr>
          <a:lstStyle/>
          <a:p>
            <a:r>
              <a:rPr lang="en-US" sz="2400" dirty="0" smtClean="0"/>
              <a:t>Projected population of 15-29 year old persons by race/ethnicity, Bexar County, Texas 2010-2015</a:t>
            </a:r>
            <a:endParaRPr lang="en-US" sz="2400" dirty="0"/>
          </a:p>
        </p:txBody>
      </p:sp>
      <p:sp>
        <p:nvSpPr>
          <p:cNvPr id="4" name="TextBox 3"/>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2" name="Slide Number Placeholder 1"/>
          <p:cNvSpPr>
            <a:spLocks noGrp="1"/>
          </p:cNvSpPr>
          <p:nvPr>
            <p:ph type="sldNum" sz="quarter" idx="12"/>
          </p:nvPr>
        </p:nvSpPr>
        <p:spPr/>
        <p:txBody>
          <a:bodyPr/>
          <a:lstStyle/>
          <a:p>
            <a:fld id="{2BC1FA3B-F0C1-4F58-90BE-DCC7501F4B28}" type="slidenum">
              <a:rPr lang="en-US" smtClean="0"/>
              <a:pPr/>
              <a:t>26</a:t>
            </a:fld>
            <a:endParaRPr lang="en-US" dirty="0"/>
          </a:p>
        </p:txBody>
      </p:sp>
    </p:spTree>
    <p:extLst>
      <p:ext uri="{BB962C8B-B14F-4D97-AF65-F5344CB8AC3E}">
        <p14:creationId xmlns:p14="http://schemas.microsoft.com/office/powerpoint/2010/main" val="3511261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838200" y="1416659"/>
          <a:ext cx="8382000" cy="4927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676400" y="228600"/>
            <a:ext cx="6858000" cy="990600"/>
          </a:xfrm>
        </p:spPr>
        <p:txBody>
          <a:bodyPr>
            <a:noAutofit/>
          </a:bodyPr>
          <a:lstStyle/>
          <a:p>
            <a:r>
              <a:rPr lang="en-US" sz="2000" dirty="0" smtClean="0"/>
              <a:t>Educational Attainment of Persons Aged 25 Years and Older, NH White, Texas, Bexar County, San Antonio, 2014 </a:t>
            </a:r>
            <a:endParaRPr lang="en-US" sz="20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27</a:t>
            </a:fld>
            <a:endParaRPr lang="en-US" dirty="0"/>
          </a:p>
        </p:txBody>
      </p:sp>
    </p:spTree>
    <p:extLst>
      <p:ext uri="{BB962C8B-B14F-4D97-AF65-F5344CB8AC3E}">
        <p14:creationId xmlns:p14="http://schemas.microsoft.com/office/powerpoint/2010/main" val="4064335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914400" y="1378559"/>
          <a:ext cx="83058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569377" y="152400"/>
            <a:ext cx="6995846" cy="990600"/>
          </a:xfrm>
        </p:spPr>
        <p:txBody>
          <a:bodyPr>
            <a:noAutofit/>
          </a:bodyPr>
          <a:lstStyle/>
          <a:p>
            <a:r>
              <a:rPr lang="en-US" sz="2000" dirty="0" smtClean="0"/>
              <a:t>Educational Attainment of Persons Aged 25 Years and Older, Hispanic for Texas, Bexar County, and San Antonio, 2014 </a:t>
            </a:r>
            <a:endParaRPr lang="en-US" sz="20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28</a:t>
            </a:fld>
            <a:endParaRPr lang="en-US" dirty="0"/>
          </a:p>
        </p:txBody>
      </p:sp>
    </p:spTree>
    <p:extLst>
      <p:ext uri="{BB962C8B-B14F-4D97-AF65-F5344CB8AC3E}">
        <p14:creationId xmlns:p14="http://schemas.microsoft.com/office/powerpoint/2010/main" val="16802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Persons  by Age Group with at a Bachelors Degree or Higher, Texas, Bexar County, and San Antonio, 2014</a:t>
            </a:r>
            <a:endParaRPr lang="en-US" sz="2000" dirty="0"/>
          </a:p>
        </p:txBody>
      </p:sp>
      <p:graphicFrame>
        <p:nvGraphicFramePr>
          <p:cNvPr id="8" name="Chart 7"/>
          <p:cNvGraphicFramePr/>
          <p:nvPr>
            <p:extLst/>
          </p:nvPr>
        </p:nvGraphicFramePr>
        <p:xfrm>
          <a:off x="762000" y="1396999"/>
          <a:ext cx="6858000" cy="4898595"/>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2BC1FA3B-F0C1-4F58-90BE-DCC7501F4B28}" type="slidenum">
              <a:rPr lang="en-US" smtClean="0"/>
              <a:pPr/>
              <a:t>29</a:t>
            </a:fld>
            <a:endParaRPr lang="en-US" dirty="0"/>
          </a:p>
        </p:txBody>
      </p:sp>
    </p:spTree>
    <p:extLst>
      <p:ext uri="{BB962C8B-B14F-4D97-AF65-F5344CB8AC3E}">
        <p14:creationId xmlns:p14="http://schemas.microsoft.com/office/powerpoint/2010/main" val="144307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dirty="0" smtClean="0">
                <a:solidFill>
                  <a:schemeClr val="bg1"/>
                </a:solidFill>
                <a:latin typeface="Tw Cen MT" panose="020B0602020104020603" pitchFamily="34" charset="0"/>
              </a:rPr>
              <a:t>Components of Population Change by Percent in Texas, 1950-2010</a:t>
            </a:r>
            <a:endParaRPr lang="en-US" sz="2800" dirty="0">
              <a:solidFill>
                <a:schemeClr val="bg1"/>
              </a:solidFill>
            </a:endParaRPr>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30053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Hispanic Students Graduating from Bexar County High Schools by Year, 2011-2014</a:t>
            </a:r>
            <a:endParaRPr lang="en-US" sz="2400" dirty="0"/>
          </a:p>
        </p:txBody>
      </p:sp>
      <p:graphicFrame>
        <p:nvGraphicFramePr>
          <p:cNvPr id="10" name="Content Placeholder 9"/>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9600" y="6356352"/>
            <a:ext cx="7696200" cy="215444"/>
          </a:xfrm>
          <a:prstGeom prst="rect">
            <a:avLst/>
          </a:prstGeom>
          <a:noFill/>
        </p:spPr>
        <p:txBody>
          <a:bodyPr wrap="square" rtlCol="0">
            <a:spAutoFit/>
          </a:bodyPr>
          <a:lstStyle/>
          <a:p>
            <a:r>
              <a:rPr lang="en-US" sz="800" dirty="0" smtClean="0"/>
              <a:t>Source: Texas Education Agency</a:t>
            </a:r>
            <a:endParaRPr lang="en-US" sz="800" dirty="0"/>
          </a:p>
        </p:txBody>
      </p:sp>
      <p:sp>
        <p:nvSpPr>
          <p:cNvPr id="3" name="Slide Number Placeholder 2"/>
          <p:cNvSpPr>
            <a:spLocks noGrp="1"/>
          </p:cNvSpPr>
          <p:nvPr>
            <p:ph type="sldNum" sz="quarter" idx="4"/>
          </p:nvPr>
        </p:nvSpPr>
        <p:spPr/>
        <p:txBody>
          <a:bodyPr/>
          <a:lstStyle/>
          <a:p>
            <a:fld id="{2BC1FA3B-F0C1-4F58-90BE-DCC7501F4B28}" type="slidenum">
              <a:rPr lang="en-US" smtClean="0"/>
              <a:pPr/>
              <a:t>30</a:t>
            </a:fld>
            <a:endParaRPr lang="en-US" dirty="0"/>
          </a:p>
        </p:txBody>
      </p:sp>
    </p:spTree>
    <p:extLst>
      <p:ext uri="{BB962C8B-B14F-4D97-AF65-F5344CB8AC3E}">
        <p14:creationId xmlns:p14="http://schemas.microsoft.com/office/powerpoint/2010/main" val="3827672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089674" cy="689372"/>
          </a:xfrm>
        </p:spPr>
        <p:txBody>
          <a:bodyPr>
            <a:normAutofit/>
          </a:bodyPr>
          <a:lstStyle/>
          <a:p>
            <a:r>
              <a:rPr lang="en-US" sz="1875" dirty="0"/>
              <a:t>Percent of children less </a:t>
            </a:r>
            <a:r>
              <a:rPr lang="en-US" sz="1875"/>
              <a:t>than </a:t>
            </a:r>
            <a:r>
              <a:rPr lang="en-US" sz="1875" smtClean="0"/>
              <a:t>18 </a:t>
            </a:r>
            <a:r>
              <a:rPr lang="en-US" sz="1875" dirty="0"/>
              <a:t>years living in poverty by school district, 2010-2014</a:t>
            </a:r>
          </a:p>
        </p:txBody>
      </p:sp>
      <p:graphicFrame>
        <p:nvGraphicFramePr>
          <p:cNvPr id="6" name="Content Placeholder 4"/>
          <p:cNvGraphicFramePr>
            <a:graphicFrameLocks/>
          </p:cNvGraphicFramePr>
          <p:nvPr>
            <p:extLst>
              <p:ext uri="{D42A27DB-BD31-4B8C-83A1-F6EECF244321}">
                <p14:modId xmlns:p14="http://schemas.microsoft.com/office/powerpoint/2010/main" val="483972942"/>
              </p:ext>
            </p:extLst>
          </p:nvPr>
        </p:nvGraphicFramePr>
        <p:xfrm>
          <a:off x="2209800" y="1143000"/>
          <a:ext cx="4264714" cy="5339001"/>
        </p:xfrm>
        <a:graphic>
          <a:graphicData uri="http://schemas.openxmlformats.org/drawingml/2006/table">
            <a:tbl>
              <a:tblPr firstRow="1" firstCol="1" bandRow="1" bandCol="1">
                <a:tableStyleId>{5C22544A-7EE6-4342-B048-85BDC9FD1C3A}</a:tableStyleId>
              </a:tblPr>
              <a:tblGrid>
                <a:gridCol w="2370623"/>
                <a:gridCol w="1894091"/>
              </a:tblGrid>
              <a:tr h="208359">
                <a:tc>
                  <a:txBody>
                    <a:bodyPr/>
                    <a:lstStyle/>
                    <a:p>
                      <a:pPr marL="0" marR="0" algn="ctr">
                        <a:spcBef>
                          <a:spcPts val="0"/>
                        </a:spcBef>
                        <a:spcAft>
                          <a:spcPts val="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San Antonio ISDs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tc>
              </a:tr>
              <a:tr h="333375">
                <a:tc>
                  <a:txBody>
                    <a:bodyPr/>
                    <a:lstStyle/>
                    <a:p>
                      <a:pPr marL="0" marR="0">
                        <a:spcBef>
                          <a:spcPts val="0"/>
                        </a:spcBef>
                        <a:spcAft>
                          <a:spcPts val="0"/>
                        </a:spcAft>
                      </a:pPr>
                      <a:r>
                        <a:rPr lang="en-US" sz="1400" b="1" dirty="0">
                          <a:effectLst/>
                          <a:latin typeface="+mn-lt"/>
                        </a:rPr>
                        <a:t>Alamo Heights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8.1</a:t>
                      </a:r>
                    </a:p>
                  </a:txBody>
                  <a:tcPr marL="3810" marR="3810" marT="3810" marB="0" anchor="b"/>
                </a:tc>
              </a:tr>
              <a:tr h="333375">
                <a:tc>
                  <a:txBody>
                    <a:bodyPr/>
                    <a:lstStyle/>
                    <a:p>
                      <a:pPr marL="0" marR="0">
                        <a:spcBef>
                          <a:spcPts val="0"/>
                        </a:spcBef>
                        <a:spcAft>
                          <a:spcPts val="0"/>
                        </a:spcAft>
                      </a:pPr>
                      <a:r>
                        <a:rPr lang="en-US" sz="1400" b="1" dirty="0">
                          <a:effectLst/>
                          <a:latin typeface="+mn-lt"/>
                        </a:rPr>
                        <a:t>East Central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18.8</a:t>
                      </a:r>
                    </a:p>
                  </a:txBody>
                  <a:tcPr marL="3810" marR="3810" marT="3810" marB="0" anchor="b"/>
                </a:tc>
              </a:tr>
              <a:tr h="333375">
                <a:tc>
                  <a:txBody>
                    <a:bodyPr/>
                    <a:lstStyle/>
                    <a:p>
                      <a:pPr marL="0" marR="0">
                        <a:spcBef>
                          <a:spcPts val="0"/>
                        </a:spcBef>
                        <a:spcAft>
                          <a:spcPts val="0"/>
                        </a:spcAft>
                      </a:pPr>
                      <a:r>
                        <a:rPr lang="en-US" sz="1400" b="1" dirty="0">
                          <a:effectLst/>
                          <a:latin typeface="+mn-lt"/>
                        </a:rPr>
                        <a:t>Edgewood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15.3</a:t>
                      </a:r>
                    </a:p>
                  </a:txBody>
                  <a:tcPr marL="3810" marR="3810" marT="3810" marB="0" anchor="b"/>
                </a:tc>
              </a:tr>
              <a:tr h="333375">
                <a:tc>
                  <a:txBody>
                    <a:bodyPr/>
                    <a:lstStyle/>
                    <a:p>
                      <a:pPr marL="0" marR="0">
                        <a:spcBef>
                          <a:spcPts val="0"/>
                        </a:spcBef>
                        <a:spcAft>
                          <a:spcPts val="0"/>
                        </a:spcAft>
                      </a:pPr>
                      <a:r>
                        <a:rPr lang="en-US" sz="1400" b="1" dirty="0">
                          <a:effectLst/>
                          <a:latin typeface="+mn-lt"/>
                        </a:rPr>
                        <a:t>Fort Sam Houston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9.5</a:t>
                      </a:r>
                    </a:p>
                  </a:txBody>
                  <a:tcPr marL="3810" marR="3810" marT="3810" marB="0" anchor="b"/>
                </a:tc>
              </a:tr>
              <a:tr h="333375">
                <a:tc>
                  <a:txBody>
                    <a:bodyPr/>
                    <a:lstStyle/>
                    <a:p>
                      <a:pPr marL="0" marR="0">
                        <a:spcBef>
                          <a:spcPts val="0"/>
                        </a:spcBef>
                        <a:spcAft>
                          <a:spcPts val="0"/>
                        </a:spcAft>
                      </a:pPr>
                      <a:r>
                        <a:rPr lang="en-US" sz="1400" b="1" dirty="0" err="1" smtClean="0">
                          <a:effectLst/>
                          <a:latin typeface="+mn-lt"/>
                          <a:ea typeface="Times New Roman" panose="02020603050405020304" pitchFamily="18" charset="0"/>
                          <a:cs typeface="Times New Roman" panose="02020603050405020304" pitchFamily="18" charset="0"/>
                        </a:rPr>
                        <a:t>Harlandale</a:t>
                      </a:r>
                      <a:r>
                        <a:rPr lang="en-US" sz="1400" b="1" baseline="0" dirty="0" smtClean="0">
                          <a:effectLst/>
                          <a:latin typeface="+mn-lt"/>
                          <a:ea typeface="Times New Roman" panose="02020603050405020304" pitchFamily="18" charset="0"/>
                          <a:cs typeface="Times New Roman" panose="02020603050405020304" pitchFamily="18" charset="0"/>
                        </a:rPr>
                        <a:t>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41.7</a:t>
                      </a:r>
                    </a:p>
                  </a:txBody>
                  <a:tcPr marL="3810" marR="3810" marT="3810" marB="0" anchor="b"/>
                </a:tc>
              </a:tr>
              <a:tr h="333375">
                <a:tc>
                  <a:txBody>
                    <a:bodyPr/>
                    <a:lstStyle/>
                    <a:p>
                      <a:pPr marL="0" marR="0">
                        <a:spcBef>
                          <a:spcPts val="0"/>
                        </a:spcBef>
                        <a:spcAft>
                          <a:spcPts val="0"/>
                        </a:spcAft>
                      </a:pPr>
                      <a:r>
                        <a:rPr lang="en-US" sz="1400" b="1" dirty="0">
                          <a:effectLst/>
                          <a:latin typeface="+mn-lt"/>
                        </a:rPr>
                        <a:t>Judson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21.1</a:t>
                      </a:r>
                    </a:p>
                  </a:txBody>
                  <a:tcPr marL="3810" marR="3810" marT="3810" marB="0" anchor="b"/>
                </a:tc>
              </a:tr>
              <a:tr h="333375">
                <a:tc>
                  <a:txBody>
                    <a:bodyPr/>
                    <a:lstStyle/>
                    <a:p>
                      <a:pPr marL="0" marR="0">
                        <a:spcBef>
                          <a:spcPts val="0"/>
                        </a:spcBef>
                        <a:spcAft>
                          <a:spcPts val="0"/>
                        </a:spcAft>
                      </a:pPr>
                      <a:r>
                        <a:rPr lang="en-US" sz="1400" b="1" dirty="0">
                          <a:effectLst/>
                          <a:latin typeface="+mn-lt"/>
                        </a:rPr>
                        <a:t>Lackland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15.2</a:t>
                      </a:r>
                    </a:p>
                  </a:txBody>
                  <a:tcPr marL="3810" marR="3810" marT="3810" marB="0" anchor="b"/>
                </a:tc>
              </a:tr>
              <a:tr h="333375">
                <a:tc>
                  <a:txBody>
                    <a:bodyPr/>
                    <a:lstStyle/>
                    <a:p>
                      <a:pPr marL="0" marR="0">
                        <a:spcBef>
                          <a:spcPts val="0"/>
                        </a:spcBef>
                        <a:spcAft>
                          <a:spcPts val="0"/>
                        </a:spcAft>
                      </a:pPr>
                      <a:r>
                        <a:rPr lang="en-US" sz="1400" b="1" dirty="0">
                          <a:effectLst/>
                          <a:latin typeface="+mn-lt"/>
                        </a:rPr>
                        <a:t>North East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16.7</a:t>
                      </a:r>
                    </a:p>
                  </a:txBody>
                  <a:tcPr marL="3810" marR="3810" marT="3810" marB="0" anchor="b"/>
                </a:tc>
              </a:tr>
              <a:tr h="333375">
                <a:tc>
                  <a:txBody>
                    <a:bodyPr/>
                    <a:lstStyle/>
                    <a:p>
                      <a:pPr marL="0" marR="0">
                        <a:spcBef>
                          <a:spcPts val="0"/>
                        </a:spcBef>
                        <a:spcAft>
                          <a:spcPts val="0"/>
                        </a:spcAft>
                      </a:pPr>
                      <a:r>
                        <a:rPr lang="en-US" sz="1400" b="1" dirty="0">
                          <a:effectLst/>
                          <a:latin typeface="+mn-lt"/>
                        </a:rPr>
                        <a:t>Northside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16.8</a:t>
                      </a:r>
                    </a:p>
                  </a:txBody>
                  <a:tcPr marL="3810" marR="3810" marT="3810" marB="0" anchor="b"/>
                </a:tc>
              </a:tr>
              <a:tr h="333375">
                <a:tc>
                  <a:txBody>
                    <a:bodyPr/>
                    <a:lstStyle/>
                    <a:p>
                      <a:pPr marL="0" marR="0">
                        <a:spcBef>
                          <a:spcPts val="0"/>
                        </a:spcBef>
                        <a:spcAft>
                          <a:spcPts val="0"/>
                        </a:spcAft>
                      </a:pPr>
                      <a:r>
                        <a:rPr lang="en-US" sz="1400" b="1" dirty="0">
                          <a:effectLst/>
                          <a:latin typeface="+mn-lt"/>
                        </a:rPr>
                        <a:t>Randolph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3.2</a:t>
                      </a:r>
                    </a:p>
                  </a:txBody>
                  <a:tcPr marL="3810" marR="3810" marT="3810" marB="0" anchor="b"/>
                </a:tc>
              </a:tr>
              <a:tr h="333375">
                <a:tc>
                  <a:txBody>
                    <a:bodyPr/>
                    <a:lstStyle/>
                    <a:p>
                      <a:pPr marL="0" marR="0">
                        <a:spcBef>
                          <a:spcPts val="0"/>
                        </a:spcBef>
                        <a:spcAft>
                          <a:spcPts val="0"/>
                        </a:spcAft>
                      </a:pPr>
                      <a:r>
                        <a:rPr lang="en-US" sz="1400" b="1" dirty="0">
                          <a:effectLst/>
                          <a:latin typeface="+mn-lt"/>
                        </a:rPr>
                        <a:t>San Antonio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44.7</a:t>
                      </a:r>
                    </a:p>
                  </a:txBody>
                  <a:tcPr marL="3810" marR="3810" marT="3810" marB="0" anchor="b"/>
                </a:tc>
              </a:tr>
              <a:tr h="333375">
                <a:tc>
                  <a:txBody>
                    <a:bodyPr/>
                    <a:lstStyle/>
                    <a:p>
                      <a:pPr marL="0" marR="0">
                        <a:spcBef>
                          <a:spcPts val="0"/>
                        </a:spcBef>
                        <a:spcAft>
                          <a:spcPts val="0"/>
                        </a:spcAft>
                      </a:pPr>
                      <a:r>
                        <a:rPr lang="en-US" sz="1400" b="1" dirty="0">
                          <a:effectLst/>
                          <a:latin typeface="+mn-lt"/>
                        </a:rPr>
                        <a:t>South San Antonio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36.6</a:t>
                      </a:r>
                    </a:p>
                  </a:txBody>
                  <a:tcPr marL="3810" marR="3810" marT="3810" marB="0" anchor="b"/>
                </a:tc>
              </a:tr>
              <a:tr h="333375">
                <a:tc>
                  <a:txBody>
                    <a:bodyPr/>
                    <a:lstStyle/>
                    <a:p>
                      <a:pPr marL="0" marR="0">
                        <a:spcBef>
                          <a:spcPts val="0"/>
                        </a:spcBef>
                        <a:spcAft>
                          <a:spcPts val="0"/>
                        </a:spcAft>
                      </a:pPr>
                      <a:r>
                        <a:rPr lang="en-US" sz="1400" b="1" dirty="0">
                          <a:effectLst/>
                          <a:latin typeface="+mn-lt"/>
                        </a:rPr>
                        <a:t>Somerset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24.4</a:t>
                      </a:r>
                    </a:p>
                  </a:txBody>
                  <a:tcPr marL="3810" marR="3810" marT="3810" marB="0" anchor="b"/>
                </a:tc>
              </a:tr>
              <a:tr h="333375">
                <a:tc>
                  <a:txBody>
                    <a:bodyPr/>
                    <a:lstStyle/>
                    <a:p>
                      <a:pPr marL="0" marR="0">
                        <a:spcBef>
                          <a:spcPts val="0"/>
                        </a:spcBef>
                        <a:spcAft>
                          <a:spcPts val="0"/>
                        </a:spcAft>
                      </a:pPr>
                      <a:r>
                        <a:rPr lang="en-US" sz="1400" b="1" dirty="0">
                          <a:effectLst/>
                          <a:latin typeface="+mn-lt"/>
                        </a:rPr>
                        <a:t>Southside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35.7</a:t>
                      </a:r>
                    </a:p>
                  </a:txBody>
                  <a:tcPr marL="3810" marR="3810" marT="3810" marB="0" anchor="b"/>
                </a:tc>
              </a:tr>
              <a:tr h="333375">
                <a:tc>
                  <a:txBody>
                    <a:bodyPr/>
                    <a:lstStyle/>
                    <a:p>
                      <a:pPr marL="0" marR="0">
                        <a:spcBef>
                          <a:spcPts val="0"/>
                        </a:spcBef>
                        <a:spcAft>
                          <a:spcPts val="0"/>
                        </a:spcAft>
                      </a:pPr>
                      <a:r>
                        <a:rPr lang="en-US" sz="1400" b="1" dirty="0">
                          <a:effectLst/>
                          <a:latin typeface="+mn-lt"/>
                        </a:rPr>
                        <a:t>Southwest ISD</a:t>
                      </a:r>
                      <a:endParaRPr lang="en-US" sz="14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fontAlgn="b"/>
                      <a:r>
                        <a:rPr lang="en-US" sz="2000" b="0" i="0" u="none" strike="noStrike" dirty="0">
                          <a:solidFill>
                            <a:schemeClr val="tx2"/>
                          </a:solidFill>
                          <a:effectLst/>
                          <a:latin typeface="Calibri" panose="020F0502020204030204" pitchFamily="34" charset="0"/>
                        </a:rPr>
                        <a:t>37.2</a:t>
                      </a:r>
                    </a:p>
                  </a:txBody>
                  <a:tcPr marL="3810" marR="3810" marT="3810" marB="0" anchor="b"/>
                </a:tc>
              </a:tr>
              <a:tr h="125016">
                <a:tc gridSpan="2">
                  <a:txBody>
                    <a:bodyPr/>
                    <a:lstStyle/>
                    <a:p>
                      <a:pPr marL="0" marR="0">
                        <a:lnSpc>
                          <a:spcPct val="150000"/>
                        </a:lnSpc>
                        <a:spcBef>
                          <a:spcPts val="0"/>
                        </a:spcBef>
                        <a:spcAft>
                          <a:spcPts val="0"/>
                        </a:spcAft>
                      </a:pPr>
                      <a:r>
                        <a:rPr lang="en-US" sz="5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Source: U.S. Census Bureau, 2010-2014 American Community Survey, DP03</a:t>
                      </a:r>
                      <a:endParaRPr lang="en-US" sz="500" dirty="0">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tc>
                <a:tc hMerge="1">
                  <a:txBody>
                    <a:bodyPr/>
                    <a:lstStyle/>
                    <a:p>
                      <a:pPr marL="0" marR="0" algn="ctr">
                        <a:lnSpc>
                          <a:spcPct val="150000"/>
                        </a:lnSpc>
                        <a:spcBef>
                          <a:spcPts val="0"/>
                        </a:spcBef>
                        <a:spcAft>
                          <a:spcPts val="0"/>
                        </a:spcAft>
                      </a:pPr>
                      <a:endParaRPr lang="en-US" sz="1500" dirty="0">
                        <a:effectLst/>
                        <a:latin typeface="+mn-lt"/>
                        <a:ea typeface="Arial" panose="020B0604020202020204" pitchFamily="34" charset="0"/>
                        <a:cs typeface="Times New Roman" panose="02020603050405020304" pitchFamily="18" charset="0"/>
                      </a:endParaRPr>
                    </a:p>
                  </a:txBody>
                  <a:tcPr marL="68580" marR="68580" marT="0" marB="0"/>
                </a:tc>
              </a:tr>
            </a:tbl>
          </a:graphicData>
        </a:graphic>
      </p:graphicFrame>
      <p:sp>
        <p:nvSpPr>
          <p:cNvPr id="3" name="Slide Number Placeholder 2"/>
          <p:cNvSpPr>
            <a:spLocks noGrp="1"/>
          </p:cNvSpPr>
          <p:nvPr>
            <p:ph type="sldNum" sz="quarter" idx="4"/>
          </p:nvPr>
        </p:nvSpPr>
        <p:spPr/>
        <p:txBody>
          <a:bodyPr/>
          <a:lstStyle/>
          <a:p>
            <a:fld id="{2BC1FA3B-F0C1-4F58-90BE-DCC7501F4B28}" type="slidenum">
              <a:rPr lang="en-US" smtClean="0"/>
              <a:pPr/>
              <a:t>31</a:t>
            </a:fld>
            <a:endParaRPr lang="en-US" dirty="0"/>
          </a:p>
        </p:txBody>
      </p:sp>
    </p:spTree>
    <p:extLst>
      <p:ext uri="{BB962C8B-B14F-4D97-AF65-F5344CB8AC3E}">
        <p14:creationId xmlns:p14="http://schemas.microsoft.com/office/powerpoint/2010/main" val="2347625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Births per ZIP Code in Bexar County, 2013</a:t>
            </a:r>
          </a:p>
        </p:txBody>
      </p:sp>
      <p:pic>
        <p:nvPicPr>
          <p:cNvPr id="4" name="Content Placeholder 3"/>
          <p:cNvPicPr>
            <a:picLocks noGrp="1" noChangeAspect="1"/>
          </p:cNvPicPr>
          <p:nvPr>
            <p:ph idx="1"/>
          </p:nvPr>
        </p:nvPicPr>
        <p:blipFill>
          <a:blip r:embed="rId2"/>
          <a:stretch>
            <a:fillRect/>
          </a:stretch>
        </p:blipFill>
        <p:spPr>
          <a:xfrm>
            <a:off x="1981200" y="1159486"/>
            <a:ext cx="4518430" cy="5537651"/>
          </a:xfrm>
          <a:prstGeom prst="rect">
            <a:avLst/>
          </a:prstGeom>
        </p:spPr>
      </p:pic>
      <p:pic>
        <p:nvPicPr>
          <p:cNvPr id="5" name="Picture 4"/>
          <p:cNvPicPr>
            <a:picLocks noChangeAspect="1"/>
          </p:cNvPicPr>
          <p:nvPr/>
        </p:nvPicPr>
        <p:blipFill>
          <a:blip r:embed="rId3"/>
          <a:stretch>
            <a:fillRect/>
          </a:stretch>
        </p:blipFill>
        <p:spPr>
          <a:xfrm>
            <a:off x="5105400" y="5125921"/>
            <a:ext cx="1193918" cy="1541400"/>
          </a:xfrm>
          <a:prstGeom prst="rect">
            <a:avLst/>
          </a:prstGeom>
        </p:spPr>
      </p:pic>
      <p:sp>
        <p:nvSpPr>
          <p:cNvPr id="6" name="Rectangle 5"/>
          <p:cNvSpPr/>
          <p:nvPr/>
        </p:nvSpPr>
        <p:spPr>
          <a:xfrm>
            <a:off x="76200" y="6445467"/>
            <a:ext cx="4572000" cy="261610"/>
          </a:xfrm>
          <a:prstGeom prst="rect">
            <a:avLst/>
          </a:prstGeom>
        </p:spPr>
        <p:txBody>
          <a:bodyPr>
            <a:spAutoFit/>
          </a:bodyPr>
          <a:lstStyle/>
          <a:p>
            <a:r>
              <a:rPr lang="en-US" sz="1050" dirty="0">
                <a:latin typeface="Arial" panose="020B0604020202020204" pitchFamily="34" charset="0"/>
                <a:ea typeface="Arial" panose="020B0604020202020204" pitchFamily="34" charset="0"/>
                <a:cs typeface="Times New Roman" panose="02020603050405020304" pitchFamily="18" charset="0"/>
              </a:rPr>
              <a:t>Source: San Antonio Metropolitan Health District, 2013 Health Profile</a:t>
            </a:r>
            <a:endParaRPr lang="en-US" sz="1050" i="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32</a:t>
            </a:fld>
            <a:endParaRPr lang="en-US" dirty="0"/>
          </a:p>
        </p:txBody>
      </p:sp>
    </p:spTree>
    <p:extLst>
      <p:ext uri="{BB962C8B-B14F-4D97-AF65-F5344CB8AC3E}">
        <p14:creationId xmlns:p14="http://schemas.microsoft.com/office/powerpoint/2010/main" val="2514106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Births Occurring by School </a:t>
            </a:r>
            <a:r>
              <a:rPr lang="en-US" dirty="0" smtClean="0"/>
              <a:t>District, </a:t>
            </a:r>
            <a:r>
              <a:rPr lang="en-US" dirty="0"/>
              <a:t>Bexar County, 2013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3642737"/>
              </p:ext>
            </p:extLst>
          </p:nvPr>
        </p:nvGraphicFramePr>
        <p:xfrm>
          <a:off x="1219199" y="1219199"/>
          <a:ext cx="7017223" cy="5583045"/>
        </p:xfrm>
        <a:graphic>
          <a:graphicData uri="http://schemas.openxmlformats.org/drawingml/2006/table">
            <a:tbl>
              <a:tblPr firstRow="1" firstCol="1" bandRow="1">
                <a:tableStyleId>{5C22544A-7EE6-4342-B048-85BDC9FD1C3A}</a:tableStyleId>
              </a:tblPr>
              <a:tblGrid>
                <a:gridCol w="1401883"/>
                <a:gridCol w="1229494"/>
                <a:gridCol w="931553"/>
                <a:gridCol w="761116"/>
                <a:gridCol w="878210"/>
                <a:gridCol w="936757"/>
                <a:gridCol w="878210"/>
              </a:tblGrid>
              <a:tr h="1101847">
                <a:tc>
                  <a:txBody>
                    <a:bodyPr/>
                    <a:lstStyle/>
                    <a:p>
                      <a:pPr marL="0" marR="0" algn="ctr">
                        <a:lnSpc>
                          <a:spcPct val="150000"/>
                        </a:lnSpc>
                        <a:spcBef>
                          <a:spcPts val="0"/>
                        </a:spcBef>
                        <a:spcAft>
                          <a:spcPts val="0"/>
                        </a:spcAft>
                      </a:pPr>
                      <a:r>
                        <a:rPr lang="en-US" sz="1000" b="0" dirty="0">
                          <a:effectLst/>
                        </a:rPr>
                        <a:t>School District</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000" b="0" dirty="0">
                          <a:effectLst/>
                        </a:rPr>
                        <a:t>Total Births</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000" b="0" dirty="0">
                          <a:effectLst/>
                        </a:rPr>
                        <a:t>Birth rate per 1,000 women aged </a:t>
                      </a:r>
                      <a:endParaRPr lang="en-US" sz="1050" b="0" dirty="0">
                        <a:effectLst/>
                      </a:endParaRPr>
                    </a:p>
                    <a:p>
                      <a:pPr marL="0" marR="0" algn="ctr">
                        <a:lnSpc>
                          <a:spcPct val="150000"/>
                        </a:lnSpc>
                        <a:spcBef>
                          <a:spcPts val="0"/>
                        </a:spcBef>
                        <a:spcAft>
                          <a:spcPts val="0"/>
                        </a:spcAft>
                      </a:pPr>
                      <a:r>
                        <a:rPr lang="en-US" sz="1000" b="0" dirty="0">
                          <a:effectLst/>
                        </a:rPr>
                        <a:t>15-19</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000" b="0" dirty="0">
                          <a:effectLst/>
                        </a:rPr>
                        <a:t>Percent of births to single mothers</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000" b="0" dirty="0">
                          <a:effectLst/>
                        </a:rPr>
                        <a:t>Percent of births to mothers with less than HS/GED</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000" b="0" dirty="0">
                          <a:effectLst/>
                        </a:rPr>
                        <a:t>Percent of births to mothers with BMI greater than 30</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000" b="0" dirty="0">
                          <a:effectLst/>
                        </a:rPr>
                        <a:t>Percent of births that were low birth weight</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Alamo Heights</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281</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3.43</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17</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6</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32</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7</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Boerne</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82</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6.67</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10</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0</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30</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9</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Comal</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348</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8.67</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13</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5</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33</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7</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East Central</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664</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35.66</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46</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16</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30</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9</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1" dirty="0">
                          <a:effectLst/>
                        </a:rPr>
                        <a:t>Edgewood</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988</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60.20</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71</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39</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29</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10</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Fort Sam Houston</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63</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7.18</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8</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6</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32</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0</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dirty="0" err="1">
                          <a:effectLst/>
                        </a:rPr>
                        <a:t>Harlandale</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916</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58.47</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68</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35</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30</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9</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Judson</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19,03</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38.53</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42</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12</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28</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9</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Medina Valley</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83</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27.52</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40</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12</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29</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7</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North East</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5,289</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29.35</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39</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14</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29</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9</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1" dirty="0">
                          <a:effectLst/>
                        </a:rPr>
                        <a:t>Northside</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8,131</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27.41</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36</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11</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29</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9</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San Antonio</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smtClean="0">
                          <a:effectLst/>
                        </a:rPr>
                        <a:t>4,910</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60.80</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65</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35</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28</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10</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800" b="0" dirty="0">
                          <a:effectLst/>
                        </a:rPr>
                        <a:t>Schertz-Cibolo-Universal City</a:t>
                      </a:r>
                      <a:endParaRPr lang="en-US" sz="9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97</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50.21</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53</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14</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27</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10</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Somerset</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144</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55.90</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60</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24</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27</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13</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1" dirty="0">
                          <a:effectLst/>
                        </a:rPr>
                        <a:t>South San Antonio</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793</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62.50</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63</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29</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31</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1" dirty="0">
                          <a:effectLst/>
                        </a:rPr>
                        <a:t>9</a:t>
                      </a:r>
                      <a:endParaRPr lang="en-US" sz="105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Southside</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365</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52.48</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60</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25</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30</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9</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20369">
                <a:tc>
                  <a:txBody>
                    <a:bodyPr/>
                    <a:lstStyle/>
                    <a:p>
                      <a:pPr marL="0" marR="0" algn="l">
                        <a:lnSpc>
                          <a:spcPct val="150000"/>
                        </a:lnSpc>
                        <a:spcBef>
                          <a:spcPts val="0"/>
                        </a:spcBef>
                        <a:spcAft>
                          <a:spcPts val="0"/>
                        </a:spcAft>
                      </a:pPr>
                      <a:r>
                        <a:rPr lang="en-US" sz="1000" b="0">
                          <a:effectLst/>
                        </a:rPr>
                        <a:t>Southwest</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997</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52.80</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24</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a:effectLst/>
                        </a:rPr>
                        <a:t>24</a:t>
                      </a:r>
                      <a:endParaRPr lang="en-US" sz="105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28</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000" b="0" dirty="0">
                          <a:effectLst/>
                        </a:rPr>
                        <a:t>8</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562076">
                <a:tc gridSpan="7">
                  <a:txBody>
                    <a:bodyPr/>
                    <a:lstStyle/>
                    <a:p>
                      <a:pPr marL="0" marR="0" algn="r">
                        <a:lnSpc>
                          <a:spcPct val="150000"/>
                        </a:lnSpc>
                        <a:spcBef>
                          <a:spcPts val="0"/>
                        </a:spcBef>
                        <a:spcAft>
                          <a:spcPts val="0"/>
                        </a:spcAft>
                      </a:pPr>
                      <a:r>
                        <a:rPr lang="en-US" sz="900" b="0" dirty="0">
                          <a:effectLst/>
                        </a:rPr>
                        <a:t>Source: San Antonio Metropolitan Health District, Maternal Health Indicators: 2013 Report, 2014.  </a:t>
                      </a:r>
                      <a:endParaRPr lang="en-US" sz="1050" b="0" dirty="0">
                        <a:effectLst/>
                      </a:endParaRPr>
                    </a:p>
                    <a:p>
                      <a:pPr marL="0" marR="0" algn="r">
                        <a:lnSpc>
                          <a:spcPct val="150000"/>
                        </a:lnSpc>
                        <a:spcBef>
                          <a:spcPts val="0"/>
                        </a:spcBef>
                        <a:spcAft>
                          <a:spcPts val="0"/>
                        </a:spcAft>
                      </a:pPr>
                      <a:r>
                        <a:rPr lang="en-US" sz="900" b="0" dirty="0">
                          <a:effectLst/>
                        </a:rPr>
                        <a:t>Note: In 2013, a total of 26,590 births occurred in Bexar County</a:t>
                      </a:r>
                      <a:r>
                        <a:rPr lang="en-US" sz="900" b="0" dirty="0" smtClean="0">
                          <a:effectLst/>
                        </a:rPr>
                        <a:t>.</a:t>
                      </a:r>
                      <a:endParaRPr lang="en-US" sz="105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Slide Number Placeholder 2"/>
          <p:cNvSpPr>
            <a:spLocks noGrp="1"/>
          </p:cNvSpPr>
          <p:nvPr>
            <p:ph type="sldNum" sz="quarter" idx="4"/>
          </p:nvPr>
        </p:nvSpPr>
        <p:spPr/>
        <p:txBody>
          <a:bodyPr/>
          <a:lstStyle/>
          <a:p>
            <a:fld id="{2BC1FA3B-F0C1-4F58-90BE-DCC7501F4B28}" type="slidenum">
              <a:rPr lang="en-US" smtClean="0"/>
              <a:pPr/>
              <a:t>33</a:t>
            </a:fld>
            <a:endParaRPr lang="en-US" dirty="0"/>
          </a:p>
        </p:txBody>
      </p:sp>
    </p:spTree>
    <p:extLst>
      <p:ext uri="{BB962C8B-B14F-4D97-AF65-F5344CB8AC3E}">
        <p14:creationId xmlns:p14="http://schemas.microsoft.com/office/powerpoint/2010/main" val="3270697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children immunized by ZIP code, Bexar County, TX, 2014</a:t>
            </a:r>
            <a:endParaRPr lang="en-US" dirty="0"/>
          </a:p>
        </p:txBody>
      </p:sp>
      <p:pic>
        <p:nvPicPr>
          <p:cNvPr id="4" name="Content Placeholder 3"/>
          <p:cNvPicPr>
            <a:picLocks noGrp="1" noChangeAspect="1"/>
          </p:cNvPicPr>
          <p:nvPr>
            <p:ph idx="1"/>
          </p:nvPr>
        </p:nvPicPr>
        <p:blipFill>
          <a:blip r:embed="rId2"/>
          <a:stretch>
            <a:fillRect/>
          </a:stretch>
        </p:blipFill>
        <p:spPr>
          <a:xfrm>
            <a:off x="1295400" y="1419367"/>
            <a:ext cx="6900080" cy="5244802"/>
          </a:xfrm>
          <a:prstGeom prst="rect">
            <a:avLst/>
          </a:prstGeom>
        </p:spPr>
      </p:pic>
      <p:pic>
        <p:nvPicPr>
          <p:cNvPr id="5" name="Picture 4"/>
          <p:cNvPicPr>
            <a:picLocks noChangeAspect="1"/>
          </p:cNvPicPr>
          <p:nvPr/>
        </p:nvPicPr>
        <p:blipFill>
          <a:blip r:embed="rId3"/>
          <a:stretch>
            <a:fillRect/>
          </a:stretch>
        </p:blipFill>
        <p:spPr>
          <a:xfrm>
            <a:off x="6616282" y="5355148"/>
            <a:ext cx="1551694" cy="1309021"/>
          </a:xfrm>
          <a:prstGeom prst="rect">
            <a:avLst/>
          </a:prstGeom>
        </p:spPr>
      </p:pic>
      <p:sp>
        <p:nvSpPr>
          <p:cNvPr id="3" name="Slide Number Placeholder 2"/>
          <p:cNvSpPr>
            <a:spLocks noGrp="1"/>
          </p:cNvSpPr>
          <p:nvPr>
            <p:ph type="sldNum" sz="quarter" idx="4"/>
          </p:nvPr>
        </p:nvSpPr>
        <p:spPr/>
        <p:txBody>
          <a:bodyPr/>
          <a:lstStyle/>
          <a:p>
            <a:fld id="{2BC1FA3B-F0C1-4F58-90BE-DCC7501F4B28}" type="slidenum">
              <a:rPr lang="en-US" smtClean="0"/>
              <a:pPr/>
              <a:t>34</a:t>
            </a:fld>
            <a:endParaRPr lang="en-US" dirty="0"/>
          </a:p>
        </p:txBody>
      </p:sp>
    </p:spTree>
    <p:extLst>
      <p:ext uri="{BB962C8B-B14F-4D97-AF65-F5344CB8AC3E}">
        <p14:creationId xmlns:p14="http://schemas.microsoft.com/office/powerpoint/2010/main" val="3599980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Juvenile Referrals by Zip Code for Bexar County, FY 2015</a:t>
            </a:r>
          </a:p>
        </p:txBody>
      </p:sp>
      <p:sp>
        <p:nvSpPr>
          <p:cNvPr id="4" name="Slide Number Placeholder 3"/>
          <p:cNvSpPr>
            <a:spLocks noGrp="1"/>
          </p:cNvSpPr>
          <p:nvPr>
            <p:ph type="sldNum" sz="quarter" idx="4"/>
          </p:nvPr>
        </p:nvSpPr>
        <p:spPr/>
        <p:txBody>
          <a:bodyPr/>
          <a:lstStyle/>
          <a:p>
            <a:fld id="{2BC1FA3B-F0C1-4F58-90BE-DCC7501F4B28}" type="slidenum">
              <a:rPr lang="en-US" smtClean="0"/>
              <a:pPr/>
              <a:t>35</a:t>
            </a:fld>
            <a:endParaRPr lang="en-US" dirty="0"/>
          </a:p>
        </p:txBody>
      </p:sp>
      <p:pic>
        <p:nvPicPr>
          <p:cNvPr id="6" name="Picture 5" descr="Y:\Projects\Head_Start\GIS\PNG\AVANCE_SA\2016\AVANCE_HeadStart_2015_Referrals_ZIPCode.png"/>
          <p:cNvPicPr>
            <a:picLocks noChangeAspect="1"/>
          </p:cNvPicPr>
          <p:nvPr/>
        </p:nvPicPr>
        <p:blipFill rotWithShape="1">
          <a:blip r:embed="rId2">
            <a:extLst>
              <a:ext uri="{28A0092B-C50C-407E-A947-70E740481C1C}">
                <a14:useLocalDpi xmlns:a14="http://schemas.microsoft.com/office/drawing/2010/main" val="0"/>
              </a:ext>
            </a:extLst>
          </a:blip>
          <a:srcRect l="3400" t="18392" r="4604" b="8343"/>
          <a:stretch/>
        </p:blipFill>
        <p:spPr bwMode="auto">
          <a:xfrm>
            <a:off x="1980401" y="1275328"/>
            <a:ext cx="4947821" cy="5097918"/>
          </a:xfrm>
          <a:prstGeom prst="rect">
            <a:avLst/>
          </a:prstGeom>
          <a:noFill/>
          <a:ln>
            <a:noFill/>
          </a:ln>
          <a:extLst>
            <a:ext uri="{53640926-AAD7-44D8-BBD7-CCE9431645EC}">
              <a14:shadowObscured xmlns:a14="http://schemas.microsoft.com/office/drawing/2010/main"/>
            </a:ext>
          </a:extLst>
        </p:spPr>
      </p:pic>
      <p:sp>
        <p:nvSpPr>
          <p:cNvPr id="8" name="Text Box 2"/>
          <p:cNvSpPr txBox="1">
            <a:spLocks noChangeArrowheads="1"/>
          </p:cNvSpPr>
          <p:nvPr/>
        </p:nvSpPr>
        <p:spPr bwMode="auto">
          <a:xfrm>
            <a:off x="19878" y="6373246"/>
            <a:ext cx="5053330" cy="30099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800" dirty="0" smtClean="0">
                <a:effectLst/>
                <a:latin typeface="Arial" panose="020B0604020202020204" pitchFamily="34" charset="0"/>
                <a:ea typeface="Arial" panose="020B0604020202020204" pitchFamily="34" charset="0"/>
                <a:cs typeface="Times New Roman" panose="02020603050405020304" pitchFamily="18" charset="0"/>
              </a:rPr>
              <a:t>Source</a:t>
            </a:r>
            <a:r>
              <a:rPr lang="en-US" sz="800" dirty="0">
                <a:effectLst/>
                <a:latin typeface="Arial" panose="020B0604020202020204" pitchFamily="34" charset="0"/>
                <a:ea typeface="Arial" panose="020B0604020202020204" pitchFamily="34" charset="0"/>
                <a:cs typeface="Times New Roman" panose="02020603050405020304" pitchFamily="18" charset="0"/>
              </a:rPr>
              <a:t>: Texas Juvenile Justice Department, Custom Request, 2016.</a:t>
            </a:r>
          </a:p>
          <a:p>
            <a:pPr marL="0" marR="0">
              <a:lnSpc>
                <a:spcPct val="150000"/>
              </a:lnSpc>
              <a:spcBef>
                <a:spcPts val="0"/>
              </a:spcBef>
              <a:spcAft>
                <a:spcPts val="100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1512227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i="1" dirty="0">
                <a:latin typeface="Arial" panose="020B0604020202020204" pitchFamily="34" charset="0"/>
                <a:ea typeface="Arial" panose="020B0604020202020204" pitchFamily="34" charset="0"/>
                <a:cs typeface="Times New Roman" panose="02020603050405020304" pitchFamily="18" charset="0"/>
              </a:rPr>
              <a:t>Confirmed Victims of Child Abuse/Neglect by Zip Code, Bexar County, </a:t>
            </a:r>
            <a:r>
              <a:rPr lang="en-US" sz="2800" i="1" dirty="0" smtClean="0">
                <a:latin typeface="Arial" panose="020B0604020202020204" pitchFamily="34" charset="0"/>
                <a:ea typeface="Arial" panose="020B0604020202020204" pitchFamily="34" charset="0"/>
                <a:cs typeface="Times New Roman" panose="02020603050405020304" pitchFamily="18" charset="0"/>
              </a:rPr>
              <a:t>2012</a:t>
            </a:r>
            <a:endParaRPr lang="en-US" sz="2800" dirty="0"/>
          </a:p>
        </p:txBody>
      </p:sp>
      <p:grpSp>
        <p:nvGrpSpPr>
          <p:cNvPr id="4" name="Group 3"/>
          <p:cNvGrpSpPr/>
          <p:nvPr/>
        </p:nvGrpSpPr>
        <p:grpSpPr>
          <a:xfrm>
            <a:off x="990600" y="1295400"/>
            <a:ext cx="7159895" cy="5372669"/>
            <a:chOff x="-252975" y="0"/>
            <a:chExt cx="5943600" cy="3713217"/>
          </a:xfrm>
        </p:grpSpPr>
        <p:sp>
          <p:nvSpPr>
            <p:cNvPr id="5" name="Text Box 2268"/>
            <p:cNvSpPr txBox="1"/>
            <p:nvPr/>
          </p:nvSpPr>
          <p:spPr>
            <a:xfrm>
              <a:off x="-252975" y="3370952"/>
              <a:ext cx="5943600" cy="34226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50000"/>
                </a:lnSpc>
                <a:spcBef>
                  <a:spcPts val="0"/>
                </a:spcBef>
                <a:spcAft>
                  <a:spcPts val="0"/>
                </a:spcAft>
              </a:pPr>
              <a:r>
                <a:rPr lang="en-US" sz="800" dirty="0" smtClean="0">
                  <a:effectLst/>
                  <a:latin typeface="Arial" panose="020B0604020202020204" pitchFamily="34" charset="0"/>
                  <a:ea typeface="Arial" panose="020B0604020202020204" pitchFamily="34" charset="0"/>
                  <a:cs typeface="Times New Roman" panose="02020603050405020304" pitchFamily="18" charset="0"/>
                </a:rPr>
                <a:t>Source</a:t>
              </a:r>
              <a:r>
                <a:rPr lang="en-US" sz="800" dirty="0">
                  <a:effectLst/>
                  <a:latin typeface="Arial" panose="020B0604020202020204" pitchFamily="34" charset="0"/>
                  <a:ea typeface="Arial" panose="020B0604020202020204" pitchFamily="34" charset="0"/>
                  <a:cs typeface="Times New Roman" panose="02020603050405020304" pitchFamily="18" charset="0"/>
                </a:rPr>
                <a:t>: Texas Department of Protective and Regulatory Services, Management Reporting and Statistics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5" descr="Y:\Projects\Head_Start\GIS\PNG\COSA\COSA_HeadStart_2012_Child_Abuse_ZIPCode_re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61822" cy="3370580"/>
            </a:xfrm>
            <a:prstGeom prst="rect">
              <a:avLst/>
            </a:prstGeom>
            <a:noFill/>
            <a:ln>
              <a:noFill/>
            </a:ln>
          </p:spPr>
        </p:pic>
      </p:grpSp>
      <p:sp>
        <p:nvSpPr>
          <p:cNvPr id="7" name="Slide Number Placeholder 6"/>
          <p:cNvSpPr>
            <a:spLocks noGrp="1"/>
          </p:cNvSpPr>
          <p:nvPr>
            <p:ph type="sldNum" sz="quarter" idx="4"/>
          </p:nvPr>
        </p:nvSpPr>
        <p:spPr/>
        <p:txBody>
          <a:bodyPr/>
          <a:lstStyle/>
          <a:p>
            <a:fld id="{2BC1FA3B-F0C1-4F58-90BE-DCC7501F4B28}" type="slidenum">
              <a:rPr lang="en-US" smtClean="0"/>
              <a:pPr/>
              <a:t>36</a:t>
            </a:fld>
            <a:endParaRPr lang="en-US" dirty="0"/>
          </a:p>
        </p:txBody>
      </p:sp>
    </p:spTree>
    <p:extLst>
      <p:ext uri="{BB962C8B-B14F-4D97-AF65-F5344CB8AC3E}">
        <p14:creationId xmlns:p14="http://schemas.microsoft.com/office/powerpoint/2010/main" val="3217254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400" dirty="0" smtClean="0"/>
              <a:t>Public High School Graduates' Six-Year Texas Public and Independent Higher Education Outcomes	</a:t>
            </a:r>
            <a:br>
              <a:rPr lang="en-US" sz="1400" dirty="0" smtClean="0"/>
            </a:br>
            <a:r>
              <a:rPr lang="en-US" sz="1400" dirty="0" smtClean="0"/>
              <a:t>Results of a Combined Cohort Graduating High School  AY 2005-2007 </a:t>
            </a:r>
            <a:br>
              <a:rPr lang="en-US" sz="1400" dirty="0" smtClean="0"/>
            </a:br>
            <a:r>
              <a:rPr lang="en-US" sz="1400" dirty="0" smtClean="0"/>
              <a:t>For High School Campuses with More Than 10 Graduates</a:t>
            </a:r>
            <a:br>
              <a:rPr lang="en-US" sz="1400" dirty="0" smtClean="0"/>
            </a:br>
            <a:r>
              <a:rPr lang="en-US" sz="1400" dirty="0" smtClean="0"/>
              <a:t>Northside ISD Campuses</a:t>
            </a:r>
            <a:endParaRPr lang="en-US" sz="1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40416536"/>
              </p:ext>
            </p:extLst>
          </p:nvPr>
        </p:nvGraphicFramePr>
        <p:xfrm>
          <a:off x="990600" y="1511300"/>
          <a:ext cx="7467599" cy="4713592"/>
        </p:xfrm>
        <a:graphic>
          <a:graphicData uri="http://schemas.openxmlformats.org/drawingml/2006/table">
            <a:tbl>
              <a:tblPr>
                <a:tableStyleId>{5C22544A-7EE6-4342-B048-85BDC9FD1C3A}</a:tableStyleId>
              </a:tblPr>
              <a:tblGrid>
                <a:gridCol w="192166"/>
                <a:gridCol w="841780"/>
                <a:gridCol w="1033948"/>
                <a:gridCol w="1033948"/>
                <a:gridCol w="1326306"/>
                <a:gridCol w="1265495"/>
                <a:gridCol w="1773956"/>
              </a:tblGrid>
              <a:tr h="1190653">
                <a:tc gridSpan="2">
                  <a:txBody>
                    <a:bodyPr/>
                    <a:lstStyle/>
                    <a:p>
                      <a:pPr algn="ctr" fontAlgn="b"/>
                      <a:r>
                        <a:rPr lang="en-US" sz="1200" b="1" u="none" strike="noStrike" dirty="0">
                          <a:solidFill>
                            <a:schemeClr val="tx2"/>
                          </a:solidFill>
                          <a:effectLst/>
                        </a:rPr>
                        <a:t> District Name </a:t>
                      </a:r>
                      <a:endParaRPr lang="en-US" sz="1200" b="1" i="0" u="none" strike="noStrike" dirty="0">
                        <a:solidFill>
                          <a:schemeClr val="tx2"/>
                        </a:solidFill>
                        <a:effectLst/>
                        <a:latin typeface="Calibri" panose="020F0502020204030204" pitchFamily="34" charset="0"/>
                      </a:endParaRPr>
                    </a:p>
                  </a:txBody>
                  <a:tcPr marL="4641" marR="4641" marT="4641" marB="0" anchor="b"/>
                </a:tc>
                <a:tc hMerge="1">
                  <a:txBody>
                    <a:bodyPr/>
                    <a:lstStyle/>
                    <a:p>
                      <a:endParaRPr lang="en-US"/>
                    </a:p>
                  </a:txBody>
                  <a:tcPr/>
                </a:tc>
                <a:tc>
                  <a:txBody>
                    <a:bodyPr/>
                    <a:lstStyle/>
                    <a:p>
                      <a:pPr algn="ctr" fontAlgn="b"/>
                      <a:r>
                        <a:rPr lang="en-US" sz="1200" b="1" u="none" strike="noStrike">
                          <a:solidFill>
                            <a:schemeClr val="tx2"/>
                          </a:solidFill>
                          <a:effectLst/>
                        </a:rPr>
                        <a:t> Campus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ctr" fontAlgn="b"/>
                      <a:r>
                        <a:rPr lang="en-US" sz="1200" b="1" u="none" strike="noStrike" dirty="0">
                          <a:solidFill>
                            <a:schemeClr val="tx2"/>
                          </a:solidFill>
                          <a:effectLst/>
                        </a:rPr>
                        <a:t> HS Grads </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ctr" fontAlgn="b"/>
                      <a:r>
                        <a:rPr lang="en-US" sz="1200" b="1" u="none" strike="noStrike" dirty="0">
                          <a:solidFill>
                            <a:schemeClr val="tx2"/>
                          </a:solidFill>
                          <a:effectLst/>
                        </a:rPr>
                        <a:t> % Graduates Enrolled Immediately </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ctr" fontAlgn="b"/>
                      <a:r>
                        <a:rPr lang="en-US" sz="1200" b="1" u="none" strike="noStrike" dirty="0">
                          <a:solidFill>
                            <a:schemeClr val="tx2"/>
                          </a:solidFill>
                          <a:effectLst/>
                        </a:rPr>
                        <a:t> % Graduates Who Earned a Certificate, Associates, or Bachelors Degree </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ctr" fontAlgn="b"/>
                      <a:r>
                        <a:rPr lang="en-US" sz="1200" b="1" u="none" strike="noStrike" dirty="0">
                          <a:solidFill>
                            <a:schemeClr val="tx2"/>
                          </a:solidFill>
                          <a:effectLst/>
                        </a:rPr>
                        <a:t> % of Graduates who Enrolled Immediately and earned a Certificate, Associates, or Bachelors Degree </a:t>
                      </a:r>
                      <a:endParaRPr lang="en-US" sz="1200" b="1" i="0" u="none" strike="noStrike" dirty="0">
                        <a:solidFill>
                          <a:schemeClr val="tx2"/>
                        </a:solidFill>
                        <a:effectLst/>
                        <a:latin typeface="Calibri" panose="020F0502020204030204" pitchFamily="34" charset="0"/>
                      </a:endParaRPr>
                    </a:p>
                  </a:txBody>
                  <a:tcPr marL="4641" marR="4641" marT="4641" marB="0" anchor="b"/>
                </a:tc>
              </a:tr>
              <a:tr h="95799">
                <a:tc gridSpan="3">
                  <a:txBody>
                    <a:bodyPr/>
                    <a:lstStyle/>
                    <a:p>
                      <a:pPr algn="l" fontAlgn="t"/>
                      <a:r>
                        <a:rPr lang="en-US" sz="1200" b="1" u="none" strike="noStrike">
                          <a:solidFill>
                            <a:schemeClr val="tx2"/>
                          </a:solidFill>
                          <a:effectLst/>
                        </a:rPr>
                        <a:t>NORTHSIDE ISD</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endParaRPr lang="en-US"/>
                    </a:p>
                  </a:txBody>
                  <a:tcPr/>
                </a:tc>
                <a:tc hMerge="1">
                  <a:txBody>
                    <a:bodyPr/>
                    <a:lstStyle/>
                    <a:p>
                      <a:endParaRPr lang="en-US"/>
                    </a:p>
                  </a:txBody>
                  <a:tcPr/>
                </a:tc>
                <a:tc>
                  <a:txBody>
                    <a:bodyPr/>
                    <a:lstStyle/>
                    <a:p>
                      <a:pPr algn="r" fontAlgn="b"/>
                      <a:r>
                        <a:rPr lang="en-US" sz="1200" b="1" u="none" strike="noStrike">
                          <a:solidFill>
                            <a:schemeClr val="tx2"/>
                          </a:solidFill>
                          <a:effectLst/>
                        </a:rPr>
                        <a:t>     12,764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62.3%</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29.4%</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47.2%</a:t>
                      </a:r>
                      <a:endParaRPr lang="en-US" sz="1200" b="1" i="0" u="none" strike="noStrike">
                        <a:solidFill>
                          <a:schemeClr val="tx2"/>
                        </a:solidFill>
                        <a:effectLst/>
                        <a:latin typeface="Calibri" panose="020F0502020204030204" pitchFamily="34" charset="0"/>
                      </a:endParaRPr>
                    </a:p>
                  </a:txBody>
                  <a:tcPr marL="4641" marR="4641" marT="4641" marB="0" anchor="b"/>
                </a:tc>
              </a:tr>
              <a:tr h="187038">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ALTERNATIVE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14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78.6%</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14.3%</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18.2%</a:t>
                      </a:r>
                      <a:endParaRPr lang="en-US" sz="1200" b="1" i="0" u="none" strike="noStrike">
                        <a:solidFill>
                          <a:schemeClr val="tx2"/>
                        </a:solidFill>
                        <a:effectLst/>
                        <a:latin typeface="Calibri" panose="020F0502020204030204" pitchFamily="34" charset="0"/>
                      </a:endParaRPr>
                    </a:p>
                  </a:txBody>
                  <a:tcPr marL="4641" marR="4641" marT="4641" marB="0" anchor="b"/>
                </a:tc>
              </a:tr>
              <a:tr h="187038">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CLARK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1,661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66.8%</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35.9%</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53.8%</a:t>
                      </a:r>
                      <a:endParaRPr lang="en-US" sz="1200" b="1" i="0" u="none" strike="noStrike">
                        <a:solidFill>
                          <a:schemeClr val="tx2"/>
                        </a:solidFill>
                        <a:effectLst/>
                        <a:latin typeface="Calibri" panose="020F0502020204030204" pitchFamily="34" charset="0"/>
                      </a:endParaRPr>
                    </a:p>
                  </a:txBody>
                  <a:tcPr marL="4641" marR="4641" marT="4641" marB="0" anchor="b"/>
                </a:tc>
              </a:tr>
              <a:tr h="273713">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EXCEL ACADEMY</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630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29.5%</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3.5%</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11.8%</a:t>
                      </a:r>
                      <a:endParaRPr lang="en-US" sz="1200" b="1" i="0" u="none" strike="noStrike">
                        <a:solidFill>
                          <a:schemeClr val="tx2"/>
                        </a:solidFill>
                        <a:effectLst/>
                        <a:latin typeface="Calibri" panose="020F0502020204030204" pitchFamily="34" charset="0"/>
                      </a:endParaRPr>
                    </a:p>
                  </a:txBody>
                  <a:tcPr marL="4641" marR="4641" marT="4641" marB="0" anchor="b"/>
                </a:tc>
              </a:tr>
              <a:tr h="273713">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HEALTH CAREERS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568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82.4%</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54.8%</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66.5%</a:t>
                      </a:r>
                      <a:endParaRPr lang="en-US" sz="1200" b="1" i="0" u="none" strike="noStrike" dirty="0">
                        <a:solidFill>
                          <a:schemeClr val="tx2"/>
                        </a:solidFill>
                        <a:effectLst/>
                        <a:latin typeface="Calibri" panose="020F0502020204030204" pitchFamily="34" charset="0"/>
                      </a:endParaRPr>
                    </a:p>
                  </a:txBody>
                  <a:tcPr marL="4641" marR="4641" marT="4641" marB="0" anchor="b"/>
                </a:tc>
              </a:tr>
              <a:tr h="182476">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HOLMES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1,039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59.0%</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20.4%</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34.6%</a:t>
                      </a:r>
                      <a:endParaRPr lang="en-US" sz="1200" b="1" i="0" u="none" strike="noStrike">
                        <a:solidFill>
                          <a:schemeClr val="tx2"/>
                        </a:solidFill>
                        <a:effectLst/>
                        <a:latin typeface="Calibri" panose="020F0502020204030204" pitchFamily="34" charset="0"/>
                      </a:endParaRPr>
                    </a:p>
                  </a:txBody>
                  <a:tcPr marL="4641" marR="4641" marT="4641" marB="0" anchor="b"/>
                </a:tc>
              </a:tr>
              <a:tr h="273713">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dirty="0">
                          <a:solidFill>
                            <a:schemeClr val="tx2"/>
                          </a:solidFill>
                          <a:effectLst/>
                        </a:rPr>
                        <a:t>HOLMGREEN CENTER</a:t>
                      </a:r>
                      <a:endParaRPr lang="en-US" sz="1200" b="1" i="0" u="none" strike="noStrike" dirty="0">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17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41.2%</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5.9%</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14.3%</a:t>
                      </a:r>
                      <a:endParaRPr lang="en-US" sz="1200" b="1" i="0" u="none" strike="noStrike">
                        <a:solidFill>
                          <a:schemeClr val="tx2"/>
                        </a:solidFill>
                        <a:effectLst/>
                        <a:latin typeface="Calibri" panose="020F0502020204030204" pitchFamily="34" charset="0"/>
                      </a:endParaRPr>
                    </a:p>
                  </a:txBody>
                  <a:tcPr marL="4641" marR="4641" marT="4641" marB="0" anchor="b"/>
                </a:tc>
              </a:tr>
              <a:tr h="91237">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JAY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1,621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50.3%</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16.3%</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32.4%</a:t>
                      </a:r>
                      <a:endParaRPr lang="en-US" sz="1200" b="1" i="0" u="none" strike="noStrike">
                        <a:solidFill>
                          <a:schemeClr val="tx2"/>
                        </a:solidFill>
                        <a:effectLst/>
                        <a:latin typeface="Calibri" panose="020F0502020204030204" pitchFamily="34" charset="0"/>
                      </a:endParaRPr>
                    </a:p>
                  </a:txBody>
                  <a:tcPr marL="4641" marR="4641" marT="4641" marB="0" anchor="b"/>
                </a:tc>
              </a:tr>
              <a:tr h="182476">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MARSHALL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1,580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65.6%</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31.1%</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47.4%</a:t>
                      </a:r>
                      <a:endParaRPr lang="en-US" sz="1200" b="1" i="0" u="none" strike="noStrike">
                        <a:solidFill>
                          <a:schemeClr val="tx2"/>
                        </a:solidFill>
                        <a:effectLst/>
                        <a:latin typeface="Calibri" panose="020F0502020204030204" pitchFamily="34" charset="0"/>
                      </a:endParaRPr>
                    </a:p>
                  </a:txBody>
                  <a:tcPr marL="4641" marR="4641" marT="4641" marB="0" anchor="b"/>
                </a:tc>
              </a:tr>
              <a:tr h="182476">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O'CONNOR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2,031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73.3%</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40.1%</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54.7%</a:t>
                      </a:r>
                      <a:endParaRPr lang="en-US" sz="1200" b="1" i="0" u="none" strike="noStrike">
                        <a:solidFill>
                          <a:schemeClr val="tx2"/>
                        </a:solidFill>
                        <a:effectLst/>
                        <a:latin typeface="Calibri" panose="020F0502020204030204" pitchFamily="34" charset="0"/>
                      </a:endParaRPr>
                    </a:p>
                  </a:txBody>
                  <a:tcPr marL="4641" marR="4641" marT="4641" marB="0" anchor="b"/>
                </a:tc>
              </a:tr>
              <a:tr h="456189">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SPECIAL EDUCATION NIGHT SCHOOL</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24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8.3%</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0.0%</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0.0%</a:t>
                      </a:r>
                      <a:endParaRPr lang="en-US" sz="1200" b="1" i="0" u="none" strike="noStrike">
                        <a:solidFill>
                          <a:schemeClr val="tx2"/>
                        </a:solidFill>
                        <a:effectLst/>
                        <a:latin typeface="Calibri" panose="020F0502020204030204" pitchFamily="34" charset="0"/>
                      </a:endParaRPr>
                    </a:p>
                  </a:txBody>
                  <a:tcPr marL="4641" marR="4641" marT="4641" marB="0" anchor="b"/>
                </a:tc>
              </a:tr>
              <a:tr h="182476">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STEVENS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345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55.1%</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19.1%</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34.7%</a:t>
                      </a:r>
                      <a:endParaRPr lang="en-US" sz="1200" b="1" i="0" u="none" strike="noStrike">
                        <a:solidFill>
                          <a:schemeClr val="tx2"/>
                        </a:solidFill>
                        <a:effectLst/>
                        <a:latin typeface="Calibri" panose="020F0502020204030204" pitchFamily="34" charset="0"/>
                      </a:endParaRPr>
                    </a:p>
                  </a:txBody>
                  <a:tcPr marL="4641" marR="4641" marT="4641" marB="0" anchor="b"/>
                </a:tc>
              </a:tr>
              <a:tr h="91237">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TAFT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1,595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64.7%</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33.5%</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51.7%</a:t>
                      </a:r>
                      <a:endParaRPr lang="en-US" sz="1200" b="1" i="0" u="none" strike="noStrike" dirty="0">
                        <a:solidFill>
                          <a:schemeClr val="tx2"/>
                        </a:solidFill>
                        <a:effectLst/>
                        <a:latin typeface="Calibri" panose="020F0502020204030204" pitchFamily="34" charset="0"/>
                      </a:endParaRPr>
                    </a:p>
                  </a:txBody>
                  <a:tcPr marL="4641" marR="4641" marT="4641" marB="0" anchor="b"/>
                </a:tc>
              </a:tr>
              <a:tr h="358736">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dirty="0">
                          <a:solidFill>
                            <a:schemeClr val="tx2"/>
                          </a:solidFill>
                          <a:effectLst/>
                        </a:rPr>
                        <a:t>VOCATIONAL  TRANSITION PROGRAM</a:t>
                      </a:r>
                      <a:endParaRPr lang="en-US" sz="1200" b="1" i="0" u="none" strike="noStrike" dirty="0">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92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0.0%</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0.0%</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0.0%</a:t>
                      </a:r>
                      <a:endParaRPr lang="en-US" sz="1200" b="1" i="0" u="none" strike="noStrike">
                        <a:solidFill>
                          <a:schemeClr val="tx2"/>
                        </a:solidFill>
                        <a:effectLst/>
                        <a:latin typeface="Calibri" panose="020F0502020204030204" pitchFamily="34" charset="0"/>
                      </a:endParaRPr>
                    </a:p>
                  </a:txBody>
                  <a:tcPr marL="4641" marR="4641" marT="4641" marB="0" anchor="b"/>
                </a:tc>
              </a:tr>
              <a:tr h="187038">
                <a:tc>
                  <a:txBody>
                    <a:bodyPr/>
                    <a:lstStyle/>
                    <a:p>
                      <a:pPr algn="l" fontAlgn="t"/>
                      <a:r>
                        <a:rPr lang="en-US" sz="1200" b="1" u="none" strike="noStrike">
                          <a:solidFill>
                            <a:schemeClr val="tx2"/>
                          </a:solidFill>
                          <a:effectLst/>
                        </a:rPr>
                        <a:t> </a:t>
                      </a:r>
                      <a:endParaRPr lang="en-US" sz="1200" b="1" i="0" u="none" strike="noStrike">
                        <a:solidFill>
                          <a:schemeClr val="tx2"/>
                        </a:solidFill>
                        <a:effectLst/>
                        <a:latin typeface="Calibri" panose="020F0502020204030204" pitchFamily="34" charset="0"/>
                      </a:endParaRPr>
                    </a:p>
                  </a:txBody>
                  <a:tcPr marL="4641" marR="4641" marT="4641" marB="0"/>
                </a:tc>
                <a:tc gridSpan="2">
                  <a:txBody>
                    <a:bodyPr/>
                    <a:lstStyle/>
                    <a:p>
                      <a:pPr algn="l" fontAlgn="t"/>
                      <a:r>
                        <a:rPr lang="en-US" sz="1200" b="1" u="none" strike="noStrike">
                          <a:solidFill>
                            <a:schemeClr val="tx2"/>
                          </a:solidFill>
                          <a:effectLst/>
                        </a:rPr>
                        <a:t>WARREN HS</a:t>
                      </a:r>
                      <a:endParaRPr lang="en-US" sz="1200" b="1" i="0" u="none" strike="noStrike">
                        <a:solidFill>
                          <a:schemeClr val="tx2"/>
                        </a:solidFill>
                        <a:effectLst/>
                        <a:latin typeface="Calibri" panose="020F0502020204030204" pitchFamily="34" charset="0"/>
                      </a:endParaRPr>
                    </a:p>
                  </a:txBody>
                  <a:tcPr marL="4641" marR="4641" marT="4641" marB="0"/>
                </a:tc>
                <a:tc hMerge="1">
                  <a:txBody>
                    <a:bodyPr/>
                    <a:lstStyle/>
                    <a:p>
                      <a:pPr algn="l" fontAlgn="t"/>
                      <a:endParaRPr lang="en-US" sz="500" b="0" i="0" u="none" strike="noStrike">
                        <a:solidFill>
                          <a:srgbClr val="000000"/>
                        </a:solidFill>
                        <a:effectLst/>
                        <a:latin typeface="Calibri" panose="020F0502020204030204" pitchFamily="34" charset="0"/>
                      </a:endParaRPr>
                    </a:p>
                  </a:txBody>
                  <a:tcPr marL="4641" marR="4641" marT="4641" marB="0"/>
                </a:tc>
                <a:tc>
                  <a:txBody>
                    <a:bodyPr/>
                    <a:lstStyle/>
                    <a:p>
                      <a:pPr algn="r" fontAlgn="b"/>
                      <a:r>
                        <a:rPr lang="en-US" sz="1200" b="1" u="none" strike="noStrike">
                          <a:solidFill>
                            <a:schemeClr val="tx2"/>
                          </a:solidFill>
                          <a:effectLst/>
                        </a:rPr>
                        <a:t>        1,547 </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a:solidFill>
                            <a:schemeClr val="tx2"/>
                          </a:solidFill>
                          <a:effectLst/>
                        </a:rPr>
                        <a:t>64.0%</a:t>
                      </a:r>
                      <a:endParaRPr lang="en-US" sz="1200" b="1" i="0" u="none" strike="noStrike">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28.3%</a:t>
                      </a:r>
                      <a:endParaRPr lang="en-US" sz="1200" b="1" i="0" u="none" strike="noStrike" dirty="0">
                        <a:solidFill>
                          <a:schemeClr val="tx2"/>
                        </a:solidFill>
                        <a:effectLst/>
                        <a:latin typeface="Calibri" panose="020F0502020204030204" pitchFamily="34" charset="0"/>
                      </a:endParaRPr>
                    </a:p>
                  </a:txBody>
                  <a:tcPr marL="4641" marR="4641" marT="4641" marB="0" anchor="b"/>
                </a:tc>
                <a:tc>
                  <a:txBody>
                    <a:bodyPr/>
                    <a:lstStyle/>
                    <a:p>
                      <a:pPr algn="r" fontAlgn="b"/>
                      <a:r>
                        <a:rPr lang="en-US" sz="1200" b="1" u="none" strike="noStrike" dirty="0">
                          <a:solidFill>
                            <a:schemeClr val="tx2"/>
                          </a:solidFill>
                          <a:effectLst/>
                        </a:rPr>
                        <a:t>44.2%</a:t>
                      </a:r>
                      <a:endParaRPr lang="en-US" sz="1200" b="1" i="0" u="none" strike="noStrike" dirty="0">
                        <a:solidFill>
                          <a:schemeClr val="tx2"/>
                        </a:solidFill>
                        <a:effectLst/>
                        <a:latin typeface="Calibri" panose="020F0502020204030204" pitchFamily="34" charset="0"/>
                      </a:endParaRPr>
                    </a:p>
                  </a:txBody>
                  <a:tcPr marL="4641" marR="4641" marT="4641" marB="0" anchor="b"/>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37</a:t>
            </a:fld>
            <a:endParaRPr lang="en-US" dirty="0"/>
          </a:p>
        </p:txBody>
      </p:sp>
      <p:sp>
        <p:nvSpPr>
          <p:cNvPr id="6" name="Rectangle 5"/>
          <p:cNvSpPr/>
          <p:nvPr/>
        </p:nvSpPr>
        <p:spPr>
          <a:xfrm>
            <a:off x="0" y="6406376"/>
            <a:ext cx="4572000" cy="276999"/>
          </a:xfrm>
          <a:prstGeom prst="rect">
            <a:avLst/>
          </a:prstGeom>
        </p:spPr>
        <p:txBody>
          <a:bodyPr>
            <a:spAutoFit/>
          </a:bodyPr>
          <a:lstStyle/>
          <a:p>
            <a:r>
              <a:rPr lang="en-US" sz="1200" dirty="0">
                <a:solidFill>
                  <a:schemeClr val="bg1">
                    <a:lumMod val="50000"/>
                  </a:schemeClr>
                </a:solidFill>
              </a:rPr>
              <a:t>Source: Texas Higher Education </a:t>
            </a:r>
            <a:r>
              <a:rPr lang="en-US" sz="1200" dirty="0" err="1">
                <a:solidFill>
                  <a:schemeClr val="bg1">
                    <a:lumMod val="50000"/>
                  </a:schemeClr>
                </a:solidFill>
              </a:rPr>
              <a:t>Coodinating</a:t>
            </a:r>
            <a:r>
              <a:rPr lang="en-US" sz="1200" dirty="0">
                <a:solidFill>
                  <a:schemeClr val="bg1">
                    <a:lumMod val="50000"/>
                  </a:schemeClr>
                </a:solidFill>
              </a:rPr>
              <a:t> Board</a:t>
            </a:r>
          </a:p>
        </p:txBody>
      </p:sp>
    </p:spTree>
    <p:extLst>
      <p:ext uri="{BB962C8B-B14F-4D97-AF65-F5344CB8AC3E}">
        <p14:creationId xmlns:p14="http://schemas.microsoft.com/office/powerpoint/2010/main" val="3987638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Dropout (7-12</a:t>
            </a:r>
            <a:r>
              <a:rPr lang="en-US" baseline="30000" dirty="0" smtClean="0"/>
              <a:t>th</a:t>
            </a:r>
            <a:r>
              <a:rPr lang="en-US" dirty="0" smtClean="0"/>
              <a:t> grades) Rates by District, Bexar County, 2014-15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01796565"/>
              </p:ext>
            </p:extLst>
          </p:nvPr>
        </p:nvGraphicFramePr>
        <p:xfrm>
          <a:off x="1828800" y="1734721"/>
          <a:ext cx="5562600" cy="3942774"/>
        </p:xfrm>
        <a:graphic>
          <a:graphicData uri="http://schemas.openxmlformats.org/drawingml/2006/table">
            <a:tbl>
              <a:tblPr>
                <a:tableStyleId>{5C22544A-7EE6-4342-B048-85BDC9FD1C3A}</a:tableStyleId>
              </a:tblPr>
              <a:tblGrid>
                <a:gridCol w="1828800"/>
                <a:gridCol w="1143000"/>
                <a:gridCol w="1524000"/>
                <a:gridCol w="1066800"/>
              </a:tblGrid>
              <a:tr h="288354">
                <a:tc>
                  <a:txBody>
                    <a:bodyPr/>
                    <a:lstStyle/>
                    <a:p>
                      <a:pPr algn="l" fontAlgn="b"/>
                      <a:r>
                        <a:rPr lang="en-US" sz="1800" u="none" strike="noStrike" dirty="0">
                          <a:effectLst/>
                        </a:rPr>
                        <a:t>District</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a:effectLst/>
                        </a:rPr>
                        <a:t>Dropouts</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Students</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Rate (%)</a:t>
                      </a:r>
                      <a:endParaRPr lang="en-US" sz="1800" b="1" i="0" u="none" strike="noStrike">
                        <a:solidFill>
                          <a:srgbClr val="000000"/>
                        </a:solidFill>
                        <a:effectLst/>
                        <a:latin typeface="Calibri" panose="020F0502020204030204" pitchFamily="34" charset="0"/>
                      </a:endParaRPr>
                    </a:p>
                  </a:txBody>
                  <a:tcPr marL="9525" marR="9525" marT="9525" marB="0" anchor="ctr"/>
                </a:tc>
              </a:tr>
              <a:tr h="320996">
                <a:tc>
                  <a:txBody>
                    <a:bodyPr/>
                    <a:lstStyle/>
                    <a:p>
                      <a:pPr algn="l" fontAlgn="b"/>
                      <a:r>
                        <a:rPr lang="en-US" sz="1800" u="none" strike="noStrike">
                          <a:effectLst/>
                        </a:rPr>
                        <a:t>Alamo Heights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&lt;2,400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0.3</a:t>
                      </a:r>
                      <a:endParaRPr lang="en-US" sz="1800" b="0" i="0" u="none" strike="noStrike">
                        <a:solidFill>
                          <a:srgbClr val="000000"/>
                        </a:solidFill>
                        <a:effectLst/>
                        <a:latin typeface="Calibri" panose="020F0502020204030204" pitchFamily="34" charset="0"/>
                      </a:endParaRPr>
                    </a:p>
                  </a:txBody>
                  <a:tcPr marL="9525" marR="9525" marT="9525" marB="0" anchor="ctr"/>
                </a:tc>
              </a:tr>
              <a:tr h="363563">
                <a:tc>
                  <a:txBody>
                    <a:bodyPr/>
                    <a:lstStyle/>
                    <a:p>
                      <a:pPr algn="l" fontAlgn="b"/>
                      <a:r>
                        <a:rPr lang="en-US" sz="1800" u="none" strike="noStrike">
                          <a:effectLst/>
                        </a:rPr>
                        <a:t>East Central</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62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4,833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1.3</a:t>
                      </a:r>
                      <a:endParaRPr lang="en-US" sz="1800" b="0" i="0" u="none" strike="noStrike">
                        <a:solidFill>
                          <a:srgbClr val="000000"/>
                        </a:solidFill>
                        <a:effectLst/>
                        <a:latin typeface="Calibri" panose="020F0502020204030204" pitchFamily="34" charset="0"/>
                      </a:endParaRPr>
                    </a:p>
                  </a:txBody>
                  <a:tcPr marL="9525" marR="9525" marT="9525" marB="0" anchor="ctr"/>
                </a:tc>
              </a:tr>
              <a:tr h="253730">
                <a:tc>
                  <a:txBody>
                    <a:bodyPr/>
                    <a:lstStyle/>
                    <a:p>
                      <a:pPr algn="l" fontAlgn="b"/>
                      <a:r>
                        <a:rPr lang="en-US" sz="1800" u="none" strike="noStrike">
                          <a:effectLst/>
                        </a:rPr>
                        <a:t>Edgewood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91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4,618</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525" marR="9525" marT="9525" marB="0" anchor="ctr"/>
                </a:tc>
              </a:tr>
              <a:tr h="220097">
                <a:tc>
                  <a:txBody>
                    <a:bodyPr/>
                    <a:lstStyle/>
                    <a:p>
                      <a:pPr algn="l" fontAlgn="b"/>
                      <a:r>
                        <a:rPr lang="en-US" sz="1800" u="none" strike="noStrike" dirty="0" err="1">
                          <a:effectLst/>
                        </a:rPr>
                        <a:t>Harlandale</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94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6,567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Judson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193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10,914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1.8</a:t>
                      </a:r>
                      <a:endParaRPr lang="en-US" sz="1800" b="0" i="0" u="none" strike="noStrike">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Northeast</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444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33,656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1.3</a:t>
                      </a:r>
                      <a:endParaRPr lang="en-US" sz="1800" b="0" i="0" u="none" strike="noStrike">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Northside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278</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47,686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0.6</a:t>
                      </a:r>
                      <a:endParaRPr lang="en-US" sz="1800" b="0" i="0" u="none" strike="noStrike">
                        <a:solidFill>
                          <a:srgbClr val="000000"/>
                        </a:solidFill>
                        <a:effectLst/>
                        <a:latin typeface="Calibri" panose="020F0502020204030204" pitchFamily="34" charset="0"/>
                      </a:endParaRPr>
                    </a:p>
                  </a:txBody>
                  <a:tcPr marL="9525" marR="9525" marT="9525" marB="0" anchor="ctr"/>
                </a:tc>
              </a:tr>
              <a:tr h="388202">
                <a:tc>
                  <a:txBody>
                    <a:bodyPr/>
                    <a:lstStyle/>
                    <a:p>
                      <a:pPr algn="l" fontAlgn="b"/>
                      <a:r>
                        <a:rPr lang="en-US" sz="1800" u="none" strike="noStrike">
                          <a:effectLst/>
                        </a:rPr>
                        <a:t>San Antonio</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687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21,411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3.2</a:t>
                      </a:r>
                      <a:endParaRPr lang="en-US" sz="1800" b="0" i="0" u="none" strike="noStrike">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Somerset</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22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&lt;1,900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1.2</a:t>
                      </a:r>
                      <a:endParaRPr lang="en-US" sz="1800" b="0" i="0" u="none" strike="noStrike">
                        <a:solidFill>
                          <a:srgbClr val="000000"/>
                        </a:solidFill>
                        <a:effectLst/>
                        <a:latin typeface="Calibri" panose="020F0502020204030204" pitchFamily="34" charset="0"/>
                      </a:endParaRPr>
                    </a:p>
                  </a:txBody>
                  <a:tcPr marL="9525" marR="9525" marT="9525" marB="0" anchor="ctr"/>
                </a:tc>
              </a:tr>
              <a:tr h="270329">
                <a:tc>
                  <a:txBody>
                    <a:bodyPr/>
                    <a:lstStyle/>
                    <a:p>
                      <a:pPr algn="l" fontAlgn="b"/>
                      <a:r>
                        <a:rPr lang="en-US" sz="1800" u="none" strike="noStrike">
                          <a:effectLst/>
                        </a:rPr>
                        <a:t>South San Antonio</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167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4,474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3.7</a:t>
                      </a:r>
                      <a:endParaRPr lang="en-US" sz="1800" b="0" i="0" u="none" strike="noStrike" dirty="0">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Southside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47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2,418</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1.9</a:t>
                      </a:r>
                      <a:endParaRPr lang="en-US" sz="1800" b="0" i="0" u="none" strike="noStrike" dirty="0">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Soutwest</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57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6,302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0.9</a:t>
                      </a:r>
                      <a:endParaRPr lang="en-US"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38</a:t>
            </a:fld>
            <a:endParaRPr lang="en-US" dirty="0"/>
          </a:p>
        </p:txBody>
      </p:sp>
      <p:sp>
        <p:nvSpPr>
          <p:cNvPr id="6" name="TextBox 5"/>
          <p:cNvSpPr txBox="1"/>
          <p:nvPr/>
        </p:nvSpPr>
        <p:spPr>
          <a:xfrm>
            <a:off x="304800" y="6436968"/>
            <a:ext cx="2068195" cy="246221"/>
          </a:xfrm>
          <a:prstGeom prst="rect">
            <a:avLst/>
          </a:prstGeom>
          <a:noFill/>
        </p:spPr>
        <p:txBody>
          <a:bodyPr wrap="none" rtlCol="0">
            <a:spAutoFit/>
          </a:bodyPr>
          <a:lstStyle/>
          <a:p>
            <a:r>
              <a:rPr lang="en-US" sz="1000" dirty="0" smtClean="0">
                <a:solidFill>
                  <a:schemeClr val="bg1">
                    <a:lumMod val="50000"/>
                  </a:schemeClr>
                </a:solidFill>
              </a:rPr>
              <a:t>Source: Texas Education Agency</a:t>
            </a:r>
            <a:endParaRPr lang="en-US" sz="1000" dirty="0">
              <a:solidFill>
                <a:schemeClr val="bg1">
                  <a:lumMod val="50000"/>
                </a:schemeClr>
              </a:solidFill>
            </a:endParaRPr>
          </a:p>
        </p:txBody>
      </p:sp>
    </p:spTree>
    <p:extLst>
      <p:ext uri="{BB962C8B-B14F-4D97-AF65-F5344CB8AC3E}">
        <p14:creationId xmlns:p14="http://schemas.microsoft.com/office/powerpoint/2010/main" val="3397716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096809"/>
            <a:ext cx="341593" cy="341593"/>
          </a:xfrm>
          <a:prstGeom prst="rect">
            <a:avLst/>
          </a:prstGeom>
        </p:spPr>
      </p:pic>
      <p:sp>
        <p:nvSpPr>
          <p:cNvPr id="10" name="TextBox 9"/>
          <p:cNvSpPr txBox="1"/>
          <p:nvPr/>
        </p:nvSpPr>
        <p:spPr>
          <a:xfrm>
            <a:off x="1789393" y="4058170"/>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9" t="4373" r="1149" b="8269"/>
          <a:stretch/>
        </p:blipFill>
        <p:spPr>
          <a:xfrm>
            <a:off x="1524000" y="762000"/>
            <a:ext cx="6477000" cy="5867400"/>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2015</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2015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t="28661"/>
          <a:stretch/>
        </p:blipFill>
        <p:spPr>
          <a:xfrm>
            <a:off x="914400" y="1586582"/>
            <a:ext cx="1947713" cy="1366292"/>
          </a:xfrm>
          <a:prstGeom prst="rect">
            <a:avLst/>
          </a:prstGeom>
        </p:spPr>
      </p:pic>
      <p:sp>
        <p:nvSpPr>
          <p:cNvPr id="3" name="Slide Number Placeholder 2"/>
          <p:cNvSpPr>
            <a:spLocks noGrp="1"/>
          </p:cNvSpPr>
          <p:nvPr>
            <p:ph type="sldNum" sz="quarter" idx="4"/>
          </p:nvPr>
        </p:nvSpPr>
        <p:spPr/>
        <p:txBody>
          <a:bodyPr/>
          <a:lstStyle/>
          <a:p>
            <a:fld id="{2BC1FA3B-F0C1-4F58-90BE-DCC7501F4B28}" type="slidenum">
              <a:rPr lang="en-US" smtClean="0"/>
              <a:pPr/>
              <a:t>4</a:t>
            </a:fld>
            <a:endParaRPr lang="en-US" dirty="0"/>
          </a:p>
        </p:txBody>
      </p:sp>
    </p:spTree>
    <p:extLst>
      <p:ext uri="{BB962C8B-B14F-4D97-AF65-F5344CB8AC3E}">
        <p14:creationId xmlns:p14="http://schemas.microsoft.com/office/powerpoint/2010/main" val="393589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2015</a:t>
            </a:r>
            <a:endParaRPr lang="en-US" sz="2800"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2015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99 counties lost population over the five year period.</a:t>
            </a:r>
            <a:endParaRPr lang="en-US" sz="1600" dirty="0">
              <a:solidFill>
                <a:srgbClr val="191C6F"/>
              </a:solidFill>
            </a:endParaRPr>
          </a:p>
        </p:txBody>
      </p:sp>
      <p:pic>
        <p:nvPicPr>
          <p:cNvPr id="8" name="Picture 7"/>
          <p:cNvPicPr>
            <a:picLocks noChangeAspect="1"/>
          </p:cNvPicPr>
          <p:nvPr/>
        </p:nvPicPr>
        <p:blipFill rotWithShape="1">
          <a:blip r:embed="rId3"/>
          <a:srcRect l="561" t="9960" r="561" b="9960"/>
          <a:stretch/>
        </p:blipFill>
        <p:spPr>
          <a:xfrm>
            <a:off x="1295400" y="1219446"/>
            <a:ext cx="6705600" cy="5502031"/>
          </a:xfrm>
          <a:prstGeom prst="rect">
            <a:avLst/>
          </a:prstGeom>
        </p:spPr>
      </p:pic>
      <p:pic>
        <p:nvPicPr>
          <p:cNvPr id="10" name="Picture 9"/>
          <p:cNvPicPr>
            <a:picLocks noChangeAspect="1"/>
          </p:cNvPicPr>
          <p:nvPr/>
        </p:nvPicPr>
        <p:blipFill rotWithShape="1">
          <a:blip r:embed="rId4"/>
          <a:srcRect t="27851" r="13058"/>
          <a:stretch/>
        </p:blipFill>
        <p:spPr>
          <a:xfrm>
            <a:off x="677310" y="1787908"/>
            <a:ext cx="1693380" cy="1381800"/>
          </a:xfrm>
          <a:prstGeom prst="rect">
            <a:avLst/>
          </a:prstGeom>
        </p:spPr>
      </p:pic>
      <p:sp>
        <p:nvSpPr>
          <p:cNvPr id="5" name="Slide Number Placeholder 4"/>
          <p:cNvSpPr>
            <a:spLocks noGrp="1"/>
          </p:cNvSpPr>
          <p:nvPr>
            <p:ph type="sldNum" sz="quarter" idx="4"/>
          </p:nvPr>
        </p:nvSpPr>
        <p:spPr/>
        <p:txBody>
          <a:bodyPr/>
          <a:lstStyle/>
          <a:p>
            <a:fld id="{2BC1FA3B-F0C1-4F58-90BE-DCC7501F4B28}" type="slidenum">
              <a:rPr lang="en-US" smtClean="0"/>
              <a:pPr/>
              <a:t>5</a:t>
            </a:fld>
            <a:endParaRPr lang="en-US" dirty="0"/>
          </a:p>
        </p:txBody>
      </p:sp>
    </p:spTree>
    <p:extLst>
      <p:ext uri="{BB962C8B-B14F-4D97-AF65-F5344CB8AC3E}">
        <p14:creationId xmlns:p14="http://schemas.microsoft.com/office/powerpoint/2010/main" val="309799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800" dirty="0" smtClean="0"/>
              <a:t>Estimated Percent Change of the Total Population </a:t>
            </a:r>
            <a:r>
              <a:rPr lang="en-US" sz="2800" smtClean="0"/>
              <a:t>by County, </a:t>
            </a:r>
            <a:r>
              <a:rPr lang="en-US" sz="2800" dirty="0" smtClean="0"/>
              <a:t>Texas, 2010 to 2015</a:t>
            </a:r>
            <a:endParaRPr lang="en-US" sz="2800"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2015 Vintage.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l="1125" t="7773" r="996" b="10052"/>
          <a:stretch/>
        </p:blipFill>
        <p:spPr>
          <a:xfrm>
            <a:off x="1905000" y="1088232"/>
            <a:ext cx="6629400" cy="5638800"/>
          </a:xfrm>
          <a:prstGeom prst="rect">
            <a:avLst/>
          </a:prstGeom>
        </p:spPr>
      </p:pic>
      <p:pic>
        <p:nvPicPr>
          <p:cNvPr id="6" name="Picture 5"/>
          <p:cNvPicPr>
            <a:picLocks noChangeAspect="1"/>
          </p:cNvPicPr>
          <p:nvPr/>
        </p:nvPicPr>
        <p:blipFill rotWithShape="1">
          <a:blip r:embed="rId4"/>
          <a:srcRect t="27851"/>
          <a:stretch/>
        </p:blipFill>
        <p:spPr>
          <a:xfrm>
            <a:off x="790361" y="1828800"/>
            <a:ext cx="1947713" cy="1381800"/>
          </a:xfrm>
          <a:prstGeom prst="rect">
            <a:avLst/>
          </a:prstGeom>
        </p:spPr>
      </p:pic>
      <p:sp>
        <p:nvSpPr>
          <p:cNvPr id="5" name="Slide Number Placeholder 4"/>
          <p:cNvSpPr>
            <a:spLocks noGrp="1"/>
          </p:cNvSpPr>
          <p:nvPr>
            <p:ph type="sldNum" sz="quarter" idx="4"/>
          </p:nvPr>
        </p:nvSpPr>
        <p:spPr/>
        <p:txBody>
          <a:bodyPr/>
          <a:lstStyle/>
          <a:p>
            <a:fld id="{2BC1FA3B-F0C1-4F58-90BE-DCC7501F4B28}" type="slidenum">
              <a:rPr lang="en-US" smtClean="0"/>
              <a:pPr/>
              <a:t>6</a:t>
            </a:fld>
            <a:endParaRPr lang="en-US" dirty="0"/>
          </a:p>
        </p:txBody>
      </p:sp>
    </p:spTree>
    <p:extLst>
      <p:ext uri="{BB962C8B-B14F-4D97-AF65-F5344CB8AC3E}">
        <p14:creationId xmlns:p14="http://schemas.microsoft.com/office/powerpoint/2010/main" val="631455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nvPr>
        </p:nvGraphicFramePr>
        <p:xfrm>
          <a:off x="609600" y="1371600"/>
          <a:ext cx="7543800" cy="53086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752600" y="152400"/>
            <a:ext cx="7467600" cy="830997"/>
          </a:xfrm>
          <a:prstGeom prst="rect">
            <a:avLst/>
          </a:prstGeom>
        </p:spPr>
        <p:txBody>
          <a:bodyPr wrap="square">
            <a:spAutoFit/>
          </a:bodyPr>
          <a:lstStyle/>
          <a:p>
            <a:pPr algn="ctr"/>
            <a:r>
              <a:rPr lang="en-US" dirty="0" smtClean="0">
                <a:solidFill>
                  <a:schemeClr val="bg1"/>
                </a:solidFill>
              </a:rPr>
              <a:t>Top Counties for Numeric Growth in Texas (U.S. Rank) by Components of Change, 2013-2014</a:t>
            </a:r>
            <a:endParaRPr lang="en-US" dirty="0">
              <a:solidFill>
                <a:schemeClr val="bg1"/>
              </a:solidFill>
            </a:endParaRPr>
          </a:p>
        </p:txBody>
      </p:sp>
      <p:sp>
        <p:nvSpPr>
          <p:cNvPr id="9" name="Rectangle 8"/>
          <p:cNvSpPr/>
          <p:nvPr/>
        </p:nvSpPr>
        <p:spPr>
          <a:xfrm>
            <a:off x="-114300" y="6477000"/>
            <a:ext cx="4572000" cy="273473"/>
          </a:xfrm>
          <a:prstGeom prst="rect">
            <a:avLst/>
          </a:prstGeom>
        </p:spPr>
        <p:txBody>
          <a:bodyPr>
            <a:spAutoFit/>
          </a:bodyPr>
          <a:lstStyle/>
          <a:p>
            <a:pPr marL="0" marR="0">
              <a:lnSpc>
                <a:spcPct val="107000"/>
              </a:lnSpc>
              <a:spcBef>
                <a:spcPts val="0"/>
              </a:spcBef>
              <a:spcAft>
                <a:spcPts val="0"/>
              </a:spcAft>
            </a:pPr>
            <a:r>
              <a:rPr lang="en-US" sz="1100" dirty="0"/>
              <a:t>Source: U.S. Census  Bureau, 2014 Vintage Population Estimates</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5560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2013-2014</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21885953"/>
              </p:ext>
            </p:extLst>
          </p:nvPr>
        </p:nvGraphicFramePr>
        <p:xfrm>
          <a:off x="1295400" y="1323080"/>
          <a:ext cx="6153468" cy="5153920"/>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2013-2014 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a:t>
                      </a:r>
                      <a:r>
                        <a:rPr lang="en-US" sz="1600" dirty="0" smtClean="0">
                          <a:effectLst/>
                        </a:rPr>
                        <a:t>International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Hays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83.89</a:t>
                      </a:r>
                      <a:r>
                        <a:rPr lang="en-US" sz="1600" b="1" dirty="0">
                          <a:effectLst/>
                        </a:rPr>
                        <a:t>%</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2.6%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Fort Bend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4.7%</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80.6</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17.37</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Comal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90.1%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3.0%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Andrews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12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62.8</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3.7</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Montgomery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13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82.1%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Williamson </a:t>
                      </a:r>
                      <a:endParaRPr lang="en-US"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14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76.8%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Kendall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15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3.8%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98.0%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5.0%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Ward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Denton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23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14.2</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Collin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73.9%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Aransas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110.8</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4.3%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Rockwall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Waller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a:effectLst/>
                        </a:rPr>
                        <a:t>2.9%</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5.3%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Ector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59.9%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Guadalupe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4.9%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gridSpan="5">
                  <a:txBody>
                    <a:bodyPr/>
                    <a:lstStyle/>
                    <a:p>
                      <a:pPr marL="0" marR="0">
                        <a:lnSpc>
                          <a:spcPct val="107000"/>
                        </a:lnSpc>
                        <a:spcBef>
                          <a:spcPts val="0"/>
                        </a:spcBef>
                        <a:spcAft>
                          <a:spcPts val="0"/>
                        </a:spcAft>
                      </a:pPr>
                      <a:r>
                        <a:rPr lang="en-US" sz="800" dirty="0">
                          <a:effectLst/>
                        </a:rPr>
                        <a:t>Source: U.S. Census  Bureau, 2014 Vintage Population Estimates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09600" y="6477000"/>
            <a:ext cx="4572000" cy="264368"/>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2013</a:t>
            </a: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277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Percent Population by Race and Ethnicity, Texas, 2000 and 2010</a:t>
            </a:r>
            <a:endParaRPr lang="en-US" sz="3200" dirty="0"/>
          </a:p>
        </p:txBody>
      </p:sp>
      <p:graphicFrame>
        <p:nvGraphicFramePr>
          <p:cNvPr id="8" name="Content Placeholder 7"/>
          <p:cNvGraphicFramePr>
            <a:graphicFrameLocks noGrp="1"/>
          </p:cNvGraphicFramePr>
          <p:nvPr>
            <p:ph idx="1"/>
            <p:extLst/>
          </p:nvPr>
        </p:nvGraphicFramePr>
        <p:xfrm>
          <a:off x="4648200" y="2149098"/>
          <a:ext cx="4038600" cy="3611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nvPr>
        </p:nvGraphicFramePr>
        <p:xfrm>
          <a:off x="0" y="2133600"/>
          <a:ext cx="4953000" cy="36270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0" y="6593478"/>
            <a:ext cx="3315331"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2000 and 2010 Decennial Census, SF1</a:t>
            </a:r>
            <a:endParaRPr lang="en-US" sz="800" dirty="0">
              <a:solidFill>
                <a:schemeClr val="tx1">
                  <a:lumMod val="50000"/>
                  <a:lumOff val="50000"/>
                </a:schemeClr>
              </a:solidFill>
            </a:endParaRPr>
          </a:p>
        </p:txBody>
      </p:sp>
      <p:sp>
        <p:nvSpPr>
          <p:cNvPr id="14" name="TextBox 13"/>
          <p:cNvSpPr txBox="1"/>
          <p:nvPr/>
        </p:nvSpPr>
        <p:spPr>
          <a:xfrm>
            <a:off x="6161473" y="1824335"/>
            <a:ext cx="870751" cy="461665"/>
          </a:xfrm>
          <a:prstGeom prst="rect">
            <a:avLst/>
          </a:prstGeom>
          <a:noFill/>
        </p:spPr>
        <p:txBody>
          <a:bodyPr wrap="none" rtlCol="0">
            <a:spAutoFit/>
          </a:bodyPr>
          <a:lstStyle/>
          <a:p>
            <a:r>
              <a:rPr lang="en-US" dirty="0" smtClean="0">
                <a:solidFill>
                  <a:schemeClr val="tx2"/>
                </a:solidFill>
              </a:rPr>
              <a:t>2010</a:t>
            </a:r>
            <a:endParaRPr lang="en-US" dirty="0">
              <a:solidFill>
                <a:schemeClr val="tx2"/>
              </a:solidFill>
            </a:endParaRPr>
          </a:p>
        </p:txBody>
      </p:sp>
      <p:sp>
        <p:nvSpPr>
          <p:cNvPr id="15" name="TextBox 14"/>
          <p:cNvSpPr txBox="1"/>
          <p:nvPr/>
        </p:nvSpPr>
        <p:spPr>
          <a:xfrm>
            <a:off x="2133600" y="1824335"/>
            <a:ext cx="870751" cy="461665"/>
          </a:xfrm>
          <a:prstGeom prst="rect">
            <a:avLst/>
          </a:prstGeom>
          <a:noFill/>
        </p:spPr>
        <p:txBody>
          <a:bodyPr wrap="none" rtlCol="0">
            <a:spAutoFit/>
          </a:bodyPr>
          <a:lstStyle/>
          <a:p>
            <a:r>
              <a:rPr lang="en-US" dirty="0" smtClean="0">
                <a:solidFill>
                  <a:schemeClr val="tx2"/>
                </a:solidFill>
              </a:rPr>
              <a:t>2000</a:t>
            </a:r>
            <a:endParaRPr lang="en-US" dirty="0">
              <a:solidFill>
                <a:schemeClr val="tx2"/>
              </a:solidFill>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9</a:t>
            </a:fld>
            <a:endParaRPr lang="en-US" dirty="0"/>
          </a:p>
        </p:txBody>
      </p:sp>
    </p:spTree>
    <p:extLst>
      <p:ext uri="{BB962C8B-B14F-4D97-AF65-F5344CB8AC3E}">
        <p14:creationId xmlns:p14="http://schemas.microsoft.com/office/powerpoint/2010/main" val="333168128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327827-ADB5-4A53-A1D5-C733F4954327}">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4A2D153-A545-4A3E-B636-BC684C007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16768</TotalTime>
  <Words>2450</Words>
  <Application>Microsoft Office PowerPoint</Application>
  <PresentationFormat>Letter Paper (8.5x11 in)</PresentationFormat>
  <Paragraphs>578</Paragraphs>
  <Slides>39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ＭＳ Ｐゴシック</vt:lpstr>
      <vt:lpstr>Arial</vt:lpstr>
      <vt:lpstr>Calibri</vt:lpstr>
      <vt:lpstr>Calibri Light</vt:lpstr>
      <vt:lpstr>Times New Roman</vt:lpstr>
      <vt:lpstr>Tw Cen MT</vt:lpstr>
      <vt:lpstr>1_Office Theme</vt:lpstr>
      <vt:lpstr>Demographics and Education in Texas and San Antonio</vt:lpstr>
      <vt:lpstr>Total Population and Population Change in Texas, 1950-2014</vt:lpstr>
      <vt:lpstr>PowerPoint Presentation</vt:lpstr>
      <vt:lpstr>Total Estimated Population by County, Texas, 2015</vt:lpstr>
      <vt:lpstr>Estimated Population Change, Texas Counties, 2010 to 2015</vt:lpstr>
      <vt:lpstr>Estimated Percent Change of the Total Population by County, Texas, 2010 to 2015</vt:lpstr>
      <vt:lpstr>PowerPoint Presentation</vt:lpstr>
      <vt:lpstr>PowerPoint Presentation</vt:lpstr>
      <vt:lpstr>Percent Population by Race and Ethnicity, Texas, 2000 and 2010</vt:lpstr>
      <vt:lpstr>Percent of the Population by Race and Ethnicity, San Antonio and Texas, 2010</vt:lpstr>
      <vt:lpstr>Texas White (non-Hispanic) and Hispanic Populations by Age, 2010</vt:lpstr>
      <vt:lpstr>Bexar County White (non-Hispanic) and Hispanic Populations by Age, 2013</vt:lpstr>
      <vt:lpstr>Housing and Household Characteristics, San Antonio and Texas</vt:lpstr>
      <vt:lpstr>Population Characteristics, San Antonio and Texas</vt:lpstr>
      <vt:lpstr>PowerPoint Presentation</vt:lpstr>
      <vt:lpstr>PowerPoint Presentation</vt:lpstr>
      <vt:lpstr>Percent of Students Participating in Bilingual or ESL Programs for School Districts in Bexar County,  2014-2015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population of 15-29 year old persons by race/ethnicity, Bexar County, Texas 2010-2015</vt:lpstr>
      <vt:lpstr>Educational Attainment of Persons Aged 25 Years and Older, NH White, Texas, Bexar County, San Antonio, 2014 </vt:lpstr>
      <vt:lpstr>Educational Attainment of Persons Aged 25 Years and Older, Hispanic for Texas, Bexar County, and San Antonio, 2014 </vt:lpstr>
      <vt:lpstr>Percent of Persons  by Age Group with at a Bachelors Degree or Higher, Texas, Bexar County, and San Antonio, 2014</vt:lpstr>
      <vt:lpstr>Percent of Hispanic Students Graduating from Bexar County High Schools by Year, 2011-2014</vt:lpstr>
      <vt:lpstr>Percent of children less than 18 years living in poverty by school district, 2010-2014</vt:lpstr>
      <vt:lpstr>Births per ZIP Code in Bexar County, 2013</vt:lpstr>
      <vt:lpstr>Births Occurring by School District, Bexar County, 2013</vt:lpstr>
      <vt:lpstr>Percent of children immunized by ZIP code, Bexar County, TX, 2014</vt:lpstr>
      <vt:lpstr>Juvenile Referrals by Zip Code for Bexar County, FY 2015</vt:lpstr>
      <vt:lpstr>Confirmed Victims of Child Abuse/Neglect by Zip Code, Bexar County, 2012</vt:lpstr>
      <vt:lpstr>Public High School Graduates' Six-Year Texas Public and Independent Higher Education Outcomes  Results of a Combined Cohort Graduating High School  AY 2005-2007  For High School Campuses with More Than 10 Graduates Northside ISD Campuses</vt:lpstr>
      <vt:lpstr>Dropout (7-12th grades) Rates by District, Bexar County, 2014-15</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468</cp:revision>
  <cp:lastPrinted>2012-07-15T20:37:49Z</cp:lastPrinted>
  <dcterms:created xsi:type="dcterms:W3CDTF">2010-01-22T14:36:29Z</dcterms:created>
  <dcterms:modified xsi:type="dcterms:W3CDTF">2016-08-08T13:38:53Z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