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Lst>
  <p:notesMasterIdLst>
    <p:notesMasterId r:id="rId37"/>
  </p:notesMasterIdLst>
  <p:sldIdLst>
    <p:sldId id="256" r:id="rId4"/>
    <p:sldId id="257" r:id="rId5"/>
    <p:sldId id="262" r:id="rId6"/>
    <p:sldId id="259" r:id="rId7"/>
    <p:sldId id="263" r:id="rId8"/>
    <p:sldId id="281" r:id="rId9"/>
    <p:sldId id="282" r:id="rId10"/>
    <p:sldId id="283" r:id="rId11"/>
    <p:sldId id="266" r:id="rId12"/>
    <p:sldId id="267" r:id="rId13"/>
    <p:sldId id="268" r:id="rId14"/>
    <p:sldId id="287" r:id="rId15"/>
    <p:sldId id="269" r:id="rId16"/>
    <p:sldId id="270" r:id="rId17"/>
    <p:sldId id="271" r:id="rId18"/>
    <p:sldId id="272" r:id="rId19"/>
    <p:sldId id="273" r:id="rId20"/>
    <p:sldId id="274" r:id="rId21"/>
    <p:sldId id="275" r:id="rId22"/>
    <p:sldId id="276" r:id="rId23"/>
    <p:sldId id="277" r:id="rId24"/>
    <p:sldId id="288" r:id="rId25"/>
    <p:sldId id="289" r:id="rId26"/>
    <p:sldId id="290" r:id="rId27"/>
    <p:sldId id="278" r:id="rId28"/>
    <p:sldId id="279" r:id="rId29"/>
    <p:sldId id="280" r:id="rId30"/>
    <p:sldId id="291" r:id="rId31"/>
    <p:sldId id="292" r:id="rId32"/>
    <p:sldId id="293" r:id="rId33"/>
    <p:sldId id="295" r:id="rId34"/>
    <p:sldId id="299" r:id="rId35"/>
    <p:sldId id="25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1" autoAdjust="0"/>
    <p:restoredTop sz="93705" autoAdjust="0"/>
  </p:normalViewPr>
  <p:slideViewPr>
    <p:cSldViewPr snapToGrid="0">
      <p:cViewPr varScale="1">
        <p:scale>
          <a:sx n="102" d="100"/>
          <a:sy n="102" d="100"/>
        </p:scale>
        <p:origin x="95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idser-nas01\IDSER\Users\ocq775\2015\DOMESTIC\ACS\work_5yr_b07_3.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89049285505981E-2"/>
          <c:y val="0.12281717725045477"/>
          <c:w val="0.9231195926898027"/>
          <c:h val="0.81066084720533504"/>
        </c:manualLayout>
      </c:layout>
      <c:barChart>
        <c:barDir val="col"/>
        <c:grouping val="clustered"/>
        <c:varyColors val="0"/>
        <c:ser>
          <c:idx val="1"/>
          <c:order val="0"/>
          <c:tx>
            <c:strRef>
              <c:f>Sheet1!$C$1</c:f>
              <c:strCache>
                <c:ptCount val="1"/>
                <c:pt idx="0">
                  <c:v>Numeric Change (Millions)</c:v>
                </c:pt>
              </c:strCache>
            </c:strRef>
          </c:tx>
          <c:spPr>
            <a:solidFill>
              <a:schemeClr val="accent2"/>
            </a:solidFill>
            <a:ln>
              <a:noFill/>
            </a:ln>
            <a:effectLst/>
          </c:spPr>
          <c:invertIfNegative val="0"/>
          <c:dLbls>
            <c:spPr>
              <a:noFill/>
              <a:ln>
                <a:noFill/>
              </a:ln>
              <a:effectLst/>
            </c:spPr>
            <c:txPr>
              <a:bodyPr rot="-528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1950</c:v>
                </c:pt>
                <c:pt idx="1">
                  <c:v>1960</c:v>
                </c:pt>
                <c:pt idx="2">
                  <c:v>1970</c:v>
                </c:pt>
                <c:pt idx="3">
                  <c:v>1980</c:v>
                </c:pt>
                <c:pt idx="4">
                  <c:v>1990</c:v>
                </c:pt>
                <c:pt idx="5">
                  <c:v>2000</c:v>
                </c:pt>
                <c:pt idx="6">
                  <c:v>2010</c:v>
                </c:pt>
                <c:pt idx="7">
                  <c:v>2011</c:v>
                </c:pt>
                <c:pt idx="8">
                  <c:v>2012</c:v>
                </c:pt>
                <c:pt idx="9">
                  <c:v>2013</c:v>
                </c:pt>
                <c:pt idx="10">
                  <c:v>2014</c:v>
                </c:pt>
                <c:pt idx="11">
                  <c:v>2015</c:v>
                </c:pt>
              </c:numCache>
            </c:numRef>
          </c:cat>
          <c:val>
            <c:numRef>
              <c:f>Sheet1!$C$2:$C$13</c:f>
              <c:numCache>
                <c:formatCode>0.00</c:formatCode>
                <c:ptCount val="12"/>
                <c:pt idx="1">
                  <c:v>1.8684829999999999</c:v>
                </c:pt>
                <c:pt idx="2">
                  <c:v>1.6170530000000001</c:v>
                </c:pt>
                <c:pt idx="3">
                  <c:v>3.0324610000000001</c:v>
                </c:pt>
                <c:pt idx="4">
                  <c:v>2.7573189999999999</c:v>
                </c:pt>
                <c:pt idx="5">
                  <c:v>3.86531</c:v>
                </c:pt>
                <c:pt idx="6">
                  <c:v>4.2937409999999998</c:v>
                </c:pt>
                <c:pt idx="7">
                  <c:v>0.41</c:v>
                </c:pt>
                <c:pt idx="8">
                  <c:v>0.435</c:v>
                </c:pt>
                <c:pt idx="9">
                  <c:v>0.38739699999999999</c:v>
                </c:pt>
                <c:pt idx="10">
                  <c:v>0.44749499999999998</c:v>
                </c:pt>
                <c:pt idx="11">
                  <c:v>0.49</c:v>
                </c:pt>
              </c:numCache>
            </c:numRef>
          </c:val>
        </c:ser>
        <c:ser>
          <c:idx val="0"/>
          <c:order val="1"/>
          <c:tx>
            <c:strRef>
              <c:f>Sheet1!$B$1</c:f>
              <c:strCache>
                <c:ptCount val="1"/>
                <c:pt idx="0">
                  <c:v>Population (Millions)</c:v>
                </c:pt>
              </c:strCache>
            </c:strRef>
          </c:tx>
          <c:spPr>
            <a:solidFill>
              <a:schemeClr val="accent1"/>
            </a:solidFill>
            <a:ln>
              <a:noFill/>
            </a:ln>
            <a:effectLst/>
          </c:spPr>
          <c:invertIfNegative val="0"/>
          <c:dLbls>
            <c:spPr>
              <a:noFill/>
              <a:ln>
                <a:noFill/>
              </a:ln>
              <a:effectLst/>
            </c:spPr>
            <c:txPr>
              <a:bodyPr rot="-3360000" spcFirstLastPara="1" vertOverflow="ellipsis"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1950</c:v>
                </c:pt>
                <c:pt idx="1">
                  <c:v>1960</c:v>
                </c:pt>
                <c:pt idx="2">
                  <c:v>1970</c:v>
                </c:pt>
                <c:pt idx="3">
                  <c:v>1980</c:v>
                </c:pt>
                <c:pt idx="4">
                  <c:v>1990</c:v>
                </c:pt>
                <c:pt idx="5">
                  <c:v>2000</c:v>
                </c:pt>
                <c:pt idx="6">
                  <c:v>2010</c:v>
                </c:pt>
                <c:pt idx="7">
                  <c:v>2011</c:v>
                </c:pt>
                <c:pt idx="8">
                  <c:v>2012</c:v>
                </c:pt>
                <c:pt idx="9">
                  <c:v>2013</c:v>
                </c:pt>
                <c:pt idx="10">
                  <c:v>2014</c:v>
                </c:pt>
                <c:pt idx="11">
                  <c:v>2015</c:v>
                </c:pt>
              </c:numCache>
            </c:numRef>
          </c:cat>
          <c:val>
            <c:numRef>
              <c:f>Sheet1!$B$2:$B$13</c:f>
              <c:numCache>
                <c:formatCode>0.00</c:formatCode>
                <c:ptCount val="12"/>
                <c:pt idx="0">
                  <c:v>7.7111939999999999</c:v>
                </c:pt>
                <c:pt idx="1">
                  <c:v>9.5796770000000002</c:v>
                </c:pt>
                <c:pt idx="2">
                  <c:v>11.196730000000001</c:v>
                </c:pt>
                <c:pt idx="3">
                  <c:v>14.229191</c:v>
                </c:pt>
                <c:pt idx="4">
                  <c:v>16.986509999999999</c:v>
                </c:pt>
                <c:pt idx="5">
                  <c:v>20.85182</c:v>
                </c:pt>
                <c:pt idx="6">
                  <c:v>25.145561000000001</c:v>
                </c:pt>
                <c:pt idx="7">
                  <c:v>25.65</c:v>
                </c:pt>
                <c:pt idx="8">
                  <c:v>26.060796</c:v>
                </c:pt>
                <c:pt idx="9">
                  <c:v>26.448193</c:v>
                </c:pt>
                <c:pt idx="10">
                  <c:v>26.895688</c:v>
                </c:pt>
                <c:pt idx="11">
                  <c:v>27.47</c:v>
                </c:pt>
              </c:numCache>
            </c:numRef>
          </c:val>
        </c:ser>
        <c:dLbls>
          <c:showLegendKey val="0"/>
          <c:showVal val="0"/>
          <c:showCatName val="0"/>
          <c:showSerName val="0"/>
          <c:showPercent val="0"/>
          <c:showBubbleSize val="0"/>
        </c:dLbls>
        <c:gapWidth val="219"/>
        <c:overlap val="-27"/>
        <c:axId val="244215336"/>
        <c:axId val="244216120"/>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Annual Percent Change</c:v>
                      </c:pt>
                    </c:strCache>
                  </c:strRef>
                </c:tx>
                <c:spPr>
                  <a:solidFill>
                    <a:schemeClr val="accent3"/>
                  </a:solidFill>
                  <a:ln>
                    <a:noFill/>
                  </a:ln>
                  <a:effectLst/>
                </c:spPr>
                <c:invertIfNegative val="0"/>
                <c:cat>
                  <c:numRef>
                    <c:extLst>
                      <c:ext uri="{02D57815-91ED-43cb-92C2-25804820EDAC}">
                        <c15:formulaRef>
                          <c15:sqref>Sheet1!$A$2:$A$13</c15:sqref>
                        </c15:formulaRef>
                      </c:ext>
                    </c:extLst>
                    <c:numCache>
                      <c:formatCode>General</c:formatCode>
                      <c:ptCount val="12"/>
                      <c:pt idx="0">
                        <c:v>1950</c:v>
                      </c:pt>
                      <c:pt idx="1">
                        <c:v>1960</c:v>
                      </c:pt>
                      <c:pt idx="2">
                        <c:v>1970</c:v>
                      </c:pt>
                      <c:pt idx="3">
                        <c:v>1980</c:v>
                      </c:pt>
                      <c:pt idx="4">
                        <c:v>1990</c:v>
                      </c:pt>
                      <c:pt idx="5">
                        <c:v>2000</c:v>
                      </c:pt>
                      <c:pt idx="6">
                        <c:v>2010</c:v>
                      </c:pt>
                      <c:pt idx="7">
                        <c:v>2011</c:v>
                      </c:pt>
                      <c:pt idx="8">
                        <c:v>2012</c:v>
                      </c:pt>
                      <c:pt idx="9">
                        <c:v>2013</c:v>
                      </c:pt>
                      <c:pt idx="10">
                        <c:v>2014</c:v>
                      </c:pt>
                      <c:pt idx="11">
                        <c:v>2015</c:v>
                      </c:pt>
                    </c:numCache>
                  </c:numRef>
                </c:cat>
                <c:val>
                  <c:numRef>
                    <c:extLst>
                      <c:ext uri="{02D57815-91ED-43cb-92C2-25804820EDAC}">
                        <c15:formulaRef>
                          <c15:sqref>Sheet1!$D$2:$D$13</c15:sqref>
                        </c15:formulaRef>
                      </c:ext>
                    </c:extLst>
                    <c:numCache>
                      <c:formatCode>General</c:formatCode>
                      <c:ptCount val="12"/>
                      <c:pt idx="0">
                        <c:v>0</c:v>
                      </c:pt>
                      <c:pt idx="1">
                        <c:v>2.4</c:v>
                      </c:pt>
                      <c:pt idx="2">
                        <c:v>1.7</c:v>
                      </c:pt>
                      <c:pt idx="3">
                        <c:v>2.7</c:v>
                      </c:pt>
                      <c:pt idx="4">
                        <c:v>2</c:v>
                      </c:pt>
                      <c:pt idx="5">
                        <c:v>2.2999999999999998</c:v>
                      </c:pt>
                      <c:pt idx="6">
                        <c:v>2.1</c:v>
                      </c:pt>
                      <c:pt idx="8">
                        <c:v>1.8</c:v>
                      </c:pt>
                      <c:pt idx="9">
                        <c:v>1.4</c:v>
                      </c:pt>
                      <c:pt idx="10">
                        <c:v>1.7</c:v>
                      </c:pt>
                    </c:numCache>
                  </c:numRef>
                </c:val>
              </c15:ser>
            </c15:filteredBarSeries>
          </c:ext>
        </c:extLst>
      </c:barChart>
      <c:catAx>
        <c:axId val="244215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216120"/>
        <c:crosses val="autoZero"/>
        <c:auto val="1"/>
        <c:lblAlgn val="ctr"/>
        <c:lblOffset val="100"/>
        <c:noMultiLvlLbl val="0"/>
      </c:catAx>
      <c:valAx>
        <c:axId val="2442161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215336"/>
        <c:crosses val="autoZero"/>
        <c:crossBetween val="between"/>
      </c:valAx>
      <c:spPr>
        <a:noFill/>
        <a:ln>
          <a:noFill/>
        </a:ln>
        <a:effectLst/>
      </c:spPr>
    </c:plotArea>
    <c:legend>
      <c:legendPos val="b"/>
      <c:layout>
        <c:manualLayout>
          <c:xMode val="edge"/>
          <c:yMode val="edge"/>
          <c:x val="0.17904721979197041"/>
          <c:y val="2.5565829857645771E-3"/>
          <c:w val="0.6352584572761738"/>
          <c:h val="7.10898432002205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16908042744657"/>
          <c:y val="0.12202441304425987"/>
          <c:w val="0.81972300337457815"/>
          <c:h val="0.80611117103512742"/>
        </c:manualLayout>
      </c:layout>
      <c:barChart>
        <c:barDir val="bar"/>
        <c:grouping val="stacked"/>
        <c:varyColors val="0"/>
        <c:ser>
          <c:idx val="0"/>
          <c:order val="0"/>
          <c:tx>
            <c:strRef>
              <c:f>Sheet1!$B$1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4"/>
          <c:order val="1"/>
          <c:tx>
            <c:strRef>
              <c:f>Sheet1!$F$1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dLbls>
          <c:showLegendKey val="0"/>
          <c:showVal val="0"/>
          <c:showCatName val="0"/>
          <c:showSerName val="0"/>
          <c:showPercent val="0"/>
          <c:showBubbleSize val="0"/>
        </c:dLbls>
        <c:gapWidth val="0"/>
        <c:overlap val="100"/>
        <c:axId val="249173320"/>
        <c:axId val="249173712"/>
      </c:barChart>
      <c:catAx>
        <c:axId val="249173320"/>
        <c:scaling>
          <c:orientation val="minMax"/>
        </c:scaling>
        <c:delete val="0"/>
        <c:axPos val="l"/>
        <c:numFmt formatCode="General" sourceLinked="0"/>
        <c:majorTickMark val="out"/>
        <c:minorTickMark val="none"/>
        <c:tickLblPos val="low"/>
        <c:txPr>
          <a:bodyPr/>
          <a:lstStyle/>
          <a:p>
            <a:pPr>
              <a:defRPr sz="1050" baseline="0"/>
            </a:pPr>
            <a:endParaRPr lang="en-US"/>
          </a:p>
        </c:txPr>
        <c:crossAx val="249173712"/>
        <c:crosses val="autoZero"/>
        <c:auto val="1"/>
        <c:lblAlgn val="ctr"/>
        <c:lblOffset val="100"/>
        <c:tickLblSkip val="5"/>
        <c:noMultiLvlLbl val="0"/>
      </c:catAx>
      <c:valAx>
        <c:axId val="249173712"/>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49173320"/>
        <c:crosses val="autoZero"/>
        <c:crossBetween val="between"/>
      </c:valAx>
    </c:plotArea>
    <c:legend>
      <c:legendPos val="t"/>
      <c:layout>
        <c:manualLayout>
          <c:xMode val="edge"/>
          <c:yMode val="edge"/>
          <c:x val="0.36734568335208106"/>
          <c:y val="5.4794520547945202E-2"/>
          <c:w val="0.25935625234345705"/>
          <c:h val="4.1285190378599936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2"/>
          <c:order val="1"/>
          <c:tx>
            <c:strRef>
              <c:f>Sheet1!$D$1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2"/>
          <c:tx>
            <c:strRef>
              <c:f>Sheet1!$E$1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3"/>
          <c:tx>
            <c:strRef>
              <c:f>Sheet1!$F$1</c:f>
              <c:strCache>
                <c:ptCount val="1"/>
                <c:pt idx="0">
                  <c:v>Male Other, Non Hispanic</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1"/>
          <c:order val="4"/>
          <c:tx>
            <c:strRef>
              <c:f>Sheet1!$C$1</c:f>
              <c:strCache>
                <c:ptCount val="1"/>
                <c:pt idx="0">
                  <c:v>Male Hispanic</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5"/>
          <c:order val="5"/>
          <c:tx>
            <c:strRef>
              <c:f>Sheet1!$G$1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7"/>
          <c:order val="6"/>
          <c:tx>
            <c:strRef>
              <c:f>Sheet1!$I$1</c:f>
              <c:strCache>
                <c:ptCount val="1"/>
                <c:pt idx="0">
                  <c:v>Female Black, Non-Hispanic</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7"/>
          <c:tx>
            <c:strRef>
              <c:f>Sheet1!$J$1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8"/>
          <c:tx>
            <c:strRef>
              <c:f>Sheet1!$K$1</c:f>
              <c:strCache>
                <c:ptCount val="1"/>
                <c:pt idx="0">
                  <c:v>Female Other, Non Hispanic</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ser>
          <c:idx val="6"/>
          <c:order val="9"/>
          <c:tx>
            <c:strRef>
              <c:f>Sheet1!$H$1</c:f>
              <c:strCache>
                <c:ptCount val="1"/>
                <c:pt idx="0">
                  <c:v>Female Hispanic</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dLbls>
          <c:showLegendKey val="0"/>
          <c:showVal val="0"/>
          <c:showCatName val="0"/>
          <c:showSerName val="0"/>
          <c:showPercent val="0"/>
          <c:showBubbleSize val="0"/>
        </c:dLbls>
        <c:gapWidth val="0"/>
        <c:overlap val="100"/>
        <c:axId val="244213768"/>
        <c:axId val="247912392"/>
      </c:barChart>
      <c:catAx>
        <c:axId val="244213768"/>
        <c:scaling>
          <c:orientation val="minMax"/>
        </c:scaling>
        <c:delete val="0"/>
        <c:axPos val="l"/>
        <c:numFmt formatCode="General" sourceLinked="0"/>
        <c:majorTickMark val="out"/>
        <c:minorTickMark val="none"/>
        <c:tickLblPos val="low"/>
        <c:txPr>
          <a:bodyPr/>
          <a:lstStyle/>
          <a:p>
            <a:pPr>
              <a:defRPr sz="1050" baseline="0"/>
            </a:pPr>
            <a:endParaRPr lang="en-US"/>
          </a:p>
        </c:txPr>
        <c:crossAx val="247912392"/>
        <c:crosses val="autoZero"/>
        <c:auto val="1"/>
        <c:lblAlgn val="ctr"/>
        <c:lblOffset val="100"/>
        <c:tickLblSkip val="5"/>
        <c:noMultiLvlLbl val="0"/>
      </c:catAx>
      <c:valAx>
        <c:axId val="247912392"/>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44213768"/>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Sheet!$B$3:$B$11</c:f>
              <c:numCache>
                <c:formatCode>#,##0</c:formatCode>
                <c:ptCount val="9"/>
                <c:pt idx="0">
                  <c:v>25145561</c:v>
                </c:pt>
                <c:pt idx="1">
                  <c:v>26230098</c:v>
                </c:pt>
                <c:pt idx="2">
                  <c:v>27238610</c:v>
                </c:pt>
                <c:pt idx="3">
                  <c:v>28165689</c:v>
                </c:pt>
                <c:pt idx="4">
                  <c:v>28994210</c:v>
                </c:pt>
                <c:pt idx="5">
                  <c:v>29705207</c:v>
                </c:pt>
                <c:pt idx="6">
                  <c:v>30305304</c:v>
                </c:pt>
                <c:pt idx="7">
                  <c:v>30808219</c:v>
                </c:pt>
                <c:pt idx="8">
                  <c:v>31246355</c:v>
                </c:pt>
              </c:numCache>
            </c:numRef>
          </c:val>
          <c:smooth val="0"/>
        </c:ser>
        <c:ser>
          <c:idx val="2"/>
          <c:order val="1"/>
          <c:tx>
            <c:strRef>
              <c:f>Sheet!$C$1</c:f>
              <c:strCache>
                <c:ptCount val="1"/>
                <c:pt idx="0">
                  <c:v>0.5 of 2000-2010 Migration</c:v>
                </c:pt>
              </c:strCache>
            </c:strRef>
          </c:tx>
          <c:spPr>
            <a:ln w="50800" cmpd="sng">
              <a:solidFill>
                <a:srgbClr val="99660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Sheet!$C$3:$C$11</c:f>
              <c:numCache>
                <c:formatCode>#,##0</c:formatCode>
                <c:ptCount val="9"/>
                <c:pt idx="0">
                  <c:v>25145561</c:v>
                </c:pt>
                <c:pt idx="1">
                  <c:v>26947116</c:v>
                </c:pt>
                <c:pt idx="2">
                  <c:v>28813282</c:v>
                </c:pt>
                <c:pt idx="3">
                  <c:v>30734321</c:v>
                </c:pt>
                <c:pt idx="4">
                  <c:v>32680217</c:v>
                </c:pt>
                <c:pt idx="5">
                  <c:v>34616890</c:v>
                </c:pt>
                <c:pt idx="6">
                  <c:v>36550595</c:v>
                </c:pt>
                <c:pt idx="7">
                  <c:v>38499538</c:v>
                </c:pt>
                <c:pt idx="8">
                  <c:v>40502749</c:v>
                </c:pt>
              </c:numCache>
            </c:numRef>
          </c:val>
          <c:smooth val="0"/>
        </c:ser>
        <c:ser>
          <c:idx val="3"/>
          <c:order val="2"/>
          <c:tx>
            <c:strRef>
              <c:f>Sheet!$D$1</c:f>
              <c:strCache>
                <c:ptCount val="1"/>
                <c:pt idx="0">
                  <c:v>2000-2010 Migration</c:v>
                </c:pt>
              </c:strCache>
            </c:strRef>
          </c:tx>
          <c:spPr>
            <a:ln w="57150" cmpd="dbl">
              <a:solidFill>
                <a:srgbClr val="00206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Sheet!$D$3:$D$11</c:f>
              <c:numCache>
                <c:formatCode>#,##0</c:formatCode>
                <c:ptCount val="9"/>
                <c:pt idx="0">
                  <c:v>25145561</c:v>
                </c:pt>
                <c:pt idx="1">
                  <c:v>27695284</c:v>
                </c:pt>
                <c:pt idx="2">
                  <c:v>30541978</c:v>
                </c:pt>
                <c:pt idx="3">
                  <c:v>33699307</c:v>
                </c:pt>
                <c:pt idx="4">
                  <c:v>37155084</c:v>
                </c:pt>
                <c:pt idx="5">
                  <c:v>40892255</c:v>
                </c:pt>
                <c:pt idx="6">
                  <c:v>44955896</c:v>
                </c:pt>
                <c:pt idx="7">
                  <c:v>49416165</c:v>
                </c:pt>
                <c:pt idx="8">
                  <c:v>54369297</c:v>
                </c:pt>
              </c:numCache>
            </c:numRef>
          </c:val>
          <c:smooth val="0"/>
        </c:ser>
        <c:dLbls>
          <c:showLegendKey val="0"/>
          <c:showVal val="0"/>
          <c:showCatName val="0"/>
          <c:showSerName val="0"/>
          <c:showPercent val="0"/>
          <c:showBubbleSize val="0"/>
        </c:dLbls>
        <c:smooth val="0"/>
        <c:axId val="247523504"/>
        <c:axId val="247912784"/>
      </c:lineChart>
      <c:catAx>
        <c:axId val="247523504"/>
        <c:scaling>
          <c:orientation val="minMax"/>
        </c:scaling>
        <c:delete val="0"/>
        <c:axPos val="b"/>
        <c:numFmt formatCode="General" sourceLinked="1"/>
        <c:majorTickMark val="out"/>
        <c:minorTickMark val="none"/>
        <c:tickLblPos val="nextTo"/>
        <c:txPr>
          <a:bodyPr rot="2700000"/>
          <a:lstStyle/>
          <a:p>
            <a:pPr>
              <a:defRPr/>
            </a:pPr>
            <a:endParaRPr lang="en-US"/>
          </a:p>
        </c:txPr>
        <c:crossAx val="247912784"/>
        <c:crosses val="autoZero"/>
        <c:auto val="1"/>
        <c:lblAlgn val="ctr"/>
        <c:lblOffset val="0"/>
        <c:noMultiLvlLbl val="0"/>
      </c:catAx>
      <c:valAx>
        <c:axId val="247912784"/>
        <c:scaling>
          <c:orientation val="minMax"/>
          <c:max val="55000000"/>
          <c:min val="20000000"/>
        </c:scaling>
        <c:delete val="0"/>
        <c:axPos val="l"/>
        <c:majorGridlines/>
        <c:numFmt formatCode="0" sourceLinked="0"/>
        <c:majorTickMark val="out"/>
        <c:minorTickMark val="none"/>
        <c:tickLblPos val="nextTo"/>
        <c:crossAx val="247523504"/>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3875692621755614"/>
          <c:y val="0.1117884020045586"/>
          <c:w val="0.34136033343054339"/>
          <c:h val="0.28892749975129156"/>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3.7335082109544032E-2"/>
          <c:w val="0.73044619422572177"/>
          <c:h val="0.78134814913589323"/>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Sheet!$A$2:$A$42</c:f>
              <c:numCache>
                <c:formatCode>General</c:formatCode>
                <c:ptCount val="6"/>
                <c:pt idx="0">
                  <c:v>2010</c:v>
                </c:pt>
                <c:pt idx="1">
                  <c:v>2011</c:v>
                </c:pt>
                <c:pt idx="2">
                  <c:v>2012</c:v>
                </c:pt>
                <c:pt idx="3">
                  <c:v>2013</c:v>
                </c:pt>
                <c:pt idx="4">
                  <c:v>2014</c:v>
                </c:pt>
                <c:pt idx="5">
                  <c:v>2015</c:v>
                </c:pt>
              </c:numCache>
              <c:extLst/>
            </c:numRef>
          </c:cat>
          <c:val>
            <c:numRef>
              <c:f>Sheet!$B$2:$B$42</c:f>
              <c:numCache>
                <c:formatCode>#,##0</c:formatCode>
                <c:ptCount val="6"/>
                <c:pt idx="0">
                  <c:v>25145561</c:v>
                </c:pt>
                <c:pt idx="1">
                  <c:v>25368140</c:v>
                </c:pt>
                <c:pt idx="2">
                  <c:v>25587758</c:v>
                </c:pt>
                <c:pt idx="3">
                  <c:v>25804803</c:v>
                </c:pt>
                <c:pt idx="4">
                  <c:v>26018996</c:v>
                </c:pt>
                <c:pt idx="5">
                  <c:v>26230098</c:v>
                </c:pt>
              </c:numCache>
              <c:extLst/>
            </c:numRef>
          </c:val>
          <c:smooth val="0"/>
        </c:ser>
        <c:ser>
          <c:idx val="2"/>
          <c:order val="1"/>
          <c:tx>
            <c:strRef>
              <c:f>Sheet!$C$1</c:f>
              <c:strCache>
                <c:ptCount val="1"/>
                <c:pt idx="0">
                  <c:v>0.5 of 2000-2010 Migration</c:v>
                </c:pt>
              </c:strCache>
            </c:strRef>
          </c:tx>
          <c:spPr>
            <a:ln w="50800" cmpd="sng">
              <a:solidFill>
                <a:srgbClr val="996600"/>
              </a:solidFill>
            </a:ln>
          </c:spPr>
          <c:marker>
            <c:symbol val="none"/>
          </c:marker>
          <c:cat>
            <c:numRef>
              <c:f>Sheet!$A$2:$A$42</c:f>
              <c:numCache>
                <c:formatCode>General</c:formatCode>
                <c:ptCount val="6"/>
                <c:pt idx="0">
                  <c:v>2010</c:v>
                </c:pt>
                <c:pt idx="1">
                  <c:v>2011</c:v>
                </c:pt>
                <c:pt idx="2">
                  <c:v>2012</c:v>
                </c:pt>
                <c:pt idx="3">
                  <c:v>2013</c:v>
                </c:pt>
                <c:pt idx="4">
                  <c:v>2014</c:v>
                </c:pt>
                <c:pt idx="5">
                  <c:v>2015</c:v>
                </c:pt>
              </c:numCache>
              <c:extLst/>
            </c:numRef>
          </c:cat>
          <c:val>
            <c:numRef>
              <c:f>Sheet!$C$2:$C$42</c:f>
              <c:numCache>
                <c:formatCode>#,##0</c:formatCode>
                <c:ptCount val="6"/>
                <c:pt idx="0">
                  <c:v>25145561</c:v>
                </c:pt>
                <c:pt idx="1">
                  <c:v>25499699</c:v>
                </c:pt>
                <c:pt idx="2">
                  <c:v>25857200</c:v>
                </c:pt>
                <c:pt idx="3">
                  <c:v>26217850</c:v>
                </c:pt>
                <c:pt idx="4">
                  <c:v>26581256</c:v>
                </c:pt>
                <c:pt idx="5">
                  <c:v>26947116</c:v>
                </c:pt>
              </c:numCache>
              <c:extLst/>
            </c:numRef>
          </c:val>
          <c:smooth val="0"/>
        </c:ser>
        <c:ser>
          <c:idx val="3"/>
          <c:order val="2"/>
          <c:tx>
            <c:strRef>
              <c:f>Sheet!$D$1</c:f>
              <c:strCache>
                <c:ptCount val="1"/>
                <c:pt idx="0">
                  <c:v>2000-2010 Migration</c:v>
                </c:pt>
              </c:strCache>
            </c:strRef>
          </c:tx>
          <c:spPr>
            <a:ln w="57150" cmpd="dbl">
              <a:solidFill>
                <a:srgbClr val="002060"/>
              </a:solidFill>
            </a:ln>
          </c:spPr>
          <c:marker>
            <c:symbol val="none"/>
          </c:marker>
          <c:cat>
            <c:numRef>
              <c:f>Sheet!$A$2:$A$42</c:f>
              <c:numCache>
                <c:formatCode>General</c:formatCode>
                <c:ptCount val="6"/>
                <c:pt idx="0">
                  <c:v>2010</c:v>
                </c:pt>
                <c:pt idx="1">
                  <c:v>2011</c:v>
                </c:pt>
                <c:pt idx="2">
                  <c:v>2012</c:v>
                </c:pt>
                <c:pt idx="3">
                  <c:v>2013</c:v>
                </c:pt>
                <c:pt idx="4">
                  <c:v>2014</c:v>
                </c:pt>
                <c:pt idx="5">
                  <c:v>2015</c:v>
                </c:pt>
              </c:numCache>
              <c:extLst/>
            </c:numRef>
          </c:cat>
          <c:val>
            <c:numRef>
              <c:f>Sheet!$D$2:$D$42</c:f>
              <c:numCache>
                <c:formatCode>#,##0</c:formatCode>
                <c:ptCount val="6"/>
                <c:pt idx="0">
                  <c:v>25145561</c:v>
                </c:pt>
                <c:pt idx="1">
                  <c:v>25631695</c:v>
                </c:pt>
                <c:pt idx="2">
                  <c:v>26130047</c:v>
                </c:pt>
                <c:pt idx="3">
                  <c:v>26640165</c:v>
                </c:pt>
                <c:pt idx="4">
                  <c:v>27161942</c:v>
                </c:pt>
                <c:pt idx="5">
                  <c:v>27695284</c:v>
                </c:pt>
              </c:numCache>
              <c:extLst/>
            </c:numRef>
          </c:val>
          <c:smooth val="0"/>
        </c:ser>
        <c:ser>
          <c:idx val="0"/>
          <c:order val="3"/>
          <c:tx>
            <c:strRef>
              <c:f>Sheet!$E$1</c:f>
              <c:strCache>
                <c:ptCount val="1"/>
                <c:pt idx="0">
                  <c:v>Estimates</c:v>
                </c:pt>
              </c:strCache>
            </c:strRef>
          </c:tx>
          <c:spPr>
            <a:ln>
              <a:solidFill>
                <a:schemeClr val="accent2">
                  <a:lumMod val="75000"/>
                </a:schemeClr>
              </a:solidFill>
            </a:ln>
          </c:spPr>
          <c:marker>
            <c:symbol val="square"/>
            <c:size val="5"/>
            <c:spPr>
              <a:solidFill>
                <a:schemeClr val="accent2"/>
              </a:solidFill>
              <a:ln>
                <a:solidFill>
                  <a:schemeClr val="accent2"/>
                </a:solidFill>
              </a:ln>
            </c:spPr>
          </c:marker>
          <c:cat>
            <c:strLit>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extLst>
                <c:ext xmlns:c15="http://schemas.microsoft.com/office/drawing/2012/chart" uri="{02D57815-91ED-43cb-92C2-25804820EDAC}">
                  <c15:autoCat val="1"/>
                </c:ext>
              </c:extLst>
            </c:strLit>
          </c:cat>
          <c:val>
            <c:numRef>
              <c:f>Sheet!$E$2:$E$7</c:f>
              <c:numCache>
                <c:formatCode>#,##0</c:formatCode>
                <c:ptCount val="6"/>
                <c:pt idx="0">
                  <c:v>25145561</c:v>
                </c:pt>
                <c:pt idx="1">
                  <c:v>25657477</c:v>
                </c:pt>
                <c:pt idx="2">
                  <c:v>26094422</c:v>
                </c:pt>
                <c:pt idx="3">
                  <c:v>26505637</c:v>
                </c:pt>
                <c:pt idx="4">
                  <c:v>26956958</c:v>
                </c:pt>
                <c:pt idx="5">
                  <c:v>27469114</c:v>
                </c:pt>
              </c:numCache>
              <c:extLst/>
            </c:numRef>
          </c:val>
          <c:smooth val="0"/>
        </c:ser>
        <c:dLbls>
          <c:showLegendKey val="0"/>
          <c:showVal val="0"/>
          <c:showCatName val="0"/>
          <c:showSerName val="0"/>
          <c:showPercent val="0"/>
          <c:showBubbleSize val="0"/>
        </c:dLbls>
        <c:smooth val="0"/>
        <c:axId val="247913568"/>
        <c:axId val="247913960"/>
      </c:lineChart>
      <c:catAx>
        <c:axId val="247913568"/>
        <c:scaling>
          <c:orientation val="minMax"/>
        </c:scaling>
        <c:delete val="0"/>
        <c:axPos val="b"/>
        <c:numFmt formatCode="General" sourceLinked="1"/>
        <c:majorTickMark val="out"/>
        <c:minorTickMark val="none"/>
        <c:tickLblPos val="nextTo"/>
        <c:txPr>
          <a:bodyPr rot="2700000"/>
          <a:lstStyle/>
          <a:p>
            <a:pPr>
              <a:defRPr/>
            </a:pPr>
            <a:endParaRPr lang="en-US"/>
          </a:p>
        </c:txPr>
        <c:crossAx val="247913960"/>
        <c:crosses val="autoZero"/>
        <c:auto val="1"/>
        <c:lblAlgn val="ctr"/>
        <c:lblOffset val="0"/>
        <c:noMultiLvlLbl val="0"/>
      </c:catAx>
      <c:valAx>
        <c:axId val="247913960"/>
        <c:scaling>
          <c:orientation val="minMax"/>
          <c:min val="24000000"/>
        </c:scaling>
        <c:delete val="0"/>
        <c:axPos val="l"/>
        <c:majorGridlines/>
        <c:numFmt formatCode="0" sourceLinked="0"/>
        <c:majorTickMark val="out"/>
        <c:minorTickMark val="none"/>
        <c:tickLblPos val="nextTo"/>
        <c:crossAx val="247913568"/>
        <c:crosses val="autoZero"/>
        <c:crossBetween val="midCat"/>
        <c:dispUnits>
          <c:builtInUnit val="millions"/>
          <c:dispUnitsLbl>
            <c:layout>
              <c:manualLayout>
                <c:xMode val="edge"/>
                <c:yMode val="edge"/>
                <c:x val="1.0248096148122224E-2"/>
                <c:y val="0.42053301333645032"/>
              </c:manualLayout>
            </c:layout>
          </c:dispUnitsLbl>
        </c:dispUnits>
      </c:valAx>
      <c:spPr>
        <a:noFill/>
        <a:ln w="25400">
          <a:noFill/>
        </a:ln>
      </c:spPr>
    </c:plotArea>
    <c:legend>
      <c:legendPos val="l"/>
      <c:layout>
        <c:manualLayout>
          <c:xMode val="edge"/>
          <c:yMode val="edge"/>
          <c:x val="0.11869519782249441"/>
          <c:y val="1.6026709499905669E-2"/>
          <c:w val="0.33430567706814424"/>
          <c:h val="0.32143858436621831"/>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NH-White</c:v>
                </c:pt>
              </c:strCache>
            </c:strRef>
          </c:tx>
          <c:spPr>
            <a:ln w="38100"/>
          </c:spPr>
          <c:marker>
            <c:symbol val="diamond"/>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11397345</c:v>
                </c:pt>
                <c:pt idx="1">
                  <c:v>11457933</c:v>
                </c:pt>
                <c:pt idx="2">
                  <c:v>11517323</c:v>
                </c:pt>
                <c:pt idx="3">
                  <c:v>11575454</c:v>
                </c:pt>
                <c:pt idx="4">
                  <c:v>11632115</c:v>
                </c:pt>
                <c:pt idx="5">
                  <c:v>11687110</c:v>
                </c:pt>
                <c:pt idx="6">
                  <c:v>11740283</c:v>
                </c:pt>
                <c:pt idx="7">
                  <c:v>11791520</c:v>
                </c:pt>
                <c:pt idx="8">
                  <c:v>11840608</c:v>
                </c:pt>
                <c:pt idx="9">
                  <c:v>11887504</c:v>
                </c:pt>
                <c:pt idx="10">
                  <c:v>11931829</c:v>
                </c:pt>
                <c:pt idx="11">
                  <c:v>11973602</c:v>
                </c:pt>
                <c:pt idx="12">
                  <c:v>12012789</c:v>
                </c:pt>
                <c:pt idx="13">
                  <c:v>12049007</c:v>
                </c:pt>
                <c:pt idx="14">
                  <c:v>12082216</c:v>
                </c:pt>
                <c:pt idx="15">
                  <c:v>12112325</c:v>
                </c:pt>
                <c:pt idx="16">
                  <c:v>12139102</c:v>
                </c:pt>
                <c:pt idx="17">
                  <c:v>12162522</c:v>
                </c:pt>
                <c:pt idx="18">
                  <c:v>12182251</c:v>
                </c:pt>
                <c:pt idx="19">
                  <c:v>12198537</c:v>
                </c:pt>
                <c:pt idx="20">
                  <c:v>12211645</c:v>
                </c:pt>
                <c:pt idx="21">
                  <c:v>12222038</c:v>
                </c:pt>
                <c:pt idx="22">
                  <c:v>12228958</c:v>
                </c:pt>
                <c:pt idx="23">
                  <c:v>12232572</c:v>
                </c:pt>
                <c:pt idx="24">
                  <c:v>12233536</c:v>
                </c:pt>
                <c:pt idx="25">
                  <c:v>12232098</c:v>
                </c:pt>
                <c:pt idx="26">
                  <c:v>12228430</c:v>
                </c:pt>
                <c:pt idx="27">
                  <c:v>12222731</c:v>
                </c:pt>
                <c:pt idx="28">
                  <c:v>12215009</c:v>
                </c:pt>
                <c:pt idx="29">
                  <c:v>12205441</c:v>
                </c:pt>
                <c:pt idx="30">
                  <c:v>12194136</c:v>
                </c:pt>
                <c:pt idx="31">
                  <c:v>12181361</c:v>
                </c:pt>
                <c:pt idx="32">
                  <c:v>12166801</c:v>
                </c:pt>
                <c:pt idx="33">
                  <c:v>12150600</c:v>
                </c:pt>
                <c:pt idx="34">
                  <c:v>12133499</c:v>
                </c:pt>
                <c:pt idx="35">
                  <c:v>12115728</c:v>
                </c:pt>
                <c:pt idx="36">
                  <c:v>12097498</c:v>
                </c:pt>
                <c:pt idx="37">
                  <c:v>12079055</c:v>
                </c:pt>
                <c:pt idx="38">
                  <c:v>12060679</c:v>
                </c:pt>
                <c:pt idx="39">
                  <c:v>12042592</c:v>
                </c:pt>
                <c:pt idx="40">
                  <c:v>12024894</c:v>
                </c:pt>
              </c:numCache>
            </c:numRef>
          </c:val>
          <c:smooth val="0"/>
        </c:ser>
        <c:ser>
          <c:idx val="1"/>
          <c:order val="1"/>
          <c:tx>
            <c:strRef>
              <c:f>Sheet1!$C$1</c:f>
              <c:strCache>
                <c:ptCount val="1"/>
                <c:pt idx="0">
                  <c:v>NH-Black</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2886825</c:v>
                </c:pt>
                <c:pt idx="1">
                  <c:v>2944108</c:v>
                </c:pt>
                <c:pt idx="2">
                  <c:v>3002039</c:v>
                </c:pt>
                <c:pt idx="3">
                  <c:v>3060487</c:v>
                </c:pt>
                <c:pt idx="4">
                  <c:v>3119378</c:v>
                </c:pt>
                <c:pt idx="5">
                  <c:v>3178604</c:v>
                </c:pt>
                <c:pt idx="6">
                  <c:v>3238072</c:v>
                </c:pt>
                <c:pt idx="7">
                  <c:v>3297774</c:v>
                </c:pt>
                <c:pt idx="8">
                  <c:v>3357659</c:v>
                </c:pt>
                <c:pt idx="9">
                  <c:v>3417742</c:v>
                </c:pt>
                <c:pt idx="10">
                  <c:v>3477947</c:v>
                </c:pt>
                <c:pt idx="11">
                  <c:v>3538206</c:v>
                </c:pt>
                <c:pt idx="12">
                  <c:v>3598622</c:v>
                </c:pt>
                <c:pt idx="13">
                  <c:v>3659163</c:v>
                </c:pt>
                <c:pt idx="14">
                  <c:v>3719776</c:v>
                </c:pt>
                <c:pt idx="15">
                  <c:v>3780423</c:v>
                </c:pt>
                <c:pt idx="16">
                  <c:v>3840919</c:v>
                </c:pt>
                <c:pt idx="17">
                  <c:v>3901284</c:v>
                </c:pt>
                <c:pt idx="18">
                  <c:v>3961356</c:v>
                </c:pt>
                <c:pt idx="19">
                  <c:v>4021067</c:v>
                </c:pt>
                <c:pt idx="20">
                  <c:v>4080463</c:v>
                </c:pt>
                <c:pt idx="21">
                  <c:v>4139481</c:v>
                </c:pt>
                <c:pt idx="22">
                  <c:v>4198176</c:v>
                </c:pt>
                <c:pt idx="23">
                  <c:v>4256461</c:v>
                </c:pt>
                <c:pt idx="24">
                  <c:v>4314442</c:v>
                </c:pt>
                <c:pt idx="25">
                  <c:v>4371981</c:v>
                </c:pt>
                <c:pt idx="26">
                  <c:v>4429077</c:v>
                </c:pt>
                <c:pt idx="27">
                  <c:v>4485797</c:v>
                </c:pt>
                <c:pt idx="28">
                  <c:v>4542142</c:v>
                </c:pt>
                <c:pt idx="29">
                  <c:v>4598090</c:v>
                </c:pt>
                <c:pt idx="30">
                  <c:v>4653708</c:v>
                </c:pt>
                <c:pt idx="31">
                  <c:v>4708858</c:v>
                </c:pt>
                <c:pt idx="32">
                  <c:v>4763703</c:v>
                </c:pt>
                <c:pt idx="33">
                  <c:v>4818249</c:v>
                </c:pt>
                <c:pt idx="34">
                  <c:v>4872542</c:v>
                </c:pt>
                <c:pt idx="35">
                  <c:v>4926646</c:v>
                </c:pt>
                <c:pt idx="36">
                  <c:v>4980577</c:v>
                </c:pt>
                <c:pt idx="37">
                  <c:v>5034444</c:v>
                </c:pt>
                <c:pt idx="38">
                  <c:v>5088252</c:v>
                </c:pt>
                <c:pt idx="39">
                  <c:v>5142046</c:v>
                </c:pt>
                <c:pt idx="40">
                  <c:v>5195861</c:v>
                </c:pt>
              </c:numCache>
            </c:numRef>
          </c:val>
          <c:smooth val="0"/>
        </c:ser>
        <c:ser>
          <c:idx val="2"/>
          <c:order val="2"/>
          <c:tx>
            <c:strRef>
              <c:f>Sheet1!$D$1</c:f>
              <c:strCache>
                <c:ptCount val="1"/>
                <c:pt idx="0">
                  <c:v>Hispanic</c:v>
                </c:pt>
              </c:strCache>
            </c:strRef>
          </c:tx>
          <c:spPr>
            <a:ln w="38100"/>
          </c:spPr>
          <c:marker>
            <c:symbol val="triangle"/>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9460921</c:v>
                </c:pt>
                <c:pt idx="1">
                  <c:v>9772972</c:v>
                </c:pt>
                <c:pt idx="2">
                  <c:v>10094717</c:v>
                </c:pt>
                <c:pt idx="3">
                  <c:v>10426030</c:v>
                </c:pt>
                <c:pt idx="4">
                  <c:v>10767272</c:v>
                </c:pt>
                <c:pt idx="5">
                  <c:v>11118603</c:v>
                </c:pt>
                <c:pt idx="6">
                  <c:v>11480427</c:v>
                </c:pt>
                <c:pt idx="7">
                  <c:v>11853226</c:v>
                </c:pt>
                <c:pt idx="8">
                  <c:v>12237215</c:v>
                </c:pt>
                <c:pt idx="9">
                  <c:v>12632727</c:v>
                </c:pt>
                <c:pt idx="10">
                  <c:v>13039858</c:v>
                </c:pt>
                <c:pt idx="11">
                  <c:v>13458908</c:v>
                </c:pt>
                <c:pt idx="12">
                  <c:v>13890118</c:v>
                </c:pt>
                <c:pt idx="13">
                  <c:v>14333563</c:v>
                </c:pt>
                <c:pt idx="14">
                  <c:v>14789191</c:v>
                </c:pt>
                <c:pt idx="15">
                  <c:v>15256812</c:v>
                </c:pt>
                <c:pt idx="16">
                  <c:v>15736134</c:v>
                </c:pt>
                <c:pt idx="17">
                  <c:v>16226919</c:v>
                </c:pt>
                <c:pt idx="18">
                  <c:v>16728749</c:v>
                </c:pt>
                <c:pt idx="19">
                  <c:v>17241233</c:v>
                </c:pt>
                <c:pt idx="20">
                  <c:v>17764282</c:v>
                </c:pt>
                <c:pt idx="21">
                  <c:v>18297570</c:v>
                </c:pt>
                <c:pt idx="22">
                  <c:v>18841035</c:v>
                </c:pt>
                <c:pt idx="23">
                  <c:v>19394759</c:v>
                </c:pt>
                <c:pt idx="24">
                  <c:v>19958919</c:v>
                </c:pt>
                <c:pt idx="25">
                  <c:v>20533672</c:v>
                </c:pt>
                <c:pt idx="26">
                  <c:v>21119272</c:v>
                </c:pt>
                <c:pt idx="27">
                  <c:v>21716298</c:v>
                </c:pt>
                <c:pt idx="28">
                  <c:v>22325109</c:v>
                </c:pt>
                <c:pt idx="29">
                  <c:v>22946057</c:v>
                </c:pt>
                <c:pt idx="30">
                  <c:v>23579647</c:v>
                </c:pt>
                <c:pt idx="31">
                  <c:v>24226318</c:v>
                </c:pt>
                <c:pt idx="32">
                  <c:v>24886463</c:v>
                </c:pt>
                <c:pt idx="33">
                  <c:v>25560759</c:v>
                </c:pt>
                <c:pt idx="34">
                  <c:v>26249825</c:v>
                </c:pt>
                <c:pt idx="35">
                  <c:v>26954058</c:v>
                </c:pt>
                <c:pt idx="36">
                  <c:v>27673922</c:v>
                </c:pt>
                <c:pt idx="37">
                  <c:v>28409960</c:v>
                </c:pt>
                <c:pt idx="38">
                  <c:v>29162631</c:v>
                </c:pt>
                <c:pt idx="39">
                  <c:v>29932252</c:v>
                </c:pt>
                <c:pt idx="40">
                  <c:v>30719069</c:v>
                </c:pt>
              </c:numCache>
            </c:numRef>
          </c:val>
          <c:smooth val="0"/>
        </c:ser>
        <c:ser>
          <c:idx val="3"/>
          <c:order val="3"/>
          <c:tx>
            <c:strRef>
              <c:f>Sheet1!$E$1</c:f>
              <c:strCache>
                <c:ptCount val="1"/>
                <c:pt idx="0">
                  <c:v>NH-Other</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1400470</c:v>
                </c:pt>
                <c:pt idx="1">
                  <c:v>1465056</c:v>
                </c:pt>
                <c:pt idx="2">
                  <c:v>1532469</c:v>
                </c:pt>
                <c:pt idx="3">
                  <c:v>1602603</c:v>
                </c:pt>
                <c:pt idx="4">
                  <c:v>1675493</c:v>
                </c:pt>
                <c:pt idx="5">
                  <c:v>1751127</c:v>
                </c:pt>
                <c:pt idx="6">
                  <c:v>1829571</c:v>
                </c:pt>
                <c:pt idx="7">
                  <c:v>1910904</c:v>
                </c:pt>
                <c:pt idx="8">
                  <c:v>1995185</c:v>
                </c:pt>
                <c:pt idx="9">
                  <c:v>2082503</c:v>
                </c:pt>
                <c:pt idx="10">
                  <c:v>2172943</c:v>
                </c:pt>
                <c:pt idx="11">
                  <c:v>2266670</c:v>
                </c:pt>
                <c:pt idx="12">
                  <c:v>2363850</c:v>
                </c:pt>
                <c:pt idx="13">
                  <c:v>2464701</c:v>
                </c:pt>
                <c:pt idx="14">
                  <c:v>2569477</c:v>
                </c:pt>
                <c:pt idx="15">
                  <c:v>2678390</c:v>
                </c:pt>
                <c:pt idx="16">
                  <c:v>2791614</c:v>
                </c:pt>
                <c:pt idx="17">
                  <c:v>2909437</c:v>
                </c:pt>
                <c:pt idx="18">
                  <c:v>3032065</c:v>
                </c:pt>
                <c:pt idx="19">
                  <c:v>3159736</c:v>
                </c:pt>
                <c:pt idx="20">
                  <c:v>3292718</c:v>
                </c:pt>
                <c:pt idx="21">
                  <c:v>3431132</c:v>
                </c:pt>
                <c:pt idx="22">
                  <c:v>3575176</c:v>
                </c:pt>
                <c:pt idx="23">
                  <c:v>3725124</c:v>
                </c:pt>
                <c:pt idx="24">
                  <c:v>3881128</c:v>
                </c:pt>
                <c:pt idx="25">
                  <c:v>4043408</c:v>
                </c:pt>
                <c:pt idx="26">
                  <c:v>4212126</c:v>
                </c:pt>
                <c:pt idx="27">
                  <c:v>4387377</c:v>
                </c:pt>
                <c:pt idx="28">
                  <c:v>4569307</c:v>
                </c:pt>
                <c:pt idx="29">
                  <c:v>4757872</c:v>
                </c:pt>
                <c:pt idx="30">
                  <c:v>4953149</c:v>
                </c:pt>
                <c:pt idx="31">
                  <c:v>5155107</c:v>
                </c:pt>
                <c:pt idx="32">
                  <c:v>5363544</c:v>
                </c:pt>
                <c:pt idx="33">
                  <c:v>5578460</c:v>
                </c:pt>
                <c:pt idx="34">
                  <c:v>5799787</c:v>
                </c:pt>
                <c:pt idx="35">
                  <c:v>6027481</c:v>
                </c:pt>
                <c:pt idx="36">
                  <c:v>6261594</c:v>
                </c:pt>
                <c:pt idx="37">
                  <c:v>6502240</c:v>
                </c:pt>
                <c:pt idx="38">
                  <c:v>6749618</c:v>
                </c:pt>
                <c:pt idx="39">
                  <c:v>7003903</c:v>
                </c:pt>
                <c:pt idx="40">
                  <c:v>7265488</c:v>
                </c:pt>
              </c:numCache>
            </c:numRef>
          </c:val>
          <c:smooth val="0"/>
        </c:ser>
        <c:dLbls>
          <c:showLegendKey val="0"/>
          <c:showVal val="0"/>
          <c:showCatName val="0"/>
          <c:showSerName val="0"/>
          <c:showPercent val="0"/>
          <c:showBubbleSize val="0"/>
        </c:dLbls>
        <c:marker val="1"/>
        <c:smooth val="0"/>
        <c:axId val="247914352"/>
        <c:axId val="247914744"/>
      </c:lineChart>
      <c:catAx>
        <c:axId val="247914352"/>
        <c:scaling>
          <c:orientation val="minMax"/>
        </c:scaling>
        <c:delete val="0"/>
        <c:axPos val="b"/>
        <c:numFmt formatCode="General" sourceLinked="1"/>
        <c:majorTickMark val="out"/>
        <c:minorTickMark val="out"/>
        <c:tickLblPos val="nextTo"/>
        <c:txPr>
          <a:bodyPr rot="-2220000"/>
          <a:lstStyle/>
          <a:p>
            <a:pPr>
              <a:defRPr sz="1600"/>
            </a:pPr>
            <a:endParaRPr lang="en-US"/>
          </a:p>
        </c:txPr>
        <c:crossAx val="247914744"/>
        <c:crosses val="autoZero"/>
        <c:auto val="1"/>
        <c:lblAlgn val="ctr"/>
        <c:lblOffset val="100"/>
        <c:tickLblSkip val="5"/>
        <c:noMultiLvlLbl val="0"/>
      </c:catAx>
      <c:valAx>
        <c:axId val="247914744"/>
        <c:scaling>
          <c:orientation val="minMax"/>
        </c:scaling>
        <c:delete val="0"/>
        <c:axPos val="l"/>
        <c:majorGridlines/>
        <c:numFmt formatCode="#,##0" sourceLinked="1"/>
        <c:majorTickMark val="out"/>
        <c:minorTickMark val="none"/>
        <c:tickLblPos val="nextTo"/>
        <c:crossAx val="24791435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tx2">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ser>
        <c:ser>
          <c:idx val="1"/>
          <c:order val="1"/>
          <c:tx>
            <c:strRef>
              <c:f>Sheet1!$C$1</c:f>
              <c:strCache>
                <c:ptCount val="1"/>
                <c:pt idx="0">
                  <c:v>Migration</c:v>
                </c:pt>
              </c:strCache>
            </c:strRef>
          </c:tx>
          <c:spPr>
            <a:solidFill>
              <a:schemeClr val="accent2">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ser>
        <c:dLbls>
          <c:showLegendKey val="0"/>
          <c:showVal val="0"/>
          <c:showCatName val="0"/>
          <c:showSerName val="0"/>
          <c:showPercent val="0"/>
          <c:showBubbleSize val="0"/>
        </c:dLbls>
        <c:gapWidth val="80"/>
        <c:overlap val="100"/>
        <c:axId val="181737344"/>
        <c:axId val="184710384"/>
      </c:barChart>
      <c:catAx>
        <c:axId val="181737344"/>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184710384"/>
        <c:crosses val="autoZero"/>
        <c:auto val="1"/>
        <c:lblAlgn val="ctr"/>
        <c:lblOffset val="100"/>
        <c:noMultiLvlLbl val="0"/>
      </c:catAx>
      <c:valAx>
        <c:axId val="184710384"/>
        <c:scaling>
          <c:orientation val="minMax"/>
        </c:scaling>
        <c:delete val="1"/>
        <c:axPos val="l"/>
        <c:numFmt formatCode="0.0%" sourceLinked="1"/>
        <c:majorTickMark val="out"/>
        <c:minorTickMark val="none"/>
        <c:tickLblPos val="nextTo"/>
        <c:crossAx val="181737344"/>
        <c:crosses val="autoZero"/>
        <c:crossBetween val="between"/>
      </c:valAx>
      <c:spPr>
        <a:noFill/>
        <a:ln w="25400">
          <a:noFill/>
        </a:ln>
      </c:spPr>
    </c:plotArea>
    <c:legend>
      <c:legendPos val="r"/>
      <c:layout>
        <c:manualLayout>
          <c:xMode val="edge"/>
          <c:yMode val="edge"/>
          <c:x val="0.6739616123646115"/>
          <c:y val="3.3748288011603306E-3"/>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top_10!$T$1</c:f>
              <c:strCache>
                <c:ptCount val="1"/>
                <c:pt idx="0">
                  <c:v>Domestic In-Migration</c:v>
                </c:pt>
              </c:strCache>
            </c:strRef>
          </c:tx>
          <c:spPr>
            <a:solidFill>
              <a:srgbClr val="917B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top_10!$S$2:$S$11</c:f>
              <c:strCache>
                <c:ptCount val="10"/>
                <c:pt idx="0">
                  <c:v>Harris</c:v>
                </c:pt>
                <c:pt idx="1">
                  <c:v>Bexar</c:v>
                </c:pt>
                <c:pt idx="2">
                  <c:v>Dallas</c:v>
                </c:pt>
                <c:pt idx="3">
                  <c:v>Tarrant</c:v>
                </c:pt>
                <c:pt idx="4">
                  <c:v>Travis</c:v>
                </c:pt>
                <c:pt idx="5">
                  <c:v>El Paso</c:v>
                </c:pt>
                <c:pt idx="6">
                  <c:v>Bell</c:v>
                </c:pt>
                <c:pt idx="7">
                  <c:v>Collin</c:v>
                </c:pt>
                <c:pt idx="8">
                  <c:v>Denton</c:v>
                </c:pt>
                <c:pt idx="9">
                  <c:v>Williamson</c:v>
                </c:pt>
              </c:strCache>
            </c:strRef>
          </c:cat>
          <c:val>
            <c:numRef>
              <c:f>top_10!$T$2:$T$11</c:f>
              <c:numCache>
                <c:formatCode>_(* #,##0_);_(* \(#,##0\);_(* "-"??_);_(@_)</c:formatCode>
                <c:ptCount val="10"/>
                <c:pt idx="0">
                  <c:v>74661</c:v>
                </c:pt>
                <c:pt idx="1">
                  <c:v>42472</c:v>
                </c:pt>
                <c:pt idx="2">
                  <c:v>40259</c:v>
                </c:pt>
                <c:pt idx="3">
                  <c:v>37521</c:v>
                </c:pt>
                <c:pt idx="4">
                  <c:v>30340</c:v>
                </c:pt>
                <c:pt idx="5">
                  <c:v>24540</c:v>
                </c:pt>
                <c:pt idx="6">
                  <c:v>21653</c:v>
                </c:pt>
                <c:pt idx="7">
                  <c:v>20687</c:v>
                </c:pt>
                <c:pt idx="8">
                  <c:v>17351</c:v>
                </c:pt>
                <c:pt idx="9">
                  <c:v>14693</c:v>
                </c:pt>
              </c:numCache>
            </c:numRef>
          </c:val>
        </c:ser>
        <c:ser>
          <c:idx val="1"/>
          <c:order val="1"/>
          <c:tx>
            <c:strRef>
              <c:f>top_10!$U$1</c:f>
              <c:strCache>
                <c:ptCount val="1"/>
                <c:pt idx="0">
                  <c:v>Domestic Out-Migration</c:v>
                </c:pt>
              </c:strCache>
            </c:strRef>
          </c:tx>
          <c:spPr>
            <a:solidFill>
              <a:srgbClr val="0028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top_10!$S$2:$S$11</c:f>
              <c:strCache>
                <c:ptCount val="10"/>
                <c:pt idx="0">
                  <c:v>Harris</c:v>
                </c:pt>
                <c:pt idx="1">
                  <c:v>Bexar</c:v>
                </c:pt>
                <c:pt idx="2">
                  <c:v>Dallas</c:v>
                </c:pt>
                <c:pt idx="3">
                  <c:v>Tarrant</c:v>
                </c:pt>
                <c:pt idx="4">
                  <c:v>Travis</c:v>
                </c:pt>
                <c:pt idx="5">
                  <c:v>El Paso</c:v>
                </c:pt>
                <c:pt idx="6">
                  <c:v>Bell</c:v>
                </c:pt>
                <c:pt idx="7">
                  <c:v>Collin</c:v>
                </c:pt>
                <c:pt idx="8">
                  <c:v>Denton</c:v>
                </c:pt>
                <c:pt idx="9">
                  <c:v>Williamson</c:v>
                </c:pt>
              </c:strCache>
            </c:strRef>
          </c:cat>
          <c:val>
            <c:numRef>
              <c:f>top_10!$U$2:$U$11</c:f>
              <c:numCache>
                <c:formatCode>_(* #,##0_);_(* \(#,##0\);_(* "-"??_);_(@_)</c:formatCode>
                <c:ptCount val="10"/>
                <c:pt idx="0">
                  <c:v>52968</c:v>
                </c:pt>
                <c:pt idx="1">
                  <c:v>32995</c:v>
                </c:pt>
                <c:pt idx="2">
                  <c:v>37448</c:v>
                </c:pt>
                <c:pt idx="3">
                  <c:v>28556</c:v>
                </c:pt>
                <c:pt idx="4">
                  <c:v>21309</c:v>
                </c:pt>
                <c:pt idx="5">
                  <c:v>23990</c:v>
                </c:pt>
                <c:pt idx="6">
                  <c:v>17669</c:v>
                </c:pt>
                <c:pt idx="7">
                  <c:v>16100</c:v>
                </c:pt>
                <c:pt idx="8">
                  <c:v>12351</c:v>
                </c:pt>
                <c:pt idx="9">
                  <c:v>6042</c:v>
                </c:pt>
              </c:numCache>
            </c:numRef>
          </c:val>
        </c:ser>
        <c:ser>
          <c:idx val="2"/>
          <c:order val="2"/>
          <c:tx>
            <c:strRef>
              <c:f>top_10!$V$1</c:f>
              <c:strCache>
                <c:ptCount val="1"/>
                <c:pt idx="0">
                  <c:v>Net Domestic Migration</c:v>
                </c:pt>
              </c:strCache>
            </c:strRef>
          </c:tx>
          <c:spPr>
            <a:noFill/>
            <a:ln>
              <a:noFill/>
            </a:ln>
            <a:effectLst/>
          </c:spPr>
          <c:invertIfNegative val="0"/>
          <c:dLbls>
            <c:dLbl>
              <c:idx val="0"/>
              <c:layout>
                <c:manualLayout>
                  <c:x val="0.34448692225145433"/>
                  <c:y val="2.6262626262626262E-2"/>
                </c:manualLayout>
              </c:layout>
              <c:tx>
                <c:rich>
                  <a:bodyPr/>
                  <a:lstStyle/>
                  <a:p>
                    <a:fld id="{AB75BE3E-6441-4861-BAB4-DF215A824EFF}"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
              <c:layout>
                <c:manualLayout>
                  <c:x val="0.32252277989417977"/>
                  <c:y val="-6.4487438787421275E-2"/>
                </c:manualLayout>
              </c:layout>
              <c:tx>
                <c:rich>
                  <a:bodyPr/>
                  <a:lstStyle/>
                  <a:p>
                    <a:fld id="{726AD26E-3A16-4E6A-97CB-20D383A3F015}"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2"/>
              <c:layout>
                <c:manualLayout>
                  <c:x val="0.33859496111844478"/>
                  <c:y val="0.11701969711573794"/>
                </c:manualLayout>
              </c:layout>
              <c:tx>
                <c:rich>
                  <a:bodyPr/>
                  <a:lstStyle/>
                  <a:p>
                    <a:fld id="{77482530-CD55-48BF-A1E8-2339D7EBFC02}"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3"/>
              <c:layout>
                <c:manualLayout>
                  <c:x val="0.22281707311583429"/>
                  <c:y val="2.6262626262626262E-2"/>
                </c:manualLayout>
              </c:layout>
              <c:tx>
                <c:rich>
                  <a:bodyPr/>
                  <a:lstStyle/>
                  <a:p>
                    <a:fld id="{8F5DC5DE-C397-4EE4-A685-F0DFE3A08CB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4"/>
              <c:layout>
                <c:manualLayout>
                  <c:x val="0.13632886710376699"/>
                  <c:y val="2.6262626262626189E-2"/>
                </c:manualLayout>
              </c:layout>
              <c:tx>
                <c:rich>
                  <a:bodyPr/>
                  <a:lstStyle/>
                  <a:p>
                    <a:fld id="{C5F435ED-2FF4-4149-9016-A46B18CA4A22}"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5"/>
              <c:layout>
                <c:manualLayout>
                  <c:x val="0.26679412702027527"/>
                  <c:y val="2.4242424242424242E-2"/>
                </c:manualLayout>
              </c:layout>
              <c:tx>
                <c:rich>
                  <a:bodyPr/>
                  <a:lstStyle/>
                  <a:p>
                    <a:fld id="{AAA72848-A930-4A50-B6A3-E3B34059027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6"/>
              <c:layout>
                <c:manualLayout>
                  <c:x val="0.15098788507191402"/>
                  <c:y val="2.6262626262626262E-2"/>
                </c:manualLayout>
              </c:layout>
              <c:tx>
                <c:rich>
                  <a:bodyPr/>
                  <a:lstStyle/>
                  <a:p>
                    <a:fld id="{063C5D5A-427C-4607-9483-8938BD15EB5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7"/>
              <c:layout>
                <c:manualLayout>
                  <c:x val="0.12460165272924943"/>
                  <c:y val="2.6262626262626262E-2"/>
                </c:manualLayout>
              </c:layout>
              <c:tx>
                <c:rich>
                  <a:bodyPr/>
                  <a:lstStyle/>
                  <a:p>
                    <a:fld id="{3E895672-18F0-41C8-944C-529C69B1AED1}"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8"/>
              <c:layout>
                <c:manualLayout>
                  <c:x val="8.2090500621623166E-2"/>
                  <c:y val="2.4242424242424242E-2"/>
                </c:manualLayout>
              </c:layout>
              <c:tx>
                <c:rich>
                  <a:bodyPr/>
                  <a:lstStyle/>
                  <a:p>
                    <a:fld id="{5D17FC87-00DB-46CD-B04A-48A43E79DB11}"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9"/>
              <c:layout>
                <c:manualLayout>
                  <c:x val="-3.0783937733108713E-2"/>
                  <c:y val="2.6262626262626262E-2"/>
                </c:manualLayout>
              </c:layout>
              <c:tx>
                <c:rich>
                  <a:bodyPr/>
                  <a:lstStyle/>
                  <a:p>
                    <a:fld id="{CFEA5B22-5FA7-4A76-9ABB-112AA4E4DBE5}"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top_10!$S$2:$S$11</c:f>
              <c:strCache>
                <c:ptCount val="10"/>
                <c:pt idx="0">
                  <c:v>Harris</c:v>
                </c:pt>
                <c:pt idx="1">
                  <c:v>Bexar</c:v>
                </c:pt>
                <c:pt idx="2">
                  <c:v>Dallas</c:v>
                </c:pt>
                <c:pt idx="3">
                  <c:v>Tarrant</c:v>
                </c:pt>
                <c:pt idx="4">
                  <c:v>Travis</c:v>
                </c:pt>
                <c:pt idx="5">
                  <c:v>El Paso</c:v>
                </c:pt>
                <c:pt idx="6">
                  <c:v>Bell</c:v>
                </c:pt>
                <c:pt idx="7">
                  <c:v>Collin</c:v>
                </c:pt>
                <c:pt idx="8">
                  <c:v>Denton</c:v>
                </c:pt>
                <c:pt idx="9">
                  <c:v>Williamson</c:v>
                </c:pt>
              </c:strCache>
            </c:strRef>
          </c:cat>
          <c:val>
            <c:numRef>
              <c:f>top_10!$V$2:$V$11</c:f>
              <c:numCache>
                <c:formatCode>_(* #,##0_);_(* \(#,##0\);_(* "-"??_);_(@_)</c:formatCode>
                <c:ptCount val="10"/>
                <c:pt idx="0">
                  <c:v>21693</c:v>
                </c:pt>
                <c:pt idx="1">
                  <c:v>9477</c:v>
                </c:pt>
                <c:pt idx="2">
                  <c:v>2811</c:v>
                </c:pt>
                <c:pt idx="3">
                  <c:v>8965</c:v>
                </c:pt>
                <c:pt idx="4">
                  <c:v>9031</c:v>
                </c:pt>
                <c:pt idx="5">
                  <c:v>550</c:v>
                </c:pt>
                <c:pt idx="6">
                  <c:v>3984</c:v>
                </c:pt>
                <c:pt idx="7">
                  <c:v>4587</c:v>
                </c:pt>
                <c:pt idx="8">
                  <c:v>5000</c:v>
                </c:pt>
                <c:pt idx="9">
                  <c:v>8651</c:v>
                </c:pt>
              </c:numCache>
            </c:numRef>
          </c:val>
          <c:extLst>
            <c:ext xmlns:c15="http://schemas.microsoft.com/office/drawing/2012/chart" uri="{02D57815-91ED-43cb-92C2-25804820EDAC}">
              <c15:datalabelsRange>
                <c15:f>top_10!$I$14:$I$23</c15:f>
                <c15:dlblRangeCache>
                  <c:ptCount val="10"/>
                  <c:pt idx="0">
                    <c:v>Net Migration=21,693</c:v>
                  </c:pt>
                  <c:pt idx="1">
                    <c:v>Net Migration=2,811</c:v>
                  </c:pt>
                  <c:pt idx="2">
                    <c:v>Net Migration=9,477</c:v>
                  </c:pt>
                  <c:pt idx="3">
                    <c:v>Net Migration=8,965</c:v>
                  </c:pt>
                  <c:pt idx="4">
                    <c:v>Net Migration=9,031</c:v>
                  </c:pt>
                  <c:pt idx="5">
                    <c:v>Net Migration=550</c:v>
                  </c:pt>
                  <c:pt idx="6">
                    <c:v>Net Migration=3,984</c:v>
                  </c:pt>
                  <c:pt idx="7">
                    <c:v>Net Migration=4,587</c:v>
                  </c:pt>
                  <c:pt idx="8">
                    <c:v>Net Migration=5,000</c:v>
                  </c:pt>
                  <c:pt idx="9">
                    <c:v>Net Migration=8,651</c:v>
                  </c:pt>
                </c15:dlblRangeCache>
              </c15:datalabelsRange>
            </c:ext>
          </c:extLst>
        </c:ser>
        <c:dLbls>
          <c:showLegendKey val="0"/>
          <c:showVal val="0"/>
          <c:showCatName val="0"/>
          <c:showSerName val="0"/>
          <c:showPercent val="0"/>
          <c:showBubbleSize val="0"/>
        </c:dLbls>
        <c:gapWidth val="25"/>
        <c:axId val="185072392"/>
        <c:axId val="185839184"/>
      </c:barChart>
      <c:catAx>
        <c:axId val="185072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2"/>
                </a:solidFill>
                <a:latin typeface="+mn-lt"/>
                <a:ea typeface="+mn-ea"/>
                <a:cs typeface="+mn-cs"/>
              </a:defRPr>
            </a:pPr>
            <a:endParaRPr lang="en-US"/>
          </a:p>
        </c:txPr>
        <c:crossAx val="185839184"/>
        <c:crosses val="autoZero"/>
        <c:auto val="1"/>
        <c:lblAlgn val="ctr"/>
        <c:lblOffset val="100"/>
        <c:noMultiLvlLbl val="0"/>
      </c:catAx>
      <c:valAx>
        <c:axId val="185839184"/>
        <c:scaling>
          <c:orientation val="minMax"/>
        </c:scaling>
        <c:delete val="1"/>
        <c:axPos val="b"/>
        <c:numFmt formatCode="_(* #,##0_);_(* \(#,##0\);_(* &quot;-&quot;??_);_(@_)" sourceLinked="1"/>
        <c:majorTickMark val="none"/>
        <c:minorTickMark val="none"/>
        <c:tickLblPos val="nextTo"/>
        <c:crossAx val="185072392"/>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2000</a:t>
            </a:r>
          </a:p>
        </c:rich>
      </c:tx>
      <c:layout>
        <c:manualLayout>
          <c:xMode val="edge"/>
          <c:yMode val="edge"/>
          <c:x val="0.44565812494852752"/>
          <c:y val="7.851061519423649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2"/>
              <c:layout>
                <c:manualLayout>
                  <c:x val="0.13252667554391612"/>
                  <c:y val="0.12464776391231754"/>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5025170888394127"/>
                      <c:h val="0.11486444353417644"/>
                    </c:manualLayout>
                  </c15:layout>
                </c:ext>
              </c:extLst>
            </c:dLbl>
            <c:dLbl>
              <c:idx val="3"/>
              <c:layout>
                <c:manualLayout>
                  <c:x val="4.1984671340747237E-2"/>
                  <c:y val="5.588740916582538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4755390029464868"/>
                      <c:h val="0.15241299862707217"/>
                    </c:manualLayout>
                  </c15:layout>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Sheet1!$B$9:$F$9</c:f>
              <c:numCache>
                <c:formatCode>0%</c:formatCode>
                <c:ptCount val="5"/>
                <c:pt idx="0">
                  <c:v>0.52689128804584595</c:v>
                </c:pt>
                <c:pt idx="1">
                  <c:v>0.11406756539773483</c:v>
                </c:pt>
                <c:pt idx="2">
                  <c:v>2.7218130444215987E-2</c:v>
                </c:pt>
                <c:pt idx="3">
                  <c:v>1.1952312375197999E-2</c:v>
                </c:pt>
                <c:pt idx="4">
                  <c:v>0.31987070373700521</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2015</a:t>
            </a:r>
          </a:p>
        </c:rich>
      </c:tx>
      <c:layout>
        <c:manualLayout>
          <c:xMode val="edge"/>
          <c:yMode val="edge"/>
          <c:x val="0.44198039466889671"/>
          <c:y val="0.1025019350266868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2"/>
              <c:layout>
                <c:manualLayout>
                  <c:x val="9.3999620374642281E-2"/>
                  <c:y val="3.9021491239043929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3"/>
              <c:layout>
                <c:manualLayout>
                  <c:x val="4.8393489150024303E-2"/>
                  <c:y val="1.7897752571090202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Sheet1!$B$7:$F$7</c:f>
              <c:numCache>
                <c:formatCode>0%</c:formatCode>
                <c:ptCount val="5"/>
                <c:pt idx="0">
                  <c:v>0.43037249035407549</c:v>
                </c:pt>
                <c:pt idx="1">
                  <c:v>0.11768675902688379</c:v>
                </c:pt>
                <c:pt idx="2">
                  <c:v>4.5569798865736991E-2</c:v>
                </c:pt>
                <c:pt idx="3">
                  <c:v>1.7931011535355673E-2</c:v>
                </c:pt>
                <c:pt idx="4">
                  <c:v>0.38843994021794803</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3599697940623672"/>
          <c:y val="9.533839230944117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chemeClr val="accent2"/>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General</c:formatCode>
                <c:ptCount val="103"/>
                <c:pt idx="0">
                  <c:v>118888</c:v>
                </c:pt>
                <c:pt idx="1">
                  <c:v>120211</c:v>
                </c:pt>
                <c:pt idx="2">
                  <c:v>122905</c:v>
                </c:pt>
                <c:pt idx="3">
                  <c:v>124127</c:v>
                </c:pt>
                <c:pt idx="4">
                  <c:v>124347</c:v>
                </c:pt>
                <c:pt idx="5">
                  <c:v>125551</c:v>
                </c:pt>
                <c:pt idx="6">
                  <c:v>127061</c:v>
                </c:pt>
                <c:pt idx="7">
                  <c:v>127822</c:v>
                </c:pt>
                <c:pt idx="8">
                  <c:v>128080</c:v>
                </c:pt>
                <c:pt idx="9">
                  <c:v>131492</c:v>
                </c:pt>
                <c:pt idx="10">
                  <c:v>132888</c:v>
                </c:pt>
                <c:pt idx="11">
                  <c:v>131988</c:v>
                </c:pt>
                <c:pt idx="12">
                  <c:v>131368</c:v>
                </c:pt>
                <c:pt idx="13">
                  <c:v>133105</c:v>
                </c:pt>
                <c:pt idx="14">
                  <c:v>133412</c:v>
                </c:pt>
                <c:pt idx="15">
                  <c:v>134187</c:v>
                </c:pt>
                <c:pt idx="16">
                  <c:v>136676</c:v>
                </c:pt>
                <c:pt idx="17">
                  <c:v>138553</c:v>
                </c:pt>
                <c:pt idx="18">
                  <c:v>140517</c:v>
                </c:pt>
                <c:pt idx="19">
                  <c:v>141283</c:v>
                </c:pt>
                <c:pt idx="20">
                  <c:v>140814</c:v>
                </c:pt>
                <c:pt idx="21">
                  <c:v>139215</c:v>
                </c:pt>
                <c:pt idx="22">
                  <c:v>140396</c:v>
                </c:pt>
                <c:pt idx="23">
                  <c:v>144111</c:v>
                </c:pt>
                <c:pt idx="24">
                  <c:v>148137</c:v>
                </c:pt>
                <c:pt idx="25">
                  <c:v>150642</c:v>
                </c:pt>
                <c:pt idx="26">
                  <c:v>146805</c:v>
                </c:pt>
                <c:pt idx="27">
                  <c:v>150703</c:v>
                </c:pt>
                <c:pt idx="28">
                  <c:v>149192</c:v>
                </c:pt>
                <c:pt idx="29">
                  <c:v>149781</c:v>
                </c:pt>
                <c:pt idx="30">
                  <c:v>148953</c:v>
                </c:pt>
                <c:pt idx="31">
                  <c:v>139257</c:v>
                </c:pt>
                <c:pt idx="32">
                  <c:v>138974</c:v>
                </c:pt>
                <c:pt idx="33">
                  <c:v>135618</c:v>
                </c:pt>
                <c:pt idx="34">
                  <c:v>134268</c:v>
                </c:pt>
                <c:pt idx="35">
                  <c:v>138340</c:v>
                </c:pt>
                <c:pt idx="36">
                  <c:v>134348</c:v>
                </c:pt>
                <c:pt idx="37">
                  <c:v>139689</c:v>
                </c:pt>
                <c:pt idx="38">
                  <c:v>151122</c:v>
                </c:pt>
                <c:pt idx="39">
                  <c:v>163370</c:v>
                </c:pt>
                <c:pt idx="40">
                  <c:v>161793</c:v>
                </c:pt>
                <c:pt idx="41">
                  <c:v>152302</c:v>
                </c:pt>
                <c:pt idx="42">
                  <c:v>147826</c:v>
                </c:pt>
                <c:pt idx="43">
                  <c:v>148987</c:v>
                </c:pt>
                <c:pt idx="44">
                  <c:v>152269</c:v>
                </c:pt>
                <c:pt idx="45">
                  <c:v>168090</c:v>
                </c:pt>
                <c:pt idx="46">
                  <c:v>175089</c:v>
                </c:pt>
                <c:pt idx="47">
                  <c:v>180229</c:v>
                </c:pt>
                <c:pt idx="48">
                  <c:v>182656</c:v>
                </c:pt>
                <c:pt idx="49">
                  <c:v>186835</c:v>
                </c:pt>
                <c:pt idx="50">
                  <c:v>190419</c:v>
                </c:pt>
                <c:pt idx="51">
                  <c:v>184391</c:v>
                </c:pt>
                <c:pt idx="52">
                  <c:v>188003</c:v>
                </c:pt>
                <c:pt idx="53">
                  <c:v>183375</c:v>
                </c:pt>
                <c:pt idx="54">
                  <c:v>179392</c:v>
                </c:pt>
                <c:pt idx="55">
                  <c:v>179832</c:v>
                </c:pt>
                <c:pt idx="56">
                  <c:v>172073</c:v>
                </c:pt>
                <c:pt idx="57">
                  <c:v>168757</c:v>
                </c:pt>
                <c:pt idx="58">
                  <c:v>162035</c:v>
                </c:pt>
                <c:pt idx="59">
                  <c:v>152870</c:v>
                </c:pt>
                <c:pt idx="60">
                  <c:v>153745</c:v>
                </c:pt>
                <c:pt idx="61">
                  <c:v>149888</c:v>
                </c:pt>
                <c:pt idx="62">
                  <c:v>156636</c:v>
                </c:pt>
                <c:pt idx="63">
                  <c:v>156443</c:v>
                </c:pt>
                <c:pt idx="64">
                  <c:v>115149</c:v>
                </c:pt>
                <c:pt idx="65">
                  <c:v>119733</c:v>
                </c:pt>
                <c:pt idx="66">
                  <c:v>120421</c:v>
                </c:pt>
                <c:pt idx="67">
                  <c:v>115972</c:v>
                </c:pt>
                <c:pt idx="68">
                  <c:v>103429</c:v>
                </c:pt>
                <c:pt idx="69">
                  <c:v>96608</c:v>
                </c:pt>
                <c:pt idx="70">
                  <c:v>89567</c:v>
                </c:pt>
                <c:pt idx="71">
                  <c:v>85998</c:v>
                </c:pt>
                <c:pt idx="72">
                  <c:v>82180</c:v>
                </c:pt>
                <c:pt idx="73">
                  <c:v>76158</c:v>
                </c:pt>
                <c:pt idx="74">
                  <c:v>74802</c:v>
                </c:pt>
                <c:pt idx="75">
                  <c:v>72907</c:v>
                </c:pt>
                <c:pt idx="76">
                  <c:v>66067</c:v>
                </c:pt>
                <c:pt idx="77">
                  <c:v>64277</c:v>
                </c:pt>
                <c:pt idx="78">
                  <c:v>61765</c:v>
                </c:pt>
                <c:pt idx="79">
                  <c:v>60050</c:v>
                </c:pt>
                <c:pt idx="80">
                  <c:v>57112</c:v>
                </c:pt>
                <c:pt idx="81">
                  <c:v>52163</c:v>
                </c:pt>
                <c:pt idx="82">
                  <c:v>48157</c:v>
                </c:pt>
                <c:pt idx="83">
                  <c:v>45236</c:v>
                </c:pt>
                <c:pt idx="84">
                  <c:v>41791</c:v>
                </c:pt>
                <c:pt idx="85">
                  <c:v>38518</c:v>
                </c:pt>
                <c:pt idx="86">
                  <c:v>34023</c:v>
                </c:pt>
                <c:pt idx="87">
                  <c:v>29630</c:v>
                </c:pt>
                <c:pt idx="88">
                  <c:v>26890</c:v>
                </c:pt>
                <c:pt idx="89">
                  <c:v>22219</c:v>
                </c:pt>
                <c:pt idx="90">
                  <c:v>17795</c:v>
                </c:pt>
                <c:pt idx="91">
                  <c:v>13747</c:v>
                </c:pt>
                <c:pt idx="92">
                  <c:v>11182</c:v>
                </c:pt>
                <c:pt idx="93">
                  <c:v>8682</c:v>
                </c:pt>
                <c:pt idx="94">
                  <c:v>6595</c:v>
                </c:pt>
                <c:pt idx="95">
                  <c:v>5105</c:v>
                </c:pt>
                <c:pt idx="96">
                  <c:v>3764</c:v>
                </c:pt>
                <c:pt idx="97">
                  <c:v>2646</c:v>
                </c:pt>
                <c:pt idx="98">
                  <c:v>1734</c:v>
                </c:pt>
                <c:pt idx="99">
                  <c:v>1249</c:v>
                </c:pt>
                <c:pt idx="100">
                  <c:v>1781</c:v>
                </c:pt>
                <c:pt idx="101">
                  <c:v>100</c:v>
                </c:pt>
                <c:pt idx="102">
                  <c:v>12</c:v>
                </c:pt>
              </c:numCache>
            </c:numRef>
          </c:val>
        </c:ser>
        <c:ser>
          <c:idx val="1"/>
          <c:order val="1"/>
          <c:tx>
            <c:strRef>
              <c:f>Sheet1!$C$1</c:f>
              <c:strCache>
                <c:ptCount val="1"/>
                <c:pt idx="0">
                  <c:v>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General</c:formatCode>
                <c:ptCount val="103"/>
                <c:pt idx="0">
                  <c:v>194215</c:v>
                </c:pt>
                <c:pt idx="1">
                  <c:v>193805</c:v>
                </c:pt>
                <c:pt idx="2">
                  <c:v>197746</c:v>
                </c:pt>
                <c:pt idx="3">
                  <c:v>197114</c:v>
                </c:pt>
                <c:pt idx="4">
                  <c:v>193791</c:v>
                </c:pt>
                <c:pt idx="5">
                  <c:v>193356</c:v>
                </c:pt>
                <c:pt idx="6">
                  <c:v>190348</c:v>
                </c:pt>
                <c:pt idx="7">
                  <c:v>188121</c:v>
                </c:pt>
                <c:pt idx="8">
                  <c:v>186922</c:v>
                </c:pt>
                <c:pt idx="9">
                  <c:v>188375</c:v>
                </c:pt>
                <c:pt idx="10">
                  <c:v>185587</c:v>
                </c:pt>
                <c:pt idx="11">
                  <c:v>178941</c:v>
                </c:pt>
                <c:pt idx="12">
                  <c:v>175314</c:v>
                </c:pt>
                <c:pt idx="13">
                  <c:v>172295</c:v>
                </c:pt>
                <c:pt idx="14">
                  <c:v>171245</c:v>
                </c:pt>
                <c:pt idx="15">
                  <c:v>169963</c:v>
                </c:pt>
                <c:pt idx="16">
                  <c:v>170199</c:v>
                </c:pt>
                <c:pt idx="17">
                  <c:v>170440</c:v>
                </c:pt>
                <c:pt idx="18">
                  <c:v>169848</c:v>
                </c:pt>
                <c:pt idx="19">
                  <c:v>165243</c:v>
                </c:pt>
                <c:pt idx="20">
                  <c:v>160475</c:v>
                </c:pt>
                <c:pt idx="21">
                  <c:v>154073</c:v>
                </c:pt>
                <c:pt idx="22">
                  <c:v>154045</c:v>
                </c:pt>
                <c:pt idx="23">
                  <c:v>154085</c:v>
                </c:pt>
                <c:pt idx="24">
                  <c:v>154599</c:v>
                </c:pt>
                <c:pt idx="25">
                  <c:v>154438</c:v>
                </c:pt>
                <c:pt idx="26">
                  <c:v>151923</c:v>
                </c:pt>
                <c:pt idx="27">
                  <c:v>156567</c:v>
                </c:pt>
                <c:pt idx="28">
                  <c:v>155081</c:v>
                </c:pt>
                <c:pt idx="29">
                  <c:v>155992</c:v>
                </c:pt>
                <c:pt idx="30">
                  <c:v>156464</c:v>
                </c:pt>
                <c:pt idx="31">
                  <c:v>144392</c:v>
                </c:pt>
                <c:pt idx="32">
                  <c:v>146904</c:v>
                </c:pt>
                <c:pt idx="33">
                  <c:v>146019</c:v>
                </c:pt>
                <c:pt idx="34">
                  <c:v>146704</c:v>
                </c:pt>
                <c:pt idx="35">
                  <c:v>147599</c:v>
                </c:pt>
                <c:pt idx="36">
                  <c:v>141230</c:v>
                </c:pt>
                <c:pt idx="37">
                  <c:v>141529</c:v>
                </c:pt>
                <c:pt idx="38">
                  <c:v>139892</c:v>
                </c:pt>
                <c:pt idx="39">
                  <c:v>136984</c:v>
                </c:pt>
                <c:pt idx="40">
                  <c:v>135979</c:v>
                </c:pt>
                <c:pt idx="41">
                  <c:v>125527</c:v>
                </c:pt>
                <c:pt idx="42">
                  <c:v>123218</c:v>
                </c:pt>
                <c:pt idx="43">
                  <c:v>119104</c:v>
                </c:pt>
                <c:pt idx="44">
                  <c:v>118889</c:v>
                </c:pt>
                <c:pt idx="45">
                  <c:v>119897</c:v>
                </c:pt>
                <c:pt idx="46">
                  <c:v>113986</c:v>
                </c:pt>
                <c:pt idx="47">
                  <c:v>111969</c:v>
                </c:pt>
                <c:pt idx="48">
                  <c:v>106989</c:v>
                </c:pt>
                <c:pt idx="49">
                  <c:v>105191</c:v>
                </c:pt>
                <c:pt idx="50">
                  <c:v>103613</c:v>
                </c:pt>
                <c:pt idx="51">
                  <c:v>94716</c:v>
                </c:pt>
                <c:pt idx="52">
                  <c:v>92888</c:v>
                </c:pt>
                <c:pt idx="53">
                  <c:v>88489</c:v>
                </c:pt>
                <c:pt idx="54">
                  <c:v>85250</c:v>
                </c:pt>
                <c:pt idx="55">
                  <c:v>81345</c:v>
                </c:pt>
                <c:pt idx="56">
                  <c:v>74954</c:v>
                </c:pt>
                <c:pt idx="57">
                  <c:v>71352</c:v>
                </c:pt>
                <c:pt idx="58">
                  <c:v>65668</c:v>
                </c:pt>
                <c:pt idx="59">
                  <c:v>64721</c:v>
                </c:pt>
                <c:pt idx="60">
                  <c:v>61961</c:v>
                </c:pt>
                <c:pt idx="61">
                  <c:v>57571</c:v>
                </c:pt>
                <c:pt idx="62">
                  <c:v>55391</c:v>
                </c:pt>
                <c:pt idx="63">
                  <c:v>51929</c:v>
                </c:pt>
                <c:pt idx="64">
                  <c:v>45540</c:v>
                </c:pt>
                <c:pt idx="65">
                  <c:v>43511</c:v>
                </c:pt>
                <c:pt idx="66">
                  <c:v>39640</c:v>
                </c:pt>
                <c:pt idx="67">
                  <c:v>36669</c:v>
                </c:pt>
                <c:pt idx="68">
                  <c:v>33088</c:v>
                </c:pt>
                <c:pt idx="69">
                  <c:v>31490</c:v>
                </c:pt>
                <c:pt idx="70">
                  <c:v>29911</c:v>
                </c:pt>
                <c:pt idx="71">
                  <c:v>27454</c:v>
                </c:pt>
                <c:pt idx="72">
                  <c:v>26773</c:v>
                </c:pt>
                <c:pt idx="73">
                  <c:v>24936</c:v>
                </c:pt>
                <c:pt idx="74">
                  <c:v>24103</c:v>
                </c:pt>
                <c:pt idx="75">
                  <c:v>23076</c:v>
                </c:pt>
                <c:pt idx="76">
                  <c:v>20431</c:v>
                </c:pt>
                <c:pt idx="77">
                  <c:v>18663</c:v>
                </c:pt>
                <c:pt idx="78">
                  <c:v>18300</c:v>
                </c:pt>
                <c:pt idx="79">
                  <c:v>17213</c:v>
                </c:pt>
                <c:pt idx="80">
                  <c:v>16671</c:v>
                </c:pt>
                <c:pt idx="81">
                  <c:v>14433</c:v>
                </c:pt>
                <c:pt idx="82">
                  <c:v>13452</c:v>
                </c:pt>
                <c:pt idx="83">
                  <c:v>12136</c:v>
                </c:pt>
                <c:pt idx="84">
                  <c:v>10785</c:v>
                </c:pt>
                <c:pt idx="85">
                  <c:v>9714</c:v>
                </c:pt>
                <c:pt idx="86">
                  <c:v>8108</c:v>
                </c:pt>
                <c:pt idx="87">
                  <c:v>6994</c:v>
                </c:pt>
                <c:pt idx="88">
                  <c:v>5940</c:v>
                </c:pt>
                <c:pt idx="89">
                  <c:v>4612</c:v>
                </c:pt>
                <c:pt idx="90">
                  <c:v>3860</c:v>
                </c:pt>
                <c:pt idx="91">
                  <c:v>2512</c:v>
                </c:pt>
                <c:pt idx="92">
                  <c:v>2059</c:v>
                </c:pt>
                <c:pt idx="93">
                  <c:v>1547</c:v>
                </c:pt>
                <c:pt idx="94">
                  <c:v>1298</c:v>
                </c:pt>
                <c:pt idx="95">
                  <c:v>1010</c:v>
                </c:pt>
                <c:pt idx="96">
                  <c:v>792</c:v>
                </c:pt>
                <c:pt idx="97">
                  <c:v>537</c:v>
                </c:pt>
                <c:pt idx="98">
                  <c:v>393</c:v>
                </c:pt>
                <c:pt idx="99">
                  <c:v>302</c:v>
                </c:pt>
                <c:pt idx="100">
                  <c:v>461</c:v>
                </c:pt>
                <c:pt idx="101">
                  <c:v>34</c:v>
                </c:pt>
                <c:pt idx="102">
                  <c:v>13</c:v>
                </c:pt>
              </c:numCache>
            </c:numRef>
          </c:val>
        </c:ser>
        <c:dLbls>
          <c:showLegendKey val="0"/>
          <c:showVal val="0"/>
          <c:showCatName val="0"/>
          <c:showSerName val="0"/>
          <c:showPercent val="0"/>
          <c:showBubbleSize val="0"/>
        </c:dLbls>
        <c:gapWidth val="0"/>
        <c:axId val="247525464"/>
        <c:axId val="247525856"/>
      </c:barChart>
      <c:catAx>
        <c:axId val="247525464"/>
        <c:scaling>
          <c:orientation val="minMax"/>
        </c:scaling>
        <c:delete val="0"/>
        <c:axPos val="b"/>
        <c:title>
          <c:tx>
            <c:rich>
              <a:bodyPr/>
              <a:lstStyle/>
              <a:p>
                <a:pPr>
                  <a:defRPr/>
                </a:pPr>
                <a:r>
                  <a:rPr lang="en-US" dirty="0"/>
                  <a:t>Age</a:t>
                </a:r>
              </a:p>
            </c:rich>
          </c:tx>
          <c:overlay val="0"/>
        </c:title>
        <c:numFmt formatCode="General" sourceLinked="0"/>
        <c:majorTickMark val="out"/>
        <c:minorTickMark val="none"/>
        <c:tickLblPos val="nextTo"/>
        <c:crossAx val="247525856"/>
        <c:crosses val="autoZero"/>
        <c:auto val="1"/>
        <c:lblAlgn val="ctr"/>
        <c:lblOffset val="100"/>
        <c:noMultiLvlLbl val="0"/>
      </c:catAx>
      <c:valAx>
        <c:axId val="247525856"/>
        <c:scaling>
          <c:orientation val="minMax"/>
        </c:scaling>
        <c:delete val="0"/>
        <c:axPos val="l"/>
        <c:majorGridlines/>
        <c:title>
          <c:tx>
            <c:rich>
              <a:bodyPr rot="-5400000" vert="horz"/>
              <a:lstStyle/>
              <a:p>
                <a:pPr>
                  <a:defRPr/>
                </a:pPr>
                <a:r>
                  <a:rPr lang="en-US" dirty="0"/>
                  <a:t>Population</a:t>
                </a:r>
              </a:p>
            </c:rich>
          </c:tx>
          <c:layout>
            <c:manualLayout>
              <c:xMode val="edge"/>
              <c:yMode val="edge"/>
              <c:x val="8.771929824561403E-3"/>
              <c:y val="0.24871231384564382"/>
            </c:manualLayout>
          </c:layout>
          <c:overlay val="0"/>
        </c:title>
        <c:numFmt formatCode="General" sourceLinked="1"/>
        <c:majorTickMark val="out"/>
        <c:minorTickMark val="none"/>
        <c:tickLblPos val="nextTo"/>
        <c:txPr>
          <a:bodyPr/>
          <a:lstStyle/>
          <a:p>
            <a:pPr>
              <a:defRPr sz="1400"/>
            </a:pPr>
            <a:endParaRPr lang="en-US"/>
          </a:p>
        </c:txPr>
        <c:crossAx val="247525464"/>
        <c:crosses val="autoZero"/>
        <c:crossBetween val="between"/>
      </c:valAx>
    </c:plotArea>
    <c:legend>
      <c:legendPos val="r"/>
      <c:layout>
        <c:manualLayout>
          <c:xMode val="edge"/>
          <c:yMode val="edge"/>
          <c:x val="0.69340624088655589"/>
          <c:y val="0.16676892851311423"/>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Female White, Non-Hispanic</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dLbls>
          <c:showLegendKey val="0"/>
          <c:showVal val="0"/>
          <c:showCatName val="0"/>
          <c:showSerName val="0"/>
          <c:showPercent val="0"/>
          <c:showBubbleSize val="0"/>
        </c:dLbls>
        <c:gapWidth val="0"/>
        <c:overlap val="100"/>
        <c:axId val="249170968"/>
        <c:axId val="249171360"/>
      </c:barChart>
      <c:catAx>
        <c:axId val="249170968"/>
        <c:scaling>
          <c:orientation val="minMax"/>
        </c:scaling>
        <c:delete val="0"/>
        <c:axPos val="l"/>
        <c:numFmt formatCode="General" sourceLinked="0"/>
        <c:majorTickMark val="out"/>
        <c:minorTickMark val="none"/>
        <c:tickLblPos val="low"/>
        <c:txPr>
          <a:bodyPr/>
          <a:lstStyle/>
          <a:p>
            <a:pPr>
              <a:defRPr sz="1050" baseline="0"/>
            </a:pPr>
            <a:endParaRPr lang="en-US"/>
          </a:p>
        </c:txPr>
        <c:crossAx val="249171360"/>
        <c:crosses val="autoZero"/>
        <c:auto val="1"/>
        <c:lblAlgn val="ctr"/>
        <c:lblOffset val="100"/>
        <c:tickLblSkip val="5"/>
        <c:noMultiLvlLbl val="0"/>
      </c:catAx>
      <c:valAx>
        <c:axId val="249171360"/>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49170968"/>
        <c:crosses val="autoZero"/>
        <c:crossBetween val="between"/>
      </c:valAx>
    </c:plotArea>
    <c:legend>
      <c:legendPos val="t"/>
      <c:layout>
        <c:manualLayout>
          <c:xMode val="edge"/>
          <c:yMode val="edge"/>
          <c:x val="0.30362122703412076"/>
          <c:y val="4.1095890410958902E-2"/>
          <c:w val="0.39275742875890512"/>
          <c:h val="3.8527666918347532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2"/>
          <c:order val="0"/>
          <c:tx>
            <c:strRef>
              <c:f>Sheet1!$D$1</c:f>
              <c:strCache>
                <c:ptCount val="1"/>
                <c:pt idx="0">
                  <c:v>Male Black, Non-Hispanic</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1"/>
          <c:tx>
            <c:strRef>
              <c:f>Sheet1!$E$1</c:f>
              <c:strCache>
                <c:ptCount val="1"/>
                <c:pt idx="0">
                  <c:v>Male Asian, Non-Hispanic</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2"/>
          <c:tx>
            <c:strRef>
              <c:f>Sheet1!$F$1</c:f>
              <c:strCache>
                <c:ptCount val="1"/>
                <c:pt idx="0">
                  <c:v>Male Other, Non Hispanic</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7"/>
          <c:order val="3"/>
          <c:tx>
            <c:strRef>
              <c:f>Sheet1!$I$1</c:f>
              <c:strCache>
                <c:ptCount val="1"/>
                <c:pt idx="0">
                  <c:v>Female Black, Non-Hispanic</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4"/>
          <c:tx>
            <c:strRef>
              <c:f>Sheet1!$J$1</c:f>
              <c:strCache>
                <c:ptCount val="1"/>
                <c:pt idx="0">
                  <c:v>Female Asian, Non-Hispanic</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5"/>
          <c:tx>
            <c:strRef>
              <c:f>Sheet1!$K$1</c:f>
              <c:strCache>
                <c:ptCount val="1"/>
                <c:pt idx="0">
                  <c:v>Female Other, Non Hispanic</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249172144"/>
        <c:axId val="249172536"/>
      </c:barChart>
      <c:catAx>
        <c:axId val="249172144"/>
        <c:scaling>
          <c:orientation val="minMax"/>
        </c:scaling>
        <c:delete val="0"/>
        <c:axPos val="l"/>
        <c:numFmt formatCode="General" sourceLinked="0"/>
        <c:majorTickMark val="out"/>
        <c:minorTickMark val="none"/>
        <c:tickLblPos val="low"/>
        <c:txPr>
          <a:bodyPr/>
          <a:lstStyle/>
          <a:p>
            <a:pPr>
              <a:defRPr sz="1050" baseline="0"/>
            </a:pPr>
            <a:endParaRPr lang="en-US"/>
          </a:p>
        </c:txPr>
        <c:crossAx val="249172536"/>
        <c:crosses val="autoZero"/>
        <c:auto val="1"/>
        <c:lblAlgn val="ctr"/>
        <c:lblOffset val="100"/>
        <c:tickLblSkip val="5"/>
        <c:noMultiLvlLbl val="0"/>
      </c:catAx>
      <c:valAx>
        <c:axId val="249172536"/>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249172144"/>
        <c:crosses val="autoZero"/>
        <c:crossBetween val="between"/>
      </c:valAx>
    </c:plotArea>
    <c:legend>
      <c:legendPos val="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BA6F8-D932-4BC6-B450-A920176CDAFB}" type="datetimeFigureOut">
              <a:rPr lang="en-US" smtClean="0"/>
              <a:t>9/12/2016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1321857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844274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03350" y="528638"/>
            <a:ext cx="6354763" cy="4767262"/>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14</a:t>
            </a:fld>
            <a:endParaRPr lang="en-US" dirty="0"/>
          </a:p>
        </p:txBody>
      </p:sp>
    </p:spTree>
    <p:extLst>
      <p:ext uri="{BB962C8B-B14F-4D97-AF65-F5344CB8AC3E}">
        <p14:creationId xmlns:p14="http://schemas.microsoft.com/office/powerpoint/2010/main" val="1584778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449799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16</a:t>
            </a:fld>
            <a:endParaRPr lang="en-US" dirty="0"/>
          </a:p>
        </p:txBody>
      </p:sp>
    </p:spTree>
    <p:extLst>
      <p:ext uri="{BB962C8B-B14F-4D97-AF65-F5344CB8AC3E}">
        <p14:creationId xmlns:p14="http://schemas.microsoft.com/office/powerpoint/2010/main" val="644705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a:t>
            </a:r>
            <a:r>
              <a:rPr lang="en-US" baseline="0" dirty="0" smtClean="0"/>
              <a:t> and </a:t>
            </a:r>
            <a:r>
              <a:rPr lang="en-US" dirty="0" smtClean="0"/>
              <a:t>sex</a:t>
            </a:r>
            <a:r>
              <a:rPr lang="en-US" baseline="0" dirty="0" smtClean="0"/>
              <a:t> composition of the Texas non-Hispanic white population. Blue represents males, red females, rows are single years of age. In 2013, median age among non-Hispanic white females was 43 years of age.</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17</a:t>
            </a:fld>
            <a:endParaRPr lang="en-US" dirty="0"/>
          </a:p>
        </p:txBody>
      </p:sp>
    </p:spTree>
    <p:extLst>
      <p:ext uri="{BB962C8B-B14F-4D97-AF65-F5344CB8AC3E}">
        <p14:creationId xmlns:p14="http://schemas.microsoft.com/office/powerpoint/2010/main" val="1257639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18</a:t>
            </a:fld>
            <a:endParaRPr lang="en-US" dirty="0"/>
          </a:p>
        </p:txBody>
      </p:sp>
    </p:spTree>
    <p:extLst>
      <p:ext uri="{BB962C8B-B14F-4D97-AF65-F5344CB8AC3E}">
        <p14:creationId xmlns:p14="http://schemas.microsoft.com/office/powerpoint/2010/main" val="1836798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and sex</a:t>
            </a:r>
            <a:r>
              <a:rPr lang="en-US" baseline="0" dirty="0" smtClean="0"/>
              <a:t> composition of the minority population in Texas.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1984786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600455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25</a:t>
            </a:fld>
            <a:endParaRPr lang="en-US" dirty="0"/>
          </a:p>
        </p:txBody>
      </p:sp>
    </p:spTree>
    <p:extLst>
      <p:ext uri="{BB962C8B-B14F-4D97-AF65-F5344CB8AC3E}">
        <p14:creationId xmlns:p14="http://schemas.microsoft.com/office/powerpoint/2010/main" val="989793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9813" y="357188"/>
            <a:ext cx="7008812" cy="5257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26</a:t>
            </a:fld>
            <a:endParaRPr lang="en-US" dirty="0"/>
          </a:p>
        </p:txBody>
      </p:sp>
    </p:spTree>
    <p:extLst>
      <p:ext uri="{BB962C8B-B14F-4D97-AF65-F5344CB8AC3E}">
        <p14:creationId xmlns:p14="http://schemas.microsoft.com/office/powerpoint/2010/main" val="148710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 2000 and 2010 Texas added over 4 million residents. In 5 short years, it is estimated Texas has added</a:t>
            </a:r>
            <a:r>
              <a:rPr lang="en-US" baseline="0" dirty="0" smtClean="0"/>
              <a:t> over </a:t>
            </a:r>
            <a:r>
              <a:rPr lang="en-US" dirty="0" smtClean="0"/>
              <a:t>2 million more,</a:t>
            </a:r>
            <a:r>
              <a:rPr lang="en-US" baseline="0" dirty="0" smtClean="0"/>
              <a:t> placing Texas population at 27.5 million, on pace to meet or surpass our gains since the last census. </a:t>
            </a:r>
            <a:r>
              <a:rPr lang="en-US" dirty="0" smtClean="0"/>
              <a:t>Population</a:t>
            </a:r>
            <a:r>
              <a:rPr lang="en-US" baseline="0" dirty="0" smtClean="0"/>
              <a:t> growth in Texas has been geometric or compounding in nature. Over the past six decades there have been three periods where the numeric growth has increased relative to previous years. We have no indication that the population growth in Texas will slow dramatically in coming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4</a:t>
            </a:fld>
            <a:endParaRPr lang="en-US" dirty="0"/>
          </a:p>
        </p:txBody>
      </p:sp>
    </p:spTree>
    <p:extLst>
      <p:ext uri="{BB962C8B-B14F-4D97-AF65-F5344CB8AC3E}">
        <p14:creationId xmlns:p14="http://schemas.microsoft.com/office/powerpoint/2010/main" val="1330145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9813" y="357188"/>
            <a:ext cx="7008812" cy="5257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9036E-CC76-4D80-861E-56D96DC5A955}" type="slidenum">
              <a:rPr lang="en-US" smtClean="0"/>
              <a:pPr/>
              <a:t>27</a:t>
            </a:fld>
            <a:endParaRPr lang="en-US" dirty="0"/>
          </a:p>
        </p:txBody>
      </p:sp>
    </p:spTree>
    <p:extLst>
      <p:ext uri="{BB962C8B-B14F-4D97-AF65-F5344CB8AC3E}">
        <p14:creationId xmlns:p14="http://schemas.microsoft.com/office/powerpoint/2010/main" val="3209316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28</a:t>
            </a:fld>
            <a:endParaRPr lang="en-US" dirty="0"/>
          </a:p>
        </p:txBody>
      </p:sp>
    </p:spTree>
    <p:extLst>
      <p:ext uri="{BB962C8B-B14F-4D97-AF65-F5344CB8AC3E}">
        <p14:creationId xmlns:p14="http://schemas.microsoft.com/office/powerpoint/2010/main" val="1771454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158750"/>
            <a:ext cx="6829425" cy="5122863"/>
          </a:xfrm>
        </p:spPr>
      </p:sp>
      <p:sp>
        <p:nvSpPr>
          <p:cNvPr id="3" name="Notes Placeholder 2"/>
          <p:cNvSpPr>
            <a:spLocks noGrp="1"/>
          </p:cNvSpPr>
          <p:nvPr>
            <p:ph type="body" idx="1"/>
          </p:nvPr>
        </p:nvSpPr>
        <p:spPr/>
        <p:txBody>
          <a:bodyPr/>
          <a:lstStyle/>
          <a:p>
            <a:r>
              <a:rPr lang="en-US" sz="900" dirty="0"/>
              <a:t>The projected population of Texas is produced using three different migration scenarios. The blue line represents the assumption that there is no in or out migration for Texas. The result is a population that is growing only from natural increase (births-deaths). Under this unlikely scenario, Texas will maintain a health pace of population growth. The other two scenarios assume that 1) the migration rate will be the same as we observed between 2000 and 2010 and 2) the migration rate will be half of what we observed between 2000 and 2010. Under the first assumption Texas will add another 5 million persons this decade, another 7 million the following, 8 or 9 million between 2030 and 2040 and almost 10 million between 2040 and 2050. The half migration scenario also projects significant growth but more modest than the assumption of full migration.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29</a:t>
            </a:fld>
            <a:endParaRPr lang="en-US" dirty="0"/>
          </a:p>
        </p:txBody>
      </p:sp>
    </p:spTree>
    <p:extLst>
      <p:ext uri="{BB962C8B-B14F-4D97-AF65-F5344CB8AC3E}">
        <p14:creationId xmlns:p14="http://schemas.microsoft.com/office/powerpoint/2010/main" val="816887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158750"/>
            <a:ext cx="6829425" cy="5122863"/>
          </a:xfrm>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30</a:t>
            </a:fld>
            <a:endParaRPr lang="en-US" dirty="0"/>
          </a:p>
        </p:txBody>
      </p:sp>
    </p:spTree>
    <p:extLst>
      <p:ext uri="{BB962C8B-B14F-4D97-AF65-F5344CB8AC3E}">
        <p14:creationId xmlns:p14="http://schemas.microsoft.com/office/powerpoint/2010/main" val="4097999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projected population of Texas by race/ethnicity suggests that the Hispanic population will be a major driver in the population growth of the state. The non-Hispanic white population will grow very slowly and then start to decline as the Baby-Boom generation ages into high mortality years. The non-Hispanic other group is largely composed of persons of Asian descent and this group is projected to exceed the non-Hispanic black population by 2038. This graph assumes migration patterns observed between 2000 and 2010.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31</a:t>
            </a:fld>
            <a:endParaRPr lang="en-US" dirty="0"/>
          </a:p>
        </p:txBody>
      </p:sp>
    </p:spTree>
    <p:extLst>
      <p:ext uri="{BB962C8B-B14F-4D97-AF65-F5344CB8AC3E}">
        <p14:creationId xmlns:p14="http://schemas.microsoft.com/office/powerpoint/2010/main" val="4227131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Growth</a:t>
            </a:r>
            <a:r>
              <a:rPr lang="en-US" baseline="0" dirty="0" smtClean="0"/>
              <a:t> in Texas is significant, fast, yet uneven. The Hispanic population is driving growth. Migration patterns are dynamic. Projections indicate continued growth. An educated labor force continues to be a challenge for Texas.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32</a:t>
            </a:fld>
            <a:endParaRPr lang="en-US" dirty="0"/>
          </a:p>
        </p:txBody>
      </p:sp>
    </p:spTree>
    <p:extLst>
      <p:ext uri="{BB962C8B-B14F-4D97-AF65-F5344CB8AC3E}">
        <p14:creationId xmlns:p14="http://schemas.microsoft.com/office/powerpoint/2010/main" val="74988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a:t>
            </a:r>
            <a:r>
              <a:rPr lang="en-US" baseline="0" dirty="0" smtClean="0"/>
              <a:t> growth has been steady but not geographically even over the past seven decades. As the population in the major urban areas and surrounding suburban areas has grown dramatically, areas the more rural western part of the state that were populated earlier have become less populated in recent decades.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5</a:t>
            </a:fld>
            <a:endParaRPr lang="en-US" dirty="0"/>
          </a:p>
        </p:txBody>
      </p:sp>
    </p:spTree>
    <p:extLst>
      <p:ext uri="{BB962C8B-B14F-4D97-AF65-F5344CB8AC3E}">
        <p14:creationId xmlns:p14="http://schemas.microsoft.com/office/powerpoint/2010/main" val="24968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158750"/>
            <a:ext cx="7631113" cy="5724525"/>
          </a:xfrm>
        </p:spPr>
      </p:sp>
      <p:sp>
        <p:nvSpPr>
          <p:cNvPr id="3" name="Notes Placeholder 2"/>
          <p:cNvSpPr>
            <a:spLocks noGrp="1"/>
          </p:cNvSpPr>
          <p:nvPr>
            <p:ph type="body" idx="1"/>
          </p:nvPr>
        </p:nvSpPr>
        <p:spPr/>
        <p:txBody>
          <a:bodyPr/>
          <a:lstStyle/>
          <a:p>
            <a:pPr defTabSz="948090">
              <a:defRPr/>
            </a:pPr>
            <a:endParaRPr lang="en-US" sz="900" dirty="0"/>
          </a:p>
          <a:p>
            <a:pPr defTabSz="94809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48090">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364166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498475"/>
            <a:ext cx="7862888" cy="5897563"/>
          </a:xfrm>
        </p:spPr>
      </p:sp>
      <p:sp>
        <p:nvSpPr>
          <p:cNvPr id="3" name="Notes Placeholder 2"/>
          <p:cNvSpPr>
            <a:spLocks noGrp="1"/>
          </p:cNvSpPr>
          <p:nvPr>
            <p:ph type="body" idx="1"/>
          </p:nvPr>
        </p:nvSpPr>
        <p:spPr>
          <a:xfrm>
            <a:off x="568951" y="6222761"/>
            <a:ext cx="8971613" cy="1894485"/>
          </a:xfrm>
          <a:prstGeom prst="rect">
            <a:avLst/>
          </a:prstGeom>
        </p:spPr>
        <p:txBody>
          <a:bodyPr/>
          <a:lstStyle/>
          <a:p>
            <a:pPr defTabSz="983454">
              <a:defRPr/>
            </a:pPr>
            <a:endParaRPr lang="en-US" dirty="0" smtClean="0"/>
          </a:p>
          <a:p>
            <a:pPr defTabSz="983454">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 Overall, </a:t>
            </a:r>
            <a:r>
              <a:rPr lang="en-US" dirty="0" smtClean="0"/>
              <a:t>155</a:t>
            </a:r>
            <a:r>
              <a:rPr lang="en-US" baseline="0" dirty="0" smtClean="0"/>
              <a:t> </a:t>
            </a:r>
            <a:r>
              <a:rPr lang="en-US" dirty="0" smtClean="0"/>
              <a:t>counties</a:t>
            </a:r>
            <a:r>
              <a:rPr lang="en-US" baseline="0" dirty="0" smtClean="0"/>
              <a:t> gained population while 99 (39%) lost population over the decade.</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1738353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331788"/>
            <a:ext cx="7864475" cy="5899150"/>
          </a:xfrm>
        </p:spPr>
      </p:sp>
      <p:sp>
        <p:nvSpPr>
          <p:cNvPr id="3" name="Notes Placeholder 2"/>
          <p:cNvSpPr>
            <a:spLocks noGrp="1"/>
          </p:cNvSpPr>
          <p:nvPr>
            <p:ph type="body" idx="1"/>
          </p:nvPr>
        </p:nvSpPr>
        <p:spPr>
          <a:xfrm>
            <a:off x="568951" y="6056819"/>
            <a:ext cx="8971613" cy="1894485"/>
          </a:xfrm>
          <a:prstGeom prst="rect">
            <a:avLst/>
          </a:prstGeom>
        </p:spPr>
        <p:txBody>
          <a:bodyPr/>
          <a:lstStyle/>
          <a:p>
            <a:pPr defTabSz="983454">
              <a:defRPr/>
            </a:pPr>
            <a:endParaRPr lang="en-US" dirty="0" smtClean="0"/>
          </a:p>
          <a:p>
            <a:pPr defTabSz="983454">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urban and suburban population triangle counties. Notably counties in the Eagle Ford Shale area (south east of San Antonio) and the Cline Shale area (Midland and Odessa area), have been growing quickly. </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1551519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baseline="0" dirty="0" smtClean="0"/>
              <a:t>Over thirty percent of the 50 fastest growing counties in the United States from 2014 to 2015 were in Texas. Some of the fastest growing counties in the country continue to be suburban ring counties, such as Hays, Comal, and Fort Bend counties. Growth among the fastest growing counties in the country stems more from migration than natural increase.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9</a:t>
            </a:fld>
            <a:endParaRPr lang="en-US" dirty="0"/>
          </a:p>
        </p:txBody>
      </p:sp>
    </p:spTree>
    <p:extLst>
      <p:ext uri="{BB962C8B-B14F-4D97-AF65-F5344CB8AC3E}">
        <p14:creationId xmlns:p14="http://schemas.microsoft.com/office/powerpoint/2010/main" val="655718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dirty="0" smtClean="0"/>
              <a:t>One-fifth</a:t>
            </a:r>
            <a:r>
              <a:rPr lang="en-US" baseline="0" dirty="0" smtClean="0"/>
              <a:t> of the top 50 counties in the United States that were growing the most numerically between 2014 and 2015 were in Texas. These counties are the larger ones in the State and are all counties that have experienced continued growth. However, the components attributing to their population change varies. For instance, natural increase and international migration are playing a key role in population growth in Dallas County. Harris and Tarrant counties are growing about evenly from migration and natural increase. Whereas in the suburban ring counties migration (mostly domestic) is driving population growth.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3934763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152400"/>
            <a:ext cx="6542087" cy="4908550"/>
          </a:xfrm>
        </p:spPr>
      </p:sp>
      <p:sp>
        <p:nvSpPr>
          <p:cNvPr id="3" name="Notes Placeholder 2"/>
          <p:cNvSpPr>
            <a:spLocks noGrp="1"/>
          </p:cNvSpPr>
          <p:nvPr>
            <p:ph type="body" idx="1"/>
          </p:nvPr>
        </p:nvSpPr>
        <p:spPr/>
        <p:txBody>
          <a:bodyPr/>
          <a:lstStyle/>
          <a:p>
            <a:r>
              <a:rPr lang="en-US" sz="800" dirty="0"/>
              <a:t>Population changes from two factors, one is natural increase which is simply births minus deaths over time and the other is net migration which is in-migrants minus out-migrants over time. Population added from natural increase are babies joining an already existing household. So the effect of population growth from natural increase on infrastructure demands is both lightening, from people dying, and delayed until babies reach the age where they have infrastructure requirements. Net-migration, in Texas, has been positive for most of our history. Migrants, are usually adults in a household, thus migrants immediately add new households and have instant infrastructure needs, such as housing, transportation, etc.</a:t>
            </a:r>
          </a:p>
          <a:p>
            <a:endParaRPr lang="en-US" sz="800" dirty="0"/>
          </a:p>
          <a:p>
            <a:r>
              <a:rPr lang="en-US" sz="800" dirty="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endParaRPr lang="en-US" sz="1000" dirty="0"/>
          </a:p>
        </p:txBody>
      </p:sp>
      <p:sp>
        <p:nvSpPr>
          <p:cNvPr id="4" name="Slide Number Placeholder 3"/>
          <p:cNvSpPr>
            <a:spLocks noGrp="1"/>
          </p:cNvSpPr>
          <p:nvPr>
            <p:ph type="sldNum" sz="quarter" idx="10"/>
          </p:nvPr>
        </p:nvSpPr>
        <p:spPr/>
        <p:txBody>
          <a:bodyPr/>
          <a:lstStyle/>
          <a:p>
            <a:fld id="{98163AE5-516B-4829-B0EE-0DD680D1BF5A}" type="slidenum">
              <a:rPr lang="en-US" smtClean="0"/>
              <a:t>11</a:t>
            </a:fld>
            <a:endParaRPr lang="en-US" dirty="0"/>
          </a:p>
        </p:txBody>
      </p:sp>
    </p:spTree>
    <p:extLst>
      <p:ext uri="{BB962C8B-B14F-4D97-AF65-F5344CB8AC3E}">
        <p14:creationId xmlns:p14="http://schemas.microsoft.com/office/powerpoint/2010/main" val="3920275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6" y="0"/>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5" y="1607208"/>
            <a:ext cx="3135086" cy="2755786"/>
          </a:xfrm>
        </p:spPr>
        <p:txBody>
          <a:bodyPr/>
          <a:lstStyle>
            <a:lvl1pPr marL="0" indent="0" algn="ctr">
              <a:buNone/>
              <a:defRPr sz="24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0"/>
            <a:ext cx="667512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0" y="5669279"/>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solidFill>
                  <a:schemeClr val="accent5">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solidFill>
                  <a:schemeClr val="accent5">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9/12/2016</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solidFill>
                  <a:schemeClr val="accent5">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9/12/2016</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solidFill>
                  <a:schemeClr val="accent5">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9/12/2016</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solidFill>
                  <a:schemeClr val="accent5">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solidFill>
                  <a:schemeClr val="accent5">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9/12/2016</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9/12/2016</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9/12/2016</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9/12/2016</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9/12/2016</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solidFill>
                  <a:schemeClr val="accent5">
                    <a:lumMod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9/12/2016</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9/12/2016</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9/12/2016</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solidFill>
                  <a:schemeClr val="accent5">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9/12/2016</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9/12/2016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9/12/2016</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9/12/2016</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demographics.texas.gov" TargetMode="External"/><Relationship Id="rId2" Type="http://schemas.openxmlformats.org/officeDocument/2006/relationships/hyperlink" Target="mailto:Lila.Valencia@UTSA.edu" TargetMode="Externa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8808" y="0"/>
            <a:ext cx="5495192" cy="1323703"/>
          </a:xfrm>
        </p:spPr>
        <p:txBody>
          <a:bodyPr>
            <a:normAutofit/>
          </a:bodyPr>
          <a:lstStyle/>
          <a:p>
            <a:r>
              <a:rPr lang="en-US" sz="3200" dirty="0" smtClean="0">
                <a:solidFill>
                  <a:schemeClr val="accent5">
                    <a:lumMod val="50000"/>
                  </a:schemeClr>
                </a:solidFill>
              </a:rPr>
              <a:t>Texas Population Trends, Characteristics, </a:t>
            </a:r>
            <a:r>
              <a:rPr lang="en-US" sz="3200" dirty="0" smtClean="0">
                <a:solidFill>
                  <a:schemeClr val="accent5">
                    <a:lumMod val="50000"/>
                  </a:schemeClr>
                </a:solidFill>
              </a:rPr>
              <a:t>&amp; Projections</a:t>
            </a:r>
            <a:endParaRPr lang="en-US" sz="3200" dirty="0">
              <a:solidFill>
                <a:schemeClr val="accent5">
                  <a:lumMod val="50000"/>
                </a:schemeClr>
              </a:solidFill>
            </a:endParaRPr>
          </a:p>
        </p:txBody>
      </p:sp>
      <p:sp>
        <p:nvSpPr>
          <p:cNvPr id="3" name="Subtitle 2"/>
          <p:cNvSpPr>
            <a:spLocks noGrp="1"/>
          </p:cNvSpPr>
          <p:nvPr>
            <p:ph type="subTitle" idx="1"/>
          </p:nvPr>
        </p:nvSpPr>
        <p:spPr>
          <a:xfrm>
            <a:off x="5926015" y="2029233"/>
            <a:ext cx="3305908" cy="2755786"/>
          </a:xfrm>
        </p:spPr>
        <p:txBody>
          <a:bodyPr>
            <a:normAutofit/>
          </a:bodyPr>
          <a:lstStyle/>
          <a:p>
            <a:endParaRPr lang="en-US" dirty="0" smtClean="0">
              <a:solidFill>
                <a:schemeClr val="accent5">
                  <a:lumMod val="50000"/>
                </a:schemeClr>
              </a:solidFill>
              <a:latin typeface="+mj-lt"/>
            </a:endParaRPr>
          </a:p>
          <a:p>
            <a:pPr>
              <a:lnSpc>
                <a:spcPct val="120000"/>
              </a:lnSpc>
              <a:spcBef>
                <a:spcPts val="0"/>
              </a:spcBef>
            </a:pPr>
            <a:r>
              <a:rPr lang="en-US" dirty="0" smtClean="0">
                <a:latin typeface="+mj-lt"/>
              </a:rPr>
              <a:t>Lumberman’s Association of Texas and Louisiana</a:t>
            </a:r>
            <a:endParaRPr lang="en-US" dirty="0" smtClean="0">
              <a:solidFill>
                <a:schemeClr val="accent5">
                  <a:lumMod val="50000"/>
                </a:schemeClr>
              </a:solidFill>
              <a:latin typeface="+mj-lt"/>
            </a:endParaRPr>
          </a:p>
          <a:p>
            <a:pPr>
              <a:lnSpc>
                <a:spcPct val="120000"/>
              </a:lnSpc>
              <a:spcBef>
                <a:spcPts val="0"/>
              </a:spcBef>
            </a:pPr>
            <a:endParaRPr lang="en-US" dirty="0">
              <a:solidFill>
                <a:schemeClr val="accent5">
                  <a:lumMod val="50000"/>
                </a:schemeClr>
              </a:solidFill>
              <a:latin typeface="+mj-lt"/>
            </a:endParaRPr>
          </a:p>
          <a:p>
            <a:pPr>
              <a:lnSpc>
                <a:spcPct val="120000"/>
              </a:lnSpc>
              <a:spcBef>
                <a:spcPts val="0"/>
              </a:spcBef>
            </a:pPr>
            <a:r>
              <a:rPr lang="en-US" dirty="0" smtClean="0">
                <a:latin typeface="+mj-lt"/>
              </a:rPr>
              <a:t>San Antonio</a:t>
            </a:r>
            <a:r>
              <a:rPr lang="en-US" dirty="0" smtClean="0">
                <a:solidFill>
                  <a:schemeClr val="accent5">
                    <a:lumMod val="50000"/>
                  </a:schemeClr>
                </a:solidFill>
                <a:latin typeface="+mj-lt"/>
              </a:rPr>
              <a:t>, TX</a:t>
            </a:r>
          </a:p>
          <a:p>
            <a:pPr>
              <a:lnSpc>
                <a:spcPct val="120000"/>
              </a:lnSpc>
              <a:spcBef>
                <a:spcPts val="0"/>
              </a:spcBef>
            </a:pPr>
            <a:r>
              <a:rPr lang="en-US" dirty="0" smtClean="0">
                <a:solidFill>
                  <a:schemeClr val="accent5">
                    <a:lumMod val="50000"/>
                  </a:schemeClr>
                </a:solidFill>
                <a:latin typeface="+mj-lt"/>
              </a:rPr>
              <a:t>August 10, 2016</a:t>
            </a:r>
            <a:endParaRPr lang="en-US" dirty="0">
              <a:solidFill>
                <a:schemeClr val="accent5">
                  <a:lumMod val="50000"/>
                </a:schemeClr>
              </a:solidFill>
              <a:latin typeface="+mj-lt"/>
            </a:endParaRPr>
          </a:p>
        </p:txBody>
      </p:sp>
    </p:spTree>
    <p:extLst>
      <p:ext uri="{BB962C8B-B14F-4D97-AF65-F5344CB8AC3E}">
        <p14:creationId xmlns:p14="http://schemas.microsoft.com/office/powerpoint/2010/main" val="1299752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33400" y="1490289"/>
          <a:ext cx="7924800" cy="4758111"/>
        </p:xfrm>
        <a:graphic>
          <a:graphicData uri="http://schemas.openxmlformats.org/drawingml/2006/table">
            <a:tbl>
              <a:tblPr firstRow="1" firstCol="1" bandRow="1">
                <a:tableStyleId>{5C22544A-7EE6-4342-B048-85BDC9FD1C3A}</a:tableStyleId>
              </a:tblPr>
              <a:tblGrid>
                <a:gridCol w="1905000"/>
                <a:gridCol w="1143000"/>
                <a:gridCol w="1321240"/>
                <a:gridCol w="1284577"/>
                <a:gridCol w="968293"/>
                <a:gridCol w="1302690"/>
              </a:tblGrid>
              <a:tr h="846516">
                <a:tc>
                  <a:txBody>
                    <a:bodyPr/>
                    <a:lstStyle/>
                    <a:p>
                      <a:pPr>
                        <a:lnSpc>
                          <a:spcPct val="107000"/>
                        </a:lnSpc>
                      </a:pPr>
                      <a:endParaRPr lang="en-US" sz="1600" b="0"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U.S. Rank </a:t>
                      </a:r>
                      <a:r>
                        <a:rPr lang="en-US" sz="1600" b="0" dirty="0" smtClean="0">
                          <a:effectLst/>
                        </a:rPr>
                        <a:t>Population </a:t>
                      </a:r>
                      <a:r>
                        <a:rPr lang="en-US" sz="1600" b="0" dirty="0">
                          <a:effectLst/>
                        </a:rPr>
                        <a:t>Change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smtClean="0">
                          <a:effectLst/>
                        </a:rPr>
                        <a:t>Population </a:t>
                      </a:r>
                      <a:r>
                        <a:rPr lang="en-US" sz="1600" b="0" dirty="0">
                          <a:effectLst/>
                        </a:rPr>
                        <a:t>Change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smtClean="0">
                          <a:effectLst/>
                        </a:rPr>
                        <a:t>Percent of Change from Natural </a:t>
                      </a:r>
                      <a:r>
                        <a:rPr lang="en-US" sz="1600" b="0" dirty="0">
                          <a:effectLst/>
                        </a:rPr>
                        <a:t>Increase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a:t>
                      </a:r>
                      <a:r>
                        <a:rPr lang="en-US" sz="1600" b="0" dirty="0" smtClean="0">
                          <a:effectLst/>
                        </a:rPr>
                        <a:t>Change</a:t>
                      </a:r>
                      <a:r>
                        <a:rPr lang="en-US" sz="1600" b="0" baseline="0" dirty="0" smtClean="0">
                          <a:effectLst/>
                        </a:rPr>
                        <a:t> </a:t>
                      </a:r>
                      <a:r>
                        <a:rPr lang="en-US" sz="1600" b="0" dirty="0" smtClean="0">
                          <a:effectLst/>
                        </a:rPr>
                        <a:t>from </a:t>
                      </a:r>
                      <a:r>
                        <a:rPr lang="en-US" sz="1600" b="0" dirty="0">
                          <a:effectLst/>
                        </a:rPr>
                        <a:t>Migration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0" dirty="0">
                          <a:effectLst/>
                        </a:rPr>
                        <a:t>Percent of </a:t>
                      </a:r>
                      <a:r>
                        <a:rPr lang="en-US" sz="1600" b="0" dirty="0" smtClean="0">
                          <a:effectLst/>
                        </a:rPr>
                        <a:t>Migration </a:t>
                      </a:r>
                      <a:r>
                        <a:rPr lang="en-US" sz="1600" b="0" dirty="0">
                          <a:effectLst/>
                        </a:rPr>
                        <a:t>that is international</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Harris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90,451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48.8%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51.2%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63.2%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Bexar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37,479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42.8%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57.2%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29.0%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Tarrant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36,152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47.6%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52.4%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37.5%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Dallas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 </a:t>
                      </a:r>
                      <a:r>
                        <a:rPr lang="en-US" sz="1600" dirty="0">
                          <a:solidFill>
                            <a:schemeClr val="tx2"/>
                          </a:solidFill>
                          <a:effectLst/>
                        </a:rPr>
                        <a:t>  </a:t>
                      </a:r>
                      <a:r>
                        <a:rPr lang="en-US" sz="1600" dirty="0" smtClean="0">
                          <a:solidFill>
                            <a:schemeClr val="tx2"/>
                          </a:solidFill>
                          <a:effectLst/>
                        </a:rPr>
                        <a:t>33,760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67.0%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33.0%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122.3%*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Fort Bend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29,437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20.7%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79.3%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20.8%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Collin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28,075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25.7%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74.3%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21.0%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Denton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a:solidFill>
                            <a:schemeClr val="tx2"/>
                          </a:solidFill>
                          <a:effectLst/>
                        </a:rPr>
                        <a:t>16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25,820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25.9%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74.1%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15.7%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Travis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17</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dirty="0">
                          <a:solidFill>
                            <a:schemeClr val="tx2"/>
                          </a:solidFill>
                          <a:effectLst/>
                        </a:rPr>
                        <a:t>             </a:t>
                      </a:r>
                      <a:r>
                        <a:rPr lang="en-US" sz="1600" b="0" dirty="0" smtClean="0">
                          <a:solidFill>
                            <a:schemeClr val="tx2"/>
                          </a:solidFill>
                          <a:effectLst/>
                        </a:rPr>
                        <a:t>25,562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42.3%</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57.7%</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39.8%</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Williamson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27</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b="0" dirty="0">
                          <a:solidFill>
                            <a:schemeClr val="tx2"/>
                          </a:solidFill>
                          <a:effectLst/>
                        </a:rPr>
                        <a:t>             </a:t>
                      </a:r>
                      <a:r>
                        <a:rPr lang="en-US" sz="1600" b="0" dirty="0" smtClean="0">
                          <a:solidFill>
                            <a:schemeClr val="tx2"/>
                          </a:solidFill>
                          <a:effectLst/>
                        </a:rPr>
                        <a:t>19,086 </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20.1%</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79.9%</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b="0" dirty="0" smtClean="0">
                          <a:solidFill>
                            <a:schemeClr val="tx2"/>
                          </a:solidFill>
                          <a:effectLst/>
                        </a:rPr>
                        <a:t>8.5%</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marL="0" marR="0">
                        <a:lnSpc>
                          <a:spcPct val="107000"/>
                        </a:lnSpc>
                        <a:spcBef>
                          <a:spcPts val="0"/>
                        </a:spcBef>
                        <a:spcAft>
                          <a:spcPts val="0"/>
                        </a:spcAft>
                      </a:pPr>
                      <a:r>
                        <a:rPr lang="en-US" sz="1600" b="0" dirty="0">
                          <a:effectLst/>
                        </a:rPr>
                        <a:t>Montgomery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nSpc>
                          <a:spcPct val="107000"/>
                        </a:lnSpc>
                        <a:spcBef>
                          <a:spcPts val="0"/>
                        </a:spcBef>
                        <a:spcAft>
                          <a:spcPts val="0"/>
                        </a:spcAft>
                      </a:pPr>
                      <a:r>
                        <a:rPr lang="en-US" sz="1600" dirty="0">
                          <a:solidFill>
                            <a:schemeClr val="tx2"/>
                          </a:solidFill>
                          <a:effectLst/>
                        </a:rPr>
                        <a:t>             </a:t>
                      </a:r>
                      <a:r>
                        <a:rPr lang="en-US" sz="1600" dirty="0" smtClean="0">
                          <a:solidFill>
                            <a:schemeClr val="tx2"/>
                          </a:solidFill>
                          <a:effectLst/>
                        </a:rPr>
                        <a:t>18,505 </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20.8%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79.2%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r">
                        <a:lnSpc>
                          <a:spcPct val="107000"/>
                        </a:lnSpc>
                        <a:spcBef>
                          <a:spcPts val="0"/>
                        </a:spcBef>
                        <a:spcAft>
                          <a:spcPts val="0"/>
                        </a:spcAft>
                      </a:pPr>
                      <a:r>
                        <a:rPr lang="en-US" sz="1600" dirty="0" smtClean="0">
                          <a:solidFill>
                            <a:schemeClr val="tx2"/>
                          </a:solidFill>
                          <a:effectLst/>
                        </a:rPr>
                        <a:t>12.2%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178237">
                <a:tc gridSpan="6">
                  <a:txBody>
                    <a:bodyPr/>
                    <a:lstStyle/>
                    <a:p>
                      <a:pPr marL="0" marR="0">
                        <a:lnSpc>
                          <a:spcPct val="107000"/>
                        </a:lnSpc>
                        <a:spcBef>
                          <a:spcPts val="0"/>
                        </a:spcBef>
                        <a:spcAft>
                          <a:spcPts val="0"/>
                        </a:spcAft>
                      </a:pPr>
                      <a:r>
                        <a:rPr lang="en-US" sz="1100" b="0" dirty="0">
                          <a:effectLst/>
                        </a:rPr>
                        <a:t>*Dallas had net out domestic migration over this period. </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8237">
                <a:tc gridSpan="6">
                  <a:txBody>
                    <a:bodyPr/>
                    <a:lstStyle/>
                    <a:p>
                      <a:pPr marL="457200" marR="0" lvl="1">
                        <a:lnSpc>
                          <a:spcPct val="107000"/>
                        </a:lnSpc>
                        <a:spcBef>
                          <a:spcPts val="0"/>
                        </a:spcBef>
                        <a:spcAft>
                          <a:spcPts val="0"/>
                        </a:spcAft>
                      </a:pP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1752600" y="76200"/>
            <a:ext cx="6324600" cy="954107"/>
          </a:xfrm>
          <a:prstGeom prst="rect">
            <a:avLst/>
          </a:prstGeom>
        </p:spPr>
        <p:txBody>
          <a:bodyPr wrap="square">
            <a:spAutoFit/>
          </a:bodyPr>
          <a:lstStyle/>
          <a:p>
            <a:pPr algn="ctr"/>
            <a:r>
              <a:rPr lang="en-US" sz="2800" dirty="0" smtClean="0">
                <a:solidFill>
                  <a:schemeClr val="bg1"/>
                </a:solidFill>
                <a:latin typeface="+mj-lt"/>
              </a:rPr>
              <a:t>Top Counties for Numeric Growth in </a:t>
            </a:r>
            <a:r>
              <a:rPr lang="en-US" sz="2800" dirty="0">
                <a:solidFill>
                  <a:schemeClr val="bg1"/>
                </a:solidFill>
                <a:latin typeface="+mj-lt"/>
              </a:rPr>
              <a:t>Texas, </a:t>
            </a:r>
            <a:r>
              <a:rPr lang="en-US" sz="2800" dirty="0" smtClean="0">
                <a:solidFill>
                  <a:schemeClr val="bg1"/>
                </a:solidFill>
                <a:latin typeface="+mj-lt"/>
              </a:rPr>
              <a:t>2014-2015</a:t>
            </a:r>
            <a:endParaRPr lang="en-US" sz="2800" dirty="0">
              <a:solidFill>
                <a:schemeClr val="bg1"/>
              </a:solidFill>
              <a:latin typeface="+mj-lt"/>
            </a:endParaRPr>
          </a:p>
        </p:txBody>
      </p:sp>
      <p:sp>
        <p:nvSpPr>
          <p:cNvPr id="5"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9</a:t>
            </a:r>
          </a:p>
        </p:txBody>
      </p:sp>
      <p:sp>
        <p:nvSpPr>
          <p:cNvPr id="7" name="TextBox 6"/>
          <p:cNvSpPr txBox="1"/>
          <p:nvPr/>
        </p:nvSpPr>
        <p:spPr>
          <a:xfrm>
            <a:off x="3" y="6501769"/>
            <a:ext cx="4344459"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2015 </a:t>
            </a:r>
            <a:r>
              <a:rPr lang="en-US" sz="1100" dirty="0">
                <a:solidFill>
                  <a:schemeClr val="tx1">
                    <a:lumMod val="50000"/>
                    <a:lumOff val="50000"/>
                  </a:schemeClr>
                </a:solidFill>
              </a:rPr>
              <a:t>Vintage Population Estimates. </a:t>
            </a:r>
          </a:p>
        </p:txBody>
      </p:sp>
    </p:spTree>
    <p:extLst>
      <p:ext uri="{BB962C8B-B14F-4D97-AF65-F5344CB8AC3E}">
        <p14:creationId xmlns:p14="http://schemas.microsoft.com/office/powerpoint/2010/main" val="2695263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nvPr>
        </p:nvGraphicFramePr>
        <p:xfrm>
          <a:off x="659958" y="144179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752600" y="228600"/>
            <a:ext cx="71628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800" dirty="0" smtClean="0">
                <a:solidFill>
                  <a:schemeClr val="bg1"/>
                </a:solidFill>
              </a:rPr>
              <a:t>Components of Population Change by Percent in Texas, 1950-2010</a:t>
            </a:r>
            <a:endParaRPr lang="en-US" sz="2800" dirty="0">
              <a:solidFill>
                <a:schemeClr val="bg1"/>
              </a:solidFill>
            </a:endParaRPr>
          </a:p>
        </p:txBody>
      </p:sp>
      <p:sp>
        <p:nvSpPr>
          <p:cNvPr id="6" name="Rectangle 5"/>
          <p:cNvSpPr/>
          <p:nvPr/>
        </p:nvSpPr>
        <p:spPr>
          <a:xfrm>
            <a:off x="76200" y="6477000"/>
            <a:ext cx="4572000" cy="261610"/>
          </a:xfrm>
          <a:prstGeom prst="rect">
            <a:avLst/>
          </a:prstGeom>
        </p:spPr>
        <p:txBody>
          <a:bodyPr>
            <a:spAutoFit/>
          </a:bodyPr>
          <a:lstStyle/>
          <a:p>
            <a:pPr marL="914400" indent="-914400"/>
            <a:r>
              <a:rPr lang="en-US" sz="1100" dirty="0">
                <a:solidFill>
                  <a:schemeClr val="bg1">
                    <a:lumMod val="50000"/>
                  </a:schemeClr>
                </a:solidFill>
                <a:latin typeface="Arial" pitchFamily="34" charset="0"/>
                <a:cs typeface="Arial" pitchFamily="34" charset="0"/>
              </a:rPr>
              <a:t>Source: U.S. Census Bureau, </a:t>
            </a:r>
            <a:r>
              <a:rPr lang="en-US" sz="1100" dirty="0" smtClean="0">
                <a:solidFill>
                  <a:schemeClr val="bg1">
                    <a:lumMod val="50000"/>
                  </a:schemeClr>
                </a:solidFill>
                <a:latin typeface="Arial" pitchFamily="34" charset="0"/>
                <a:cs typeface="Arial" pitchFamily="34" charset="0"/>
              </a:rPr>
              <a:t>Population </a:t>
            </a:r>
            <a:r>
              <a:rPr lang="en-US" sz="1100" dirty="0">
                <a:solidFill>
                  <a:schemeClr val="bg1">
                    <a:lumMod val="50000"/>
                  </a:schemeClr>
                </a:solidFill>
                <a:latin typeface="Arial" pitchFamily="34" charset="0"/>
                <a:cs typeface="Arial" pitchFamily="34" charset="0"/>
              </a:rPr>
              <a:t>Estimates</a:t>
            </a:r>
          </a:p>
        </p:txBody>
      </p:sp>
      <p:sp>
        <p:nvSpPr>
          <p:cNvPr id="7"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5</a:t>
            </a:r>
            <a:endParaRPr lang="en-US" dirty="0"/>
          </a:p>
        </p:txBody>
      </p:sp>
    </p:spTree>
    <p:extLst>
      <p:ext uri="{BB962C8B-B14F-4D97-AF65-F5344CB8AC3E}">
        <p14:creationId xmlns:p14="http://schemas.microsoft.com/office/powerpoint/2010/main" val="998115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Top 10 Destination Counties for </a:t>
            </a:r>
            <a:r>
              <a:rPr lang="en-US" dirty="0" smtClean="0">
                <a:effectLst/>
              </a:rPr>
              <a:t>Interstate </a:t>
            </a:r>
            <a:r>
              <a:rPr lang="en-US" dirty="0">
                <a:effectLst/>
              </a:rPr>
              <a:t>Domestic Migration to Texas, </a:t>
            </a:r>
            <a:r>
              <a:rPr lang="en-US" dirty="0" smtClean="0">
                <a:effectLst/>
              </a:rPr>
              <a:t>2009-2013</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12</a:t>
            </a:fld>
            <a:endParaRPr lang="en-US" dirty="0"/>
          </a:p>
        </p:txBody>
      </p:sp>
      <p:graphicFrame>
        <p:nvGraphicFramePr>
          <p:cNvPr id="7" name="Content Placeholder 6"/>
          <p:cNvGraphicFramePr>
            <a:graphicFrameLocks noGrp="1"/>
          </p:cNvGraphicFramePr>
          <p:nvPr>
            <p:ph idx="1"/>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34924" y="6444477"/>
            <a:ext cx="5592877" cy="261610"/>
          </a:xfrm>
          <a:prstGeom prst="rect">
            <a:avLst/>
          </a:prstGeom>
        </p:spPr>
        <p:txBody>
          <a:bodyPr wrap="square">
            <a:spAutoFit/>
          </a:bodyPr>
          <a:lstStyle/>
          <a:p>
            <a:r>
              <a:rPr lang="en-US" sz="1100" dirty="0">
                <a:solidFill>
                  <a:schemeClr val="bg1">
                    <a:lumMod val="50000"/>
                  </a:schemeClr>
                </a:solidFill>
                <a:latin typeface="Arial" panose="020B0604020202020204" pitchFamily="34" charset="0"/>
                <a:ea typeface="Calibri" panose="020F0502020204030204" pitchFamily="34" charset="0"/>
              </a:rPr>
              <a:t>U.S. Census Bureau </a:t>
            </a:r>
            <a:r>
              <a:rPr lang="en-US" sz="1100" dirty="0" smtClean="0">
                <a:solidFill>
                  <a:schemeClr val="bg1">
                    <a:lumMod val="50000"/>
                  </a:schemeClr>
                </a:solidFill>
                <a:latin typeface="Arial" panose="020B0604020202020204" pitchFamily="34" charset="0"/>
                <a:ea typeface="Calibri" panose="020F0502020204030204" pitchFamily="34" charset="0"/>
              </a:rPr>
              <a:t>American Community Survey </a:t>
            </a:r>
            <a:r>
              <a:rPr lang="en-US" sz="1100" dirty="0">
                <a:solidFill>
                  <a:schemeClr val="bg1">
                    <a:lumMod val="50000"/>
                  </a:schemeClr>
                </a:solidFill>
                <a:latin typeface="Arial" panose="020B0604020202020204" pitchFamily="34" charset="0"/>
                <a:ea typeface="Calibri" panose="020F0502020204030204" pitchFamily="34" charset="0"/>
              </a:rPr>
              <a:t>5-Year Summary Data, 2009-2013</a:t>
            </a:r>
            <a:endParaRPr lang="en-US" sz="1100" dirty="0">
              <a:solidFill>
                <a:schemeClr val="bg1">
                  <a:lumMod val="50000"/>
                </a:schemeClr>
              </a:solidFill>
            </a:endParaRPr>
          </a:p>
        </p:txBody>
      </p:sp>
    </p:spTree>
    <p:extLst>
      <p:ext uri="{BB962C8B-B14F-4D97-AF65-F5344CB8AC3E}">
        <p14:creationId xmlns:p14="http://schemas.microsoft.com/office/powerpoint/2010/main" val="4137961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486400"/>
            <a:ext cx="6324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is racially/ethnically diversifying.</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1363334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800" kern="0" dirty="0" smtClean="0">
                <a:solidFill>
                  <a:schemeClr val="bg1"/>
                </a:solidFill>
                <a:latin typeface="+mj-lt"/>
                <a:ea typeface="+mj-ea"/>
                <a:cs typeface="+mj-cs"/>
              </a:rPr>
              <a:t>Texas Racial and Ethnic Composition, </a:t>
            </a:r>
          </a:p>
          <a:p>
            <a:pPr lvl="0" algn="ctr" eaLnBrk="1" hangingPunct="1">
              <a:defRPr/>
            </a:pPr>
            <a:r>
              <a:rPr lang="en-US" sz="2800" kern="0" dirty="0" smtClean="0">
                <a:solidFill>
                  <a:schemeClr val="bg1"/>
                </a:solidFill>
                <a:latin typeface="+mj-lt"/>
                <a:ea typeface="+mj-ea"/>
                <a:cs typeface="+mj-cs"/>
              </a:rPr>
              <a:t>2000, 2010, and 2015</a:t>
            </a:r>
            <a:endParaRPr kumimoji="0" lang="en-US" sz="2800" i="0" u="none" strike="noStrike" kern="0" cap="none" spc="0" normalizeH="0" baseline="0" noProof="0" dirty="0" smtClean="0">
              <a:ln>
                <a:noFill/>
              </a:ln>
              <a:solidFill>
                <a:schemeClr val="bg1"/>
              </a:solidFill>
              <a:effectLst/>
              <a:uLnTx/>
              <a:uFillTx/>
              <a:latin typeface="+mj-lt"/>
              <a:ea typeface="+mj-ea"/>
              <a:cs typeface="+mj-cs"/>
            </a:endParaRPr>
          </a:p>
        </p:txBody>
      </p:sp>
      <p:sp>
        <p:nvSpPr>
          <p:cNvPr id="9" name="Rectangle 8"/>
          <p:cNvSpPr/>
          <p:nvPr/>
        </p:nvSpPr>
        <p:spPr>
          <a:xfrm>
            <a:off x="0" y="6472535"/>
            <a:ext cx="8001000" cy="430887"/>
          </a:xfrm>
          <a:prstGeom prst="rect">
            <a:avLst/>
          </a:prstGeom>
        </p:spPr>
        <p:txBody>
          <a:bodyPr wrap="square">
            <a:spAutoFit/>
          </a:bodyPr>
          <a:lstStyle/>
          <a:p>
            <a:r>
              <a:rPr lang="en-US" sz="1100" dirty="0" smtClean="0">
                <a:solidFill>
                  <a:schemeClr val="tx1">
                    <a:lumMod val="50000"/>
                    <a:lumOff val="50000"/>
                  </a:schemeClr>
                </a:solidFill>
              </a:rPr>
              <a:t>Source: U.S. Census Bureau. 2000, 2010 Decennial Census and 2015 Population Estimates					</a:t>
            </a:r>
            <a:endParaRPr lang="en-US" sz="1100" dirty="0">
              <a:solidFill>
                <a:schemeClr val="tx1">
                  <a:lumMod val="50000"/>
                  <a:lumOff val="50000"/>
                </a:schemeClr>
              </a:solidFill>
            </a:endParaRPr>
          </a:p>
        </p:txBody>
      </p:sp>
      <p:sp>
        <p:nvSpPr>
          <p:cNvPr id="7"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11</a:t>
            </a:r>
            <a:endParaRPr lang="en-US" dirty="0"/>
          </a:p>
        </p:txBody>
      </p:sp>
      <p:graphicFrame>
        <p:nvGraphicFramePr>
          <p:cNvPr id="11" name="Chart 10"/>
          <p:cNvGraphicFramePr>
            <a:graphicFrameLocks noGrp="1"/>
          </p:cNvGraphicFramePr>
          <p:nvPr>
            <p:extLst>
              <p:ext uri="{D42A27DB-BD31-4B8C-83A1-F6EECF244321}">
                <p14:modId xmlns:p14="http://schemas.microsoft.com/office/powerpoint/2010/main" val="2379568403"/>
              </p:ext>
            </p:extLst>
          </p:nvPr>
        </p:nvGraphicFramePr>
        <p:xfrm>
          <a:off x="-721710" y="1112116"/>
          <a:ext cx="4966253" cy="3720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noGrp="1"/>
          </p:cNvGraphicFramePr>
          <p:nvPr>
            <p:extLst>
              <p:ext uri="{D42A27DB-BD31-4B8C-83A1-F6EECF244321}">
                <p14:modId xmlns:p14="http://schemas.microsoft.com/office/powerpoint/2010/main" val="4235522810"/>
              </p:ext>
            </p:extLst>
          </p:nvPr>
        </p:nvGraphicFramePr>
        <p:xfrm>
          <a:off x="4710045" y="2581257"/>
          <a:ext cx="5089228" cy="37170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noGrp="1"/>
          </p:cNvGraphicFramePr>
          <p:nvPr>
            <p:extLst>
              <p:ext uri="{D42A27DB-BD31-4B8C-83A1-F6EECF244321}">
                <p14:modId xmlns:p14="http://schemas.microsoft.com/office/powerpoint/2010/main" val="2750723510"/>
              </p:ext>
            </p:extLst>
          </p:nvPr>
        </p:nvGraphicFramePr>
        <p:xfrm>
          <a:off x="2336456" y="1819277"/>
          <a:ext cx="4415026" cy="37298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7301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Racial and Ethnic Composition of Texas and Top 10 Most Populous Counties, 2014</a:t>
            </a:r>
            <a:endParaRPr lang="en-US" sz="2800" dirty="0"/>
          </a:p>
        </p:txBody>
      </p:sp>
      <p:graphicFrame>
        <p:nvGraphicFramePr>
          <p:cNvPr id="4" name="Content Placeholder 3"/>
          <p:cNvGraphicFramePr>
            <a:graphicFrameLocks noGrp="1"/>
          </p:cNvGraphicFramePr>
          <p:nvPr>
            <p:ph idx="1"/>
            <p:extLst/>
          </p:nvPr>
        </p:nvGraphicFramePr>
        <p:xfrm>
          <a:off x="609599" y="1447801"/>
          <a:ext cx="7848600" cy="4690896"/>
        </p:xfrm>
        <a:graphic>
          <a:graphicData uri="http://schemas.openxmlformats.org/drawingml/2006/table">
            <a:tbl>
              <a:tblPr firstRow="1" firstCol="1" bandRow="1">
                <a:tableStyleId>{5C22544A-7EE6-4342-B048-85BDC9FD1C3A}</a:tableStyleId>
              </a:tblPr>
              <a:tblGrid>
                <a:gridCol w="2711608"/>
                <a:gridCol w="1069580"/>
                <a:gridCol w="1069580"/>
                <a:gridCol w="1069580"/>
                <a:gridCol w="964126"/>
                <a:gridCol w="964126"/>
              </a:tblGrid>
              <a:tr h="595079">
                <a:tc>
                  <a:txBody>
                    <a:bodyPr/>
                    <a:lstStyle/>
                    <a:p>
                      <a:pPr marL="91440" algn="l" fontAlgn="b">
                        <a:spcBef>
                          <a:spcPts val="600"/>
                        </a:spcBef>
                      </a:pP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smtClean="0">
                          <a:effectLst/>
                        </a:rPr>
                        <a:t> NH </a:t>
                      </a:r>
                      <a:r>
                        <a:rPr lang="en-US" sz="1800" b="0" u="none" strike="noStrike" dirty="0">
                          <a:effectLst/>
                        </a:rPr>
                        <a:t>White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smtClean="0">
                          <a:effectLst/>
                        </a:rPr>
                        <a:t> Hispanic</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smtClean="0">
                          <a:effectLst/>
                        </a:rPr>
                        <a:t> NH </a:t>
                      </a:r>
                      <a:r>
                        <a:rPr lang="en-US" sz="1800" b="0" u="none" strike="noStrike" dirty="0">
                          <a:effectLst/>
                        </a:rPr>
                        <a:t>Black</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smtClean="0">
                          <a:effectLst/>
                        </a:rPr>
                        <a:t> NH </a:t>
                      </a:r>
                      <a:r>
                        <a:rPr lang="en-US" sz="1800" b="0" u="none" strike="noStrike" dirty="0">
                          <a:effectLst/>
                        </a:rPr>
                        <a:t>Asian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u="none" strike="noStrike" dirty="0" smtClean="0">
                          <a:effectLst/>
                        </a:rPr>
                        <a:t> NH </a:t>
                      </a:r>
                      <a:r>
                        <a:rPr lang="en-US" sz="1800" b="0" u="none" strike="noStrike" dirty="0">
                          <a:effectLst/>
                        </a:rPr>
                        <a:t>Other</a:t>
                      </a:r>
                      <a:endParaRPr lang="en-US" sz="1800" b="0" i="0" u="none" strike="noStrike" dirty="0">
                        <a:solidFill>
                          <a:srgbClr val="000000"/>
                        </a:solidFill>
                        <a:effectLst/>
                        <a:latin typeface="Calibri" panose="020F0502020204030204" pitchFamily="34" charset="0"/>
                      </a:endParaRPr>
                    </a:p>
                  </a:txBody>
                  <a:tcPr marL="9525" marR="9525" marT="9525" marB="0" anchor="b"/>
                </a:tc>
              </a:tr>
              <a:tr h="372347">
                <a:tc>
                  <a:txBody>
                    <a:bodyPr/>
                    <a:lstStyle/>
                    <a:p>
                      <a:pPr marL="91440" algn="l" fontAlgn="b">
                        <a:spcBef>
                          <a:spcPts val="600"/>
                        </a:spcBef>
                      </a:pPr>
                      <a:r>
                        <a:rPr lang="en-US" sz="1800" b="0" u="none" strike="noStrike" dirty="0">
                          <a:effectLst/>
                        </a:rPr>
                        <a:t>TEXAS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43.5%</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800" u="none" strike="noStrike" dirty="0">
                          <a:solidFill>
                            <a:schemeClr val="accent1">
                              <a:lumMod val="50000"/>
                            </a:schemeClr>
                          </a:solidFill>
                          <a:effectLst/>
                        </a:rPr>
                        <a:t>38.6%</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800" u="none" strike="noStrike" dirty="0">
                          <a:solidFill>
                            <a:schemeClr val="accent1">
                              <a:lumMod val="50000"/>
                            </a:schemeClr>
                          </a:solidFill>
                          <a:effectLst/>
                        </a:rPr>
                        <a:t>11.7%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800" u="none" strike="noStrike" dirty="0">
                          <a:solidFill>
                            <a:schemeClr val="accent1">
                              <a:lumMod val="50000"/>
                            </a:schemeClr>
                          </a:solidFill>
                          <a:effectLst/>
                        </a:rPr>
                        <a:t>4.4%</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800" u="none" strike="noStrike" dirty="0">
                          <a:solidFill>
                            <a:schemeClr val="accent1">
                              <a:lumMod val="50000"/>
                            </a:schemeClr>
                          </a:solidFill>
                          <a:effectLst/>
                        </a:rPr>
                        <a:t>1.7%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r>
              <a:tr h="372347">
                <a:tc>
                  <a:txBody>
                    <a:bodyPr/>
                    <a:lstStyle/>
                    <a:p>
                      <a:pPr marL="91440" algn="l" fontAlgn="b">
                        <a:spcBef>
                          <a:spcPts val="600"/>
                        </a:spcBef>
                      </a:pPr>
                      <a:r>
                        <a:rPr lang="en-US" sz="1800" b="0" u="none" strike="noStrike" dirty="0">
                          <a:effectLst/>
                        </a:rPr>
                        <a:t>Denton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61.7%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19.0%</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9.1%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7.6%</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2.5%</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Collin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60.4%</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15.1%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9.2%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12.8%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2.6%</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Travis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u="none" strike="noStrike" dirty="0">
                          <a:solidFill>
                            <a:schemeClr val="accent1">
                              <a:lumMod val="50000"/>
                            </a:schemeClr>
                          </a:solidFill>
                          <a:effectLst/>
                        </a:rPr>
                        <a:t>49.7%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a:solidFill>
                            <a:schemeClr val="accent1">
                              <a:lumMod val="50000"/>
                            </a:schemeClr>
                          </a:solidFill>
                          <a:effectLst/>
                        </a:rPr>
                        <a:t>33.9%</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a:solidFill>
                            <a:schemeClr val="accent1">
                              <a:lumMod val="50000"/>
                            </a:schemeClr>
                          </a:solidFill>
                          <a:effectLst/>
                        </a:rPr>
                        <a:t>8.1%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a:solidFill>
                            <a:schemeClr val="accent1">
                              <a:lumMod val="50000"/>
                            </a:schemeClr>
                          </a:solidFill>
                          <a:effectLst/>
                        </a:rPr>
                        <a:t>6.2%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a:solidFill>
                            <a:schemeClr val="accent1">
                              <a:lumMod val="50000"/>
                            </a:schemeClr>
                          </a:solidFill>
                          <a:effectLst/>
                        </a:rPr>
                        <a:t>2.1%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Tarrant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49.3%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27.8%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15.4%</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5.1%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Fort Bend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35.1%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24.0%</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20.3%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18.7%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Harris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31.4%</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41.8%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18.5%</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6.8%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1.5%</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Dallas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31.1%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39.3%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22.3%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5.8%</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1.6%</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a:effectLst/>
                        </a:rPr>
                        <a:t>Bexar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accent1">
                              <a:lumMod val="50000"/>
                            </a:schemeClr>
                          </a:solidFill>
                          <a:effectLst/>
                        </a:rPr>
                        <a:t>29.2%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59.3%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7.2%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2.6%</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a:solidFill>
                            <a:schemeClr val="accent1">
                              <a:lumMod val="50000"/>
                            </a:schemeClr>
                          </a:solidFill>
                          <a:effectLst/>
                        </a:rPr>
                        <a:t>1.7%</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smtClean="0">
                          <a:effectLst/>
                        </a:rPr>
                        <a:t>El Paso 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solidFill>
                            <a:schemeClr val="accent1">
                              <a:lumMod val="50000"/>
                            </a:schemeClr>
                          </a:solidFill>
                          <a:effectLst/>
                        </a:rPr>
                        <a:t>13.3%</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smtClean="0">
                          <a:solidFill>
                            <a:schemeClr val="accent1">
                              <a:lumMod val="50000"/>
                            </a:schemeClr>
                          </a:solidFill>
                          <a:effectLst/>
                        </a:rPr>
                        <a:t>81.2%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smtClean="0">
                          <a:solidFill>
                            <a:schemeClr val="accent1">
                              <a:lumMod val="50000"/>
                            </a:schemeClr>
                          </a:solidFill>
                          <a:effectLst/>
                        </a:rPr>
                        <a:t>3.1%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smtClean="0">
                          <a:solidFill>
                            <a:schemeClr val="accent1">
                              <a:lumMod val="50000"/>
                            </a:schemeClr>
                          </a:solidFill>
                          <a:effectLst/>
                        </a:rPr>
                        <a:t>1.1%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u="none" strike="noStrike" dirty="0" smtClean="0">
                          <a:solidFill>
                            <a:schemeClr val="accent1">
                              <a:lumMod val="50000"/>
                            </a:schemeClr>
                          </a:solidFill>
                          <a:effectLst/>
                        </a:rPr>
                        <a:t>1.2%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r h="372347">
                <a:tc>
                  <a:txBody>
                    <a:bodyPr/>
                    <a:lstStyle/>
                    <a:p>
                      <a:pPr marL="91440" algn="l" fontAlgn="b">
                        <a:spcBef>
                          <a:spcPts val="600"/>
                        </a:spcBef>
                      </a:pPr>
                      <a:r>
                        <a:rPr lang="en-US" sz="1800" b="0" u="none" strike="noStrike" dirty="0" smtClean="0">
                          <a:effectLst/>
                        </a:rPr>
                        <a:t>Hidalgo</a:t>
                      </a:r>
                      <a:r>
                        <a:rPr lang="en-US" sz="1800" b="0" u="none" strike="noStrike" baseline="0" dirty="0" smtClean="0">
                          <a:effectLst/>
                        </a:rPr>
                        <a:t> </a:t>
                      </a:r>
                      <a:r>
                        <a:rPr lang="en-US" sz="1800" b="0" u="none" strike="noStrike" dirty="0" smtClean="0">
                          <a:effectLst/>
                        </a:rPr>
                        <a:t>County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u="none" strike="noStrike" dirty="0" smtClean="0">
                          <a:solidFill>
                            <a:schemeClr val="accent1">
                              <a:lumMod val="50000"/>
                            </a:schemeClr>
                          </a:solidFill>
                          <a:effectLst/>
                        </a:rPr>
                        <a:t>7.1%</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smtClean="0">
                          <a:solidFill>
                            <a:schemeClr val="accent1">
                              <a:lumMod val="50000"/>
                            </a:schemeClr>
                          </a:solidFill>
                          <a:effectLst/>
                        </a:rPr>
                        <a:t>91.2%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smtClean="0">
                          <a:solidFill>
                            <a:schemeClr val="accent1">
                              <a:lumMod val="50000"/>
                            </a:schemeClr>
                          </a:solidFill>
                          <a:effectLst/>
                        </a:rPr>
                        <a:t>0.4%</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smtClean="0">
                          <a:solidFill>
                            <a:schemeClr val="accent1">
                              <a:lumMod val="50000"/>
                            </a:schemeClr>
                          </a:solidFill>
                          <a:effectLst/>
                        </a:rPr>
                        <a:t>1.0%</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c>
                  <a:txBody>
                    <a:bodyPr/>
                    <a:lstStyle/>
                    <a:p>
                      <a:pPr algn="r" fontAlgn="b"/>
                      <a:r>
                        <a:rPr lang="en-US" sz="1800" b="0" u="none" strike="noStrike" dirty="0" smtClean="0">
                          <a:solidFill>
                            <a:schemeClr val="accent1">
                              <a:lumMod val="50000"/>
                            </a:schemeClr>
                          </a:solidFill>
                          <a:effectLst/>
                        </a:rPr>
                        <a:t>0.2%</a:t>
                      </a:r>
                      <a:endParaRPr lang="en-US" sz="1800" b="0" i="0" u="none" strike="noStrike" dirty="0">
                        <a:solidFill>
                          <a:schemeClr val="accent1">
                            <a:lumMod val="50000"/>
                          </a:schemeClr>
                        </a:solidFill>
                        <a:effectLst/>
                        <a:latin typeface="Calibri" panose="020F0502020204030204" pitchFamily="34" charset="0"/>
                      </a:endParaRPr>
                    </a:p>
                  </a:txBody>
                  <a:tcPr marL="9525" marT="9525" marB="0" anchor="b"/>
                </a:tc>
              </a:tr>
            </a:tbl>
          </a:graphicData>
        </a:graphic>
      </p:graphicFrame>
      <p:sp>
        <p:nvSpPr>
          <p:cNvPr id="5" name="Rectangle 4"/>
          <p:cNvSpPr/>
          <p:nvPr/>
        </p:nvSpPr>
        <p:spPr>
          <a:xfrm>
            <a:off x="0" y="6400800"/>
            <a:ext cx="8001000" cy="261610"/>
          </a:xfrm>
          <a:prstGeom prst="rect">
            <a:avLst/>
          </a:prstGeom>
        </p:spPr>
        <p:txBody>
          <a:bodyPr wrap="square">
            <a:spAutoFit/>
          </a:bodyPr>
          <a:lstStyle/>
          <a:p>
            <a:r>
              <a:rPr lang="en-US" sz="1100" dirty="0" smtClean="0">
                <a:solidFill>
                  <a:schemeClr val="tx1">
                    <a:lumMod val="50000"/>
                    <a:lumOff val="50000"/>
                  </a:schemeClr>
                </a:solidFill>
              </a:rPr>
              <a:t>Source: U.S. Census Bureau, 2014 Vintage Population Estimates</a:t>
            </a:r>
            <a:endParaRPr lang="en-US" sz="1100" dirty="0">
              <a:solidFill>
                <a:schemeClr val="tx1">
                  <a:lumMod val="50000"/>
                  <a:lumOff val="50000"/>
                </a:schemeClr>
              </a:solidFill>
            </a:endParaRPr>
          </a:p>
        </p:txBody>
      </p:sp>
      <p:sp>
        <p:nvSpPr>
          <p:cNvPr id="6"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12</a:t>
            </a:r>
            <a:endParaRPr lang="en-US" dirty="0"/>
          </a:p>
        </p:txBody>
      </p:sp>
    </p:spTree>
    <p:extLst>
      <p:ext uri="{BB962C8B-B14F-4D97-AF65-F5344CB8AC3E}">
        <p14:creationId xmlns:p14="http://schemas.microsoft.com/office/powerpoint/2010/main" val="3213078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2800" dirty="0" smtClean="0"/>
              <a:t>Texas White (non-Hispanic) and Hispanic Populations by Age, 2010</a:t>
            </a:r>
            <a:endParaRPr lang="en-US" sz="2800" dirty="0"/>
          </a:p>
        </p:txBody>
      </p:sp>
      <p:graphicFrame>
        <p:nvGraphicFramePr>
          <p:cNvPr id="5" name="Content Placeholder 4"/>
          <p:cNvGraphicFramePr>
            <a:graphicFrameLocks noGrp="1"/>
          </p:cNvGraphicFramePr>
          <p:nvPr>
            <p:ph idx="1"/>
            <p:extLst/>
          </p:nvPr>
        </p:nvGraphicFramePr>
        <p:xfrm>
          <a:off x="0" y="1570922"/>
          <a:ext cx="8991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16</a:t>
            </a:fld>
            <a:endParaRPr lang="en-US" dirty="0"/>
          </a:p>
        </p:txBody>
      </p:sp>
      <p:sp>
        <p:nvSpPr>
          <p:cNvPr id="6" name="TextBox 5"/>
          <p:cNvSpPr txBox="1"/>
          <p:nvPr/>
        </p:nvSpPr>
        <p:spPr>
          <a:xfrm>
            <a:off x="0" y="6554085"/>
            <a:ext cx="4597734"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2010 Decennial Census, Summary File 1</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73019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09600" y="1223221"/>
          <a:ext cx="85344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17</a:t>
            </a:fld>
            <a:endParaRPr lang="en-US" dirty="0"/>
          </a:p>
        </p:txBody>
      </p:sp>
      <p:sp>
        <p:nvSpPr>
          <p:cNvPr id="6" name="Title 1"/>
          <p:cNvSpPr>
            <a:spLocks noGrp="1"/>
          </p:cNvSpPr>
          <p:nvPr>
            <p:ph type="title"/>
          </p:nvPr>
        </p:nvSpPr>
        <p:spPr/>
        <p:txBody>
          <a:bodyPr>
            <a:noAutofit/>
          </a:bodyPr>
          <a:lstStyle/>
          <a:p>
            <a:r>
              <a:rPr lang="en-US" sz="2800" dirty="0" smtClean="0"/>
              <a:t>Texas Population Pyramid by Race/Ethnicity, 2010</a:t>
            </a:r>
            <a:endParaRPr lang="en-US" sz="2800" dirty="0"/>
          </a:p>
        </p:txBody>
      </p:sp>
      <p:sp>
        <p:nvSpPr>
          <p:cNvPr id="7" name="TextBox 6"/>
          <p:cNvSpPr txBox="1"/>
          <p:nvPr/>
        </p:nvSpPr>
        <p:spPr>
          <a:xfrm>
            <a:off x="0" y="6553200"/>
            <a:ext cx="4597734"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2010 Decennial Census, Summary File 1</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842716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57200" y="1085208"/>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pPr algn="r"/>
            <a:fld id="{2BC1FA3B-F0C1-4F58-90BE-DCC7501F4B28}" type="slidenum">
              <a:rPr lang="en-US" sz="1200" smtClean="0">
                <a:solidFill>
                  <a:schemeClr val="bg1">
                    <a:lumMod val="50000"/>
                  </a:schemeClr>
                </a:solidFill>
              </a:rPr>
              <a:pPr algn="r"/>
              <a:t>18</a:t>
            </a:fld>
            <a:endParaRPr lang="en-US" sz="1600" dirty="0">
              <a:solidFill>
                <a:schemeClr val="bg1">
                  <a:lumMod val="50000"/>
                </a:schemeClr>
              </a:solidFill>
            </a:endParaRPr>
          </a:p>
        </p:txBody>
      </p:sp>
      <p:sp>
        <p:nvSpPr>
          <p:cNvPr id="6" name="Title 1"/>
          <p:cNvSpPr>
            <a:spLocks noGrp="1"/>
          </p:cNvSpPr>
          <p:nvPr>
            <p:ph type="title"/>
          </p:nvPr>
        </p:nvSpPr>
        <p:spPr/>
        <p:txBody>
          <a:bodyPr>
            <a:noAutofit/>
          </a:bodyPr>
          <a:lstStyle/>
          <a:p>
            <a:r>
              <a:rPr lang="en-US" sz="2800" dirty="0" smtClean="0"/>
              <a:t>Texas Population Pyramid by Race/Ethnicity, 2010</a:t>
            </a:r>
            <a:endParaRPr lang="en-US" sz="2800" dirty="0"/>
          </a:p>
        </p:txBody>
      </p:sp>
      <p:sp>
        <p:nvSpPr>
          <p:cNvPr id="7" name="TextBox 6"/>
          <p:cNvSpPr txBox="1"/>
          <p:nvPr/>
        </p:nvSpPr>
        <p:spPr>
          <a:xfrm>
            <a:off x="0" y="6553200"/>
            <a:ext cx="4636206"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2010 Decennial Census, Summary File 1</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747493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57200" y="976314"/>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pPr algn="r"/>
            <a:fld id="{2BC1FA3B-F0C1-4F58-90BE-DCC7501F4B28}" type="slidenum">
              <a:rPr lang="en-US" sz="1200" smtClean="0">
                <a:solidFill>
                  <a:schemeClr val="bg1">
                    <a:lumMod val="50000"/>
                  </a:schemeClr>
                </a:solidFill>
              </a:rPr>
              <a:pPr algn="r"/>
              <a:t>19</a:t>
            </a:fld>
            <a:endParaRPr lang="en-US" dirty="0">
              <a:solidFill>
                <a:schemeClr val="bg1">
                  <a:lumMod val="50000"/>
                </a:schemeClr>
              </a:solidFill>
            </a:endParaRPr>
          </a:p>
        </p:txBody>
      </p:sp>
      <p:sp>
        <p:nvSpPr>
          <p:cNvPr id="6" name="Title 1"/>
          <p:cNvSpPr>
            <a:spLocks noGrp="1"/>
          </p:cNvSpPr>
          <p:nvPr>
            <p:ph type="title"/>
          </p:nvPr>
        </p:nvSpPr>
        <p:spPr/>
        <p:txBody>
          <a:bodyPr>
            <a:noAutofit/>
          </a:bodyPr>
          <a:lstStyle/>
          <a:p>
            <a:r>
              <a:rPr lang="en-US" sz="2800" dirty="0" smtClean="0"/>
              <a:t>Texas Population Pyramid by Race/Ethnicity, 2010</a:t>
            </a:r>
            <a:endParaRPr lang="en-US" sz="2800" dirty="0"/>
          </a:p>
        </p:txBody>
      </p:sp>
      <p:sp>
        <p:nvSpPr>
          <p:cNvPr id="7" name="TextBox 6"/>
          <p:cNvSpPr txBox="1"/>
          <p:nvPr/>
        </p:nvSpPr>
        <p:spPr>
          <a:xfrm>
            <a:off x="0" y="6553200"/>
            <a:ext cx="4597734"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2010 Decennial Census, Summary File 1</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482646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Overview</a:t>
            </a:r>
            <a:endParaRPr lang="en-US" dirty="0"/>
          </a:p>
        </p:txBody>
      </p:sp>
      <p:sp>
        <p:nvSpPr>
          <p:cNvPr id="9" name="Content Placeholder 8"/>
          <p:cNvSpPr>
            <a:spLocks noGrp="1"/>
          </p:cNvSpPr>
          <p:nvPr>
            <p:ph idx="1"/>
          </p:nvPr>
        </p:nvSpPr>
        <p:spPr/>
        <p:txBody>
          <a:bodyPr/>
          <a:lstStyle/>
          <a:p>
            <a:r>
              <a:rPr lang="en-US" dirty="0" smtClean="0">
                <a:solidFill>
                  <a:schemeClr val="accent5">
                    <a:lumMod val="50000"/>
                  </a:schemeClr>
                </a:solidFill>
                <a:latin typeface="+mj-lt"/>
              </a:rPr>
              <a:t>Texas demographics</a:t>
            </a:r>
          </a:p>
          <a:p>
            <a:r>
              <a:rPr lang="en-US" dirty="0" smtClean="0">
                <a:solidFill>
                  <a:schemeClr val="accent5">
                    <a:lumMod val="50000"/>
                  </a:schemeClr>
                </a:solidFill>
                <a:latin typeface="+mj-lt"/>
              </a:rPr>
              <a:t>Population growth</a:t>
            </a:r>
          </a:p>
          <a:p>
            <a:r>
              <a:rPr lang="en-US" dirty="0" smtClean="0">
                <a:solidFill>
                  <a:schemeClr val="accent5">
                    <a:lumMod val="50000"/>
                  </a:schemeClr>
                </a:solidFill>
                <a:latin typeface="+mj-lt"/>
              </a:rPr>
              <a:t>Race and Ethnicity trends</a:t>
            </a:r>
          </a:p>
          <a:p>
            <a:r>
              <a:rPr lang="en-US" dirty="0" smtClean="0">
                <a:solidFill>
                  <a:schemeClr val="accent5">
                    <a:lumMod val="50000"/>
                  </a:schemeClr>
                </a:solidFill>
                <a:latin typeface="+mj-lt"/>
              </a:rPr>
              <a:t>Migration</a:t>
            </a:r>
          </a:p>
          <a:p>
            <a:r>
              <a:rPr lang="en-US" dirty="0" smtClean="0">
                <a:solidFill>
                  <a:schemeClr val="accent5">
                    <a:lumMod val="50000"/>
                  </a:schemeClr>
                </a:solidFill>
                <a:latin typeface="+mj-lt"/>
              </a:rPr>
              <a:t>Population Projections</a:t>
            </a:r>
          </a:p>
          <a:p>
            <a:pPr marL="0" indent="0">
              <a:buNone/>
            </a:pPr>
            <a:endParaRPr lang="en-US" dirty="0">
              <a:solidFill>
                <a:schemeClr val="accent5">
                  <a:lumMod val="50000"/>
                </a:schemeClr>
              </a:solidFill>
              <a:latin typeface="+mj-lt"/>
            </a:endParaRPr>
          </a:p>
        </p:txBody>
      </p:sp>
      <p:grpSp>
        <p:nvGrpSpPr>
          <p:cNvPr id="10" name="Group 9"/>
          <p:cNvGrpSpPr/>
          <p:nvPr/>
        </p:nvGrpSpPr>
        <p:grpSpPr>
          <a:xfrm>
            <a:off x="3721194" y="5991718"/>
            <a:ext cx="5331366" cy="523220"/>
            <a:chOff x="2064340" y="4803635"/>
            <a:chExt cx="5331366" cy="52322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4634" y="4819766"/>
              <a:ext cx="490958" cy="490958"/>
            </a:xfrm>
            <a:prstGeom prst="rect">
              <a:avLst/>
            </a:prstGeom>
          </p:spPr>
        </p:pic>
        <p:sp>
          <p:nvSpPr>
            <p:cNvPr id="12" name="TextBox 11"/>
            <p:cNvSpPr txBox="1"/>
            <p:nvPr/>
          </p:nvSpPr>
          <p:spPr>
            <a:xfrm>
              <a:off x="2064340" y="4803635"/>
              <a:ext cx="5331366" cy="523220"/>
            </a:xfrm>
            <a:prstGeom prst="rect">
              <a:avLst/>
            </a:prstGeom>
            <a:noFill/>
          </p:spPr>
          <p:txBody>
            <a:bodyPr wrap="square" rtlCol="0">
              <a:spAutoFit/>
            </a:bodyPr>
            <a:lstStyle/>
            <a:p>
              <a:pPr algn="r"/>
              <a:r>
                <a:rPr lang="en-US" sz="2800" dirty="0" smtClean="0">
                  <a:solidFill>
                    <a:schemeClr val="accent5">
                      <a:lumMod val="50000"/>
                    </a:schemeClr>
                  </a:solidFill>
                </a:rPr>
                <a:t>@TexasDemography</a:t>
              </a:r>
              <a:endParaRPr lang="en-US" sz="2800" dirty="0">
                <a:solidFill>
                  <a:schemeClr val="accent5">
                    <a:lumMod val="50000"/>
                  </a:schemeClr>
                </a:solidFill>
              </a:endParaRPr>
            </a:p>
          </p:txBody>
        </p:sp>
      </p:grpSp>
    </p:spTree>
    <p:extLst>
      <p:ext uri="{BB962C8B-B14F-4D97-AF65-F5344CB8AC3E}">
        <p14:creationId xmlns:p14="http://schemas.microsoft.com/office/powerpoint/2010/main" val="3664978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81000" y="1083496"/>
          <a:ext cx="8534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pPr algn="r"/>
            <a:fld id="{2BC1FA3B-F0C1-4F58-90BE-DCC7501F4B28}" type="slidenum">
              <a:rPr lang="en-US" sz="1200" smtClean="0">
                <a:solidFill>
                  <a:schemeClr val="bg1">
                    <a:lumMod val="50000"/>
                  </a:schemeClr>
                </a:solidFill>
              </a:rPr>
              <a:pPr algn="r"/>
              <a:t>20</a:t>
            </a:fld>
            <a:endParaRPr lang="en-US" dirty="0">
              <a:solidFill>
                <a:schemeClr val="bg1">
                  <a:lumMod val="50000"/>
                </a:schemeClr>
              </a:solidFill>
            </a:endParaRPr>
          </a:p>
        </p:txBody>
      </p:sp>
      <p:sp>
        <p:nvSpPr>
          <p:cNvPr id="6" name="Title 1"/>
          <p:cNvSpPr>
            <a:spLocks noGrp="1"/>
          </p:cNvSpPr>
          <p:nvPr>
            <p:ph type="title"/>
          </p:nvPr>
        </p:nvSpPr>
        <p:spPr/>
        <p:txBody>
          <a:bodyPr>
            <a:noAutofit/>
          </a:bodyPr>
          <a:lstStyle/>
          <a:p>
            <a:r>
              <a:rPr lang="en-US" sz="2800" dirty="0" smtClean="0"/>
              <a:t>Texas Population Pyramid by Race/Ethnicity, 2010</a:t>
            </a:r>
            <a:endParaRPr lang="en-US" sz="2800" dirty="0"/>
          </a:p>
        </p:txBody>
      </p:sp>
      <p:sp>
        <p:nvSpPr>
          <p:cNvPr id="7" name="TextBox 6"/>
          <p:cNvSpPr txBox="1"/>
          <p:nvPr/>
        </p:nvSpPr>
        <p:spPr>
          <a:xfrm>
            <a:off x="0" y="6553200"/>
            <a:ext cx="4406976" cy="253916"/>
          </a:xfrm>
          <a:prstGeom prst="rect">
            <a:avLst/>
          </a:prstGeom>
          <a:noFill/>
        </p:spPr>
        <p:txBody>
          <a:bodyPr wrap="none" rtlCol="0">
            <a:spAutoFit/>
          </a:bodyPr>
          <a:lstStyle/>
          <a:p>
            <a:r>
              <a:rPr lang="en-US" sz="1050" dirty="0" smtClean="0">
                <a:solidFill>
                  <a:schemeClr val="tx1">
                    <a:lumMod val="50000"/>
                    <a:lumOff val="50000"/>
                  </a:schemeClr>
                </a:solidFill>
              </a:rPr>
              <a:t>Source: U.S. Census Bureau, 2010 Decennial Census, Summary File 1</a:t>
            </a:r>
            <a:endParaRPr lang="en-US" sz="1050" dirty="0">
              <a:solidFill>
                <a:schemeClr val="tx1">
                  <a:lumMod val="50000"/>
                  <a:lumOff val="50000"/>
                </a:schemeClr>
              </a:solidFill>
            </a:endParaRPr>
          </a:p>
        </p:txBody>
      </p:sp>
    </p:spTree>
    <p:extLst>
      <p:ext uri="{BB962C8B-B14F-4D97-AF65-F5344CB8AC3E}">
        <p14:creationId xmlns:p14="http://schemas.microsoft.com/office/powerpoint/2010/main" val="2657587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Annual Shares of Recent Non-Citizen Immigrants to Texas by World Area of Birth, 2005-2013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84488"/>
            <a:ext cx="7937501" cy="5006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485357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Unauthorized and Mexican Immigration, 2014</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22</a:t>
            </a:fld>
            <a:endParaRPr lang="en-US" dirty="0"/>
          </a:p>
        </p:txBody>
      </p:sp>
      <p:pic>
        <p:nvPicPr>
          <p:cNvPr id="8" name="Content Placeholder 4"/>
          <p:cNvPicPr>
            <a:picLocks noGrp="1" noChangeAspect="1"/>
          </p:cNvPicPr>
          <p:nvPr>
            <p:ph sz="half" idx="1"/>
          </p:nvPr>
        </p:nvPicPr>
        <p:blipFill>
          <a:blip r:embed="rId2"/>
          <a:stretch>
            <a:fillRect/>
          </a:stretch>
        </p:blipFill>
        <p:spPr>
          <a:xfrm>
            <a:off x="331432" y="1571625"/>
            <a:ext cx="4214190" cy="4276725"/>
          </a:xfrm>
          <a:prstGeom prst="rect">
            <a:avLst/>
          </a:prstGeom>
        </p:spPr>
      </p:pic>
      <p:pic>
        <p:nvPicPr>
          <p:cNvPr id="9" name="Content Placeholder 4"/>
          <p:cNvPicPr>
            <a:picLocks noGrp="1" noChangeAspect="1"/>
          </p:cNvPicPr>
          <p:nvPr>
            <p:ph sz="half" idx="2"/>
          </p:nvPr>
        </p:nvPicPr>
        <p:blipFill>
          <a:blip r:embed="rId3"/>
          <a:stretch>
            <a:fillRect/>
          </a:stretch>
        </p:blipFill>
        <p:spPr>
          <a:xfrm>
            <a:off x="4545622" y="1504950"/>
            <a:ext cx="4324350" cy="4388520"/>
          </a:xfrm>
          <a:prstGeom prst="rect">
            <a:avLst/>
          </a:prstGeom>
        </p:spPr>
      </p:pic>
    </p:spTree>
    <p:extLst>
      <p:ext uri="{BB962C8B-B14F-4D97-AF65-F5344CB8AC3E}">
        <p14:creationId xmlns:p14="http://schemas.microsoft.com/office/powerpoint/2010/main" val="1441223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23</a:t>
            </a:fld>
            <a:endParaRPr lang="en-US" dirty="0"/>
          </a:p>
        </p:txBody>
      </p:sp>
      <p:pic>
        <p:nvPicPr>
          <p:cNvPr id="5" name="Content Placeholder 4"/>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6734" b="4034"/>
          <a:stretch/>
        </p:blipFill>
        <p:spPr>
          <a:xfrm>
            <a:off x="1143000" y="1325250"/>
            <a:ext cx="6477000" cy="5373688"/>
          </a:xfrm>
        </p:spPr>
      </p:pic>
    </p:spTree>
    <p:extLst>
      <p:ext uri="{BB962C8B-B14F-4D97-AF65-F5344CB8AC3E}">
        <p14:creationId xmlns:p14="http://schemas.microsoft.com/office/powerpoint/2010/main" val="1359085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734" b="2350"/>
          <a:stretch/>
        </p:blipFill>
        <p:spPr>
          <a:xfrm>
            <a:off x="1122598" y="1314450"/>
            <a:ext cx="6906976" cy="5407025"/>
          </a:xfrm>
        </p:spPr>
      </p:pic>
      <p:sp>
        <p:nvSpPr>
          <p:cNvPr id="4" name="Slide Number Placeholder 3"/>
          <p:cNvSpPr>
            <a:spLocks noGrp="1"/>
          </p:cNvSpPr>
          <p:nvPr>
            <p:ph type="sldNum" sz="quarter" idx="4"/>
          </p:nvPr>
        </p:nvSpPr>
        <p:spPr/>
        <p:txBody>
          <a:bodyPr/>
          <a:lstStyle/>
          <a:p>
            <a:fld id="{2BC1FA3B-F0C1-4F58-90BE-DCC7501F4B28}" type="slidenum">
              <a:rPr lang="en-US" smtClean="0"/>
              <a:pPr/>
              <a:t>24</a:t>
            </a:fld>
            <a:endParaRPr lang="en-US" dirty="0"/>
          </a:p>
        </p:txBody>
      </p:sp>
    </p:spTree>
    <p:extLst>
      <p:ext uri="{BB962C8B-B14F-4D97-AF65-F5344CB8AC3E}">
        <p14:creationId xmlns:p14="http://schemas.microsoft.com/office/powerpoint/2010/main" val="4060575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486400"/>
            <a:ext cx="6324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is aging.</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1546239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58000" cy="990600"/>
          </a:xfrm>
        </p:spPr>
        <p:txBody>
          <a:bodyPr>
            <a:noAutofit/>
          </a:bodyPr>
          <a:lstStyle/>
          <a:p>
            <a:r>
              <a:rPr lang="en-US" sz="2800" dirty="0" smtClean="0"/>
              <a:t>Median Age by Change in Median Age in Texas Counties, 2000-2014</a:t>
            </a:r>
            <a:endParaRPr lang="en-US" sz="2800" dirty="0"/>
          </a:p>
        </p:txBody>
      </p:sp>
      <p:sp>
        <p:nvSpPr>
          <p:cNvPr id="9" name="TextBox 8"/>
          <p:cNvSpPr txBox="1"/>
          <p:nvPr/>
        </p:nvSpPr>
        <p:spPr>
          <a:xfrm>
            <a:off x="152400" y="6352807"/>
            <a:ext cx="6102953" cy="430887"/>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2000, 2010 Decennial Censuses and 2014 Population Estimates</a:t>
            </a:r>
          </a:p>
          <a:p>
            <a:r>
              <a:rPr lang="en-US" sz="1100" dirty="0" smtClean="0">
                <a:solidFill>
                  <a:schemeClr val="tx1">
                    <a:lumMod val="50000"/>
                    <a:lumOff val="50000"/>
                  </a:schemeClr>
                </a:solidFill>
              </a:rPr>
              <a:t>Note: Old=Median Age&gt;30 years; no data available for counties in gray. </a:t>
            </a:r>
            <a:endParaRPr lang="en-US" sz="1100" dirty="0">
              <a:solidFill>
                <a:schemeClr val="tx1">
                  <a:lumMod val="50000"/>
                  <a:lumOff val="50000"/>
                </a:schemeClr>
              </a:solidFill>
            </a:endParaRPr>
          </a:p>
        </p:txBody>
      </p:sp>
      <p:sp>
        <p:nvSpPr>
          <p:cNvPr id="8"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30</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6667" t="1538" r="26667" b="3269"/>
          <a:stretch/>
        </p:blipFill>
        <p:spPr>
          <a:xfrm>
            <a:off x="1143000" y="1219199"/>
            <a:ext cx="5486400" cy="5203425"/>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4052" t="61111" r="37059" b="8889"/>
          <a:stretch/>
        </p:blipFill>
        <p:spPr>
          <a:xfrm>
            <a:off x="6553200" y="4537454"/>
            <a:ext cx="2286000" cy="1815353"/>
          </a:xfrm>
          <a:prstGeom prst="rect">
            <a:avLst/>
          </a:prstGeom>
        </p:spPr>
      </p:pic>
    </p:spTree>
    <p:extLst>
      <p:ext uri="{BB962C8B-B14F-4D97-AF65-F5344CB8AC3E}">
        <p14:creationId xmlns:p14="http://schemas.microsoft.com/office/powerpoint/2010/main" val="4125433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365" t="5555" r="2553" b="1388"/>
          <a:stretch/>
        </p:blipFill>
        <p:spPr>
          <a:xfrm>
            <a:off x="2057400" y="1142999"/>
            <a:ext cx="5943600" cy="5578477"/>
          </a:xfrm>
          <a:prstGeom prst="rect">
            <a:avLst/>
          </a:prstGeom>
        </p:spPr>
      </p:pic>
      <p:sp>
        <p:nvSpPr>
          <p:cNvPr id="2" name="Title 1"/>
          <p:cNvSpPr>
            <a:spLocks noGrp="1"/>
          </p:cNvSpPr>
          <p:nvPr>
            <p:ph type="title"/>
          </p:nvPr>
        </p:nvSpPr>
        <p:spPr>
          <a:xfrm>
            <a:off x="1676400" y="152400"/>
            <a:ext cx="7162800" cy="990600"/>
          </a:xfrm>
        </p:spPr>
        <p:txBody>
          <a:bodyPr>
            <a:noAutofit/>
          </a:bodyPr>
          <a:lstStyle/>
          <a:p>
            <a:r>
              <a:rPr lang="en-US" sz="2800" dirty="0" smtClean="0"/>
              <a:t>Percent of Households with at Least One Person 65 Years Plus, Texas Counties, 2008-2012</a:t>
            </a:r>
            <a:endParaRPr lang="en-US" sz="2800" dirty="0"/>
          </a:p>
        </p:txBody>
      </p:sp>
      <p:sp>
        <p:nvSpPr>
          <p:cNvPr id="9" name="TextBox 8"/>
          <p:cNvSpPr txBox="1"/>
          <p:nvPr/>
        </p:nvSpPr>
        <p:spPr>
          <a:xfrm>
            <a:off x="152400" y="6489543"/>
            <a:ext cx="5618846"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American Community Survey, 5-year sample, 2008-2012</a:t>
            </a:r>
            <a:endParaRPr lang="en-US" sz="1100" dirty="0">
              <a:solidFill>
                <a:schemeClr val="tx1">
                  <a:lumMod val="50000"/>
                  <a:lumOff val="50000"/>
                </a:schemeClr>
              </a:solidFill>
            </a:endParaRPr>
          </a:p>
        </p:txBody>
      </p:sp>
      <p:pic>
        <p:nvPicPr>
          <p:cNvPr id="6" name="Picture 5"/>
          <p:cNvPicPr>
            <a:picLocks noChangeAspect="1"/>
          </p:cNvPicPr>
          <p:nvPr/>
        </p:nvPicPr>
        <p:blipFill rotWithShape="1">
          <a:blip r:embed="rId4"/>
          <a:srcRect t="36585" r="34744"/>
          <a:stretch/>
        </p:blipFill>
        <p:spPr>
          <a:xfrm>
            <a:off x="1676400" y="1676400"/>
            <a:ext cx="1348156" cy="1524000"/>
          </a:xfrm>
          <a:prstGeom prst="rect">
            <a:avLst/>
          </a:prstGeom>
        </p:spPr>
      </p:pic>
      <p:sp>
        <p:nvSpPr>
          <p:cNvPr id="8"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30</a:t>
            </a:r>
            <a:endParaRPr lang="en-US" dirty="0"/>
          </a:p>
        </p:txBody>
      </p:sp>
    </p:spTree>
    <p:extLst>
      <p:ext uri="{BB962C8B-B14F-4D97-AF65-F5344CB8AC3E}">
        <p14:creationId xmlns:p14="http://schemas.microsoft.com/office/powerpoint/2010/main" val="3112549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486400"/>
            <a:ext cx="6324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Population Projections</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2123041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Population Growth in Texas, </a:t>
            </a:r>
            <a:br>
              <a:rPr lang="en-US" sz="2800" kern="0" dirty="0" smtClean="0">
                <a:latin typeface="+mj-lt"/>
                <a:ea typeface="+mj-ea"/>
                <a:cs typeface="+mj-cs"/>
              </a:rPr>
            </a:br>
            <a:r>
              <a:rPr lang="en-US" sz="2800" kern="0" dirty="0" smtClean="0">
                <a:latin typeface="+mj-lt"/>
                <a:ea typeface="+mj-ea"/>
                <a:cs typeface="+mj-cs"/>
              </a:rPr>
              <a:t>2010-2050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29</a:t>
            </a:fld>
            <a:endParaRPr lang="en-US" dirty="0"/>
          </a:p>
        </p:txBody>
      </p:sp>
      <p:cxnSp>
        <p:nvCxnSpPr>
          <p:cNvPr id="8" name="Straight Connector 7"/>
          <p:cNvCxnSpPr/>
          <p:nvPr/>
        </p:nvCxnSpPr>
        <p:spPr>
          <a:xfrm flipV="1">
            <a:off x="3048000" y="4267200"/>
            <a:ext cx="0" cy="1143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Arial" pitchFamily="34" charset="0"/>
                <a:cs typeface="Arial" pitchFamily="34" charset="0"/>
              </a:rPr>
              <a:t>Source: Texas State Data Center 2014 Population Projections </a:t>
            </a:r>
          </a:p>
        </p:txBody>
      </p:sp>
      <p:cxnSp>
        <p:nvCxnSpPr>
          <p:cNvPr id="11" name="Straight Connector 10"/>
          <p:cNvCxnSpPr/>
          <p:nvPr/>
        </p:nvCxnSpPr>
        <p:spPr>
          <a:xfrm flipV="1">
            <a:off x="4648200" y="3581400"/>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48400" y="2743200"/>
            <a:ext cx="0" cy="266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293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486400"/>
            <a:ext cx="7086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is experiencing fast and high growth.</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50130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304800" y="14478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and Estimated Population Growth in Texas, 2010-2015</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30</a:t>
            </a:fld>
            <a:endParaRPr lang="en-US" dirty="0"/>
          </a:p>
        </p:txBody>
      </p:sp>
      <p:sp>
        <p:nvSpPr>
          <p:cNvPr id="10" name="TextBox 9"/>
          <p:cNvSpPr txBox="1"/>
          <p:nvPr/>
        </p:nvSpPr>
        <p:spPr>
          <a:xfrm>
            <a:off x="76200" y="6478320"/>
            <a:ext cx="8763000" cy="515526"/>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Arial" pitchFamily="34" charset="0"/>
                <a:cs typeface="Arial" pitchFamily="34" charset="0"/>
              </a:rPr>
              <a:t>Source: Texas State Data Center 2014 Population Projections and U.S. Census Bureau Population Estimates</a:t>
            </a:r>
          </a:p>
          <a:p>
            <a:pPr marL="798513" indent="-798513">
              <a:spcBef>
                <a:spcPct val="50000"/>
              </a:spcBef>
            </a:pPr>
            <a:r>
              <a:rPr lang="en-US" sz="1100" dirty="0" smtClean="0">
                <a:solidFill>
                  <a:schemeClr val="tx1">
                    <a:lumMod val="50000"/>
                    <a:lumOff val="50000"/>
                  </a:schemeClr>
                </a:solidFill>
                <a:latin typeface="Arial" pitchFamily="34" charset="0"/>
                <a:cs typeface="Arial" pitchFamily="34" charset="0"/>
              </a:rPr>
              <a:t> </a:t>
            </a:r>
          </a:p>
        </p:txBody>
      </p: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411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162800" cy="990600"/>
          </a:xfrm>
        </p:spPr>
        <p:txBody>
          <a:bodyPr>
            <a:noAutofit/>
          </a:bodyPr>
          <a:lstStyle/>
          <a:p>
            <a:r>
              <a:rPr lang="en-US" sz="3200" kern="0" dirty="0"/>
              <a:t>Projected Racial and Ethnic Percent, Texas, </a:t>
            </a:r>
            <a:r>
              <a:rPr lang="en-US" sz="3200" kern="0" dirty="0" smtClean="0"/>
              <a:t>2010-2050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189867"/>
              </p:ext>
            </p:extLst>
          </p:nvPr>
        </p:nvGraphicFramePr>
        <p:xfrm>
          <a:off x="443060" y="1621410"/>
          <a:ext cx="8548539" cy="462698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31</a:t>
            </a:fld>
            <a:endParaRPr lang="en-US" dirty="0"/>
          </a:p>
        </p:txBody>
      </p:sp>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2012 Population Projections , 2000-2010 Migration Scenario</a:t>
            </a:r>
          </a:p>
        </p:txBody>
      </p:sp>
    </p:spTree>
    <p:extLst>
      <p:ext uri="{BB962C8B-B14F-4D97-AF65-F5344CB8AC3E}">
        <p14:creationId xmlns:p14="http://schemas.microsoft.com/office/powerpoint/2010/main" val="8792110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721476"/>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32</a:t>
            </a:fld>
            <a:endParaRPr lang="en-US" dirty="0"/>
          </a:p>
        </p:txBody>
      </p:sp>
    </p:spTree>
    <p:extLst>
      <p:ext uri="{BB962C8B-B14F-4D97-AF65-F5344CB8AC3E}">
        <p14:creationId xmlns:p14="http://schemas.microsoft.com/office/powerpoint/2010/main" val="906494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33</a:t>
            </a:fld>
            <a:endParaRPr lang="en-US" dirty="0"/>
          </a:p>
        </p:txBody>
      </p:sp>
      <p:sp>
        <p:nvSpPr>
          <p:cNvPr id="6" name="Content Placeholder 2"/>
          <p:cNvSpPr txBox="1">
            <a:spLocks/>
          </p:cNvSpPr>
          <p:nvPr/>
        </p:nvSpPr>
        <p:spPr>
          <a:xfrm>
            <a:off x="1066800" y="1676401"/>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anose="020B0604020202020204" pitchFamily="34" charset="0"/>
              <a:buNone/>
            </a:pPr>
            <a:endParaRPr lang="en-US" dirty="0" smtClean="0"/>
          </a:p>
          <a:p>
            <a:pPr lvl="1">
              <a:buFont typeface="Arial" panose="020B0604020202020204" pitchFamily="34" charset="0"/>
              <a:buNone/>
            </a:pPr>
            <a:endParaRPr lang="en-US" dirty="0" smtClean="0"/>
          </a:p>
          <a:p>
            <a:pPr lvl="1">
              <a:buFont typeface="Arial" panose="020B0604020202020204" pitchFamily="34" charset="0"/>
              <a:buNone/>
            </a:pPr>
            <a:endParaRPr lang="en-US" dirty="0" smtClean="0"/>
          </a:p>
          <a:p>
            <a:pPr lvl="1">
              <a:buFont typeface="Arial" panose="020B0604020202020204" pitchFamily="34" charset="0"/>
              <a:buNone/>
            </a:pPr>
            <a:r>
              <a:rPr lang="en-US" dirty="0" smtClean="0">
                <a:solidFill>
                  <a:schemeClr val="accent5">
                    <a:lumMod val="50000"/>
                  </a:schemeClr>
                </a:solidFill>
              </a:rPr>
              <a:t>Office: (512) 936-3542</a:t>
            </a:r>
          </a:p>
          <a:p>
            <a:pPr lvl="1">
              <a:buFont typeface="Arial" panose="020B0604020202020204" pitchFamily="34" charset="0"/>
              <a:buNone/>
            </a:pPr>
            <a:r>
              <a:rPr lang="en-US" dirty="0" smtClean="0">
                <a:solidFill>
                  <a:schemeClr val="accent5">
                    <a:lumMod val="50000"/>
                  </a:schemeClr>
                </a:solidFill>
              </a:rPr>
              <a:t>Email: </a:t>
            </a:r>
            <a:r>
              <a:rPr lang="en-US" dirty="0" smtClean="0">
                <a:hlinkClick r:id="rId2"/>
              </a:rPr>
              <a:t>Lila.Valencia@UTSA.edu</a:t>
            </a:r>
            <a:r>
              <a:rPr lang="en-US" dirty="0" smtClean="0"/>
              <a:t> </a:t>
            </a:r>
          </a:p>
          <a:p>
            <a:pPr lvl="1">
              <a:buFont typeface="Arial" panose="020B0604020202020204" pitchFamily="34" charset="0"/>
              <a:buNone/>
            </a:pPr>
            <a:r>
              <a:rPr lang="en-US" dirty="0" smtClean="0">
                <a:solidFill>
                  <a:schemeClr val="accent5">
                    <a:lumMod val="50000"/>
                  </a:schemeClr>
                </a:solidFill>
              </a:rPr>
              <a:t>Internet:</a:t>
            </a:r>
            <a:r>
              <a:rPr lang="en-US" dirty="0" smtClean="0"/>
              <a:t> </a:t>
            </a:r>
            <a:r>
              <a:rPr lang="en-US" dirty="0" smtClean="0">
                <a:hlinkClick r:id="rId3"/>
              </a:rPr>
              <a:t>demographics.texas.gov</a:t>
            </a:r>
            <a:r>
              <a:rPr lang="en-US" dirty="0" smtClean="0"/>
              <a:t> </a:t>
            </a:r>
          </a:p>
        </p:txBody>
      </p:sp>
      <p:sp>
        <p:nvSpPr>
          <p:cNvPr id="7" name="Rectangle 6"/>
          <p:cNvSpPr/>
          <p:nvPr/>
        </p:nvSpPr>
        <p:spPr>
          <a:xfrm>
            <a:off x="1295400" y="1905002"/>
            <a:ext cx="4391972" cy="769441"/>
          </a:xfrm>
          <a:prstGeom prst="rect">
            <a:avLst/>
          </a:prstGeom>
        </p:spPr>
        <p:txBody>
          <a:bodyPr wrap="none">
            <a:spAutoFit/>
          </a:bodyPr>
          <a:lstStyle/>
          <a:p>
            <a:pPr eaLnBrk="1" hangingPunct="1">
              <a:buNone/>
            </a:pPr>
            <a:r>
              <a:rPr lang="en-US" sz="4400" dirty="0" smtClean="0">
                <a:solidFill>
                  <a:schemeClr val="accent5">
                    <a:lumMod val="50000"/>
                  </a:schemeClr>
                </a:solidFill>
                <a:latin typeface="+mj-lt"/>
              </a:rPr>
              <a:t>Lila Valencia, Ph.D.</a:t>
            </a:r>
          </a:p>
        </p:txBody>
      </p:sp>
      <p:grpSp>
        <p:nvGrpSpPr>
          <p:cNvPr id="10" name="Group 9"/>
          <p:cNvGrpSpPr/>
          <p:nvPr/>
        </p:nvGrpSpPr>
        <p:grpSpPr>
          <a:xfrm>
            <a:off x="1608551" y="4176793"/>
            <a:ext cx="5822324" cy="523220"/>
            <a:chOff x="1573382" y="4803635"/>
            <a:chExt cx="5822324" cy="52322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382" y="4803635"/>
              <a:ext cx="490958" cy="490958"/>
            </a:xfrm>
            <a:prstGeom prst="rect">
              <a:avLst/>
            </a:prstGeom>
          </p:spPr>
        </p:pic>
        <p:sp>
          <p:nvSpPr>
            <p:cNvPr id="9" name="TextBox 8"/>
            <p:cNvSpPr txBox="1"/>
            <p:nvPr/>
          </p:nvSpPr>
          <p:spPr>
            <a:xfrm>
              <a:off x="2064340" y="4803635"/>
              <a:ext cx="5331366" cy="523220"/>
            </a:xfrm>
            <a:prstGeom prst="rect">
              <a:avLst/>
            </a:prstGeom>
            <a:noFill/>
          </p:spPr>
          <p:txBody>
            <a:bodyPr wrap="square" rtlCol="0">
              <a:spAutoFit/>
            </a:bodyPr>
            <a:lstStyle/>
            <a:p>
              <a:r>
                <a:rPr lang="en-US" sz="2800" dirty="0" smtClean="0">
                  <a:solidFill>
                    <a:schemeClr val="accent5">
                      <a:lumMod val="50000"/>
                    </a:schemeClr>
                  </a:solidFill>
                </a:rPr>
                <a:t>@TexasDemography</a:t>
              </a:r>
              <a:endParaRPr lang="en-US" sz="2800" dirty="0">
                <a:solidFill>
                  <a:schemeClr val="accent5">
                    <a:lumMod val="50000"/>
                  </a:schemeClr>
                </a:solidFill>
              </a:endParaRPr>
            </a:p>
          </p:txBody>
        </p:sp>
      </p:grpSp>
    </p:spTree>
    <p:extLst>
      <p:ext uri="{BB962C8B-B14F-4D97-AF65-F5344CB8AC3E}">
        <p14:creationId xmlns:p14="http://schemas.microsoft.com/office/powerpoint/2010/main" val="1126177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Total Population and Components of Change in Texas, 1950-2014 </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4</a:t>
            </a:fld>
            <a:endParaRPr lang="en-US" dirty="0"/>
          </a:p>
        </p:txBody>
      </p:sp>
      <p:graphicFrame>
        <p:nvGraphicFramePr>
          <p:cNvPr id="7" name="Content Placeholder 6"/>
          <p:cNvGraphicFramePr>
            <a:graphicFrameLocks noGrp="1"/>
          </p:cNvGraphicFramePr>
          <p:nvPr>
            <p:ph idx="1"/>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1218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53" r="2030"/>
          <a:stretch/>
        </p:blipFill>
        <p:spPr>
          <a:xfrm>
            <a:off x="-22564" y="1347045"/>
            <a:ext cx="2368739" cy="2464426"/>
          </a:xfrm>
          <a:prstGeom prst="rect">
            <a:avLst/>
          </a:prstGeom>
          <a:ln>
            <a:no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33" r="2149"/>
          <a:stretch/>
        </p:blipFill>
        <p:spPr>
          <a:xfrm>
            <a:off x="2152925" y="1301764"/>
            <a:ext cx="2419075" cy="2516797"/>
          </a:xfrm>
          <a:prstGeom prst="rect">
            <a:avLst/>
          </a:prstGeom>
          <a:ln>
            <a:noFill/>
          </a:ln>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853" r="2030"/>
          <a:stretch/>
        </p:blipFill>
        <p:spPr>
          <a:xfrm>
            <a:off x="4435754" y="1301733"/>
            <a:ext cx="2422246" cy="2520097"/>
          </a:xfrm>
          <a:prstGeom prst="rect">
            <a:avLst/>
          </a:prstGeom>
          <a:ln>
            <a:noFill/>
          </a:ln>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853" r="2030"/>
          <a:stretch/>
        </p:blipFill>
        <p:spPr>
          <a:xfrm>
            <a:off x="6729718" y="1301812"/>
            <a:ext cx="2414282" cy="2511810"/>
          </a:xfrm>
          <a:prstGeom prst="rect">
            <a:avLst/>
          </a:prstGeom>
          <a:ln>
            <a:noFill/>
          </a:ln>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853" r="2030"/>
          <a:stretch/>
        </p:blipFill>
        <p:spPr>
          <a:xfrm>
            <a:off x="34579" y="3811471"/>
            <a:ext cx="2397341" cy="2494185"/>
          </a:xfrm>
          <a:prstGeom prst="rect">
            <a:avLst/>
          </a:prstGeom>
          <a:ln>
            <a:noFill/>
          </a:ln>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1853" r="2030"/>
          <a:stretch/>
        </p:blipFill>
        <p:spPr>
          <a:xfrm>
            <a:off x="2302004" y="3811471"/>
            <a:ext cx="2422396" cy="2520252"/>
          </a:xfrm>
          <a:prstGeom prst="rect">
            <a:avLst/>
          </a:prstGeom>
          <a:ln>
            <a:noFill/>
          </a:ln>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1853" r="2030"/>
          <a:stretch/>
        </p:blipFill>
        <p:spPr>
          <a:xfrm>
            <a:off x="4572000" y="3818561"/>
            <a:ext cx="2434378" cy="2532717"/>
          </a:xfrm>
          <a:prstGeom prst="rect">
            <a:avLst/>
          </a:prstGeom>
          <a:ln>
            <a:noFill/>
          </a:ln>
        </p:spPr>
      </p:pic>
      <p:sp>
        <p:nvSpPr>
          <p:cNvPr id="18" name="TextBox 17"/>
          <p:cNvSpPr txBox="1"/>
          <p:nvPr/>
        </p:nvSpPr>
        <p:spPr>
          <a:xfrm>
            <a:off x="1219200" y="1347044"/>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1950</a:t>
            </a:r>
          </a:p>
        </p:txBody>
      </p:sp>
      <p:sp>
        <p:nvSpPr>
          <p:cNvPr id="19" name="TextBox 18"/>
          <p:cNvSpPr txBox="1"/>
          <p:nvPr/>
        </p:nvSpPr>
        <p:spPr>
          <a:xfrm>
            <a:off x="3429000" y="134704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1960</a:t>
            </a:r>
          </a:p>
        </p:txBody>
      </p:sp>
      <p:sp>
        <p:nvSpPr>
          <p:cNvPr id="20" name="TextBox 19"/>
          <p:cNvSpPr txBox="1"/>
          <p:nvPr/>
        </p:nvSpPr>
        <p:spPr>
          <a:xfrm>
            <a:off x="5742829" y="1351425"/>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1970</a:t>
            </a:r>
          </a:p>
        </p:txBody>
      </p:sp>
      <p:sp>
        <p:nvSpPr>
          <p:cNvPr id="21" name="TextBox 20"/>
          <p:cNvSpPr txBox="1"/>
          <p:nvPr/>
        </p:nvSpPr>
        <p:spPr>
          <a:xfrm>
            <a:off x="8028829" y="1353379"/>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1980</a:t>
            </a:r>
          </a:p>
        </p:txBody>
      </p:sp>
      <p:sp>
        <p:nvSpPr>
          <p:cNvPr id="22" name="TextBox 21"/>
          <p:cNvSpPr txBox="1"/>
          <p:nvPr/>
        </p:nvSpPr>
        <p:spPr>
          <a:xfrm>
            <a:off x="1343685" y="3960531"/>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1990</a:t>
            </a:r>
          </a:p>
        </p:txBody>
      </p:sp>
      <p:sp>
        <p:nvSpPr>
          <p:cNvPr id="23" name="TextBox 22"/>
          <p:cNvSpPr txBox="1"/>
          <p:nvPr/>
        </p:nvSpPr>
        <p:spPr>
          <a:xfrm>
            <a:off x="3736846" y="3960531"/>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2000</a:t>
            </a:r>
          </a:p>
        </p:txBody>
      </p:sp>
      <p:sp>
        <p:nvSpPr>
          <p:cNvPr id="24" name="TextBox 23"/>
          <p:cNvSpPr txBox="1"/>
          <p:nvPr/>
        </p:nvSpPr>
        <p:spPr>
          <a:xfrm>
            <a:off x="6022081" y="3963931"/>
            <a:ext cx="858741" cy="461665"/>
          </a:xfrm>
          <a:prstGeom prst="rect">
            <a:avLst/>
          </a:prstGeom>
          <a:solidFill>
            <a:srgbClr val="FFFFFF"/>
          </a:solidFill>
          <a:ln w="38100">
            <a:solidFill>
              <a:schemeClr val="bg1"/>
            </a:solidFill>
          </a:ln>
        </p:spPr>
        <p:txBody>
          <a:bodyPr wrap="square" rtlCol="0">
            <a:spAutoFit/>
          </a:bodyPr>
          <a:lstStyle/>
          <a:p>
            <a:pPr algn="ctr"/>
            <a:r>
              <a:rPr lang="en-US" b="1" dirty="0">
                <a:solidFill>
                  <a:schemeClr val="tx2"/>
                </a:solidFill>
                <a:latin typeface="+mj-lt"/>
              </a:rPr>
              <a:t>2010</a:t>
            </a:r>
          </a:p>
        </p:txBody>
      </p:sp>
      <p:grpSp>
        <p:nvGrpSpPr>
          <p:cNvPr id="2051" name="Group 2050"/>
          <p:cNvGrpSpPr/>
          <p:nvPr/>
        </p:nvGrpSpPr>
        <p:grpSpPr>
          <a:xfrm>
            <a:off x="7010400" y="4819544"/>
            <a:ext cx="2152174" cy="1505056"/>
            <a:chOff x="1943099" y="3277608"/>
            <a:chExt cx="2114551" cy="1503708"/>
          </a:xfrm>
        </p:grpSpPr>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l="3990" t="12304" r="4524" b="22638"/>
            <a:stretch/>
          </p:blipFill>
          <p:spPr>
            <a:xfrm>
              <a:off x="1943099" y="3277608"/>
              <a:ext cx="2114551" cy="1503708"/>
            </a:xfrm>
            <a:prstGeom prst="rect">
              <a:avLst/>
            </a:prstGeom>
          </p:spPr>
        </p:pic>
        <p:sp>
          <p:nvSpPr>
            <p:cNvPr id="40" name="Rectangle 39"/>
            <p:cNvSpPr/>
            <p:nvPr/>
          </p:nvSpPr>
          <p:spPr>
            <a:xfrm>
              <a:off x="2009775" y="3585447"/>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2009775" y="3357235"/>
              <a:ext cx="342900" cy="161925"/>
            </a:xfrm>
            <a:prstGeom prst="rect">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p:cNvSpPr>
            <a:spLocks noGrp="1"/>
          </p:cNvSpPr>
          <p:nvPr>
            <p:ph type="title"/>
          </p:nvPr>
        </p:nvSpPr>
        <p:spPr/>
        <p:txBody>
          <a:bodyPr>
            <a:normAutofit/>
          </a:bodyPr>
          <a:lstStyle/>
          <a:p>
            <a:r>
              <a:rPr lang="en-US" sz="2800" dirty="0" smtClean="0"/>
              <a:t>Historic County Population, Texas</a:t>
            </a:r>
            <a:endParaRPr lang="en-US" sz="2800" dirty="0"/>
          </a:p>
        </p:txBody>
      </p:sp>
      <p:sp>
        <p:nvSpPr>
          <p:cNvPr id="26" name="TextBox 25"/>
          <p:cNvSpPr txBox="1"/>
          <p:nvPr/>
        </p:nvSpPr>
        <p:spPr>
          <a:xfrm>
            <a:off x="2" y="6510040"/>
            <a:ext cx="3350597"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decennial censuses </a:t>
            </a:r>
            <a:endParaRPr lang="en-US" sz="1100" dirty="0">
              <a:solidFill>
                <a:schemeClr val="tx1">
                  <a:lumMod val="50000"/>
                  <a:lumOff val="50000"/>
                </a:schemeClr>
              </a:solidFill>
            </a:endParaRPr>
          </a:p>
        </p:txBody>
      </p:sp>
      <p:sp>
        <p:nvSpPr>
          <p:cNvPr id="27"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3</a:t>
            </a:r>
          </a:p>
        </p:txBody>
      </p:sp>
    </p:spTree>
    <p:extLst>
      <p:ext uri="{BB962C8B-B14F-4D97-AF65-F5344CB8AC3E}">
        <p14:creationId xmlns:p14="http://schemas.microsoft.com/office/powerpoint/2010/main" val="3945444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149" t="4373" r="1149" b="8269"/>
          <a:stretch/>
        </p:blipFill>
        <p:spPr>
          <a:xfrm>
            <a:off x="1524000" y="762000"/>
            <a:ext cx="6477000" cy="5867400"/>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800" dirty="0" smtClean="0"/>
              <a:t>Total Estimated Population by County, Texas, 2015</a:t>
            </a:r>
            <a:endParaRPr lang="en-US" sz="2800" dirty="0"/>
          </a:p>
        </p:txBody>
      </p:sp>
      <p:sp>
        <p:nvSpPr>
          <p:cNvPr id="15" name="TextBox 14"/>
          <p:cNvSpPr txBox="1"/>
          <p:nvPr/>
        </p:nvSpPr>
        <p:spPr>
          <a:xfrm>
            <a:off x="2" y="6510040"/>
            <a:ext cx="3943708"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2015 Vintage Population Estimates</a:t>
            </a:r>
            <a:endParaRPr lang="en-US" sz="1000" dirty="0">
              <a:solidFill>
                <a:schemeClr val="tx1">
                  <a:lumMod val="50000"/>
                  <a:lumOff val="50000"/>
                </a:schemeClr>
              </a:solidFill>
            </a:endParaRPr>
          </a:p>
        </p:txBody>
      </p:sp>
      <p:sp>
        <p:nvSpPr>
          <p:cNvPr id="5" name="Isosceles Triangle 4"/>
          <p:cNvSpPr/>
          <p:nvPr/>
        </p:nvSpPr>
        <p:spPr>
          <a:xfrm rot="21366823">
            <a:off x="5398490" y="2901586"/>
            <a:ext cx="1782924" cy="175260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5162774" y="2362200"/>
            <a:ext cx="1020216" cy="329529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4"/>
          <a:srcRect t="28661"/>
          <a:stretch/>
        </p:blipFill>
        <p:spPr>
          <a:xfrm>
            <a:off x="914400" y="1586582"/>
            <a:ext cx="1947713" cy="1366292"/>
          </a:xfrm>
          <a:prstGeom prst="rect">
            <a:avLst/>
          </a:prstGeom>
        </p:spPr>
      </p:pic>
    </p:spTree>
    <p:extLst>
      <p:ext uri="{BB962C8B-B14F-4D97-AF65-F5344CB8AC3E}">
        <p14:creationId xmlns:p14="http://schemas.microsoft.com/office/powerpoint/2010/main" val="370088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800" dirty="0" smtClean="0"/>
              <a:t>Estimated Population Change, Texas Counties, 2010 to 2015</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7</a:t>
            </a:fld>
            <a:endParaRPr lang="en-US" dirty="0"/>
          </a:p>
        </p:txBody>
      </p:sp>
      <p:sp>
        <p:nvSpPr>
          <p:cNvPr id="15" name="TextBox 14"/>
          <p:cNvSpPr txBox="1"/>
          <p:nvPr/>
        </p:nvSpPr>
        <p:spPr>
          <a:xfrm>
            <a:off x="3" y="6501769"/>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2015 Vintage. </a:t>
            </a:r>
            <a:endParaRPr lang="en-US" sz="900" dirty="0">
              <a:solidFill>
                <a:schemeClr val="tx1">
                  <a:lumMod val="50000"/>
                  <a:lumOff val="50000"/>
                </a:schemeClr>
              </a:solidFill>
            </a:endParaRPr>
          </a:p>
        </p:txBody>
      </p:sp>
      <p:sp>
        <p:nvSpPr>
          <p:cNvPr id="3" name="TextBox 2"/>
          <p:cNvSpPr txBox="1"/>
          <p:nvPr/>
        </p:nvSpPr>
        <p:spPr>
          <a:xfrm>
            <a:off x="5649246" y="1447800"/>
            <a:ext cx="1981200" cy="830997"/>
          </a:xfrm>
          <a:prstGeom prst="rect">
            <a:avLst/>
          </a:prstGeom>
          <a:noFill/>
        </p:spPr>
        <p:txBody>
          <a:bodyPr wrap="square" rtlCol="0">
            <a:spAutoFit/>
          </a:bodyPr>
          <a:lstStyle/>
          <a:p>
            <a:r>
              <a:rPr lang="en-US" sz="1600" dirty="0" smtClean="0">
                <a:solidFill>
                  <a:srgbClr val="191C6F"/>
                </a:solidFill>
              </a:rPr>
              <a:t>99 counties lost population over the five year period.</a:t>
            </a:r>
            <a:endParaRPr lang="en-US" sz="1600" dirty="0">
              <a:solidFill>
                <a:srgbClr val="191C6F"/>
              </a:solidFill>
            </a:endParaRPr>
          </a:p>
        </p:txBody>
      </p:sp>
      <p:pic>
        <p:nvPicPr>
          <p:cNvPr id="8" name="Picture 7"/>
          <p:cNvPicPr>
            <a:picLocks noChangeAspect="1"/>
          </p:cNvPicPr>
          <p:nvPr/>
        </p:nvPicPr>
        <p:blipFill rotWithShape="1">
          <a:blip r:embed="rId3"/>
          <a:srcRect l="561" t="9960" r="561" b="9960"/>
          <a:stretch/>
        </p:blipFill>
        <p:spPr>
          <a:xfrm>
            <a:off x="1295400" y="1219446"/>
            <a:ext cx="6705600" cy="5502031"/>
          </a:xfrm>
          <a:prstGeom prst="rect">
            <a:avLst/>
          </a:prstGeom>
        </p:spPr>
      </p:pic>
      <p:pic>
        <p:nvPicPr>
          <p:cNvPr id="10" name="Picture 9"/>
          <p:cNvPicPr>
            <a:picLocks noChangeAspect="1"/>
          </p:cNvPicPr>
          <p:nvPr/>
        </p:nvPicPr>
        <p:blipFill rotWithShape="1">
          <a:blip r:embed="rId4"/>
          <a:srcRect t="27851" r="13058"/>
          <a:stretch/>
        </p:blipFill>
        <p:spPr>
          <a:xfrm>
            <a:off x="677310" y="1787908"/>
            <a:ext cx="1693380" cy="1381800"/>
          </a:xfrm>
          <a:prstGeom prst="rect">
            <a:avLst/>
          </a:prstGeom>
        </p:spPr>
      </p:pic>
    </p:spTree>
    <p:extLst>
      <p:ext uri="{BB962C8B-B14F-4D97-AF65-F5344CB8AC3E}">
        <p14:creationId xmlns:p14="http://schemas.microsoft.com/office/powerpoint/2010/main" val="22151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800" dirty="0" smtClean="0"/>
              <a:t>Estimated Percent Change of the Total Population by County, Texas, 2010 to 2015</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8</a:t>
            </a:fld>
            <a:endParaRPr lang="en-US" dirty="0"/>
          </a:p>
        </p:txBody>
      </p:sp>
      <p:sp>
        <p:nvSpPr>
          <p:cNvPr id="15" name="TextBox 14"/>
          <p:cNvSpPr txBox="1"/>
          <p:nvPr/>
        </p:nvSpPr>
        <p:spPr>
          <a:xfrm>
            <a:off x="0" y="6538914"/>
            <a:ext cx="4014240"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Population Estimates, 2015 Vintage. </a:t>
            </a:r>
            <a:endParaRPr lang="en-US" sz="1000" dirty="0">
              <a:solidFill>
                <a:schemeClr val="tx1">
                  <a:lumMod val="50000"/>
                  <a:lumOff val="50000"/>
                </a:schemeClr>
              </a:solidFill>
            </a:endParaRPr>
          </a:p>
        </p:txBody>
      </p:sp>
      <p:pic>
        <p:nvPicPr>
          <p:cNvPr id="3" name="Picture 2"/>
          <p:cNvPicPr>
            <a:picLocks noChangeAspect="1"/>
          </p:cNvPicPr>
          <p:nvPr/>
        </p:nvPicPr>
        <p:blipFill rotWithShape="1">
          <a:blip r:embed="rId3"/>
          <a:srcRect l="1125" t="7773" r="996" b="10052"/>
          <a:stretch/>
        </p:blipFill>
        <p:spPr>
          <a:xfrm>
            <a:off x="1905000" y="1088232"/>
            <a:ext cx="6629400" cy="5638800"/>
          </a:xfrm>
          <a:prstGeom prst="rect">
            <a:avLst/>
          </a:prstGeom>
        </p:spPr>
      </p:pic>
      <p:pic>
        <p:nvPicPr>
          <p:cNvPr id="6" name="Picture 5"/>
          <p:cNvPicPr>
            <a:picLocks noChangeAspect="1"/>
          </p:cNvPicPr>
          <p:nvPr/>
        </p:nvPicPr>
        <p:blipFill rotWithShape="1">
          <a:blip r:embed="rId4"/>
          <a:srcRect t="27851"/>
          <a:stretch/>
        </p:blipFill>
        <p:spPr>
          <a:xfrm>
            <a:off x="790361" y="1828800"/>
            <a:ext cx="1947713" cy="1381800"/>
          </a:xfrm>
          <a:prstGeom prst="rect">
            <a:avLst/>
          </a:prstGeom>
        </p:spPr>
      </p:pic>
    </p:spTree>
    <p:extLst>
      <p:ext uri="{BB962C8B-B14F-4D97-AF65-F5344CB8AC3E}">
        <p14:creationId xmlns:p14="http://schemas.microsoft.com/office/powerpoint/2010/main" val="2785002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76200"/>
            <a:ext cx="6705600" cy="954107"/>
          </a:xfrm>
          <a:prstGeom prst="rect">
            <a:avLst/>
          </a:prstGeom>
        </p:spPr>
        <p:txBody>
          <a:bodyPr wrap="square">
            <a:spAutoFit/>
          </a:bodyPr>
          <a:lstStyle/>
          <a:p>
            <a:pPr algn="ctr"/>
            <a:r>
              <a:rPr lang="en-US" sz="2800" dirty="0" smtClean="0">
                <a:solidFill>
                  <a:schemeClr val="bg1"/>
                </a:solidFill>
                <a:latin typeface="+mj-lt"/>
              </a:rPr>
              <a:t>Top Counties for Percent Growth* in </a:t>
            </a:r>
            <a:r>
              <a:rPr lang="en-US" sz="2800" dirty="0">
                <a:solidFill>
                  <a:schemeClr val="bg1"/>
                </a:solidFill>
                <a:latin typeface="+mj-lt"/>
              </a:rPr>
              <a:t>Texas, </a:t>
            </a:r>
            <a:r>
              <a:rPr lang="en-US" sz="2800" dirty="0" smtClean="0">
                <a:solidFill>
                  <a:schemeClr val="bg1"/>
                </a:solidFill>
                <a:latin typeface="+mj-lt"/>
              </a:rPr>
              <a:t>2014-2015</a:t>
            </a:r>
            <a:endParaRPr lang="en-US" sz="2800" dirty="0">
              <a:solidFill>
                <a:schemeClr val="bg1"/>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890768468"/>
              </p:ext>
            </p:extLst>
          </p:nvPr>
        </p:nvGraphicFramePr>
        <p:xfrm>
          <a:off x="685801" y="1432707"/>
          <a:ext cx="8000999" cy="5069062"/>
        </p:xfrm>
        <a:graphic>
          <a:graphicData uri="http://schemas.openxmlformats.org/drawingml/2006/table">
            <a:tbl>
              <a:tblPr firstRow="1" firstCol="1" bandRow="1">
                <a:tableStyleId>{5C22544A-7EE6-4342-B048-85BDC9FD1C3A}</a:tableStyleId>
              </a:tblPr>
              <a:tblGrid>
                <a:gridCol w="1905000"/>
                <a:gridCol w="838200"/>
                <a:gridCol w="1905000"/>
                <a:gridCol w="1494664"/>
                <a:gridCol w="1858135"/>
              </a:tblGrid>
              <a:tr h="609602">
                <a:tc>
                  <a:txBody>
                    <a:bodyPr/>
                    <a:lstStyle/>
                    <a:p>
                      <a:pPr>
                        <a:lnSpc>
                          <a:spcPct val="107000"/>
                        </a:lnSpc>
                      </a:pPr>
                      <a:endParaRPr lang="en-US" sz="1600" b="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b="0" dirty="0">
                          <a:solidFill>
                            <a:schemeClr val="bg1"/>
                          </a:solidFill>
                          <a:effectLst/>
                        </a:rPr>
                        <a:t>U.S. Rank</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smtClean="0">
                          <a:solidFill>
                            <a:schemeClr val="bg1"/>
                          </a:solidFill>
                          <a:effectLst/>
                        </a:rPr>
                        <a:t>2014-2015 </a:t>
                      </a:r>
                      <a:r>
                        <a:rPr lang="en-US" sz="1600" b="0" dirty="0">
                          <a:solidFill>
                            <a:schemeClr val="bg1"/>
                          </a:solidFill>
                          <a:effectLst/>
                        </a:rPr>
                        <a:t>Percent </a:t>
                      </a:r>
                      <a:r>
                        <a:rPr lang="en-US" sz="1600" b="0" dirty="0" smtClean="0">
                          <a:solidFill>
                            <a:schemeClr val="bg1"/>
                          </a:solidFill>
                          <a:effectLst/>
                        </a:rPr>
                        <a:t>Population </a:t>
                      </a:r>
                      <a:r>
                        <a:rPr lang="en-US" sz="1600" b="0" dirty="0">
                          <a:solidFill>
                            <a:schemeClr val="bg1"/>
                          </a:solidFill>
                          <a:effectLst/>
                        </a:rPr>
                        <a:t>Change</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solidFill>
                            <a:schemeClr val="bg1"/>
                          </a:solidFill>
                          <a:effectLst/>
                        </a:rPr>
                        <a:t>Percent </a:t>
                      </a:r>
                      <a:r>
                        <a:rPr lang="en-US" sz="1600" b="0" dirty="0" smtClean="0">
                          <a:solidFill>
                            <a:schemeClr val="bg1"/>
                          </a:solidFill>
                          <a:effectLst/>
                        </a:rPr>
                        <a:t>Change</a:t>
                      </a:r>
                      <a:r>
                        <a:rPr lang="en-US" sz="1600" b="0" baseline="0" dirty="0" smtClean="0">
                          <a:solidFill>
                            <a:schemeClr val="bg1"/>
                          </a:solidFill>
                          <a:effectLst/>
                        </a:rPr>
                        <a:t> </a:t>
                      </a:r>
                      <a:r>
                        <a:rPr lang="en-US" sz="1600" b="0" dirty="0" smtClean="0">
                          <a:solidFill>
                            <a:schemeClr val="bg1"/>
                          </a:solidFill>
                          <a:effectLst/>
                        </a:rPr>
                        <a:t>from </a:t>
                      </a:r>
                      <a:r>
                        <a:rPr lang="en-US" sz="1600" b="0" dirty="0">
                          <a:solidFill>
                            <a:schemeClr val="bg1"/>
                          </a:solidFill>
                          <a:effectLst/>
                        </a:rPr>
                        <a:t>Migration</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b="0" dirty="0">
                          <a:solidFill>
                            <a:schemeClr val="bg1"/>
                          </a:solidFill>
                          <a:effectLst/>
                        </a:rPr>
                        <a:t>Percent of </a:t>
                      </a:r>
                      <a:r>
                        <a:rPr lang="en-US" sz="1600" b="0" dirty="0" smtClean="0">
                          <a:solidFill>
                            <a:schemeClr val="bg1"/>
                          </a:solidFill>
                          <a:effectLst/>
                        </a:rPr>
                        <a:t>Migration </a:t>
                      </a:r>
                      <a:r>
                        <a:rPr lang="en-US" sz="1600" b="0" dirty="0">
                          <a:solidFill>
                            <a:schemeClr val="bg1"/>
                          </a:solidFill>
                          <a:effectLst/>
                        </a:rPr>
                        <a:t>that is </a:t>
                      </a:r>
                      <a:r>
                        <a:rPr lang="en-US" sz="1600" b="0" dirty="0" smtClean="0">
                          <a:solidFill>
                            <a:schemeClr val="bg1"/>
                          </a:solidFill>
                          <a:effectLst/>
                        </a:rPr>
                        <a:t>International</a:t>
                      </a:r>
                      <a:endParaRPr lang="en-US"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a:effectLst/>
                        </a:rPr>
                        <a:t>Hays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4</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5.2%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86.4%</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2.2%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Comal</a:t>
                      </a:r>
                      <a:r>
                        <a:rPr lang="en-US" sz="1600" b="0" baseline="0" dirty="0" smtClean="0">
                          <a:effectLst/>
                        </a:rPr>
                        <a:t> </a:t>
                      </a:r>
                      <a:r>
                        <a:rPr lang="en-US" sz="1600" b="0" dirty="0" smtClean="0">
                          <a:effectLst/>
                        </a:rPr>
                        <a:t>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90.5%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Fort Bend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79.3%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20.8%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Kendall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12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102.9%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Gaines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chemeClr val="tx2"/>
                          </a:solidFill>
                          <a:effectLst/>
                        </a:rPr>
                        <a:t>13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62.8%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Waller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a:solidFill>
                            <a:schemeClr val="tx2"/>
                          </a:solidFill>
                          <a:effectLst/>
                        </a:rPr>
                        <a:t>14</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4.0%</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79.2%</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b="0" dirty="0" smtClean="0">
                          <a:solidFill>
                            <a:schemeClr val="tx2"/>
                          </a:solidFill>
                          <a:effectLst/>
                        </a:rPr>
                        <a:t>2.7%</a:t>
                      </a:r>
                      <a:endParaRPr lang="en-US"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Williamson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79.9%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Andrews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19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61.1%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Rockwall</a:t>
                      </a:r>
                      <a:r>
                        <a:rPr lang="en-US" sz="1600" b="0" baseline="0" dirty="0" smtClean="0">
                          <a:effectLst/>
                        </a:rPr>
                        <a:t> </a:t>
                      </a:r>
                      <a:r>
                        <a:rPr lang="en-US" sz="1600" b="0" dirty="0" smtClean="0">
                          <a:effectLst/>
                        </a:rPr>
                        <a:t>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85.3%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5.0%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Montgomery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79.2%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12.2%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Denton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74.1%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15.7%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Ector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63.7%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5.0%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Midland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37</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69.2%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Collin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3.2%</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74.3%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21.0%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rPr>
                        <a:t>Kaufman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46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78.3%</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rPr>
                        <a:t>3.9%</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66193">
                <a:tc>
                  <a:txBody>
                    <a:bodyPr/>
                    <a:lstStyle/>
                    <a:p>
                      <a:pPr marL="0" marR="0">
                        <a:lnSpc>
                          <a:spcPct val="107000"/>
                        </a:lnSpc>
                        <a:spcBef>
                          <a:spcPts val="0"/>
                        </a:spcBef>
                        <a:spcAft>
                          <a:spcPts val="0"/>
                        </a:spcAft>
                      </a:pPr>
                      <a:r>
                        <a:rPr lang="en-US" sz="1600" b="0" dirty="0" smtClean="0">
                          <a:effectLst/>
                          <a:latin typeface="Calibri" panose="020F0502020204030204" pitchFamily="34" charset="0"/>
                          <a:ea typeface="Calibri" panose="020F0502020204030204" pitchFamily="34" charset="0"/>
                          <a:cs typeface="Times New Roman" panose="02020603050405020304" pitchFamily="18" charset="0"/>
                        </a:rPr>
                        <a:t>Bastrop County</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48</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79.4%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372">
                <a:tc gridSpan="5">
                  <a:txBody>
                    <a:bodyPr/>
                    <a:lstStyle/>
                    <a:p>
                      <a:pPr marL="0" marR="0">
                        <a:lnSpc>
                          <a:spcPct val="107000"/>
                        </a:lnSpc>
                        <a:spcBef>
                          <a:spcPts val="0"/>
                        </a:spcBef>
                        <a:spcAft>
                          <a:spcPts val="0"/>
                        </a:spcAft>
                      </a:pPr>
                      <a:r>
                        <a:rPr lang="en-US" sz="1000" b="0" dirty="0" smtClean="0">
                          <a:effectLst/>
                          <a:latin typeface="+mn-lt"/>
                          <a:ea typeface="+mn-ea"/>
                          <a:cs typeface="+mn-cs"/>
                        </a:rPr>
                        <a:t>*Among</a:t>
                      </a:r>
                      <a:r>
                        <a:rPr lang="en-US" sz="1000" b="0" baseline="0" dirty="0" smtClean="0">
                          <a:effectLst/>
                          <a:latin typeface="+mn-lt"/>
                          <a:ea typeface="+mn-ea"/>
                          <a:cs typeface="+mn-cs"/>
                        </a:rPr>
                        <a:t> counties with 10,000 or more population in 2014</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Slide Number Placeholder 3"/>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smtClean="0"/>
              <a:t>8</a:t>
            </a:r>
            <a:endParaRPr lang="en-US" dirty="0"/>
          </a:p>
        </p:txBody>
      </p:sp>
      <p:sp>
        <p:nvSpPr>
          <p:cNvPr id="7" name="TextBox 6"/>
          <p:cNvSpPr txBox="1"/>
          <p:nvPr/>
        </p:nvSpPr>
        <p:spPr>
          <a:xfrm>
            <a:off x="3" y="6501769"/>
            <a:ext cx="4344459" cy="261610"/>
          </a:xfrm>
          <a:prstGeom prst="rect">
            <a:avLst/>
          </a:prstGeom>
          <a:noFill/>
        </p:spPr>
        <p:txBody>
          <a:bodyPr wrap="none" rtlCol="0">
            <a:spAutoFit/>
          </a:bodyPr>
          <a:lstStyle/>
          <a:p>
            <a:r>
              <a:rPr lang="en-US" sz="1100" dirty="0" smtClean="0">
                <a:solidFill>
                  <a:schemeClr val="tx1">
                    <a:lumMod val="50000"/>
                    <a:lumOff val="50000"/>
                  </a:schemeClr>
                </a:solidFill>
              </a:rPr>
              <a:t>Source: U.S. Census Bureau, 2015 </a:t>
            </a:r>
            <a:r>
              <a:rPr lang="en-US" sz="1100" dirty="0">
                <a:solidFill>
                  <a:schemeClr val="tx1">
                    <a:lumMod val="50000"/>
                    <a:lumOff val="50000"/>
                  </a:schemeClr>
                </a:solidFill>
              </a:rPr>
              <a:t>Vintage Population Estimates. </a:t>
            </a:r>
          </a:p>
        </p:txBody>
      </p:sp>
    </p:spTree>
    <p:extLst>
      <p:ext uri="{BB962C8B-B14F-4D97-AF65-F5344CB8AC3E}">
        <p14:creationId xmlns:p14="http://schemas.microsoft.com/office/powerpoint/2010/main" val="1767127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TotalTime>
  <Words>2485</Words>
  <Application>Microsoft Office PowerPoint</Application>
  <PresentationFormat>On-screen Show (4:3)</PresentationFormat>
  <Paragraphs>390</Paragraphs>
  <Slides>33</Slides>
  <Notes>25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ＭＳ Ｐゴシック</vt:lpstr>
      <vt:lpstr>Arial</vt:lpstr>
      <vt:lpstr>Calibri</vt:lpstr>
      <vt:lpstr>Calibri Light</vt:lpstr>
      <vt:lpstr>Times New Roman</vt:lpstr>
      <vt:lpstr>Office Theme</vt:lpstr>
      <vt:lpstr>2_Office Theme</vt:lpstr>
      <vt:lpstr>1_Office Theme</vt:lpstr>
      <vt:lpstr>Texas Population Trends, Characteristics, &amp; Projections</vt:lpstr>
      <vt:lpstr>Overview</vt:lpstr>
      <vt:lpstr>PowerPoint Presentation</vt:lpstr>
      <vt:lpstr>Total Population and Components of Change in Texas, 1950-2014 </vt:lpstr>
      <vt:lpstr>Historic County Population, Texas</vt:lpstr>
      <vt:lpstr>Total Estimated Population by County, Texas, 2015</vt:lpstr>
      <vt:lpstr>Estimated Population Change, Texas Counties, 2010 to 2015</vt:lpstr>
      <vt:lpstr>Estimated Percent Change of the Total Population by County, Texas, 2010 to 2015</vt:lpstr>
      <vt:lpstr>PowerPoint Presentation</vt:lpstr>
      <vt:lpstr>PowerPoint Presentation</vt:lpstr>
      <vt:lpstr>PowerPoint Presentation</vt:lpstr>
      <vt:lpstr>Top 10 Destination Counties for Interstate Domestic Migration to Texas, 2009-2013</vt:lpstr>
      <vt:lpstr>PowerPoint Presentation</vt:lpstr>
      <vt:lpstr>PowerPoint Presentation</vt:lpstr>
      <vt:lpstr>Racial and Ethnic Composition of Texas and Top 10 Most Populous Counties, 2014</vt:lpstr>
      <vt:lpstr>Texas White (non-Hispanic) and Hispanic Populations by Age, 2010</vt:lpstr>
      <vt:lpstr>Texas Population Pyramid by Race/Ethnicity, 2010</vt:lpstr>
      <vt:lpstr>Texas Population Pyramid by Race/Ethnicity, 2010</vt:lpstr>
      <vt:lpstr>Texas Population Pyramid by Race/Ethnicity, 2010</vt:lpstr>
      <vt:lpstr>Texas Population Pyramid by Race/Ethnicity, 2010</vt:lpstr>
      <vt:lpstr>Annual Shares of Recent Non-Citizen Immigrants to Texas by World Area of Birth, 2005-2013 </vt:lpstr>
      <vt:lpstr>Unauthorized and Mexican Immigration, 2014</vt:lpstr>
      <vt:lpstr>PowerPoint Presentation</vt:lpstr>
      <vt:lpstr>PowerPoint Presentation</vt:lpstr>
      <vt:lpstr>PowerPoint Presentation</vt:lpstr>
      <vt:lpstr>Median Age by Change in Median Age in Texas Counties, 2000-2014</vt:lpstr>
      <vt:lpstr>Percent of Households with at Least One Person 65 Years Plus, Texas Counties, 2008-2012</vt:lpstr>
      <vt:lpstr>PowerPoint Presentation</vt:lpstr>
      <vt:lpstr>Projected Population Growth in Texas,  2010-2050</vt:lpstr>
      <vt:lpstr>Projected and Estimated Population Growth in Texas, 2010-2015</vt:lpstr>
      <vt:lpstr>Projected Racial and Ethnic Percent, Texas, 2010-2050</vt:lpstr>
      <vt:lpstr>PowerPoint Presentation</vt:lpstr>
      <vt:lpstr>PowerPoint Presentation</vt:lpstr>
    </vt:vector>
  </TitlesOfParts>
  <Company>UTSA/IDSER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22</cp:revision>
  <dcterms:created xsi:type="dcterms:W3CDTF">2016-06-30T18:52:57Z</dcterms:created>
  <dcterms:modified xsi:type="dcterms:W3CDTF">2016-09-12T19:51:54Z</dcterms:modified>
</cp:coreProperties>
</file>