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42"/>
  </p:notesMasterIdLst>
  <p:handoutMasterIdLst>
    <p:handoutMasterId r:id="rId43"/>
  </p:handoutMasterIdLst>
  <p:sldIdLst>
    <p:sldId id="401" r:id="rId5"/>
    <p:sldId id="434" r:id="rId6"/>
    <p:sldId id="435" r:id="rId7"/>
    <p:sldId id="436"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431" r:id="rId38"/>
    <p:sldId id="432" r:id="rId39"/>
    <p:sldId id="433" r:id="rId40"/>
    <p:sldId id="352" r:id="rId41"/>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401"/>
            <p14:sldId id="434"/>
            <p14:sldId id="435"/>
            <p14:sldId id="436"/>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144" d="100"/>
          <a:sy n="144" d="100"/>
        </p:scale>
        <p:origin x="219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Aging\Charts\AgingTabl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Aging\Charts\AgingTable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dLbls>
          <c:showLegendKey val="0"/>
          <c:showVal val="0"/>
          <c:showCatName val="0"/>
          <c:showSerName val="0"/>
          <c:showPercent val="0"/>
          <c:showBubbleSize val="0"/>
        </c:dLbls>
        <c:gapWidth val="0"/>
        <c:overlap val="100"/>
        <c:axId val="825428600"/>
        <c:axId val="825437224"/>
      </c:barChart>
      <c:catAx>
        <c:axId val="825428600"/>
        <c:scaling>
          <c:orientation val="minMax"/>
        </c:scaling>
        <c:delete val="0"/>
        <c:axPos val="l"/>
        <c:numFmt formatCode="General" sourceLinked="0"/>
        <c:majorTickMark val="out"/>
        <c:minorTickMark val="none"/>
        <c:tickLblPos val="low"/>
        <c:txPr>
          <a:bodyPr/>
          <a:lstStyle/>
          <a:p>
            <a:pPr>
              <a:defRPr sz="1050" baseline="0"/>
            </a:pPr>
            <a:endParaRPr lang="en-US"/>
          </a:p>
        </c:txPr>
        <c:crossAx val="825437224"/>
        <c:crosses val="autoZero"/>
        <c:auto val="1"/>
        <c:lblAlgn val="ctr"/>
        <c:lblOffset val="100"/>
        <c:tickLblSkip val="5"/>
        <c:noMultiLvlLbl val="0"/>
      </c:catAx>
      <c:valAx>
        <c:axId val="82543722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825428600"/>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Bexar County</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Married</c:v>
                </c:pt>
                <c:pt idx="1">
                  <c:v>Widowed</c:v>
                </c:pt>
                <c:pt idx="2">
                  <c:v>Divorced</c:v>
                </c:pt>
                <c:pt idx="3">
                  <c:v>Separated</c:v>
                </c:pt>
                <c:pt idx="4">
                  <c:v>Never Married</c:v>
                </c:pt>
              </c:strCache>
            </c:strRef>
          </c:cat>
          <c:val>
            <c:numRef>
              <c:f>Sheet1!$B$2:$B$6</c:f>
              <c:numCache>
                <c:formatCode>General</c:formatCode>
                <c:ptCount val="5"/>
                <c:pt idx="0">
                  <c:v>54.4</c:v>
                </c:pt>
                <c:pt idx="1">
                  <c:v>20.8</c:v>
                </c:pt>
                <c:pt idx="2">
                  <c:v>16.5</c:v>
                </c:pt>
                <c:pt idx="3">
                  <c:v>2.6</c:v>
                </c:pt>
                <c:pt idx="4">
                  <c:v>5.7</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San Antonio</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Married</c:v>
                </c:pt>
                <c:pt idx="1">
                  <c:v>Widowed</c:v>
                </c:pt>
                <c:pt idx="2">
                  <c:v>Divorced</c:v>
                </c:pt>
                <c:pt idx="3">
                  <c:v>Separated</c:v>
                </c:pt>
                <c:pt idx="4">
                  <c:v>Never Married</c:v>
                </c:pt>
              </c:strCache>
            </c:strRef>
          </c:cat>
          <c:val>
            <c:numRef>
              <c:f>Sheet1!$B$2:$B$6</c:f>
              <c:numCache>
                <c:formatCode>General</c:formatCode>
                <c:ptCount val="5"/>
                <c:pt idx="0">
                  <c:v>51.1</c:v>
                </c:pt>
                <c:pt idx="1">
                  <c:v>21.8</c:v>
                </c:pt>
                <c:pt idx="2">
                  <c:v>17.7</c:v>
                </c:pt>
                <c:pt idx="3">
                  <c:v>2.9</c:v>
                </c:pt>
                <c:pt idx="4">
                  <c:v>6.6</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Family Households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San Antonio Seniors (60+)</c:v>
                </c:pt>
                <c:pt idx="1">
                  <c:v>San Antonio, All Ages</c:v>
                </c:pt>
                <c:pt idx="2">
                  <c:v>Bexar County Seniors (60+)</c:v>
                </c:pt>
                <c:pt idx="3">
                  <c:v>Bexar County, All Ages</c:v>
                </c:pt>
              </c:strCache>
            </c:strRef>
          </c:cat>
          <c:val>
            <c:numRef>
              <c:f>Sheet1!$B$2:$B$5</c:f>
              <c:numCache>
                <c:formatCode>General</c:formatCode>
                <c:ptCount val="4"/>
                <c:pt idx="0">
                  <c:v>57.4</c:v>
                </c:pt>
                <c:pt idx="1">
                  <c:v>64.400000000000006</c:v>
                </c:pt>
                <c:pt idx="2">
                  <c:v>60.2</c:v>
                </c:pt>
                <c:pt idx="3">
                  <c:v>67</c:v>
                </c:pt>
              </c:numCache>
            </c:numRef>
          </c:val>
        </c:ser>
        <c:ser>
          <c:idx val="1"/>
          <c:order val="1"/>
          <c:tx>
            <c:strRef>
              <c:f>Sheet1!$C$1</c:f>
              <c:strCache>
                <c:ptCount val="1"/>
                <c:pt idx="0">
                  <c:v>Nonfamily Households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San Antonio Seniors (60+)</c:v>
                </c:pt>
                <c:pt idx="1">
                  <c:v>San Antonio, All Ages</c:v>
                </c:pt>
                <c:pt idx="2">
                  <c:v>Bexar County Seniors (60+)</c:v>
                </c:pt>
                <c:pt idx="3">
                  <c:v>Bexar County, All Ages</c:v>
                </c:pt>
              </c:strCache>
            </c:strRef>
          </c:cat>
          <c:val>
            <c:numRef>
              <c:f>Sheet1!$C$2:$C$5</c:f>
              <c:numCache>
                <c:formatCode>General</c:formatCode>
                <c:ptCount val="4"/>
                <c:pt idx="0">
                  <c:v>42.6</c:v>
                </c:pt>
                <c:pt idx="1">
                  <c:v>35.6</c:v>
                </c:pt>
                <c:pt idx="2">
                  <c:v>39.799999999999997</c:v>
                </c:pt>
                <c:pt idx="3">
                  <c:v>33</c:v>
                </c:pt>
              </c:numCache>
            </c:numRef>
          </c:val>
        </c:ser>
        <c:dLbls>
          <c:dLblPos val="ctr"/>
          <c:showLegendKey val="0"/>
          <c:showVal val="1"/>
          <c:showCatName val="0"/>
          <c:showSerName val="0"/>
          <c:showPercent val="0"/>
          <c:showBubbleSize val="0"/>
        </c:dLbls>
        <c:gapWidth val="79"/>
        <c:overlap val="100"/>
        <c:serLines>
          <c:spPr>
            <a:ln w="9525">
              <a:solidFill>
                <a:schemeClr val="tx1">
                  <a:lumMod val="35000"/>
                  <a:lumOff val="65000"/>
                </a:schemeClr>
              </a:solidFill>
              <a:round/>
            </a:ln>
            <a:effectLst/>
          </c:spPr>
        </c:serLines>
        <c:axId val="743409480"/>
        <c:axId val="743404384"/>
      </c:barChart>
      <c:valAx>
        <c:axId val="743404384"/>
        <c:scaling>
          <c:orientation val="minMax"/>
        </c:scaling>
        <c:delete val="1"/>
        <c:axPos val="b"/>
        <c:numFmt formatCode="0%" sourceLinked="1"/>
        <c:majorTickMark val="none"/>
        <c:minorTickMark val="none"/>
        <c:tickLblPos val="nextTo"/>
        <c:crossAx val="743409480"/>
        <c:crosses val="autoZero"/>
        <c:crossBetween val="between"/>
      </c:valAx>
      <c:catAx>
        <c:axId val="743409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743404384"/>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San Antonio</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dLbl>
              <c:idx val="2"/>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 White</c:v>
                </c:pt>
                <c:pt idx="1">
                  <c:v>NH Black</c:v>
                </c:pt>
                <c:pt idx="2">
                  <c:v>NH Other</c:v>
                </c:pt>
                <c:pt idx="3">
                  <c:v>Hispanic</c:v>
                </c:pt>
              </c:strCache>
            </c:strRef>
          </c:cat>
          <c:val>
            <c:numRef>
              <c:f>Sheet1!$B$2:$B$5</c:f>
              <c:numCache>
                <c:formatCode>General</c:formatCode>
                <c:ptCount val="4"/>
                <c:pt idx="0">
                  <c:v>26.1</c:v>
                </c:pt>
                <c:pt idx="1">
                  <c:v>6.8</c:v>
                </c:pt>
                <c:pt idx="2">
                  <c:v>4.0999999999999996</c:v>
                </c:pt>
                <c:pt idx="3">
                  <c:v>63</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Bexar County</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dLbl>
              <c:idx val="2"/>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 White</c:v>
                </c:pt>
                <c:pt idx="1">
                  <c:v>NH Black</c:v>
                </c:pt>
                <c:pt idx="2">
                  <c:v>NH Other</c:v>
                </c:pt>
                <c:pt idx="3">
                  <c:v>Hispanic</c:v>
                </c:pt>
              </c:strCache>
            </c:strRef>
          </c:cat>
          <c:val>
            <c:numRef>
              <c:f>Sheet1!$B$2:$B$5</c:f>
              <c:numCache>
                <c:formatCode>General</c:formatCode>
                <c:ptCount val="4"/>
                <c:pt idx="0">
                  <c:v>29.4</c:v>
                </c:pt>
                <c:pt idx="1">
                  <c:v>7</c:v>
                </c:pt>
                <c:pt idx="2">
                  <c:v>4.5</c:v>
                </c:pt>
                <c:pt idx="3">
                  <c:v>59.1</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San Antonio, 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Civilian Veterans</c:v>
                </c:pt>
              </c:strCache>
            </c:strRef>
          </c:cat>
          <c:val>
            <c:numRef>
              <c:f>Sheet1!$B$2</c:f>
              <c:numCache>
                <c:formatCode>General</c:formatCode>
                <c:ptCount val="1"/>
                <c:pt idx="0">
                  <c:v>9.6999999999999993</c:v>
                </c:pt>
              </c:numCache>
            </c:numRef>
          </c:val>
        </c:ser>
        <c:ser>
          <c:idx val="1"/>
          <c:order val="1"/>
          <c:tx>
            <c:strRef>
              <c:f>Sheet1!$C$1</c:f>
              <c:strCache>
                <c:ptCount val="1"/>
                <c:pt idx="0">
                  <c:v>Bexar County, Total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Civilian Veterans</c:v>
                </c:pt>
              </c:strCache>
            </c:strRef>
          </c:cat>
          <c:val>
            <c:numRef>
              <c:f>Sheet1!$C$2</c:f>
              <c:numCache>
                <c:formatCode>General</c:formatCode>
                <c:ptCount val="1"/>
                <c:pt idx="0">
                  <c:v>10.9</c:v>
                </c:pt>
              </c:numCache>
            </c:numRef>
          </c:val>
        </c:ser>
        <c:ser>
          <c:idx val="2"/>
          <c:order val="2"/>
          <c:tx>
            <c:strRef>
              <c:f>Sheet1!$D$1</c:f>
              <c:strCache>
                <c:ptCount val="1"/>
                <c:pt idx="0">
                  <c:v>San Antonio, Seniors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Civilian Veterans</c:v>
                </c:pt>
              </c:strCache>
            </c:strRef>
          </c:cat>
          <c:val>
            <c:numRef>
              <c:f>Sheet1!$D$2</c:f>
              <c:numCache>
                <c:formatCode>General</c:formatCode>
                <c:ptCount val="1"/>
                <c:pt idx="0">
                  <c:v>20</c:v>
                </c:pt>
              </c:numCache>
            </c:numRef>
          </c:val>
        </c:ser>
        <c:ser>
          <c:idx val="3"/>
          <c:order val="3"/>
          <c:tx>
            <c:strRef>
              <c:f>Sheet1!$E$1</c:f>
              <c:strCache>
                <c:ptCount val="1"/>
                <c:pt idx="0">
                  <c:v>Bexar County, Seniors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c:f>
              <c:strCache>
                <c:ptCount val="1"/>
                <c:pt idx="0">
                  <c:v>Civilian Veterans</c:v>
                </c:pt>
              </c:strCache>
            </c:strRef>
          </c:cat>
          <c:val>
            <c:numRef>
              <c:f>Sheet1!$E$2</c:f>
              <c:numCache>
                <c:formatCode>General</c:formatCode>
                <c:ptCount val="1"/>
                <c:pt idx="0">
                  <c:v>22</c:v>
                </c:pt>
              </c:numCache>
            </c:numRef>
          </c:val>
        </c:ser>
        <c:dLbls>
          <c:dLblPos val="outEnd"/>
          <c:showLegendKey val="0"/>
          <c:showVal val="1"/>
          <c:showCatName val="0"/>
          <c:showSerName val="0"/>
          <c:showPercent val="0"/>
          <c:showBubbleSize val="0"/>
        </c:dLbls>
        <c:gapWidth val="100"/>
        <c:overlap val="-24"/>
        <c:axId val="743411440"/>
        <c:axId val="743411832"/>
      </c:barChart>
      <c:catAx>
        <c:axId val="7434114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43411832"/>
        <c:crosses val="autoZero"/>
        <c:auto val="1"/>
        <c:lblAlgn val="ctr"/>
        <c:lblOffset val="100"/>
        <c:noMultiLvlLbl val="0"/>
      </c:catAx>
      <c:valAx>
        <c:axId val="74341183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43411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San Antonio</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Owner-Occupied Units</c:v>
                </c:pt>
                <c:pt idx="1">
                  <c:v>Renter-Occupied Units</c:v>
                </c:pt>
              </c:strCache>
            </c:strRef>
          </c:cat>
          <c:val>
            <c:numRef>
              <c:f>Sheet1!$B$2:$B$3</c:f>
              <c:numCache>
                <c:formatCode>General</c:formatCode>
                <c:ptCount val="2"/>
                <c:pt idx="0">
                  <c:v>72.900000000000006</c:v>
                </c:pt>
                <c:pt idx="1">
                  <c:v>27.1</c:v>
                </c:pt>
              </c:numCache>
            </c:numRef>
          </c:val>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79640631843565"/>
          <c:y val="0.18472682277331118"/>
          <c:w val="0.74771626185603812"/>
          <c:h val="0.65420644136693595"/>
        </c:manualLayout>
      </c:layout>
      <c:pie3DChart>
        <c:varyColors val="1"/>
        <c:ser>
          <c:idx val="0"/>
          <c:order val="0"/>
          <c:tx>
            <c:strRef>
              <c:f>Sheet1!$B$1</c:f>
              <c:strCache>
                <c:ptCount val="1"/>
                <c:pt idx="0">
                  <c:v>Bexar County</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Owner-Occupied Units</c:v>
                </c:pt>
                <c:pt idx="1">
                  <c:v>Renter-Occupied Units</c:v>
                </c:pt>
              </c:strCache>
            </c:strRef>
          </c:cat>
          <c:val>
            <c:numRef>
              <c:f>Sheet1!$B$2:$B$3</c:f>
              <c:numCache>
                <c:formatCode>General</c:formatCode>
                <c:ptCount val="2"/>
                <c:pt idx="0">
                  <c:v>75.900000000000006</c:v>
                </c:pt>
                <c:pt idx="1">
                  <c:v>24.1</c:v>
                </c:pt>
              </c:numCache>
            </c:numRef>
          </c:val>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Bexar County</c:v>
                </c:pt>
              </c:strCache>
            </c:strRef>
          </c:tx>
          <c:spPr>
            <a:ln w="41275" cap="rnd" cmpd="sng" algn="ctr">
              <a:solidFill>
                <a:schemeClr val="accent1"/>
              </a:solidFill>
              <a:round/>
            </a:ln>
            <a:effectLst/>
          </c:spPr>
          <c:marker>
            <c:symbol val="diamond"/>
            <c:size val="8"/>
            <c:spPr>
              <a:solidFill>
                <a:schemeClr val="accent1"/>
              </a:solidFill>
              <a:ln w="9525" cap="flat" cmpd="sng" algn="ctr">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Sheet1!$B$2:$B$10</c:f>
              <c:numCache>
                <c:formatCode>#,##0</c:formatCode>
                <c:ptCount val="9"/>
                <c:pt idx="0">
                  <c:v>255053</c:v>
                </c:pt>
                <c:pt idx="1">
                  <c:v>303912</c:v>
                </c:pt>
                <c:pt idx="2">
                  <c:v>362031</c:v>
                </c:pt>
                <c:pt idx="3">
                  <c:v>423511</c:v>
                </c:pt>
                <c:pt idx="4">
                  <c:v>472093</c:v>
                </c:pt>
                <c:pt idx="5">
                  <c:v>517379</c:v>
                </c:pt>
                <c:pt idx="6">
                  <c:v>557269</c:v>
                </c:pt>
                <c:pt idx="7">
                  <c:v>603991</c:v>
                </c:pt>
                <c:pt idx="8">
                  <c:v>650555</c:v>
                </c:pt>
              </c:numCache>
            </c:numRef>
          </c:val>
          <c:smooth val="0"/>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1"/>
        <c:smooth val="0"/>
        <c:axId val="743423984"/>
        <c:axId val="743431432"/>
      </c:lineChart>
      <c:catAx>
        <c:axId val="74342398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43431432"/>
        <c:crosses val="autoZero"/>
        <c:auto val="1"/>
        <c:lblAlgn val="ctr"/>
        <c:lblOffset val="100"/>
        <c:noMultiLvlLbl val="0"/>
      </c:catAx>
      <c:valAx>
        <c:axId val="7434314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74342398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825438008"/>
        <c:axId val="825434872"/>
      </c:barChart>
      <c:catAx>
        <c:axId val="825438008"/>
        <c:scaling>
          <c:orientation val="minMax"/>
        </c:scaling>
        <c:delete val="0"/>
        <c:axPos val="l"/>
        <c:numFmt formatCode="General" sourceLinked="0"/>
        <c:majorTickMark val="out"/>
        <c:minorTickMark val="none"/>
        <c:tickLblPos val="low"/>
        <c:txPr>
          <a:bodyPr/>
          <a:lstStyle/>
          <a:p>
            <a:pPr>
              <a:defRPr sz="1050" baseline="0"/>
            </a:pPr>
            <a:endParaRPr lang="en-US"/>
          </a:p>
        </c:txPr>
        <c:crossAx val="825434872"/>
        <c:crosses val="autoZero"/>
        <c:auto val="1"/>
        <c:lblAlgn val="ctr"/>
        <c:lblOffset val="100"/>
        <c:tickLblSkip val="5"/>
        <c:noMultiLvlLbl val="0"/>
      </c:catAx>
      <c:valAx>
        <c:axId val="82543487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825438008"/>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825427816"/>
        <c:axId val="825434088"/>
      </c:barChart>
      <c:catAx>
        <c:axId val="825427816"/>
        <c:scaling>
          <c:orientation val="minMax"/>
        </c:scaling>
        <c:delete val="0"/>
        <c:axPos val="l"/>
        <c:numFmt formatCode="General" sourceLinked="0"/>
        <c:majorTickMark val="out"/>
        <c:minorTickMark val="none"/>
        <c:tickLblPos val="low"/>
        <c:txPr>
          <a:bodyPr/>
          <a:lstStyle/>
          <a:p>
            <a:pPr>
              <a:defRPr sz="1050" baseline="0"/>
            </a:pPr>
            <a:endParaRPr lang="en-US"/>
          </a:p>
        </c:txPr>
        <c:crossAx val="825434088"/>
        <c:crosses val="autoZero"/>
        <c:auto val="1"/>
        <c:lblAlgn val="ctr"/>
        <c:lblOffset val="100"/>
        <c:tickLblSkip val="5"/>
        <c:noMultiLvlLbl val="0"/>
      </c:catAx>
      <c:valAx>
        <c:axId val="825434088"/>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82542781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NH White</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State_of_Texas!$I$253:$I$493</c:f>
              <c:numCache>
                <c:formatCode>General</c:formatCode>
                <c:ptCount val="9"/>
                <c:pt idx="0">
                  <c:v>1760065</c:v>
                </c:pt>
                <c:pt idx="1">
                  <c:v>2063210</c:v>
                </c:pt>
                <c:pt idx="2">
                  <c:v>2407338</c:v>
                </c:pt>
                <c:pt idx="3">
                  <c:v>2776121</c:v>
                </c:pt>
                <c:pt idx="4">
                  <c:v>3047041</c:v>
                </c:pt>
                <c:pt idx="5">
                  <c:v>3133151</c:v>
                </c:pt>
                <c:pt idx="6">
                  <c:v>3141889</c:v>
                </c:pt>
                <c:pt idx="7">
                  <c:v>3097520</c:v>
                </c:pt>
                <c:pt idx="8">
                  <c:v>3108168</c:v>
                </c:pt>
              </c:numCache>
            </c:numRef>
          </c:val>
          <c:smooth val="0"/>
        </c:ser>
        <c:ser>
          <c:idx val="2"/>
          <c:order val="1"/>
          <c:tx>
            <c:v>NH Black</c:v>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State_of_Texas!$L$253:$L$493</c:f>
              <c:numCache>
                <c:formatCode>General</c:formatCode>
                <c:ptCount val="9"/>
                <c:pt idx="0">
                  <c:v>218374</c:v>
                </c:pt>
                <c:pt idx="1">
                  <c:v>277091</c:v>
                </c:pt>
                <c:pt idx="2">
                  <c:v>362127</c:v>
                </c:pt>
                <c:pt idx="3">
                  <c:v>468516</c:v>
                </c:pt>
                <c:pt idx="4">
                  <c:v>569622</c:v>
                </c:pt>
                <c:pt idx="5">
                  <c:v>642813</c:v>
                </c:pt>
                <c:pt idx="6">
                  <c:v>704447</c:v>
                </c:pt>
                <c:pt idx="7">
                  <c:v>753591</c:v>
                </c:pt>
                <c:pt idx="8">
                  <c:v>804450</c:v>
                </c:pt>
              </c:numCache>
            </c:numRef>
          </c:val>
          <c:smooth val="0"/>
        </c:ser>
        <c:ser>
          <c:idx val="3"/>
          <c:order val="2"/>
          <c:tx>
            <c:v>Hispanic</c:v>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State_of_Texas!$O$253:$O$493</c:f>
              <c:numCache>
                <c:formatCode>General</c:formatCode>
                <c:ptCount val="9"/>
                <c:pt idx="0">
                  <c:v>532921</c:v>
                </c:pt>
                <c:pt idx="1">
                  <c:v>706557</c:v>
                </c:pt>
                <c:pt idx="2">
                  <c:v>934167</c:v>
                </c:pt>
                <c:pt idx="3">
                  <c:v>1234117</c:v>
                </c:pt>
                <c:pt idx="4">
                  <c:v>1588590</c:v>
                </c:pt>
                <c:pt idx="5">
                  <c:v>1964597</c:v>
                </c:pt>
                <c:pt idx="6">
                  <c:v>2384112</c:v>
                </c:pt>
                <c:pt idx="7">
                  <c:v>2793615</c:v>
                </c:pt>
                <c:pt idx="8">
                  <c:v>3210318</c:v>
                </c:pt>
              </c:numCache>
            </c:numRef>
          </c:val>
          <c:smooth val="0"/>
        </c:ser>
        <c:ser>
          <c:idx val="4"/>
          <c:order val="3"/>
          <c:tx>
            <c:v>NH Other</c:v>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State_of_Texas!$D$253:$D$493</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State_of_Texas!$R$253:$R$493</c:f>
              <c:numCache>
                <c:formatCode>General</c:formatCode>
                <c:ptCount val="9"/>
                <c:pt idx="0">
                  <c:v>90526</c:v>
                </c:pt>
                <c:pt idx="1">
                  <c:v>136840</c:v>
                </c:pt>
                <c:pt idx="2">
                  <c:v>195220</c:v>
                </c:pt>
                <c:pt idx="3">
                  <c:v>264721</c:v>
                </c:pt>
                <c:pt idx="4">
                  <c:v>343458</c:v>
                </c:pt>
                <c:pt idx="5">
                  <c:v>430369</c:v>
                </c:pt>
                <c:pt idx="6">
                  <c:v>538489</c:v>
                </c:pt>
                <c:pt idx="7">
                  <c:v>644872</c:v>
                </c:pt>
                <c:pt idx="8">
                  <c:v>759449</c:v>
                </c:pt>
              </c:numCache>
            </c:numRef>
          </c:val>
          <c:smooth val="0"/>
        </c:ser>
        <c:dLbls>
          <c:showLegendKey val="0"/>
          <c:showVal val="0"/>
          <c:showCatName val="0"/>
          <c:showSerName val="0"/>
          <c:showPercent val="0"/>
          <c:showBubbleSize val="0"/>
        </c:dLbls>
        <c:marker val="1"/>
        <c:smooth val="0"/>
        <c:axId val="743413792"/>
        <c:axId val="743412616"/>
      </c:lineChart>
      <c:catAx>
        <c:axId val="74341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43412616"/>
        <c:crosses val="autoZero"/>
        <c:auto val="1"/>
        <c:lblAlgn val="ctr"/>
        <c:lblOffset val="100"/>
        <c:noMultiLvlLbl val="0"/>
      </c:catAx>
      <c:valAx>
        <c:axId val="743412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43413792"/>
        <c:crosses val="autoZero"/>
        <c:crossBetween val="between"/>
      </c:valAx>
      <c:spPr>
        <a:noFill/>
        <a:ln>
          <a:noFill/>
        </a:ln>
        <a:effectLst/>
      </c:spPr>
    </c:plotArea>
    <c:legend>
      <c:legendPos val="tr"/>
      <c:layout>
        <c:manualLayout>
          <c:xMode val="edge"/>
          <c:yMode val="edge"/>
          <c:x val="0.76582531350247884"/>
          <c:y val="0.29743946205481575"/>
          <c:w val="0.21226098473801885"/>
          <c:h val="0.37134638528861147"/>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16826938580708"/>
          <c:y val="0.14375965255967743"/>
          <c:w val="0.69059579106028168"/>
          <c:h val="0.66215741927607885"/>
        </c:manualLayout>
      </c:layout>
      <c:barChart>
        <c:barDir val="col"/>
        <c:grouping val="percentStacked"/>
        <c:varyColors val="0"/>
        <c:ser>
          <c:idx val="0"/>
          <c:order val="0"/>
          <c:tx>
            <c:strRef>
              <c:f>'AgebyRace-Ethnicity2010'!$E$4</c:f>
              <c:strCache>
                <c:ptCount val="1"/>
                <c:pt idx="0">
                  <c:v>% NH White</c:v>
                </c:pt>
              </c:strCache>
            </c:strRef>
          </c:tx>
          <c:spPr>
            <a:solidFill>
              <a:schemeClr val="accent1"/>
            </a:solidFill>
            <a:ln>
              <a:noFill/>
            </a:ln>
            <a:effectLst/>
          </c:spPr>
          <c:invertIfNegative val="0"/>
          <c:cat>
            <c:strRef>
              <c:f>'AgebyRace-Ethnicity2010'!$C$13:$C$15</c:f>
              <c:strCache>
                <c:ptCount val="3"/>
                <c:pt idx="0">
                  <c:v>  Under 18 years</c:v>
                </c:pt>
                <c:pt idx="1">
                  <c:v>  18 to 64 years</c:v>
                </c:pt>
                <c:pt idx="2">
                  <c:v>  65 years and over</c:v>
                </c:pt>
              </c:strCache>
            </c:strRef>
          </c:cat>
          <c:val>
            <c:numRef>
              <c:f>'AgebyRace-Ethnicity2010'!$E$13:$E$15</c:f>
              <c:numCache>
                <c:formatCode>0.0</c:formatCode>
                <c:ptCount val="3"/>
                <c:pt idx="0">
                  <c:v>34.809906781726937</c:v>
                </c:pt>
                <c:pt idx="1">
                  <c:v>46.929361465557321</c:v>
                </c:pt>
                <c:pt idx="2">
                  <c:v>67.730072356579939</c:v>
                </c:pt>
              </c:numCache>
            </c:numRef>
          </c:val>
        </c:ser>
        <c:ser>
          <c:idx val="1"/>
          <c:order val="1"/>
          <c:tx>
            <c:strRef>
              <c:f>'AgebyRace-Ethnicity2010'!$G$4</c:f>
              <c:strCache>
                <c:ptCount val="1"/>
                <c:pt idx="0">
                  <c:v>% Black</c:v>
                </c:pt>
              </c:strCache>
            </c:strRef>
          </c:tx>
          <c:spPr>
            <a:solidFill>
              <a:schemeClr val="accent2"/>
            </a:solidFill>
            <a:ln>
              <a:noFill/>
            </a:ln>
            <a:effectLst/>
          </c:spPr>
          <c:invertIfNegative val="0"/>
          <c:cat>
            <c:strRef>
              <c:f>'AgebyRace-Ethnicity2010'!$C$13:$C$15</c:f>
              <c:strCache>
                <c:ptCount val="3"/>
                <c:pt idx="0">
                  <c:v>  Under 18 years</c:v>
                </c:pt>
                <c:pt idx="1">
                  <c:v>  18 to 64 years</c:v>
                </c:pt>
                <c:pt idx="2">
                  <c:v>  65 years and over</c:v>
                </c:pt>
              </c:strCache>
            </c:strRef>
          </c:cat>
          <c:val>
            <c:numRef>
              <c:f>'AgebyRace-Ethnicity2010'!$G$13:$G$15</c:f>
              <c:numCache>
                <c:formatCode>0.0</c:formatCode>
                <c:ptCount val="3"/>
                <c:pt idx="0">
                  <c:v>12.653881417487886</c:v>
                </c:pt>
                <c:pt idx="1">
                  <c:v>12.03155641000043</c:v>
                </c:pt>
                <c:pt idx="2">
                  <c:v>8.4597076343730961</c:v>
                </c:pt>
              </c:numCache>
            </c:numRef>
          </c:val>
        </c:ser>
        <c:ser>
          <c:idx val="3"/>
          <c:order val="2"/>
          <c:tx>
            <c:strRef>
              <c:f>'AgebyRace-Ethnicity2010'!$N$4</c:f>
              <c:strCache>
                <c:ptCount val="1"/>
                <c:pt idx="0">
                  <c:v>% Hispanic</c:v>
                </c:pt>
              </c:strCache>
            </c:strRef>
          </c:tx>
          <c:spPr>
            <a:solidFill>
              <a:schemeClr val="bg2">
                <a:lumMod val="75000"/>
              </a:schemeClr>
            </a:solidFill>
            <a:ln>
              <a:noFill/>
            </a:ln>
            <a:effectLst/>
          </c:spPr>
          <c:invertIfNegative val="0"/>
          <c:cat>
            <c:strRef>
              <c:f>'AgebyRace-Ethnicity2010'!$C$13:$C$15</c:f>
              <c:strCache>
                <c:ptCount val="3"/>
                <c:pt idx="0">
                  <c:v>  Under 18 years</c:v>
                </c:pt>
                <c:pt idx="1">
                  <c:v>  18 to 64 years</c:v>
                </c:pt>
                <c:pt idx="2">
                  <c:v>  65 years and over</c:v>
                </c:pt>
              </c:strCache>
            </c:strRef>
          </c:cat>
          <c:val>
            <c:numRef>
              <c:f>'AgebyRace-Ethnicity2010'!$N$13:$N$15</c:f>
              <c:numCache>
                <c:formatCode>0.0</c:formatCode>
                <c:ptCount val="3"/>
                <c:pt idx="0">
                  <c:v>47.730289745311225</c:v>
                </c:pt>
                <c:pt idx="1">
                  <c:v>35.672508362079789</c:v>
                </c:pt>
                <c:pt idx="2">
                  <c:v>20.455630777217699</c:v>
                </c:pt>
              </c:numCache>
            </c:numRef>
          </c:val>
        </c:ser>
        <c:ser>
          <c:idx val="2"/>
          <c:order val="3"/>
          <c:tx>
            <c:strRef>
              <c:f>'AgebyRace-Ethnicity2010'!$L$4</c:f>
              <c:strCache>
                <c:ptCount val="1"/>
                <c:pt idx="0">
                  <c:v>% NH Other</c:v>
                </c:pt>
              </c:strCache>
            </c:strRef>
          </c:tx>
          <c:spPr>
            <a:solidFill>
              <a:schemeClr val="accent4">
                <a:lumMod val="60000"/>
                <a:lumOff val="40000"/>
              </a:schemeClr>
            </a:solidFill>
            <a:ln>
              <a:noFill/>
            </a:ln>
            <a:effectLst/>
          </c:spPr>
          <c:invertIfNegative val="0"/>
          <c:cat>
            <c:strRef>
              <c:f>'AgebyRace-Ethnicity2010'!$C$13:$C$15</c:f>
              <c:strCache>
                <c:ptCount val="3"/>
                <c:pt idx="0">
                  <c:v>  Under 18 years</c:v>
                </c:pt>
                <c:pt idx="1">
                  <c:v>  18 to 64 years</c:v>
                </c:pt>
                <c:pt idx="2">
                  <c:v>  65 years and over</c:v>
                </c:pt>
              </c:strCache>
            </c:strRef>
          </c:cat>
          <c:val>
            <c:numRef>
              <c:f>'AgebyRace-Ethnicity2010'!$L$13:$L$15</c:f>
              <c:numCache>
                <c:formatCode>0.0</c:formatCode>
                <c:ptCount val="3"/>
                <c:pt idx="0">
                  <c:v>4.8059220554739506</c:v>
                </c:pt>
                <c:pt idx="1">
                  <c:v>5.3665737623624645</c:v>
                </c:pt>
                <c:pt idx="2">
                  <c:v>3.3545892318292609</c:v>
                </c:pt>
              </c:numCache>
            </c:numRef>
          </c:val>
        </c:ser>
        <c:dLbls>
          <c:showLegendKey val="0"/>
          <c:showVal val="0"/>
          <c:showCatName val="0"/>
          <c:showSerName val="0"/>
          <c:showPercent val="0"/>
          <c:showBubbleSize val="0"/>
        </c:dLbls>
        <c:gapWidth val="100"/>
        <c:overlap val="100"/>
        <c:axId val="743410264"/>
        <c:axId val="743414968"/>
      </c:barChart>
      <c:catAx>
        <c:axId val="7434102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 Groups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3414968"/>
        <c:crosses val="autoZero"/>
        <c:auto val="1"/>
        <c:lblAlgn val="ctr"/>
        <c:lblOffset val="100"/>
        <c:noMultiLvlLbl val="0"/>
      </c:catAx>
      <c:valAx>
        <c:axId val="743414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Percentof Age Group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3410264"/>
        <c:crosses val="autoZero"/>
        <c:crossBetween val="between"/>
      </c:valAx>
      <c:spPr>
        <a:noFill/>
        <a:ln>
          <a:noFill/>
        </a:ln>
        <a:effectLst/>
      </c:spPr>
    </c:plotArea>
    <c:legend>
      <c:legendPos val="b"/>
      <c:layout>
        <c:manualLayout>
          <c:xMode val="edge"/>
          <c:yMode val="edge"/>
          <c:x val="0.77646473050455023"/>
          <c:y val="0.22097822060671132"/>
          <c:w val="0.22025888590058629"/>
          <c:h val="0.5434597719772861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02390628165346"/>
          <c:y val="0.14778582016969335"/>
          <c:w val="0.63451921889838769"/>
          <c:h val="0.66215741927607885"/>
        </c:manualLayout>
      </c:layout>
      <c:barChart>
        <c:barDir val="col"/>
        <c:grouping val="percentStacked"/>
        <c:varyColors val="0"/>
        <c:ser>
          <c:idx val="0"/>
          <c:order val="0"/>
          <c:tx>
            <c:strRef>
              <c:f>'AgebyRace-Ethnicity2010'!$AG$46</c:f>
              <c:strCache>
                <c:ptCount val="1"/>
                <c:pt idx="0">
                  <c:v>% NH White</c:v>
                </c:pt>
              </c:strCache>
            </c:strRef>
          </c:tx>
          <c:spPr>
            <a:solidFill>
              <a:schemeClr val="accent1"/>
            </a:solidFill>
            <a:ln>
              <a:noFill/>
            </a:ln>
            <a:effectLst/>
          </c:spPr>
          <c:invertIfNegative val="0"/>
          <c:cat>
            <c:strRef>
              <c:f>'AgebyRace-Ethnicity2010'!$AC$47:$AC$49</c:f>
              <c:strCache>
                <c:ptCount val="3"/>
                <c:pt idx="0">
                  <c:v>0-17 Years</c:v>
                </c:pt>
                <c:pt idx="1">
                  <c:v>18-64 Years</c:v>
                </c:pt>
                <c:pt idx="2">
                  <c:v>65 Years and Older</c:v>
                </c:pt>
              </c:strCache>
            </c:strRef>
          </c:cat>
          <c:val>
            <c:numRef>
              <c:f>'AgebyRace-Ethnicity2010'!$AG$47:$AG$49</c:f>
              <c:numCache>
                <c:formatCode>#,##0</c:formatCode>
                <c:ptCount val="3"/>
                <c:pt idx="0">
                  <c:v>17.325717472895143</c:v>
                </c:pt>
                <c:pt idx="1">
                  <c:v>19.869957106889203</c:v>
                </c:pt>
                <c:pt idx="2">
                  <c:v>35.385500057450784</c:v>
                </c:pt>
              </c:numCache>
            </c:numRef>
          </c:val>
        </c:ser>
        <c:ser>
          <c:idx val="1"/>
          <c:order val="1"/>
          <c:tx>
            <c:strRef>
              <c:f>'AgebyRace-Ethnicity2010'!$AI$46</c:f>
              <c:strCache>
                <c:ptCount val="1"/>
                <c:pt idx="0">
                  <c:v>% NH Black</c:v>
                </c:pt>
              </c:strCache>
            </c:strRef>
          </c:tx>
          <c:spPr>
            <a:solidFill>
              <a:schemeClr val="accent2"/>
            </a:solidFill>
            <a:ln>
              <a:noFill/>
            </a:ln>
            <a:effectLst/>
          </c:spPr>
          <c:invertIfNegative val="0"/>
          <c:val>
            <c:numRef>
              <c:f>'AgebyRace-Ethnicity2010'!$AI$47:$AI$49</c:f>
              <c:numCache>
                <c:formatCode>General</c:formatCode>
                <c:ptCount val="3"/>
                <c:pt idx="0">
                  <c:v>7.9836342712746324</c:v>
                </c:pt>
                <c:pt idx="1">
                  <c:v>9.5009505812771913</c:v>
                </c:pt>
                <c:pt idx="2">
                  <c:v>10.764127200801875</c:v>
                </c:pt>
              </c:numCache>
            </c:numRef>
          </c:val>
        </c:ser>
        <c:ser>
          <c:idx val="2"/>
          <c:order val="2"/>
          <c:tx>
            <c:strRef>
              <c:f>'AgebyRace-Ethnicity2010'!$AK$46</c:f>
              <c:strCache>
                <c:ptCount val="1"/>
                <c:pt idx="0">
                  <c:v>% Hispanic</c:v>
                </c:pt>
              </c:strCache>
            </c:strRef>
          </c:tx>
          <c:spPr>
            <a:solidFill>
              <a:schemeClr val="bg2">
                <a:lumMod val="75000"/>
              </a:schemeClr>
            </a:solidFill>
            <a:ln>
              <a:noFill/>
            </a:ln>
            <a:effectLst/>
          </c:spPr>
          <c:invertIfNegative val="0"/>
          <c:val>
            <c:numRef>
              <c:f>'AgebyRace-Ethnicity2010'!$AK$47:$AK$49</c:f>
              <c:numCache>
                <c:formatCode>#,##0</c:formatCode>
                <c:ptCount val="3"/>
                <c:pt idx="0">
                  <c:v>61.536692576069171</c:v>
                </c:pt>
                <c:pt idx="1">
                  <c:v>56.144491421761288</c:v>
                </c:pt>
                <c:pt idx="2">
                  <c:v>42.048117811702276</c:v>
                </c:pt>
              </c:numCache>
            </c:numRef>
          </c:val>
        </c:ser>
        <c:ser>
          <c:idx val="3"/>
          <c:order val="3"/>
          <c:tx>
            <c:strRef>
              <c:f>'AgebyRace-Ethnicity2010'!$AM$46</c:f>
              <c:strCache>
                <c:ptCount val="1"/>
                <c:pt idx="0">
                  <c:v>% NH Total</c:v>
                </c:pt>
              </c:strCache>
            </c:strRef>
          </c:tx>
          <c:spPr>
            <a:solidFill>
              <a:schemeClr val="accent4"/>
            </a:solidFill>
            <a:ln>
              <a:noFill/>
            </a:ln>
            <a:effectLst/>
          </c:spPr>
          <c:invertIfNegative val="0"/>
          <c:dPt>
            <c:idx val="0"/>
            <c:invertIfNegative val="0"/>
            <c:bubble3D val="0"/>
            <c:spPr>
              <a:solidFill>
                <a:schemeClr val="accent4">
                  <a:lumMod val="60000"/>
                  <a:lumOff val="40000"/>
                </a:schemeClr>
              </a:solidFill>
              <a:ln>
                <a:noFill/>
              </a:ln>
              <a:effectLst/>
            </c:spPr>
          </c:dPt>
          <c:dPt>
            <c:idx val="1"/>
            <c:invertIfNegative val="0"/>
            <c:bubble3D val="0"/>
            <c:spPr>
              <a:solidFill>
                <a:schemeClr val="accent4">
                  <a:lumMod val="60000"/>
                  <a:lumOff val="40000"/>
                </a:schemeClr>
              </a:solidFill>
              <a:ln>
                <a:noFill/>
              </a:ln>
              <a:effectLst/>
            </c:spPr>
          </c:dPt>
          <c:dPt>
            <c:idx val="2"/>
            <c:invertIfNegative val="0"/>
            <c:bubble3D val="0"/>
            <c:spPr>
              <a:solidFill>
                <a:schemeClr val="accent4">
                  <a:lumMod val="60000"/>
                  <a:lumOff val="40000"/>
                </a:schemeClr>
              </a:solidFill>
              <a:ln>
                <a:noFill/>
              </a:ln>
              <a:effectLst/>
            </c:spPr>
          </c:dPt>
          <c:cat>
            <c:strRef>
              <c:f>'AgebyRace-Ethnicity2010'!$AC$47:$AC$49</c:f>
              <c:strCache>
                <c:ptCount val="3"/>
                <c:pt idx="0">
                  <c:v>0-17 Years</c:v>
                </c:pt>
                <c:pt idx="1">
                  <c:v>18-64 Years</c:v>
                </c:pt>
                <c:pt idx="2">
                  <c:v>65 Years and Older</c:v>
                </c:pt>
              </c:strCache>
            </c:strRef>
          </c:cat>
          <c:val>
            <c:numRef>
              <c:f>'AgebyRace-Ethnicity2010'!$AM$47:$AM$49</c:f>
              <c:numCache>
                <c:formatCode>#,##0</c:formatCode>
                <c:ptCount val="3"/>
                <c:pt idx="0">
                  <c:v>13.153955679761051</c:v>
                </c:pt>
                <c:pt idx="1">
                  <c:v>14.484600890072311</c:v>
                </c:pt>
                <c:pt idx="2">
                  <c:v>11.802254930045066</c:v>
                </c:pt>
              </c:numCache>
            </c:numRef>
          </c:val>
        </c:ser>
        <c:dLbls>
          <c:showLegendKey val="0"/>
          <c:showVal val="0"/>
          <c:showCatName val="0"/>
          <c:showSerName val="0"/>
          <c:showPercent val="0"/>
          <c:showBubbleSize val="0"/>
        </c:dLbls>
        <c:gapWidth val="100"/>
        <c:overlap val="100"/>
        <c:axId val="743413400"/>
        <c:axId val="743414184"/>
      </c:barChart>
      <c:catAx>
        <c:axId val="7434134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 Groups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3414184"/>
        <c:crosses val="autoZero"/>
        <c:auto val="1"/>
        <c:lblAlgn val="ctr"/>
        <c:lblOffset val="100"/>
        <c:noMultiLvlLbl val="0"/>
      </c:catAx>
      <c:valAx>
        <c:axId val="74341418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of Age</a:t>
                </a:r>
                <a:r>
                  <a:rPr lang="en-US" baseline="0"/>
                  <a:t> Group</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3413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San Antonio,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Living with grandchildren</c:v>
                </c:pt>
                <c:pt idx="1">
                  <c:v>Responsible for Grandchildren</c:v>
                </c:pt>
              </c:strCache>
            </c:strRef>
          </c:cat>
          <c:val>
            <c:numRef>
              <c:f>Sheet1!$B$2:$B$3</c:f>
              <c:numCache>
                <c:formatCode>General</c:formatCode>
                <c:ptCount val="2"/>
                <c:pt idx="0">
                  <c:v>6.1</c:v>
                </c:pt>
                <c:pt idx="1">
                  <c:v>2.4</c:v>
                </c:pt>
              </c:numCache>
            </c:numRef>
          </c:val>
        </c:ser>
        <c:ser>
          <c:idx val="1"/>
          <c:order val="1"/>
          <c:tx>
            <c:strRef>
              <c:f>Sheet1!$C$1</c:f>
              <c:strCache>
                <c:ptCount val="1"/>
                <c:pt idx="0">
                  <c:v>Bexar County, Total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Living with grandchildren</c:v>
                </c:pt>
                <c:pt idx="1">
                  <c:v>Responsible for Grandchildren</c:v>
                </c:pt>
              </c:strCache>
            </c:strRef>
          </c:cat>
          <c:val>
            <c:numRef>
              <c:f>Sheet1!$C$2:$C$3</c:f>
              <c:numCache>
                <c:formatCode>General</c:formatCode>
                <c:ptCount val="2"/>
                <c:pt idx="0">
                  <c:v>6.2</c:v>
                </c:pt>
                <c:pt idx="1">
                  <c:v>2.5</c:v>
                </c:pt>
              </c:numCache>
            </c:numRef>
          </c:val>
        </c:ser>
        <c:ser>
          <c:idx val="2"/>
          <c:order val="2"/>
          <c:tx>
            <c:strRef>
              <c:f>Sheet1!$D$1</c:f>
              <c:strCache>
                <c:ptCount val="1"/>
                <c:pt idx="0">
                  <c:v>San Antonio, Seniors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Living with grandchildren</c:v>
                </c:pt>
                <c:pt idx="1">
                  <c:v>Responsible for Grandchildren</c:v>
                </c:pt>
              </c:strCache>
            </c:strRef>
          </c:cat>
          <c:val>
            <c:numRef>
              <c:f>Sheet1!$D$2:$D$3</c:f>
              <c:numCache>
                <c:formatCode>General</c:formatCode>
                <c:ptCount val="2"/>
                <c:pt idx="0">
                  <c:v>8.1999999999999993</c:v>
                </c:pt>
                <c:pt idx="1">
                  <c:v>2.2999999999999998</c:v>
                </c:pt>
              </c:numCache>
            </c:numRef>
          </c:val>
        </c:ser>
        <c:ser>
          <c:idx val="3"/>
          <c:order val="3"/>
          <c:tx>
            <c:strRef>
              <c:f>Sheet1!$E$1</c:f>
              <c:strCache>
                <c:ptCount val="1"/>
                <c:pt idx="0">
                  <c:v>Bexar County, Seniors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Living with grandchildren</c:v>
                </c:pt>
                <c:pt idx="1">
                  <c:v>Responsible for Grandchildren</c:v>
                </c:pt>
              </c:strCache>
            </c:strRef>
          </c:cat>
          <c:val>
            <c:numRef>
              <c:f>Sheet1!$E$2:$E$3</c:f>
              <c:numCache>
                <c:formatCode>General</c:formatCode>
                <c:ptCount val="2"/>
                <c:pt idx="0">
                  <c:v>8.9</c:v>
                </c:pt>
                <c:pt idx="1">
                  <c:v>2.7</c:v>
                </c:pt>
              </c:numCache>
            </c:numRef>
          </c:val>
        </c:ser>
        <c:dLbls>
          <c:dLblPos val="outEnd"/>
          <c:showLegendKey val="0"/>
          <c:showVal val="1"/>
          <c:showCatName val="0"/>
          <c:showSerName val="0"/>
          <c:showPercent val="0"/>
          <c:showBubbleSize val="0"/>
        </c:dLbls>
        <c:gapWidth val="219"/>
        <c:overlap val="-27"/>
        <c:axId val="743415752"/>
        <c:axId val="743406736"/>
      </c:barChart>
      <c:catAx>
        <c:axId val="743415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406736"/>
        <c:crosses val="autoZero"/>
        <c:auto val="1"/>
        <c:lblAlgn val="ctr"/>
        <c:lblOffset val="100"/>
        <c:noMultiLvlLbl val="0"/>
      </c:catAx>
      <c:valAx>
        <c:axId val="743406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415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Employed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San Antonio, Total</c:v>
                </c:pt>
                <c:pt idx="1">
                  <c:v>Bexar County, Total</c:v>
                </c:pt>
                <c:pt idx="2">
                  <c:v>San Antonio, Seniors</c:v>
                </c:pt>
                <c:pt idx="3">
                  <c:v>Bexar County, Seniors</c:v>
                </c:pt>
              </c:strCache>
            </c:strRef>
          </c:cat>
          <c:val>
            <c:numRef>
              <c:f>Sheet1!$B$2:$B$5</c:f>
              <c:numCache>
                <c:formatCode>General</c:formatCode>
                <c:ptCount val="4"/>
                <c:pt idx="0">
                  <c:v>58.8</c:v>
                </c:pt>
                <c:pt idx="1">
                  <c:v>59.7</c:v>
                </c:pt>
                <c:pt idx="2">
                  <c:v>24.7</c:v>
                </c:pt>
                <c:pt idx="3">
                  <c:v>25.6</c:v>
                </c:pt>
              </c:numCache>
            </c:numRef>
          </c:val>
        </c:ser>
        <c:ser>
          <c:idx val="1"/>
          <c:order val="1"/>
          <c:tx>
            <c:strRef>
              <c:f>Sheet1!$C$1</c:f>
              <c:strCache>
                <c:ptCount val="1"/>
                <c:pt idx="0">
                  <c:v>Unemployed</c:v>
                </c:pt>
              </c:strCache>
            </c:strRef>
          </c:tx>
          <c:spPr>
            <a:solidFill>
              <a:schemeClr val="accent2"/>
            </a:solidFill>
            <a:ln>
              <a:noFill/>
            </a:ln>
            <a:effectLst/>
          </c:spPr>
          <c:invertIfNegative val="0"/>
          <c:dLbls>
            <c:dLbl>
              <c:idx val="0"/>
              <c:layout>
                <c:manualLayout>
                  <c:x val="6.9444444444444448E-2"/>
                  <c:y val="-2.8060326608945396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
              <c:layout>
                <c:manualLayout>
                  <c:x val="7.5617283950617231E-2"/>
                  <c:y val="2.8060326608944368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2"/>
              <c:layout>
                <c:manualLayout>
                  <c:x val="8.6419753086419748E-2"/>
                  <c:y val="5.612065321788976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7.5617283950617176E-2"/>
                  <c:y val="1.1224130643577952E-2"/>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San Antonio, Total</c:v>
                </c:pt>
                <c:pt idx="1">
                  <c:v>Bexar County, Total</c:v>
                </c:pt>
                <c:pt idx="2">
                  <c:v>San Antonio, Seniors</c:v>
                </c:pt>
                <c:pt idx="3">
                  <c:v>Bexar County, Seniors</c:v>
                </c:pt>
              </c:strCache>
            </c:strRef>
          </c:cat>
          <c:val>
            <c:numRef>
              <c:f>Sheet1!$C$2:$C$5</c:f>
              <c:numCache>
                <c:formatCode>General</c:formatCode>
                <c:ptCount val="4"/>
                <c:pt idx="0">
                  <c:v>5</c:v>
                </c:pt>
                <c:pt idx="1">
                  <c:v>4.7</c:v>
                </c:pt>
                <c:pt idx="2">
                  <c:v>1.7</c:v>
                </c:pt>
                <c:pt idx="3">
                  <c:v>1.6</c:v>
                </c:pt>
              </c:numCache>
            </c:numRef>
          </c:val>
        </c:ser>
        <c:ser>
          <c:idx val="2"/>
          <c:order val="2"/>
          <c:tx>
            <c:strRef>
              <c:f>Sheet1!$D$1</c:f>
              <c:strCache>
                <c:ptCount val="1"/>
                <c:pt idx="0">
                  <c:v>Not in Labor Force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San Antonio, Total</c:v>
                </c:pt>
                <c:pt idx="1">
                  <c:v>Bexar County, Total</c:v>
                </c:pt>
                <c:pt idx="2">
                  <c:v>San Antonio, Seniors</c:v>
                </c:pt>
                <c:pt idx="3">
                  <c:v>Bexar County, Seniors</c:v>
                </c:pt>
              </c:strCache>
            </c:strRef>
          </c:cat>
          <c:val>
            <c:numRef>
              <c:f>Sheet1!$D$2:$D$5</c:f>
              <c:numCache>
                <c:formatCode>General</c:formatCode>
                <c:ptCount val="4"/>
                <c:pt idx="0">
                  <c:v>35.6</c:v>
                </c:pt>
                <c:pt idx="1">
                  <c:v>34.6</c:v>
                </c:pt>
                <c:pt idx="2">
                  <c:v>73.5</c:v>
                </c:pt>
                <c:pt idx="3">
                  <c:v>72.8</c:v>
                </c:pt>
              </c:numCache>
            </c:numRef>
          </c:val>
        </c:ser>
        <c:dLbls>
          <c:showLegendKey val="0"/>
          <c:showVal val="0"/>
          <c:showCatName val="0"/>
          <c:showSerName val="0"/>
          <c:showPercent val="0"/>
          <c:showBubbleSize val="0"/>
        </c:dLbls>
        <c:gapWidth val="150"/>
        <c:overlap val="100"/>
        <c:axId val="743409872"/>
        <c:axId val="743416536"/>
      </c:barChart>
      <c:catAx>
        <c:axId val="74340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416536"/>
        <c:crosses val="autoZero"/>
        <c:auto val="1"/>
        <c:lblAlgn val="ctr"/>
        <c:lblOffset val="100"/>
        <c:noMultiLvlLbl val="0"/>
      </c:catAx>
      <c:valAx>
        <c:axId val="743416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409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San Antonio</c:v>
                </c:pt>
              </c:strCache>
            </c:strRef>
          </c:tx>
          <c:spPr>
            <a:solidFill>
              <a:schemeClr val="accent1"/>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Median household Income (dollars)</c:v>
                </c:pt>
              </c:strCache>
            </c:strRef>
          </c:cat>
          <c:val>
            <c:numRef>
              <c:f>Sheet1!$B$2</c:f>
              <c:numCache>
                <c:formatCode>General</c:formatCode>
                <c:ptCount val="1"/>
                <c:pt idx="0">
                  <c:v>45399</c:v>
                </c:pt>
              </c:numCache>
            </c:numRef>
          </c:val>
        </c:ser>
        <c:ser>
          <c:idx val="1"/>
          <c:order val="1"/>
          <c:tx>
            <c:strRef>
              <c:f>Sheet1!$C$1</c:f>
              <c:strCache>
                <c:ptCount val="1"/>
                <c:pt idx="0">
                  <c:v>Bexar County</c:v>
                </c:pt>
              </c:strCache>
            </c:strRef>
          </c:tx>
          <c:spPr>
            <a:solidFill>
              <a:schemeClr val="accent2"/>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Median household Income (dollars)</c:v>
                </c:pt>
              </c:strCache>
            </c:strRef>
          </c:cat>
          <c:val>
            <c:numRef>
              <c:f>Sheet1!$C$2</c:f>
              <c:numCache>
                <c:formatCode>General</c:formatCode>
                <c:ptCount val="1"/>
                <c:pt idx="0">
                  <c:v>49769</c:v>
                </c:pt>
              </c:numCache>
            </c:numRef>
          </c:val>
        </c:ser>
        <c:dLbls>
          <c:showLegendKey val="0"/>
          <c:showVal val="0"/>
          <c:showCatName val="0"/>
          <c:showSerName val="0"/>
          <c:showPercent val="0"/>
          <c:showBubbleSize val="0"/>
        </c:dLbls>
        <c:gapWidth val="219"/>
        <c:overlap val="-27"/>
        <c:axId val="743416144"/>
        <c:axId val="743408304"/>
      </c:barChart>
      <c:catAx>
        <c:axId val="7434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408304"/>
        <c:crosses val="autoZero"/>
        <c:auto val="1"/>
        <c:lblAlgn val="ctr"/>
        <c:lblOffset val="100"/>
        <c:noMultiLvlLbl val="0"/>
      </c:catAx>
      <c:valAx>
        <c:axId val="74340830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4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0.12007</cdr:x>
      <cdr:y>0.10465</cdr:y>
    </cdr:from>
    <cdr:to>
      <cdr:x>0.22642</cdr:x>
      <cdr:y>0.19186</cdr:y>
    </cdr:to>
    <cdr:sp macro="" textlink="">
      <cdr:nvSpPr>
        <cdr:cNvPr id="2" name="TextBox 1"/>
        <cdr:cNvSpPr txBox="1"/>
      </cdr:nvSpPr>
      <cdr:spPr>
        <a:xfrm xmlns:a="http://schemas.openxmlformats.org/drawingml/2006/main">
          <a:off x="666751" y="342900"/>
          <a:ext cx="5905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0.10978</cdr:x>
      <cdr:y>0.10174</cdr:y>
    </cdr:from>
    <cdr:to>
      <cdr:x>0.19383</cdr:x>
      <cdr:y>0.18605</cdr:y>
    </cdr:to>
    <cdr:sp macro="" textlink="">
      <cdr:nvSpPr>
        <cdr:cNvPr id="3" name="TextBox 2"/>
        <cdr:cNvSpPr txBox="1"/>
      </cdr:nvSpPr>
      <cdr:spPr>
        <a:xfrm xmlns:a="http://schemas.openxmlformats.org/drawingml/2006/main">
          <a:off x="609601" y="333375"/>
          <a:ext cx="4667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0.58891</cdr:x>
      <cdr:y>0.12888</cdr:y>
    </cdr:from>
    <cdr:to>
      <cdr:x>0.67982</cdr:x>
      <cdr:y>0.18992</cdr:y>
    </cdr:to>
    <cdr:sp macro="" textlink="">
      <cdr:nvSpPr>
        <cdr:cNvPr id="7" name="TextBox 1"/>
        <cdr:cNvSpPr txBox="1"/>
      </cdr:nvSpPr>
      <cdr:spPr>
        <a:xfrm xmlns:a="http://schemas.openxmlformats.org/drawingml/2006/main">
          <a:off x="3270250" y="422275"/>
          <a:ext cx="504825"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0.12007</cdr:x>
      <cdr:y>0.10465</cdr:y>
    </cdr:from>
    <cdr:to>
      <cdr:x>0.22642</cdr:x>
      <cdr:y>0.19186</cdr:y>
    </cdr:to>
    <cdr:sp macro="" textlink="">
      <cdr:nvSpPr>
        <cdr:cNvPr id="2" name="TextBox 1"/>
        <cdr:cNvSpPr txBox="1"/>
      </cdr:nvSpPr>
      <cdr:spPr>
        <a:xfrm xmlns:a="http://schemas.openxmlformats.org/drawingml/2006/main">
          <a:off x="666751" y="342900"/>
          <a:ext cx="590550" cy="285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0.10978</cdr:x>
      <cdr:y>0.10174</cdr:y>
    </cdr:from>
    <cdr:to>
      <cdr:x>0.19383</cdr:x>
      <cdr:y>0.18605</cdr:y>
    </cdr:to>
    <cdr:sp macro="" textlink="">
      <cdr:nvSpPr>
        <cdr:cNvPr id="3" name="TextBox 2"/>
        <cdr:cNvSpPr txBox="1"/>
      </cdr:nvSpPr>
      <cdr:spPr>
        <a:xfrm xmlns:a="http://schemas.openxmlformats.org/drawingml/2006/main">
          <a:off x="609601" y="333375"/>
          <a:ext cx="4667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0.58891</cdr:x>
      <cdr:y>0.12888</cdr:y>
    </cdr:from>
    <cdr:to>
      <cdr:x>0.67982</cdr:x>
      <cdr:y>0.18992</cdr:y>
    </cdr:to>
    <cdr:sp macro="" textlink="">
      <cdr:nvSpPr>
        <cdr:cNvPr id="7" name="TextBox 1"/>
        <cdr:cNvSpPr txBox="1"/>
      </cdr:nvSpPr>
      <cdr:spPr>
        <a:xfrm xmlns:a="http://schemas.openxmlformats.org/drawingml/2006/main">
          <a:off x="3270250" y="422275"/>
          <a:ext cx="504825" cy="2000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9/21/2016</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D68655FB-92C5-4911-BAAF-537F2EC37D5C}" type="slidenum">
              <a:rPr lang="en-US"/>
              <a:pPr/>
              <a:t>1</a:t>
            </a:fld>
            <a:endParaRPr lang="en-US" dirty="0"/>
          </a:p>
        </p:txBody>
      </p:sp>
      <p:sp>
        <p:nvSpPr>
          <p:cNvPr id="5123" name="Rectangle 2"/>
          <p:cNvSpPr>
            <a:spLocks noGrp="1" noRot="1" noChangeAspect="1" noChangeArrowheads="1" noTextEdit="1"/>
          </p:cNvSpPr>
          <p:nvPr>
            <p:ph type="sldImg"/>
          </p:nvPr>
        </p:nvSpPr>
        <p:spPr>
          <a:xfrm>
            <a:off x="1524000" y="533400"/>
            <a:ext cx="6056313" cy="4541838"/>
          </a:xfrm>
          <a:ln/>
        </p:spPr>
      </p:sp>
      <p:sp>
        <p:nvSpPr>
          <p:cNvPr id="5124" name="Rectangle 3"/>
          <p:cNvSpPr>
            <a:spLocks noGrp="1" noChangeArrowheads="1"/>
          </p:cNvSpPr>
          <p:nvPr>
            <p:ph type="body" idx="1"/>
          </p:nvPr>
        </p:nvSpPr>
        <p:spPr>
          <a:xfrm>
            <a:off x="762000" y="5257800"/>
            <a:ext cx="8001000" cy="1143000"/>
          </a:xfrm>
          <a:noFill/>
          <a:ln/>
        </p:spPr>
        <p:txBody>
          <a:bodyPr/>
          <a:lstStyle/>
          <a:p>
            <a:pPr defTabSz="914132" eaLnBrk="1" hangingPunct="1">
              <a:defRPr/>
            </a:pPr>
            <a:r>
              <a:rPr lang="en-US" dirty="0" smtClean="0"/>
              <a:t>Lloyd Potter is the Texas</a:t>
            </a:r>
            <a:r>
              <a:rPr lang="en-US" baseline="0" dirty="0" smtClean="0"/>
              <a:t> State Demographer and the </a:t>
            </a:r>
            <a:r>
              <a:rPr lang="en-US" dirty="0" smtClean="0"/>
              <a:t>Director of the Texas State Data Center based at the University of Texas at San Antonio.  </a:t>
            </a:r>
          </a:p>
        </p:txBody>
      </p:sp>
    </p:spTree>
    <p:extLst>
      <p:ext uri="{BB962C8B-B14F-4D97-AF65-F5344CB8AC3E}">
        <p14:creationId xmlns:p14="http://schemas.microsoft.com/office/powerpoint/2010/main" val="154758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Total</a:t>
            </a:r>
            <a:r>
              <a:rPr lang="en-US" baseline="0" dirty="0" smtClean="0"/>
              <a:t> Population, Living with Grandchildren represents those 30 years and older. These percentages reflect overall population only. The table, Seniors Raising their Own Grandchildren, reflects percentages for those already living with grandchildren. </a:t>
            </a:r>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21</a:t>
            </a:fld>
            <a:endParaRPr lang="en-US"/>
          </a:p>
        </p:txBody>
      </p:sp>
    </p:spTree>
    <p:extLst>
      <p:ext uri="{BB962C8B-B14F-4D97-AF65-F5344CB8AC3E}">
        <p14:creationId xmlns:p14="http://schemas.microsoft.com/office/powerpoint/2010/main" val="132534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22</a:t>
            </a:fld>
            <a:endParaRPr lang="en-US"/>
          </a:p>
        </p:txBody>
      </p:sp>
    </p:spTree>
    <p:extLst>
      <p:ext uri="{BB962C8B-B14F-4D97-AF65-F5344CB8AC3E}">
        <p14:creationId xmlns:p14="http://schemas.microsoft.com/office/powerpoint/2010/main" val="1548067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30</a:t>
            </a:fld>
            <a:endParaRPr lang="en-US"/>
          </a:p>
        </p:txBody>
      </p:sp>
    </p:spTree>
    <p:extLst>
      <p:ext uri="{BB962C8B-B14F-4D97-AF65-F5344CB8AC3E}">
        <p14:creationId xmlns:p14="http://schemas.microsoft.com/office/powerpoint/2010/main" val="236056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US,</a:t>
            </a:r>
            <a:r>
              <a:rPr lang="en-US" baseline="0" dirty="0" smtClean="0"/>
              <a:t> not just Texas or Bexar County. Couldn’t find enrollment for just those areas. </a:t>
            </a:r>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32</a:t>
            </a:fld>
            <a:endParaRPr lang="en-US"/>
          </a:p>
        </p:txBody>
      </p:sp>
    </p:spTree>
    <p:extLst>
      <p:ext uri="{BB962C8B-B14F-4D97-AF65-F5344CB8AC3E}">
        <p14:creationId xmlns:p14="http://schemas.microsoft.com/office/powerpoint/2010/main" val="3191030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Bexar County Housing</a:t>
            </a:r>
            <a:r>
              <a:rPr lang="en-US" baseline="0" dirty="0" smtClean="0"/>
              <a:t> Authority (BCHA) doesn’t produce publically available reports, so no info available for them. </a:t>
            </a:r>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33</a:t>
            </a:fld>
            <a:endParaRPr lang="en-US"/>
          </a:p>
        </p:txBody>
      </p:sp>
    </p:spTree>
    <p:extLst>
      <p:ext uri="{BB962C8B-B14F-4D97-AF65-F5344CB8AC3E}">
        <p14:creationId xmlns:p14="http://schemas.microsoft.com/office/powerpoint/2010/main" val="2681112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 years old</a:t>
            </a:r>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35</a:t>
            </a:fld>
            <a:endParaRPr lang="en-US"/>
          </a:p>
        </p:txBody>
      </p:sp>
    </p:spTree>
    <p:extLst>
      <p:ext uri="{BB962C8B-B14F-4D97-AF65-F5344CB8AC3E}">
        <p14:creationId xmlns:p14="http://schemas.microsoft.com/office/powerpoint/2010/main" val="306860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155%% growth in Seniors 60+ in</a:t>
            </a:r>
            <a:r>
              <a:rPr lang="en-US" baseline="0" dirty="0" smtClean="0"/>
              <a:t> Bexar County from 2010 to 2050</a:t>
            </a:r>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36</a:t>
            </a:fld>
            <a:endParaRPr lang="en-US"/>
          </a:p>
        </p:txBody>
      </p:sp>
    </p:spTree>
    <p:extLst>
      <p:ext uri="{BB962C8B-B14F-4D97-AF65-F5344CB8AC3E}">
        <p14:creationId xmlns:p14="http://schemas.microsoft.com/office/powerpoint/2010/main" val="2176567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37</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272922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355975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119974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ADBBED-0EAD-46A0-BA01-E3F1EF802D6B}" type="slidenum">
              <a:rPr lang="en-US" smtClean="0"/>
              <a:pPr/>
              <a:t>12</a:t>
            </a:fld>
            <a:endParaRPr lang="en-US"/>
          </a:p>
        </p:txBody>
      </p:sp>
    </p:spTree>
    <p:extLst>
      <p:ext uri="{BB962C8B-B14F-4D97-AF65-F5344CB8AC3E}">
        <p14:creationId xmlns:p14="http://schemas.microsoft.com/office/powerpoint/2010/main" val="256011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on this map about physicians licensed to practice in Texas are from the Texas Medical Board. </a:t>
            </a:r>
            <a:r>
              <a:rPr lang="en-US" dirty="0" smtClean="0"/>
              <a:t>Some</a:t>
            </a:r>
            <a:r>
              <a:rPr lang="en-US" baseline="0" dirty="0" smtClean="0"/>
              <a:t> rural counties do not have any practicing physicians. The more urban counties appear to have relatively high ratios of physicians to population aged 65+. This map does not provide information about the type/specialty of physicians.</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318017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381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Seniors</a:t>
            </a:r>
            <a:r>
              <a:rPr lang="en-US" baseline="0" dirty="0" smtClean="0"/>
              <a:t> are 60+ here and throughout the PPT unless otherwise stated. </a:t>
            </a:r>
            <a:endParaRPr lang="en-US" dirty="0" smtClean="0"/>
          </a:p>
          <a:p>
            <a:endParaRPr lang="en-US" dirty="0"/>
          </a:p>
        </p:txBody>
      </p:sp>
      <p:sp>
        <p:nvSpPr>
          <p:cNvPr id="4" name="Slide Number Placeholder 3"/>
          <p:cNvSpPr>
            <a:spLocks noGrp="1"/>
          </p:cNvSpPr>
          <p:nvPr>
            <p:ph type="sldNum" sz="quarter" idx="10"/>
          </p:nvPr>
        </p:nvSpPr>
        <p:spPr/>
        <p:txBody>
          <a:bodyPr/>
          <a:lstStyle/>
          <a:p>
            <a:fld id="{03BD804B-4A0E-4DAF-A466-E5EAC96CE892}" type="slidenum">
              <a:rPr lang="en-US" smtClean="0"/>
              <a:t>18</a:t>
            </a:fld>
            <a:endParaRPr lang="en-US"/>
          </a:p>
        </p:txBody>
      </p:sp>
    </p:spTree>
    <p:extLst>
      <p:ext uri="{BB962C8B-B14F-4D97-AF65-F5344CB8AC3E}">
        <p14:creationId xmlns:p14="http://schemas.microsoft.com/office/powerpoint/2010/main" val="124254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dirty="0"/>
          </a:p>
        </p:txBody>
      </p:sp>
    </p:spTree>
    <p:extLst>
      <p:ext uri="{BB962C8B-B14F-4D97-AF65-F5344CB8AC3E}">
        <p14:creationId xmlns:p14="http://schemas.microsoft.com/office/powerpoint/2010/main" val="2407537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9/21/2016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9/21/2016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9/21/2016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9366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noAutofit/>
          </a:bodyPr>
          <a:lstStyle>
            <a:lvl1pPr>
              <a:defRPr sz="36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pPr/>
              <a:t>9/21/2016</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56117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9/21/2016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9/21/2016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9/21/2016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9/21/2016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9/21/2016</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9/21/2016</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9/21/2016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9/21/2016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9/21/2016</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3657600" y="533402"/>
            <a:ext cx="5105400" cy="461665"/>
          </a:xfrm>
          <a:prstGeom prst="rect">
            <a:avLst/>
          </a:prstGeom>
          <a:noFill/>
          <a:ln w="9525">
            <a:noFill/>
            <a:miter lim="800000"/>
            <a:headEnd/>
            <a:tailEnd/>
          </a:ln>
        </p:spPr>
        <p:txBody>
          <a:bodyPr>
            <a:spAutoFit/>
          </a:bodyPr>
          <a:lstStyle/>
          <a:p>
            <a:pPr>
              <a:spcBef>
                <a:spcPct val="50000"/>
              </a:spcBef>
            </a:pPr>
            <a:endParaRPr lang="en-US" dirty="0"/>
          </a:p>
        </p:txBody>
      </p:sp>
      <p:sp>
        <p:nvSpPr>
          <p:cNvPr id="1028" name="Text Box 9"/>
          <p:cNvSpPr txBox="1">
            <a:spLocks noChangeArrowheads="1"/>
          </p:cNvSpPr>
          <p:nvPr/>
        </p:nvSpPr>
        <p:spPr bwMode="auto">
          <a:xfrm>
            <a:off x="3883682" y="24708"/>
            <a:ext cx="5061535" cy="1077218"/>
          </a:xfrm>
          <a:prstGeom prst="rect">
            <a:avLst/>
          </a:prstGeom>
          <a:noFill/>
          <a:ln w="9525">
            <a:noFill/>
            <a:miter lim="800000"/>
            <a:headEnd/>
            <a:tailEnd/>
          </a:ln>
        </p:spPr>
        <p:txBody>
          <a:bodyPr wrap="square">
            <a:spAutoFit/>
          </a:bodyPr>
          <a:lstStyle/>
          <a:p>
            <a:pPr algn="ctr">
              <a:spcBef>
                <a:spcPct val="50000"/>
              </a:spcBef>
            </a:pPr>
            <a:r>
              <a:rPr lang="en-US" sz="3200" dirty="0" smtClean="0">
                <a:solidFill>
                  <a:schemeClr val="bg1"/>
                </a:solidFill>
              </a:rPr>
              <a:t>Aging in Texas and Bexar County</a:t>
            </a:r>
            <a:endParaRPr lang="en-US" sz="3200" dirty="0">
              <a:solidFill>
                <a:schemeClr val="bg1"/>
              </a:solidFill>
            </a:endParaRPr>
          </a:p>
        </p:txBody>
      </p:sp>
      <p:sp>
        <p:nvSpPr>
          <p:cNvPr id="5" name="Rectangle 4"/>
          <p:cNvSpPr/>
          <p:nvPr/>
        </p:nvSpPr>
        <p:spPr>
          <a:xfrm>
            <a:off x="6248400" y="1981200"/>
            <a:ext cx="2667000" cy="2554545"/>
          </a:xfrm>
          <a:prstGeom prst="rect">
            <a:avLst/>
          </a:prstGeom>
        </p:spPr>
        <p:txBody>
          <a:bodyPr wrap="square">
            <a:spAutoFit/>
          </a:bodyPr>
          <a:lstStyle/>
          <a:p>
            <a:pPr algn="ctr"/>
            <a:r>
              <a:rPr lang="en-US" sz="2000" dirty="0" smtClean="0">
                <a:solidFill>
                  <a:srgbClr val="1B1E7A"/>
                </a:solidFill>
              </a:rPr>
              <a:t>Successful Aging and Living in San Antonio</a:t>
            </a:r>
          </a:p>
          <a:p>
            <a:pPr algn="ctr"/>
            <a:endParaRPr lang="en-US" sz="2000" dirty="0" smtClean="0">
              <a:solidFill>
                <a:srgbClr val="1B1E7A"/>
              </a:solidFill>
            </a:endParaRPr>
          </a:p>
          <a:p>
            <a:pPr algn="ctr"/>
            <a:r>
              <a:rPr lang="en-US" sz="2000" dirty="0" smtClean="0">
                <a:solidFill>
                  <a:srgbClr val="1B1E7A"/>
                </a:solidFill>
              </a:rPr>
              <a:t>San Antonio Area Foundation</a:t>
            </a:r>
          </a:p>
          <a:p>
            <a:pPr algn="ctr"/>
            <a:endParaRPr lang="en-US" sz="2000" dirty="0">
              <a:solidFill>
                <a:srgbClr val="1B1E7A"/>
              </a:solidFill>
            </a:endParaRPr>
          </a:p>
          <a:p>
            <a:pPr algn="ctr"/>
            <a:r>
              <a:rPr lang="en-US" sz="2000" dirty="0" smtClean="0">
                <a:solidFill>
                  <a:srgbClr val="1B1E7A"/>
                </a:solidFill>
              </a:rPr>
              <a:t>September 21, 2016</a:t>
            </a:r>
          </a:p>
          <a:p>
            <a:pPr algn="ctr"/>
            <a:r>
              <a:rPr lang="en-US" sz="2000" dirty="0" smtClean="0">
                <a:solidFill>
                  <a:srgbClr val="1B1E7A"/>
                </a:solidFill>
              </a:rPr>
              <a:t>San Antonio, Texas</a:t>
            </a:r>
          </a:p>
        </p:txBody>
      </p:sp>
      <p:sp>
        <p:nvSpPr>
          <p:cNvPr id="6" name="TextBox 5"/>
          <p:cNvSpPr txBox="1"/>
          <p:nvPr/>
        </p:nvSpPr>
        <p:spPr>
          <a:xfrm>
            <a:off x="4800604" y="2286002"/>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9525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2000" dirty="0" smtClean="0"/>
              <a:t>Percent of the Population Aged 65 Years and Older without Health Insurance, Texas Counties, 2010-2014</a:t>
            </a:r>
            <a:endParaRPr lang="en-US" sz="2000" dirty="0"/>
          </a:p>
        </p:txBody>
      </p:sp>
      <p:pic>
        <p:nvPicPr>
          <p:cNvPr id="5" name="Content Placeholder 4"/>
          <p:cNvPicPr>
            <a:picLocks noGrp="1" noChangeAspect="1"/>
          </p:cNvPicPr>
          <p:nvPr>
            <p:ph idx="1"/>
          </p:nvPr>
        </p:nvPicPr>
        <p:blipFill rotWithShape="1">
          <a:blip r:embed="rId2"/>
          <a:srcRect l="1176" t="10282" r="1176" b="10727"/>
          <a:stretch/>
        </p:blipFill>
        <p:spPr>
          <a:xfrm>
            <a:off x="1371600" y="1219199"/>
            <a:ext cx="6781800" cy="5556173"/>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10</a:t>
            </a:fld>
            <a:endParaRPr lang="en-US" dirty="0"/>
          </a:p>
        </p:txBody>
      </p:sp>
      <p:pic>
        <p:nvPicPr>
          <p:cNvPr id="6" name="Picture 5"/>
          <p:cNvPicPr>
            <a:picLocks noChangeAspect="1"/>
          </p:cNvPicPr>
          <p:nvPr/>
        </p:nvPicPr>
        <p:blipFill rotWithShape="1">
          <a:blip r:embed="rId3"/>
          <a:srcRect t="25899" r="23395"/>
          <a:stretch/>
        </p:blipFill>
        <p:spPr>
          <a:xfrm>
            <a:off x="990600" y="1437696"/>
            <a:ext cx="1850994" cy="1765300"/>
          </a:xfrm>
          <a:prstGeom prst="rect">
            <a:avLst/>
          </a:prstGeom>
        </p:spPr>
      </p:pic>
    </p:spTree>
    <p:extLst>
      <p:ext uri="{BB962C8B-B14F-4D97-AF65-F5344CB8AC3E}">
        <p14:creationId xmlns:p14="http://schemas.microsoft.com/office/powerpoint/2010/main" val="163443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Population Aged 65 Years and Older with Independent Living Disability, Texas Counties, 2010-2014</a:t>
            </a:r>
            <a:endParaRPr lang="en-US" sz="20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11</a:t>
            </a:fld>
            <a:endParaRPr lang="en-US" dirty="0"/>
          </a:p>
        </p:txBody>
      </p:sp>
      <p:pic>
        <p:nvPicPr>
          <p:cNvPr id="7" name="Content Placeholder 6"/>
          <p:cNvPicPr>
            <a:picLocks noGrp="1" noChangeAspect="1"/>
          </p:cNvPicPr>
          <p:nvPr>
            <p:ph idx="1"/>
          </p:nvPr>
        </p:nvPicPr>
        <p:blipFill rotWithShape="1">
          <a:blip r:embed="rId2"/>
          <a:srcRect l="1160" t="9731" r="1451" b="10136"/>
          <a:stretch/>
        </p:blipFill>
        <p:spPr>
          <a:xfrm>
            <a:off x="1676400" y="1219200"/>
            <a:ext cx="6583680" cy="5486400"/>
          </a:xfrm>
          <a:prstGeom prst="rect">
            <a:avLst/>
          </a:prstGeom>
        </p:spPr>
      </p:pic>
      <p:pic>
        <p:nvPicPr>
          <p:cNvPr id="8" name="Picture 7"/>
          <p:cNvPicPr>
            <a:picLocks noChangeAspect="1"/>
          </p:cNvPicPr>
          <p:nvPr/>
        </p:nvPicPr>
        <p:blipFill rotWithShape="1">
          <a:blip r:embed="rId3"/>
          <a:srcRect t="25899"/>
          <a:stretch/>
        </p:blipFill>
        <p:spPr>
          <a:xfrm>
            <a:off x="914400" y="1600200"/>
            <a:ext cx="2103379" cy="1536700"/>
          </a:xfrm>
          <a:prstGeom prst="rect">
            <a:avLst/>
          </a:prstGeom>
        </p:spPr>
      </p:pic>
    </p:spTree>
    <p:extLst>
      <p:ext uri="{BB962C8B-B14F-4D97-AF65-F5344CB8AC3E}">
        <p14:creationId xmlns:p14="http://schemas.microsoft.com/office/powerpoint/2010/main" val="337635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1143000"/>
          </a:xfrm>
        </p:spPr>
        <p:txBody>
          <a:bodyPr>
            <a:noAutofit/>
          </a:bodyPr>
          <a:lstStyle/>
          <a:p>
            <a:r>
              <a:rPr lang="en-US" sz="2800" b="1" dirty="0" smtClean="0"/>
              <a:t>Projected Increase in Obesity in Texas by Ethnicity, 2006 to 2040</a:t>
            </a:r>
            <a:endParaRPr lang="en-US" sz="2800" b="1" dirty="0"/>
          </a:p>
        </p:txBody>
      </p:sp>
      <p:pic>
        <p:nvPicPr>
          <p:cNvPr id="1026" name="Picture 2" descr="C:\Users\Owner\Pictures\Picture1.png"/>
          <p:cNvPicPr>
            <a:picLocks noGrp="1" noChangeAspect="1" noChangeArrowheads="1"/>
          </p:cNvPicPr>
          <p:nvPr>
            <p:ph idx="1"/>
          </p:nvPr>
        </p:nvPicPr>
        <p:blipFill>
          <a:blip r:embed="rId3" cstate="print"/>
          <a:stretch>
            <a:fillRect/>
          </a:stretch>
        </p:blipFill>
        <p:spPr bwMode="auto">
          <a:xfrm>
            <a:off x="459700" y="1600200"/>
            <a:ext cx="8224600" cy="4525963"/>
          </a:xfrm>
          <a:prstGeom prst="rect">
            <a:avLst/>
          </a:prstGeom>
          <a:noFill/>
        </p:spPr>
      </p:pic>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C5A0E2DA-1685-4FD8-8CAE-9EFF8F924A6A}" type="slidenum">
              <a:rPr lang="en-US" smtClean="0"/>
              <a:pPr/>
              <a:t>12</a:t>
            </a:fld>
            <a:endParaRPr lang="en-US" dirty="0"/>
          </a:p>
        </p:txBody>
      </p:sp>
      <p:sp>
        <p:nvSpPr>
          <p:cNvPr id="6" name="Rectangle 5"/>
          <p:cNvSpPr/>
          <p:nvPr/>
        </p:nvSpPr>
        <p:spPr>
          <a:xfrm>
            <a:off x="0" y="6537900"/>
            <a:ext cx="5867400" cy="230832"/>
          </a:xfrm>
          <a:prstGeom prst="rect">
            <a:avLst/>
          </a:prstGeom>
        </p:spPr>
        <p:txBody>
          <a:bodyPr wrap="square">
            <a:spAutoFit/>
          </a:bodyPr>
          <a:lstStyle/>
          <a:p>
            <a:r>
              <a:rPr lang="en-US" sz="900" dirty="0"/>
              <a:t>Source: Office of the State Demographer projections, using 2000-2004 migration scenario population projections </a:t>
            </a:r>
          </a:p>
        </p:txBody>
      </p:sp>
    </p:spTree>
    <p:extLst>
      <p:ext uri="{BB962C8B-B14F-4D97-AF65-F5344CB8AC3E}">
        <p14:creationId xmlns:p14="http://schemas.microsoft.com/office/powerpoint/2010/main" val="433373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Prevalence</a:t>
            </a:r>
            <a:endParaRPr lang="en-US"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13</a:t>
            </a:fld>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944"/>
          <a:stretch/>
        </p:blipFill>
        <p:spPr bwMode="auto">
          <a:xfrm>
            <a:off x="4689740" y="1219200"/>
            <a:ext cx="423868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15" y="1219200"/>
            <a:ext cx="4114761"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6550888"/>
            <a:ext cx="4572000" cy="230832"/>
          </a:xfrm>
          <a:prstGeom prst="rect">
            <a:avLst/>
          </a:prstGeom>
        </p:spPr>
        <p:txBody>
          <a:bodyPr>
            <a:spAutoFit/>
          </a:bodyPr>
          <a:lstStyle/>
          <a:p>
            <a:r>
              <a:rPr lang="en-US" sz="900" dirty="0"/>
              <a:t>% adults with </a:t>
            </a:r>
            <a:r>
              <a:rPr lang="en-US" sz="900" dirty="0" smtClean="0"/>
              <a:t>obesity: </a:t>
            </a:r>
            <a:r>
              <a:rPr lang="en-US" sz="900" dirty="0"/>
              <a:t>Office of the State Demographer, 2000-2004 Projection</a:t>
            </a:r>
          </a:p>
        </p:txBody>
      </p:sp>
    </p:spTree>
    <p:extLst>
      <p:ext uri="{BB962C8B-B14F-4D97-AF65-F5344CB8AC3E}">
        <p14:creationId xmlns:p14="http://schemas.microsoft.com/office/powerpoint/2010/main" val="3681147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Prevalence	</a:t>
            </a:r>
            <a:endParaRPr lang="en-US"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pic>
        <p:nvPicPr>
          <p:cNvPr id="5" name="Picture 4" descr="Y:\Projects\Methodist_Healthcare\HELEN\Diabetes\Reports\Map_ProjDiabetesRates2040_07-12-10.jpg"/>
          <p:cNvPicPr/>
          <p:nvPr/>
        </p:nvPicPr>
        <p:blipFill rotWithShape="1">
          <a:blip r:embed="rId2"/>
          <a:srcRect b="4604"/>
          <a:stretch/>
        </p:blipFill>
        <p:spPr bwMode="auto">
          <a:xfrm>
            <a:off x="4724400" y="1219201"/>
            <a:ext cx="4191000" cy="5105399"/>
          </a:xfrm>
          <a:prstGeom prst="rect">
            <a:avLst/>
          </a:prstGeom>
          <a:noFill/>
          <a:ln w="9525">
            <a:noFill/>
            <a:miter lim="800000"/>
            <a:headEnd/>
            <a:tailEnd/>
          </a:ln>
        </p:spPr>
      </p:pic>
      <p:pic>
        <p:nvPicPr>
          <p:cNvPr id="6" name="Picture 5" descr="Y:\Projects\Methodist_Healthcare\HELEN\Diabetes\Reports\Map_ProjDiabetesRates2010_07-12-10.jpg"/>
          <p:cNvPicPr/>
          <p:nvPr/>
        </p:nvPicPr>
        <p:blipFill>
          <a:blip r:embed="rId3"/>
          <a:srcRect/>
          <a:stretch>
            <a:fillRect/>
          </a:stretch>
        </p:blipFill>
        <p:spPr bwMode="auto">
          <a:xfrm>
            <a:off x="304800" y="1219201"/>
            <a:ext cx="4253089" cy="5347652"/>
          </a:xfrm>
          <a:prstGeom prst="rect">
            <a:avLst/>
          </a:prstGeom>
          <a:noFill/>
          <a:ln w="9525">
            <a:noFill/>
            <a:miter lim="800000"/>
            <a:headEnd/>
            <a:tailEnd/>
          </a:ln>
        </p:spPr>
      </p:pic>
      <p:sp>
        <p:nvSpPr>
          <p:cNvPr id="7" name="Rectangle 6"/>
          <p:cNvSpPr/>
          <p:nvPr/>
        </p:nvSpPr>
        <p:spPr>
          <a:xfrm>
            <a:off x="0" y="6550888"/>
            <a:ext cx="4572000" cy="230832"/>
          </a:xfrm>
          <a:prstGeom prst="rect">
            <a:avLst/>
          </a:prstGeom>
        </p:spPr>
        <p:txBody>
          <a:bodyPr>
            <a:spAutoFit/>
          </a:bodyPr>
          <a:lstStyle/>
          <a:p>
            <a:r>
              <a:rPr lang="en-US" sz="900" dirty="0"/>
              <a:t>% adults with diabetes: Office of the State Demographer, 2000-2004 Projection</a:t>
            </a:r>
          </a:p>
        </p:txBody>
      </p:sp>
    </p:spTree>
    <p:extLst>
      <p:ext uri="{BB962C8B-B14F-4D97-AF65-F5344CB8AC3E}">
        <p14:creationId xmlns:p14="http://schemas.microsoft.com/office/powerpoint/2010/main" val="146228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693" y="6350"/>
            <a:ext cx="7239000" cy="990600"/>
          </a:xfrm>
        </p:spPr>
        <p:txBody>
          <a:bodyPr>
            <a:noAutofit/>
          </a:bodyPr>
          <a:lstStyle/>
          <a:p>
            <a:r>
              <a:rPr lang="en-US" sz="2400" dirty="0" smtClean="0"/>
              <a:t>Physicians per 1,000 Population Aged 65 Years and Older by County, 2011</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8" name="Rectangle 7"/>
          <p:cNvSpPr/>
          <p:nvPr/>
        </p:nvSpPr>
        <p:spPr>
          <a:xfrm>
            <a:off x="0" y="6442502"/>
            <a:ext cx="8001000" cy="415498"/>
          </a:xfrm>
          <a:prstGeom prst="rect">
            <a:avLst/>
          </a:prstGeom>
        </p:spPr>
        <p:txBody>
          <a:bodyPr wrap="square">
            <a:spAutoFit/>
          </a:bodyPr>
          <a:lstStyle/>
          <a:p>
            <a:r>
              <a:rPr lang="en-US" sz="1050" dirty="0" smtClean="0">
                <a:solidFill>
                  <a:schemeClr val="tx1">
                    <a:lumMod val="50000"/>
                    <a:lumOff val="50000"/>
                  </a:schemeClr>
                </a:solidFill>
              </a:rPr>
              <a:t>Source: U.S. Census Bureau. 2010 Census and Texas Medical Board (2011 physicians).					</a:t>
            </a:r>
            <a:endParaRPr lang="en-US" sz="1050" dirty="0">
              <a:solidFill>
                <a:schemeClr val="tx1">
                  <a:lumMod val="50000"/>
                  <a:lumOff val="50000"/>
                </a:schemeClr>
              </a:solidFill>
            </a:endParaRPr>
          </a:p>
        </p:txBody>
      </p:sp>
      <p:pic>
        <p:nvPicPr>
          <p:cNvPr id="3" name="Picture 2"/>
          <p:cNvPicPr>
            <a:picLocks noChangeAspect="1"/>
          </p:cNvPicPr>
          <p:nvPr/>
        </p:nvPicPr>
        <p:blipFill rotWithShape="1">
          <a:blip r:embed="rId3"/>
          <a:srcRect l="11057" t="4302"/>
          <a:stretch/>
        </p:blipFill>
        <p:spPr>
          <a:xfrm>
            <a:off x="1186946" y="1143000"/>
            <a:ext cx="8190493" cy="5796685"/>
          </a:xfrm>
          <a:prstGeom prst="rect">
            <a:avLst/>
          </a:prstGeom>
        </p:spPr>
      </p:pic>
      <p:pic>
        <p:nvPicPr>
          <p:cNvPr id="5" name="Picture 4"/>
          <p:cNvPicPr>
            <a:picLocks noChangeAspect="1"/>
          </p:cNvPicPr>
          <p:nvPr/>
        </p:nvPicPr>
        <p:blipFill rotWithShape="1">
          <a:blip r:embed="rId4"/>
          <a:srcRect t="26734"/>
          <a:stretch/>
        </p:blipFill>
        <p:spPr>
          <a:xfrm>
            <a:off x="1600200" y="1295400"/>
            <a:ext cx="2538895" cy="1960562"/>
          </a:xfrm>
          <a:prstGeom prst="rect">
            <a:avLst/>
          </a:prstGeom>
        </p:spPr>
      </p:pic>
    </p:spTree>
    <p:extLst>
      <p:ext uri="{BB962C8B-B14F-4D97-AF65-F5344CB8AC3E}">
        <p14:creationId xmlns:p14="http://schemas.microsoft.com/office/powerpoint/2010/main" val="2782249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714" t="27583" r="7422" b="13788"/>
          <a:stretch/>
        </p:blipFill>
        <p:spPr>
          <a:xfrm>
            <a:off x="97276" y="1265955"/>
            <a:ext cx="3179324" cy="2819400"/>
          </a:xfrm>
          <a:prstGeom prst="rect">
            <a:avLst/>
          </a:prstGeom>
        </p:spPr>
      </p:pic>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686938" y="129406"/>
            <a:ext cx="7391400" cy="1015663"/>
          </a:xfrm>
          <a:prstGeom prst="rect">
            <a:avLst/>
          </a:prstGeom>
          <a:noFill/>
        </p:spPr>
        <p:txBody>
          <a:bodyPr wrap="square" rtlCol="0">
            <a:spAutoFit/>
          </a:bodyPr>
          <a:lstStyle/>
          <a:p>
            <a:pPr algn="ctr"/>
            <a:r>
              <a:rPr lang="en-US" sz="2000" dirty="0" smtClean="0">
                <a:solidFill>
                  <a:schemeClr val="tx2"/>
                </a:solidFill>
              </a:rPr>
              <a:t>Percent of population speaking a language other than English at home and speak English less than very well</a:t>
            </a:r>
            <a:r>
              <a:rPr lang="en-US" sz="2000" dirty="0">
                <a:solidFill>
                  <a:schemeClr val="tx2"/>
                </a:solidFill>
              </a:rPr>
              <a:t>, Census Tracts, San Antonio, Texas</a:t>
            </a:r>
            <a:r>
              <a:rPr lang="en-US" sz="2000" dirty="0" smtClean="0">
                <a:solidFill>
                  <a:schemeClr val="tx2"/>
                </a:solidFill>
              </a:rPr>
              <a:t>, 2009-2013</a:t>
            </a:r>
            <a:endParaRPr lang="en-US" sz="2000" dirty="0">
              <a:solidFill>
                <a:schemeClr val="tx2"/>
              </a:solidFill>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45618"/>
          <a:stretch/>
        </p:blipFill>
        <p:spPr>
          <a:xfrm>
            <a:off x="642961" y="4191001"/>
            <a:ext cx="2805952" cy="1651788"/>
          </a:xfrm>
          <a:prstGeom prst="rect">
            <a:avLst/>
          </a:prstGeom>
        </p:spPr>
      </p:pic>
      <p:sp>
        <p:nvSpPr>
          <p:cNvPr id="10" name="Rectangle 9"/>
          <p:cNvSpPr/>
          <p:nvPr/>
        </p:nvSpPr>
        <p:spPr>
          <a:xfrm>
            <a:off x="1905000" y="3048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4599" b="19138"/>
          <a:stretch/>
        </p:blipFill>
        <p:spPr>
          <a:xfrm>
            <a:off x="3401907" y="1265955"/>
            <a:ext cx="5605927" cy="510540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35470" b="31197"/>
          <a:stretch/>
        </p:blipFill>
        <p:spPr>
          <a:xfrm>
            <a:off x="639317" y="5926422"/>
            <a:ext cx="2095242" cy="304800"/>
          </a:xfrm>
          <a:prstGeom prst="rect">
            <a:avLst/>
          </a:prstGeom>
        </p:spPr>
      </p:pic>
    </p:spTree>
    <p:extLst>
      <p:ext uri="{BB962C8B-B14F-4D97-AF65-F5344CB8AC3E}">
        <p14:creationId xmlns:p14="http://schemas.microsoft.com/office/powerpoint/2010/main" val="770997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52" t="16339" r="1885" b="19213"/>
          <a:stretch/>
        </p:blipFill>
        <p:spPr>
          <a:xfrm>
            <a:off x="3810000" y="1219200"/>
            <a:ext cx="5270652" cy="4859952"/>
          </a:xfrm>
          <a:prstGeom prst="rect">
            <a:avLst/>
          </a:prstGeom>
        </p:spPr>
      </p:pic>
      <p:pic>
        <p:nvPicPr>
          <p:cNvPr id="3" name="Picture 2"/>
          <p:cNvPicPr>
            <a:picLocks noChangeAspect="1"/>
          </p:cNvPicPr>
          <p:nvPr/>
        </p:nvPicPr>
        <p:blipFill rotWithShape="1">
          <a:blip r:embed="rId3"/>
          <a:srcRect t="45652" r="41169"/>
          <a:stretch/>
        </p:blipFill>
        <p:spPr>
          <a:xfrm>
            <a:off x="1070187" y="4038600"/>
            <a:ext cx="1421207" cy="1579119"/>
          </a:xfrm>
          <a:prstGeom prst="rect">
            <a:avLst/>
          </a:prstGeom>
        </p:spPr>
      </p:pic>
      <p:pic>
        <p:nvPicPr>
          <p:cNvPr id="4" name="Picture 3"/>
          <p:cNvPicPr>
            <a:picLocks noChangeAspect="1"/>
          </p:cNvPicPr>
          <p:nvPr/>
        </p:nvPicPr>
        <p:blipFill rotWithShape="1">
          <a:blip r:embed="rId4"/>
          <a:srcRect l="19186" t="31125" r="19683" b="33474"/>
          <a:stretch/>
        </p:blipFill>
        <p:spPr>
          <a:xfrm>
            <a:off x="11853" y="1143000"/>
            <a:ext cx="3505200" cy="2789853"/>
          </a:xfrm>
          <a:prstGeom prst="rect">
            <a:avLst/>
          </a:prstGeom>
        </p:spPr>
      </p:pic>
      <p:sp>
        <p:nvSpPr>
          <p:cNvPr id="5" name="TextBox 4"/>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Median age (years) of population, Census Tracts, Texas, 2009-2013</a:t>
            </a:r>
            <a:endParaRPr lang="en-US" dirty="0">
              <a:solidFill>
                <a:schemeClr val="tx2"/>
              </a:solidFill>
            </a:endParaRPr>
          </a:p>
        </p:txBody>
      </p:sp>
      <p:pic>
        <p:nvPicPr>
          <p:cNvPr id="6" name="Picture 5"/>
          <p:cNvPicPr>
            <a:picLocks noChangeAspect="1"/>
          </p:cNvPicPr>
          <p:nvPr/>
        </p:nvPicPr>
        <p:blipFill rotWithShape="1">
          <a:blip r:embed="rId5"/>
          <a:srcRect t="11120" b="75836"/>
          <a:stretch/>
        </p:blipFill>
        <p:spPr>
          <a:xfrm>
            <a:off x="1085427" y="5676089"/>
            <a:ext cx="1810174" cy="347595"/>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2461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Number of Seniors, 60 Years of Age and Older, San Antonio and Bexar County, Texas, 2013</a:t>
            </a:r>
            <a:endParaRPr lang="en-US" sz="2400" dirty="0"/>
          </a:p>
        </p:txBody>
      </p:sp>
      <p:graphicFrame>
        <p:nvGraphicFramePr>
          <p:cNvPr id="4" name="Content Placeholder 3"/>
          <p:cNvGraphicFramePr>
            <a:graphicFrameLocks noGrp="1"/>
          </p:cNvGraphicFramePr>
          <p:nvPr>
            <p:ph idx="1"/>
            <p:extLst/>
          </p:nvPr>
        </p:nvGraphicFramePr>
        <p:xfrm>
          <a:off x="628650" y="2226469"/>
          <a:ext cx="8134350" cy="3487293"/>
        </p:xfrm>
        <a:graphic>
          <a:graphicData uri="http://schemas.openxmlformats.org/drawingml/2006/table">
            <a:tbl>
              <a:tblPr firstRow="1" bandRow="1">
                <a:tableStyleId>{5C22544A-7EE6-4342-B048-85BDC9FD1C3A}</a:tableStyleId>
              </a:tblPr>
              <a:tblGrid>
                <a:gridCol w="2114550"/>
                <a:gridCol w="1524000"/>
                <a:gridCol w="1295400"/>
                <a:gridCol w="1676400"/>
                <a:gridCol w="1524000"/>
              </a:tblGrid>
              <a:tr h="278130">
                <a:tc>
                  <a:txBody>
                    <a:bodyPr/>
                    <a:lstStyle/>
                    <a:p>
                      <a:endParaRPr lang="en-US" sz="1800" dirty="0"/>
                    </a:p>
                  </a:txBody>
                  <a:tcPr marL="68580" marR="68580" marT="34290" marB="34290"/>
                </a:tc>
                <a:tc gridSpan="2">
                  <a:txBody>
                    <a:bodyPr/>
                    <a:lstStyle/>
                    <a:p>
                      <a:pPr algn="ctr"/>
                      <a:r>
                        <a:rPr lang="en-US" sz="1800" dirty="0" smtClean="0"/>
                        <a:t>San Antonio</a:t>
                      </a:r>
                      <a:endParaRPr lang="en-US" sz="1800" dirty="0"/>
                    </a:p>
                  </a:txBody>
                  <a:tcPr marL="68580" marR="68580" marT="34290" marB="34290"/>
                </a:tc>
                <a:tc hMerge="1">
                  <a:txBody>
                    <a:bodyPr/>
                    <a:lstStyle/>
                    <a:p>
                      <a:endParaRPr lang="en-US" dirty="0"/>
                    </a:p>
                  </a:txBody>
                  <a:tcPr/>
                </a:tc>
                <a:tc gridSpan="2">
                  <a:txBody>
                    <a:bodyPr/>
                    <a:lstStyle/>
                    <a:p>
                      <a:pPr algn="ctr"/>
                      <a:r>
                        <a:rPr lang="en-US" sz="1800" dirty="0" smtClean="0"/>
                        <a:t>Bexar County</a:t>
                      </a:r>
                      <a:endParaRPr lang="en-US" sz="1800" dirty="0"/>
                    </a:p>
                  </a:txBody>
                  <a:tcPr marL="68580" marR="68580" marT="34290" marB="34290"/>
                </a:tc>
                <a:tc hMerge="1">
                  <a:txBody>
                    <a:bodyPr/>
                    <a:lstStyle/>
                    <a:p>
                      <a:endParaRPr lang="en-US" dirty="0"/>
                    </a:p>
                  </a:txBody>
                  <a:tcPr/>
                </a:tc>
              </a:tr>
              <a:tr h="480060">
                <a:tc>
                  <a:txBody>
                    <a:bodyPr/>
                    <a:lstStyle/>
                    <a:p>
                      <a:endParaRPr lang="en-US" sz="1800" dirty="0"/>
                    </a:p>
                  </a:txBody>
                  <a:tcPr marL="68580" marR="68580" marT="34290" marB="34290"/>
                </a:tc>
                <a:tc>
                  <a:txBody>
                    <a:bodyPr/>
                    <a:lstStyle/>
                    <a:p>
                      <a:pPr algn="ctr"/>
                      <a:r>
                        <a:rPr lang="en-US" sz="1800" dirty="0" smtClean="0"/>
                        <a:t>Estimate</a:t>
                      </a:r>
                      <a:endParaRPr lang="en-US" sz="1800" dirty="0"/>
                    </a:p>
                  </a:txBody>
                  <a:tcPr marL="68580" marR="68580" marT="34290" marB="34290"/>
                </a:tc>
                <a:tc>
                  <a:txBody>
                    <a:bodyPr/>
                    <a:lstStyle/>
                    <a:p>
                      <a:pPr algn="ctr"/>
                      <a:r>
                        <a:rPr lang="en-US" sz="1800" dirty="0" smtClean="0"/>
                        <a:t>% of Total</a:t>
                      </a:r>
                      <a:endParaRPr lang="en-US" sz="1800" dirty="0"/>
                    </a:p>
                  </a:txBody>
                  <a:tcPr marL="68580" marR="68580" marT="34290" marB="34290"/>
                </a:tc>
                <a:tc>
                  <a:txBody>
                    <a:bodyPr/>
                    <a:lstStyle/>
                    <a:p>
                      <a:pPr algn="ctr"/>
                      <a:r>
                        <a:rPr lang="en-US" sz="1800" dirty="0" smtClean="0"/>
                        <a:t>Estimate</a:t>
                      </a:r>
                      <a:endParaRPr lang="en-US" sz="1800" dirty="0"/>
                    </a:p>
                  </a:txBody>
                  <a:tcPr marL="68580" marR="68580" marT="34290" marB="34290"/>
                </a:tc>
                <a:tc>
                  <a:txBody>
                    <a:bodyPr/>
                    <a:lstStyle/>
                    <a:p>
                      <a:pPr algn="ctr"/>
                      <a:r>
                        <a:rPr lang="en-US" sz="1800" dirty="0" smtClean="0"/>
                        <a:t>% of Total Population</a:t>
                      </a:r>
                      <a:endParaRPr lang="en-US" sz="1800" dirty="0"/>
                    </a:p>
                  </a:txBody>
                  <a:tcPr marL="68580" marR="68580" marT="34290" marB="34290"/>
                </a:tc>
              </a:tr>
              <a:tr h="432054">
                <a:tc>
                  <a:txBody>
                    <a:bodyPr/>
                    <a:lstStyle/>
                    <a:p>
                      <a:r>
                        <a:rPr lang="en-US" sz="1800" dirty="0" smtClean="0"/>
                        <a:t>Total</a:t>
                      </a:r>
                      <a:r>
                        <a:rPr lang="en-US" sz="1800" baseline="0" dirty="0" smtClean="0"/>
                        <a:t> Population</a:t>
                      </a:r>
                      <a:endParaRPr lang="en-US" sz="1800" dirty="0"/>
                    </a:p>
                  </a:txBody>
                  <a:tcPr marL="68580" marR="68580" marT="34290" marB="34290"/>
                </a:tc>
                <a:tc>
                  <a:txBody>
                    <a:bodyPr/>
                    <a:lstStyle/>
                    <a:p>
                      <a:pPr algn="ctr" rtl="0" fontAlgn="ctr"/>
                      <a:r>
                        <a:rPr lang="en-US" sz="1800" b="0" i="0" u="none" strike="noStrike" dirty="0">
                          <a:solidFill>
                            <a:schemeClr val="tx1"/>
                          </a:solidFill>
                          <a:effectLst/>
                          <a:latin typeface="Calibri" panose="020F0502020204030204" pitchFamily="34" charset="0"/>
                        </a:rPr>
                        <a:t>1,409,000</a:t>
                      </a:r>
                    </a:p>
                  </a:txBody>
                  <a:tcPr marL="3810" marR="3810" marT="3810" marB="0" anchor="ctr"/>
                </a:tc>
                <a:tc>
                  <a:txBody>
                    <a:bodyPr/>
                    <a:lstStyle/>
                    <a:p>
                      <a:pPr algn="ctr" rtl="0" fontAlgn="ctr"/>
                      <a:r>
                        <a:rPr lang="en-US" sz="1800" b="0" i="0" u="none" strike="noStrike" dirty="0" smtClean="0">
                          <a:solidFill>
                            <a:schemeClr val="tx1"/>
                          </a:solidFill>
                          <a:effectLst/>
                          <a:latin typeface="Calibri" panose="020F0502020204030204" pitchFamily="34" charset="0"/>
                        </a:rPr>
                        <a:t>100%</a:t>
                      </a:r>
                      <a:endParaRPr lang="en-US" sz="1800" b="0" i="0" u="none" strike="noStrike" dirty="0">
                        <a:solidFill>
                          <a:schemeClr val="tx1"/>
                        </a:solidFill>
                        <a:effectLst/>
                        <a:latin typeface="Calibri" panose="020F0502020204030204" pitchFamily="34" charset="0"/>
                      </a:endParaRPr>
                    </a:p>
                  </a:txBody>
                  <a:tcPr marL="3810" marR="3810" marT="3810" marB="0" anchor="ctr"/>
                </a:tc>
                <a:tc>
                  <a:txBody>
                    <a:bodyPr/>
                    <a:lstStyle/>
                    <a:p>
                      <a:pPr algn="ctr" rtl="0" fontAlgn="ctr"/>
                      <a:r>
                        <a:rPr lang="en-US" sz="1800" b="0" i="0" u="none" strike="noStrike" dirty="0">
                          <a:solidFill>
                            <a:schemeClr val="tx1"/>
                          </a:solidFill>
                          <a:effectLst/>
                          <a:latin typeface="Calibri" panose="020F0502020204030204" pitchFamily="34" charset="0"/>
                        </a:rPr>
                        <a:t>1,817,610</a:t>
                      </a:r>
                    </a:p>
                  </a:txBody>
                  <a:tcPr marL="3810" marR="3810" marT="3810" marB="0" anchor="ctr"/>
                </a:tc>
                <a:tc>
                  <a:txBody>
                    <a:bodyPr/>
                    <a:lstStyle/>
                    <a:p>
                      <a:pPr algn="ctr" rtl="0" fontAlgn="ctr"/>
                      <a:r>
                        <a:rPr lang="en-US" sz="1800" b="0" i="0" u="none" strike="noStrike" dirty="0" smtClean="0">
                          <a:solidFill>
                            <a:schemeClr val="tx1"/>
                          </a:solidFill>
                          <a:effectLst/>
                          <a:latin typeface="Calibri" panose="020F0502020204030204" pitchFamily="34" charset="0"/>
                        </a:rPr>
                        <a:t>100%</a:t>
                      </a:r>
                      <a:endParaRPr lang="en-US" sz="1800" b="0" i="0" u="none" strike="noStrike" dirty="0">
                        <a:solidFill>
                          <a:schemeClr val="tx1"/>
                        </a:solidFill>
                        <a:effectLst/>
                        <a:latin typeface="Calibri" panose="020F0502020204030204" pitchFamily="34" charset="0"/>
                      </a:endParaRPr>
                    </a:p>
                  </a:txBody>
                  <a:tcPr marL="3810" marR="3810" marT="3810" marB="0" anchor="ctr"/>
                </a:tc>
              </a:tr>
              <a:tr h="384048">
                <a:tc>
                  <a:txBody>
                    <a:bodyPr/>
                    <a:lstStyle/>
                    <a:p>
                      <a:r>
                        <a:rPr lang="en-US" sz="1800" dirty="0" smtClean="0"/>
                        <a:t>60 and Older</a:t>
                      </a:r>
                      <a:endParaRPr lang="en-US" sz="1800" dirty="0"/>
                    </a:p>
                  </a:txBody>
                  <a:tcPr marL="68580" marR="68580" marT="34290" marB="34290"/>
                </a:tc>
                <a:tc>
                  <a:txBody>
                    <a:bodyPr/>
                    <a:lstStyle/>
                    <a:p>
                      <a:pPr algn="ctr" rtl="0" fontAlgn="ctr"/>
                      <a:r>
                        <a:rPr lang="en-US" sz="1800" b="0" i="0" u="none" strike="noStrike" dirty="0">
                          <a:solidFill>
                            <a:srgbClr val="000000"/>
                          </a:solidFill>
                          <a:effectLst/>
                          <a:latin typeface="Calibri" panose="020F0502020204030204" pitchFamily="34" charset="0"/>
                        </a:rPr>
                        <a:t>227,596</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16.2%</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290,762</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16.0%</a:t>
                      </a:r>
                    </a:p>
                  </a:txBody>
                  <a:tcPr marL="3810" marR="3810" marT="3810" marB="0" anchor="ctr"/>
                </a:tc>
              </a:tr>
              <a:tr h="336042">
                <a:tc>
                  <a:txBody>
                    <a:bodyPr/>
                    <a:lstStyle/>
                    <a:p>
                      <a:r>
                        <a:rPr lang="en-US" sz="1800" dirty="0" smtClean="0"/>
                        <a:t>     60 to 64 years</a:t>
                      </a:r>
                      <a:endParaRPr lang="en-US" sz="1800" dirty="0"/>
                    </a:p>
                  </a:txBody>
                  <a:tcPr marL="68580" marR="68580" marT="34290" marB="34290"/>
                </a:tc>
                <a:tc>
                  <a:txBody>
                    <a:bodyPr/>
                    <a:lstStyle/>
                    <a:p>
                      <a:pPr algn="ctr" rtl="0" fontAlgn="ctr"/>
                      <a:r>
                        <a:rPr lang="en-US" sz="1800" b="0" i="0" u="none" strike="noStrike">
                          <a:solidFill>
                            <a:srgbClr val="000000"/>
                          </a:solidFill>
                          <a:effectLst/>
                          <a:latin typeface="Calibri" panose="020F0502020204030204" pitchFamily="34" charset="0"/>
                        </a:rPr>
                        <a:t>68,636</a:t>
                      </a:r>
                    </a:p>
                  </a:txBody>
                  <a:tcPr marL="3810" marR="3810" marT="3810" marB="0" anchor="ctr"/>
                </a:tc>
                <a:tc>
                  <a:txBody>
                    <a:bodyPr/>
                    <a:lstStyle/>
                    <a:p>
                      <a:pPr algn="ctr" rtl="0" fontAlgn="ctr"/>
                      <a:r>
                        <a:rPr lang="en-US" sz="1800" b="0" i="0" u="none" strike="noStrike" dirty="0">
                          <a:solidFill>
                            <a:srgbClr val="000000"/>
                          </a:solidFill>
                          <a:effectLst/>
                          <a:latin typeface="Calibri" panose="020F0502020204030204" pitchFamily="34" charset="0"/>
                        </a:rPr>
                        <a:t>4.9%</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90,335</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5.0%</a:t>
                      </a:r>
                    </a:p>
                  </a:txBody>
                  <a:tcPr marL="3810" marR="3810" marT="3810" marB="0" anchor="ctr"/>
                </a:tc>
              </a:tr>
              <a:tr h="288036">
                <a:tc>
                  <a:txBody>
                    <a:bodyPr/>
                    <a:lstStyle/>
                    <a:p>
                      <a:r>
                        <a:rPr lang="en-US" sz="1800" dirty="0" smtClean="0"/>
                        <a:t>     65 to 74 years</a:t>
                      </a:r>
                      <a:endParaRPr lang="en-US" sz="1800" dirty="0"/>
                    </a:p>
                  </a:txBody>
                  <a:tcPr marL="68580" marR="68580" marT="34290" marB="34290"/>
                </a:tc>
                <a:tc>
                  <a:txBody>
                    <a:bodyPr/>
                    <a:lstStyle/>
                    <a:p>
                      <a:pPr algn="ctr" rtl="0" fontAlgn="ctr"/>
                      <a:r>
                        <a:rPr lang="en-US" sz="1800" b="0" i="0" u="none" strike="noStrike">
                          <a:solidFill>
                            <a:srgbClr val="000000"/>
                          </a:solidFill>
                          <a:effectLst/>
                          <a:latin typeface="Calibri" panose="020F0502020204030204" pitchFamily="34" charset="0"/>
                        </a:rPr>
                        <a:t>88,503</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6.3%</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114,783</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6.3%</a:t>
                      </a:r>
                    </a:p>
                  </a:txBody>
                  <a:tcPr marL="3810" marR="3810" marT="3810" marB="0" anchor="ctr"/>
                </a:tc>
              </a:tr>
              <a:tr h="408051">
                <a:tc>
                  <a:txBody>
                    <a:bodyPr/>
                    <a:lstStyle/>
                    <a:p>
                      <a:r>
                        <a:rPr lang="en-US" sz="1800" dirty="0" smtClean="0"/>
                        <a:t>     75</a:t>
                      </a:r>
                      <a:r>
                        <a:rPr lang="en-US" sz="1800" baseline="0" dirty="0" smtClean="0"/>
                        <a:t> to 84 years</a:t>
                      </a:r>
                      <a:endParaRPr lang="en-US" sz="1800" dirty="0"/>
                    </a:p>
                  </a:txBody>
                  <a:tcPr marL="68580" marR="68580" marT="34290" marB="34290"/>
                </a:tc>
                <a:tc>
                  <a:txBody>
                    <a:bodyPr/>
                    <a:lstStyle/>
                    <a:p>
                      <a:pPr algn="ctr" rtl="0" fontAlgn="ctr"/>
                      <a:r>
                        <a:rPr lang="en-US" sz="1800" b="0" i="0" u="none" strike="noStrike">
                          <a:solidFill>
                            <a:srgbClr val="000000"/>
                          </a:solidFill>
                          <a:effectLst/>
                          <a:latin typeface="Calibri" panose="020F0502020204030204" pitchFamily="34" charset="0"/>
                        </a:rPr>
                        <a:t>49,724</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3.5%</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61,334</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3.4%</a:t>
                      </a:r>
                    </a:p>
                  </a:txBody>
                  <a:tcPr marL="3810" marR="3810" marT="3810" marB="0" anchor="ctr"/>
                </a:tc>
              </a:tr>
              <a:tr h="4800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85 years and older</a:t>
                      </a:r>
                    </a:p>
                    <a:p>
                      <a:endParaRPr lang="en-US" sz="1800" dirty="0"/>
                    </a:p>
                  </a:txBody>
                  <a:tcPr marL="68580" marR="68580" marT="34290" marB="34290"/>
                </a:tc>
                <a:tc>
                  <a:txBody>
                    <a:bodyPr/>
                    <a:lstStyle/>
                    <a:p>
                      <a:pPr algn="ctr" rtl="0" fontAlgn="ctr"/>
                      <a:r>
                        <a:rPr lang="en-US" sz="1800" b="0" i="0" u="none" strike="noStrike">
                          <a:solidFill>
                            <a:srgbClr val="000000"/>
                          </a:solidFill>
                          <a:effectLst/>
                          <a:latin typeface="Calibri" panose="020F0502020204030204" pitchFamily="34" charset="0"/>
                        </a:rPr>
                        <a:t>20,733</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1.5%</a:t>
                      </a:r>
                    </a:p>
                  </a:txBody>
                  <a:tcPr marL="3810" marR="3810" marT="3810" marB="0" anchor="ctr"/>
                </a:tc>
                <a:tc>
                  <a:txBody>
                    <a:bodyPr/>
                    <a:lstStyle/>
                    <a:p>
                      <a:pPr algn="ctr" rtl="0" fontAlgn="ctr"/>
                      <a:r>
                        <a:rPr lang="en-US" sz="1800" b="0" i="0" u="none" strike="noStrike">
                          <a:solidFill>
                            <a:srgbClr val="000000"/>
                          </a:solidFill>
                          <a:effectLst/>
                          <a:latin typeface="Calibri" panose="020F0502020204030204" pitchFamily="34" charset="0"/>
                        </a:rPr>
                        <a:t>24,310</a:t>
                      </a:r>
                    </a:p>
                  </a:txBody>
                  <a:tcPr marL="3810" marR="3810" marT="3810" marB="0" anchor="ctr"/>
                </a:tc>
                <a:tc>
                  <a:txBody>
                    <a:bodyPr/>
                    <a:lstStyle/>
                    <a:p>
                      <a:pPr algn="ctr" rtl="0" fontAlgn="ctr"/>
                      <a:r>
                        <a:rPr lang="en-US" sz="1800" b="0" i="0" u="none" strike="noStrike" dirty="0">
                          <a:solidFill>
                            <a:srgbClr val="000000"/>
                          </a:solidFill>
                          <a:effectLst/>
                          <a:latin typeface="Calibri" panose="020F0502020204030204" pitchFamily="34" charset="0"/>
                        </a:rPr>
                        <a:t>1.3%</a:t>
                      </a:r>
                    </a:p>
                  </a:txBody>
                  <a:tcPr marL="3810" marR="3810" marT="3810" marB="0" anchor="ctr"/>
                </a:tc>
              </a:tr>
            </a:tbl>
          </a:graphicData>
        </a:graphic>
      </p:graphicFrame>
      <p:sp>
        <p:nvSpPr>
          <p:cNvPr id="5" name="TextBox 4"/>
          <p:cNvSpPr txBox="1"/>
          <p:nvPr/>
        </p:nvSpPr>
        <p:spPr>
          <a:xfrm>
            <a:off x="566867" y="5816085"/>
            <a:ext cx="7886700" cy="207749"/>
          </a:xfrm>
          <a:prstGeom prst="rect">
            <a:avLst/>
          </a:prstGeom>
          <a:noFill/>
        </p:spPr>
        <p:txBody>
          <a:bodyPr wrap="square" rtlCol="0">
            <a:spAutoFit/>
          </a:bodyPr>
          <a:lstStyle/>
          <a:p>
            <a:r>
              <a:rPr lang="en-US" sz="750" dirty="0"/>
              <a:t>Source: US Census Bureau, 2013 American Community Survey, DP05 and estimated from DP05.</a:t>
            </a:r>
          </a:p>
        </p:txBody>
      </p:sp>
    </p:spTree>
    <p:extLst>
      <p:ext uri="{BB962C8B-B14F-4D97-AF65-F5344CB8AC3E}">
        <p14:creationId xmlns:p14="http://schemas.microsoft.com/office/powerpoint/2010/main" val="52410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923" b="10385"/>
          <a:stretch/>
        </p:blipFill>
        <p:spPr>
          <a:xfrm>
            <a:off x="3657600" y="1219200"/>
            <a:ext cx="5303775" cy="5383653"/>
          </a:xfrm>
          <a:prstGeom prst="rect">
            <a:avLst/>
          </a:prstGeom>
        </p:spPr>
      </p:pic>
      <p:pic>
        <p:nvPicPr>
          <p:cNvPr id="3" name="Picture 2"/>
          <p:cNvPicPr>
            <a:picLocks noChangeAspect="1"/>
          </p:cNvPicPr>
          <p:nvPr/>
        </p:nvPicPr>
        <p:blipFill rotWithShape="1">
          <a:blip r:embed="rId4"/>
          <a:srcRect t="36585"/>
          <a:stretch/>
        </p:blipFill>
        <p:spPr>
          <a:xfrm>
            <a:off x="762000" y="2971800"/>
            <a:ext cx="2153850" cy="1778000"/>
          </a:xfrm>
          <a:prstGeom prst="rect">
            <a:avLst/>
          </a:prstGeom>
        </p:spPr>
      </p:pic>
      <p:sp>
        <p:nvSpPr>
          <p:cNvPr id="4" name="Title 3"/>
          <p:cNvSpPr>
            <a:spLocks noGrp="1"/>
          </p:cNvSpPr>
          <p:nvPr>
            <p:ph type="title"/>
          </p:nvPr>
        </p:nvSpPr>
        <p:spPr>
          <a:xfrm>
            <a:off x="1676400" y="228600"/>
            <a:ext cx="6781800" cy="990600"/>
          </a:xfrm>
        </p:spPr>
        <p:txBody>
          <a:bodyPr/>
          <a:lstStyle/>
          <a:p>
            <a:r>
              <a:rPr lang="en-US" sz="2400" dirty="0" smtClean="0"/>
              <a:t>Estimated population of persons aged 60 years and more, Census Tracts, Bexar County, Texas,2009-2013 </a:t>
            </a:r>
            <a:endParaRPr lang="en-US" sz="2400" dirty="0"/>
          </a:p>
        </p:txBody>
      </p:sp>
      <p:sp>
        <p:nvSpPr>
          <p:cNvPr id="5" name="Rectangle 4"/>
          <p:cNvSpPr/>
          <p:nvPr/>
        </p:nvSpPr>
        <p:spPr>
          <a:xfrm>
            <a:off x="0" y="658592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3872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386541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918" b="9508"/>
          <a:stretch/>
        </p:blipFill>
        <p:spPr>
          <a:xfrm>
            <a:off x="3804512" y="1156877"/>
            <a:ext cx="5192576" cy="5454443"/>
          </a:xfrm>
          <a:prstGeom prst="rect">
            <a:avLst/>
          </a:prstGeom>
        </p:spPr>
      </p:pic>
      <p:pic>
        <p:nvPicPr>
          <p:cNvPr id="3" name="Picture 2"/>
          <p:cNvPicPr>
            <a:picLocks noChangeAspect="1"/>
          </p:cNvPicPr>
          <p:nvPr/>
        </p:nvPicPr>
        <p:blipFill rotWithShape="1">
          <a:blip r:embed="rId3"/>
          <a:srcRect t="36585"/>
          <a:stretch/>
        </p:blipFill>
        <p:spPr>
          <a:xfrm>
            <a:off x="1066800" y="2743200"/>
            <a:ext cx="2061542" cy="1701800"/>
          </a:xfrm>
          <a:prstGeom prst="rect">
            <a:avLst/>
          </a:prstGeom>
        </p:spPr>
      </p:pic>
      <p:sp>
        <p:nvSpPr>
          <p:cNvPr id="4" name="Title 3"/>
          <p:cNvSpPr>
            <a:spLocks noGrp="1"/>
          </p:cNvSpPr>
          <p:nvPr>
            <p:ph type="title"/>
          </p:nvPr>
        </p:nvSpPr>
        <p:spPr>
          <a:xfrm>
            <a:off x="1752600" y="76200"/>
            <a:ext cx="7162800" cy="990600"/>
          </a:xfrm>
        </p:spPr>
        <p:txBody>
          <a:bodyPr/>
          <a:lstStyle/>
          <a:p>
            <a:r>
              <a:rPr lang="en-US" sz="2800" dirty="0"/>
              <a:t>Percent of households </a:t>
            </a:r>
            <a:r>
              <a:rPr lang="en-US" sz="2800" dirty="0" smtClean="0"/>
              <a:t>that have at </a:t>
            </a:r>
            <a:r>
              <a:rPr lang="en-US" sz="2800" dirty="0"/>
              <a:t>least one person aged 60 years or more, Census Tracts, Bexar County, Texas, 2009-2013</a:t>
            </a:r>
          </a:p>
        </p:txBody>
      </p:sp>
      <p:sp>
        <p:nvSpPr>
          <p:cNvPr id="5" name="Rectangle 4"/>
          <p:cNvSpPr/>
          <p:nvPr/>
        </p:nvSpPr>
        <p:spPr>
          <a:xfrm>
            <a:off x="0" y="658592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0595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400" dirty="0" smtClean="0"/>
              <a:t>Percent of persons 60 years of age and older living with grandchildren (under 18 years), San Antonio and Bexar County, Texas, 2013</a:t>
            </a:r>
            <a:endParaRPr lang="en-US" sz="2400" dirty="0"/>
          </a:p>
        </p:txBody>
      </p:sp>
      <p:graphicFrame>
        <p:nvGraphicFramePr>
          <p:cNvPr id="6" name="Content Placeholder 5"/>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6200" y="6477000"/>
            <a:ext cx="7886700" cy="207749"/>
          </a:xfrm>
          <a:prstGeom prst="rect">
            <a:avLst/>
          </a:prstGeom>
          <a:noFill/>
        </p:spPr>
        <p:txBody>
          <a:bodyPr wrap="square" rtlCol="0">
            <a:spAutoFit/>
          </a:bodyPr>
          <a:lstStyle/>
          <a:p>
            <a:r>
              <a:rPr lang="en-US" sz="750" dirty="0"/>
              <a:t>Source: US Census Bureau, 2013 American Community Survey, </a:t>
            </a:r>
            <a:r>
              <a:rPr lang="en-US" sz="750" dirty="0" smtClean="0"/>
              <a:t>One-year Sample, DP03</a:t>
            </a:r>
            <a:r>
              <a:rPr lang="en-US" sz="750" dirty="0"/>
              <a:t>.</a:t>
            </a:r>
          </a:p>
        </p:txBody>
      </p:sp>
    </p:spTree>
    <p:extLst>
      <p:ext uri="{BB962C8B-B14F-4D97-AF65-F5344CB8AC3E}">
        <p14:creationId xmlns:p14="http://schemas.microsoft.com/office/powerpoint/2010/main" val="186361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886700" cy="994172"/>
          </a:xfrm>
        </p:spPr>
        <p:txBody>
          <a:bodyPr>
            <a:noAutofit/>
          </a:bodyPr>
          <a:lstStyle/>
          <a:p>
            <a:r>
              <a:rPr lang="en-US" sz="2400" dirty="0" smtClean="0"/>
              <a:t>Persons aged 60 years and older raising their own grandchildren, San Antonio and Bexar County, Texas, 2013</a:t>
            </a:r>
            <a:endParaRPr lang="en-US" sz="2400" dirty="0"/>
          </a:p>
        </p:txBody>
      </p:sp>
      <p:graphicFrame>
        <p:nvGraphicFramePr>
          <p:cNvPr id="4" name="Content Placeholder 3"/>
          <p:cNvGraphicFramePr>
            <a:graphicFrameLocks noGrp="1"/>
          </p:cNvGraphicFramePr>
          <p:nvPr>
            <p:ph idx="1"/>
            <p:extLst/>
          </p:nvPr>
        </p:nvGraphicFramePr>
        <p:xfrm>
          <a:off x="505083" y="1475418"/>
          <a:ext cx="7886700" cy="4236720"/>
        </p:xfrm>
        <a:graphic>
          <a:graphicData uri="http://schemas.openxmlformats.org/drawingml/2006/table">
            <a:tbl>
              <a:tblPr firstRow="1" bandRow="1">
                <a:tableStyleId>{5C22544A-7EE6-4342-B048-85BDC9FD1C3A}</a:tableStyleId>
              </a:tblPr>
              <a:tblGrid>
                <a:gridCol w="1577340"/>
                <a:gridCol w="1577340"/>
                <a:gridCol w="1577340"/>
                <a:gridCol w="1577340"/>
                <a:gridCol w="1577340"/>
              </a:tblGrid>
              <a:tr h="278130">
                <a:tc>
                  <a:txBody>
                    <a:bodyPr/>
                    <a:lstStyle/>
                    <a:p>
                      <a:endParaRPr lang="en-US" sz="1400" dirty="0"/>
                    </a:p>
                  </a:txBody>
                  <a:tcPr marL="68580" marR="68580" marT="34290" marB="34290"/>
                </a:tc>
                <a:tc gridSpan="2">
                  <a:txBody>
                    <a:bodyPr/>
                    <a:lstStyle/>
                    <a:p>
                      <a:pPr algn="ctr"/>
                      <a:r>
                        <a:rPr lang="en-US" sz="1400" dirty="0" smtClean="0"/>
                        <a:t>San Antonio</a:t>
                      </a:r>
                      <a:endParaRPr lang="en-US" sz="1400" dirty="0"/>
                    </a:p>
                  </a:txBody>
                  <a:tcPr marL="68580" marR="68580" marT="34290" marB="34290"/>
                </a:tc>
                <a:tc hMerge="1">
                  <a:txBody>
                    <a:bodyPr/>
                    <a:lstStyle/>
                    <a:p>
                      <a:endParaRPr lang="en-US" dirty="0"/>
                    </a:p>
                  </a:txBody>
                  <a:tcPr/>
                </a:tc>
                <a:tc gridSpan="2">
                  <a:txBody>
                    <a:bodyPr/>
                    <a:lstStyle/>
                    <a:p>
                      <a:pPr algn="ctr"/>
                      <a:r>
                        <a:rPr lang="en-US" sz="1400" dirty="0" smtClean="0"/>
                        <a:t>Bexar County</a:t>
                      </a:r>
                      <a:endParaRPr lang="en-US" sz="1400" dirty="0"/>
                    </a:p>
                  </a:txBody>
                  <a:tcPr marL="68580" marR="68580" marT="34290" marB="34290"/>
                </a:tc>
                <a:tc hMerge="1">
                  <a:txBody>
                    <a:bodyPr/>
                    <a:lstStyle/>
                    <a:p>
                      <a:endParaRPr lang="en-US" dirty="0"/>
                    </a:p>
                  </a:txBody>
                  <a:tcPr/>
                </a:tc>
              </a:tr>
              <a:tr h="274320">
                <a:tc>
                  <a:txBody>
                    <a:bodyPr/>
                    <a:lstStyle/>
                    <a:p>
                      <a:endParaRPr lang="en-US" sz="1400" dirty="0"/>
                    </a:p>
                  </a:txBody>
                  <a:tcPr marL="68580" marR="68580" marT="34290" marB="34290"/>
                </a:tc>
                <a:tc>
                  <a:txBody>
                    <a:bodyPr/>
                    <a:lstStyle/>
                    <a:p>
                      <a:pPr algn="ctr"/>
                      <a:r>
                        <a:rPr lang="en-US" sz="1400" dirty="0" smtClean="0"/>
                        <a:t>Estimate</a:t>
                      </a:r>
                      <a:endParaRPr lang="en-US" sz="1400" dirty="0"/>
                    </a:p>
                  </a:txBody>
                  <a:tcPr marL="68580" marR="68580" marT="34290" marB="34290"/>
                </a:tc>
                <a:tc>
                  <a:txBody>
                    <a:bodyPr/>
                    <a:lstStyle/>
                    <a:p>
                      <a:pPr algn="ctr"/>
                      <a:r>
                        <a:rPr lang="en-US" sz="1400" dirty="0" smtClean="0"/>
                        <a:t>%</a:t>
                      </a:r>
                      <a:endParaRPr lang="en-US" sz="1400" dirty="0"/>
                    </a:p>
                  </a:txBody>
                  <a:tcPr marL="68580" marR="68580" marT="34290" marB="34290"/>
                </a:tc>
                <a:tc>
                  <a:txBody>
                    <a:bodyPr/>
                    <a:lstStyle/>
                    <a:p>
                      <a:pPr algn="ctr"/>
                      <a:r>
                        <a:rPr lang="en-US" sz="1400" dirty="0" smtClean="0"/>
                        <a:t>Estimate</a:t>
                      </a:r>
                      <a:endParaRPr lang="en-US" sz="1400" dirty="0"/>
                    </a:p>
                  </a:txBody>
                  <a:tcPr marL="68580" marR="68580" marT="34290" marB="34290"/>
                </a:tc>
                <a:tc>
                  <a:txBody>
                    <a:bodyPr/>
                    <a:lstStyle/>
                    <a:p>
                      <a:pPr algn="ctr"/>
                      <a:r>
                        <a:rPr lang="en-US" sz="1400" dirty="0" smtClean="0"/>
                        <a:t>%</a:t>
                      </a:r>
                      <a:endParaRPr lang="en-US" sz="1400" dirty="0"/>
                    </a:p>
                  </a:txBody>
                  <a:tcPr marL="68580" marR="68580" marT="34290" marB="34290"/>
                </a:tc>
              </a:tr>
              <a:tr h="891540">
                <a:tc>
                  <a:txBody>
                    <a:bodyPr/>
                    <a:lstStyle/>
                    <a:p>
                      <a:r>
                        <a:rPr lang="en-US" sz="1400" dirty="0" smtClean="0"/>
                        <a:t>Grandparents living with own grandchildren (under 18)</a:t>
                      </a:r>
                      <a:endParaRPr lang="en-US" sz="1400" dirty="0"/>
                    </a:p>
                  </a:txBody>
                  <a:tcPr marL="68580" marR="68580" marT="34290" marB="34290"/>
                </a:tc>
                <a:tc>
                  <a:txBody>
                    <a:bodyPr/>
                    <a:lstStyle/>
                    <a:p>
                      <a:pPr algn="ctr"/>
                      <a:r>
                        <a:rPr lang="en-US" sz="1400" dirty="0" smtClean="0"/>
                        <a:t>46,673</a:t>
                      </a:r>
                      <a:endParaRPr lang="en-US" sz="1400" dirty="0"/>
                    </a:p>
                  </a:txBody>
                  <a:tcPr marL="68580" marR="68580" marT="34290" marB="34290"/>
                </a:tc>
                <a:tc>
                  <a:txBody>
                    <a:bodyPr/>
                    <a:lstStyle/>
                    <a:p>
                      <a:pPr algn="ctr"/>
                      <a:r>
                        <a:rPr lang="en-US" sz="1400" dirty="0" smtClean="0"/>
                        <a:t>100</a:t>
                      </a:r>
                      <a:endParaRPr lang="en-US" sz="1400" dirty="0"/>
                    </a:p>
                  </a:txBody>
                  <a:tcPr marL="68580" marR="68580" marT="34290" marB="34290"/>
                </a:tc>
                <a:tc>
                  <a:txBody>
                    <a:bodyPr/>
                    <a:lstStyle/>
                    <a:p>
                      <a:pPr algn="ctr"/>
                      <a:r>
                        <a:rPr lang="en-US" sz="1400" dirty="0" smtClean="0"/>
                        <a:t>61,762</a:t>
                      </a:r>
                      <a:endParaRPr lang="en-US" sz="1400" dirty="0"/>
                    </a:p>
                  </a:txBody>
                  <a:tcPr marL="68580" marR="68580" marT="34290" marB="34290"/>
                </a:tc>
                <a:tc>
                  <a:txBody>
                    <a:bodyPr/>
                    <a:lstStyle/>
                    <a:p>
                      <a:pPr algn="ctr"/>
                      <a:r>
                        <a:rPr lang="en-US" sz="1400" dirty="0" smtClean="0"/>
                        <a:t>100</a:t>
                      </a:r>
                      <a:endParaRPr lang="en-US" sz="1400" dirty="0"/>
                    </a:p>
                  </a:txBody>
                  <a:tcPr marL="68580" marR="68580" marT="34290" marB="34290"/>
                </a:tc>
              </a:tr>
              <a:tr h="480060">
                <a:tc>
                  <a:txBody>
                    <a:bodyPr/>
                    <a:lstStyle/>
                    <a:p>
                      <a:r>
                        <a:rPr lang="en-US" sz="1400" dirty="0" smtClean="0"/>
                        <a:t>     Responsible for   </a:t>
                      </a:r>
                    </a:p>
                    <a:p>
                      <a:r>
                        <a:rPr lang="en-US" sz="1400" dirty="0" smtClean="0"/>
                        <a:t>     grandchildren</a:t>
                      </a:r>
                      <a:endParaRPr lang="en-US" sz="1400" dirty="0"/>
                    </a:p>
                  </a:txBody>
                  <a:tcPr marL="68580" marR="68580" marT="34290" marB="34290"/>
                </a:tc>
                <a:tc>
                  <a:txBody>
                    <a:bodyPr/>
                    <a:lstStyle/>
                    <a:p>
                      <a:pPr algn="ctr"/>
                      <a:r>
                        <a:rPr lang="en-US" sz="1400" dirty="0" smtClean="0"/>
                        <a:t>18,448</a:t>
                      </a:r>
                      <a:endParaRPr lang="en-US" sz="1400" dirty="0"/>
                    </a:p>
                  </a:txBody>
                  <a:tcPr marL="68580" marR="68580" marT="34290" marB="34290"/>
                </a:tc>
                <a:tc>
                  <a:txBody>
                    <a:bodyPr/>
                    <a:lstStyle/>
                    <a:p>
                      <a:pPr algn="ctr"/>
                      <a:r>
                        <a:rPr lang="en-US" sz="1400" dirty="0" smtClean="0"/>
                        <a:t>39.5</a:t>
                      </a:r>
                      <a:endParaRPr lang="en-US" sz="1400" dirty="0"/>
                    </a:p>
                  </a:txBody>
                  <a:tcPr marL="68580" marR="68580" marT="34290" marB="34290"/>
                </a:tc>
                <a:tc>
                  <a:txBody>
                    <a:bodyPr/>
                    <a:lstStyle/>
                    <a:p>
                      <a:pPr algn="ctr"/>
                      <a:r>
                        <a:rPr lang="en-US" sz="1400" dirty="0" smtClean="0"/>
                        <a:t>24,680</a:t>
                      </a:r>
                      <a:endParaRPr lang="en-US" sz="1400" dirty="0"/>
                    </a:p>
                  </a:txBody>
                  <a:tcPr marL="68580" marR="68580" marT="34290" marB="34290"/>
                </a:tc>
                <a:tc>
                  <a:txBody>
                    <a:bodyPr/>
                    <a:lstStyle/>
                    <a:p>
                      <a:pPr algn="ctr"/>
                      <a:r>
                        <a:rPr lang="en-US" sz="1400" dirty="0" smtClean="0"/>
                        <a:t>40.0</a:t>
                      </a:r>
                      <a:endParaRPr lang="en-US" sz="1400" dirty="0"/>
                    </a:p>
                  </a:txBody>
                  <a:tcPr marL="68580" marR="68580" marT="34290" marB="34290"/>
                </a:tc>
              </a:tr>
              <a:tr h="274320">
                <a:tc gridSpan="5">
                  <a:txBody>
                    <a:bodyPr/>
                    <a:lstStyle/>
                    <a:p>
                      <a:r>
                        <a:rPr lang="en-US" sz="1400" dirty="0" smtClean="0"/>
                        <a:t>Years responsible</a:t>
                      </a:r>
                      <a:r>
                        <a:rPr lang="en-US" sz="1400" baseline="0" dirty="0" smtClean="0"/>
                        <a:t> for grandchildren</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74320">
                <a:tc>
                  <a:txBody>
                    <a:bodyPr/>
                    <a:lstStyle/>
                    <a:p>
                      <a:r>
                        <a:rPr lang="en-US" sz="1400" dirty="0" smtClean="0"/>
                        <a:t>     Less than 1 year</a:t>
                      </a:r>
                      <a:endParaRPr lang="en-US" sz="1400" dirty="0"/>
                    </a:p>
                  </a:txBody>
                  <a:tcPr marL="68580" marR="68580" marT="34290" marB="34290"/>
                </a:tc>
                <a:tc>
                  <a:txBody>
                    <a:bodyPr/>
                    <a:lstStyle/>
                    <a:p>
                      <a:pPr algn="ctr"/>
                      <a:r>
                        <a:rPr lang="en-US" sz="1400" dirty="0" smtClean="0"/>
                        <a:t>5,247</a:t>
                      </a:r>
                      <a:endParaRPr lang="en-US" sz="1400" dirty="0"/>
                    </a:p>
                  </a:txBody>
                  <a:tcPr marL="68580" marR="68580" marT="34290" marB="34290"/>
                </a:tc>
                <a:tc>
                  <a:txBody>
                    <a:bodyPr/>
                    <a:lstStyle/>
                    <a:p>
                      <a:pPr algn="ctr"/>
                      <a:r>
                        <a:rPr lang="en-US" sz="1400" dirty="0" smtClean="0"/>
                        <a:t>11.2</a:t>
                      </a:r>
                      <a:endParaRPr lang="en-US" sz="1400" dirty="0"/>
                    </a:p>
                  </a:txBody>
                  <a:tcPr marL="68580" marR="68580" marT="34290" marB="34290"/>
                </a:tc>
                <a:tc>
                  <a:txBody>
                    <a:bodyPr/>
                    <a:lstStyle/>
                    <a:p>
                      <a:pPr algn="ctr"/>
                      <a:r>
                        <a:rPr lang="en-US" sz="1400" dirty="0" smtClean="0"/>
                        <a:t>6,787</a:t>
                      </a:r>
                      <a:endParaRPr lang="en-US" sz="1400" dirty="0"/>
                    </a:p>
                  </a:txBody>
                  <a:tcPr marL="68580" marR="68580" marT="34290" marB="34290"/>
                </a:tc>
                <a:tc>
                  <a:txBody>
                    <a:bodyPr/>
                    <a:lstStyle/>
                    <a:p>
                      <a:pPr algn="ctr"/>
                      <a:r>
                        <a:rPr lang="en-US" sz="1400" dirty="0" smtClean="0"/>
                        <a:t>11.0</a:t>
                      </a:r>
                      <a:endParaRPr lang="en-US" sz="1400" dirty="0"/>
                    </a:p>
                  </a:txBody>
                  <a:tcPr marL="68580" marR="68580" marT="34290" marB="34290"/>
                </a:tc>
              </a:tr>
              <a:tr h="274320">
                <a:tc>
                  <a:txBody>
                    <a:bodyPr/>
                    <a:lstStyle/>
                    <a:p>
                      <a:r>
                        <a:rPr lang="en-US" sz="1400" dirty="0" smtClean="0"/>
                        <a:t>     1 to 2 years</a:t>
                      </a:r>
                      <a:endParaRPr lang="en-US" sz="1400" dirty="0"/>
                    </a:p>
                  </a:txBody>
                  <a:tcPr marL="68580" marR="68580" marT="34290" marB="34290"/>
                </a:tc>
                <a:tc>
                  <a:txBody>
                    <a:bodyPr/>
                    <a:lstStyle/>
                    <a:p>
                      <a:pPr algn="ctr"/>
                      <a:r>
                        <a:rPr lang="en-US" sz="1400" dirty="0" smtClean="0"/>
                        <a:t>4,231</a:t>
                      </a:r>
                      <a:endParaRPr lang="en-US" sz="1400" dirty="0"/>
                    </a:p>
                  </a:txBody>
                  <a:tcPr marL="68580" marR="68580" marT="34290" marB="34290"/>
                </a:tc>
                <a:tc>
                  <a:txBody>
                    <a:bodyPr/>
                    <a:lstStyle/>
                    <a:p>
                      <a:pPr algn="ctr"/>
                      <a:r>
                        <a:rPr lang="en-US" sz="1400" dirty="0" smtClean="0"/>
                        <a:t>9.1</a:t>
                      </a:r>
                      <a:endParaRPr lang="en-US" sz="1400" dirty="0"/>
                    </a:p>
                  </a:txBody>
                  <a:tcPr marL="68580" marR="68580" marT="34290" marB="34290"/>
                </a:tc>
                <a:tc>
                  <a:txBody>
                    <a:bodyPr/>
                    <a:lstStyle/>
                    <a:p>
                      <a:pPr algn="ctr"/>
                      <a:r>
                        <a:rPr lang="en-US" sz="1400" dirty="0" smtClean="0"/>
                        <a:t>5,287</a:t>
                      </a:r>
                      <a:endParaRPr lang="en-US" sz="1400" dirty="0"/>
                    </a:p>
                  </a:txBody>
                  <a:tcPr marL="68580" marR="68580" marT="34290" marB="34290"/>
                </a:tc>
                <a:tc>
                  <a:txBody>
                    <a:bodyPr/>
                    <a:lstStyle/>
                    <a:p>
                      <a:pPr algn="ctr"/>
                      <a:r>
                        <a:rPr lang="en-US" sz="1400" dirty="0" smtClean="0"/>
                        <a:t>8.6</a:t>
                      </a:r>
                      <a:endParaRPr lang="en-US" sz="1400" dirty="0"/>
                    </a:p>
                  </a:txBody>
                  <a:tcPr marL="68580" marR="68580" marT="34290" marB="34290"/>
                </a:tc>
              </a:tr>
              <a:tr h="274320">
                <a:tc>
                  <a:txBody>
                    <a:bodyPr/>
                    <a:lstStyle/>
                    <a:p>
                      <a:r>
                        <a:rPr lang="en-US" sz="1400" dirty="0" smtClean="0"/>
                        <a:t>     3 to 4 years</a:t>
                      </a:r>
                      <a:endParaRPr lang="en-US" sz="1400" dirty="0"/>
                    </a:p>
                  </a:txBody>
                  <a:tcPr marL="68580" marR="68580" marT="34290" marB="34290"/>
                </a:tc>
                <a:tc>
                  <a:txBody>
                    <a:bodyPr/>
                    <a:lstStyle/>
                    <a:p>
                      <a:pPr algn="ctr"/>
                      <a:r>
                        <a:rPr lang="en-US" sz="1400" dirty="0" smtClean="0"/>
                        <a:t>3,550</a:t>
                      </a:r>
                      <a:endParaRPr lang="en-US" sz="1400" dirty="0"/>
                    </a:p>
                  </a:txBody>
                  <a:tcPr marL="68580" marR="68580" marT="34290" marB="34290"/>
                </a:tc>
                <a:tc>
                  <a:txBody>
                    <a:bodyPr/>
                    <a:lstStyle/>
                    <a:p>
                      <a:pPr algn="ctr"/>
                      <a:r>
                        <a:rPr lang="en-US" sz="1400" dirty="0" smtClean="0"/>
                        <a:t>7.6</a:t>
                      </a:r>
                      <a:endParaRPr lang="en-US" sz="1400" dirty="0"/>
                    </a:p>
                  </a:txBody>
                  <a:tcPr marL="68580" marR="68580" marT="34290" marB="34290"/>
                </a:tc>
                <a:tc>
                  <a:txBody>
                    <a:bodyPr/>
                    <a:lstStyle/>
                    <a:p>
                      <a:pPr algn="ctr"/>
                      <a:r>
                        <a:rPr lang="en-US" sz="1400" dirty="0" smtClean="0"/>
                        <a:t>4,659</a:t>
                      </a:r>
                      <a:endParaRPr lang="en-US" sz="1400" dirty="0"/>
                    </a:p>
                  </a:txBody>
                  <a:tcPr marL="68580" marR="68580" marT="34290" marB="34290"/>
                </a:tc>
                <a:tc>
                  <a:txBody>
                    <a:bodyPr/>
                    <a:lstStyle/>
                    <a:p>
                      <a:pPr algn="ctr"/>
                      <a:r>
                        <a:rPr lang="en-US" sz="1400" dirty="0" smtClean="0"/>
                        <a:t>7.5</a:t>
                      </a:r>
                      <a:endParaRPr lang="en-US" sz="1400" dirty="0"/>
                    </a:p>
                  </a:txBody>
                  <a:tcPr marL="68580" marR="68580" marT="34290" marB="34290"/>
                </a:tc>
              </a:tr>
              <a:tr h="274320">
                <a:tc>
                  <a:txBody>
                    <a:bodyPr/>
                    <a:lstStyle/>
                    <a:p>
                      <a:r>
                        <a:rPr lang="en-US" sz="1400" dirty="0" smtClean="0"/>
                        <a:t>     5 or more</a:t>
                      </a:r>
                      <a:r>
                        <a:rPr lang="en-US" sz="1400" baseline="0" dirty="0" smtClean="0"/>
                        <a:t> years</a:t>
                      </a:r>
                      <a:endParaRPr lang="en-US" sz="1400" dirty="0"/>
                    </a:p>
                  </a:txBody>
                  <a:tcPr marL="68580" marR="68580" marT="34290" marB="34290"/>
                </a:tc>
                <a:tc>
                  <a:txBody>
                    <a:bodyPr/>
                    <a:lstStyle/>
                    <a:p>
                      <a:pPr algn="ctr"/>
                      <a:r>
                        <a:rPr lang="en-US" sz="1400" dirty="0" smtClean="0"/>
                        <a:t>5,420</a:t>
                      </a:r>
                      <a:endParaRPr lang="en-US" sz="1400" dirty="0"/>
                    </a:p>
                  </a:txBody>
                  <a:tcPr marL="68580" marR="68580" marT="34290" marB="34290"/>
                </a:tc>
                <a:tc>
                  <a:txBody>
                    <a:bodyPr/>
                    <a:lstStyle/>
                    <a:p>
                      <a:pPr algn="ctr"/>
                      <a:r>
                        <a:rPr lang="en-US" sz="1400" dirty="0" smtClean="0"/>
                        <a:t>11.6</a:t>
                      </a:r>
                      <a:endParaRPr lang="en-US" sz="1400" dirty="0"/>
                    </a:p>
                  </a:txBody>
                  <a:tcPr marL="68580" marR="68580" marT="34290" marB="34290"/>
                </a:tc>
                <a:tc>
                  <a:txBody>
                    <a:bodyPr/>
                    <a:lstStyle/>
                    <a:p>
                      <a:pPr algn="ctr"/>
                      <a:r>
                        <a:rPr lang="en-US" sz="1400" dirty="0" smtClean="0"/>
                        <a:t>7,947</a:t>
                      </a:r>
                      <a:endParaRPr lang="en-US" sz="1400" dirty="0"/>
                    </a:p>
                  </a:txBody>
                  <a:tcPr marL="68580" marR="68580" marT="34290" marB="34290"/>
                </a:tc>
                <a:tc>
                  <a:txBody>
                    <a:bodyPr/>
                    <a:lstStyle/>
                    <a:p>
                      <a:pPr algn="ctr"/>
                      <a:r>
                        <a:rPr lang="en-US" sz="1400" dirty="0" smtClean="0"/>
                        <a:t>12.9</a:t>
                      </a:r>
                      <a:endParaRPr lang="en-US" sz="1400" dirty="0"/>
                    </a:p>
                  </a:txBody>
                  <a:tcPr marL="68580" marR="68580" marT="34290" marB="34290"/>
                </a:tc>
              </a:tr>
              <a:tr h="274320">
                <a:tc gridSpan="5">
                  <a:txBody>
                    <a:bodyPr/>
                    <a:lstStyle/>
                    <a:p>
                      <a:r>
                        <a:rPr lang="en-US" sz="1400" dirty="0" smtClean="0"/>
                        <a:t>Characteristics of Senior</a:t>
                      </a:r>
                      <a:endParaRPr lang="en-US" sz="1400" dirty="0"/>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74320">
                <a:tc>
                  <a:txBody>
                    <a:bodyPr/>
                    <a:lstStyle/>
                    <a:p>
                      <a:r>
                        <a:rPr lang="en-US" sz="1400" dirty="0" smtClean="0"/>
                        <a:t>     Female</a:t>
                      </a:r>
                      <a:endParaRPr lang="en-US" sz="1400" dirty="0"/>
                    </a:p>
                  </a:txBody>
                  <a:tcPr marL="68580" marR="68580" marT="34290" marB="34290"/>
                </a:tc>
                <a:tc>
                  <a:txBody>
                    <a:bodyPr/>
                    <a:lstStyle/>
                    <a:p>
                      <a:pPr algn="ctr"/>
                      <a:r>
                        <a:rPr lang="en-US" sz="1400" dirty="0" smtClean="0"/>
                        <a:t>11,443</a:t>
                      </a:r>
                      <a:endParaRPr lang="en-US" sz="1400" dirty="0"/>
                    </a:p>
                  </a:txBody>
                  <a:tcPr marL="68580" marR="68580" marT="34290" marB="34290"/>
                </a:tc>
                <a:tc>
                  <a:txBody>
                    <a:bodyPr/>
                    <a:lstStyle/>
                    <a:p>
                      <a:pPr algn="ctr"/>
                      <a:r>
                        <a:rPr lang="en-US" sz="1400" dirty="0" smtClean="0"/>
                        <a:t>62.0</a:t>
                      </a:r>
                      <a:endParaRPr lang="en-US" sz="1400" dirty="0"/>
                    </a:p>
                  </a:txBody>
                  <a:tcPr marL="68580" marR="68580" marT="34290" marB="34290"/>
                </a:tc>
                <a:tc>
                  <a:txBody>
                    <a:bodyPr/>
                    <a:lstStyle/>
                    <a:p>
                      <a:pPr algn="ctr"/>
                      <a:r>
                        <a:rPr lang="en-US" sz="1400" dirty="0" smtClean="0"/>
                        <a:t>15,353</a:t>
                      </a:r>
                      <a:endParaRPr lang="en-US" sz="1400" dirty="0"/>
                    </a:p>
                  </a:txBody>
                  <a:tcPr marL="68580" marR="68580" marT="34290" marB="34290"/>
                </a:tc>
                <a:tc>
                  <a:txBody>
                    <a:bodyPr/>
                    <a:lstStyle/>
                    <a:p>
                      <a:pPr algn="ctr"/>
                      <a:r>
                        <a:rPr lang="en-US" sz="1400" dirty="0" smtClean="0"/>
                        <a:t>62.2</a:t>
                      </a:r>
                      <a:endParaRPr lang="en-US" sz="1400" dirty="0"/>
                    </a:p>
                  </a:txBody>
                  <a:tcPr marL="68580" marR="68580" marT="34290" marB="34290"/>
                </a:tc>
              </a:tr>
              <a:tr h="274320">
                <a:tc>
                  <a:txBody>
                    <a:bodyPr/>
                    <a:lstStyle/>
                    <a:p>
                      <a:r>
                        <a:rPr lang="en-US" sz="1400" dirty="0" smtClean="0"/>
                        <a:t>     Married</a:t>
                      </a:r>
                      <a:endParaRPr lang="en-US" sz="1400" dirty="0"/>
                    </a:p>
                  </a:txBody>
                  <a:tcPr marL="68580" marR="68580" marT="34290" marB="34290"/>
                </a:tc>
                <a:tc>
                  <a:txBody>
                    <a:bodyPr/>
                    <a:lstStyle/>
                    <a:p>
                      <a:pPr algn="ctr"/>
                      <a:r>
                        <a:rPr lang="en-US" sz="1400" dirty="0" smtClean="0"/>
                        <a:t>13,042</a:t>
                      </a:r>
                      <a:endParaRPr lang="en-US" sz="1400" dirty="0"/>
                    </a:p>
                  </a:txBody>
                  <a:tcPr marL="68580" marR="68580" marT="34290" marB="34290"/>
                </a:tc>
                <a:tc>
                  <a:txBody>
                    <a:bodyPr/>
                    <a:lstStyle/>
                    <a:p>
                      <a:pPr algn="ctr"/>
                      <a:r>
                        <a:rPr lang="en-US" sz="1400" dirty="0" smtClean="0"/>
                        <a:t>70.7</a:t>
                      </a:r>
                      <a:endParaRPr lang="en-US" sz="1400" dirty="0"/>
                    </a:p>
                  </a:txBody>
                  <a:tcPr marL="68580" marR="68580" marT="34290" marB="34290"/>
                </a:tc>
                <a:tc>
                  <a:txBody>
                    <a:bodyPr/>
                    <a:lstStyle/>
                    <a:p>
                      <a:pPr algn="ctr"/>
                      <a:r>
                        <a:rPr lang="en-US" sz="1400" dirty="0" smtClean="0"/>
                        <a:t>17,708</a:t>
                      </a:r>
                      <a:endParaRPr lang="en-US" sz="1400" dirty="0"/>
                    </a:p>
                  </a:txBody>
                  <a:tcPr marL="68580" marR="68580" marT="34290" marB="34290"/>
                </a:tc>
                <a:tc>
                  <a:txBody>
                    <a:bodyPr/>
                    <a:lstStyle/>
                    <a:p>
                      <a:pPr algn="ctr"/>
                      <a:r>
                        <a:rPr lang="en-US" sz="1400" dirty="0" smtClean="0"/>
                        <a:t>71.8</a:t>
                      </a:r>
                      <a:endParaRPr lang="en-US" sz="1400" dirty="0"/>
                    </a:p>
                  </a:txBody>
                  <a:tcPr marL="68580" marR="68580" marT="34290" marB="34290"/>
                </a:tc>
              </a:tr>
            </a:tbl>
          </a:graphicData>
        </a:graphic>
      </p:graphicFrame>
      <p:sp>
        <p:nvSpPr>
          <p:cNvPr id="5" name="TextBox 4"/>
          <p:cNvSpPr txBox="1"/>
          <p:nvPr/>
        </p:nvSpPr>
        <p:spPr>
          <a:xfrm>
            <a:off x="228600" y="6400800"/>
            <a:ext cx="7886700" cy="207749"/>
          </a:xfrm>
          <a:prstGeom prst="rect">
            <a:avLst/>
          </a:prstGeom>
          <a:noFill/>
        </p:spPr>
        <p:txBody>
          <a:bodyPr wrap="square" rtlCol="0">
            <a:spAutoFit/>
          </a:bodyPr>
          <a:lstStyle/>
          <a:p>
            <a:r>
              <a:rPr lang="en-US" sz="750" dirty="0"/>
              <a:t>Source: US Census Bureau, 2013 Year American Community Survey, One-year </a:t>
            </a:r>
            <a:r>
              <a:rPr lang="en-US" sz="750" dirty="0" smtClean="0"/>
              <a:t>Sample, DP02</a:t>
            </a:r>
            <a:r>
              <a:rPr lang="en-US" sz="750" dirty="0"/>
              <a:t>.</a:t>
            </a:r>
          </a:p>
        </p:txBody>
      </p:sp>
    </p:spTree>
    <p:extLst>
      <p:ext uri="{BB962C8B-B14F-4D97-AF65-F5344CB8AC3E}">
        <p14:creationId xmlns:p14="http://schemas.microsoft.com/office/powerpoint/2010/main" val="432571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sp>
        <p:nvSpPr>
          <p:cNvPr id="9" name="Title 1"/>
          <p:cNvSpPr>
            <a:spLocks noGrp="1"/>
          </p:cNvSpPr>
          <p:nvPr>
            <p:ph type="title"/>
          </p:nvPr>
        </p:nvSpPr>
        <p:spPr/>
        <p:txBody>
          <a:bodyPr>
            <a:noAutofit/>
          </a:bodyPr>
          <a:lstStyle/>
          <a:p>
            <a:r>
              <a:rPr lang="en-US" sz="2400" dirty="0" smtClean="0"/>
              <a:t>Work status for adults and those aged 60 years and older, San Antonio and Bexar County, Texas, 2013</a:t>
            </a:r>
            <a:endParaRPr lang="en-US" sz="2400" dirty="0"/>
          </a:p>
        </p:txBody>
      </p:sp>
      <p:sp>
        <p:nvSpPr>
          <p:cNvPr id="10" name="TextBox 9"/>
          <p:cNvSpPr txBox="1"/>
          <p:nvPr/>
        </p:nvSpPr>
        <p:spPr>
          <a:xfrm>
            <a:off x="0" y="6477000"/>
            <a:ext cx="7886700" cy="207749"/>
          </a:xfrm>
          <a:prstGeom prst="rect">
            <a:avLst/>
          </a:prstGeom>
          <a:noFill/>
        </p:spPr>
        <p:txBody>
          <a:bodyPr wrap="square" rtlCol="0">
            <a:spAutoFit/>
          </a:bodyPr>
          <a:lstStyle/>
          <a:p>
            <a:r>
              <a:rPr lang="en-US" sz="750" dirty="0"/>
              <a:t>Source: US Census Bureau, 2013 American Census Survey, </a:t>
            </a:r>
            <a:r>
              <a:rPr lang="en-US" sz="750" dirty="0" smtClean="0"/>
              <a:t>One-year Sample, S0102</a:t>
            </a:r>
            <a:r>
              <a:rPr lang="en-US" sz="750" dirty="0"/>
              <a:t>.</a:t>
            </a:r>
          </a:p>
        </p:txBody>
      </p:sp>
    </p:spTree>
    <p:extLst>
      <p:ext uri="{BB962C8B-B14F-4D97-AF65-F5344CB8AC3E}">
        <p14:creationId xmlns:p14="http://schemas.microsoft.com/office/powerpoint/2010/main" val="1755999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16" b="11693"/>
          <a:stretch/>
        </p:blipFill>
        <p:spPr>
          <a:xfrm>
            <a:off x="3959585" y="1219200"/>
            <a:ext cx="5175948" cy="5374482"/>
          </a:xfrm>
          <a:prstGeom prst="rect">
            <a:avLst/>
          </a:prstGeom>
        </p:spPr>
      </p:pic>
      <p:pic>
        <p:nvPicPr>
          <p:cNvPr id="3" name="Picture 2"/>
          <p:cNvPicPr>
            <a:picLocks noChangeAspect="1"/>
          </p:cNvPicPr>
          <p:nvPr/>
        </p:nvPicPr>
        <p:blipFill rotWithShape="1">
          <a:blip r:embed="rId3"/>
          <a:srcRect t="37037"/>
          <a:stretch/>
        </p:blipFill>
        <p:spPr>
          <a:xfrm>
            <a:off x="873998" y="2743200"/>
            <a:ext cx="2599446" cy="2209800"/>
          </a:xfrm>
          <a:prstGeom prst="rect">
            <a:avLst/>
          </a:prstGeom>
        </p:spPr>
      </p:pic>
      <p:sp>
        <p:nvSpPr>
          <p:cNvPr id="4" name="Title 3"/>
          <p:cNvSpPr>
            <a:spLocks noGrp="1"/>
          </p:cNvSpPr>
          <p:nvPr>
            <p:ph type="title"/>
          </p:nvPr>
        </p:nvSpPr>
        <p:spPr>
          <a:xfrm>
            <a:off x="1904813" y="76200"/>
            <a:ext cx="6934200" cy="990600"/>
          </a:xfrm>
        </p:spPr>
        <p:txBody>
          <a:bodyPr/>
          <a:lstStyle/>
          <a:p>
            <a:r>
              <a:rPr lang="en-US" sz="2800" dirty="0" smtClean="0"/>
              <a:t>Percent of persons aged 65 years and older who are working, Census Tracts, Bexar County, Texas, 2009-2013</a:t>
            </a:r>
            <a:endParaRPr lang="en-US" sz="2800" dirty="0"/>
          </a:p>
        </p:txBody>
      </p:sp>
      <p:sp>
        <p:nvSpPr>
          <p:cNvPr id="5" name="Rectangle 4"/>
          <p:cNvSpPr/>
          <p:nvPr/>
        </p:nvSpPr>
        <p:spPr>
          <a:xfrm>
            <a:off x="0" y="658592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3731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934200" cy="990600"/>
          </a:xfrm>
        </p:spPr>
        <p:txBody>
          <a:bodyPr/>
          <a:lstStyle/>
          <a:p>
            <a:r>
              <a:rPr lang="en-US" sz="2400" dirty="0" smtClean="0"/>
              <a:t>Percent of persons aged 65 years and older who’s income is below the poverty threshold, Census Tracts, Bexar County, Texas, 2011-2015</a:t>
            </a:r>
            <a:endParaRPr lang="en-US" sz="2400" dirty="0"/>
          </a:p>
        </p:txBody>
      </p:sp>
      <p:sp>
        <p:nvSpPr>
          <p:cNvPr id="3" name="Slide Number Placeholder 2"/>
          <p:cNvSpPr>
            <a:spLocks noGrp="1"/>
          </p:cNvSpPr>
          <p:nvPr>
            <p:ph type="sldNum" sz="quarter" idx="12"/>
          </p:nvPr>
        </p:nvSpPr>
        <p:spPr/>
        <p:txBody>
          <a:bodyPr/>
          <a:lstStyle/>
          <a:p>
            <a:fld id="{2BC1FA3B-F0C1-4F58-90BE-DCC7501F4B28}" type="slidenum">
              <a:rPr lang="en-US" smtClean="0"/>
              <a:pPr/>
              <a:t>25</a:t>
            </a:fld>
            <a:endParaRPr lang="en-US" dirty="0"/>
          </a:p>
        </p:txBody>
      </p:sp>
      <p:pic>
        <p:nvPicPr>
          <p:cNvPr id="4" name="Picture 3"/>
          <p:cNvPicPr>
            <a:picLocks noChangeAspect="1"/>
          </p:cNvPicPr>
          <p:nvPr/>
        </p:nvPicPr>
        <p:blipFill rotWithShape="1">
          <a:blip r:embed="rId2"/>
          <a:srcRect t="40382"/>
          <a:stretch/>
        </p:blipFill>
        <p:spPr>
          <a:xfrm>
            <a:off x="838200" y="2971800"/>
            <a:ext cx="1389150" cy="1237500"/>
          </a:xfrm>
          <a:prstGeom prst="rect">
            <a:avLst/>
          </a:prstGeom>
        </p:spPr>
      </p:pic>
      <p:pic>
        <p:nvPicPr>
          <p:cNvPr id="5" name="Picture 4"/>
          <p:cNvPicPr>
            <a:picLocks noChangeAspect="1"/>
          </p:cNvPicPr>
          <p:nvPr/>
        </p:nvPicPr>
        <p:blipFill rotWithShape="1">
          <a:blip r:embed="rId3"/>
          <a:srcRect t="23687" b="10363"/>
          <a:stretch/>
        </p:blipFill>
        <p:spPr>
          <a:xfrm>
            <a:off x="2415445" y="1211712"/>
            <a:ext cx="5913310" cy="5289748"/>
          </a:xfrm>
          <a:prstGeom prst="rect">
            <a:avLst/>
          </a:prstGeom>
        </p:spPr>
      </p:pic>
      <p:sp>
        <p:nvSpPr>
          <p:cNvPr id="6" name="TextBox 5"/>
          <p:cNvSpPr txBox="1"/>
          <p:nvPr/>
        </p:nvSpPr>
        <p:spPr>
          <a:xfrm>
            <a:off x="76200" y="6524628"/>
            <a:ext cx="7886700" cy="207749"/>
          </a:xfrm>
          <a:prstGeom prst="rect">
            <a:avLst/>
          </a:prstGeom>
          <a:noFill/>
        </p:spPr>
        <p:txBody>
          <a:bodyPr wrap="square" rtlCol="0">
            <a:spAutoFit/>
          </a:bodyPr>
          <a:lstStyle/>
          <a:p>
            <a:r>
              <a:rPr lang="en-US" sz="750" dirty="0"/>
              <a:t>Source: US Census Bureau, </a:t>
            </a:r>
            <a:r>
              <a:rPr lang="en-US" sz="750" dirty="0" smtClean="0"/>
              <a:t>2015 </a:t>
            </a:r>
            <a:r>
              <a:rPr lang="en-US" sz="750" dirty="0"/>
              <a:t>American Community </a:t>
            </a:r>
            <a:r>
              <a:rPr lang="en-US" sz="750" dirty="0" smtClean="0"/>
              <a:t>Survey, Five-year Sample.</a:t>
            </a:r>
            <a:endParaRPr lang="en-US" sz="750" dirty="0"/>
          </a:p>
        </p:txBody>
      </p:sp>
    </p:spTree>
    <p:extLst>
      <p:ext uri="{BB962C8B-B14F-4D97-AF65-F5344CB8AC3E}">
        <p14:creationId xmlns:p14="http://schemas.microsoft.com/office/powerpoint/2010/main" val="2855424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6858000" cy="990600"/>
          </a:xfrm>
        </p:spPr>
        <p:txBody>
          <a:bodyPr>
            <a:noAutofit/>
          </a:bodyPr>
          <a:lstStyle/>
          <a:p>
            <a:r>
              <a:rPr lang="en-US" sz="2400" dirty="0" smtClean="0"/>
              <a:t>Median household income for persons aged 60 years and older, San Antonio  and Bexar County, Texas, 2013</a:t>
            </a:r>
            <a:endParaRPr lang="en-US" sz="2400" dirty="0"/>
          </a:p>
        </p:txBody>
      </p:sp>
      <p:graphicFrame>
        <p:nvGraphicFramePr>
          <p:cNvPr id="6" name="Content Placeholder 5"/>
          <p:cNvGraphicFramePr>
            <a:graphicFrameLocks noGrp="1"/>
          </p:cNvGraphicFramePr>
          <p:nvPr>
            <p:ph idx="1"/>
            <p:extLst/>
          </p:nvPr>
        </p:nvGraphicFramePr>
        <p:xfrm>
          <a:off x="628650" y="2226468"/>
          <a:ext cx="8058150" cy="379333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04800" y="6477000"/>
            <a:ext cx="7886700" cy="207749"/>
          </a:xfrm>
          <a:prstGeom prst="rect">
            <a:avLst/>
          </a:prstGeom>
          <a:noFill/>
        </p:spPr>
        <p:txBody>
          <a:bodyPr wrap="square" rtlCol="0">
            <a:spAutoFit/>
          </a:bodyPr>
          <a:lstStyle/>
          <a:p>
            <a:r>
              <a:rPr lang="en-US" sz="750" dirty="0"/>
              <a:t>Source: US Census Bureau, 2013 American Community Survey, One-year Sample, DP03.</a:t>
            </a:r>
          </a:p>
        </p:txBody>
      </p:sp>
    </p:spTree>
    <p:extLst>
      <p:ext uri="{BB962C8B-B14F-4D97-AF65-F5344CB8AC3E}">
        <p14:creationId xmlns:p14="http://schemas.microsoft.com/office/powerpoint/2010/main" val="8595190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Poverty characteristics of persons in San Antonio and Bexar County, Texas, 2013</a:t>
            </a:r>
            <a:endParaRPr lang="en-US" sz="3200" dirty="0"/>
          </a:p>
        </p:txBody>
      </p:sp>
      <p:sp>
        <p:nvSpPr>
          <p:cNvPr id="3" name="Content Placeholder 2"/>
          <p:cNvSpPr>
            <a:spLocks noGrp="1"/>
          </p:cNvSpPr>
          <p:nvPr>
            <p:ph idx="1"/>
          </p:nvPr>
        </p:nvSpPr>
        <p:spPr/>
        <p:txBody>
          <a:bodyPr>
            <a:normAutofit/>
          </a:bodyPr>
          <a:lstStyle/>
          <a:p>
            <a:r>
              <a:rPr lang="en-US" dirty="0" smtClean="0"/>
              <a:t>Percentage of People Whose Income in the Past 12 Months is Below the Poverty Level</a:t>
            </a:r>
          </a:p>
          <a:p>
            <a:pPr lvl="1"/>
            <a:r>
              <a:rPr lang="en-US" dirty="0" smtClean="0"/>
              <a:t>San Antonio – 19.6% (all people)</a:t>
            </a:r>
          </a:p>
          <a:p>
            <a:pPr lvl="2"/>
            <a:r>
              <a:rPr lang="en-US" dirty="0" smtClean="0"/>
              <a:t>27.3% - Under 18 years</a:t>
            </a:r>
          </a:p>
          <a:p>
            <a:pPr lvl="2"/>
            <a:r>
              <a:rPr lang="en-US" dirty="0" smtClean="0"/>
              <a:t>17.7% - 18 to 64 years</a:t>
            </a:r>
          </a:p>
          <a:p>
            <a:pPr lvl="2"/>
            <a:r>
              <a:rPr lang="en-US" b="1" dirty="0" smtClean="0"/>
              <a:t>12.5% - 65 years and older</a:t>
            </a:r>
          </a:p>
          <a:p>
            <a:pPr marL="685800" lvl="2" indent="0">
              <a:buNone/>
            </a:pPr>
            <a:endParaRPr lang="en-US" b="1" dirty="0" smtClean="0"/>
          </a:p>
          <a:p>
            <a:pPr lvl="1"/>
            <a:r>
              <a:rPr lang="en-US" dirty="0" smtClean="0"/>
              <a:t>Bexar County – 17.3% (all people)</a:t>
            </a:r>
          </a:p>
          <a:p>
            <a:pPr lvl="2"/>
            <a:r>
              <a:rPr lang="en-US" dirty="0" smtClean="0"/>
              <a:t>23.7 – Under 18 years</a:t>
            </a:r>
          </a:p>
          <a:p>
            <a:pPr lvl="2"/>
            <a:r>
              <a:rPr lang="en-US" dirty="0" smtClean="0"/>
              <a:t>15.7% - 65 years and older</a:t>
            </a:r>
          </a:p>
          <a:p>
            <a:pPr lvl="2"/>
            <a:r>
              <a:rPr lang="en-US" b="1" dirty="0" smtClean="0"/>
              <a:t>11.1% - 65 years and older</a:t>
            </a:r>
          </a:p>
          <a:p>
            <a:pPr lvl="1"/>
            <a:endParaRPr lang="en-US" dirty="0" smtClean="0"/>
          </a:p>
          <a:p>
            <a:pPr lvl="2"/>
            <a:endParaRPr lang="en-US" dirty="0"/>
          </a:p>
        </p:txBody>
      </p:sp>
      <p:sp>
        <p:nvSpPr>
          <p:cNvPr id="4" name="TextBox 3"/>
          <p:cNvSpPr txBox="1"/>
          <p:nvPr/>
        </p:nvSpPr>
        <p:spPr>
          <a:xfrm>
            <a:off x="228600" y="6481765"/>
            <a:ext cx="7886700" cy="207749"/>
          </a:xfrm>
          <a:prstGeom prst="rect">
            <a:avLst/>
          </a:prstGeom>
          <a:noFill/>
        </p:spPr>
        <p:txBody>
          <a:bodyPr wrap="square" rtlCol="0">
            <a:spAutoFit/>
          </a:bodyPr>
          <a:lstStyle/>
          <a:p>
            <a:r>
              <a:rPr lang="en-US" sz="750" dirty="0"/>
              <a:t>Source: US Census Bureau, 2013 American Community Survey, One-Year Sample, CP03.</a:t>
            </a:r>
          </a:p>
        </p:txBody>
      </p:sp>
    </p:spTree>
    <p:extLst>
      <p:ext uri="{BB962C8B-B14F-4D97-AF65-F5344CB8AC3E}">
        <p14:creationId xmlns:p14="http://schemas.microsoft.com/office/powerpoint/2010/main" val="18626755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086" b="9729"/>
          <a:stretch/>
        </p:blipFill>
        <p:spPr>
          <a:xfrm>
            <a:off x="3581400" y="1219200"/>
            <a:ext cx="5255821" cy="5366720"/>
          </a:xfrm>
          <a:prstGeom prst="rect">
            <a:avLst/>
          </a:prstGeom>
        </p:spPr>
      </p:pic>
      <p:pic>
        <p:nvPicPr>
          <p:cNvPr id="3" name="Picture 2"/>
          <p:cNvPicPr>
            <a:picLocks noChangeAspect="1"/>
          </p:cNvPicPr>
          <p:nvPr/>
        </p:nvPicPr>
        <p:blipFill rotWithShape="1">
          <a:blip r:embed="rId3"/>
          <a:srcRect t="38539" r="7143" b="1"/>
          <a:stretch/>
        </p:blipFill>
        <p:spPr>
          <a:xfrm>
            <a:off x="495300" y="2438400"/>
            <a:ext cx="2590800" cy="2315308"/>
          </a:xfrm>
          <a:prstGeom prst="rect">
            <a:avLst/>
          </a:prstGeom>
        </p:spPr>
      </p:pic>
      <p:sp>
        <p:nvSpPr>
          <p:cNvPr id="4" name="Title 3"/>
          <p:cNvSpPr>
            <a:spLocks noGrp="1"/>
          </p:cNvSpPr>
          <p:nvPr>
            <p:ph type="title"/>
          </p:nvPr>
        </p:nvSpPr>
        <p:spPr>
          <a:xfrm>
            <a:off x="1752600" y="152400"/>
            <a:ext cx="6705600" cy="990600"/>
          </a:xfrm>
        </p:spPr>
        <p:txBody>
          <a:bodyPr>
            <a:noAutofit/>
          </a:bodyPr>
          <a:lstStyle/>
          <a:p>
            <a:r>
              <a:rPr lang="en-US" sz="2400" dirty="0" smtClean="0">
                <a:solidFill>
                  <a:schemeClr val="tx2"/>
                </a:solidFill>
              </a:rPr>
              <a:t>Percent of households with at least one person aged 60 years or more that receive SNAP, Census Tracts, Bexar County, Texas, 2009-2013</a:t>
            </a:r>
            <a:endParaRPr lang="en-US" sz="2400" dirty="0">
              <a:solidFill>
                <a:schemeClr val="tx2"/>
              </a:solidFill>
            </a:endParaRPr>
          </a:p>
        </p:txBody>
      </p:sp>
      <p:sp>
        <p:nvSpPr>
          <p:cNvPr id="6" name="Rectangle 5"/>
          <p:cNvSpPr/>
          <p:nvPr/>
        </p:nvSpPr>
        <p:spPr>
          <a:xfrm>
            <a:off x="0" y="658592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0767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Marital status of persons age 60 years and older, San Antonio and Bexar County, Texas, 2013</a:t>
            </a:r>
            <a:endParaRPr lang="en-US" sz="2400" dirty="0"/>
          </a:p>
        </p:txBody>
      </p:sp>
      <p:graphicFrame>
        <p:nvGraphicFramePr>
          <p:cNvPr id="7" name="Content Placeholder 6"/>
          <p:cNvGraphicFramePr>
            <a:graphicFrameLocks noGrp="1"/>
          </p:cNvGraphicFramePr>
          <p:nvPr>
            <p:ph idx="1"/>
            <p:extLst/>
          </p:nvPr>
        </p:nvGraphicFramePr>
        <p:xfrm>
          <a:off x="5069633" y="1600200"/>
          <a:ext cx="4684356" cy="39005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nvPr>
        </p:nvGraphicFramePr>
        <p:xfrm>
          <a:off x="609600" y="1600200"/>
          <a:ext cx="5069633" cy="393916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8467" y="6477000"/>
            <a:ext cx="7886700" cy="207749"/>
          </a:xfrm>
          <a:prstGeom prst="rect">
            <a:avLst/>
          </a:prstGeom>
          <a:noFill/>
        </p:spPr>
        <p:txBody>
          <a:bodyPr wrap="square" rtlCol="0">
            <a:spAutoFit/>
          </a:bodyPr>
          <a:lstStyle/>
          <a:p>
            <a:r>
              <a:rPr lang="en-US" sz="750" dirty="0"/>
              <a:t>Source: US Census Bureau, 2013 American Community Survey, </a:t>
            </a:r>
            <a:r>
              <a:rPr lang="en-US" sz="750" dirty="0" smtClean="0"/>
              <a:t>One-year Sample, DP05</a:t>
            </a:r>
            <a:r>
              <a:rPr lang="en-US" sz="750" dirty="0"/>
              <a:t>.</a:t>
            </a:r>
          </a:p>
        </p:txBody>
      </p:sp>
    </p:spTree>
    <p:extLst>
      <p:ext uri="{BB962C8B-B14F-4D97-AF65-F5344CB8AC3E}">
        <p14:creationId xmlns:p14="http://schemas.microsoft.com/office/powerpoint/2010/main" val="1999877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561346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Householders age by type of household, San Antonio and Bexar County, Texas, 2013</a:t>
            </a:r>
            <a:endParaRPr lang="en-US" sz="2800" dirty="0"/>
          </a:p>
        </p:txBody>
      </p:sp>
      <p:graphicFrame>
        <p:nvGraphicFramePr>
          <p:cNvPr id="24" name="Content Placeholder 23"/>
          <p:cNvGraphicFramePr>
            <a:graphicFrameLocks noGrp="1"/>
          </p:cNvGraphicFramePr>
          <p:nvPr>
            <p:ph idx="1"/>
            <p:extLst/>
          </p:nvPr>
        </p:nvGraphicFramePr>
        <p:xfrm>
          <a:off x="628650" y="1295400"/>
          <a:ext cx="7829550" cy="419457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76200" y="6400800"/>
            <a:ext cx="7886700" cy="207749"/>
          </a:xfrm>
          <a:prstGeom prst="rect">
            <a:avLst/>
          </a:prstGeom>
          <a:noFill/>
        </p:spPr>
        <p:txBody>
          <a:bodyPr wrap="square" rtlCol="0">
            <a:spAutoFit/>
          </a:bodyPr>
          <a:lstStyle/>
          <a:p>
            <a:r>
              <a:rPr lang="en-US" sz="750" dirty="0"/>
              <a:t>Source: US Census Bureau, 2013 American Community </a:t>
            </a:r>
            <a:r>
              <a:rPr lang="en-US" sz="750" dirty="0" smtClean="0"/>
              <a:t>Survey, One-year Sample, DP05</a:t>
            </a:r>
            <a:r>
              <a:rPr lang="en-US" sz="750" dirty="0"/>
              <a:t>.</a:t>
            </a:r>
          </a:p>
        </p:txBody>
      </p:sp>
    </p:spTree>
    <p:extLst>
      <p:ext uri="{BB962C8B-B14F-4D97-AF65-F5344CB8AC3E}">
        <p14:creationId xmlns:p14="http://schemas.microsoft.com/office/powerpoint/2010/main" val="1390683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858000" cy="990600"/>
          </a:xfrm>
        </p:spPr>
        <p:txBody>
          <a:bodyPr>
            <a:noAutofit/>
          </a:bodyPr>
          <a:lstStyle/>
          <a:p>
            <a:r>
              <a:rPr lang="en-US" sz="2400" dirty="0" smtClean="0"/>
              <a:t>Percent distribution of race/ethnicity of persons aged 60 years and older, San Antonio and Bexar County, Texas, 2013</a:t>
            </a:r>
            <a:endParaRPr lang="en-US" sz="2400" dirty="0"/>
          </a:p>
        </p:txBody>
      </p:sp>
      <p:graphicFrame>
        <p:nvGraphicFramePr>
          <p:cNvPr id="8" name="Content Placeholder 7"/>
          <p:cNvGraphicFramePr>
            <a:graphicFrameLocks noGrp="1"/>
          </p:cNvGraphicFramePr>
          <p:nvPr>
            <p:ph idx="1"/>
            <p:extLst/>
          </p:nvPr>
        </p:nvGraphicFramePr>
        <p:xfrm>
          <a:off x="228601" y="1524000"/>
          <a:ext cx="4967416" cy="4724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7"/>
          <p:cNvGraphicFramePr>
            <a:graphicFrameLocks/>
          </p:cNvGraphicFramePr>
          <p:nvPr>
            <p:extLst/>
          </p:nvPr>
        </p:nvGraphicFramePr>
        <p:xfrm>
          <a:off x="4054561" y="1475603"/>
          <a:ext cx="496855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76200" y="6477000"/>
            <a:ext cx="7886700" cy="207749"/>
          </a:xfrm>
          <a:prstGeom prst="rect">
            <a:avLst/>
          </a:prstGeom>
          <a:noFill/>
        </p:spPr>
        <p:txBody>
          <a:bodyPr wrap="square" rtlCol="0">
            <a:spAutoFit/>
          </a:bodyPr>
          <a:lstStyle/>
          <a:p>
            <a:r>
              <a:rPr lang="en-US" sz="750" dirty="0"/>
              <a:t>Source: US Census Bureau, 2013 American Community Survey, One-year Sample, DP05.</a:t>
            </a:r>
          </a:p>
        </p:txBody>
      </p:sp>
    </p:spTree>
    <p:extLst>
      <p:ext uri="{BB962C8B-B14F-4D97-AF65-F5344CB8AC3E}">
        <p14:creationId xmlns:p14="http://schemas.microsoft.com/office/powerpoint/2010/main" val="4043615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990600"/>
          </a:xfrm>
        </p:spPr>
        <p:txBody>
          <a:bodyPr>
            <a:noAutofit/>
          </a:bodyPr>
          <a:lstStyle/>
          <a:p>
            <a:r>
              <a:rPr lang="en-US" sz="3200" dirty="0" smtClean="0"/>
              <a:t>Utilization of Senior Centers (national)</a:t>
            </a:r>
            <a:endParaRPr lang="en-US" sz="3200" dirty="0"/>
          </a:p>
        </p:txBody>
      </p:sp>
      <p:sp>
        <p:nvSpPr>
          <p:cNvPr id="3" name="Content Placeholder 2"/>
          <p:cNvSpPr>
            <a:spLocks noGrp="1"/>
          </p:cNvSpPr>
          <p:nvPr>
            <p:ph idx="1"/>
          </p:nvPr>
        </p:nvSpPr>
        <p:spPr/>
        <p:txBody>
          <a:bodyPr>
            <a:normAutofit/>
          </a:bodyPr>
          <a:lstStyle/>
          <a:p>
            <a:r>
              <a:rPr lang="en-US" dirty="0" smtClean="0"/>
              <a:t>Demographics</a:t>
            </a:r>
          </a:p>
          <a:p>
            <a:pPr lvl="1"/>
            <a:r>
              <a:rPr lang="en-US" dirty="0" smtClean="0"/>
              <a:t>Average age = 75</a:t>
            </a:r>
          </a:p>
          <a:p>
            <a:pPr lvl="1"/>
            <a:r>
              <a:rPr lang="en-US" dirty="0" smtClean="0"/>
              <a:t>70% are women</a:t>
            </a:r>
          </a:p>
          <a:p>
            <a:pPr lvl="1"/>
            <a:r>
              <a:rPr lang="en-US" dirty="0" smtClean="0"/>
              <a:t>50% live alone</a:t>
            </a:r>
          </a:p>
          <a:p>
            <a:pPr lvl="1"/>
            <a:r>
              <a:rPr lang="en-US" dirty="0" smtClean="0"/>
              <a:t>Most often: 1) Caucasian; 2) African Americans; 3) Hispanics; 4) Asians</a:t>
            </a:r>
          </a:p>
          <a:p>
            <a:pPr lvl="1"/>
            <a:r>
              <a:rPr lang="en-US" dirty="0" smtClean="0"/>
              <a:t>Lower income</a:t>
            </a:r>
          </a:p>
          <a:p>
            <a:r>
              <a:rPr lang="en-US" dirty="0" smtClean="0"/>
              <a:t>Usage</a:t>
            </a:r>
          </a:p>
          <a:p>
            <a:pPr lvl="1"/>
            <a:r>
              <a:rPr lang="en-US" dirty="0" smtClean="0"/>
              <a:t>75% visit 1-3x per week</a:t>
            </a:r>
          </a:p>
          <a:p>
            <a:pPr lvl="1"/>
            <a:r>
              <a:rPr lang="en-US" dirty="0" smtClean="0"/>
              <a:t>Average visit = 3.3 hours</a:t>
            </a:r>
          </a:p>
        </p:txBody>
      </p:sp>
      <p:sp>
        <p:nvSpPr>
          <p:cNvPr id="4" name="TextBox 3"/>
          <p:cNvSpPr txBox="1"/>
          <p:nvPr/>
        </p:nvSpPr>
        <p:spPr>
          <a:xfrm>
            <a:off x="152400" y="6403290"/>
            <a:ext cx="7886700" cy="207749"/>
          </a:xfrm>
          <a:prstGeom prst="rect">
            <a:avLst/>
          </a:prstGeom>
          <a:noFill/>
        </p:spPr>
        <p:txBody>
          <a:bodyPr wrap="square" rtlCol="0">
            <a:spAutoFit/>
          </a:bodyPr>
          <a:lstStyle/>
          <a:p>
            <a:r>
              <a:rPr lang="en-US" sz="750" dirty="0"/>
              <a:t>Source: National Council on Aging (NCOA), Senior Center Fact Sheet. Accessed August 6, 2015. </a:t>
            </a:r>
          </a:p>
        </p:txBody>
      </p:sp>
    </p:spTree>
    <p:extLst>
      <p:ext uri="{BB962C8B-B14F-4D97-AF65-F5344CB8AC3E}">
        <p14:creationId xmlns:p14="http://schemas.microsoft.com/office/powerpoint/2010/main" val="2901941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 Assistance</a:t>
            </a:r>
            <a:endParaRPr lang="en-US" dirty="0"/>
          </a:p>
        </p:txBody>
      </p:sp>
      <p:sp>
        <p:nvSpPr>
          <p:cNvPr id="3" name="Content Placeholder 2"/>
          <p:cNvSpPr>
            <a:spLocks noGrp="1"/>
          </p:cNvSpPr>
          <p:nvPr>
            <p:ph idx="1"/>
          </p:nvPr>
        </p:nvSpPr>
        <p:spPr/>
        <p:txBody>
          <a:bodyPr/>
          <a:lstStyle/>
          <a:p>
            <a:r>
              <a:rPr lang="en-US" dirty="0" smtClean="0"/>
              <a:t>San Antonio Housing Authority (SAHA)</a:t>
            </a:r>
          </a:p>
          <a:p>
            <a:pPr lvl="1"/>
            <a:r>
              <a:rPr lang="en-US" dirty="0" smtClean="0"/>
              <a:t>Section 8/Housing Choice Voucher Program</a:t>
            </a:r>
          </a:p>
          <a:p>
            <a:pPr lvl="2"/>
            <a:r>
              <a:rPr lang="en-US" dirty="0" smtClean="0"/>
              <a:t>10 Communities for Elderly/1,507 total units </a:t>
            </a:r>
          </a:p>
          <a:p>
            <a:pPr lvl="2"/>
            <a:r>
              <a:rPr lang="en-US" dirty="0" smtClean="0"/>
              <a:t>5% (1,507 Units) of SAHA’s Total Inventory (27,736 Units)</a:t>
            </a:r>
          </a:p>
          <a:p>
            <a:pPr lvl="1"/>
            <a:r>
              <a:rPr lang="en-US" dirty="0" smtClean="0"/>
              <a:t>Public Housing for Elderly/Disabled</a:t>
            </a:r>
          </a:p>
          <a:p>
            <a:pPr lvl="2"/>
            <a:r>
              <a:rPr lang="en-US" dirty="0" smtClean="0"/>
              <a:t>35 Communities/2,355 total units</a:t>
            </a:r>
          </a:p>
          <a:p>
            <a:pPr lvl="2"/>
            <a:r>
              <a:rPr lang="en-US" dirty="0" smtClean="0"/>
              <a:t>8.4% (2,355 Units) of SAHA’s Total Inventory (27,736 Units)</a:t>
            </a:r>
          </a:p>
          <a:p>
            <a:pPr marL="685800" lvl="2" indent="0">
              <a:buNone/>
            </a:pPr>
            <a:endParaRPr lang="en-US" dirty="0" smtClean="0"/>
          </a:p>
          <a:p>
            <a:pPr lvl="1"/>
            <a:endParaRPr lang="en-US" dirty="0" smtClean="0"/>
          </a:p>
          <a:p>
            <a:pPr lvl="1"/>
            <a:endParaRPr lang="en-US" dirty="0"/>
          </a:p>
          <a:p>
            <a:pPr lvl="1"/>
            <a:endParaRPr lang="en-US" dirty="0" smtClean="0"/>
          </a:p>
        </p:txBody>
      </p:sp>
      <p:sp>
        <p:nvSpPr>
          <p:cNvPr id="4" name="TextBox 3"/>
          <p:cNvSpPr txBox="1"/>
          <p:nvPr/>
        </p:nvSpPr>
        <p:spPr>
          <a:xfrm>
            <a:off x="76200" y="6403290"/>
            <a:ext cx="7886700" cy="207749"/>
          </a:xfrm>
          <a:prstGeom prst="rect">
            <a:avLst/>
          </a:prstGeom>
          <a:noFill/>
        </p:spPr>
        <p:txBody>
          <a:bodyPr wrap="square" rtlCol="0">
            <a:spAutoFit/>
          </a:bodyPr>
          <a:lstStyle/>
          <a:p>
            <a:r>
              <a:rPr lang="en-US" sz="750" dirty="0"/>
              <a:t>Source: San Antonio Housing Authority (SAHA) Annual Report, 2014. </a:t>
            </a:r>
          </a:p>
        </p:txBody>
      </p:sp>
    </p:spTree>
    <p:extLst>
      <p:ext uri="{BB962C8B-B14F-4D97-AF65-F5344CB8AC3E}">
        <p14:creationId xmlns:p14="http://schemas.microsoft.com/office/powerpoint/2010/main" val="13998655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858000" cy="990600"/>
          </a:xfrm>
        </p:spPr>
        <p:txBody>
          <a:bodyPr>
            <a:noAutofit/>
          </a:bodyPr>
          <a:lstStyle/>
          <a:p>
            <a:r>
              <a:rPr lang="en-US" sz="2400" dirty="0" smtClean="0"/>
              <a:t>Veteran status of persons age 60 years and older, San Antonio and Bexar County, Texas, 2013</a:t>
            </a:r>
            <a:endParaRPr lang="en-US" sz="2400" dirty="0"/>
          </a:p>
        </p:txBody>
      </p:sp>
      <p:graphicFrame>
        <p:nvGraphicFramePr>
          <p:cNvPr id="6" name="Content Placeholder 5"/>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0" y="6477000"/>
            <a:ext cx="7886700" cy="207749"/>
          </a:xfrm>
          <a:prstGeom prst="rect">
            <a:avLst/>
          </a:prstGeom>
          <a:noFill/>
        </p:spPr>
        <p:txBody>
          <a:bodyPr wrap="square" rtlCol="0">
            <a:spAutoFit/>
          </a:bodyPr>
          <a:lstStyle/>
          <a:p>
            <a:r>
              <a:rPr lang="en-US" sz="750" dirty="0"/>
              <a:t>Source: US Census Bureau, 2013 American Community Survey</a:t>
            </a:r>
            <a:r>
              <a:rPr lang="en-US" sz="750" dirty="0" smtClean="0"/>
              <a:t>, One-year Sample, </a:t>
            </a:r>
            <a:r>
              <a:rPr lang="en-US" sz="750" dirty="0"/>
              <a:t>CP03. </a:t>
            </a:r>
          </a:p>
        </p:txBody>
      </p:sp>
    </p:spTree>
    <p:extLst>
      <p:ext uri="{BB962C8B-B14F-4D97-AF65-F5344CB8AC3E}">
        <p14:creationId xmlns:p14="http://schemas.microsoft.com/office/powerpoint/2010/main" val="310448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Housing tenure among persons aged 60 years and older, San Antonio and Bexar County, Texas, 2013</a:t>
            </a:r>
            <a:endParaRPr lang="en-US" sz="2400" dirty="0"/>
          </a:p>
        </p:txBody>
      </p:sp>
      <p:graphicFrame>
        <p:nvGraphicFramePr>
          <p:cNvPr id="14" name="Content Placeholder 13"/>
          <p:cNvGraphicFramePr>
            <a:graphicFrameLocks noGrp="1"/>
          </p:cNvGraphicFramePr>
          <p:nvPr>
            <p:ph idx="1"/>
            <p:extLst/>
          </p:nvPr>
        </p:nvGraphicFramePr>
        <p:xfrm>
          <a:off x="215771" y="2366428"/>
          <a:ext cx="3836048" cy="30115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p:nvPr>
            <p:extLst/>
          </p:nvPr>
        </p:nvGraphicFramePr>
        <p:xfrm>
          <a:off x="4800599" y="2347814"/>
          <a:ext cx="4058815" cy="313858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52400" y="6477000"/>
            <a:ext cx="7886700" cy="207749"/>
          </a:xfrm>
          <a:prstGeom prst="rect">
            <a:avLst/>
          </a:prstGeom>
          <a:noFill/>
        </p:spPr>
        <p:txBody>
          <a:bodyPr wrap="square" rtlCol="0">
            <a:spAutoFit/>
          </a:bodyPr>
          <a:lstStyle/>
          <a:p>
            <a:r>
              <a:rPr lang="en-US" sz="750" dirty="0"/>
              <a:t>Source: US Census Bureau, 2013 American Community Survey</a:t>
            </a:r>
            <a:r>
              <a:rPr lang="en-US" sz="750" dirty="0" smtClean="0"/>
              <a:t>, One-year Sample,  </a:t>
            </a:r>
            <a:r>
              <a:rPr lang="en-US" sz="750" dirty="0"/>
              <a:t>DP03. </a:t>
            </a:r>
          </a:p>
        </p:txBody>
      </p:sp>
    </p:spTree>
    <p:extLst>
      <p:ext uri="{BB962C8B-B14F-4D97-AF65-F5344CB8AC3E}">
        <p14:creationId xmlns:p14="http://schemas.microsoft.com/office/powerpoint/2010/main" val="14905090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Projected Growth for persons aged 60 years and older, Bexar County, Texas</a:t>
            </a:r>
            <a:endParaRPr lang="en-US" sz="3200" dirty="0"/>
          </a:p>
        </p:txBody>
      </p:sp>
      <p:graphicFrame>
        <p:nvGraphicFramePr>
          <p:cNvPr id="8" name="Content Placeholder 7"/>
          <p:cNvGraphicFramePr>
            <a:graphicFrameLocks noGrp="1"/>
          </p:cNvGraphicFramePr>
          <p:nvPr>
            <p:ph idx="1"/>
            <p:extLst/>
          </p:nvPr>
        </p:nvGraphicFramePr>
        <p:xfrm>
          <a:off x="685800" y="2226468"/>
          <a:ext cx="7829550" cy="417433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2400" y="6477000"/>
            <a:ext cx="7886700" cy="207749"/>
          </a:xfrm>
          <a:prstGeom prst="rect">
            <a:avLst/>
          </a:prstGeom>
          <a:noFill/>
        </p:spPr>
        <p:txBody>
          <a:bodyPr wrap="square" rtlCol="0">
            <a:spAutoFit/>
          </a:bodyPr>
          <a:lstStyle/>
          <a:p>
            <a:r>
              <a:rPr lang="en-US" sz="750" dirty="0"/>
              <a:t>Source: Texas State Data Center, 2014 Projections for Bexar County. </a:t>
            </a:r>
          </a:p>
        </p:txBody>
      </p:sp>
    </p:spTree>
    <p:extLst>
      <p:ext uri="{BB962C8B-B14F-4D97-AF65-F5344CB8AC3E}">
        <p14:creationId xmlns:p14="http://schemas.microsoft.com/office/powerpoint/2010/main" val="39850935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096809"/>
            <a:ext cx="341593" cy="341593"/>
          </a:xfrm>
          <a:prstGeom prst="rect">
            <a:avLst/>
          </a:prstGeom>
        </p:spPr>
      </p:pic>
      <p:sp>
        <p:nvSpPr>
          <p:cNvPr id="10" name="TextBox 9"/>
          <p:cNvSpPr txBox="1"/>
          <p:nvPr/>
        </p:nvSpPr>
        <p:spPr>
          <a:xfrm>
            <a:off x="1789393" y="4058170"/>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37</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169980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6858000" cy="990600"/>
          </a:xfrm>
        </p:spPr>
        <p:txBody>
          <a:bodyPr>
            <a:noAutofit/>
          </a:bodyPr>
          <a:lstStyle/>
          <a:p>
            <a:r>
              <a:rPr lang="en-US" sz="2800" dirty="0"/>
              <a:t>Top 10 States with the Largest Older Populations, </a:t>
            </a:r>
            <a:r>
              <a:rPr lang="en-US" sz="2800" dirty="0" smtClean="0"/>
              <a:t>2000, 2010, 2014</a:t>
            </a:r>
            <a:endParaRPr lang="en-US" sz="2800" dirty="0"/>
          </a:p>
        </p:txBody>
      </p:sp>
      <p:graphicFrame>
        <p:nvGraphicFramePr>
          <p:cNvPr id="5" name="Content Placeholder 4"/>
          <p:cNvGraphicFramePr>
            <a:graphicFrameLocks noGrp="1"/>
          </p:cNvGraphicFramePr>
          <p:nvPr>
            <p:ph idx="1"/>
            <p:extLst/>
          </p:nvPr>
        </p:nvGraphicFramePr>
        <p:xfrm>
          <a:off x="152400" y="2156093"/>
          <a:ext cx="8534399" cy="3787506"/>
        </p:xfrm>
        <a:graphic>
          <a:graphicData uri="http://schemas.openxmlformats.org/drawingml/2006/table">
            <a:tbl>
              <a:tblPr firstRow="1" firstCol="1" bandRow="1">
                <a:tableStyleId>{5C22544A-7EE6-4342-B048-85BDC9FD1C3A}</a:tableStyleId>
              </a:tblPr>
              <a:tblGrid>
                <a:gridCol w="449179"/>
                <a:gridCol w="452320"/>
                <a:gridCol w="791560"/>
                <a:gridCol w="735020"/>
                <a:gridCol w="735020"/>
                <a:gridCol w="452320"/>
                <a:gridCol w="791560"/>
                <a:gridCol w="735020"/>
                <a:gridCol w="735020"/>
                <a:gridCol w="452320"/>
                <a:gridCol w="791560"/>
                <a:gridCol w="735020"/>
                <a:gridCol w="678480"/>
              </a:tblGrid>
              <a:tr h="202688">
                <a:tc>
                  <a:txBody>
                    <a:bodyPr/>
                    <a:lstStyle/>
                    <a:p>
                      <a:pPr algn="l">
                        <a:lnSpc>
                          <a:spcPct val="107000"/>
                        </a:lnSpc>
                      </a:pPr>
                      <a:endParaRPr lang="en-US" sz="1000" dirty="0">
                        <a:effectLst/>
                        <a:latin typeface="Calibri" panose="020F0502020204030204" pitchFamily="34" charset="0"/>
                      </a:endParaRPr>
                    </a:p>
                  </a:txBody>
                  <a:tcPr marL="65401" marR="65401" marT="0" marB="0"/>
                </a:tc>
                <a:tc gridSpan="4">
                  <a:txBody>
                    <a:bodyPr/>
                    <a:lstStyle/>
                    <a:p>
                      <a:pPr algn="ctr">
                        <a:lnSpc>
                          <a:spcPct val="107000"/>
                        </a:lnSpc>
                        <a:spcAft>
                          <a:spcPts val="0"/>
                        </a:spcAft>
                      </a:pPr>
                      <a:r>
                        <a:rPr lang="en-US" sz="900">
                          <a:effectLst/>
                        </a:rPr>
                        <a:t>2000</a:t>
                      </a:r>
                      <a:endParaRPr lang="en-US" sz="1000">
                        <a:effectLst/>
                        <a:latin typeface="Calibri" panose="020F0502020204030204" pitchFamily="34" charset="0"/>
                      </a:endParaRPr>
                    </a:p>
                  </a:txBody>
                  <a:tcPr marL="65401" marR="65401"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07000"/>
                        </a:lnSpc>
                        <a:spcAft>
                          <a:spcPts val="0"/>
                        </a:spcAft>
                      </a:pPr>
                      <a:r>
                        <a:rPr lang="en-US" sz="900">
                          <a:effectLst/>
                        </a:rPr>
                        <a:t>2010</a:t>
                      </a:r>
                      <a:endParaRPr lang="en-US" sz="1000">
                        <a:effectLst/>
                        <a:latin typeface="Calibri" panose="020F0502020204030204" pitchFamily="34" charset="0"/>
                      </a:endParaRPr>
                    </a:p>
                  </a:txBody>
                  <a:tcPr marL="65401" marR="65401"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07000"/>
                        </a:lnSpc>
                        <a:spcAft>
                          <a:spcPts val="0"/>
                        </a:spcAft>
                      </a:pPr>
                      <a:r>
                        <a:rPr lang="en-US" sz="900">
                          <a:effectLst/>
                        </a:rPr>
                        <a:t>2014</a:t>
                      </a:r>
                      <a:endParaRPr lang="en-US" sz="1000">
                        <a:effectLst/>
                        <a:latin typeface="Calibri" panose="020F0502020204030204" pitchFamily="34" charset="0"/>
                      </a:endParaRPr>
                    </a:p>
                  </a:txBody>
                  <a:tcPr marL="65401" marR="65401" marT="0" marB="0"/>
                </a:tc>
                <a:tc hMerge="1">
                  <a:txBody>
                    <a:bodyPr/>
                    <a:lstStyle/>
                    <a:p>
                      <a:endParaRPr lang="en-US"/>
                    </a:p>
                  </a:txBody>
                  <a:tcPr/>
                </a:tc>
                <a:tc hMerge="1">
                  <a:txBody>
                    <a:bodyPr/>
                    <a:lstStyle/>
                    <a:p>
                      <a:endParaRPr lang="en-US"/>
                    </a:p>
                  </a:txBody>
                  <a:tcPr/>
                </a:tc>
                <a:tc hMerge="1">
                  <a:txBody>
                    <a:bodyPr/>
                    <a:lstStyle/>
                    <a:p>
                      <a:endParaRPr lang="en-US"/>
                    </a:p>
                  </a:txBody>
                  <a:tcPr/>
                </a:tc>
              </a:tr>
              <a:tr h="811409">
                <a:tc>
                  <a:txBody>
                    <a:bodyPr/>
                    <a:lstStyle/>
                    <a:p>
                      <a:pPr algn="l">
                        <a:lnSpc>
                          <a:spcPct val="107000"/>
                        </a:lnSpc>
                        <a:spcAft>
                          <a:spcPts val="0"/>
                        </a:spcAft>
                      </a:pPr>
                      <a:r>
                        <a:rPr lang="en-US" sz="900">
                          <a:effectLst/>
                        </a:rPr>
                        <a:t>Rank</a:t>
                      </a:r>
                      <a:endParaRPr lang="en-US" sz="1000">
                        <a:effectLst/>
                        <a:latin typeface="Calibri" panose="020F0502020204030204" pitchFamily="34" charset="0"/>
                      </a:endParaRPr>
                    </a:p>
                  </a:txBody>
                  <a:tcPr marL="65401" marR="65401" marT="0" marB="0"/>
                </a:tc>
                <a:tc>
                  <a:txBody>
                    <a:bodyPr/>
                    <a:lstStyle/>
                    <a:p>
                      <a:pPr algn="l">
                        <a:lnSpc>
                          <a:spcPct val="107000"/>
                        </a:lnSpc>
                        <a:spcAft>
                          <a:spcPts val="0"/>
                        </a:spcAft>
                      </a:pPr>
                      <a:r>
                        <a:rPr lang="en-US" sz="900">
                          <a:effectLst/>
                        </a:rPr>
                        <a:t>State</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Total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Aged 65 and Older</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Percent of those Aged 65 and Older in the US</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State</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Total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Aged 65 and Older</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Percent of those Aged 65 and Older in the US</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State</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Total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Aged 65 and Older</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Percent of those Aged 65 and Older in the US</a:t>
                      </a:r>
                      <a:endParaRPr lang="en-US" sz="1000">
                        <a:effectLst/>
                        <a:latin typeface="Calibri" panose="020F0502020204030204" pitchFamily="34" charset="0"/>
                      </a:endParaRPr>
                    </a:p>
                  </a:txBody>
                  <a:tcPr marL="65401" marR="65401" marT="0" marB="0"/>
                </a:tc>
              </a:tr>
              <a:tr h="202688">
                <a:tc>
                  <a:txBody>
                    <a:bodyPr/>
                    <a:lstStyle/>
                    <a:p>
                      <a:pPr algn="r">
                        <a:lnSpc>
                          <a:spcPct val="107000"/>
                        </a:lnSpc>
                        <a:spcAft>
                          <a:spcPts val="0"/>
                        </a:spcAft>
                      </a:pPr>
                      <a:r>
                        <a:rPr lang="en-US" sz="900">
                          <a:effectLst/>
                        </a:rPr>
                        <a:t>1</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CA</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dirty="0">
                          <a:effectLst/>
                        </a:rPr>
                        <a:t>33,871,648</a:t>
                      </a:r>
                      <a:endParaRPr lang="en-US" sz="1000" dirty="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3,595,658</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10.3%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CA</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37,253,956</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4,246,514</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10.5%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CA</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38,802,500</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4,993,047</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10.8%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202688">
                <a:tc>
                  <a:txBody>
                    <a:bodyPr/>
                    <a:lstStyle/>
                    <a:p>
                      <a:pPr algn="r">
                        <a:lnSpc>
                          <a:spcPct val="107000"/>
                        </a:lnSpc>
                        <a:spcAft>
                          <a:spcPts val="0"/>
                        </a:spcAft>
                      </a:pPr>
                      <a:r>
                        <a:rPr lang="en-US" sz="900">
                          <a:effectLst/>
                        </a:rPr>
                        <a:t>2</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FL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15,982,378</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2,807,597</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FL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18,801,310</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dirty="0">
                          <a:effectLst/>
                        </a:rPr>
                        <a:t>3,259,602</a:t>
                      </a:r>
                      <a:endParaRPr lang="en-US" sz="1000" dirty="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8.1%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FL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19,893,297</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3,791,544</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8.2%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202688">
                <a:tc>
                  <a:txBody>
                    <a:bodyPr/>
                    <a:lstStyle/>
                    <a:p>
                      <a:pPr algn="r">
                        <a:lnSpc>
                          <a:spcPct val="107000"/>
                        </a:lnSpc>
                        <a:spcAft>
                          <a:spcPts val="0"/>
                        </a:spcAft>
                      </a:pPr>
                      <a:r>
                        <a:rPr lang="en-US" sz="900">
                          <a:effectLst/>
                        </a:rPr>
                        <a:t>3</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NY</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18,976,457</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2,448,352</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7.0%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NY</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19,378,102</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2,617,943</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6.5%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b="1" dirty="0">
                          <a:effectLst/>
                        </a:rPr>
                        <a:t>TX</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algn="ctr">
                        <a:lnSpc>
                          <a:spcPct val="107000"/>
                        </a:lnSpc>
                        <a:spcAft>
                          <a:spcPts val="0"/>
                        </a:spcAft>
                      </a:pPr>
                      <a:r>
                        <a:rPr lang="en-US" sz="900" b="1" dirty="0">
                          <a:effectLst/>
                        </a:rPr>
                        <a:t>26,956,958</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algn="ctr">
                        <a:lnSpc>
                          <a:spcPct val="107000"/>
                        </a:lnSpc>
                        <a:spcAft>
                          <a:spcPts val="0"/>
                        </a:spcAft>
                      </a:pPr>
                      <a:r>
                        <a:rPr lang="en-US" sz="900" b="1" dirty="0">
                          <a:effectLst/>
                        </a:rPr>
                        <a:t>3,099,081</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marL="0" marR="0" algn="ctr">
                        <a:lnSpc>
                          <a:spcPct val="107000"/>
                        </a:lnSpc>
                        <a:spcBef>
                          <a:spcPts val="0"/>
                        </a:spcBef>
                        <a:spcAft>
                          <a:spcPts val="800"/>
                        </a:spcAft>
                      </a:pPr>
                      <a:r>
                        <a:rPr lang="en-US" sz="900" b="1" dirty="0">
                          <a:effectLst/>
                        </a:rPr>
                        <a:t>6.7%</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solidFill>
                      <a:schemeClr val="accent2">
                        <a:lumMod val="20000"/>
                        <a:lumOff val="80000"/>
                      </a:schemeClr>
                    </a:solidFill>
                  </a:tcPr>
                </a:tc>
              </a:tr>
              <a:tr h="202688">
                <a:tc>
                  <a:txBody>
                    <a:bodyPr/>
                    <a:lstStyle/>
                    <a:p>
                      <a:pPr algn="r">
                        <a:lnSpc>
                          <a:spcPct val="107000"/>
                        </a:lnSpc>
                        <a:spcAft>
                          <a:spcPts val="0"/>
                        </a:spcAft>
                      </a:pPr>
                      <a:r>
                        <a:rPr lang="en-US" sz="900">
                          <a:effectLst/>
                        </a:rPr>
                        <a:t>4</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b="1" dirty="0">
                          <a:effectLst/>
                        </a:rPr>
                        <a:t>TX</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algn="ctr">
                        <a:lnSpc>
                          <a:spcPct val="107000"/>
                        </a:lnSpc>
                        <a:spcAft>
                          <a:spcPts val="0"/>
                        </a:spcAft>
                      </a:pPr>
                      <a:r>
                        <a:rPr lang="en-US" sz="900" b="1" dirty="0">
                          <a:effectLst/>
                        </a:rPr>
                        <a:t>20,851,820</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algn="ctr">
                        <a:lnSpc>
                          <a:spcPct val="107000"/>
                        </a:lnSpc>
                        <a:spcAft>
                          <a:spcPts val="0"/>
                        </a:spcAft>
                      </a:pPr>
                      <a:r>
                        <a:rPr lang="en-US" sz="900" b="1" dirty="0">
                          <a:effectLst/>
                        </a:rPr>
                        <a:t>2,072,532</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marL="0" marR="0" algn="ctr">
                        <a:lnSpc>
                          <a:spcPct val="107000"/>
                        </a:lnSpc>
                        <a:spcBef>
                          <a:spcPts val="0"/>
                        </a:spcBef>
                        <a:spcAft>
                          <a:spcPts val="800"/>
                        </a:spcAft>
                      </a:pPr>
                      <a:r>
                        <a:rPr lang="en-US" sz="900" b="1" dirty="0">
                          <a:effectLst/>
                        </a:rPr>
                        <a:t>5.9%</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solidFill>
                      <a:schemeClr val="accent2">
                        <a:lumMod val="20000"/>
                        <a:lumOff val="80000"/>
                      </a:schemeClr>
                    </a:solidFill>
                  </a:tcPr>
                </a:tc>
                <a:tc>
                  <a:txBody>
                    <a:bodyPr/>
                    <a:lstStyle/>
                    <a:p>
                      <a:pPr algn="ctr">
                        <a:lnSpc>
                          <a:spcPct val="107000"/>
                        </a:lnSpc>
                        <a:spcAft>
                          <a:spcPts val="0"/>
                        </a:spcAft>
                      </a:pPr>
                      <a:r>
                        <a:rPr lang="en-US" sz="900" b="1" dirty="0">
                          <a:effectLst/>
                        </a:rPr>
                        <a:t>TX</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algn="ctr">
                        <a:lnSpc>
                          <a:spcPct val="107000"/>
                        </a:lnSpc>
                        <a:spcAft>
                          <a:spcPts val="0"/>
                        </a:spcAft>
                      </a:pPr>
                      <a:r>
                        <a:rPr lang="en-US" sz="900" b="1" dirty="0">
                          <a:effectLst/>
                        </a:rPr>
                        <a:t>25,145,561</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algn="ctr">
                        <a:lnSpc>
                          <a:spcPct val="107000"/>
                        </a:lnSpc>
                        <a:spcAft>
                          <a:spcPts val="0"/>
                        </a:spcAft>
                      </a:pPr>
                      <a:r>
                        <a:rPr lang="en-US" sz="900" b="1" dirty="0">
                          <a:effectLst/>
                        </a:rPr>
                        <a:t>2,601,886</a:t>
                      </a:r>
                      <a:endParaRPr lang="en-US" sz="1000" b="1" dirty="0">
                        <a:effectLst/>
                        <a:latin typeface="Calibri" panose="020F0502020204030204" pitchFamily="34" charset="0"/>
                      </a:endParaRPr>
                    </a:p>
                  </a:txBody>
                  <a:tcPr marL="65401" marR="65401" marT="0" marB="0">
                    <a:solidFill>
                      <a:schemeClr val="accent2">
                        <a:lumMod val="20000"/>
                        <a:lumOff val="80000"/>
                      </a:schemeClr>
                    </a:solidFill>
                  </a:tcPr>
                </a:tc>
                <a:tc>
                  <a:txBody>
                    <a:bodyPr/>
                    <a:lstStyle/>
                    <a:p>
                      <a:pPr marL="0" marR="0" algn="ctr">
                        <a:lnSpc>
                          <a:spcPct val="107000"/>
                        </a:lnSpc>
                        <a:spcBef>
                          <a:spcPts val="0"/>
                        </a:spcBef>
                        <a:spcAft>
                          <a:spcPts val="800"/>
                        </a:spcAft>
                      </a:pPr>
                      <a:r>
                        <a:rPr lang="en-US" sz="900" b="1" dirty="0">
                          <a:effectLst/>
                        </a:rPr>
                        <a:t>6.5%</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solidFill>
                      <a:schemeClr val="accent2">
                        <a:lumMod val="20000"/>
                        <a:lumOff val="80000"/>
                      </a:schemeClr>
                    </a:solidFill>
                  </a:tcPr>
                </a:tc>
                <a:tc>
                  <a:txBody>
                    <a:bodyPr/>
                    <a:lstStyle/>
                    <a:p>
                      <a:pPr algn="ctr">
                        <a:lnSpc>
                          <a:spcPct val="107000"/>
                        </a:lnSpc>
                        <a:spcAft>
                          <a:spcPts val="0"/>
                        </a:spcAft>
                      </a:pPr>
                      <a:r>
                        <a:rPr lang="en-US" sz="900" dirty="0">
                          <a:effectLst/>
                        </a:rPr>
                        <a:t>NY</a:t>
                      </a:r>
                      <a:endParaRPr lang="en-US" sz="1000" dirty="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19,746,227</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2,898,094</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6.3%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202688">
                <a:tc>
                  <a:txBody>
                    <a:bodyPr/>
                    <a:lstStyle/>
                    <a:p>
                      <a:pPr algn="r">
                        <a:lnSpc>
                          <a:spcPct val="107000"/>
                        </a:lnSpc>
                        <a:spcAft>
                          <a:spcPts val="0"/>
                        </a:spcAft>
                      </a:pPr>
                      <a:r>
                        <a:rPr lang="en-US" sz="900">
                          <a:effectLst/>
                        </a:rPr>
                        <a:t>5</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PA</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12,281,054</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1,919,165</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5.5%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PA</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12,702,379</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1,959,307</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PA</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12,787,209</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2,134,521</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202688">
                <a:tc>
                  <a:txBody>
                    <a:bodyPr/>
                    <a:lstStyle/>
                    <a:p>
                      <a:pPr algn="r">
                        <a:lnSpc>
                          <a:spcPct val="107000"/>
                        </a:lnSpc>
                        <a:spcAft>
                          <a:spcPts val="0"/>
                        </a:spcAft>
                      </a:pPr>
                      <a:r>
                        <a:rPr lang="en-US" sz="900">
                          <a:effectLst/>
                        </a:rPr>
                        <a:t>6</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OH</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11,353,140</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1,507,757</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OH</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11,536,504</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1,622,015</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OH</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11,594,163</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1,799,169</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308761">
                <a:tc>
                  <a:txBody>
                    <a:bodyPr/>
                    <a:lstStyle/>
                    <a:p>
                      <a:pPr algn="r">
                        <a:lnSpc>
                          <a:spcPct val="107000"/>
                        </a:lnSpc>
                        <a:spcAft>
                          <a:spcPts val="0"/>
                        </a:spcAft>
                      </a:pPr>
                      <a:r>
                        <a:rPr lang="en-US" sz="900">
                          <a:effectLst/>
                        </a:rPr>
                        <a:t>7</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IL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12,419,293</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1,500,025</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IL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12,830,632</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1,609,213</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IL</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12,880,580</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1,788,533</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202688">
                <a:tc>
                  <a:txBody>
                    <a:bodyPr/>
                    <a:lstStyle/>
                    <a:p>
                      <a:pPr algn="r">
                        <a:lnSpc>
                          <a:spcPct val="107000"/>
                        </a:lnSpc>
                        <a:spcAft>
                          <a:spcPts val="0"/>
                        </a:spcAft>
                      </a:pPr>
                      <a:r>
                        <a:rPr lang="en-US" sz="900">
                          <a:effectLst/>
                        </a:rPr>
                        <a:t>8</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MI</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9,938,444</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1,219,018</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MI</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9,883,640</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1,361,530</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MI</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9,909,877</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1,530,052</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202688">
                <a:tc>
                  <a:txBody>
                    <a:bodyPr/>
                    <a:lstStyle/>
                    <a:p>
                      <a:pPr algn="r">
                        <a:lnSpc>
                          <a:spcPct val="107000"/>
                        </a:lnSpc>
                        <a:spcAft>
                          <a:spcPts val="0"/>
                        </a:spcAft>
                      </a:pPr>
                      <a:r>
                        <a:rPr lang="en-US" sz="900">
                          <a:effectLst/>
                        </a:rPr>
                        <a:t>9</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NJ</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8,414,350</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1,113,136</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NC</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9,535,483</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1,234,079</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NC</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9,943,964</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1,463,362</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202688">
                <a:tc>
                  <a:txBody>
                    <a:bodyPr/>
                    <a:lstStyle/>
                    <a:p>
                      <a:pPr algn="r">
                        <a:lnSpc>
                          <a:spcPct val="107000"/>
                        </a:lnSpc>
                        <a:spcAft>
                          <a:spcPts val="0"/>
                        </a:spcAft>
                      </a:pPr>
                      <a:r>
                        <a:rPr lang="en-US" sz="900">
                          <a:effectLst/>
                        </a:rPr>
                        <a:t>10</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NC</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8,049,313</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969,048</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NJ</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8,791,894</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1,185,993</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c>
                  <a:txBody>
                    <a:bodyPr/>
                    <a:lstStyle/>
                    <a:p>
                      <a:pPr algn="ctr">
                        <a:lnSpc>
                          <a:spcPct val="107000"/>
                        </a:lnSpc>
                        <a:spcAft>
                          <a:spcPts val="0"/>
                        </a:spcAft>
                      </a:pPr>
                      <a:r>
                        <a:rPr lang="en-US" sz="900">
                          <a:effectLst/>
                        </a:rPr>
                        <a:t>NJ</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8,938,175</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1,313,503</a:t>
                      </a:r>
                      <a:endParaRPr lang="en-US" sz="1000">
                        <a:effectLst/>
                        <a:latin typeface="Calibri" panose="020F0502020204030204" pitchFamily="34" charset="0"/>
                      </a:endParaRPr>
                    </a:p>
                  </a:txBody>
                  <a:tcPr marL="65401" marR="65401" marT="0" marB="0"/>
                </a:tc>
                <a:tc>
                  <a:txBody>
                    <a:bodyPr/>
                    <a:lstStyle/>
                    <a:p>
                      <a:pPr marL="0" marR="0" algn="ctr">
                        <a:lnSpc>
                          <a:spcPct val="107000"/>
                        </a:lnSpc>
                        <a:spcBef>
                          <a:spcPts val="0"/>
                        </a:spcBef>
                        <a:spcAft>
                          <a:spcPts val="800"/>
                        </a:spcAft>
                      </a:pPr>
                      <a:r>
                        <a:rPr lang="en-US" sz="9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01" marR="65401" marT="0" marB="0" anchor="ctr"/>
                </a:tc>
              </a:tr>
              <a:tr h="320228">
                <a:tc>
                  <a:txBody>
                    <a:bodyPr/>
                    <a:lstStyle/>
                    <a:p>
                      <a:pPr algn="r">
                        <a:lnSpc>
                          <a:spcPct val="107000"/>
                        </a:lnSpc>
                        <a:spcAft>
                          <a:spcPts val="0"/>
                        </a:spcAft>
                      </a:pPr>
                      <a:r>
                        <a:rPr lang="en-US" sz="900">
                          <a:effectLst/>
                        </a:rPr>
                        <a:t>-</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US</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281,421,906</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34,991,753</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100%</a:t>
                      </a:r>
                      <a:endParaRPr lang="en-US" sz="1000">
                        <a:effectLst/>
                      </a:endParaRPr>
                    </a:p>
                    <a:p>
                      <a:pPr algn="ctr">
                        <a:lnSpc>
                          <a:spcPct val="107000"/>
                        </a:lnSpc>
                        <a:spcAft>
                          <a:spcPts val="0"/>
                        </a:spcAft>
                      </a:pPr>
                      <a:r>
                        <a:rPr lang="en-US" sz="900">
                          <a:effectLst/>
                        </a:rPr>
                        <a:t> </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US</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308,745,538</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40,267,984</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100%</a:t>
                      </a:r>
                      <a:endParaRPr lang="en-US" sz="1000">
                        <a:effectLst/>
                      </a:endParaRPr>
                    </a:p>
                    <a:p>
                      <a:pPr algn="ctr">
                        <a:lnSpc>
                          <a:spcPct val="107000"/>
                        </a:lnSpc>
                        <a:spcAft>
                          <a:spcPts val="0"/>
                        </a:spcAft>
                      </a:pPr>
                      <a:r>
                        <a:rPr lang="en-US" sz="900">
                          <a:effectLst/>
                        </a:rPr>
                        <a:t> </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US</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318,857,056</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46,243,211</a:t>
                      </a:r>
                      <a:endParaRPr lang="en-US" sz="1000">
                        <a:effectLst/>
                        <a:latin typeface="Calibri" panose="020F0502020204030204" pitchFamily="34" charset="0"/>
                      </a:endParaRPr>
                    </a:p>
                  </a:txBody>
                  <a:tcPr marL="65401" marR="65401" marT="0" marB="0"/>
                </a:tc>
                <a:tc>
                  <a:txBody>
                    <a:bodyPr/>
                    <a:lstStyle/>
                    <a:p>
                      <a:pPr algn="ctr">
                        <a:lnSpc>
                          <a:spcPct val="107000"/>
                        </a:lnSpc>
                        <a:spcAft>
                          <a:spcPts val="0"/>
                        </a:spcAft>
                      </a:pPr>
                      <a:r>
                        <a:rPr lang="en-US" sz="900">
                          <a:effectLst/>
                        </a:rPr>
                        <a:t>100%</a:t>
                      </a:r>
                      <a:endParaRPr lang="en-US" sz="1000">
                        <a:effectLst/>
                        <a:latin typeface="Calibri" panose="020F0502020204030204" pitchFamily="34" charset="0"/>
                      </a:endParaRPr>
                    </a:p>
                  </a:txBody>
                  <a:tcPr marL="65401" marR="65401" marT="0" marB="0"/>
                </a:tc>
              </a:tr>
              <a:tr h="320228">
                <a:tc gridSpan="13">
                  <a:txBody>
                    <a:bodyPr/>
                    <a:lstStyle/>
                    <a:p>
                      <a:pPr algn="l">
                        <a:lnSpc>
                          <a:spcPct val="107000"/>
                        </a:lnSpc>
                        <a:spcAft>
                          <a:spcPts val="0"/>
                        </a:spcAft>
                      </a:pPr>
                      <a:r>
                        <a:rPr lang="en-US" sz="900" dirty="0">
                          <a:effectLst/>
                        </a:rPr>
                        <a:t>Source: US Census Bureau, 2000 and 2010 Decennial Censuses</a:t>
                      </a:r>
                      <a:endParaRPr lang="en-US" sz="1000" dirty="0">
                        <a:effectLst/>
                      </a:endParaRPr>
                    </a:p>
                    <a:p>
                      <a:pPr algn="l">
                        <a:lnSpc>
                          <a:spcPct val="107000"/>
                        </a:lnSpc>
                        <a:spcAft>
                          <a:spcPts val="0"/>
                        </a:spcAft>
                      </a:pPr>
                      <a:r>
                        <a:rPr lang="en-US" sz="900" dirty="0">
                          <a:effectLst/>
                        </a:rPr>
                        <a:t>              US Census Bureau, 2014 Population Estimate by State</a:t>
                      </a:r>
                      <a:endParaRPr lang="en-US" sz="1000" dirty="0">
                        <a:effectLst/>
                        <a:latin typeface="Calibri" panose="020F0502020204030204" pitchFamily="34" charset="0"/>
                      </a:endParaRPr>
                    </a:p>
                  </a:txBody>
                  <a:tcPr marL="65401" marR="6540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a:t>
            </a:fld>
            <a:endParaRPr lang="en-US" dirty="0"/>
          </a:p>
        </p:txBody>
      </p:sp>
    </p:spTree>
    <p:extLst>
      <p:ext uri="{BB962C8B-B14F-4D97-AF65-F5344CB8AC3E}">
        <p14:creationId xmlns:p14="http://schemas.microsoft.com/office/powerpoint/2010/main" val="3560374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States with the Greatest and Least Percent of the Population Aged 65 and Older, 2000, 2010, 2014</a:t>
            </a:r>
            <a:endParaRPr lang="en-US" sz="2400" dirty="0"/>
          </a:p>
        </p:txBody>
      </p:sp>
      <p:graphicFrame>
        <p:nvGraphicFramePr>
          <p:cNvPr id="5" name="Content Placeholder 4"/>
          <p:cNvGraphicFramePr>
            <a:graphicFrameLocks noGrp="1"/>
          </p:cNvGraphicFramePr>
          <p:nvPr>
            <p:ph idx="1"/>
            <p:extLst/>
          </p:nvPr>
        </p:nvGraphicFramePr>
        <p:xfrm>
          <a:off x="460375" y="2426684"/>
          <a:ext cx="8223250" cy="2872994"/>
        </p:xfrm>
        <a:graphic>
          <a:graphicData uri="http://schemas.openxmlformats.org/drawingml/2006/table">
            <a:tbl>
              <a:tblPr firstRow="1" firstCol="1" bandRow="1">
                <a:tableStyleId>{5C22544A-7EE6-4342-B048-85BDC9FD1C3A}</a:tableStyleId>
              </a:tblPr>
              <a:tblGrid>
                <a:gridCol w="431165"/>
                <a:gridCol w="480060"/>
                <a:gridCol w="800100"/>
                <a:gridCol w="742950"/>
                <a:gridCol w="571500"/>
                <a:gridCol w="457200"/>
                <a:gridCol w="800100"/>
                <a:gridCol w="742950"/>
                <a:gridCol w="571500"/>
                <a:gridCol w="457200"/>
                <a:gridCol w="800100"/>
                <a:gridCol w="742950"/>
                <a:gridCol w="625475"/>
              </a:tblGrid>
              <a:tr h="190500">
                <a:tc>
                  <a:txBody>
                    <a:bodyPr/>
                    <a:lstStyle/>
                    <a:p>
                      <a:pPr algn="l">
                        <a:lnSpc>
                          <a:spcPct val="107000"/>
                        </a:lnSpc>
                      </a:pPr>
                      <a:endParaRPr lang="en-US" sz="1100">
                        <a:effectLst/>
                        <a:latin typeface="Calibri" panose="020F0502020204030204" pitchFamily="34" charset="0"/>
                      </a:endParaRPr>
                    </a:p>
                  </a:txBody>
                  <a:tcPr marL="68580" marR="68580" marT="0" marB="0"/>
                </a:tc>
                <a:tc gridSpan="4">
                  <a:txBody>
                    <a:bodyPr/>
                    <a:lstStyle/>
                    <a:p>
                      <a:pPr algn="ctr">
                        <a:lnSpc>
                          <a:spcPct val="107000"/>
                        </a:lnSpc>
                        <a:spcAft>
                          <a:spcPts val="0"/>
                        </a:spcAft>
                      </a:pPr>
                      <a:r>
                        <a:rPr lang="en-US" sz="900">
                          <a:effectLst/>
                        </a:rPr>
                        <a:t>2000</a:t>
                      </a:r>
                      <a:endParaRPr lang="en-US" sz="1100">
                        <a:effectLst/>
                        <a:latin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07000"/>
                        </a:lnSpc>
                        <a:spcAft>
                          <a:spcPts val="0"/>
                        </a:spcAft>
                      </a:pPr>
                      <a:r>
                        <a:rPr lang="en-US" sz="900">
                          <a:effectLst/>
                        </a:rPr>
                        <a:t>2010</a:t>
                      </a:r>
                      <a:endParaRPr lang="en-US" sz="1100">
                        <a:effectLst/>
                        <a:latin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07000"/>
                        </a:lnSpc>
                        <a:spcAft>
                          <a:spcPts val="0"/>
                        </a:spcAft>
                      </a:pPr>
                      <a:r>
                        <a:rPr lang="en-US" sz="900">
                          <a:effectLst/>
                        </a:rPr>
                        <a:t>2014</a:t>
                      </a:r>
                      <a:endParaRPr lang="en-US" sz="1100">
                        <a:effectLst/>
                        <a:latin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l">
                        <a:lnSpc>
                          <a:spcPct val="107000"/>
                        </a:lnSpc>
                        <a:spcAft>
                          <a:spcPts val="0"/>
                        </a:spcAft>
                      </a:pPr>
                      <a:r>
                        <a:rPr lang="en-US" sz="900">
                          <a:effectLst/>
                        </a:rPr>
                        <a:t>Rank</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State</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Total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Aged 65 and Older</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Percent of Total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State</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Total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Aged 65 and Older</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Percent of Total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State</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Total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Aged 65 and Older</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Percent of Total</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1</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FL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15,982,378</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2,807,597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17.6%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FL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18,801,310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3,259,602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17.3%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FL</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19,893,297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3,791,544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19.1%</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PA</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12,281,054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1,919,165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15.6%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WV</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1,852,994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297,404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16.0%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ME</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1,330,089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243,507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18.3%</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WV</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1,808,344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276,895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15.3%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ME</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1,328,361</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211,080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15.9%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WV</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1,850,326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328,612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17.8%</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IA</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2,926,324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436,213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14.9%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PA</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12,702,379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1,959,307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15.4%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VT</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626,562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106,199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16.9%</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ND</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642,200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94,478</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14.7%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IA</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3,046,355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452,888</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14.9%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MT</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1,023,579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171,155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16.7%</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…46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b="1" dirty="0">
                          <a:effectLst/>
                        </a:rPr>
                        <a:t>TX</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20,851,820</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2,072,532</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9.9%</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a:effectLst/>
                        </a:rPr>
                        <a:t>CO</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5,029,196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549,625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10.9%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CO</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5,355,866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680,015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12.7%</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47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CO</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4,301,261</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416,073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9.7%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GA</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9,687,653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1,032,035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10.7%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GA</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10,097,343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1,251,538</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12.4%</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48</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GA</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8,186,453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785,275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9.6%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b="1" dirty="0">
                          <a:effectLst/>
                        </a:rPr>
                        <a:t>TX</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25,145,561</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2,601,886</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10.3%</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TX</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26,956,958</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3,099,081</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c>
                  <a:txBody>
                    <a:bodyPr/>
                    <a:lstStyle/>
                    <a:p>
                      <a:pPr algn="ctr">
                        <a:lnSpc>
                          <a:spcPct val="107000"/>
                        </a:lnSpc>
                        <a:spcAft>
                          <a:spcPts val="0"/>
                        </a:spcAft>
                      </a:pPr>
                      <a:r>
                        <a:rPr lang="en-US" sz="900" b="1" dirty="0">
                          <a:effectLst/>
                        </a:rPr>
                        <a:t>11.5%</a:t>
                      </a:r>
                      <a:endParaRPr lang="en-US" sz="1100" b="1" dirty="0">
                        <a:effectLst/>
                        <a:latin typeface="Calibri" panose="020F0502020204030204" pitchFamily="34" charset="0"/>
                      </a:endParaRPr>
                    </a:p>
                  </a:txBody>
                  <a:tcPr marL="68580" marR="68580" marT="0" marB="0">
                    <a:solidFill>
                      <a:schemeClr val="accent2">
                        <a:lumMod val="20000"/>
                        <a:lumOff val="80000"/>
                      </a:schemeClr>
                    </a:solidFill>
                  </a:tcPr>
                </a:tc>
              </a:tr>
              <a:tr h="190500">
                <a:tc>
                  <a:txBody>
                    <a:bodyPr/>
                    <a:lstStyle/>
                    <a:p>
                      <a:pPr algn="r">
                        <a:lnSpc>
                          <a:spcPct val="107000"/>
                        </a:lnSpc>
                        <a:spcAft>
                          <a:spcPts val="0"/>
                        </a:spcAft>
                      </a:pPr>
                      <a:r>
                        <a:rPr lang="en-US" sz="900">
                          <a:effectLst/>
                        </a:rPr>
                        <a:t>49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UT</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2,233,169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190,222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8.5%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UT</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2,763,885</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249,462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9.0%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UT</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2,942,902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295,260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10.0%</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50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AK</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626,932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35,699</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5.7%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AK</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710,231</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54,938</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7.7%</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AK</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736,732</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69,413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9.4%</a:t>
                      </a:r>
                      <a:endParaRPr lang="en-US" sz="1100">
                        <a:effectLst/>
                        <a:latin typeface="Calibri" panose="020F0502020204030204" pitchFamily="34" charset="0"/>
                      </a:endParaRPr>
                    </a:p>
                  </a:txBody>
                  <a:tcPr marL="68580" marR="68580" marT="0" marB="0"/>
                </a:tc>
              </a:tr>
              <a:tr h="190500">
                <a:tc>
                  <a:txBody>
                    <a:bodyPr/>
                    <a:lstStyle/>
                    <a:p>
                      <a:pPr algn="r">
                        <a:lnSpc>
                          <a:spcPct val="107000"/>
                        </a:lnSpc>
                        <a:spcAft>
                          <a:spcPts val="0"/>
                        </a:spcAft>
                      </a:pPr>
                      <a:r>
                        <a:rPr lang="en-US" sz="900">
                          <a:effectLst/>
                        </a:rPr>
                        <a:t>-</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US</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281,421,906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34,991,753</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12.4%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US</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308,745,538</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40,267,984</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13.0%</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US</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318,857,056</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46,243,211</a:t>
                      </a:r>
                      <a:endParaRPr lang="en-US" sz="1100">
                        <a:effectLst/>
                        <a:latin typeface="Calibri" panose="020F0502020204030204" pitchFamily="34" charset="0"/>
                      </a:endParaRPr>
                    </a:p>
                  </a:txBody>
                  <a:tcPr marL="68580" marR="68580" marT="0" marB="0"/>
                </a:tc>
                <a:tc>
                  <a:txBody>
                    <a:bodyPr/>
                    <a:lstStyle/>
                    <a:p>
                      <a:pPr algn="ctr">
                        <a:lnSpc>
                          <a:spcPct val="107000"/>
                        </a:lnSpc>
                        <a:spcAft>
                          <a:spcPts val="0"/>
                        </a:spcAft>
                      </a:pPr>
                      <a:r>
                        <a:rPr lang="en-US" sz="900">
                          <a:effectLst/>
                        </a:rPr>
                        <a:t>14.5%</a:t>
                      </a:r>
                      <a:endParaRPr lang="en-US" sz="1100">
                        <a:effectLst/>
                        <a:latin typeface="Calibri" panose="020F0502020204030204" pitchFamily="34" charset="0"/>
                      </a:endParaRPr>
                    </a:p>
                  </a:txBody>
                  <a:tcPr marL="68580" marR="68580" marT="0" marB="0"/>
                </a:tc>
              </a:tr>
              <a:tr h="172085">
                <a:tc gridSpan="13">
                  <a:txBody>
                    <a:bodyPr/>
                    <a:lstStyle/>
                    <a:p>
                      <a:pPr algn="l">
                        <a:lnSpc>
                          <a:spcPct val="107000"/>
                        </a:lnSpc>
                        <a:spcAft>
                          <a:spcPts val="0"/>
                        </a:spcAft>
                      </a:pPr>
                      <a:r>
                        <a:rPr lang="en-US" sz="900" dirty="0">
                          <a:effectLst/>
                        </a:rPr>
                        <a:t>Source: US Census Bureau, 2000 and 2010 Decennial Censuses</a:t>
                      </a:r>
                      <a:endParaRPr lang="en-US" sz="1100" dirty="0">
                        <a:effectLst/>
                      </a:endParaRPr>
                    </a:p>
                    <a:p>
                      <a:pPr algn="l">
                        <a:lnSpc>
                          <a:spcPct val="107000"/>
                        </a:lnSpc>
                        <a:spcAft>
                          <a:spcPts val="0"/>
                        </a:spcAft>
                      </a:pPr>
                      <a:r>
                        <a:rPr lang="en-US" sz="900" dirty="0">
                          <a:effectLst/>
                        </a:rPr>
                        <a:t>               US Census Bureau, 2014 Population Estimate by State</a:t>
                      </a:r>
                      <a:endParaRPr lang="en-US" sz="1100" dirty="0">
                        <a:effectLst/>
                        <a:latin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Tree>
    <p:extLst>
      <p:ext uri="{BB962C8B-B14F-4D97-AF65-F5344CB8AC3E}">
        <p14:creationId xmlns:p14="http://schemas.microsoft.com/office/powerpoint/2010/main" val="3589040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Ranking of States by Median Age, 2000, 2010, 2014</a:t>
            </a:r>
            <a:endParaRPr lang="en-US" sz="2400" dirty="0"/>
          </a:p>
        </p:txBody>
      </p:sp>
      <p:graphicFrame>
        <p:nvGraphicFramePr>
          <p:cNvPr id="5" name="Content Placeholder 4"/>
          <p:cNvGraphicFramePr>
            <a:graphicFrameLocks noGrp="1"/>
          </p:cNvGraphicFramePr>
          <p:nvPr>
            <p:ph idx="1"/>
            <p:extLst/>
          </p:nvPr>
        </p:nvGraphicFramePr>
        <p:xfrm>
          <a:off x="457200" y="1828802"/>
          <a:ext cx="7467600" cy="3754533"/>
        </p:xfrm>
        <a:graphic>
          <a:graphicData uri="http://schemas.openxmlformats.org/drawingml/2006/table">
            <a:tbl>
              <a:tblPr firstRow="1" firstCol="1" bandRow="1">
                <a:tableStyleId>{5C22544A-7EE6-4342-B048-85BDC9FD1C3A}</a:tableStyleId>
              </a:tblPr>
              <a:tblGrid>
                <a:gridCol w="1066800"/>
                <a:gridCol w="1066800"/>
                <a:gridCol w="1066800"/>
                <a:gridCol w="1066800"/>
                <a:gridCol w="1066800"/>
                <a:gridCol w="1066800"/>
                <a:gridCol w="1066800"/>
              </a:tblGrid>
              <a:tr h="242625">
                <a:tc gridSpan="3">
                  <a:txBody>
                    <a:bodyPr/>
                    <a:lstStyle/>
                    <a:p>
                      <a:pPr marL="0" marR="0" algn="ctr">
                        <a:lnSpc>
                          <a:spcPct val="150000"/>
                        </a:lnSpc>
                        <a:spcBef>
                          <a:spcPts val="0"/>
                        </a:spcBef>
                        <a:spcAft>
                          <a:spcPts val="0"/>
                        </a:spcAft>
                      </a:pPr>
                      <a:r>
                        <a:rPr lang="en-US" sz="1100" dirty="0">
                          <a:effectLst/>
                        </a:rPr>
                        <a:t>2000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2">
                  <a:txBody>
                    <a:bodyPr/>
                    <a:lstStyle/>
                    <a:p>
                      <a:pPr marL="0" marR="0" algn="ctr">
                        <a:lnSpc>
                          <a:spcPct val="150000"/>
                        </a:lnSpc>
                        <a:spcBef>
                          <a:spcPts val="0"/>
                        </a:spcBef>
                        <a:spcAft>
                          <a:spcPts val="0"/>
                        </a:spcAft>
                      </a:pPr>
                      <a:r>
                        <a:rPr lang="en-US" sz="1100" dirty="0">
                          <a:effectLst/>
                        </a:rPr>
                        <a:t>2010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50000"/>
                        </a:lnSpc>
                        <a:spcBef>
                          <a:spcPts val="0"/>
                        </a:spcBef>
                        <a:spcAft>
                          <a:spcPts val="0"/>
                        </a:spcAft>
                      </a:pPr>
                      <a:r>
                        <a:rPr lang="en-US" sz="1100" dirty="0">
                          <a:effectLst/>
                        </a:rPr>
                        <a:t>2014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42625">
                <a:tc>
                  <a:txBody>
                    <a:bodyPr/>
                    <a:lstStyle/>
                    <a:p>
                      <a:pPr marL="0" marR="0" algn="ctr">
                        <a:lnSpc>
                          <a:spcPct val="150000"/>
                        </a:lnSpc>
                        <a:spcBef>
                          <a:spcPts val="0"/>
                        </a:spcBef>
                        <a:spcAft>
                          <a:spcPts val="0"/>
                        </a:spcAft>
                      </a:pPr>
                      <a:r>
                        <a:rPr lang="en-US" sz="1100">
                          <a:effectLst/>
                        </a:rPr>
                        <a:t>Rank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dirty="0">
                          <a:effectLst/>
                        </a:rPr>
                        <a:t>State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dirty="0">
                          <a:effectLst/>
                        </a:rPr>
                        <a:t>Med Age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dirty="0">
                          <a:effectLst/>
                        </a:rPr>
                        <a:t>State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dirty="0">
                          <a:effectLst/>
                        </a:rPr>
                        <a:t>Median Age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dirty="0">
                          <a:effectLst/>
                        </a:rPr>
                        <a:t>State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dirty="0">
                          <a:effectLst/>
                        </a:rPr>
                        <a:t>Median Age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dirty="0">
                          <a:effectLst/>
                        </a:rPr>
                        <a:t>West Virginia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38.9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Maine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dirty="0">
                          <a:effectLst/>
                        </a:rPr>
                        <a:t>Maine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44.2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6145">
                <a:tc>
                  <a:txBody>
                    <a:bodyPr/>
                    <a:lstStyle/>
                    <a:p>
                      <a:pPr marL="0" marR="0" algn="ctr">
                        <a:lnSpc>
                          <a:spcPct val="150000"/>
                        </a:lnSpc>
                        <a:spcBef>
                          <a:spcPts val="0"/>
                        </a:spcBef>
                        <a:spcAft>
                          <a:spcPts val="0"/>
                        </a:spcAft>
                      </a:pPr>
                      <a:r>
                        <a:rPr lang="en-US" sz="11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Florida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Vermont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New Hampshire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Maine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38.6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West Virginia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Vermont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3553">
                <a:tc>
                  <a:txBody>
                    <a:bodyPr/>
                    <a:lstStyle/>
                    <a:p>
                      <a:pPr marL="0" marR="0" algn="ctr">
                        <a:lnSpc>
                          <a:spcPct val="150000"/>
                        </a:lnSpc>
                        <a:spcBef>
                          <a:spcPts val="0"/>
                        </a:spcBef>
                        <a:spcAft>
                          <a:spcPts val="0"/>
                        </a:spcAft>
                      </a:pPr>
                      <a:r>
                        <a:rPr lang="en-US" sz="11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Pennsylvania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New Hampshire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West Virginia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Vermont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Florida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Florida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41.8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…46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California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California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Idaho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Idaho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Idaho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34.6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North Dakota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Alaska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Alaska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b="1" dirty="0">
                          <a:effectLst/>
                        </a:rPr>
                        <a:t>Texas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effectLst/>
                        </a:rPr>
                        <a:t>34.2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r>
              <a:tr h="242625">
                <a:tc>
                  <a:txBody>
                    <a:bodyPr/>
                    <a:lstStyle/>
                    <a:p>
                      <a:pPr marL="0" marR="0" algn="ctr">
                        <a:lnSpc>
                          <a:spcPct val="150000"/>
                        </a:lnSpc>
                        <a:spcBef>
                          <a:spcPts val="0"/>
                        </a:spcBef>
                        <a:spcAft>
                          <a:spcPts val="0"/>
                        </a:spcAft>
                      </a:pPr>
                      <a:r>
                        <a:rPr lang="en-US" sz="1100">
                          <a:effectLst/>
                        </a:rPr>
                        <a:t>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b="1" dirty="0">
                          <a:effectLst/>
                        </a:rPr>
                        <a:t>Texas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effectLst/>
                        </a:rPr>
                        <a:t>32.3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r">
                        <a:lnSpc>
                          <a:spcPct val="107000"/>
                        </a:lnSpc>
                        <a:spcBef>
                          <a:spcPts val="0"/>
                        </a:spcBef>
                        <a:spcAft>
                          <a:spcPts val="0"/>
                        </a:spcAft>
                      </a:pPr>
                      <a:r>
                        <a:rPr lang="en-US" sz="1100" b="1" dirty="0">
                          <a:effectLst/>
                        </a:rPr>
                        <a:t>Texas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effectLst/>
                        </a:rPr>
                        <a:t>33.6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r">
                        <a:lnSpc>
                          <a:spcPct val="107000"/>
                        </a:lnSpc>
                        <a:spcBef>
                          <a:spcPts val="0"/>
                        </a:spcBef>
                        <a:spcAft>
                          <a:spcPts val="0"/>
                        </a:spcAft>
                      </a:pPr>
                      <a:r>
                        <a:rPr lang="en-US" sz="1100">
                          <a:effectLst/>
                        </a:rPr>
                        <a:t>Alaska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Utah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Utah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100">
                          <a:effectLst/>
                        </a:rPr>
                        <a:t>Utah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42625">
                <a:tc>
                  <a:txBody>
                    <a:bodyPr/>
                    <a:lstStyle/>
                    <a:p>
                      <a:pPr marL="0" marR="0" algn="ctr">
                        <a:lnSpc>
                          <a:spcPct val="150000"/>
                        </a:lnSpc>
                        <a:spcBef>
                          <a:spcPts val="0"/>
                        </a:spcBef>
                        <a:spcAft>
                          <a:spcPts val="0"/>
                        </a:spcAft>
                      </a:pPr>
                      <a:r>
                        <a:rPr lang="en-US" sz="11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United States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a:effectLst/>
                        </a:rPr>
                        <a:t>35.3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United States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a:effectLst/>
                        </a:rPr>
                        <a:t>37.2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50000"/>
                        </a:lnSpc>
                        <a:spcBef>
                          <a:spcPts val="0"/>
                        </a:spcBef>
                        <a:spcAft>
                          <a:spcPts val="0"/>
                        </a:spcAft>
                      </a:pPr>
                      <a:r>
                        <a:rPr lang="en-US" sz="1100">
                          <a:effectLst/>
                        </a:rPr>
                        <a:t>United States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a:effectLst/>
                        </a:rPr>
                        <a:t>37.7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46145">
                <a:tc gridSpan="7">
                  <a:txBody>
                    <a:bodyPr/>
                    <a:lstStyle/>
                    <a:p>
                      <a:pPr marL="0" marR="0">
                        <a:lnSpc>
                          <a:spcPct val="107000"/>
                        </a:lnSpc>
                        <a:spcBef>
                          <a:spcPts val="0"/>
                        </a:spcBef>
                        <a:spcAft>
                          <a:spcPts val="0"/>
                        </a:spcAft>
                      </a:pPr>
                      <a:r>
                        <a:rPr lang="en-US" sz="1100" dirty="0">
                          <a:effectLst/>
                        </a:rPr>
                        <a:t>Source: US Census Bureau, 2000 and 2010 Decennial Censuses</a:t>
                      </a:r>
                      <a:endParaRPr lang="en-US" sz="1400" dirty="0">
                        <a:effectLst/>
                      </a:endParaRPr>
                    </a:p>
                    <a:p>
                      <a:pPr marL="0" marR="0">
                        <a:lnSpc>
                          <a:spcPct val="107000"/>
                        </a:lnSpc>
                        <a:spcBef>
                          <a:spcPts val="0"/>
                        </a:spcBef>
                        <a:spcAft>
                          <a:spcPts val="0"/>
                        </a:spcAft>
                      </a:pPr>
                      <a:r>
                        <a:rPr lang="en-US" sz="1100" dirty="0">
                          <a:effectLst/>
                        </a:rPr>
                        <a:t>               US Census Bureau, 2014 Population Estimate by State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Tree>
    <p:extLst>
      <p:ext uri="{BB962C8B-B14F-4D97-AF65-F5344CB8AC3E}">
        <p14:creationId xmlns:p14="http://schemas.microsoft.com/office/powerpoint/2010/main" val="364358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a:t>
            </a:r>
            <a:r>
              <a:rPr lang="en-US" sz="2800" dirty="0"/>
              <a:t>Projections </a:t>
            </a:r>
            <a:r>
              <a:rPr lang="en-US" sz="2800" dirty="0" smtClean="0"/>
              <a:t>65 Years and Over by Race/Ethnicity, Texas, 2010-2050</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8</a:t>
            </a:fld>
            <a:endParaRPr lang="en-US"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2014 Population Projections , Half 2000-2010 Migration Scenario</a:t>
            </a:r>
          </a:p>
        </p:txBody>
      </p:sp>
    </p:spTree>
    <p:extLst>
      <p:ext uri="{BB962C8B-B14F-4D97-AF65-F5344CB8AC3E}">
        <p14:creationId xmlns:p14="http://schemas.microsoft.com/office/powerpoint/2010/main" val="4237281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916" y="100652"/>
            <a:ext cx="6858000" cy="990600"/>
          </a:xfrm>
        </p:spPr>
        <p:txBody>
          <a:bodyPr>
            <a:noAutofit/>
          </a:bodyPr>
          <a:lstStyle/>
          <a:p>
            <a:r>
              <a:rPr lang="en-US" sz="2800" dirty="0"/>
              <a:t>Percent of Population by </a:t>
            </a:r>
            <a:r>
              <a:rPr lang="en-US" sz="2800" dirty="0" smtClean="0"/>
              <a:t>Race/Ethnicity for Age Groups, 2010 and 2050</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9</a:t>
            </a:fld>
            <a:endParaRPr lang="en-US" dirty="0"/>
          </a:p>
        </p:txBody>
      </p:sp>
      <p:grpSp>
        <p:nvGrpSpPr>
          <p:cNvPr id="11" name="Group 10"/>
          <p:cNvGrpSpPr/>
          <p:nvPr/>
        </p:nvGrpSpPr>
        <p:grpSpPr>
          <a:xfrm>
            <a:off x="838200" y="1706943"/>
            <a:ext cx="4283716" cy="4428779"/>
            <a:chOff x="488621" y="95401"/>
            <a:chExt cx="6867179" cy="3958221"/>
          </a:xfrm>
        </p:grpSpPr>
        <p:graphicFrame>
          <p:nvGraphicFramePr>
            <p:cNvPr id="12" name="Chart 11"/>
            <p:cNvGraphicFramePr/>
            <p:nvPr>
              <p:extLst/>
            </p:nvPr>
          </p:nvGraphicFramePr>
          <p:xfrm>
            <a:off x="488621" y="95401"/>
            <a:ext cx="6335359"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5"/>
            <p:cNvSpPr txBox="1"/>
            <p:nvPr/>
          </p:nvSpPr>
          <p:spPr>
            <a:xfrm>
              <a:off x="1022011" y="3396397"/>
              <a:ext cx="6333789" cy="6572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Source: US Census Bureau, State</a:t>
              </a:r>
              <a:r>
                <a:rPr lang="en-US" sz="1100" baseline="0"/>
                <a:t> Population Estimates, 2014</a:t>
              </a:r>
              <a:endParaRPr lang="en-US" sz="1100"/>
            </a:p>
          </p:txBody>
        </p:sp>
      </p:grpSp>
      <p:grpSp>
        <p:nvGrpSpPr>
          <p:cNvPr id="14" name="Group 13"/>
          <p:cNvGrpSpPr/>
          <p:nvPr/>
        </p:nvGrpSpPr>
        <p:grpSpPr>
          <a:xfrm>
            <a:off x="5029200" y="1600200"/>
            <a:ext cx="4184720" cy="4495800"/>
            <a:chOff x="0" y="0"/>
            <a:chExt cx="6462739" cy="4087184"/>
          </a:xfrm>
        </p:grpSpPr>
        <p:graphicFrame>
          <p:nvGraphicFramePr>
            <p:cNvPr id="15" name="Chart 14"/>
            <p:cNvGraphicFramePr/>
            <p:nvPr>
              <p:extLst/>
            </p:nvPr>
          </p:nvGraphicFramePr>
          <p:xfrm>
            <a:off x="0" y="0"/>
            <a:ext cx="6462739" cy="353299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9"/>
            <p:cNvSpPr txBox="1"/>
            <p:nvPr/>
          </p:nvSpPr>
          <p:spPr>
            <a:xfrm>
              <a:off x="0" y="3429959"/>
              <a:ext cx="6333789" cy="6572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Source: Texas State</a:t>
              </a:r>
              <a:r>
                <a:rPr lang="en-US" sz="1100" baseline="0" dirty="0"/>
                <a:t> Data Center, 2014 Projections, 1.0 Migration Scenario</a:t>
              </a:r>
              <a:endParaRPr lang="en-US" sz="1100" dirty="0"/>
            </a:p>
          </p:txBody>
        </p:sp>
      </p:grpSp>
      <p:sp>
        <p:nvSpPr>
          <p:cNvPr id="3" name="TextBox 2"/>
          <p:cNvSpPr txBox="1"/>
          <p:nvPr/>
        </p:nvSpPr>
        <p:spPr>
          <a:xfrm>
            <a:off x="2286000" y="1447800"/>
            <a:ext cx="4835560" cy="461665"/>
          </a:xfrm>
          <a:prstGeom prst="rect">
            <a:avLst/>
          </a:prstGeom>
          <a:noFill/>
        </p:spPr>
        <p:txBody>
          <a:bodyPr wrap="square" rtlCol="0">
            <a:spAutoFit/>
          </a:bodyPr>
          <a:lstStyle/>
          <a:p>
            <a:r>
              <a:rPr lang="en-US" dirty="0" smtClean="0"/>
              <a:t>2010                                       2050</a:t>
            </a:r>
            <a:endParaRPr lang="en-US" dirty="0"/>
          </a:p>
        </p:txBody>
      </p:sp>
    </p:spTree>
    <p:extLst>
      <p:ext uri="{BB962C8B-B14F-4D97-AF65-F5344CB8AC3E}">
        <p14:creationId xmlns:p14="http://schemas.microsoft.com/office/powerpoint/2010/main" val="168239630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2.xml><?xml version="1.0" encoding="utf-8"?>
<ds:datastoreItem xmlns:ds="http://schemas.openxmlformats.org/officeDocument/2006/customXml" ds:itemID="{0C327827-ADB5-4A53-A1D5-C733F4954327}">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18979</TotalTime>
  <Words>2342</Words>
  <Application>Microsoft Office PowerPoint</Application>
  <PresentationFormat>Letter Paper (8.5x11 in)</PresentationFormat>
  <Paragraphs>664</Paragraphs>
  <Slides>37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ＭＳ Ｐゴシック</vt:lpstr>
      <vt:lpstr>Arial</vt:lpstr>
      <vt:lpstr>Calibri</vt:lpstr>
      <vt:lpstr>Calibri Light</vt:lpstr>
      <vt:lpstr>Times New Roman</vt:lpstr>
      <vt:lpstr>1_Office Theme</vt:lpstr>
      <vt:lpstr>PowerPoint Presentation</vt:lpstr>
      <vt:lpstr>Texas Population Pyramid by Race/Ethnicity, 2014</vt:lpstr>
      <vt:lpstr>Texas Population Pyramid by Race/Ethnicity, 2014</vt:lpstr>
      <vt:lpstr>Texas Population Pyramid by Race/Ethnicity, 2014</vt:lpstr>
      <vt:lpstr>Top 10 States with the Largest Older Populations, 2000, 2010, 2014</vt:lpstr>
      <vt:lpstr>States with the Greatest and Least Percent of the Population Aged 65 and Older, 2000, 2010, 2014</vt:lpstr>
      <vt:lpstr>Ranking of States by Median Age, 2000, 2010, 2014</vt:lpstr>
      <vt:lpstr>Population Projections 65 Years and Over by Race/Ethnicity, Texas, 2010-2050</vt:lpstr>
      <vt:lpstr>Percent of Population by Race/Ethnicity for Age Groups, 2010 and 2050</vt:lpstr>
      <vt:lpstr>Percent of the Population Aged 65 Years and Older without Health Insurance, Texas Counties, 2010-2014</vt:lpstr>
      <vt:lpstr>Percent of the Population Aged 65 Years and Older with Independent Living Disability, Texas Counties, 2010-2014</vt:lpstr>
      <vt:lpstr>Projected Increase in Obesity in Texas by Ethnicity, 2006 to 2040</vt:lpstr>
      <vt:lpstr>Obesity Prevalence</vt:lpstr>
      <vt:lpstr>Diabetes Prevalence </vt:lpstr>
      <vt:lpstr>Physicians per 1,000 Population Aged 65 Years and Older by County, 2011</vt:lpstr>
      <vt:lpstr>PowerPoint Presentation</vt:lpstr>
      <vt:lpstr>PowerPoint Presentation</vt:lpstr>
      <vt:lpstr>Number of Seniors, 60 Years of Age and Older, San Antonio and Bexar County, Texas, 2013</vt:lpstr>
      <vt:lpstr>Estimated population of persons aged 60 years and more, Census Tracts, Bexar County, Texas,2009-2013 </vt:lpstr>
      <vt:lpstr>Percent of households that have at least one person aged 60 years or more, Census Tracts, Bexar County, Texas, 2009-2013</vt:lpstr>
      <vt:lpstr>Percent of persons 60 years of age and older living with grandchildren (under 18 years), San Antonio and Bexar County, Texas, 2013</vt:lpstr>
      <vt:lpstr>Persons aged 60 years and older raising their own grandchildren, San Antonio and Bexar County, Texas, 2013</vt:lpstr>
      <vt:lpstr>Work status for adults and those aged 60 years and older, San Antonio and Bexar County, Texas, 2013</vt:lpstr>
      <vt:lpstr>Percent of persons aged 65 years and older who are working, Census Tracts, Bexar County, Texas, 2009-2013</vt:lpstr>
      <vt:lpstr>Percent of persons aged 65 years and older who’s income is below the poverty threshold, Census Tracts, Bexar County, Texas, 2011-2015</vt:lpstr>
      <vt:lpstr>Median household income for persons aged 60 years and older, San Antonio  and Bexar County, Texas, 2013</vt:lpstr>
      <vt:lpstr>Poverty characteristics of persons in San Antonio and Bexar County, Texas, 2013</vt:lpstr>
      <vt:lpstr>Percent of households with at least one person aged 60 years or more that receive SNAP, Census Tracts, Bexar County, Texas, 2009-2013</vt:lpstr>
      <vt:lpstr>Marital status of persons age 60 years and older, San Antonio and Bexar County, Texas, 2013</vt:lpstr>
      <vt:lpstr>Householders age by type of household, San Antonio and Bexar County, Texas, 2013</vt:lpstr>
      <vt:lpstr>Percent distribution of race/ethnicity of persons aged 60 years and older, San Antonio and Bexar County, Texas, 2013</vt:lpstr>
      <vt:lpstr>Utilization of Senior Centers (national)</vt:lpstr>
      <vt:lpstr>Housing Assistance</vt:lpstr>
      <vt:lpstr>Veteran status of persons age 60 years and older, San Antonio and Bexar County, Texas, 2013</vt:lpstr>
      <vt:lpstr>Housing tenure among persons aged 60 years and older, San Antonio and Bexar County, Texas, 2013</vt:lpstr>
      <vt:lpstr>Projected Growth for persons aged 60 years and older, Bexar County, Texas</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508</cp:revision>
  <cp:lastPrinted>2012-07-15T20:37:49Z</cp:lastPrinted>
  <dcterms:created xsi:type="dcterms:W3CDTF">2010-01-22T14:36:29Z</dcterms:created>
  <dcterms:modified xsi:type="dcterms:W3CDTF">2016-09-21T22:06:37Z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