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3"/>
  </p:sldMasterIdLst>
  <p:notesMasterIdLst>
    <p:notesMasterId r:id="rId41"/>
  </p:notesMasterIdLst>
  <p:handoutMasterIdLst>
    <p:handoutMasterId r:id="rId42"/>
  </p:handoutMasterIdLst>
  <p:sldIdLst>
    <p:sldId id="353" r:id="rId4"/>
    <p:sldId id="394" r:id="rId5"/>
    <p:sldId id="354" r:id="rId6"/>
    <p:sldId id="450" r:id="rId7"/>
    <p:sldId id="356" r:id="rId8"/>
    <p:sldId id="357" r:id="rId9"/>
    <p:sldId id="358" r:id="rId10"/>
    <p:sldId id="395" r:id="rId11"/>
    <p:sldId id="396" r:id="rId12"/>
    <p:sldId id="359" r:id="rId13"/>
    <p:sldId id="360" r:id="rId14"/>
    <p:sldId id="496" r:id="rId15"/>
    <p:sldId id="397" r:id="rId16"/>
    <p:sldId id="497" r:id="rId17"/>
    <p:sldId id="401" r:id="rId18"/>
    <p:sldId id="402" r:id="rId19"/>
    <p:sldId id="403" r:id="rId20"/>
    <p:sldId id="404" r:id="rId21"/>
    <p:sldId id="405" r:id="rId22"/>
    <p:sldId id="406" r:id="rId23"/>
    <p:sldId id="498" r:id="rId24"/>
    <p:sldId id="477" r:id="rId25"/>
    <p:sldId id="478" r:id="rId26"/>
    <p:sldId id="469" r:id="rId27"/>
    <p:sldId id="470" r:id="rId28"/>
    <p:sldId id="474" r:id="rId29"/>
    <p:sldId id="475" r:id="rId30"/>
    <p:sldId id="476" r:id="rId31"/>
    <p:sldId id="479" r:id="rId32"/>
    <p:sldId id="480" r:id="rId33"/>
    <p:sldId id="481" r:id="rId34"/>
    <p:sldId id="483" r:id="rId35"/>
    <p:sldId id="484" r:id="rId36"/>
    <p:sldId id="485" r:id="rId37"/>
    <p:sldId id="486" r:id="rId38"/>
    <p:sldId id="494" r:id="rId39"/>
    <p:sldId id="352" r:id="rId40"/>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16" autoAdjust="0"/>
    <p:restoredTop sz="87260" autoAdjust="0"/>
  </p:normalViewPr>
  <p:slideViewPr>
    <p:cSldViewPr>
      <p:cViewPr varScale="1">
        <p:scale>
          <a:sx n="144" d="100"/>
          <a:sy n="144" d="100"/>
        </p:scale>
        <p:origin x="21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Book3"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idser-nas01\IDSER\Users\ocq775\BLOCK_FACTORS\2015\census_estimate\NST_EST2014_ALLDAT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dser-nas01\IDSER\Users\ocq775\2015\DOMESTIC\ACS\work_5yr_b07_3.xlsx" TargetMode="Externa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Natural Increase</c:v>
                </c:pt>
              </c:strCache>
            </c:strRef>
          </c:tx>
          <c:spPr>
            <a:solidFill>
              <a:schemeClr val="accent1">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rgbClr val="C13215"/>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512856912"/>
        <c:axId val="512858480"/>
      </c:barChart>
      <c:catAx>
        <c:axId val="512856912"/>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512858480"/>
        <c:crosses val="autoZero"/>
        <c:auto val="1"/>
        <c:lblAlgn val="ctr"/>
        <c:lblOffset val="100"/>
        <c:noMultiLvlLbl val="0"/>
      </c:catAx>
      <c:valAx>
        <c:axId val="512858480"/>
        <c:scaling>
          <c:orientation val="minMax"/>
        </c:scaling>
        <c:delete val="1"/>
        <c:axPos val="l"/>
        <c:numFmt formatCode="0.0%" sourceLinked="1"/>
        <c:majorTickMark val="out"/>
        <c:minorTickMark val="none"/>
        <c:tickLblPos val="nextTo"/>
        <c:crossAx val="512856912"/>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0.37456123700758892</c:v>
                </c:pt>
                <c:pt idx="1">
                  <c:v>0.26466701615830113</c:v>
                </c:pt>
                <c:pt idx="2">
                  <c:v>0.28098660966452171</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0.26572446422231832</c:v>
                </c:pt>
                <c:pt idx="1">
                  <c:v>0.27403194436258616</c:v>
                </c:pt>
                <c:pt idx="2">
                  <c:v>0.27968523297411646</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0.22992200159582135</c:v>
                </c:pt>
                <c:pt idx="1">
                  <c:v>0.30321708083493343</c:v>
                </c:pt>
                <c:pt idx="2">
                  <c:v>0.29054111427379492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9.3644659095302868E-2</c:v>
                </c:pt>
                <c:pt idx="1">
                  <c:v>0.11075834514677098</c:v>
                </c:pt>
                <c:pt idx="2">
                  <c:v>0.10412305670310522</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3.614763807896855E-2</c:v>
                </c:pt>
                <c:pt idx="1">
                  <c:v>4.7325613497408284E-2</c:v>
                </c:pt>
                <c:pt idx="2">
                  <c:v>4.466398638446175E-2</c:v>
                </c:pt>
              </c:numCache>
            </c:numRef>
          </c:val>
        </c:ser>
        <c:dLbls>
          <c:dLblPos val="ctr"/>
          <c:showLegendKey val="0"/>
          <c:showVal val="1"/>
          <c:showCatName val="0"/>
          <c:showSerName val="0"/>
          <c:showPercent val="0"/>
          <c:showBubbleSize val="0"/>
        </c:dLbls>
        <c:gapWidth val="150"/>
        <c:overlap val="100"/>
        <c:axId val="220150416"/>
        <c:axId val="216782664"/>
      </c:barChart>
      <c:catAx>
        <c:axId val="22015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6782664"/>
        <c:crosses val="autoZero"/>
        <c:auto val="1"/>
        <c:lblAlgn val="ctr"/>
        <c:lblOffset val="100"/>
        <c:noMultiLvlLbl val="0"/>
      </c:catAx>
      <c:valAx>
        <c:axId val="216782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150416"/>
        <c:crosses val="autoZero"/>
        <c:crossBetween val="between"/>
      </c:valAx>
      <c:spPr>
        <a:noFill/>
        <a:ln>
          <a:noFill/>
        </a:ln>
        <a:effectLst/>
      </c:spPr>
    </c:plotArea>
    <c:legend>
      <c:legendPos val="r"/>
      <c:layout>
        <c:manualLayout>
          <c:xMode val="edge"/>
          <c:yMode val="edge"/>
          <c:x val="0.65939187074092798"/>
          <c:y val="1.157840041568408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25-34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Sheet1!$B$2:$B$4</c:f>
              <c:numCache>
                <c:formatCode>General</c:formatCode>
                <c:ptCount val="3"/>
                <c:pt idx="0">
                  <c:v>28.8</c:v>
                </c:pt>
                <c:pt idx="1">
                  <c:v>27.4</c:v>
                </c:pt>
                <c:pt idx="2">
                  <c:v>27.6</c:v>
                </c:pt>
              </c:numCache>
            </c:numRef>
          </c:val>
        </c:ser>
        <c:ser>
          <c:idx val="1"/>
          <c:order val="1"/>
          <c:tx>
            <c:strRef>
              <c:f>Sheet1!$C$1</c:f>
              <c:strCache>
                <c:ptCount val="1"/>
                <c:pt idx="0">
                  <c:v>35-44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Sheet1!$C$2:$C$4</c:f>
              <c:numCache>
                <c:formatCode>General</c:formatCode>
                <c:ptCount val="3"/>
                <c:pt idx="0">
                  <c:v>30</c:v>
                </c:pt>
                <c:pt idx="1">
                  <c:v>28.3</c:v>
                </c:pt>
                <c:pt idx="2">
                  <c:v>25.8</c:v>
                </c:pt>
              </c:numCache>
            </c:numRef>
          </c:val>
        </c:ser>
        <c:ser>
          <c:idx val="2"/>
          <c:order val="2"/>
          <c:tx>
            <c:strRef>
              <c:f>Sheet1!$D$1</c:f>
              <c:strCache>
                <c:ptCount val="1"/>
                <c:pt idx="0">
                  <c:v>45-64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Sheet1!$D$2:$D$4</c:f>
              <c:numCache>
                <c:formatCode>General</c:formatCode>
                <c:ptCount val="3"/>
                <c:pt idx="0">
                  <c:v>27.6</c:v>
                </c:pt>
                <c:pt idx="1">
                  <c:v>25.2</c:v>
                </c:pt>
                <c:pt idx="2">
                  <c:v>23.6</c:v>
                </c:pt>
              </c:numCache>
            </c:numRef>
          </c:val>
        </c:ser>
        <c:ser>
          <c:idx val="3"/>
          <c:order val="3"/>
          <c:tx>
            <c:strRef>
              <c:f>Sheet1!$E$1</c:f>
              <c:strCache>
                <c:ptCount val="1"/>
                <c:pt idx="0">
                  <c:v>65+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 </c:v>
                </c:pt>
              </c:strCache>
            </c:strRef>
          </c:cat>
          <c:val>
            <c:numRef>
              <c:f>Sheet1!$E$2:$E$4</c:f>
              <c:numCache>
                <c:formatCode>General</c:formatCode>
                <c:ptCount val="3"/>
                <c:pt idx="0">
                  <c:v>24.3</c:v>
                </c:pt>
                <c:pt idx="1">
                  <c:v>24.8</c:v>
                </c:pt>
                <c:pt idx="2">
                  <c:v>23.6</c:v>
                </c:pt>
              </c:numCache>
            </c:numRef>
          </c:val>
        </c:ser>
        <c:dLbls>
          <c:dLblPos val="outEnd"/>
          <c:showLegendKey val="0"/>
          <c:showVal val="1"/>
          <c:showCatName val="0"/>
          <c:showSerName val="0"/>
          <c:showPercent val="0"/>
          <c:showBubbleSize val="0"/>
        </c:dLbls>
        <c:gapWidth val="182"/>
        <c:axId val="489463544"/>
        <c:axId val="489462760"/>
      </c:barChart>
      <c:catAx>
        <c:axId val="489463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9462760"/>
        <c:crosses val="autoZero"/>
        <c:auto val="1"/>
        <c:lblAlgn val="ctr"/>
        <c:lblOffset val="100"/>
        <c:noMultiLvlLbl val="0"/>
      </c:catAx>
      <c:valAx>
        <c:axId val="489462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463544"/>
        <c:crosses val="autoZero"/>
        <c:crossBetween val="between"/>
      </c:valAx>
      <c:spPr>
        <a:solidFill>
          <a:schemeClr val="bg1"/>
        </a:solidFill>
        <a:ln>
          <a:noFill/>
        </a:ln>
        <a:effectLst/>
      </c:spPr>
    </c:plotArea>
    <c:legend>
      <c:legendPos val="t"/>
      <c:layout>
        <c:manualLayout>
          <c:xMode val="edge"/>
          <c:yMode val="edge"/>
          <c:x val="0.28948673082531351"/>
          <c:y val="5.9629342699284181E-2"/>
          <c:w val="0.51634558180227474"/>
          <c:h val="7.195757150774864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Sheet1!$B$2</c:f>
              <c:numCache>
                <c:formatCode>0.0%</c:formatCode>
                <c:ptCount val="1"/>
                <c:pt idx="0">
                  <c:v>0.79599999999999993</c:v>
                </c:pt>
              </c:numCache>
            </c:numRef>
          </c:val>
        </c:ser>
        <c:ser>
          <c:idx val="1"/>
          <c:order val="1"/>
          <c:tx>
            <c:strRef>
              <c:f>Sheet1!$C$1</c:f>
              <c:strCache>
                <c:ptCount val="1"/>
                <c:pt idx="0">
                  <c:v>2012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Sheet1!$C$2</c:f>
              <c:numCache>
                <c:formatCode>0.0%</c:formatCode>
                <c:ptCount val="1"/>
                <c:pt idx="0">
                  <c:v>0.83499999999999996</c:v>
                </c:pt>
              </c:numCache>
            </c:numRef>
          </c:val>
        </c:ser>
        <c:ser>
          <c:idx val="2"/>
          <c:order val="2"/>
          <c:tx>
            <c:strRef>
              <c:f>Sheet1!$D$1</c:f>
              <c:strCache>
                <c:ptCount val="1"/>
                <c:pt idx="0">
                  <c:v>2103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Sheet1!$D$2</c:f>
              <c:numCache>
                <c:formatCode>0.0%</c:formatCode>
                <c:ptCount val="1"/>
                <c:pt idx="0">
                  <c:v>0.84599999999999997</c:v>
                </c:pt>
              </c:numCache>
            </c:numRef>
          </c:val>
        </c:ser>
        <c:ser>
          <c:idx val="3"/>
          <c:order val="3"/>
          <c:tx>
            <c:strRef>
              <c:f>Sheet1!$E$1</c:f>
              <c:strCache>
                <c:ptCount val="1"/>
                <c:pt idx="0">
                  <c:v>2014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Bexar County</c:v>
                </c:pt>
              </c:strCache>
            </c:strRef>
          </c:cat>
          <c:val>
            <c:numRef>
              <c:f>Sheet1!$E$2</c:f>
              <c:numCache>
                <c:formatCode>0.0%</c:formatCode>
                <c:ptCount val="1"/>
                <c:pt idx="0">
                  <c:v>0.84900000000000009</c:v>
                </c:pt>
              </c:numCache>
            </c:numRef>
          </c:val>
        </c:ser>
        <c:dLbls>
          <c:dLblPos val="outEnd"/>
          <c:showLegendKey val="0"/>
          <c:showVal val="1"/>
          <c:showCatName val="0"/>
          <c:showSerName val="0"/>
          <c:showPercent val="0"/>
          <c:showBubbleSize val="0"/>
        </c:dLbls>
        <c:gapWidth val="219"/>
        <c:overlap val="-27"/>
        <c:axId val="489465112"/>
        <c:axId val="489464720"/>
      </c:barChart>
      <c:catAx>
        <c:axId val="489465112"/>
        <c:scaling>
          <c:orientation val="minMax"/>
        </c:scaling>
        <c:delete val="1"/>
        <c:axPos val="b"/>
        <c:numFmt formatCode="General" sourceLinked="1"/>
        <c:majorTickMark val="none"/>
        <c:minorTickMark val="none"/>
        <c:tickLblPos val="nextTo"/>
        <c:crossAx val="489464720"/>
        <c:crosses val="autoZero"/>
        <c:auto val="1"/>
        <c:lblAlgn val="ctr"/>
        <c:lblOffset val="100"/>
        <c:noMultiLvlLbl val="0"/>
      </c:catAx>
      <c:valAx>
        <c:axId val="489464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465112"/>
        <c:crosses val="autoZero"/>
        <c:crossBetween val="between"/>
      </c:valAx>
      <c:spPr>
        <a:noFill/>
        <a:ln>
          <a:noFill/>
        </a:ln>
        <a:effectLst/>
      </c:spPr>
    </c:plotArea>
    <c:legend>
      <c:legendPos val="b"/>
      <c:layout>
        <c:manualLayout>
          <c:xMode val="edge"/>
          <c:yMode val="edge"/>
          <c:x val="0.12996585496257412"/>
          <c:y val="0.89206893648931718"/>
          <c:w val="0.78636446485855938"/>
          <c:h val="0.10793106351068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24704724409448"/>
          <c:y val="2.2828248031496062E-2"/>
          <c:w val="0.86575295275590547"/>
          <c:h val="0.72987598425196853"/>
        </c:manualLayout>
      </c:layout>
      <c:barChart>
        <c:barDir val="col"/>
        <c:grouping val="stacked"/>
        <c:varyColors val="0"/>
        <c:ser>
          <c:idx val="0"/>
          <c:order val="0"/>
          <c:tx>
            <c:strRef>
              <c:f>Sheet1!$A$2</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Sheet1!$B$2:$C$2</c:f>
              <c:numCache>
                <c:formatCode>0.0%</c:formatCode>
                <c:ptCount val="2"/>
                <c:pt idx="0">
                  <c:v>0.622</c:v>
                </c:pt>
                <c:pt idx="1">
                  <c:v>0.376</c:v>
                </c:pt>
              </c:numCache>
            </c:numRef>
          </c:val>
        </c:ser>
        <c:ser>
          <c:idx val="1"/>
          <c:order val="1"/>
          <c:tx>
            <c:strRef>
              <c:f>Sheet1!$A$3</c:f>
              <c:strCache>
                <c:ptCount val="1"/>
                <c:pt idx="0">
                  <c:v>White alone, not 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Sheet1!$B$3:$C$3</c:f>
              <c:numCache>
                <c:formatCode>0.0%</c:formatCode>
                <c:ptCount val="2"/>
                <c:pt idx="0">
                  <c:v>0.25600000000000001</c:v>
                </c:pt>
                <c:pt idx="1">
                  <c:v>0.45300000000000001</c:v>
                </c:pt>
              </c:numCache>
            </c:numRef>
          </c:val>
        </c:ser>
        <c:ser>
          <c:idx val="2"/>
          <c:order val="2"/>
          <c:tx>
            <c:strRef>
              <c:f>Sheet1!$A$4</c:f>
              <c:strCache>
                <c:ptCount val="1"/>
                <c:pt idx="0">
                  <c:v>Black or African American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Sheet1!$B$4:$C$4</c:f>
              <c:numCache>
                <c:formatCode>0.0%</c:formatCode>
                <c:ptCount val="2"/>
                <c:pt idx="0">
                  <c:v>5.8999999999999997E-2</c:v>
                </c:pt>
                <c:pt idx="1">
                  <c:v>0.108</c:v>
                </c:pt>
              </c:numCache>
            </c:numRef>
          </c:val>
        </c:ser>
        <c:ser>
          <c:idx val="3"/>
          <c:order val="3"/>
          <c:tx>
            <c:strRef>
              <c:f>Sheet1!$A$5</c:f>
              <c:strCache>
                <c:ptCount val="1"/>
                <c:pt idx="0">
                  <c:v>All Other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San Antonio</c:v>
                </c:pt>
                <c:pt idx="1">
                  <c:v>Texas</c:v>
                </c:pt>
              </c:strCache>
            </c:strRef>
          </c:cat>
          <c:val>
            <c:numRef>
              <c:f>Sheet1!$B$5:$C$5</c:f>
              <c:numCache>
                <c:formatCode>0.0%</c:formatCode>
                <c:ptCount val="2"/>
                <c:pt idx="0">
                  <c:v>5.8000000000000003E-2</c:v>
                </c:pt>
                <c:pt idx="1">
                  <c:v>6.3E-2</c:v>
                </c:pt>
              </c:numCache>
            </c:numRef>
          </c:val>
        </c:ser>
        <c:dLbls>
          <c:showLegendKey val="0"/>
          <c:showVal val="0"/>
          <c:showCatName val="0"/>
          <c:showSerName val="0"/>
          <c:showPercent val="0"/>
          <c:showBubbleSize val="0"/>
        </c:dLbls>
        <c:gapWidth val="219"/>
        <c:overlap val="100"/>
        <c:axId val="512763456"/>
        <c:axId val="512762280"/>
      </c:barChart>
      <c:catAx>
        <c:axId val="51276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2762280"/>
        <c:crosses val="autoZero"/>
        <c:auto val="1"/>
        <c:lblAlgn val="ctr"/>
        <c:lblOffset val="100"/>
        <c:noMultiLvlLbl val="0"/>
      </c:catAx>
      <c:valAx>
        <c:axId val="5127622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2763456"/>
        <c:crosses val="autoZero"/>
        <c:crossBetween val="between"/>
      </c:valAx>
      <c:spPr>
        <a:noFill/>
        <a:ln>
          <a:noFill/>
        </a:ln>
        <a:effectLst/>
      </c:spPr>
    </c:plotArea>
    <c:legend>
      <c:legendPos val="b"/>
      <c:layout>
        <c:manualLayout>
          <c:xMode val="edge"/>
          <c:yMode val="edge"/>
          <c:x val="0.34885515091863517"/>
          <c:y val="0.24553789370078744"/>
          <c:w val="0.42520636482939633"/>
          <c:h val="0.357587106299212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Sheet1!$B$2:$B$87</c:f>
              <c:numCache>
                <c:formatCode>#,##0</c:formatCode>
                <c:ptCount val="86"/>
                <c:pt idx="0">
                  <c:v>130182</c:v>
                </c:pt>
                <c:pt idx="1">
                  <c:v>130208</c:v>
                </c:pt>
                <c:pt idx="2">
                  <c:v>130631</c:v>
                </c:pt>
                <c:pt idx="3">
                  <c:v>121188</c:v>
                </c:pt>
                <c:pt idx="4">
                  <c:v>119081</c:v>
                </c:pt>
                <c:pt idx="5">
                  <c:v>121563</c:v>
                </c:pt>
                <c:pt idx="6">
                  <c:v>123281</c:v>
                </c:pt>
                <c:pt idx="7">
                  <c:v>123894</c:v>
                </c:pt>
                <c:pt idx="8">
                  <c:v>125033</c:v>
                </c:pt>
                <c:pt idx="9">
                  <c:v>126613</c:v>
                </c:pt>
                <c:pt idx="10">
                  <c:v>127680</c:v>
                </c:pt>
                <c:pt idx="11">
                  <c:v>128026</c:v>
                </c:pt>
                <c:pt idx="12">
                  <c:v>130544</c:v>
                </c:pt>
                <c:pt idx="13">
                  <c:v>132222</c:v>
                </c:pt>
                <c:pt idx="14">
                  <c:v>131655</c:v>
                </c:pt>
                <c:pt idx="15">
                  <c:v>130712</c:v>
                </c:pt>
                <c:pt idx="16">
                  <c:v>131671</c:v>
                </c:pt>
                <c:pt idx="17">
                  <c:v>132552</c:v>
                </c:pt>
                <c:pt idx="18">
                  <c:v>134833</c:v>
                </c:pt>
                <c:pt idx="19">
                  <c:v>138677</c:v>
                </c:pt>
                <c:pt idx="20">
                  <c:v>136579</c:v>
                </c:pt>
                <c:pt idx="21">
                  <c:v>138148</c:v>
                </c:pt>
                <c:pt idx="22">
                  <c:v>138457</c:v>
                </c:pt>
                <c:pt idx="23">
                  <c:v>137227</c:v>
                </c:pt>
                <c:pt idx="24">
                  <c:v>136779</c:v>
                </c:pt>
                <c:pt idx="25">
                  <c:v>137694</c:v>
                </c:pt>
                <c:pt idx="26">
                  <c:v>140934</c:v>
                </c:pt>
                <c:pt idx="27">
                  <c:v>145349</c:v>
                </c:pt>
                <c:pt idx="28">
                  <c:v>148028</c:v>
                </c:pt>
                <c:pt idx="29">
                  <c:v>146506</c:v>
                </c:pt>
                <c:pt idx="30">
                  <c:v>149022</c:v>
                </c:pt>
                <c:pt idx="31">
                  <c:v>149716</c:v>
                </c:pt>
                <c:pt idx="32">
                  <c:v>150664</c:v>
                </c:pt>
                <c:pt idx="33">
                  <c:v>150037</c:v>
                </c:pt>
                <c:pt idx="34">
                  <c:v>142305</c:v>
                </c:pt>
                <c:pt idx="35">
                  <c:v>139118</c:v>
                </c:pt>
                <c:pt idx="36">
                  <c:v>136248</c:v>
                </c:pt>
                <c:pt idx="37">
                  <c:v>134305</c:v>
                </c:pt>
                <c:pt idx="38">
                  <c:v>136817</c:v>
                </c:pt>
                <c:pt idx="39">
                  <c:v>134713</c:v>
                </c:pt>
                <c:pt idx="40">
                  <c:v>137662</c:v>
                </c:pt>
                <c:pt idx="41">
                  <c:v>147384</c:v>
                </c:pt>
                <c:pt idx="42">
                  <c:v>159157</c:v>
                </c:pt>
                <c:pt idx="43">
                  <c:v>160978</c:v>
                </c:pt>
                <c:pt idx="44">
                  <c:v>153382</c:v>
                </c:pt>
                <c:pt idx="45">
                  <c:v>147461</c:v>
                </c:pt>
                <c:pt idx="46">
                  <c:v>146946</c:v>
                </c:pt>
                <c:pt idx="47">
                  <c:v>149541</c:v>
                </c:pt>
                <c:pt idx="48">
                  <c:v>161829</c:v>
                </c:pt>
                <c:pt idx="49">
                  <c:v>170740</c:v>
                </c:pt>
                <c:pt idx="50">
                  <c:v>176118</c:v>
                </c:pt>
                <c:pt idx="51">
                  <c:v>179215</c:v>
                </c:pt>
                <c:pt idx="52">
                  <c:v>182749</c:v>
                </c:pt>
                <c:pt idx="53">
                  <c:v>186361</c:v>
                </c:pt>
                <c:pt idx="54">
                  <c:v>182838</c:v>
                </c:pt>
                <c:pt idx="55">
                  <c:v>183726</c:v>
                </c:pt>
                <c:pt idx="56">
                  <c:v>181261</c:v>
                </c:pt>
                <c:pt idx="57">
                  <c:v>176860</c:v>
                </c:pt>
                <c:pt idx="58">
                  <c:v>176013</c:v>
                </c:pt>
                <c:pt idx="59">
                  <c:v>170220</c:v>
                </c:pt>
                <c:pt idx="60">
                  <c:v>165465</c:v>
                </c:pt>
                <c:pt idx="61">
                  <c:v>159396</c:v>
                </c:pt>
                <c:pt idx="62">
                  <c:v>151008</c:v>
                </c:pt>
                <c:pt idx="63">
                  <c:v>149312</c:v>
                </c:pt>
                <c:pt idx="64">
                  <c:v>146499</c:v>
                </c:pt>
                <c:pt idx="65">
                  <c:v>149903</c:v>
                </c:pt>
                <c:pt idx="66">
                  <c:v>150542</c:v>
                </c:pt>
                <c:pt idx="67">
                  <c:v>120685</c:v>
                </c:pt>
                <c:pt idx="68">
                  <c:v>113828</c:v>
                </c:pt>
                <c:pt idx="69">
                  <c:v>114937</c:v>
                </c:pt>
                <c:pt idx="70">
                  <c:v>111203</c:v>
                </c:pt>
                <c:pt idx="71">
                  <c:v>100706</c:v>
                </c:pt>
                <c:pt idx="72">
                  <c:v>92331</c:v>
                </c:pt>
                <c:pt idx="73">
                  <c:v>85389</c:v>
                </c:pt>
                <c:pt idx="74">
                  <c:v>80698</c:v>
                </c:pt>
                <c:pt idx="75">
                  <c:v>76519</c:v>
                </c:pt>
                <c:pt idx="76">
                  <c:v>70889</c:v>
                </c:pt>
                <c:pt idx="77">
                  <c:v>67892</c:v>
                </c:pt>
                <c:pt idx="78">
                  <c:v>65669</c:v>
                </c:pt>
                <c:pt idx="79">
                  <c:v>60005</c:v>
                </c:pt>
                <c:pt idx="80">
                  <c:v>56491</c:v>
                </c:pt>
                <c:pt idx="81">
                  <c:v>53705</c:v>
                </c:pt>
                <c:pt idx="82">
                  <c:v>51089</c:v>
                </c:pt>
                <c:pt idx="83">
                  <c:v>47926</c:v>
                </c:pt>
                <c:pt idx="84">
                  <c:v>43290</c:v>
                </c:pt>
                <c:pt idx="85">
                  <c:v>245996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f>Sheet1!$C$2:$C$87</c:f>
              <c:numCache>
                <c:formatCode>#,##0</c:formatCode>
                <c:ptCount val="86"/>
                <c:pt idx="0">
                  <c:v>195051</c:v>
                </c:pt>
                <c:pt idx="1">
                  <c:v>194676</c:v>
                </c:pt>
                <c:pt idx="2">
                  <c:v>189370</c:v>
                </c:pt>
                <c:pt idx="3">
                  <c:v>191539</c:v>
                </c:pt>
                <c:pt idx="4">
                  <c:v>192485</c:v>
                </c:pt>
                <c:pt idx="5">
                  <c:v>195623</c:v>
                </c:pt>
                <c:pt idx="6">
                  <c:v>196627</c:v>
                </c:pt>
                <c:pt idx="7">
                  <c:v>194748</c:v>
                </c:pt>
                <c:pt idx="8">
                  <c:v>194558</c:v>
                </c:pt>
                <c:pt idx="9">
                  <c:v>193721</c:v>
                </c:pt>
                <c:pt idx="10">
                  <c:v>194498</c:v>
                </c:pt>
                <c:pt idx="11">
                  <c:v>196473</c:v>
                </c:pt>
                <c:pt idx="12">
                  <c:v>199636</c:v>
                </c:pt>
                <c:pt idx="13">
                  <c:v>198046</c:v>
                </c:pt>
                <c:pt idx="14">
                  <c:v>191873</c:v>
                </c:pt>
                <c:pt idx="15">
                  <c:v>187095</c:v>
                </c:pt>
                <c:pt idx="16">
                  <c:v>183887</c:v>
                </c:pt>
                <c:pt idx="17">
                  <c:v>182567</c:v>
                </c:pt>
                <c:pt idx="18">
                  <c:v>182308</c:v>
                </c:pt>
                <c:pt idx="19">
                  <c:v>183034</c:v>
                </c:pt>
                <c:pt idx="20">
                  <c:v>181283</c:v>
                </c:pt>
                <c:pt idx="21">
                  <c:v>180874</c:v>
                </c:pt>
                <c:pt idx="22">
                  <c:v>177161</c:v>
                </c:pt>
                <c:pt idx="23">
                  <c:v>172616</c:v>
                </c:pt>
                <c:pt idx="24">
                  <c:v>167191</c:v>
                </c:pt>
                <c:pt idx="25">
                  <c:v>166283</c:v>
                </c:pt>
                <c:pt idx="26">
                  <c:v>166244</c:v>
                </c:pt>
                <c:pt idx="27">
                  <c:v>165782</c:v>
                </c:pt>
                <c:pt idx="28">
                  <c:v>164409</c:v>
                </c:pt>
                <c:pt idx="29">
                  <c:v>161934</c:v>
                </c:pt>
                <c:pt idx="30">
                  <c:v>164489</c:v>
                </c:pt>
                <c:pt idx="31">
                  <c:v>164183</c:v>
                </c:pt>
                <c:pt idx="32">
                  <c:v>164401</c:v>
                </c:pt>
                <c:pt idx="33">
                  <c:v>163800</c:v>
                </c:pt>
                <c:pt idx="34">
                  <c:v>153399</c:v>
                </c:pt>
                <c:pt idx="35">
                  <c:v>151336</c:v>
                </c:pt>
                <c:pt idx="36">
                  <c:v>150977</c:v>
                </c:pt>
                <c:pt idx="37">
                  <c:v>151092</c:v>
                </c:pt>
                <c:pt idx="38">
                  <c:v>151604</c:v>
                </c:pt>
                <c:pt idx="39">
                  <c:v>146606</c:v>
                </c:pt>
                <c:pt idx="40">
                  <c:v>145876</c:v>
                </c:pt>
                <c:pt idx="41">
                  <c:v>144575</c:v>
                </c:pt>
                <c:pt idx="42">
                  <c:v>141739</c:v>
                </c:pt>
                <c:pt idx="43">
                  <c:v>139782</c:v>
                </c:pt>
                <c:pt idx="44">
                  <c:v>131336</c:v>
                </c:pt>
                <c:pt idx="45">
                  <c:v>126453</c:v>
                </c:pt>
                <c:pt idx="46">
                  <c:v>122362</c:v>
                </c:pt>
                <c:pt idx="47">
                  <c:v>121027</c:v>
                </c:pt>
                <c:pt idx="48">
                  <c:v>121392</c:v>
                </c:pt>
                <c:pt idx="49">
                  <c:v>116922</c:v>
                </c:pt>
                <c:pt idx="50">
                  <c:v>113569</c:v>
                </c:pt>
                <c:pt idx="51">
                  <c:v>109163</c:v>
                </c:pt>
                <c:pt idx="52">
                  <c:v>106551</c:v>
                </c:pt>
                <c:pt idx="53">
                  <c:v>104703</c:v>
                </c:pt>
                <c:pt idx="54">
                  <c:v>97594</c:v>
                </c:pt>
                <c:pt idx="55">
                  <c:v>93839</c:v>
                </c:pt>
                <c:pt idx="56">
                  <c:v>89989</c:v>
                </c:pt>
                <c:pt idx="57">
                  <c:v>86204</c:v>
                </c:pt>
                <c:pt idx="58">
                  <c:v>82187</c:v>
                </c:pt>
                <c:pt idx="59">
                  <c:v>76210</c:v>
                </c:pt>
                <c:pt idx="60">
                  <c:v>71599</c:v>
                </c:pt>
                <c:pt idx="61">
                  <c:v>66435</c:v>
                </c:pt>
                <c:pt idx="62">
                  <c:v>64301</c:v>
                </c:pt>
                <c:pt idx="63">
                  <c:v>61984</c:v>
                </c:pt>
                <c:pt idx="64">
                  <c:v>57983</c:v>
                </c:pt>
                <c:pt idx="65">
                  <c:v>55133</c:v>
                </c:pt>
                <c:pt idx="66">
                  <c:v>51864</c:v>
                </c:pt>
                <c:pt idx="67">
                  <c:v>46364</c:v>
                </c:pt>
                <c:pt idx="68">
                  <c:v>43175</c:v>
                </c:pt>
                <c:pt idx="69">
                  <c:v>39702</c:v>
                </c:pt>
                <c:pt idx="70">
                  <c:v>36413</c:v>
                </c:pt>
                <c:pt idx="71">
                  <c:v>32999</c:v>
                </c:pt>
                <c:pt idx="72">
                  <c:v>30842</c:v>
                </c:pt>
                <c:pt idx="73">
                  <c:v>29130</c:v>
                </c:pt>
                <c:pt idx="74">
                  <c:v>26834</c:v>
                </c:pt>
                <c:pt idx="75">
                  <c:v>25440</c:v>
                </c:pt>
                <c:pt idx="76">
                  <c:v>23750</c:v>
                </c:pt>
                <c:pt idx="77">
                  <c:v>22520</c:v>
                </c:pt>
                <c:pt idx="78">
                  <c:v>21396</c:v>
                </c:pt>
                <c:pt idx="79">
                  <c:v>19157</c:v>
                </c:pt>
                <c:pt idx="80">
                  <c:v>17145</c:v>
                </c:pt>
                <c:pt idx="81">
                  <c:v>16242</c:v>
                </c:pt>
                <c:pt idx="82">
                  <c:v>15204</c:v>
                </c:pt>
                <c:pt idx="83">
                  <c:v>14405</c:v>
                </c:pt>
                <c:pt idx="84">
                  <c:v>12611</c:v>
                </c:pt>
                <c:pt idx="85">
                  <c:v>62833</c:v>
                </c:pt>
              </c:numCache>
            </c:numRef>
          </c:val>
        </c:ser>
        <c:dLbls>
          <c:showLegendKey val="0"/>
          <c:showVal val="0"/>
          <c:showCatName val="0"/>
          <c:showSerName val="0"/>
          <c:showPercent val="0"/>
          <c:showBubbleSize val="0"/>
        </c:dLbls>
        <c:gapWidth val="0"/>
        <c:axId val="214303088"/>
        <c:axId val="21429916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Black (non-Hispanic)</c:v>
                      </c:pt>
                    </c:strCache>
                  </c:strRef>
                </c:tx>
                <c:invertIfNegative val="0"/>
                <c:cat>
                  <c:strRef>
                    <c:extLst>
                      <c:ext uri="{02D57815-91ED-43cb-92C2-25804820EDAC}">
                        <c15:formulaRef>
                          <c15:sqref>Sheet1!$A$2:$A$87</c15:sqref>
                        </c15:formulaRef>
                      </c:ext>
                    </c:extLst>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c:v>
                      </c:pt>
                    </c:strCache>
                  </c:strRef>
                </c:cat>
                <c:val>
                  <c:numRef>
                    <c:extLst>
                      <c:ext uri="{02D57815-91ED-43cb-92C2-25804820EDAC}">
                        <c15:formulaRef>
                          <c15:sqref>Sheet1!$D$2:$D$87</c15:sqref>
                        </c15:formulaRef>
                      </c:ext>
                    </c:extLst>
                    <c:numCache>
                      <c:formatCode>#,##0</c:formatCode>
                      <c:ptCount val="86"/>
                      <c:pt idx="0">
                        <c:v>43540</c:v>
                      </c:pt>
                      <c:pt idx="1">
                        <c:v>43138</c:v>
                      </c:pt>
                      <c:pt idx="2">
                        <c:v>42702</c:v>
                      </c:pt>
                      <c:pt idx="3">
                        <c:v>42031</c:v>
                      </c:pt>
                      <c:pt idx="4">
                        <c:v>42579</c:v>
                      </c:pt>
                      <c:pt idx="5">
                        <c:v>43779</c:v>
                      </c:pt>
                      <c:pt idx="6">
                        <c:v>44387</c:v>
                      </c:pt>
                      <c:pt idx="7">
                        <c:v>44181</c:v>
                      </c:pt>
                      <c:pt idx="8">
                        <c:v>43933</c:v>
                      </c:pt>
                      <c:pt idx="9">
                        <c:v>43964</c:v>
                      </c:pt>
                      <c:pt idx="10">
                        <c:v>44747</c:v>
                      </c:pt>
                      <c:pt idx="11">
                        <c:v>46169</c:v>
                      </c:pt>
                      <c:pt idx="12">
                        <c:v>47694</c:v>
                      </c:pt>
                      <c:pt idx="13">
                        <c:v>48599</c:v>
                      </c:pt>
                      <c:pt idx="14">
                        <c:v>47776</c:v>
                      </c:pt>
                      <c:pt idx="15">
                        <c:v>47627</c:v>
                      </c:pt>
                      <c:pt idx="16">
                        <c:v>47663</c:v>
                      </c:pt>
                      <c:pt idx="17">
                        <c:v>47938</c:v>
                      </c:pt>
                      <c:pt idx="18">
                        <c:v>49644</c:v>
                      </c:pt>
                      <c:pt idx="19">
                        <c:v>51193</c:v>
                      </c:pt>
                      <c:pt idx="20">
                        <c:v>51530</c:v>
                      </c:pt>
                      <c:pt idx="21">
                        <c:v>50957</c:v>
                      </c:pt>
                      <c:pt idx="22">
                        <c:v>50096</c:v>
                      </c:pt>
                      <c:pt idx="23">
                        <c:v>48355</c:v>
                      </c:pt>
                      <c:pt idx="24">
                        <c:v>45915</c:v>
                      </c:pt>
                      <c:pt idx="25">
                        <c:v>44053</c:v>
                      </c:pt>
                      <c:pt idx="26">
                        <c:v>43301</c:v>
                      </c:pt>
                      <c:pt idx="27">
                        <c:v>43496</c:v>
                      </c:pt>
                      <c:pt idx="28">
                        <c:v>43216</c:v>
                      </c:pt>
                      <c:pt idx="29">
                        <c:v>42552</c:v>
                      </c:pt>
                      <c:pt idx="30">
                        <c:v>43451</c:v>
                      </c:pt>
                      <c:pt idx="31">
                        <c:v>43888</c:v>
                      </c:pt>
                      <c:pt idx="32">
                        <c:v>45438</c:v>
                      </c:pt>
                      <c:pt idx="33">
                        <c:v>46898</c:v>
                      </c:pt>
                      <c:pt idx="34">
                        <c:v>45009</c:v>
                      </c:pt>
                      <c:pt idx="35">
                        <c:v>43148</c:v>
                      </c:pt>
                      <c:pt idx="36">
                        <c:v>42221</c:v>
                      </c:pt>
                      <c:pt idx="37">
                        <c:v>41595</c:v>
                      </c:pt>
                      <c:pt idx="38">
                        <c:v>41615</c:v>
                      </c:pt>
                      <c:pt idx="39">
                        <c:v>41738</c:v>
                      </c:pt>
                      <c:pt idx="40">
                        <c:v>42825</c:v>
                      </c:pt>
                      <c:pt idx="41">
                        <c:v>43893</c:v>
                      </c:pt>
                      <c:pt idx="42">
                        <c:v>45424</c:v>
                      </c:pt>
                      <c:pt idx="43">
                        <c:v>44255</c:v>
                      </c:pt>
                      <c:pt idx="44">
                        <c:v>41469</c:v>
                      </c:pt>
                      <c:pt idx="45">
                        <c:v>41195</c:v>
                      </c:pt>
                      <c:pt idx="46">
                        <c:v>41264</c:v>
                      </c:pt>
                      <c:pt idx="47">
                        <c:v>42348</c:v>
                      </c:pt>
                      <c:pt idx="48">
                        <c:v>44329</c:v>
                      </c:pt>
                      <c:pt idx="49">
                        <c:v>43671</c:v>
                      </c:pt>
                      <c:pt idx="50">
                        <c:v>43249</c:v>
                      </c:pt>
                      <c:pt idx="51">
                        <c:v>42836</c:v>
                      </c:pt>
                      <c:pt idx="52">
                        <c:v>43175</c:v>
                      </c:pt>
                      <c:pt idx="53">
                        <c:v>43188</c:v>
                      </c:pt>
                      <c:pt idx="54">
                        <c:v>41793</c:v>
                      </c:pt>
                      <c:pt idx="55">
                        <c:v>40509</c:v>
                      </c:pt>
                      <c:pt idx="56">
                        <c:v>39380</c:v>
                      </c:pt>
                      <c:pt idx="57">
                        <c:v>38045</c:v>
                      </c:pt>
                      <c:pt idx="58">
                        <c:v>36526</c:v>
                      </c:pt>
                      <c:pt idx="59">
                        <c:v>33492</c:v>
                      </c:pt>
                      <c:pt idx="60">
                        <c:v>31497</c:v>
                      </c:pt>
                      <c:pt idx="61">
                        <c:v>29801</c:v>
                      </c:pt>
                      <c:pt idx="62">
                        <c:v>28794</c:v>
                      </c:pt>
                      <c:pt idx="63">
                        <c:v>27332</c:v>
                      </c:pt>
                      <c:pt idx="64">
                        <c:v>25601</c:v>
                      </c:pt>
                      <c:pt idx="65">
                        <c:v>23819</c:v>
                      </c:pt>
                      <c:pt idx="66">
                        <c:v>21408</c:v>
                      </c:pt>
                      <c:pt idx="67">
                        <c:v>18165</c:v>
                      </c:pt>
                      <c:pt idx="68">
                        <c:v>17055</c:v>
                      </c:pt>
                      <c:pt idx="69">
                        <c:v>15870</c:v>
                      </c:pt>
                      <c:pt idx="70">
                        <c:v>14980</c:v>
                      </c:pt>
                      <c:pt idx="71">
                        <c:v>13566</c:v>
                      </c:pt>
                      <c:pt idx="72">
                        <c:v>12567</c:v>
                      </c:pt>
                      <c:pt idx="73">
                        <c:v>11601</c:v>
                      </c:pt>
                      <c:pt idx="74">
                        <c:v>10435</c:v>
                      </c:pt>
                      <c:pt idx="75">
                        <c:v>9678</c:v>
                      </c:pt>
                      <c:pt idx="76">
                        <c:v>9126</c:v>
                      </c:pt>
                      <c:pt idx="77">
                        <c:v>8484</c:v>
                      </c:pt>
                      <c:pt idx="78">
                        <c:v>8216</c:v>
                      </c:pt>
                      <c:pt idx="79">
                        <c:v>7494</c:v>
                      </c:pt>
                      <c:pt idx="80">
                        <c:v>6965</c:v>
                      </c:pt>
                      <c:pt idx="81">
                        <c:v>6106</c:v>
                      </c:pt>
                      <c:pt idx="82">
                        <c:v>5599</c:v>
                      </c:pt>
                      <c:pt idx="83">
                        <c:v>5333</c:v>
                      </c:pt>
                      <c:pt idx="84">
                        <c:v>4736</c:v>
                      </c:pt>
                      <c:pt idx="85">
                        <c:v>25334</c:v>
                      </c:pt>
                    </c:numCache>
                  </c:numRef>
                </c:val>
              </c15:ser>
            </c15:filteredBarSeries>
          </c:ext>
        </c:extLst>
      </c:barChart>
      <c:catAx>
        <c:axId val="214303088"/>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214299168"/>
        <c:crosses val="autoZero"/>
        <c:auto val="1"/>
        <c:lblAlgn val="ctr"/>
        <c:lblOffset val="100"/>
        <c:noMultiLvlLbl val="0"/>
      </c:catAx>
      <c:valAx>
        <c:axId val="214299168"/>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14303088"/>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Sheet1!$V$1</c:f>
              <c:strCache>
                <c:ptCount val="1"/>
                <c:pt idx="0">
                  <c:v>Domestic Migration</c:v>
                </c:pt>
              </c:strCache>
            </c:strRef>
          </c:tx>
          <c:spPr>
            <a:solidFill>
              <a:srgbClr val="5B9BD5">
                <a:lumMod val="75000"/>
              </a:srgbClr>
            </a:solidFill>
            <a:ln>
              <a:solidFill>
                <a:schemeClr val="tx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684536BE-DC2C-4957-B099-6A32AAC3767D}" type="VALUE">
                      <a:rPr lang="en-US" sz="1000" b="0">
                        <a:solidFill>
                          <a:schemeClr val="bg1"/>
                        </a:solidFill>
                      </a:rPr>
                      <a:pPr>
                        <a:defRPr sz="10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Sheet1!$V$2:$V$6</c:f>
              <c:numCache>
                <c:formatCode>#,##0</c:formatCode>
                <c:ptCount val="5"/>
                <c:pt idx="0">
                  <c:v>138546</c:v>
                </c:pt>
                <c:pt idx="1">
                  <c:v>154467</c:v>
                </c:pt>
                <c:pt idx="2">
                  <c:v>-32090</c:v>
                </c:pt>
                <c:pt idx="3">
                  <c:v>41975</c:v>
                </c:pt>
                <c:pt idx="4">
                  <c:v>22106</c:v>
                </c:pt>
              </c:numCache>
            </c:numRef>
          </c:val>
        </c:ser>
        <c:ser>
          <c:idx val="1"/>
          <c:order val="1"/>
          <c:tx>
            <c:strRef>
              <c:f>Sheet1!$W$1</c:f>
              <c:strCache>
                <c:ptCount val="1"/>
                <c:pt idx="0">
                  <c:v>International Migration</c:v>
                </c:pt>
              </c:strCache>
            </c:strRef>
          </c:tx>
          <c:spPr>
            <a:solidFill>
              <a:srgbClr val="D78F8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Sheet1!$W$2:$W$6</c:f>
              <c:numCache>
                <c:formatCode>#,##0</c:formatCode>
                <c:ptCount val="5"/>
                <c:pt idx="0">
                  <c:v>112306</c:v>
                </c:pt>
                <c:pt idx="1">
                  <c:v>84637</c:v>
                </c:pt>
                <c:pt idx="2">
                  <c:v>161318</c:v>
                </c:pt>
                <c:pt idx="3">
                  <c:v>14234</c:v>
                </c:pt>
                <c:pt idx="4">
                  <c:v>24818</c:v>
                </c:pt>
              </c:numCache>
            </c:numRef>
          </c:val>
        </c:ser>
        <c:dLbls>
          <c:showLegendKey val="0"/>
          <c:showVal val="0"/>
          <c:showCatName val="0"/>
          <c:showSerName val="0"/>
          <c:showPercent val="0"/>
          <c:showBubbleSize val="0"/>
        </c:dLbls>
        <c:gapWidth val="50"/>
        <c:overlap val="100"/>
        <c:axId val="212551080"/>
        <c:axId val="212556568"/>
      </c:barChart>
      <c:catAx>
        <c:axId val="212551080"/>
        <c:scaling>
          <c:orientation val="minMax"/>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556568"/>
        <c:crosses val="autoZero"/>
        <c:auto val="1"/>
        <c:lblAlgn val="ctr"/>
        <c:lblOffset val="0"/>
        <c:noMultiLvlLbl val="0"/>
      </c:catAx>
      <c:valAx>
        <c:axId val="212556568"/>
        <c:scaling>
          <c:orientation val="minMax"/>
          <c:max val="260000"/>
          <c:min val="-40000"/>
        </c:scaling>
        <c:delete val="1"/>
        <c:axPos val="b"/>
        <c:majorGridlines>
          <c:spPr>
            <a:ln w="9525" cap="flat" cmpd="sng" algn="ctr">
              <a:solidFill>
                <a:schemeClr val="accent1">
                  <a:lumMod val="20000"/>
                  <a:lumOff val="80000"/>
                </a:schemeClr>
              </a:solidFill>
              <a:prstDash val="sysDot"/>
              <a:round/>
            </a:ln>
            <a:effectLst/>
          </c:spPr>
        </c:majorGridlines>
        <c:numFmt formatCode="#,##0" sourceLinked="1"/>
        <c:majorTickMark val="none"/>
        <c:minorTickMark val="none"/>
        <c:tickLblPos val="nextTo"/>
        <c:crossAx val="212551080"/>
        <c:crosses val="autoZero"/>
        <c:crossBetween val="between"/>
      </c:valAx>
      <c:spPr>
        <a:noFill/>
        <a:ln>
          <a:noFill/>
        </a:ln>
        <a:effectLst/>
      </c:spPr>
    </c:plotArea>
    <c:legend>
      <c:legendPos val="b"/>
      <c:layout>
        <c:manualLayout>
          <c:xMode val="edge"/>
          <c:yMode val="edge"/>
          <c:x val="0.24417094869075551"/>
          <c:y val="0.87689256495294743"/>
          <c:w val="0.51165810261848899"/>
          <c:h val="0.123107435047052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top_10!$T$1</c:f>
              <c:strCache>
                <c:ptCount val="1"/>
                <c:pt idx="0">
                  <c:v>Domestic In-Migration</c:v>
                </c:pt>
              </c:strCache>
            </c:strRef>
          </c:tx>
          <c:spPr>
            <a:solidFill>
              <a:srgbClr val="917B4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top_10!$T$2:$T$11</c:f>
              <c:numCache>
                <c:formatCode>_(* #,##0_);_(* \(#,##0\);_(* "-"??_);_(@_)</c:formatCode>
                <c:ptCount val="10"/>
                <c:pt idx="0">
                  <c:v>74661</c:v>
                </c:pt>
                <c:pt idx="1">
                  <c:v>42472</c:v>
                </c:pt>
                <c:pt idx="2">
                  <c:v>40259</c:v>
                </c:pt>
                <c:pt idx="3">
                  <c:v>37521</c:v>
                </c:pt>
                <c:pt idx="4">
                  <c:v>30340</c:v>
                </c:pt>
                <c:pt idx="5">
                  <c:v>24540</c:v>
                </c:pt>
                <c:pt idx="6">
                  <c:v>21653</c:v>
                </c:pt>
                <c:pt idx="7">
                  <c:v>20687</c:v>
                </c:pt>
                <c:pt idx="8">
                  <c:v>17351</c:v>
                </c:pt>
                <c:pt idx="9">
                  <c:v>14693</c:v>
                </c:pt>
              </c:numCache>
            </c:numRef>
          </c:val>
        </c:ser>
        <c:ser>
          <c:idx val="1"/>
          <c:order val="1"/>
          <c:tx>
            <c:strRef>
              <c:f>top_10!$U$1</c:f>
              <c:strCache>
                <c:ptCount val="1"/>
                <c:pt idx="0">
                  <c:v>Domestic Out-Migration</c:v>
                </c:pt>
              </c:strCache>
            </c:strRef>
          </c:tx>
          <c:spPr>
            <a:solidFill>
              <a:srgbClr val="00287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top_10!$U$2:$U$11</c:f>
              <c:numCache>
                <c:formatCode>_(* #,##0_);_(* \(#,##0\);_(* "-"??_);_(@_)</c:formatCode>
                <c:ptCount val="10"/>
                <c:pt idx="0">
                  <c:v>52968</c:v>
                </c:pt>
                <c:pt idx="1">
                  <c:v>32995</c:v>
                </c:pt>
                <c:pt idx="2">
                  <c:v>37448</c:v>
                </c:pt>
                <c:pt idx="3">
                  <c:v>28556</c:v>
                </c:pt>
                <c:pt idx="4">
                  <c:v>21309</c:v>
                </c:pt>
                <c:pt idx="5">
                  <c:v>23990</c:v>
                </c:pt>
                <c:pt idx="6">
                  <c:v>17669</c:v>
                </c:pt>
                <c:pt idx="7">
                  <c:v>16100</c:v>
                </c:pt>
                <c:pt idx="8">
                  <c:v>12351</c:v>
                </c:pt>
                <c:pt idx="9">
                  <c:v>6042</c:v>
                </c:pt>
              </c:numCache>
            </c:numRef>
          </c:val>
        </c:ser>
        <c:ser>
          <c:idx val="2"/>
          <c:order val="2"/>
          <c:tx>
            <c:strRef>
              <c:f>top_10!$V$1</c:f>
              <c:strCache>
                <c:ptCount val="1"/>
                <c:pt idx="0">
                  <c:v>Net Domestic Migration</c:v>
                </c:pt>
              </c:strCache>
            </c:strRef>
          </c:tx>
          <c:spPr>
            <a:noFill/>
            <a:ln>
              <a:noFill/>
            </a:ln>
            <a:effectLst/>
          </c:spPr>
          <c:invertIfNegative val="0"/>
          <c:dLbls>
            <c:dLbl>
              <c:idx val="0"/>
              <c:layout>
                <c:manualLayout>
                  <c:x val="0.34448692225145433"/>
                  <c:y val="2.6262626262626262E-2"/>
                </c:manualLayout>
              </c:layout>
              <c:tx>
                <c:rich>
                  <a:bodyPr/>
                  <a:lstStyle/>
                  <a:p>
                    <a:fld id="{193FB84A-32EE-4F11-86EA-7710B37DFF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manualLayout>
                  <c:x val="0.32252277989417977"/>
                  <c:y val="-6.4487438787421275E-2"/>
                </c:manualLayout>
              </c:layout>
              <c:tx>
                <c:rich>
                  <a:bodyPr/>
                  <a:lstStyle/>
                  <a:p>
                    <a:fld id="{37B4A648-3437-4A55-BFA6-7A09C0B26C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2"/>
              <c:layout>
                <c:manualLayout>
                  <c:x val="0.33859496111844478"/>
                  <c:y val="0.11701969711573794"/>
                </c:manualLayout>
              </c:layout>
              <c:tx>
                <c:rich>
                  <a:bodyPr/>
                  <a:lstStyle/>
                  <a:p>
                    <a:fld id="{58F1D4AA-A076-4A9A-BFF5-8F36DEA24BF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3"/>
              <c:layout>
                <c:manualLayout>
                  <c:x val="0.22281707311583429"/>
                  <c:y val="2.6262626262626262E-2"/>
                </c:manualLayout>
              </c:layout>
              <c:tx>
                <c:rich>
                  <a:bodyPr/>
                  <a:lstStyle/>
                  <a:p>
                    <a:fld id="{4572424A-3EE2-4A6B-9D06-7018D7F286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4"/>
              <c:layout>
                <c:manualLayout>
                  <c:x val="0.13632886710376699"/>
                  <c:y val="2.6262626262626189E-2"/>
                </c:manualLayout>
              </c:layout>
              <c:tx>
                <c:rich>
                  <a:bodyPr/>
                  <a:lstStyle/>
                  <a:p>
                    <a:fld id="{6AF39674-55CD-4206-A45F-2642014095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5"/>
              <c:layout>
                <c:manualLayout>
                  <c:x val="0.26679412702027527"/>
                  <c:y val="2.4242424242424242E-2"/>
                </c:manualLayout>
              </c:layout>
              <c:tx>
                <c:rich>
                  <a:bodyPr/>
                  <a:lstStyle/>
                  <a:p>
                    <a:fld id="{FB72DCB1-707E-4BD9-9C52-901B2FB0F5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6"/>
              <c:layout>
                <c:manualLayout>
                  <c:x val="0.15098788507191402"/>
                  <c:y val="2.6262626262626262E-2"/>
                </c:manualLayout>
              </c:layout>
              <c:tx>
                <c:rich>
                  <a:bodyPr/>
                  <a:lstStyle/>
                  <a:p>
                    <a:fld id="{21B94EA6-A4C8-4C46-BC19-811000E1FF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7"/>
              <c:layout>
                <c:manualLayout>
                  <c:x val="0.12460165272924943"/>
                  <c:y val="2.6262626262626262E-2"/>
                </c:manualLayout>
              </c:layout>
              <c:tx>
                <c:rich>
                  <a:bodyPr/>
                  <a:lstStyle/>
                  <a:p>
                    <a:fld id="{F22E4180-3978-432B-8940-D08798A1DFE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8"/>
              <c:layout>
                <c:manualLayout>
                  <c:x val="8.2090500621623166E-2"/>
                  <c:y val="2.4242424242424242E-2"/>
                </c:manualLayout>
              </c:layout>
              <c:tx>
                <c:rich>
                  <a:bodyPr/>
                  <a:lstStyle/>
                  <a:p>
                    <a:fld id="{56C21311-E7FC-4B73-8308-2FEC8027181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9"/>
              <c:layout>
                <c:manualLayout>
                  <c:x val="-3.0783937733108713E-2"/>
                  <c:y val="2.6262626262626262E-2"/>
                </c:manualLayout>
              </c:layout>
              <c:tx>
                <c:rich>
                  <a:bodyPr/>
                  <a:lstStyle/>
                  <a:p>
                    <a:fld id="{A7F3E3E4-41EC-4B5B-A268-FCAEA175D2F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top_10!$S$2:$S$11</c:f>
              <c:strCache>
                <c:ptCount val="10"/>
                <c:pt idx="0">
                  <c:v>Harris</c:v>
                </c:pt>
                <c:pt idx="1">
                  <c:v>Bexar</c:v>
                </c:pt>
                <c:pt idx="2">
                  <c:v>Dallas</c:v>
                </c:pt>
                <c:pt idx="3">
                  <c:v>Tarrant</c:v>
                </c:pt>
                <c:pt idx="4">
                  <c:v>Travis</c:v>
                </c:pt>
                <c:pt idx="5">
                  <c:v>El Paso</c:v>
                </c:pt>
                <c:pt idx="6">
                  <c:v>Bell</c:v>
                </c:pt>
                <c:pt idx="7">
                  <c:v>Collin</c:v>
                </c:pt>
                <c:pt idx="8">
                  <c:v>Denton</c:v>
                </c:pt>
                <c:pt idx="9">
                  <c:v>Williamson</c:v>
                </c:pt>
              </c:strCache>
            </c:strRef>
          </c:cat>
          <c:val>
            <c:numRef>
              <c:f>top_10!$V$2:$V$11</c:f>
              <c:numCache>
                <c:formatCode>_(* #,##0_);_(* \(#,##0\);_(* "-"??_);_(@_)</c:formatCode>
                <c:ptCount val="10"/>
                <c:pt idx="0">
                  <c:v>21693</c:v>
                </c:pt>
                <c:pt idx="1">
                  <c:v>9477</c:v>
                </c:pt>
                <c:pt idx="2">
                  <c:v>2811</c:v>
                </c:pt>
                <c:pt idx="3">
                  <c:v>8965</c:v>
                </c:pt>
                <c:pt idx="4">
                  <c:v>9031</c:v>
                </c:pt>
                <c:pt idx="5">
                  <c:v>550</c:v>
                </c:pt>
                <c:pt idx="6">
                  <c:v>3984</c:v>
                </c:pt>
                <c:pt idx="7">
                  <c:v>4587</c:v>
                </c:pt>
                <c:pt idx="8">
                  <c:v>5000</c:v>
                </c:pt>
                <c:pt idx="9">
                  <c:v>8651</c:v>
                </c:pt>
              </c:numCache>
            </c:numRef>
          </c:val>
          <c:extLst>
            <c:ext xmlns:c15="http://schemas.microsoft.com/office/drawing/2012/chart" uri="{02D57815-91ED-43cb-92C2-25804820EDAC}">
              <c15:datalabelsRange>
                <c15:f>top_10!$I$14:$I$23</c15:f>
                <c15:dlblRangeCache>
                  <c:ptCount val="10"/>
                  <c:pt idx="0">
                    <c:v>Net Migration=21,693</c:v>
                  </c:pt>
                  <c:pt idx="1">
                    <c:v>Net Migration=2,811</c:v>
                  </c:pt>
                  <c:pt idx="2">
                    <c:v>Net Migration=9,477</c:v>
                  </c:pt>
                  <c:pt idx="3">
                    <c:v>Net Migration=8,965</c:v>
                  </c:pt>
                  <c:pt idx="4">
                    <c:v>Net Migration=9,031</c:v>
                  </c:pt>
                  <c:pt idx="5">
                    <c:v>Net Migration=550</c:v>
                  </c:pt>
                  <c:pt idx="6">
                    <c:v>Net Migration=3,984</c:v>
                  </c:pt>
                  <c:pt idx="7">
                    <c:v>Net Migration=4,587</c:v>
                  </c:pt>
                  <c:pt idx="8">
                    <c:v>Net Migration=5,000</c:v>
                  </c:pt>
                  <c:pt idx="9">
                    <c:v>Net Migration=8,651</c:v>
                  </c:pt>
                </c15:dlblRangeCache>
              </c15:datalabelsRange>
            </c:ext>
          </c:extLst>
        </c:ser>
        <c:dLbls>
          <c:showLegendKey val="0"/>
          <c:showVal val="0"/>
          <c:showCatName val="0"/>
          <c:showSerName val="0"/>
          <c:showPercent val="0"/>
          <c:showBubbleSize val="0"/>
        </c:dLbls>
        <c:gapWidth val="25"/>
        <c:axId val="515913440"/>
        <c:axId val="515911872"/>
      </c:barChart>
      <c:catAx>
        <c:axId val="51591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2"/>
                </a:solidFill>
                <a:latin typeface="+mn-lt"/>
                <a:ea typeface="+mn-ea"/>
                <a:cs typeface="+mn-cs"/>
              </a:defRPr>
            </a:pPr>
            <a:endParaRPr lang="en-US"/>
          </a:p>
        </c:txPr>
        <c:crossAx val="515911872"/>
        <c:crosses val="autoZero"/>
        <c:auto val="1"/>
        <c:lblAlgn val="ctr"/>
        <c:lblOffset val="100"/>
        <c:noMultiLvlLbl val="0"/>
      </c:catAx>
      <c:valAx>
        <c:axId val="515911872"/>
        <c:scaling>
          <c:orientation val="minMax"/>
        </c:scaling>
        <c:delete val="1"/>
        <c:axPos val="b"/>
        <c:numFmt formatCode="_(* #,##0_);_(* \(#,##0\);_(* &quot;-&quot;??_);_(@_)" sourceLinked="1"/>
        <c:majorTickMark val="none"/>
        <c:minorTickMark val="none"/>
        <c:tickLblPos val="nextTo"/>
        <c:crossAx val="515913440"/>
        <c:crosses val="autoZero"/>
        <c:crossBetween val="between"/>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7424937267456"/>
          <c:y val="3.3437606983909622E-2"/>
          <c:w val="0.85892172132329614"/>
          <c:h val="0.88855486134885309"/>
        </c:manualLayout>
      </c:layout>
      <c:lineChart>
        <c:grouping val="standard"/>
        <c:varyColors val="0"/>
        <c:ser>
          <c:idx val="0"/>
          <c:order val="0"/>
          <c:tx>
            <c:strRef>
              <c:f>Sheet1!$B$1</c:f>
              <c:strCache>
                <c:ptCount val="1"/>
                <c:pt idx="0">
                  <c:v>No-Migration</c:v>
                </c:pt>
              </c:strCache>
            </c:strRef>
          </c:tx>
          <c:spPr>
            <a:ln w="38100" cap="rnd">
              <a:solidFill>
                <a:schemeClr val="tx2">
                  <a:lumMod val="60000"/>
                  <a:lumOff val="40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1714773</c:v>
                </c:pt>
                <c:pt idx="1">
                  <c:v>1796183</c:v>
                </c:pt>
                <c:pt idx="2">
                  <c:v>1870689</c:v>
                </c:pt>
                <c:pt idx="3">
                  <c:v>1936446</c:v>
                </c:pt>
                <c:pt idx="4">
                  <c:v>1992798</c:v>
                </c:pt>
                <c:pt idx="5">
                  <c:v>2039291</c:v>
                </c:pt>
                <c:pt idx="6">
                  <c:v>2078166</c:v>
                </c:pt>
                <c:pt idx="7">
                  <c:v>2110586</c:v>
                </c:pt>
                <c:pt idx="8">
                  <c:v>2136918</c:v>
                </c:pt>
              </c:numCache>
            </c:numRef>
          </c:val>
          <c:smooth val="0"/>
        </c:ser>
        <c:ser>
          <c:idx val="1"/>
          <c:order val="1"/>
          <c:tx>
            <c:strRef>
              <c:f>Sheet1!$C$1</c:f>
              <c:strCache>
                <c:ptCount val="1"/>
                <c:pt idx="0">
                  <c:v>.5 2000-2010 Migration Scenario</c:v>
                </c:pt>
              </c:strCache>
            </c:strRef>
          </c:tx>
          <c:spPr>
            <a:ln w="38100" cap="rnd">
              <a:solidFill>
                <a:schemeClr val="accent6">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1714773</c:v>
                </c:pt>
                <c:pt idx="1">
                  <c:v>1839926</c:v>
                </c:pt>
                <c:pt idx="2">
                  <c:v>1967590</c:v>
                </c:pt>
                <c:pt idx="3">
                  <c:v>2094216</c:v>
                </c:pt>
                <c:pt idx="4">
                  <c:v>2216912</c:v>
                </c:pt>
                <c:pt idx="5">
                  <c:v>2331743</c:v>
                </c:pt>
                <c:pt idx="6">
                  <c:v>2442098</c:v>
                </c:pt>
                <c:pt idx="7">
                  <c:v>2550326</c:v>
                </c:pt>
                <c:pt idx="8">
                  <c:v>2656573</c:v>
                </c:pt>
              </c:numCache>
            </c:numRef>
          </c:val>
          <c:smooth val="0"/>
        </c:ser>
        <c:ser>
          <c:idx val="2"/>
          <c:order val="2"/>
          <c:tx>
            <c:strRef>
              <c:f>Sheet1!$D$1</c:f>
              <c:strCache>
                <c:ptCount val="1"/>
                <c:pt idx="0">
                  <c:v>2000-1010 Migration Scenario</c:v>
                </c:pt>
              </c:strCache>
            </c:strRef>
          </c:tx>
          <c:spPr>
            <a:ln w="57150" cap="rnd" cmpd="dbl">
              <a:solidFill>
                <a:schemeClr val="accent1">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1714773</c:v>
                </c:pt>
                <c:pt idx="1">
                  <c:v>1882834</c:v>
                </c:pt>
                <c:pt idx="2">
                  <c:v>2062088</c:v>
                </c:pt>
                <c:pt idx="3">
                  <c:v>2249392</c:v>
                </c:pt>
                <c:pt idx="4">
                  <c:v>2439700</c:v>
                </c:pt>
                <c:pt idx="5">
                  <c:v>2625647</c:v>
                </c:pt>
                <c:pt idx="6">
                  <c:v>2809942</c:v>
                </c:pt>
                <c:pt idx="7">
                  <c:v>2994116</c:v>
                </c:pt>
                <c:pt idx="8">
                  <c:v>3179649</c:v>
                </c:pt>
              </c:numCache>
            </c:numRef>
          </c:val>
          <c:smooth val="0"/>
        </c:ser>
        <c:dLbls>
          <c:showLegendKey val="0"/>
          <c:showVal val="0"/>
          <c:showCatName val="0"/>
          <c:showSerName val="0"/>
          <c:showPercent val="0"/>
          <c:showBubbleSize val="0"/>
        </c:dLbls>
        <c:smooth val="0"/>
        <c:axId val="510007528"/>
        <c:axId val="510007920"/>
      </c:lineChart>
      <c:catAx>
        <c:axId val="51000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0007920"/>
        <c:crosses val="autoZero"/>
        <c:auto val="1"/>
        <c:lblAlgn val="ctr"/>
        <c:lblOffset val="100"/>
        <c:noMultiLvlLbl val="0"/>
      </c:catAx>
      <c:valAx>
        <c:axId val="510007920"/>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chemeClr val="bg1">
                <a:lumMod val="9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0007528"/>
        <c:crosses val="autoZero"/>
        <c:crossBetween val="between"/>
        <c:minorUnit val="150000"/>
      </c:valAx>
      <c:spPr>
        <a:noFill/>
        <a:ln>
          <a:noFill/>
        </a:ln>
        <a:effectLst/>
      </c:spPr>
    </c:plotArea>
    <c:legend>
      <c:legendPos val="r"/>
      <c:layout>
        <c:manualLayout>
          <c:xMode val="edge"/>
          <c:yMode val="edge"/>
          <c:x val="0.13141789968561624"/>
          <c:y val="5.0565730914070524E-2"/>
          <c:w val="0.49312422485650831"/>
          <c:h val="0.21136853817185897"/>
        </c:manualLayout>
      </c:layout>
      <c:overlay val="1"/>
      <c:spPr>
        <a:noFill/>
        <a:ln w="19050">
          <a:solidFill>
            <a:schemeClr val="accent1">
              <a:lumMod val="75000"/>
            </a:schemeClr>
          </a:solidFill>
        </a:ln>
        <a:effectLst>
          <a:outerShdw blurRad="50800" dist="50800" dir="5400000" algn="ctr" rotWithShape="0">
            <a:schemeClr val="bg1">
              <a:lumMod val="85000"/>
            </a:schemeClr>
          </a:outerShdw>
          <a:softEdge rad="12700"/>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No-Migration</c:v>
                </c:pt>
              </c:strCache>
            </c:strRef>
          </c:tx>
          <c:spPr>
            <a:ln w="28575" cap="rnd">
              <a:solidFill>
                <a:schemeClr val="accent1"/>
              </a:solidFill>
              <a:prstDash val="dash"/>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1714773</c:v>
                </c:pt>
                <c:pt idx="1">
                  <c:v>1731475</c:v>
                </c:pt>
                <c:pt idx="2">
                  <c:v>1748077</c:v>
                </c:pt>
                <c:pt idx="3">
                  <c:v>1764354</c:v>
                </c:pt>
                <c:pt idx="4">
                  <c:v>1780534</c:v>
                </c:pt>
                <c:pt idx="5">
                  <c:v>1796183</c:v>
                </c:pt>
              </c:numCache>
            </c:numRef>
          </c:val>
          <c:smooth val="0"/>
        </c:ser>
        <c:ser>
          <c:idx val="1"/>
          <c:order val="1"/>
          <c:tx>
            <c:strRef>
              <c:f>Sheet1!$C$1</c:f>
              <c:strCache>
                <c:ptCount val="1"/>
                <c:pt idx="0">
                  <c:v>.5 2000-2010 Migration Scenario</c:v>
                </c:pt>
              </c:strCache>
            </c:strRef>
          </c:tx>
          <c:spPr>
            <a:ln w="44450" cap="rnd">
              <a:solidFill>
                <a:schemeClr val="accent6">
                  <a:lumMod val="50000"/>
                </a:schemeClr>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#,##0</c:formatCode>
                <c:ptCount val="6"/>
                <c:pt idx="0">
                  <c:v>1714773</c:v>
                </c:pt>
                <c:pt idx="1">
                  <c:v>1739303</c:v>
                </c:pt>
                <c:pt idx="2">
                  <c:v>1764155</c:v>
                </c:pt>
                <c:pt idx="3">
                  <c:v>1789484</c:v>
                </c:pt>
                <c:pt idx="4">
                  <c:v>1814536</c:v>
                </c:pt>
                <c:pt idx="5">
                  <c:v>1839926</c:v>
                </c:pt>
              </c:numCache>
            </c:numRef>
          </c:val>
          <c:smooth val="0"/>
        </c:ser>
        <c:ser>
          <c:idx val="2"/>
          <c:order val="2"/>
          <c:tx>
            <c:strRef>
              <c:f>Sheet1!$D$1</c:f>
              <c:strCache>
                <c:ptCount val="1"/>
                <c:pt idx="0">
                  <c:v>2000-2010 Migration Scenario</c:v>
                </c:pt>
              </c:strCache>
            </c:strRef>
          </c:tx>
          <c:spPr>
            <a:ln w="57150" cap="rnd" cmpd="dbl">
              <a:solidFill>
                <a:schemeClr val="tx2"/>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Sheet1!$D$2:$D$7</c:f>
              <c:numCache>
                <c:formatCode>#,##0</c:formatCode>
                <c:ptCount val="6"/>
                <c:pt idx="0">
                  <c:v>1714773</c:v>
                </c:pt>
                <c:pt idx="1">
                  <c:v>1746784</c:v>
                </c:pt>
                <c:pt idx="2">
                  <c:v>1780293</c:v>
                </c:pt>
                <c:pt idx="3">
                  <c:v>1814174</c:v>
                </c:pt>
                <c:pt idx="4">
                  <c:v>1847931</c:v>
                </c:pt>
                <c:pt idx="5">
                  <c:v>1882834</c:v>
                </c:pt>
              </c:numCache>
            </c:numRef>
          </c:val>
          <c:smooth val="0"/>
        </c:ser>
        <c:ser>
          <c:idx val="3"/>
          <c:order val="3"/>
          <c:tx>
            <c:strRef>
              <c:f>Sheet1!$E$1</c:f>
              <c:strCache>
                <c:ptCount val="1"/>
                <c:pt idx="0">
                  <c:v>Bexar County Estimates</c:v>
                </c:pt>
              </c:strCache>
            </c:strRef>
          </c:tx>
          <c:spPr>
            <a:ln w="44450" cap="rnd">
              <a:solidFill>
                <a:srgbClr val="92D050"/>
              </a:solidFill>
              <a:round/>
            </a:ln>
            <a:effectLst/>
          </c:spPr>
          <c:marker>
            <c:symbol val="none"/>
          </c:marker>
          <c:cat>
            <c:numRef>
              <c:f>Sheet1!$A$2:$A$7</c:f>
              <c:numCache>
                <c:formatCode>General</c:formatCode>
                <c:ptCount val="6"/>
                <c:pt idx="0">
                  <c:v>2010</c:v>
                </c:pt>
                <c:pt idx="1">
                  <c:v>2011</c:v>
                </c:pt>
                <c:pt idx="2">
                  <c:v>2012</c:v>
                </c:pt>
                <c:pt idx="3">
                  <c:v>2013</c:v>
                </c:pt>
                <c:pt idx="4">
                  <c:v>2014</c:v>
                </c:pt>
                <c:pt idx="5">
                  <c:v>2015</c:v>
                </c:pt>
              </c:numCache>
            </c:numRef>
          </c:cat>
          <c:val>
            <c:numRef>
              <c:f>Sheet1!$E$2:$E$7</c:f>
              <c:numCache>
                <c:formatCode>General</c:formatCode>
                <c:ptCount val="6"/>
                <c:pt idx="0" formatCode="#,##0">
                  <c:v>1714773</c:v>
                </c:pt>
                <c:pt idx="1">
                  <c:v>1755526</c:v>
                </c:pt>
                <c:pt idx="2">
                  <c:v>1788858</c:v>
                </c:pt>
                <c:pt idx="3">
                  <c:v>1822154</c:v>
                </c:pt>
                <c:pt idx="4">
                  <c:v>1855866</c:v>
                </c:pt>
                <c:pt idx="5">
                  <c:v>1897753</c:v>
                </c:pt>
              </c:numCache>
            </c:numRef>
          </c:val>
          <c:smooth val="0"/>
        </c:ser>
        <c:dLbls>
          <c:showLegendKey val="0"/>
          <c:showVal val="0"/>
          <c:showCatName val="0"/>
          <c:showSerName val="0"/>
          <c:showPercent val="0"/>
          <c:showBubbleSize val="0"/>
        </c:dLbls>
        <c:smooth val="0"/>
        <c:axId val="224152528"/>
        <c:axId val="224145472"/>
      </c:lineChart>
      <c:catAx>
        <c:axId val="22415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145472"/>
        <c:crosses val="autoZero"/>
        <c:auto val="1"/>
        <c:lblAlgn val="ctr"/>
        <c:lblOffset val="100"/>
        <c:noMultiLvlLbl val="0"/>
      </c:catAx>
      <c:valAx>
        <c:axId val="224145472"/>
        <c:scaling>
          <c:orientation val="minMax"/>
          <c:min val="17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152528"/>
        <c:crosses val="autoZero"/>
        <c:crossBetween val="between"/>
      </c:valAx>
      <c:spPr>
        <a:noFill/>
        <a:ln>
          <a:noFill/>
        </a:ln>
        <a:effectLst/>
      </c:spPr>
    </c:plotArea>
    <c:legend>
      <c:legendPos val="r"/>
      <c:layout>
        <c:manualLayout>
          <c:xMode val="edge"/>
          <c:yMode val="edge"/>
          <c:x val="0.15322128003230365"/>
          <c:y val="9.9498980774611306E-2"/>
          <c:w val="0.33836232009460354"/>
          <c:h val="0.35459770574363486"/>
        </c:manualLayout>
      </c:layout>
      <c:overlay val="1"/>
      <c:spPr>
        <a:noFill/>
        <a:ln>
          <a:noFill/>
        </a:ln>
        <a:effectLst>
          <a:outerShdw blurRad="63500" sx="102000" sy="102000" algn="ctr" rotWithShape="0">
            <a:prstClr val="black">
              <a:alpha val="40000"/>
            </a:prstClr>
          </a:outerShdw>
          <a:softEdge rad="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NH-White</c:v>
                </c:pt>
              </c:strCache>
            </c:strRef>
          </c:tx>
          <c:spPr>
            <a:ln w="47625" cap="rnd">
              <a:solidFill>
                <a:schemeClr val="tx1">
                  <a:lumMod val="65000"/>
                  <a:lumOff val="35000"/>
                </a:schemeClr>
              </a:solidFill>
              <a:prstDash val="sysDot"/>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Sheet1!$C$2:$C$10</c:f>
              <c:numCache>
                <c:formatCode>#,##0</c:formatCode>
                <c:ptCount val="9"/>
                <c:pt idx="0">
                  <c:v>519123</c:v>
                </c:pt>
                <c:pt idx="1">
                  <c:v>521597</c:v>
                </c:pt>
                <c:pt idx="2">
                  <c:v>520396</c:v>
                </c:pt>
                <c:pt idx="3">
                  <c:v>514595</c:v>
                </c:pt>
                <c:pt idx="4">
                  <c:v>503143</c:v>
                </c:pt>
                <c:pt idx="5">
                  <c:v>486978</c:v>
                </c:pt>
                <c:pt idx="6">
                  <c:v>470092</c:v>
                </c:pt>
                <c:pt idx="7">
                  <c:v>453727</c:v>
                </c:pt>
                <c:pt idx="8">
                  <c:v>437549</c:v>
                </c:pt>
              </c:numCache>
            </c:numRef>
          </c:val>
          <c:smooth val="0"/>
        </c:ser>
        <c:ser>
          <c:idx val="2"/>
          <c:order val="1"/>
          <c:tx>
            <c:strRef>
              <c:f>Sheet1!$D$1</c:f>
              <c:strCache>
                <c:ptCount val="1"/>
                <c:pt idx="0">
                  <c:v>NH Black</c:v>
                </c:pt>
              </c:strCache>
            </c:strRef>
          </c:tx>
          <c:spPr>
            <a:ln w="38100" cap="rnd">
              <a:solidFill>
                <a:schemeClr val="accent6">
                  <a:lumMod val="75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Sheet1!$D$2:$D$10</c:f>
              <c:numCache>
                <c:formatCode>#,##0</c:formatCode>
                <c:ptCount val="9"/>
                <c:pt idx="0">
                  <c:v>118460</c:v>
                </c:pt>
                <c:pt idx="1">
                  <c:v>130832</c:v>
                </c:pt>
                <c:pt idx="2">
                  <c:v>143321</c:v>
                </c:pt>
                <c:pt idx="3">
                  <c:v>155317</c:v>
                </c:pt>
                <c:pt idx="4">
                  <c:v>166426</c:v>
                </c:pt>
                <c:pt idx="5">
                  <c:v>176047</c:v>
                </c:pt>
                <c:pt idx="6">
                  <c:v>184225</c:v>
                </c:pt>
                <c:pt idx="7">
                  <c:v>190787</c:v>
                </c:pt>
                <c:pt idx="8">
                  <c:v>196294</c:v>
                </c:pt>
              </c:numCache>
            </c:numRef>
          </c:val>
          <c:smooth val="0"/>
        </c:ser>
        <c:ser>
          <c:idx val="3"/>
          <c:order val="2"/>
          <c:tx>
            <c:strRef>
              <c:f>Sheet1!$E$1</c:f>
              <c:strCache>
                <c:ptCount val="1"/>
                <c:pt idx="0">
                  <c:v>Hispanic</c:v>
                </c:pt>
              </c:strCache>
            </c:strRef>
          </c:tx>
          <c:spPr>
            <a:ln w="44450" cap="rnd">
              <a:solidFill>
                <a:schemeClr val="bg2">
                  <a:lumMod val="50000"/>
                </a:schemeClr>
              </a:solidFill>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Sheet1!$E$2:$E$10</c:f>
              <c:numCache>
                <c:formatCode>#,##0</c:formatCode>
                <c:ptCount val="9"/>
                <c:pt idx="0">
                  <c:v>1006958</c:v>
                </c:pt>
                <c:pt idx="1">
                  <c:v>1140304</c:v>
                </c:pt>
                <c:pt idx="2">
                  <c:v>1283460</c:v>
                </c:pt>
                <c:pt idx="3">
                  <c:v>1433773</c:v>
                </c:pt>
                <c:pt idx="4">
                  <c:v>1586294</c:v>
                </c:pt>
                <c:pt idx="5">
                  <c:v>1732370</c:v>
                </c:pt>
                <c:pt idx="6">
                  <c:v>1868904</c:v>
                </c:pt>
                <c:pt idx="7">
                  <c:v>1994823</c:v>
                </c:pt>
                <c:pt idx="8">
                  <c:v>2109989</c:v>
                </c:pt>
              </c:numCache>
            </c:numRef>
          </c:val>
          <c:smooth val="0"/>
        </c:ser>
        <c:ser>
          <c:idx val="4"/>
          <c:order val="3"/>
          <c:tx>
            <c:strRef>
              <c:f>Sheet1!$F$1</c:f>
              <c:strCache>
                <c:ptCount val="1"/>
                <c:pt idx="0">
                  <c:v>NH Other</c:v>
                </c:pt>
              </c:strCache>
            </c:strRef>
          </c:tx>
          <c:spPr>
            <a:ln w="38100" cap="rnd">
              <a:solidFill>
                <a:schemeClr val="accent1">
                  <a:lumMod val="75000"/>
                </a:schemeClr>
              </a:solidFill>
              <a:prstDash val="dash"/>
              <a:round/>
            </a:ln>
            <a:effectLst/>
          </c:spPr>
          <c:marker>
            <c:symbol val="none"/>
          </c:marker>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Sheet1!$F$2:$F$10</c:f>
              <c:numCache>
                <c:formatCode>#,##0</c:formatCode>
                <c:ptCount val="9"/>
                <c:pt idx="0">
                  <c:v>70232</c:v>
                </c:pt>
                <c:pt idx="1">
                  <c:v>90101</c:v>
                </c:pt>
                <c:pt idx="2">
                  <c:v>114911</c:v>
                </c:pt>
                <c:pt idx="3">
                  <c:v>145707</c:v>
                </c:pt>
                <c:pt idx="4">
                  <c:v>183837</c:v>
                </c:pt>
                <c:pt idx="5">
                  <c:v>230252</c:v>
                </c:pt>
                <c:pt idx="6">
                  <c:v>286721</c:v>
                </c:pt>
                <c:pt idx="7">
                  <c:v>354779</c:v>
                </c:pt>
                <c:pt idx="8">
                  <c:v>435817</c:v>
                </c:pt>
              </c:numCache>
            </c:numRef>
          </c:val>
          <c:smooth val="0"/>
        </c:ser>
        <c:dLbls>
          <c:showLegendKey val="0"/>
          <c:showVal val="0"/>
          <c:showCatName val="0"/>
          <c:showSerName val="0"/>
          <c:showPercent val="0"/>
          <c:showBubbleSize val="0"/>
        </c:dLbls>
        <c:smooth val="0"/>
        <c:axId val="214945464"/>
        <c:axId val="214943896"/>
      </c:lineChart>
      <c:catAx>
        <c:axId val="21494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943896"/>
        <c:crosses val="autoZero"/>
        <c:auto val="1"/>
        <c:lblAlgn val="ctr"/>
        <c:lblOffset val="100"/>
        <c:noMultiLvlLbl val="0"/>
      </c:catAx>
      <c:valAx>
        <c:axId val="214943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945464"/>
        <c:crosses val="autoZero"/>
        <c:crossBetween val="between"/>
      </c:valAx>
      <c:spPr>
        <a:noFill/>
        <a:ln>
          <a:noFill/>
        </a:ln>
        <a:effectLst/>
      </c:spPr>
    </c:plotArea>
    <c:legend>
      <c:legendPos val="r"/>
      <c:layout>
        <c:manualLayout>
          <c:xMode val="edge"/>
          <c:yMode val="edge"/>
          <c:x val="0.20208300524934383"/>
          <c:y val="0.1064753937007874"/>
          <c:w val="0.17916699475065617"/>
          <c:h val="0.2557992125984252"/>
        </c:manualLayout>
      </c:layout>
      <c:overlay val="1"/>
      <c:spPr>
        <a:noFill/>
        <a:ln>
          <a:solidFill>
            <a:schemeClr val="tx1">
              <a:lumMod val="75000"/>
              <a:lumOff val="25000"/>
            </a:schemeClr>
          </a:solidFill>
        </a:ln>
        <a:effectLst>
          <a:outerShdw blurRad="50800" dist="38100" algn="l" rotWithShape="0">
            <a:prstClr val="black">
              <a:alpha val="40000"/>
            </a:prstClr>
          </a:outerShdw>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prstDash val="sysDash"/>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LT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Sheet1!$B$2:$B$4</c:f>
              <c:numCache>
                <c:formatCode>0.0%</c:formatCode>
                <c:ptCount val="3"/>
                <c:pt idx="0">
                  <c:v>6.6171153054389337E-2</c:v>
                </c:pt>
                <c:pt idx="1">
                  <c:v>4.0768292122555047E-2</c:v>
                </c:pt>
                <c:pt idx="2">
                  <c:v>4.0080415882136719E-2</c:v>
                </c:pt>
              </c:numCache>
            </c:numRef>
          </c:val>
        </c:ser>
        <c:ser>
          <c:idx val="1"/>
          <c:order val="1"/>
          <c:tx>
            <c:strRef>
              <c:f>Sheet1!$C$1</c:f>
              <c:strCache>
                <c:ptCount val="1"/>
                <c:pt idx="0">
                  <c:v>High School or Equiv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Sheet1!$C$2:$C$4</c:f>
              <c:numCache>
                <c:formatCode>0.0%</c:formatCode>
                <c:ptCount val="3"/>
                <c:pt idx="0">
                  <c:v>0.24380774671917826</c:v>
                </c:pt>
                <c:pt idx="1">
                  <c:v>0.20533229859646795</c:v>
                </c:pt>
                <c:pt idx="2">
                  <c:v>0.19590869196666341</c:v>
                </c:pt>
              </c:numCache>
            </c:numRef>
          </c:val>
        </c:ser>
        <c:ser>
          <c:idx val="2"/>
          <c:order val="2"/>
          <c:tx>
            <c:strRef>
              <c:f>Sheet1!$D$1</c:f>
              <c:strCache>
                <c:ptCount val="1"/>
                <c:pt idx="0">
                  <c:v>Some College Associate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Sheet1!$D$2:$D$4</c:f>
              <c:numCache>
                <c:formatCode>0.0%</c:formatCode>
                <c:ptCount val="3"/>
                <c:pt idx="0">
                  <c:v>0.32714161583300411</c:v>
                </c:pt>
                <c:pt idx="1">
                  <c:v>0.34259916370115845</c:v>
                </c:pt>
                <c:pt idx="2">
                  <c:v>0.33396970901753092</c:v>
                </c:pt>
              </c:numCache>
            </c:numRef>
          </c:val>
        </c:ser>
        <c:ser>
          <c:idx val="3"/>
          <c:order val="3"/>
          <c:tx>
            <c:strRef>
              <c:f>Sheet1!$E$1</c:f>
              <c:strCache>
                <c:ptCount val="1"/>
                <c:pt idx="0">
                  <c:v>Bachelor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Sheet1!$E$2:$E$4</c:f>
              <c:numCache>
                <c:formatCode>0.0%</c:formatCode>
                <c:ptCount val="3"/>
                <c:pt idx="0">
                  <c:v>0.23844720335679576</c:v>
                </c:pt>
                <c:pt idx="1">
                  <c:v>0.25125980915231566</c:v>
                </c:pt>
                <c:pt idx="2">
                  <c:v>0.26568747327597203</c:v>
                </c:pt>
              </c:numCache>
            </c:numRef>
          </c:val>
        </c:ser>
        <c:ser>
          <c:idx val="4"/>
          <c:order val="4"/>
          <c:tx>
            <c:strRef>
              <c:f>Sheet1!$F$1</c:f>
              <c:strCache>
                <c:ptCount val="1"/>
                <c:pt idx="0">
                  <c:v>Graduate Professional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Texas</c:v>
                </c:pt>
                <c:pt idx="1">
                  <c:v>Bexar County</c:v>
                </c:pt>
                <c:pt idx="2">
                  <c:v>San Antonio</c:v>
                </c:pt>
              </c:strCache>
            </c:strRef>
          </c:cat>
          <c:val>
            <c:numRef>
              <c:f>Sheet1!$F$2:$F$4</c:f>
              <c:numCache>
                <c:formatCode>0.0%</c:formatCode>
                <c:ptCount val="3"/>
                <c:pt idx="0">
                  <c:v>0.12443228103663286</c:v>
                </c:pt>
                <c:pt idx="1">
                  <c:v>0.1600404364275029</c:v>
                </c:pt>
                <c:pt idx="2">
                  <c:v>0.1643537098576969</c:v>
                </c:pt>
              </c:numCache>
            </c:numRef>
          </c:val>
        </c:ser>
        <c:dLbls>
          <c:dLblPos val="ctr"/>
          <c:showLegendKey val="0"/>
          <c:showVal val="1"/>
          <c:showCatName val="0"/>
          <c:showSerName val="0"/>
          <c:showPercent val="0"/>
          <c:showBubbleSize val="0"/>
        </c:dLbls>
        <c:gapWidth val="150"/>
        <c:overlap val="100"/>
        <c:axId val="224748008"/>
        <c:axId val="512860832"/>
      </c:barChart>
      <c:catAx>
        <c:axId val="224748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2860832"/>
        <c:crosses val="autoZero"/>
        <c:auto val="1"/>
        <c:lblAlgn val="ctr"/>
        <c:lblOffset val="100"/>
        <c:noMultiLvlLbl val="0"/>
      </c:catAx>
      <c:valAx>
        <c:axId val="512860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4748008"/>
        <c:crosses val="autoZero"/>
        <c:crossBetween val="between"/>
      </c:valAx>
      <c:spPr>
        <a:noFill/>
        <a:ln>
          <a:noFill/>
        </a:ln>
        <a:effectLst/>
      </c:spPr>
    </c:plotArea>
    <c:legend>
      <c:legendPos val="r"/>
      <c:layout>
        <c:manualLayout>
          <c:xMode val="edge"/>
          <c:yMode val="edge"/>
          <c:x val="0.64868848425196846"/>
          <c:y val="1.1578494094488192E-2"/>
          <c:w val="0.33881151574803148"/>
          <c:h val="0.988421505905511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13" tIns="45706" rIns="91413" bIns="45706" rtlCol="0"/>
          <a:lstStyle>
            <a:lvl1pPr algn="l">
              <a:defRPr sz="1200">
                <a:latin typeface="Arial" charset="0"/>
                <a:ea typeface="ＭＳ Ｐゴシック" pitchFamily="-16" charset="-128"/>
              </a:defRPr>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1413" tIns="45706" rIns="91413" bIns="45706" rtlCol="0"/>
          <a:lstStyle>
            <a:lvl1pPr algn="r">
              <a:defRPr sz="1200">
                <a:latin typeface="Arial" charset="0"/>
                <a:ea typeface="ＭＳ Ｐゴシック" pitchFamily="-16" charset="-128"/>
              </a:defRPr>
            </a:lvl1pPr>
          </a:lstStyle>
          <a:p>
            <a:pPr>
              <a:defRPr/>
            </a:pPr>
            <a:fld id="{35042A28-348F-45F0-8B37-B31ED4FDA3F4}" type="datetimeFigureOut">
              <a:rPr lang="en-US"/>
              <a:pPr>
                <a:defRPr/>
              </a:pPr>
              <a:t>9/26/2016</a:t>
            </a:fld>
            <a:endParaRPr lang="en-US" dirty="0"/>
          </a:p>
        </p:txBody>
      </p:sp>
      <p:sp>
        <p:nvSpPr>
          <p:cNvPr id="4" name="Footer Placeholder 3"/>
          <p:cNvSpPr>
            <a:spLocks noGrp="1"/>
          </p:cNvSpPr>
          <p:nvPr>
            <p:ph type="ftr" sz="quarter" idx="2"/>
          </p:nvPr>
        </p:nvSpPr>
        <p:spPr>
          <a:xfrm>
            <a:off x="0" y="6657975"/>
            <a:ext cx="4029075" cy="350838"/>
          </a:xfrm>
          <a:prstGeom prst="rect">
            <a:avLst/>
          </a:prstGeom>
        </p:spPr>
        <p:txBody>
          <a:bodyPr vert="horz" lIns="91413" tIns="45706" rIns="91413" bIns="45706" rtlCol="0" anchor="b"/>
          <a:lstStyle>
            <a:lvl1pPr algn="l">
              <a:defRPr sz="1200">
                <a:latin typeface="Arial" charset="0"/>
                <a:ea typeface="ＭＳ Ｐゴシック" pitchFamily="-16" charset="-128"/>
              </a:defRPr>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1413" tIns="45706" rIns="91413" bIns="45706" rtlCol="0" anchor="b"/>
          <a:lstStyle>
            <a:lvl1pPr algn="r">
              <a:defRPr sz="1200">
                <a:latin typeface="Arial" charset="0"/>
                <a:ea typeface="ＭＳ Ｐゴシック" pitchFamily="-16" charset="-128"/>
              </a:defRPr>
            </a:lvl1pPr>
          </a:lstStyle>
          <a:p>
            <a:pPr>
              <a:defRPr/>
            </a:pPr>
            <a:fld id="{C4AD5786-3450-4CE6-A780-8311CAC887C2}" type="slidenum">
              <a:rPr lang="en-US"/>
              <a:pPr>
                <a:defRPr/>
              </a:pPr>
              <a:t>‹#›</a:t>
            </a:fld>
            <a:endParaRPr lang="en-US" dirty="0"/>
          </a:p>
        </p:txBody>
      </p:sp>
    </p:spTree>
    <p:extLst>
      <p:ext uri="{BB962C8B-B14F-4D97-AF65-F5344CB8AC3E}">
        <p14:creationId xmlns:p14="http://schemas.microsoft.com/office/powerpoint/2010/main" val="4073050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5123"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a:latin typeface="Arial" charset="0"/>
                <a:ea typeface="ＭＳ Ｐゴシック" pitchFamily="-16" charset="-128"/>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a:latin typeface="Arial" charset="0"/>
                <a:ea typeface="ＭＳ Ｐゴシック" pitchFamily="-16" charset="-128"/>
              </a:defRPr>
            </a:lvl1pPr>
          </a:lstStyle>
          <a:p>
            <a:pPr>
              <a:defRPr/>
            </a:pPr>
            <a:endParaRPr lang="en-US"/>
          </a:p>
        </p:txBody>
      </p:sp>
      <p:sp>
        <p:nvSpPr>
          <p:cNvPr id="5127"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a:latin typeface="Arial" charset="0"/>
                <a:ea typeface="ＭＳ Ｐゴシック" pitchFamily="-16" charset="-128"/>
              </a:defRPr>
            </a:lvl1pPr>
          </a:lstStyle>
          <a:p>
            <a:pPr>
              <a:defRPr/>
            </a:pPr>
            <a:fld id="{2D2C151B-3ADA-443A-BDA4-B01AA8996764}" type="slidenum">
              <a:rPr lang="en-US"/>
              <a:pPr>
                <a:defRPr/>
              </a:pPr>
              <a:t>‹#›</a:t>
            </a:fld>
            <a:endParaRPr lang="en-US" dirty="0"/>
          </a:p>
        </p:txBody>
      </p:sp>
    </p:spTree>
    <p:extLst>
      <p:ext uri="{BB962C8B-B14F-4D97-AF65-F5344CB8AC3E}">
        <p14:creationId xmlns:p14="http://schemas.microsoft.com/office/powerpoint/2010/main" val="3960120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4656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738"/>
            <a:r>
              <a:rPr lang="en-US" altLang="en-US" smtClean="0">
                <a:latin typeface="Arial" panose="020B0604020202020204" pitchFamily="34" charset="0"/>
                <a:ea typeface="ＭＳ Ｐゴシック" panose="020B0600070205080204" pitchFamily="34" charset="-128"/>
              </a:rPr>
              <a:t>The age distribution of the non-Hispanic white population in Texas is weighted heavily with the “baby boom” generation. Largely the result of lower fertility and less net in-migration, the non-Hispanic white population has relatively fewer young persons relative to those in the middle-age years. In 2010, at ages 37 and younger, the Hispanic population exceeds the non-Hispanic white population.</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B75B9-EDF8-4459-B20B-1E74006AFC62}" type="slidenum">
              <a:rPr lang="en-US" altLang="en-US" sz="1200" smtClean="0"/>
              <a:pPr/>
              <a:t>13</a:t>
            </a:fld>
            <a:endParaRPr lang="en-US" altLang="en-US" sz="1200" smtClean="0"/>
          </a:p>
        </p:txBody>
      </p:sp>
    </p:spTree>
    <p:extLst>
      <p:ext uri="{BB962C8B-B14F-4D97-AF65-F5344CB8AC3E}">
        <p14:creationId xmlns:p14="http://schemas.microsoft.com/office/powerpoint/2010/main" val="237024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1964710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Tree>
    <p:extLst>
      <p:ext uri="{BB962C8B-B14F-4D97-AF65-F5344CB8AC3E}">
        <p14:creationId xmlns:p14="http://schemas.microsoft.com/office/powerpoint/2010/main" val="1218003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5993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81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211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8148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220788" y="228600"/>
            <a:ext cx="6894512" cy="51704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anose="020B0604020202020204" pitchFamily="34" charset="0"/>
                <a:ea typeface="ＭＳ Ｐゴシック" panose="020B0600070205080204" pitchFamily="34" charset="-128"/>
              </a:rPr>
              <a:t>The Texas Demographic Center is committed to supporting your work through providing you with the best, most accurate, and objective information we can identify about our greatest asset, the people of Texas. </a:t>
            </a:r>
          </a:p>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ED5CDE-6BC1-4CBB-A503-A372ED4A9A79}" type="slidenum">
              <a:rPr lang="en-US" altLang="en-US" sz="1200" smtClean="0"/>
              <a:pPr/>
              <a:t>37</a:t>
            </a:fld>
            <a:endParaRPr lang="en-US" altLang="en-US" sz="1200" smtClean="0"/>
          </a:p>
        </p:txBody>
      </p:sp>
    </p:spTree>
    <p:extLst>
      <p:ext uri="{BB962C8B-B14F-4D97-AF65-F5344CB8AC3E}">
        <p14:creationId xmlns:p14="http://schemas.microsoft.com/office/powerpoint/2010/main" val="27292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1370013" y="552450"/>
            <a:ext cx="6680200" cy="5010150"/>
          </a:xfrm>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Texas is the second largest state in terms of population (2</a:t>
            </a:r>
            <a:r>
              <a:rPr lang="en-US" altLang="en-US" baseline="30000" smtClean="0">
                <a:latin typeface="Arial" panose="020B0604020202020204" pitchFamily="34" charset="0"/>
                <a:ea typeface="ＭＳ Ｐゴシック" panose="020B0600070205080204" pitchFamily="34" charset="-128"/>
              </a:rPr>
              <a:t>nd</a:t>
            </a:r>
            <a:r>
              <a:rPr lang="en-US" altLang="en-US" smtClean="0">
                <a:latin typeface="Arial" panose="020B0604020202020204" pitchFamily="34" charset="0"/>
                <a:ea typeface="ＭＳ Ｐゴシック" panose="020B0600070205080204" pitchFamily="34" charset="-128"/>
              </a:rPr>
              <a:t> to CA) and area (2</a:t>
            </a:r>
            <a:r>
              <a:rPr lang="en-US" altLang="en-US" baseline="30000" smtClean="0">
                <a:latin typeface="Arial" panose="020B0604020202020204" pitchFamily="34" charset="0"/>
                <a:ea typeface="ＭＳ Ｐゴシック" panose="020B0600070205080204" pitchFamily="34" charset="-128"/>
              </a:rPr>
              <a:t>nd</a:t>
            </a:r>
            <a:r>
              <a:rPr lang="en-US" altLang="en-US" smtClean="0">
                <a:latin typeface="Arial" panose="020B0604020202020204" pitchFamily="34" charset="0"/>
                <a:ea typeface="ＭＳ Ｐゴシック" panose="020B0600070205080204" pitchFamily="34" charset="-128"/>
              </a:rPr>
              <a:t> to AK). In terms of </a:t>
            </a:r>
            <a:r>
              <a:rPr lang="en-US" altLang="en-US" b="1" smtClean="0">
                <a:latin typeface="Arial" panose="020B0604020202020204" pitchFamily="34" charset="0"/>
                <a:ea typeface="ＭＳ Ｐゴシック" panose="020B0600070205080204" pitchFamily="34" charset="-128"/>
              </a:rPr>
              <a:t>number of people, </a:t>
            </a:r>
            <a:r>
              <a:rPr lang="en-US" altLang="en-US" smtClean="0">
                <a:latin typeface="Arial" panose="020B0604020202020204" pitchFamily="34" charset="0"/>
                <a:ea typeface="ＭＳ Ｐゴシック" panose="020B0600070205080204" pitchFamily="34" charset="-128"/>
              </a:rPr>
              <a:t>Texas’ growth exceeds that of all other states between 2010 and 2015.</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837AC-BA9F-4214-8F55-5771A1DD432F}" type="slidenum">
              <a:rPr lang="en-US" altLang="en-US" sz="1200" smtClean="0"/>
              <a:pPr/>
              <a:t>2</a:t>
            </a:fld>
            <a:endParaRPr lang="en-US" altLang="en-US" sz="1200" smtClean="0"/>
          </a:p>
        </p:txBody>
      </p:sp>
    </p:spTree>
    <p:extLst>
      <p:ext uri="{BB962C8B-B14F-4D97-AF65-F5344CB8AC3E}">
        <p14:creationId xmlns:p14="http://schemas.microsoft.com/office/powerpoint/2010/main" val="392124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3BF3A4-6309-4224-9D41-B4CCF883E23A}" type="slidenum">
              <a:rPr lang="en-US" altLang="en-US" sz="1200" smtClean="0"/>
              <a:pPr/>
              <a:t>3</a:t>
            </a:fld>
            <a:endParaRPr lang="en-US" altLang="en-US" sz="1200" smtClean="0"/>
          </a:p>
        </p:txBody>
      </p:sp>
    </p:spTree>
    <p:extLst>
      <p:ext uri="{BB962C8B-B14F-4D97-AF65-F5344CB8AC3E}">
        <p14:creationId xmlns:p14="http://schemas.microsoft.com/office/powerpoint/2010/main" val="14652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1658938" y="152400"/>
            <a:ext cx="6542087" cy="4908550"/>
          </a:xfrm>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smtClean="0">
                <a:latin typeface="Arial" panose="020B0604020202020204" pitchFamily="34" charset="0"/>
                <a:ea typeface="ＭＳ Ｐゴシック" panose="020B0600070205080204" pitchFamily="34" charset="-128"/>
              </a:rPr>
              <a:t>Population changes from two factors, one is natural increase which is simply births minus deaths over time and the other is net migration which is in-migrants minus out-migrants over time. Population added from natural increase are babies joining an already existing household. So the effect of population growth from natural increase on infrastructure demands is both lightening, from people dying, and delayed until babies reach the age where they have infrastructure requirements. Net-migration, in Texas, has been positive for most of our history. Migrants, are usually adults in a household, thus migrants immediately add new households and have instant infrastructure needs, such as housing, transportation, etc.</a:t>
            </a:r>
          </a:p>
          <a:p>
            <a:endParaRPr lang="en-US" altLang="en-US" sz="800" smtClean="0">
              <a:latin typeface="Arial" panose="020B0604020202020204" pitchFamily="34" charset="0"/>
              <a:ea typeface="ＭＳ Ｐゴシック" panose="020B0600070205080204" pitchFamily="34" charset="-128"/>
            </a:endParaRPr>
          </a:p>
          <a:p>
            <a:r>
              <a:rPr lang="en-US" altLang="en-US" sz="800" smtClean="0">
                <a:latin typeface="Arial" panose="020B0604020202020204" pitchFamily="34" charset="0"/>
                <a:ea typeface="ＭＳ Ｐゴシック" panose="020B0600070205080204" pitchFamily="34" charset="-128"/>
              </a:rPr>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endParaRPr lang="en-US" altLang="en-US" sz="1000" smtClean="0">
              <a:latin typeface="Arial" panose="020B0604020202020204" pitchFamily="34" charset="0"/>
              <a:ea typeface="ＭＳ Ｐゴシック" panose="020B0600070205080204" pitchFamily="34" charset="-128"/>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9907C2-4FBE-47A2-A400-2D33935CF091}" type="slidenum">
              <a:rPr lang="en-US" altLang="en-US" sz="1200" smtClean="0"/>
              <a:pPr/>
              <a:t>4</a:t>
            </a:fld>
            <a:endParaRPr lang="en-US" altLang="en-US" sz="1200" smtClean="0"/>
          </a:p>
        </p:txBody>
      </p:sp>
    </p:spTree>
    <p:extLst>
      <p:ext uri="{BB962C8B-B14F-4D97-AF65-F5344CB8AC3E}">
        <p14:creationId xmlns:p14="http://schemas.microsoft.com/office/powerpoint/2010/main" val="1895979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063625" y="158750"/>
            <a:ext cx="7631113" cy="5724525"/>
          </a:xfrm>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738"/>
            <a:endParaRPr lang="en-US" altLang="en-US" sz="900" smtClean="0">
              <a:latin typeface="Arial" panose="020B0604020202020204" pitchFamily="34" charset="0"/>
              <a:ea typeface="ＭＳ Ｐゴシック" panose="020B0600070205080204" pitchFamily="34" charset="-128"/>
            </a:endParaRPr>
          </a:p>
          <a:p>
            <a:pPr defTabSz="947738"/>
            <a:r>
              <a:rPr lang="en-US" altLang="en-US" sz="800" smtClean="0">
                <a:latin typeface="Arial" panose="020B0604020202020204" pitchFamily="34" charset="0"/>
                <a:ea typeface="ＭＳ Ｐゴシック" panose="020B0600070205080204" pitchFamily="34" charset="-128"/>
              </a:rPr>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7738"/>
            <a:r>
              <a:rPr lang="en-US" altLang="en-US" sz="800" smtClean="0">
                <a:latin typeface="Arial" panose="020B0604020202020204" pitchFamily="34" charset="0"/>
                <a:ea typeface="ＭＳ Ｐゴシック" panose="020B0600070205080204" pitchFamily="34" charset="-128"/>
              </a:rPr>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16388" name="Slide Number Placeholder 3"/>
          <p:cNvSpPr>
            <a:spLocks noGrp="1"/>
          </p:cNvSpPr>
          <p:nvPr>
            <p:ph type="sldNum" sz="quarter" idx="5"/>
          </p:nvPr>
        </p:nvSpPr>
        <p:spPr>
          <a:xfrm>
            <a:off x="5440363" y="6950075"/>
            <a:ext cx="416083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B21FFA-8B4A-49CD-839E-5BBB29A04D10}" type="slidenum">
              <a:rPr lang="en-US" altLang="en-US" sz="1200" smtClean="0"/>
              <a:pPr/>
              <a:t>5</a:t>
            </a:fld>
            <a:endParaRPr lang="en-US" altLang="en-US" sz="1200" smtClean="0"/>
          </a:p>
        </p:txBody>
      </p:sp>
    </p:spTree>
    <p:extLst>
      <p:ext uri="{BB962C8B-B14F-4D97-AF65-F5344CB8AC3E}">
        <p14:creationId xmlns:p14="http://schemas.microsoft.com/office/powerpoint/2010/main" val="261402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895350" y="498475"/>
            <a:ext cx="7862888" cy="5897563"/>
          </a:xfrm>
          <a:ln/>
        </p:spPr>
      </p:sp>
      <p:sp>
        <p:nvSpPr>
          <p:cNvPr id="18435" name="Notes Placeholder 2"/>
          <p:cNvSpPr>
            <a:spLocks noGrp="1"/>
          </p:cNvSpPr>
          <p:nvPr>
            <p:ph type="body" idx="1"/>
          </p:nvPr>
        </p:nvSpPr>
        <p:spPr>
          <a:xfrm>
            <a:off x="568325" y="6223000"/>
            <a:ext cx="8972550" cy="189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2663"/>
            <a:endParaRPr lang="en-US" altLang="en-US" smtClean="0">
              <a:latin typeface="Arial" panose="020B0604020202020204" pitchFamily="34" charset="0"/>
              <a:ea typeface="ＭＳ Ｐゴシック" panose="020B0600070205080204" pitchFamily="34" charset="-128"/>
            </a:endParaRPr>
          </a:p>
          <a:p>
            <a:pPr defTabSz="982663"/>
            <a:r>
              <a:rPr lang="en-US" altLang="en-US" smtClean="0">
                <a:latin typeface="Arial" panose="020B0604020202020204" pitchFamily="34" charset="0"/>
                <a:ea typeface="ＭＳ Ｐゴシック" panose="020B0600070205080204" pitchFamily="34" charset="-128"/>
              </a:rPr>
              <a:t>Population change over the decade has been greatest in the urban and suburban population triangle counties. Counties in the lower Rio Grande Valley also had significant growth as did El Paso . Overall, 155 counties gained population while 99 (39%) lost population over the decade.</a:t>
            </a:r>
          </a:p>
          <a:p>
            <a:pPr defTabSz="982663"/>
            <a:endParaRPr lang="en-US" altLang="en-US" smtClean="0">
              <a:latin typeface="Arial" panose="020B0604020202020204" pitchFamily="34" charset="0"/>
              <a:ea typeface="ＭＳ Ｐゴシック" panose="020B0600070205080204" pitchFamily="34" charset="-128"/>
            </a:endParaRPr>
          </a:p>
        </p:txBody>
      </p:sp>
      <p:sp>
        <p:nvSpPr>
          <p:cNvPr id="18436" name="Slide Number Placeholder 3"/>
          <p:cNvSpPr>
            <a:spLocks noGrp="1"/>
          </p:cNvSpPr>
          <p:nvPr>
            <p:ph type="sldNum" sz="quarter" idx="5"/>
          </p:nvPr>
        </p:nvSpPr>
        <p:spPr>
          <a:xfrm>
            <a:off x="5619750" y="7251700"/>
            <a:ext cx="4295775"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613521-C345-44B7-A035-CF20EDE4A8D8}" type="slidenum">
              <a:rPr lang="en-US" altLang="en-US" sz="1200" smtClean="0"/>
              <a:pPr/>
              <a:t>6</a:t>
            </a:fld>
            <a:endParaRPr lang="en-US" altLang="en-US" sz="1200" smtClean="0"/>
          </a:p>
        </p:txBody>
      </p:sp>
    </p:spTree>
    <p:extLst>
      <p:ext uri="{BB962C8B-B14F-4D97-AF65-F5344CB8AC3E}">
        <p14:creationId xmlns:p14="http://schemas.microsoft.com/office/powerpoint/2010/main" val="243207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974725" y="331788"/>
            <a:ext cx="7864475" cy="5899150"/>
          </a:xfrm>
          <a:ln/>
        </p:spPr>
      </p:sp>
      <p:sp>
        <p:nvSpPr>
          <p:cNvPr id="20483" name="Notes Placeholder 2"/>
          <p:cNvSpPr>
            <a:spLocks noGrp="1"/>
          </p:cNvSpPr>
          <p:nvPr>
            <p:ph type="body" idx="1"/>
          </p:nvPr>
        </p:nvSpPr>
        <p:spPr>
          <a:xfrm>
            <a:off x="568325" y="6056313"/>
            <a:ext cx="8972550" cy="189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2663"/>
            <a:endParaRPr lang="en-US" altLang="en-US" smtClean="0">
              <a:latin typeface="Arial" panose="020B0604020202020204" pitchFamily="34" charset="0"/>
              <a:ea typeface="ＭＳ Ｐゴシック" panose="020B0600070205080204" pitchFamily="34" charset="-128"/>
            </a:endParaRPr>
          </a:p>
          <a:p>
            <a:pPr defTabSz="982663"/>
            <a:r>
              <a:rPr lang="en-US" altLang="en-US" smtClean="0">
                <a:latin typeface="Arial" panose="020B0604020202020204" pitchFamily="34" charset="0"/>
                <a:ea typeface="ＭＳ Ｐゴシック" panose="020B0600070205080204" pitchFamily="34" charset="-128"/>
              </a:rPr>
              <a:t>Percent change is an indicator of the speed of population change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2663"/>
            <a:endParaRPr lang="en-US" altLang="en-US" smtClean="0">
              <a:latin typeface="Arial" panose="020B0604020202020204" pitchFamily="34" charset="0"/>
              <a:ea typeface="ＭＳ Ｐゴシック" panose="020B0600070205080204" pitchFamily="34" charset="-128"/>
            </a:endParaRPr>
          </a:p>
        </p:txBody>
      </p:sp>
      <p:sp>
        <p:nvSpPr>
          <p:cNvPr id="20484" name="Slide Number Placeholder 3"/>
          <p:cNvSpPr>
            <a:spLocks noGrp="1"/>
          </p:cNvSpPr>
          <p:nvPr>
            <p:ph type="sldNum" sz="quarter" idx="5"/>
          </p:nvPr>
        </p:nvSpPr>
        <p:spPr>
          <a:xfrm>
            <a:off x="5619750" y="7251700"/>
            <a:ext cx="4295775"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556125-7364-4E48-9BA5-68AD5CB2B21C}" type="slidenum">
              <a:rPr lang="en-US" altLang="en-US" sz="1200" smtClean="0"/>
              <a:pPr/>
              <a:t>7</a:t>
            </a:fld>
            <a:endParaRPr lang="en-US" altLang="en-US" sz="1200" smtClean="0"/>
          </a:p>
        </p:txBody>
      </p:sp>
    </p:spTree>
    <p:extLst>
      <p:ext uri="{BB962C8B-B14F-4D97-AF65-F5344CB8AC3E}">
        <p14:creationId xmlns:p14="http://schemas.microsoft.com/office/powerpoint/2010/main" val="384708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77AE97-6839-4169-9970-D11FC4A874EA}" type="slidenum">
              <a:rPr lang="en-US" altLang="en-US" sz="1200" smtClean="0"/>
              <a:pPr/>
              <a:t>8</a:t>
            </a:fld>
            <a:endParaRPr lang="en-US" altLang="en-US" sz="1200" smtClean="0"/>
          </a:p>
        </p:txBody>
      </p:sp>
    </p:spTree>
    <p:extLst>
      <p:ext uri="{BB962C8B-B14F-4D97-AF65-F5344CB8AC3E}">
        <p14:creationId xmlns:p14="http://schemas.microsoft.com/office/powerpoint/2010/main" val="96489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37196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9"/>
          <p:cNvGrpSpPr>
            <a:grpSpLocks/>
          </p:cNvGrpSpPr>
          <p:nvPr/>
        </p:nvGrpSpPr>
        <p:grpSpPr bwMode="auto">
          <a:xfrm>
            <a:off x="6019800" y="6256338"/>
            <a:ext cx="2895600" cy="400050"/>
            <a:chOff x="6229737" y="6256840"/>
            <a:chExt cx="2895599" cy="400110"/>
          </a:xfrm>
        </p:grpSpPr>
        <p:pic>
          <p:nvPicPr>
            <p:cNvPr id="5"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29737" y="6256840"/>
              <a:ext cx="399663" cy="3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6629787" y="6256840"/>
              <a:ext cx="2495549" cy="400110"/>
            </a:xfrm>
            <a:prstGeom prst="rect">
              <a:avLst/>
            </a:prstGeom>
            <a:noFill/>
          </p:spPr>
          <p:txBody>
            <a:bodyPr>
              <a:normAutofit fontScale="92500"/>
            </a:bodyPr>
            <a:lstStyle/>
            <a:p>
              <a:pPr>
                <a:defRPr/>
              </a:pPr>
              <a:r>
                <a:rPr lang="en-US" sz="2000" dirty="0">
                  <a:solidFill>
                    <a:schemeClr val="tx2"/>
                  </a:solidFill>
                  <a:latin typeface="Arial" charset="0"/>
                  <a:ea typeface="ＭＳ Ｐゴシック" pitchFamily="-16" charset="-128"/>
                </a:rPr>
                <a:t>@TexasDemography</a:t>
              </a:r>
            </a:p>
          </p:txBody>
        </p:sp>
      </p:grpSp>
      <p:pic>
        <p:nvPicPr>
          <p:cNvPr id="7"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950" y="5113338"/>
            <a:ext cx="307975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p:cNvPicPr>
          <p:nvPr/>
        </p:nvPicPr>
        <p:blipFill>
          <a:blip r:embed="rId4">
            <a:extLst>
              <a:ext uri="{28A0092B-C50C-407E-A947-70E740481C1C}">
                <a14:useLocalDpi xmlns:a14="http://schemas.microsoft.com/office/drawing/2010/main" val="0"/>
              </a:ext>
            </a:extLst>
          </a:blip>
          <a:srcRect l="19777" t="2" r="-8" b="-764"/>
          <a:stretch>
            <a:fillRect/>
          </a:stretch>
        </p:blipFill>
        <p:spPr bwMode="auto">
          <a:xfrm>
            <a:off x="0" y="0"/>
            <a:ext cx="6675438"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34491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A3E2A409-5009-457E-B196-AD2CA62FC231}" type="datetime1">
              <a:rPr lang="en-US"/>
              <a:pPr>
                <a:defRPr/>
              </a:pPr>
              <a:t>9/26/2016</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FC227A7-9295-4945-A209-2CA02B61B09D}" type="slidenum">
              <a:rPr lang="en-US"/>
              <a:pPr>
                <a:defRPr/>
              </a:pPr>
              <a:t>‹#›</a:t>
            </a:fld>
            <a:endParaRPr lang="en-US" dirty="0"/>
          </a:p>
        </p:txBody>
      </p:sp>
    </p:spTree>
    <p:extLst>
      <p:ext uri="{BB962C8B-B14F-4D97-AF65-F5344CB8AC3E}">
        <p14:creationId xmlns:p14="http://schemas.microsoft.com/office/powerpoint/2010/main" val="70253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7F95A9E-4CE3-4751-B737-B0E55F28B285}" type="datetime1">
              <a:rPr lang="en-US"/>
              <a:pPr>
                <a:defRPr/>
              </a:pPr>
              <a:t>9/26/2016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A441B94-7EF3-40E4-8318-7490534BCBF5}" type="slidenum">
              <a:rPr lang="en-US"/>
              <a:pPr>
                <a:defRPr/>
              </a:pPr>
              <a:t>‹#›</a:t>
            </a:fld>
            <a:endParaRPr lang="en-US" dirty="0"/>
          </a:p>
        </p:txBody>
      </p:sp>
    </p:spTree>
    <p:extLst>
      <p:ext uri="{BB962C8B-B14F-4D97-AF65-F5344CB8AC3E}">
        <p14:creationId xmlns:p14="http://schemas.microsoft.com/office/powerpoint/2010/main" val="109649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CD9D745-C8FA-4281-9483-8A24D56763BC}" type="datetime1">
              <a:rPr lang="en-US"/>
              <a:pPr>
                <a:defRPr/>
              </a:pPr>
              <a:t>9/26/2016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9704A96-CEFC-4A04-B50E-A4DC6271389D}" type="slidenum">
              <a:rPr lang="en-US"/>
              <a:pPr>
                <a:defRPr/>
              </a:pPr>
              <a:t>‹#›</a:t>
            </a:fld>
            <a:endParaRPr lang="en-US" dirty="0"/>
          </a:p>
        </p:txBody>
      </p:sp>
    </p:spTree>
    <p:extLst>
      <p:ext uri="{BB962C8B-B14F-4D97-AF65-F5344CB8AC3E}">
        <p14:creationId xmlns:p14="http://schemas.microsoft.com/office/powerpoint/2010/main" val="351219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89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CBC2B49-2B79-4426-B257-BEFB63209E4E}" type="datetime1">
              <a:rPr lang="en-US"/>
              <a:pPr>
                <a:defRPr/>
              </a:pPr>
              <a:t>9/26/2016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0F2FDF1-D140-43EE-8589-33C0ABB829C6}" type="slidenum">
              <a:rPr lang="en-US"/>
              <a:pPr>
                <a:defRPr/>
              </a:pPr>
              <a:t>‹#›</a:t>
            </a:fld>
            <a:endParaRPr lang="en-US" dirty="0"/>
          </a:p>
        </p:txBody>
      </p:sp>
    </p:spTree>
    <p:extLst>
      <p:ext uri="{BB962C8B-B14F-4D97-AF65-F5344CB8AC3E}">
        <p14:creationId xmlns:p14="http://schemas.microsoft.com/office/powerpoint/2010/main" val="27538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0639B9-8E1C-4331-9188-D63B6E53A4A7}" type="datetime1">
              <a:rPr lang="en-US"/>
              <a:pPr>
                <a:defRPr/>
              </a:pPr>
              <a:t>9/26/2016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9004A4C-594B-46D4-A84A-7BAF6DE5EDA0}" type="slidenum">
              <a:rPr lang="en-US"/>
              <a:pPr>
                <a:defRPr/>
              </a:pPr>
              <a:t>‹#›</a:t>
            </a:fld>
            <a:endParaRPr lang="en-US" dirty="0"/>
          </a:p>
        </p:txBody>
      </p:sp>
    </p:spTree>
    <p:extLst>
      <p:ext uri="{BB962C8B-B14F-4D97-AF65-F5344CB8AC3E}">
        <p14:creationId xmlns:p14="http://schemas.microsoft.com/office/powerpoint/2010/main" val="106205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8774E3E-4318-41AC-8BF6-FD71999E91C2}" type="datetime1">
              <a:rPr lang="en-US"/>
              <a:pPr>
                <a:defRPr/>
              </a:pPr>
              <a:t>9/26/2016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F04FB95-052C-4AE4-B8A5-734A4C022D12}" type="slidenum">
              <a:rPr lang="en-US"/>
              <a:pPr>
                <a:defRPr/>
              </a:pPr>
              <a:t>‹#›</a:t>
            </a:fld>
            <a:endParaRPr lang="en-US" dirty="0"/>
          </a:p>
        </p:txBody>
      </p:sp>
    </p:spTree>
    <p:extLst>
      <p:ext uri="{BB962C8B-B14F-4D97-AF65-F5344CB8AC3E}">
        <p14:creationId xmlns:p14="http://schemas.microsoft.com/office/powerpoint/2010/main" val="2117218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631208C-9F30-43AF-A620-D055743BFCA6}" type="datetime1">
              <a:rPr lang="en-US"/>
              <a:pPr>
                <a:defRPr/>
              </a:pPr>
              <a:t>9/26/2016</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D3BC1A2-C688-4D4C-9363-633A524AE035}" type="slidenum">
              <a:rPr lang="en-US"/>
              <a:pPr>
                <a:defRPr/>
              </a:pPr>
              <a:t>‹#›</a:t>
            </a:fld>
            <a:endParaRPr lang="en-US" dirty="0"/>
          </a:p>
        </p:txBody>
      </p:sp>
    </p:spTree>
    <p:extLst>
      <p:ext uri="{BB962C8B-B14F-4D97-AF65-F5344CB8AC3E}">
        <p14:creationId xmlns:p14="http://schemas.microsoft.com/office/powerpoint/2010/main" val="238411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76C9E27-98B6-411D-8B92-DAE297EB88C1}" type="datetime1">
              <a:rPr lang="en-US"/>
              <a:pPr>
                <a:defRPr/>
              </a:pPr>
              <a:t>9/26/2016</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3BB1A4F-FA70-41B7-ADBD-EDB1CEE12DEB}" type="slidenum">
              <a:rPr lang="en-US"/>
              <a:pPr>
                <a:defRPr/>
              </a:pPr>
              <a:t>‹#›</a:t>
            </a:fld>
            <a:endParaRPr lang="en-US" dirty="0"/>
          </a:p>
        </p:txBody>
      </p:sp>
    </p:spTree>
    <p:extLst>
      <p:ext uri="{BB962C8B-B14F-4D97-AF65-F5344CB8AC3E}">
        <p14:creationId xmlns:p14="http://schemas.microsoft.com/office/powerpoint/2010/main" val="317963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E07E25-01AD-4DC5-A855-D48C3B703847}" type="datetime1">
              <a:rPr lang="en-US"/>
              <a:pPr>
                <a:defRPr/>
              </a:pPr>
              <a:t>9/26/2016</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7776530-B3D8-4ADC-8A44-3023DD8DFF17}" type="slidenum">
              <a:rPr lang="en-US"/>
              <a:pPr>
                <a:defRPr/>
              </a:pPr>
              <a:t>‹#›</a:t>
            </a:fld>
            <a:endParaRPr lang="en-US" dirty="0"/>
          </a:p>
        </p:txBody>
      </p:sp>
    </p:spTree>
    <p:extLst>
      <p:ext uri="{BB962C8B-B14F-4D97-AF65-F5344CB8AC3E}">
        <p14:creationId xmlns:p14="http://schemas.microsoft.com/office/powerpoint/2010/main" val="14898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EED7666-D0A7-40E7-8066-19F11C6BE338}" type="datetime1">
              <a:rPr lang="en-US"/>
              <a:pPr>
                <a:defRPr/>
              </a:pPr>
              <a:t>9/26/2016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F9E0F65-3605-4003-8F3C-946ABC42F7FE}" type="slidenum">
              <a:rPr lang="en-US"/>
              <a:pPr>
                <a:defRPr/>
              </a:pPr>
              <a:t>‹#›</a:t>
            </a:fld>
            <a:endParaRPr lang="en-US" dirty="0"/>
          </a:p>
        </p:txBody>
      </p:sp>
    </p:spTree>
    <p:extLst>
      <p:ext uri="{BB962C8B-B14F-4D97-AF65-F5344CB8AC3E}">
        <p14:creationId xmlns:p14="http://schemas.microsoft.com/office/powerpoint/2010/main" val="337104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itle Placeholder 1"/>
          <p:cNvSpPr>
            <a:spLocks noGrp="1"/>
          </p:cNvSpPr>
          <p:nvPr>
            <p:ph type="title"/>
          </p:nvPr>
        </p:nvSpPr>
        <p:spPr>
          <a:xfrm>
            <a:off x="1554480" y="91440"/>
            <a:ext cx="7498080" cy="914400"/>
          </a:xfrm>
          <a:prstGeom prst="rect">
            <a:avLst/>
          </a:prstGeom>
        </p:spPr>
        <p:txBody>
          <a:body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6CACB57-5E7D-4806-912E-07B479EEB9DA}" type="datetime1">
              <a:rPr lang="en-US"/>
              <a:pPr>
                <a:defRPr/>
              </a:pPr>
              <a:t>9/26/2016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DRAFT 5-25-10</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F4AA89F-595E-4FD7-B930-B1F2C06BDABD}" type="slidenum">
              <a:rPr lang="en-US"/>
              <a:pPr>
                <a:defRPr/>
              </a:pPr>
              <a:t>‹#›</a:t>
            </a:fld>
            <a:endParaRPr lang="en-US" dirty="0"/>
          </a:p>
        </p:txBody>
      </p:sp>
    </p:spTree>
    <p:extLst>
      <p:ext uri="{BB962C8B-B14F-4D97-AF65-F5344CB8AC3E}">
        <p14:creationId xmlns:p14="http://schemas.microsoft.com/office/powerpoint/2010/main" val="162194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888"/>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554163" y="92075"/>
            <a:ext cx="7497762"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377825" y="1511300"/>
            <a:ext cx="8458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1450" y="6407150"/>
            <a:ext cx="1136650" cy="314325"/>
          </a:xfrm>
          <a:prstGeom prst="rect">
            <a:avLst/>
          </a:prstGeom>
        </p:spPr>
        <p:txBody>
          <a:bodyPr vert="horz" lIns="91440" tIns="45720" rIns="91440" bIns="45720" rtlCol="0" anchor="ctr"/>
          <a:lstStyle>
            <a:lvl1pPr algn="l">
              <a:defRPr sz="1200">
                <a:solidFill>
                  <a:srgbClr val="8FA5D1"/>
                </a:solidFill>
                <a:latin typeface="Arial" charset="0"/>
                <a:ea typeface="ＭＳ Ｐゴシック" pitchFamily="-16" charset="-128"/>
              </a:defRPr>
            </a:lvl1pPr>
          </a:lstStyle>
          <a:p>
            <a:pPr>
              <a:defRPr/>
            </a:pPr>
            <a:fld id="{372FF36E-8DA6-4C3F-8EB7-BB314520D435}" type="datetime1">
              <a:rPr lang="en-US"/>
              <a:pPr>
                <a:defRPr/>
              </a:pPr>
              <a:t>9/26/2016</a:t>
            </a:fld>
            <a:endParaRPr lang="en-US" dirty="0"/>
          </a:p>
        </p:txBody>
      </p:sp>
      <p:sp>
        <p:nvSpPr>
          <p:cNvPr id="5" name="Footer Placeholder 4"/>
          <p:cNvSpPr>
            <a:spLocks noGrp="1"/>
          </p:cNvSpPr>
          <p:nvPr>
            <p:ph type="ftr" sz="quarter" idx="3"/>
          </p:nvPr>
        </p:nvSpPr>
        <p:spPr>
          <a:xfrm>
            <a:off x="1514475" y="6415088"/>
            <a:ext cx="6492875" cy="314325"/>
          </a:xfrm>
          <a:prstGeom prst="rect">
            <a:avLst/>
          </a:prstGeom>
        </p:spPr>
        <p:txBody>
          <a:bodyPr vert="horz" lIns="91440" tIns="45720" rIns="91440" bIns="45720" rtlCol="0" anchor="ctr"/>
          <a:lstStyle>
            <a:lvl1pPr algn="ctr">
              <a:defRPr sz="1200">
                <a:solidFill>
                  <a:srgbClr val="8FA5D1"/>
                </a:solidFill>
                <a:latin typeface="Arial" charset="0"/>
                <a:ea typeface="ＭＳ Ｐゴシック" pitchFamily="-16" charset="-128"/>
              </a:defRPr>
            </a:lvl1pPr>
          </a:lstStyle>
          <a:p>
            <a:pPr>
              <a:defRPr/>
            </a:pPr>
            <a:r>
              <a:rPr lang="en-US"/>
              <a:t>DRAFT 5-25-10</a:t>
            </a:r>
            <a:endParaRPr lang="en-US" dirty="0"/>
          </a:p>
        </p:txBody>
      </p:sp>
      <p:sp>
        <p:nvSpPr>
          <p:cNvPr id="6" name="Slide Number Placeholder 5"/>
          <p:cNvSpPr>
            <a:spLocks noGrp="1"/>
          </p:cNvSpPr>
          <p:nvPr>
            <p:ph type="sldNum" sz="quarter" idx="4"/>
          </p:nvPr>
        </p:nvSpPr>
        <p:spPr>
          <a:xfrm>
            <a:off x="8137525" y="6407150"/>
            <a:ext cx="817563" cy="314325"/>
          </a:xfrm>
          <a:prstGeom prst="rect">
            <a:avLst/>
          </a:prstGeom>
        </p:spPr>
        <p:txBody>
          <a:bodyPr vert="horz" lIns="91440" tIns="45720" rIns="91440" bIns="45720" rtlCol="0" anchor="ctr"/>
          <a:lstStyle>
            <a:lvl1pPr algn="r">
              <a:defRPr sz="1200">
                <a:solidFill>
                  <a:srgbClr val="8FA5D1"/>
                </a:solidFill>
                <a:latin typeface="Arial" charset="0"/>
                <a:ea typeface="ＭＳ Ｐゴシック" pitchFamily="-16" charset="-128"/>
              </a:defRPr>
            </a:lvl1pPr>
          </a:lstStyle>
          <a:p>
            <a:pPr>
              <a:defRPr/>
            </a:pPr>
            <a:fld id="{30425C52-86FC-4C79-B06C-03FEC2249314}" type="slidenum">
              <a:rPr lang="en-US"/>
              <a:pPr>
                <a:defRPr/>
              </a:pPr>
              <a:t>‹#›</a:t>
            </a:fld>
            <a:endParaRPr lang="en-US" dirty="0"/>
          </a:p>
        </p:txBody>
      </p:sp>
      <p:sp>
        <p:nvSpPr>
          <p:cNvPr id="7" name="Rectangle 6"/>
          <p:cNvSpPr/>
          <p:nvPr/>
        </p:nvSpPr>
        <p:spPr>
          <a:xfrm>
            <a:off x="0" y="6721475"/>
            <a:ext cx="9144000" cy="136525"/>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33" name="Picture 7"/>
          <p:cNvPicPr>
            <a:picLocks noChangeAspect="1"/>
          </p:cNvPicPr>
          <p:nvPr/>
        </p:nvPicPr>
        <p:blipFill>
          <a:blip r:embed="rId15" cstate="print">
            <a:extLst>
              <a:ext uri="{28A0092B-C50C-407E-A947-70E740481C1C}">
                <a14:useLocalDpi xmlns:a14="http://schemas.microsoft.com/office/drawing/2010/main" val="0"/>
              </a:ext>
            </a:extLst>
          </a:blip>
          <a:srcRect l="15228" r="-1521"/>
          <a:stretch>
            <a:fillRect/>
          </a:stretch>
        </p:blipFill>
        <p:spPr bwMode="auto">
          <a:xfrm>
            <a:off x="0" y="0"/>
            <a:ext cx="15541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6" r:id="rId13"/>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kern="1200">
          <a:solidFill>
            <a:schemeClr val="bg1"/>
          </a:solidFill>
          <a:effectLst>
            <a:outerShdw blurRad="50800" dist="38100" dir="5400000" algn="t" rotWithShape="0">
              <a:prstClr val="black">
                <a:alpha val="40000"/>
              </a:prstClr>
            </a:outerShdw>
          </a:effectLst>
          <a:latin typeface="+mn-lt"/>
          <a:ea typeface="+mj-ea"/>
          <a:cs typeface="+mj-cs"/>
        </a:defRPr>
      </a:lvl1pPr>
      <a:lvl2pPr algn="ctr" rtl="0" eaLnBrk="0" fontAlgn="base" hangingPunct="0">
        <a:lnSpc>
          <a:spcPct val="90000"/>
        </a:lnSpc>
        <a:spcBef>
          <a:spcPct val="0"/>
        </a:spcBef>
        <a:spcAft>
          <a:spcPct val="0"/>
        </a:spcAft>
        <a:defRPr sz="3600">
          <a:solidFill>
            <a:schemeClr val="bg1"/>
          </a:solidFill>
          <a:latin typeface="Calibri" panose="020F0502020204030204" pitchFamily="34" charset="0"/>
        </a:defRPr>
      </a:lvl2pPr>
      <a:lvl3pPr algn="ctr" rtl="0" eaLnBrk="0" fontAlgn="base" hangingPunct="0">
        <a:lnSpc>
          <a:spcPct val="90000"/>
        </a:lnSpc>
        <a:spcBef>
          <a:spcPct val="0"/>
        </a:spcBef>
        <a:spcAft>
          <a:spcPct val="0"/>
        </a:spcAft>
        <a:defRPr sz="3600">
          <a:solidFill>
            <a:schemeClr val="bg1"/>
          </a:solidFill>
          <a:latin typeface="Calibri" panose="020F0502020204030204" pitchFamily="34" charset="0"/>
        </a:defRPr>
      </a:lvl3pPr>
      <a:lvl4pPr algn="ctr" rtl="0" eaLnBrk="0" fontAlgn="base" hangingPunct="0">
        <a:lnSpc>
          <a:spcPct val="90000"/>
        </a:lnSpc>
        <a:spcBef>
          <a:spcPct val="0"/>
        </a:spcBef>
        <a:spcAft>
          <a:spcPct val="0"/>
        </a:spcAft>
        <a:defRPr sz="3600">
          <a:solidFill>
            <a:schemeClr val="bg1"/>
          </a:solidFill>
          <a:latin typeface="Calibri" panose="020F0502020204030204" pitchFamily="34" charset="0"/>
        </a:defRPr>
      </a:lvl4pPr>
      <a:lvl5pPr algn="ctr" rtl="0" eaLnBrk="0" fontAlgn="base" hangingPunct="0">
        <a:lnSpc>
          <a:spcPct val="90000"/>
        </a:lnSpc>
        <a:spcBef>
          <a:spcPct val="0"/>
        </a:spcBef>
        <a:spcAft>
          <a:spcPct val="0"/>
        </a:spcAft>
        <a:defRPr sz="3600">
          <a:solidFill>
            <a:schemeClr val="bg1"/>
          </a:solidFill>
          <a:latin typeface="Calibri" panose="020F0502020204030204" pitchFamily="34" charset="0"/>
        </a:defRPr>
      </a:lvl5pPr>
      <a:lvl6pPr marL="457200" algn="ctr" rtl="0" fontAlgn="base">
        <a:lnSpc>
          <a:spcPct val="90000"/>
        </a:lnSpc>
        <a:spcBef>
          <a:spcPct val="0"/>
        </a:spcBef>
        <a:spcAft>
          <a:spcPct val="0"/>
        </a:spcAft>
        <a:defRPr sz="3600">
          <a:solidFill>
            <a:schemeClr val="bg1"/>
          </a:solidFill>
          <a:latin typeface="Calibri" panose="020F0502020204030204" pitchFamily="34" charset="0"/>
        </a:defRPr>
      </a:lvl6pPr>
      <a:lvl7pPr marL="914400" algn="ctr" rtl="0" fontAlgn="base">
        <a:lnSpc>
          <a:spcPct val="90000"/>
        </a:lnSpc>
        <a:spcBef>
          <a:spcPct val="0"/>
        </a:spcBef>
        <a:spcAft>
          <a:spcPct val="0"/>
        </a:spcAft>
        <a:defRPr sz="3600">
          <a:solidFill>
            <a:schemeClr val="bg1"/>
          </a:solidFill>
          <a:latin typeface="Calibri" panose="020F0502020204030204" pitchFamily="34" charset="0"/>
        </a:defRPr>
      </a:lvl7pPr>
      <a:lvl8pPr marL="1371600" algn="ctr" rtl="0" fontAlgn="base">
        <a:lnSpc>
          <a:spcPct val="90000"/>
        </a:lnSpc>
        <a:spcBef>
          <a:spcPct val="0"/>
        </a:spcBef>
        <a:spcAft>
          <a:spcPct val="0"/>
        </a:spcAft>
        <a:defRPr sz="3600">
          <a:solidFill>
            <a:schemeClr val="bg1"/>
          </a:solidFill>
          <a:latin typeface="Calibri" panose="020F0502020204030204" pitchFamily="34" charset="0"/>
        </a:defRPr>
      </a:lvl8pPr>
      <a:lvl9pPr marL="1828800" algn="ctr" rtl="0" fontAlgn="base">
        <a:lnSpc>
          <a:spcPct val="90000"/>
        </a:lnSpc>
        <a:spcBef>
          <a:spcPct val="0"/>
        </a:spcBef>
        <a:spcAft>
          <a:spcPct val="0"/>
        </a:spcAft>
        <a:defRPr sz="3600">
          <a:solidFill>
            <a:schemeClr val="bg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3.bin"/><Relationship Id="rId7" Type="http://schemas.openxmlformats.org/officeDocument/2006/relationships/oleObject" Target="../embeddings/Microsoft_Excel_97-2003_Worksheet4.xls"/><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2.png"/><Relationship Id="rId4" Type="http://schemas.openxmlformats.org/officeDocument/2006/relationships/oleObject" Target="../embeddings/Microsoft_Excel_97-2003_Worksheet3.xls"/></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oleObject" Target="../embeddings/Microsoft_Excel_97-2003_Worksheet5.xls"/><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5.png"/><Relationship Id="rId4" Type="http://schemas.openxmlformats.org/officeDocument/2006/relationships/oleObject" Target="../embeddings/Microsoft_Excel_97-2003_Worksheet6.xls"/></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emf"/><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3.xml"/><Relationship Id="rId5" Type="http://schemas.openxmlformats.org/officeDocument/2006/relationships/image" Target="../media/image25.emf"/><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5.emf"/><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6350"/>
            <a:ext cx="5318125" cy="1447800"/>
          </a:xfrm>
        </p:spPr>
        <p:txBody>
          <a:bodyPr>
            <a:normAutofit/>
          </a:bodyPr>
          <a:lstStyle/>
          <a:p>
            <a:pPr algn="ctr" eaLnBrk="1" fontAlgn="auto" hangingPunct="1">
              <a:spcAft>
                <a:spcPts val="0"/>
              </a:spcAft>
              <a:defRPr/>
            </a:pPr>
            <a:r>
              <a:rPr lang="en-US" sz="2400" dirty="0" smtClean="0"/>
              <a:t>Texas and Bexar County </a:t>
            </a:r>
            <a:r>
              <a:rPr lang="en-US" sz="2400" dirty="0" smtClean="0"/>
              <a:t>Demographic and </a:t>
            </a:r>
            <a:r>
              <a:rPr lang="en-US" sz="2400" dirty="0" smtClean="0"/>
              <a:t>Housing Characteristics and Trends</a:t>
            </a:r>
            <a:endParaRPr lang="en-US" sz="2400" dirty="0"/>
          </a:p>
        </p:txBody>
      </p:sp>
      <p:sp>
        <p:nvSpPr>
          <p:cNvPr id="6147" name="Subtitle 3"/>
          <p:cNvSpPr>
            <a:spLocks noGrp="1"/>
          </p:cNvSpPr>
          <p:nvPr>
            <p:ph type="subTitle" idx="1"/>
          </p:nvPr>
        </p:nvSpPr>
        <p:spPr>
          <a:xfrm>
            <a:off x="6019800" y="2590800"/>
            <a:ext cx="2895600" cy="1981200"/>
          </a:xfrm>
        </p:spPr>
        <p:txBody>
          <a:bodyPr/>
          <a:lstStyle/>
          <a:p>
            <a:pPr algn="ctr" eaLnBrk="1" hangingPunct="1"/>
            <a:r>
              <a:rPr lang="en-US" altLang="en-US" dirty="0" smtClean="0"/>
              <a:t>American Institute of Architects</a:t>
            </a:r>
            <a:endParaRPr lang="en-US" altLang="en-US" dirty="0" smtClean="0"/>
          </a:p>
          <a:p>
            <a:pPr algn="ctr" eaLnBrk="1" hangingPunct="1"/>
            <a:r>
              <a:rPr lang="en-US" altLang="en-US" sz="2000" dirty="0" smtClean="0"/>
              <a:t>San Antonio, </a:t>
            </a:r>
            <a:r>
              <a:rPr lang="en-US" altLang="en-US" sz="2000" dirty="0" smtClean="0"/>
              <a:t>Texas</a:t>
            </a:r>
          </a:p>
          <a:p>
            <a:pPr algn="ctr" eaLnBrk="1" hangingPunct="1"/>
            <a:r>
              <a:rPr lang="en-US" altLang="en-US" sz="2000" dirty="0" smtClean="0"/>
              <a:t>September </a:t>
            </a:r>
            <a:r>
              <a:rPr lang="en-US" altLang="en-US" sz="2000" dirty="0" smtClean="0"/>
              <a:t>26, </a:t>
            </a:r>
            <a:r>
              <a:rPr lang="en-US" altLang="en-US" sz="2000" dirty="0" smtClean="0"/>
              <a:t>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Chart 6"/>
          <p:cNvGraphicFramePr>
            <a:graphicFrameLocks/>
          </p:cNvGraphicFramePr>
          <p:nvPr/>
        </p:nvGraphicFramePr>
        <p:xfrm>
          <a:off x="558800" y="1320800"/>
          <a:ext cx="7645400" cy="5410200"/>
        </p:xfrm>
        <a:graphic>
          <a:graphicData uri="http://schemas.openxmlformats.org/presentationml/2006/ole">
            <mc:AlternateContent xmlns:mc="http://schemas.openxmlformats.org/markup-compatibility/2006">
              <mc:Choice xmlns:v="urn:schemas-microsoft-com:vml" Requires="v">
                <p:oleObj spid="_x0000_s24586" name="Chart" r:id="rId5" imgW="7651143" imgH="5419814" progId="Excel.Chart.8">
                  <p:embed/>
                </p:oleObj>
              </mc:Choice>
              <mc:Fallback>
                <p:oleObj name="Chart" r:id="rId5" imgW="7651143" imgH="5419814" progId="Excel.Chart.8">
                  <p:embed/>
                  <p:pic>
                    <p:nvPicPr>
                      <p:cNvPr id="0" name="Char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1320800"/>
                        <a:ext cx="764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79" name="Rectangle 7"/>
          <p:cNvSpPr>
            <a:spLocks noChangeArrowheads="1"/>
          </p:cNvSpPr>
          <p:nvPr/>
        </p:nvSpPr>
        <p:spPr bwMode="auto">
          <a:xfrm>
            <a:off x="1752600" y="1524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chemeClr val="bg1"/>
                </a:solidFill>
                <a:latin typeface="Arial" panose="020B0604020202020204" pitchFamily="34" charset="0"/>
              </a:rPr>
              <a:t>Top Counties for Numeric Growth in Texas (U.S. Rank) by Components of Change, 2013-2014</a:t>
            </a:r>
          </a:p>
        </p:txBody>
      </p:sp>
      <p:sp>
        <p:nvSpPr>
          <p:cNvPr id="24580" name="Rectangle 8"/>
          <p:cNvSpPr>
            <a:spLocks noChangeArrowheads="1"/>
          </p:cNvSpPr>
          <p:nvPr/>
        </p:nvSpPr>
        <p:spPr bwMode="auto">
          <a:xfrm>
            <a:off x="-114300" y="6477000"/>
            <a:ext cx="4572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buFontTx/>
              <a:buNone/>
            </a:pPr>
            <a:r>
              <a:rPr lang="en-US" altLang="en-US" sz="1100">
                <a:latin typeface="Arial" panose="020B0604020202020204" pitchFamily="34" charset="0"/>
              </a:rPr>
              <a:t>Source: U.S. Census  Bureau, 2014 Vintage Population Estimates</a:t>
            </a:r>
            <a:endParaRPr lang="en-US" altLang="en-US" sz="110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Autofit/>
          </a:bodyPr>
          <a:lstStyle/>
          <a:p>
            <a:pPr eaLnBrk="1" fontAlgn="auto" hangingPunct="1">
              <a:spcAft>
                <a:spcPts val="0"/>
              </a:spcAft>
              <a:defRPr/>
            </a:pPr>
            <a:r>
              <a:rPr lang="en-US" sz="3200" dirty="0" smtClean="0"/>
              <a:t>Percent Population by Race and Ethnicity, Texas, 2000 and 2010</a:t>
            </a:r>
            <a:endParaRPr lang="en-US" sz="3200" dirty="0"/>
          </a:p>
        </p:txBody>
      </p:sp>
      <p:graphicFrame>
        <p:nvGraphicFramePr>
          <p:cNvPr id="26627" name="Content Placeholder 7"/>
          <p:cNvGraphicFramePr>
            <a:graphicFrameLocks noGrp="1"/>
          </p:cNvGraphicFramePr>
          <p:nvPr>
            <p:ph idx="1"/>
          </p:nvPr>
        </p:nvGraphicFramePr>
        <p:xfrm>
          <a:off x="4597400" y="2098675"/>
          <a:ext cx="4140200" cy="3713163"/>
        </p:xfrm>
        <a:graphic>
          <a:graphicData uri="http://schemas.openxmlformats.org/presentationml/2006/ole">
            <mc:AlternateContent xmlns:mc="http://schemas.openxmlformats.org/markup-compatibility/2006">
              <mc:Choice xmlns:v="urn:schemas-microsoft-com:vml" Requires="v">
                <p:oleObj spid="_x0000_s26643" name="Chart" r:id="rId4" imgW="4145639" imgH="3718882" progId="Excel.Chart.8">
                  <p:embed/>
                </p:oleObj>
              </mc:Choice>
              <mc:Fallback>
                <p:oleObj name="Chart" r:id="rId4" imgW="4145639" imgH="3718882" progId="Excel.Chart.8">
                  <p:embed/>
                  <p:pic>
                    <p:nvPicPr>
                      <p:cNvPr id="0" name="Content Placeholder 7"/>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2098675"/>
                        <a:ext cx="41402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8" name="Chart 11"/>
          <p:cNvGraphicFramePr>
            <a:graphicFrameLocks/>
          </p:cNvGraphicFramePr>
          <p:nvPr/>
        </p:nvGraphicFramePr>
        <p:xfrm>
          <a:off x="-50800" y="2082800"/>
          <a:ext cx="5054600" cy="3729038"/>
        </p:xfrm>
        <a:graphic>
          <a:graphicData uri="http://schemas.openxmlformats.org/presentationml/2006/ole">
            <mc:AlternateContent xmlns:mc="http://schemas.openxmlformats.org/markup-compatibility/2006">
              <mc:Choice xmlns:v="urn:schemas-microsoft-com:vml" Requires="v">
                <p:oleObj spid="_x0000_s26644" name="Chart" r:id="rId7" imgW="5060119" imgH="3737172" progId="Excel.Chart.8">
                  <p:embed/>
                </p:oleObj>
              </mc:Choice>
              <mc:Fallback>
                <p:oleObj name="Chart" r:id="rId7" imgW="5060119" imgH="3737172" progId="Excel.Chart.8">
                  <p:embed/>
                  <p:pic>
                    <p:nvPicPr>
                      <p:cNvPr id="0" name="Char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 y="2082800"/>
                        <a:ext cx="50546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0" y="6592888"/>
            <a:ext cx="3314700" cy="215900"/>
          </a:xfrm>
          <a:prstGeom prst="rect">
            <a:avLst/>
          </a:prstGeom>
          <a:noFill/>
        </p:spPr>
        <p:txBody>
          <a:bodyPr wrap="none">
            <a:spAutoFit/>
          </a:bodyPr>
          <a:lstStyle/>
          <a:p>
            <a:pPr>
              <a:defRPr/>
            </a:pPr>
            <a:r>
              <a:rPr lang="en-US" sz="800" dirty="0">
                <a:solidFill>
                  <a:schemeClr val="tx1">
                    <a:lumMod val="50000"/>
                    <a:lumOff val="50000"/>
                  </a:schemeClr>
                </a:solidFill>
                <a:latin typeface="Arial" charset="0"/>
                <a:ea typeface="ＭＳ Ｐゴシック" pitchFamily="-16" charset="-128"/>
              </a:rPr>
              <a:t>Source: U.S. Census Bureau 2000 and 2010 Decennial Census, SF1</a:t>
            </a:r>
          </a:p>
        </p:txBody>
      </p:sp>
      <p:sp>
        <p:nvSpPr>
          <p:cNvPr id="26630" name="TextBox 13"/>
          <p:cNvSpPr txBox="1">
            <a:spLocks noChangeArrowheads="1"/>
          </p:cNvSpPr>
          <p:nvPr/>
        </p:nvSpPr>
        <p:spPr bwMode="auto">
          <a:xfrm>
            <a:off x="6161088" y="1824038"/>
            <a:ext cx="871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tx2"/>
                </a:solidFill>
                <a:latin typeface="Arial" panose="020B0604020202020204" pitchFamily="34" charset="0"/>
              </a:rPr>
              <a:t>2010</a:t>
            </a:r>
          </a:p>
        </p:txBody>
      </p:sp>
      <p:sp>
        <p:nvSpPr>
          <p:cNvPr id="26631" name="TextBox 14"/>
          <p:cNvSpPr txBox="1">
            <a:spLocks noChangeArrowheads="1"/>
          </p:cNvSpPr>
          <p:nvPr/>
        </p:nvSpPr>
        <p:spPr bwMode="auto">
          <a:xfrm>
            <a:off x="2133600" y="1824038"/>
            <a:ext cx="871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tx2"/>
                </a:solidFill>
                <a:latin typeface="Arial" panose="020B0604020202020204" pitchFamily="34" charset="0"/>
              </a:rPr>
              <a:t>2000</a:t>
            </a:r>
          </a:p>
        </p:txBody>
      </p:sp>
      <p:sp>
        <p:nvSpPr>
          <p:cNvPr id="2663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4C86F727-4592-4D8C-AE1C-51B038D7D2ED}"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11</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858000" cy="990600"/>
          </a:xfrm>
        </p:spPr>
        <p:txBody>
          <a:bodyPr>
            <a:noAutofit/>
          </a:bodyPr>
          <a:lstStyle/>
          <a:p>
            <a:r>
              <a:rPr lang="en-US" sz="2800" dirty="0" smtClean="0"/>
              <a:t>Percent of the Population by Race and Ethnicity, San Antonio and Texas, 2010</a:t>
            </a:r>
            <a:endParaRPr lang="en-US" sz="2800" dirty="0"/>
          </a:p>
        </p:txBody>
      </p:sp>
      <p:sp>
        <p:nvSpPr>
          <p:cNvPr id="5" name="TextBox 4"/>
          <p:cNvSpPr txBox="1"/>
          <p:nvPr/>
        </p:nvSpPr>
        <p:spPr>
          <a:xfrm>
            <a:off x="-28937" y="6555899"/>
            <a:ext cx="2409634" cy="230832"/>
          </a:xfrm>
          <a:prstGeom prst="rect">
            <a:avLst/>
          </a:prstGeom>
          <a:noFill/>
        </p:spPr>
        <p:txBody>
          <a:bodyPr wrap="none" rtlCol="0">
            <a:spAutoFit/>
          </a:bodyPr>
          <a:lstStyle/>
          <a:p>
            <a:r>
              <a:rPr lang="en-US" sz="900" dirty="0" smtClean="0">
                <a:solidFill>
                  <a:schemeClr val="bg1">
                    <a:lumMod val="50000"/>
                  </a:schemeClr>
                </a:solidFill>
              </a:rPr>
              <a:t>Source: U.S. Census Bureau, 2010 Census</a:t>
            </a:r>
          </a:p>
        </p:txBody>
      </p:sp>
      <p:graphicFrame>
        <p:nvGraphicFramePr>
          <p:cNvPr id="9" name="Chart 8"/>
          <p:cNvGraphicFramePr/>
          <p:nvPr>
            <p:extLst/>
          </p:nvPr>
        </p:nvGraphicFramePr>
        <p:xfrm>
          <a:off x="381000" y="1295400"/>
          <a:ext cx="7848600" cy="556259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12</a:t>
            </a:fld>
            <a:endParaRPr lang="en-US" dirty="0"/>
          </a:p>
        </p:txBody>
      </p:sp>
    </p:spTree>
    <p:extLst>
      <p:ext uri="{BB962C8B-B14F-4D97-AF65-F5344CB8AC3E}">
        <p14:creationId xmlns:p14="http://schemas.microsoft.com/office/powerpoint/2010/main" val="359192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pPr eaLnBrk="1" fontAlgn="auto" hangingPunct="1">
              <a:spcAft>
                <a:spcPts val="0"/>
              </a:spcAft>
              <a:defRPr/>
            </a:pPr>
            <a:r>
              <a:rPr lang="en-US" sz="3200" dirty="0" smtClean="0"/>
              <a:t>Texas White (non-Hispanic) and Hispanic Populations by Age, 2014</a:t>
            </a:r>
            <a:endParaRPr lang="en-US" sz="3200" dirty="0"/>
          </a:p>
        </p:txBody>
      </p:sp>
      <p:graphicFrame>
        <p:nvGraphicFramePr>
          <p:cNvPr id="27651" name="Content Placeholder 4"/>
          <p:cNvGraphicFramePr>
            <a:graphicFrameLocks noGrp="1"/>
          </p:cNvGraphicFramePr>
          <p:nvPr>
            <p:ph idx="1"/>
          </p:nvPr>
        </p:nvGraphicFramePr>
        <p:xfrm>
          <a:off x="-50800" y="1473200"/>
          <a:ext cx="9169400" cy="5997575"/>
        </p:xfrm>
        <a:graphic>
          <a:graphicData uri="http://schemas.openxmlformats.org/presentationml/2006/ole">
            <mc:AlternateContent xmlns:mc="http://schemas.openxmlformats.org/markup-compatibility/2006">
              <mc:Choice xmlns:v="urn:schemas-microsoft-com:vml" Requires="v">
                <p:oleObj spid="_x0000_s27659" name="Chart" r:id="rId5" imgW="9175275" imgH="6005080" progId="Excel.Chart.8">
                  <p:embed/>
                </p:oleObj>
              </mc:Choice>
              <mc:Fallback>
                <p:oleObj name="Chart" r:id="rId5" imgW="9175275" imgH="6005080" progId="Excel.Chart.8">
                  <p:embed/>
                  <p:pic>
                    <p:nvPicPr>
                      <p:cNvPr id="0" name="Content Placeholder 4"/>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1473200"/>
                        <a:ext cx="91694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2" name="Slide Number Placeholder 3"/>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5BBE6E0-0842-48CD-B494-021952439D71}"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13</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
        <p:nvSpPr>
          <p:cNvPr id="6" name="TextBox 5"/>
          <p:cNvSpPr txBox="1"/>
          <p:nvPr/>
        </p:nvSpPr>
        <p:spPr>
          <a:xfrm>
            <a:off x="533400" y="6554788"/>
            <a:ext cx="2882900" cy="214312"/>
          </a:xfrm>
          <a:prstGeom prst="rect">
            <a:avLst/>
          </a:prstGeom>
          <a:noFill/>
        </p:spPr>
        <p:txBody>
          <a:bodyPr wrap="none">
            <a:spAutoFit/>
          </a:bodyPr>
          <a:lstStyle/>
          <a:p>
            <a:pPr>
              <a:defRPr/>
            </a:pPr>
            <a:r>
              <a:rPr lang="en-US" sz="800" dirty="0">
                <a:solidFill>
                  <a:schemeClr val="tx1">
                    <a:lumMod val="50000"/>
                    <a:lumOff val="50000"/>
                  </a:schemeClr>
                </a:solidFill>
                <a:latin typeface="Arial" charset="0"/>
                <a:ea typeface="ＭＳ Ｐゴシック" pitchFamily="-16" charset="-128"/>
              </a:rPr>
              <a:t>Source: U.S. Census Bureau 2010 Decennial Census, SF1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Bexar County White (non-Hispanic) and Hispanic Populations by Age, 2013</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33400" y="6554085"/>
            <a:ext cx="2993127" cy="215444"/>
          </a:xfrm>
          <a:prstGeom prst="rect">
            <a:avLst/>
          </a:prstGeom>
          <a:noFill/>
        </p:spPr>
        <p:txBody>
          <a:bodyPr wrap="none" rtlCol="0">
            <a:spAutoFit/>
          </a:bodyPr>
          <a:lstStyle/>
          <a:p>
            <a:r>
              <a:rPr lang="en-US" sz="800" dirty="0" smtClean="0">
                <a:solidFill>
                  <a:schemeClr val="tx1">
                    <a:lumMod val="50000"/>
                    <a:lumOff val="50000"/>
                  </a:schemeClr>
                </a:solidFill>
              </a:rPr>
              <a:t>Source: Texas State Data Center, 2013 Population Estimates</a:t>
            </a:r>
            <a:endParaRPr lang="en-US" sz="800" dirty="0">
              <a:solidFill>
                <a:schemeClr val="tx1">
                  <a:lumMod val="50000"/>
                  <a:lumOff val="50000"/>
                </a:schemeClr>
              </a:solidFill>
            </a:endParaRPr>
          </a:p>
        </p:txBody>
      </p:sp>
      <p:sp>
        <p:nvSpPr>
          <p:cNvPr id="3" name="Slide Number Placeholder 2"/>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14</a:t>
            </a:fld>
            <a:endParaRPr lang="en-US" dirty="0"/>
          </a:p>
        </p:txBody>
      </p:sp>
    </p:spTree>
    <p:extLst>
      <p:ext uri="{BB962C8B-B14F-4D97-AF65-F5344CB8AC3E}">
        <p14:creationId xmlns:p14="http://schemas.microsoft.com/office/powerpoint/2010/main" val="1465726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rmAutofit fontScale="90000"/>
          </a:bodyPr>
          <a:lstStyle/>
          <a:p>
            <a:pPr eaLnBrk="1" fontAlgn="auto" hangingPunct="1">
              <a:spcAft>
                <a:spcPts val="0"/>
              </a:spcAft>
              <a:defRPr/>
            </a:pPr>
            <a:r>
              <a:rPr lang="en-US" dirty="0">
                <a:effectLst/>
              </a:rPr>
              <a:t>Domestic and International Net Migration for the Top Five Growth States, 2013-14</a:t>
            </a:r>
            <a:endParaRPr lang="en-US" dirty="0"/>
          </a:p>
        </p:txBody>
      </p:sp>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1724F4A-ED5D-439C-A122-1D1F286004A8}"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15</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graphicFrame>
        <p:nvGraphicFramePr>
          <p:cNvPr id="5" name="Content Placeholder 4"/>
          <p:cNvGraphicFramePr>
            <a:graphicFrameLocks noGrp="1"/>
          </p:cNvGraphicFramePr>
          <p:nvPr>
            <p:ph idx="1"/>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6381750"/>
            <a:ext cx="6126163" cy="339725"/>
          </a:xfrm>
          <a:prstGeom prst="rect">
            <a:avLst/>
          </a:prstGeom>
        </p:spPr>
        <p:txBody>
          <a:bodyPr>
            <a:spAutoFit/>
          </a:bodyPr>
          <a:lstStyle/>
          <a:p>
            <a:pPr>
              <a:lnSpc>
                <a:spcPct val="115000"/>
              </a:lnSpc>
              <a:spcBef>
                <a:spcPts val="165"/>
              </a:spcBef>
              <a:spcAft>
                <a:spcPts val="0"/>
              </a:spcAft>
              <a:tabLst>
                <a:tab pos="285750" algn="l"/>
              </a:tabLst>
              <a:defRPr/>
            </a:pPr>
            <a:r>
              <a:rPr lang="en-US" sz="1400" i="1" dirty="0">
                <a:solidFill>
                  <a:schemeClr val="bg1">
                    <a:lumMod val="50000"/>
                  </a:schemeClr>
                </a:solidFill>
                <a:ea typeface="Calibri" panose="020F0502020204030204" pitchFamily="34" charset="0"/>
                <a:cs typeface="Times New Roman" panose="02020603050405020304" pitchFamily="18" charset="0"/>
              </a:rPr>
              <a:t>Source: U.S. Census Bureau, Population Estimates, 2015</a:t>
            </a:r>
            <a:endParaRPr lang="en-US" sz="1400" dirty="0">
              <a:solidFill>
                <a:schemeClr val="bg1">
                  <a:lumMod val="50000"/>
                </a:schemeClr>
              </a:solidFill>
              <a:latin typeface="Arial" charset="0"/>
              <a:ea typeface="ＭＳ Ｐゴシック" pitchFamily="-16"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rmAutofit fontScale="90000"/>
          </a:bodyPr>
          <a:lstStyle/>
          <a:p>
            <a:pPr eaLnBrk="1" fontAlgn="auto" hangingPunct="1">
              <a:spcAft>
                <a:spcPts val="0"/>
              </a:spcAft>
              <a:defRPr/>
            </a:pPr>
            <a:r>
              <a:rPr lang="en-US" dirty="0">
                <a:effectLst/>
              </a:rPr>
              <a:t>Top 10 Gross Migration States for Domestic Migration to Texas, 2013</a:t>
            </a:r>
            <a:endParaRPr lang="en-US" dirty="0"/>
          </a:p>
        </p:txBody>
      </p:sp>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8CEE53E-71B8-43D7-A84E-815C7AF9D66D}"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16</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graphicFrame>
        <p:nvGraphicFramePr>
          <p:cNvPr id="36868" name="Content Placeholder 4"/>
          <p:cNvGraphicFramePr>
            <a:graphicFrameLocks noGrp="1"/>
          </p:cNvGraphicFramePr>
          <p:nvPr>
            <p:ph idx="1"/>
          </p:nvPr>
        </p:nvGraphicFramePr>
        <p:xfrm>
          <a:off x="327025" y="1460500"/>
          <a:ext cx="8559800" cy="4765675"/>
        </p:xfrm>
        <a:graphic>
          <a:graphicData uri="http://schemas.openxmlformats.org/presentationml/2006/ole">
            <mc:AlternateContent xmlns:mc="http://schemas.openxmlformats.org/markup-compatibility/2006">
              <mc:Choice xmlns:v="urn:schemas-microsoft-com:vml" Requires="v">
                <p:oleObj spid="_x0000_s36875" name="Chart" r:id="rId4" imgW="8565622" imgH="4773582" progId="Excel.Chart.8">
                  <p:embed/>
                </p:oleObj>
              </mc:Choice>
              <mc:Fallback>
                <p:oleObj name="Chart" r:id="rId4" imgW="8565622" imgH="4773582"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5" y="1460500"/>
                        <a:ext cx="8559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34925" y="6445250"/>
            <a:ext cx="4572000" cy="276225"/>
          </a:xfrm>
          <a:prstGeom prst="rect">
            <a:avLst/>
          </a:prstGeom>
        </p:spPr>
        <p:txBody>
          <a:bodyPr>
            <a:spAutoFit/>
          </a:bodyPr>
          <a:lstStyle/>
          <a:p>
            <a:pPr>
              <a:defRPr/>
            </a:pPr>
            <a:r>
              <a:rPr lang="en-US" sz="1200" i="1" dirty="0">
                <a:solidFill>
                  <a:schemeClr val="bg1">
                    <a:lumMod val="50000"/>
                  </a:schemeClr>
                </a:solidFill>
                <a:ea typeface="Calibri" panose="020F0502020204030204" pitchFamily="34" charset="0"/>
              </a:rPr>
              <a:t>U.S. Census Bureau ACS 1-Year PUMS,2013</a:t>
            </a:r>
            <a:endParaRPr lang="en-US" sz="1200" dirty="0">
              <a:solidFill>
                <a:schemeClr val="bg1">
                  <a:lumMod val="50000"/>
                </a:schemeClr>
              </a:solidFill>
              <a:latin typeface="Arial" charset="0"/>
              <a:ea typeface="ＭＳ Ｐゴシック" pitchFamily="-16"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rmAutofit fontScale="90000"/>
          </a:bodyPr>
          <a:lstStyle/>
          <a:p>
            <a:pPr eaLnBrk="1" fontAlgn="auto" hangingPunct="1">
              <a:spcAft>
                <a:spcPts val="0"/>
              </a:spcAft>
              <a:defRPr/>
            </a:pPr>
            <a:r>
              <a:rPr lang="en-US" dirty="0">
                <a:effectLst/>
              </a:rPr>
              <a:t>Top 10 Destination Counties for </a:t>
            </a:r>
            <a:r>
              <a:rPr lang="en-US" dirty="0" smtClean="0">
                <a:effectLst/>
              </a:rPr>
              <a:t>Interstate </a:t>
            </a:r>
            <a:r>
              <a:rPr lang="en-US" dirty="0">
                <a:effectLst/>
              </a:rPr>
              <a:t>Domestic Migration to Texas, </a:t>
            </a:r>
            <a:r>
              <a:rPr lang="en-US" dirty="0" smtClean="0">
                <a:effectLst/>
              </a:rPr>
              <a:t>2009-2013</a:t>
            </a:r>
            <a:endParaRPr lang="en-US" dirty="0"/>
          </a:p>
        </p:txBody>
      </p:sp>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E01EBFE-AF5A-4AA1-95AA-49A6550C8F21}"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17</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graphicFrame>
        <p:nvGraphicFramePr>
          <p:cNvPr id="7" name="Content Placeholder 6"/>
          <p:cNvGraphicFramePr>
            <a:graphicFrameLocks noGrp="1"/>
          </p:cNvGraphicFramePr>
          <p:nvPr>
            <p:ph idx="1"/>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4925" y="6445250"/>
            <a:ext cx="4572000" cy="276225"/>
          </a:xfrm>
          <a:prstGeom prst="rect">
            <a:avLst/>
          </a:prstGeom>
        </p:spPr>
        <p:txBody>
          <a:bodyPr>
            <a:spAutoFit/>
          </a:bodyPr>
          <a:lstStyle/>
          <a:p>
            <a:pPr>
              <a:defRPr/>
            </a:pPr>
            <a:r>
              <a:rPr lang="en-US" sz="1200" i="1" dirty="0">
                <a:solidFill>
                  <a:schemeClr val="bg1">
                    <a:lumMod val="50000"/>
                  </a:schemeClr>
                </a:solidFill>
                <a:ea typeface="Calibri" panose="020F0502020204030204" pitchFamily="34" charset="0"/>
              </a:rPr>
              <a:t>U.S. Census Bureau ACS 5-Year Summary Data, 2009-2013</a:t>
            </a:r>
            <a:endParaRPr lang="en-US" sz="1200" dirty="0">
              <a:solidFill>
                <a:schemeClr val="bg1">
                  <a:lumMod val="50000"/>
                </a:schemeClr>
              </a:solidFill>
              <a:latin typeface="Arial" charset="0"/>
              <a:ea typeface="ＭＳ Ｐゴシック" pitchFamily="-16"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lstStyle/>
          <a:p>
            <a:pPr eaLnBrk="1" fontAlgn="auto" hangingPunct="1">
              <a:spcAft>
                <a:spcPts val="0"/>
              </a:spcAft>
              <a:defRPr/>
            </a:pPr>
            <a:r>
              <a:rPr lang="en-US" sz="2800" dirty="0" smtClean="0"/>
              <a:t>Annual Shares of Recent Non-Citizen Immigrants to Texas by World Area of Birth, 2005-2013 </a:t>
            </a:r>
            <a:endParaRPr lang="en-US" sz="2800" dirty="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300"/>
            <a:ext cx="7937500" cy="500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138238"/>
            <a:ext cx="6472238" cy="5284787"/>
          </a:xfrm>
        </p:spPr>
      </p:pic>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225E5AE-B7D2-499A-B21E-4296A08311DC}"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19</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304800"/>
            <a:ext cx="7391400" cy="685800"/>
          </a:xfrm>
        </p:spPr>
        <p:txBody>
          <a:bodyPr/>
          <a:lstStyle/>
          <a:p>
            <a:pPr eaLnBrk="1" fontAlgn="auto" hangingPunct="1">
              <a:spcAft>
                <a:spcPts val="0"/>
              </a:spcAft>
              <a:defRPr/>
            </a:pPr>
            <a:r>
              <a:rPr lang="en-US" sz="2800" dirty="0" smtClean="0"/>
              <a:t>Growing States, 2000-2015</a:t>
            </a:r>
            <a:endParaRPr lang="en-US" sz="2800" dirty="0"/>
          </a:p>
        </p:txBody>
      </p:sp>
      <p:sp>
        <p:nvSpPr>
          <p:cNvPr id="9219" name="Slide Number Placeholder 3"/>
          <p:cNvSpPr>
            <a:spLocks noGrp="1"/>
          </p:cNvSpPr>
          <p:nvPr>
            <p:ph type="sldNum" sz="quarter" idx="12"/>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EA4B5D4-91CE-46C5-BCAC-66C593952310}"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2</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graphicFrame>
        <p:nvGraphicFramePr>
          <p:cNvPr id="6" name="Table 5"/>
          <p:cNvGraphicFramePr>
            <a:graphicFrameLocks noGrp="1"/>
          </p:cNvGraphicFramePr>
          <p:nvPr/>
        </p:nvGraphicFramePr>
        <p:xfrm>
          <a:off x="838200" y="1233488"/>
          <a:ext cx="7802563" cy="5722936"/>
        </p:xfrm>
        <a:graphic>
          <a:graphicData uri="http://schemas.openxmlformats.org/drawingml/2006/table">
            <a:tbl>
              <a:tblPr firstRow="1" bandRow="1">
                <a:tableStyleId>{073A0DAA-6AF3-43AB-8588-CEC1D06C72B9}</a:tableStyleId>
              </a:tblPr>
              <a:tblGrid>
                <a:gridCol w="1645853"/>
                <a:gridCol w="1341066"/>
                <a:gridCol w="1341066"/>
                <a:gridCol w="1219150"/>
                <a:gridCol w="1219150"/>
                <a:gridCol w="1036278"/>
              </a:tblGrid>
              <a:tr h="633973">
                <a:tc>
                  <a:txBody>
                    <a:bodyPr/>
                    <a:lstStyle/>
                    <a:p>
                      <a:pPr marL="117475" indent="0" algn="l"/>
                      <a:endParaRPr lang="en-US" sz="1600" b="1" dirty="0">
                        <a:solidFill>
                          <a:srgbClr val="1B1E7A"/>
                        </a:solidFill>
                        <a:latin typeface="Arial" pitchFamily="34" charset="0"/>
                        <a:cs typeface="Arial" pitchFamily="34" charset="0"/>
                      </a:endParaRP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100" b="1" dirty="0" smtClean="0">
                          <a:solidFill>
                            <a:srgbClr val="1B1E7A"/>
                          </a:solidFill>
                          <a:latin typeface="Arial" pitchFamily="34" charset="0"/>
                          <a:cs typeface="Arial" pitchFamily="34" charset="0"/>
                        </a:rPr>
                        <a:t>2000</a:t>
                      </a:r>
                    </a:p>
                    <a:p>
                      <a:pPr marL="233363" indent="0" algn="ctr"/>
                      <a:r>
                        <a:rPr lang="en-US" sz="1100" b="1" dirty="0" smtClean="0">
                          <a:solidFill>
                            <a:srgbClr val="1B1E7A"/>
                          </a:solidFill>
                          <a:latin typeface="Arial" pitchFamily="34" charset="0"/>
                          <a:cs typeface="Arial" pitchFamily="34" charset="0"/>
                        </a:rPr>
                        <a:t>Population</a:t>
                      </a:r>
                      <a:endParaRPr lang="en-US" sz="1100" b="1" dirty="0">
                        <a:solidFill>
                          <a:srgbClr val="1B1E7A"/>
                        </a:solidFill>
                        <a:latin typeface="Arial" pitchFamily="34" charset="0"/>
                        <a:cs typeface="Arial" pitchFamily="34" charset="0"/>
                      </a:endParaRP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Population</a:t>
                      </a: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2015 Population</a:t>
                      </a: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2010-2015</a:t>
                      </a: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100" b="1" dirty="0" smtClean="0">
                          <a:solidFill>
                            <a:srgbClr val="1B1E7A"/>
                          </a:solidFill>
                          <a:latin typeface="Arial" pitchFamily="34" charset="0"/>
                          <a:cs typeface="Arial" pitchFamily="34" charset="0"/>
                        </a:rPr>
                        <a:t>Percent</a:t>
                      </a:r>
                    </a:p>
                    <a:p>
                      <a:pPr marL="58738" indent="0" algn="ctr"/>
                      <a:r>
                        <a:rPr lang="en-US" sz="1100" b="1" dirty="0" smtClean="0">
                          <a:solidFill>
                            <a:srgbClr val="1B1E7A"/>
                          </a:solidFill>
                          <a:latin typeface="Arial" pitchFamily="34" charset="0"/>
                          <a:cs typeface="Arial" pitchFamily="34" charset="0"/>
                        </a:rPr>
                        <a:t>Change</a:t>
                      </a:r>
                    </a:p>
                    <a:p>
                      <a:pPr marL="58738" indent="0" algn="ctr"/>
                      <a:r>
                        <a:rPr lang="en-US" sz="1100" b="1" dirty="0" smtClean="0">
                          <a:solidFill>
                            <a:srgbClr val="1B1E7A"/>
                          </a:solidFill>
                          <a:latin typeface="Arial" pitchFamily="34" charset="0"/>
                          <a:cs typeface="Arial" pitchFamily="34" charset="0"/>
                        </a:rPr>
                        <a:t>2000-2010</a:t>
                      </a:r>
                      <a:endParaRPr lang="en-US" sz="1100" b="1" dirty="0">
                        <a:solidFill>
                          <a:srgbClr val="1B1E7A"/>
                        </a:solidFill>
                        <a:latin typeface="Arial" pitchFamily="34" charset="0"/>
                        <a:cs typeface="Arial" pitchFamily="34" charset="0"/>
                      </a:endParaRP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558205">
                <a:tc>
                  <a:txBody>
                    <a:bodyPr/>
                    <a:lstStyle/>
                    <a:p>
                      <a:pPr algn="l" rtl="0" fontAlgn="ctr"/>
                      <a:r>
                        <a:rPr lang="en-US" sz="1800" b="0" i="0" u="none" strike="noStrike" dirty="0">
                          <a:solidFill>
                            <a:srgbClr val="1B1E7A"/>
                          </a:solidFill>
                          <a:effectLst/>
                          <a:latin typeface="Calibri"/>
                        </a:rPr>
                        <a:t>United States</a:t>
                      </a:r>
                    </a:p>
                  </a:txBody>
                  <a:tcPr marL="9525" marR="9525" marT="9526"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281,421,906</a:t>
                      </a:r>
                    </a:p>
                  </a:txBody>
                  <a:tcPr marL="9525" marR="9525" marT="9526"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tab pos="1312863" algn="dec"/>
                        </a:tabLst>
                        <a:defRPr/>
                      </a:pPr>
                      <a:r>
                        <a:rPr lang="en-US" sz="1800" u="none" strike="noStrike" kern="1200" dirty="0" smtClean="0">
                          <a:solidFill>
                            <a:srgbClr val="1B1E7A"/>
                          </a:solidFill>
                          <a:effectLst/>
                          <a:latin typeface="+mn-lt"/>
                          <a:ea typeface="+mn-ea"/>
                          <a:cs typeface="+mn-cs"/>
                        </a:rPr>
                        <a:t>308,745,538</a:t>
                      </a:r>
                    </a:p>
                  </a:txBody>
                  <a:tcPr marL="9525" marR="9525" marT="9526"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321,418,820 </a:t>
                      </a:r>
                    </a:p>
                  </a:txBody>
                  <a:tcPr marL="9525" marR="9525" marT="9526"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12,673,282</a:t>
                      </a:r>
                    </a:p>
                  </a:txBody>
                  <a:tcPr marL="9525" marR="9525" marT="9526"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4.1%</a:t>
                      </a:r>
                    </a:p>
                  </a:txBody>
                  <a:tcPr marL="9525" marR="9525" marT="9526"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402730">
                <a:tc>
                  <a:txBody>
                    <a:bodyPr/>
                    <a:lstStyle/>
                    <a:p>
                      <a:pPr algn="l" rtl="0" fontAlgn="ctr"/>
                      <a:r>
                        <a:rPr lang="en-US" sz="1800" b="1" i="0" u="none" strike="noStrike" dirty="0">
                          <a:solidFill>
                            <a:srgbClr val="1B1E7A"/>
                          </a:solidFill>
                          <a:effectLst/>
                          <a:latin typeface="Calibri"/>
                        </a:rPr>
                        <a:t>Texas</a:t>
                      </a:r>
                    </a:p>
                  </a:txBody>
                  <a:tcPr marL="9525" marR="9525" marT="9526"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a:t>
                      </a:r>
                      <a:r>
                        <a:rPr lang="en-US" sz="1800" b="1" u="none" strike="noStrike" kern="1200" dirty="0" smtClean="0">
                          <a:solidFill>
                            <a:srgbClr val="1B1E7A"/>
                          </a:solidFill>
                          <a:effectLst/>
                          <a:latin typeface="+mn-lt"/>
                          <a:ea typeface="+mn-ea"/>
                          <a:cs typeface="+mn-cs"/>
                        </a:rPr>
                        <a:t>20,851,820</a:t>
                      </a:r>
                    </a:p>
                  </a:txBody>
                  <a:tcPr marL="9525" marR="9525" marT="9526"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b="1" u="none" strike="noStrike" kern="1200" dirty="0" smtClean="0">
                          <a:solidFill>
                            <a:srgbClr val="1B1E7A"/>
                          </a:solidFill>
                          <a:effectLst/>
                          <a:latin typeface="+mn-lt"/>
                          <a:ea typeface="+mn-ea"/>
                          <a:cs typeface="+mn-cs"/>
                        </a:rPr>
                        <a:t>25,145,561</a:t>
                      </a:r>
                    </a:p>
                  </a:txBody>
                  <a:tcPr marL="9525" marR="9525" marT="9526"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u="none" strike="noStrike" kern="1200" dirty="0" smtClean="0">
                          <a:solidFill>
                            <a:srgbClr val="1B1E7A"/>
                          </a:solidFill>
                          <a:effectLst/>
                          <a:latin typeface="+mn-lt"/>
                          <a:ea typeface="+mn-ea"/>
                          <a:cs typeface="+mn-cs"/>
                        </a:rPr>
                        <a:t> 27,469,114</a:t>
                      </a:r>
                    </a:p>
                  </a:txBody>
                  <a:tcPr marL="9525" marR="9525" marT="9526"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2,323,553</a:t>
                      </a:r>
                    </a:p>
                  </a:txBody>
                  <a:tcPr marL="9525" marR="9525" marT="9526"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9.2%</a:t>
                      </a:r>
                    </a:p>
                  </a:txBody>
                  <a:tcPr marL="9525" marR="9525" marT="9526"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524659">
                <a:tc>
                  <a:txBody>
                    <a:bodyPr/>
                    <a:lstStyle/>
                    <a:p>
                      <a:pPr algn="l" rtl="0" fontAlgn="ctr"/>
                      <a:r>
                        <a:rPr lang="en-US" sz="1800" b="0" i="0" u="none" strike="noStrike" dirty="0">
                          <a:solidFill>
                            <a:srgbClr val="1B1E7A"/>
                          </a:solidFill>
                          <a:effectLst/>
                          <a:latin typeface="Calibri"/>
                        </a:rPr>
                        <a:t>California</a:t>
                      </a:r>
                    </a:p>
                  </a:txBody>
                  <a:tcPr marL="9525" marR="9525" marT="952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33,871,648</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37,253,956</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39,144,818 </a:t>
                      </a:r>
                      <a:endParaRPr lang="en-US" sz="1800" u="none" strike="noStrike" kern="1200" dirty="0">
                        <a:solidFill>
                          <a:srgbClr val="1B1E7A"/>
                        </a:solidFill>
                        <a:effectLst/>
                        <a:latin typeface="+mn-lt"/>
                        <a:ea typeface="+mn-ea"/>
                        <a:cs typeface="+mn-cs"/>
                      </a:endParaRP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1,890,862</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5.1%</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427601">
                <a:tc>
                  <a:txBody>
                    <a:bodyPr/>
                    <a:lstStyle/>
                    <a:p>
                      <a:pPr algn="l" rtl="0" fontAlgn="ctr"/>
                      <a:r>
                        <a:rPr lang="en-US" sz="1800" b="0" i="0" u="none" strike="noStrike" dirty="0">
                          <a:solidFill>
                            <a:srgbClr val="1B1E7A"/>
                          </a:solidFill>
                          <a:effectLst/>
                          <a:latin typeface="Calibri"/>
                        </a:rPr>
                        <a:t>Florida</a:t>
                      </a:r>
                    </a:p>
                  </a:txBody>
                  <a:tcPr marL="9525" marR="9525" marT="952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15,982,378</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18,801,310</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 20,271,272</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1,469,962</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7.8%</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486557">
                <a:tc>
                  <a:txBody>
                    <a:bodyPr/>
                    <a:lstStyle/>
                    <a:p>
                      <a:pPr algn="l" rtl="0" fontAlgn="ctr"/>
                      <a:r>
                        <a:rPr lang="en-US" sz="1800" b="0" i="0" u="none" strike="noStrike" dirty="0">
                          <a:solidFill>
                            <a:srgbClr val="1B1E7A"/>
                          </a:solidFill>
                          <a:effectLst/>
                          <a:latin typeface="Calibri"/>
                        </a:rPr>
                        <a:t>Georgia</a:t>
                      </a:r>
                    </a:p>
                  </a:txBody>
                  <a:tcPr marL="9525" marR="9525" marT="952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8,186,453</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9,687,653</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10,214,860</a:t>
                      </a:r>
                      <a:endParaRPr lang="en-US" sz="1800" u="none" strike="noStrike" kern="1200" dirty="0">
                        <a:solidFill>
                          <a:srgbClr val="1B1E7A"/>
                        </a:solidFill>
                        <a:effectLst/>
                        <a:latin typeface="+mn-lt"/>
                        <a:ea typeface="+mn-ea"/>
                        <a:cs typeface="+mn-cs"/>
                      </a:endParaRP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527,207</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5.4%</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558205">
                <a:tc>
                  <a:txBody>
                    <a:bodyPr/>
                    <a:lstStyle/>
                    <a:p>
                      <a:pPr algn="l" rtl="0" fontAlgn="b"/>
                      <a:r>
                        <a:rPr lang="en-US" sz="1800" b="0" i="0" u="none" strike="noStrike" dirty="0">
                          <a:solidFill>
                            <a:srgbClr val="1B1E7A"/>
                          </a:solidFill>
                          <a:effectLst/>
                          <a:latin typeface="Calibri"/>
                        </a:rPr>
                        <a:t>North Carolina</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8,049,313 </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9,535,483 </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10,042,802</a:t>
                      </a:r>
                      <a:endParaRPr lang="en-US" sz="1800" u="none" strike="noStrike" kern="1200" dirty="0">
                        <a:solidFill>
                          <a:srgbClr val="1B1E7A"/>
                        </a:solidFill>
                        <a:effectLst/>
                        <a:latin typeface="+mn-lt"/>
                        <a:ea typeface="+mn-ea"/>
                        <a:cs typeface="+mn-cs"/>
                      </a:endParaRP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507,319</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5.3%</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558205">
                <a:tc>
                  <a:txBody>
                    <a:bodyPr/>
                    <a:lstStyle/>
                    <a:p>
                      <a:pPr algn="l" rtl="0" fontAlgn="b"/>
                      <a:r>
                        <a:rPr lang="en-US" sz="1800" b="0" i="0" u="none" strike="noStrike" dirty="0">
                          <a:solidFill>
                            <a:srgbClr val="1B1E7A"/>
                          </a:solidFill>
                          <a:effectLst/>
                          <a:latin typeface="Calibri"/>
                        </a:rPr>
                        <a:t>Arizona</a:t>
                      </a:r>
                    </a:p>
                  </a:txBody>
                  <a:tcPr marL="9525" marR="9525" marT="9526"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5,130,632 </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6,392,017 </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6,828,065 </a:t>
                      </a:r>
                      <a:endParaRPr lang="en-US" sz="1800" u="none" strike="noStrike" kern="1200" dirty="0">
                        <a:solidFill>
                          <a:srgbClr val="1B1E7A"/>
                        </a:solidFill>
                        <a:effectLst/>
                        <a:latin typeface="+mn-lt"/>
                        <a:ea typeface="+mn-ea"/>
                        <a:cs typeface="+mn-cs"/>
                      </a:endParaRP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436,048</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6.8%</a:t>
                      </a:r>
                    </a:p>
                  </a:txBody>
                  <a:tcPr marL="9525" marR="9525" marT="952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96269">
                <a:tc>
                  <a:txBody>
                    <a:bodyPr/>
                    <a:lstStyle/>
                    <a:p>
                      <a:pPr marL="117475" indent="0" algn="l" defTabSz="914400" rtl="0" eaLnBrk="1" latinLnBrk="0" hangingPunct="1"/>
                      <a:endParaRPr lang="en-US" sz="500" b="1" kern="1200" spc="-100" baseline="0" dirty="0" smtClean="0">
                        <a:solidFill>
                          <a:srgbClr val="1B1E7A"/>
                        </a:solidFill>
                        <a:latin typeface="Arial Black" pitchFamily="34" charset="0"/>
                        <a:ea typeface="+mn-ea"/>
                        <a:cs typeface="+mn-cs"/>
                      </a:endParaRPr>
                    </a:p>
                  </a:txBody>
                  <a:tcPr marL="91436" marR="91436" marT="45723" marB="45723"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500" b="1" kern="1200" spc="-100" baseline="0" dirty="0" smtClean="0">
                        <a:solidFill>
                          <a:srgbClr val="1B1E7A"/>
                        </a:solidFill>
                        <a:latin typeface="Arial Black" pitchFamily="34" charset="0"/>
                        <a:ea typeface="+mn-ea"/>
                        <a:cs typeface="+mn-cs"/>
                      </a:endParaRPr>
                    </a:p>
                  </a:txBody>
                  <a:tcPr marL="91436" marR="91436" marT="45723" marB="45723"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marL="91436" marR="91436" marT="45723" marB="45723"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marL="91436" marR="91436" marT="45723" marB="45723"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marL="91436" marR="91436" marT="45723" marB="45723"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algn="l" defTabSz="914400" rtl="0" eaLnBrk="1" latinLnBrk="0" hangingPunct="1">
                        <a:tabLst>
                          <a:tab pos="631825" algn="dec"/>
                        </a:tabLst>
                      </a:pPr>
                      <a:endParaRPr lang="en-US" sz="1800" u="none" strike="noStrike" kern="1200" dirty="0" smtClean="0">
                        <a:solidFill>
                          <a:srgbClr val="1B1E7A"/>
                        </a:solidFill>
                        <a:effectLst/>
                        <a:latin typeface="+mn-lt"/>
                        <a:ea typeface="+mn-ea"/>
                        <a:cs typeface="+mn-cs"/>
                      </a:endParaRPr>
                    </a:p>
                  </a:txBody>
                  <a:tcPr marL="91436" marR="91436" marT="45723" marB="45723"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117653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91436" marR="91436" marT="45723" marB="45723"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0" y="6396038"/>
            <a:ext cx="8001000" cy="461962"/>
          </a:xfrm>
          <a:prstGeom prst="rect">
            <a:avLst/>
          </a:prstGeom>
        </p:spPr>
        <p:txBody>
          <a:bodyPr>
            <a:spAutoFit/>
          </a:bodyPr>
          <a:lstStyle/>
          <a:p>
            <a:pPr>
              <a:defRPr/>
            </a:pPr>
            <a:r>
              <a:rPr lang="en-US" sz="1200" dirty="0">
                <a:solidFill>
                  <a:schemeClr val="tx1">
                    <a:lumMod val="50000"/>
                    <a:lumOff val="50000"/>
                  </a:schemeClr>
                </a:solidFill>
                <a:latin typeface="Arial" charset="0"/>
                <a:ea typeface="ＭＳ Ｐゴシック" pitchFamily="-16" charset="-128"/>
              </a:rPr>
              <a:t>Source: U.S. Census Bureau. 2000 and 2010 Census Count, 2015 Population Estimates.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79600" y="1511300"/>
            <a:ext cx="5454650" cy="4664075"/>
          </a:xfrm>
        </p:spPr>
      </p:pic>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B4F39D8-006D-4499-9F2C-AD605333497D}"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20</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218" t="10203" r="20782" b="8194"/>
          <a:stretch/>
        </p:blipFill>
        <p:spPr>
          <a:xfrm>
            <a:off x="378108"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17" t="10203" r="20782" b="8195"/>
          <a:stretch/>
        </p:blipFill>
        <p:spPr>
          <a:xfrm>
            <a:off x="2961511" y="1857329"/>
            <a:ext cx="2238007" cy="1902349"/>
          </a:xfrm>
          <a:prstGeom prst="rect">
            <a:avLst/>
          </a:prstGeom>
          <a:ln>
            <a:solidFill>
              <a:schemeClr val="bg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217" t="10203" r="20783" b="8195"/>
          <a:stretch/>
        </p:blipFill>
        <p:spPr>
          <a:xfrm>
            <a:off x="5843140" y="1857329"/>
            <a:ext cx="2238008" cy="1902349"/>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217" t="10203" r="20783" b="8195"/>
          <a:stretch/>
        </p:blipFill>
        <p:spPr>
          <a:xfrm>
            <a:off x="1706082" y="4279545"/>
            <a:ext cx="2232494" cy="1897662"/>
          </a:xfrm>
          <a:prstGeom prst="rect">
            <a:avLst/>
          </a:prstGeom>
          <a:ln>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7217" t="10203" r="20783" b="8195"/>
          <a:stretch/>
        </p:blipFill>
        <p:spPr>
          <a:xfrm>
            <a:off x="4816817" y="4232852"/>
            <a:ext cx="2360690" cy="2006631"/>
          </a:xfrm>
          <a:prstGeom prst="rect">
            <a:avLst/>
          </a:prstGeom>
          <a:ln>
            <a:solidFill>
              <a:schemeClr val="bg1"/>
            </a:solidFill>
          </a:ln>
          <a:effectLst>
            <a:outerShdw blurRad="50800" dist="38100" dir="2700000" algn="tl" rotWithShape="0">
              <a:prstClr val="black">
                <a:alpha val="40000"/>
              </a:prstClr>
            </a:outerShdw>
          </a:effectLst>
        </p:spPr>
      </p:pic>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63336"/>
            <a:ext cx="1579660" cy="1330079"/>
            <a:chOff x="1575021" y="3446524"/>
            <a:chExt cx="1579660" cy="1330079"/>
          </a:xfrm>
        </p:grpSpPr>
        <p:pic>
          <p:nvPicPr>
            <p:cNvPr id="23" name="Picture 22"/>
            <p:cNvPicPr>
              <a:picLocks noChangeAspect="1"/>
            </p:cNvPicPr>
            <p:nvPr/>
          </p:nvPicPr>
          <p:blipFill rotWithShape="1">
            <a:blip r:embed="rId8"/>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25536"/>
              <a:chOff x="2016319" y="3451067"/>
              <a:chExt cx="1138362" cy="1325536"/>
            </a:xfrm>
          </p:grpSpPr>
          <p:sp>
            <p:nvSpPr>
              <p:cNvPr id="24" name="TextBox 23"/>
              <p:cNvSpPr txBox="1"/>
              <p:nvPr/>
            </p:nvSpPr>
            <p:spPr>
              <a:xfrm>
                <a:off x="2017643" y="3451067"/>
                <a:ext cx="1001865" cy="276999"/>
              </a:xfrm>
              <a:prstGeom prst="rect">
                <a:avLst/>
              </a:prstGeom>
              <a:noFill/>
            </p:spPr>
            <p:txBody>
              <a:bodyPr wrap="square" rtlCol="0">
                <a:spAutoFit/>
              </a:bodyPr>
              <a:lstStyle/>
              <a:p>
                <a:r>
                  <a:rPr lang="en-US" sz="1200" b="1" dirty="0">
                    <a:solidFill>
                      <a:schemeClr val="tx2"/>
                    </a:solidFill>
                    <a:latin typeface="+mj-lt"/>
                  </a:rPr>
                  <a:t>0 – 10</a:t>
                </a:r>
              </a:p>
            </p:txBody>
          </p:sp>
          <p:sp>
            <p:nvSpPr>
              <p:cNvPr id="25" name="TextBox 24"/>
              <p:cNvSpPr txBox="1"/>
              <p:nvPr/>
            </p:nvSpPr>
            <p:spPr>
              <a:xfrm>
                <a:off x="2016319" y="3720115"/>
                <a:ext cx="979336" cy="276999"/>
              </a:xfrm>
              <a:prstGeom prst="rect">
                <a:avLst/>
              </a:prstGeom>
              <a:noFill/>
            </p:spPr>
            <p:txBody>
              <a:bodyPr wrap="square" rtlCol="0">
                <a:spAutoFit/>
              </a:bodyPr>
              <a:lstStyle/>
              <a:p>
                <a:r>
                  <a:rPr lang="en-US" sz="1200" b="1" dirty="0">
                    <a:solidFill>
                      <a:schemeClr val="tx2"/>
                    </a:solidFill>
                    <a:latin typeface="+mj-lt"/>
                  </a:rPr>
                  <a:t>11 – 50</a:t>
                </a:r>
              </a:p>
            </p:txBody>
          </p:sp>
          <p:sp>
            <p:nvSpPr>
              <p:cNvPr id="26" name="TextBox 25"/>
              <p:cNvSpPr txBox="1"/>
              <p:nvPr/>
            </p:nvSpPr>
            <p:spPr>
              <a:xfrm>
                <a:off x="2016319" y="3989163"/>
                <a:ext cx="979336" cy="276999"/>
              </a:xfrm>
              <a:prstGeom prst="rect">
                <a:avLst/>
              </a:prstGeom>
              <a:noFill/>
            </p:spPr>
            <p:txBody>
              <a:bodyPr wrap="square" rtlCol="0">
                <a:spAutoFit/>
              </a:bodyPr>
              <a:lstStyle/>
              <a:p>
                <a:r>
                  <a:rPr lang="en-US" sz="1200" b="1" dirty="0">
                    <a:solidFill>
                      <a:schemeClr val="tx2"/>
                    </a:solidFill>
                    <a:latin typeface="+mj-lt"/>
                  </a:rPr>
                  <a:t>51 – 500 </a:t>
                </a:r>
              </a:p>
            </p:txBody>
          </p:sp>
          <p:sp>
            <p:nvSpPr>
              <p:cNvPr id="27" name="TextBox 26"/>
              <p:cNvSpPr txBox="1"/>
              <p:nvPr/>
            </p:nvSpPr>
            <p:spPr>
              <a:xfrm>
                <a:off x="2016319" y="4247933"/>
                <a:ext cx="1066800" cy="276999"/>
              </a:xfrm>
              <a:prstGeom prst="rect">
                <a:avLst/>
              </a:prstGeom>
              <a:noFill/>
            </p:spPr>
            <p:txBody>
              <a:bodyPr wrap="square" rtlCol="0">
                <a:spAutoFit/>
              </a:bodyPr>
              <a:lstStyle/>
              <a:p>
                <a:r>
                  <a:rPr lang="en-US" sz="1200" b="1" dirty="0">
                    <a:solidFill>
                      <a:schemeClr val="tx2"/>
                    </a:solidFill>
                    <a:latin typeface="+mj-lt"/>
                  </a:rPr>
                  <a:t>501 – 4,000</a:t>
                </a:r>
              </a:p>
            </p:txBody>
          </p:sp>
          <p:sp>
            <p:nvSpPr>
              <p:cNvPr id="28" name="TextBox 27"/>
              <p:cNvSpPr txBox="1"/>
              <p:nvPr/>
            </p:nvSpPr>
            <p:spPr>
              <a:xfrm>
                <a:off x="2016319" y="4499604"/>
                <a:ext cx="1138362" cy="276999"/>
              </a:xfrm>
              <a:prstGeom prst="rect">
                <a:avLst/>
              </a:prstGeom>
              <a:noFill/>
            </p:spPr>
            <p:txBody>
              <a:bodyPr wrap="square" rtlCol="0">
                <a:spAutoFit/>
              </a:bodyPr>
              <a:lstStyle/>
              <a:p>
                <a:r>
                  <a:rPr lang="en-US" sz="1200" b="1" dirty="0">
                    <a:solidFill>
                      <a:schemeClr val="tx2"/>
                    </a:solidFill>
                    <a:latin typeface="+mj-lt"/>
                  </a:rPr>
                  <a:t>4,001 – 56,000</a:t>
                </a:r>
              </a:p>
            </p:txBody>
          </p:sp>
        </p:grpSp>
      </p:grpSp>
      <p:sp>
        <p:nvSpPr>
          <p:cNvPr id="29" name="TextBox 28"/>
          <p:cNvSpPr txBox="1"/>
          <p:nvPr/>
        </p:nvSpPr>
        <p:spPr>
          <a:xfrm>
            <a:off x="858079" y="1412730"/>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365114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532773" y="13863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32" name="TextBox 31"/>
          <p:cNvSpPr txBox="1"/>
          <p:nvPr/>
        </p:nvSpPr>
        <p:spPr>
          <a:xfrm>
            <a:off x="2392958" y="3847351"/>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sp>
        <p:nvSpPr>
          <p:cNvPr id="33" name="TextBox 32"/>
          <p:cNvSpPr txBox="1"/>
          <p:nvPr/>
        </p:nvSpPr>
        <p:spPr>
          <a:xfrm>
            <a:off x="5567791" y="3815128"/>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tx2"/>
                </a:solidFill>
                <a:effectLst/>
              </a:rPr>
              <a:t>Density by Census Tract</a:t>
            </a:r>
            <a:r>
              <a:rPr lang="en-US" sz="2800" dirty="0" smtClean="0">
                <a:solidFill>
                  <a:schemeClr val="tx2"/>
                </a:solidFill>
                <a:effectLst/>
              </a:rPr>
              <a:t>, Austin/San Antonio Corridor, </a:t>
            </a:r>
            <a:r>
              <a:rPr lang="en-US" sz="2800" dirty="0">
                <a:solidFill>
                  <a:schemeClr val="tx2"/>
                </a:solidFill>
                <a:effectLst/>
              </a:rPr>
              <a:t>1970-2010</a:t>
            </a:r>
          </a:p>
        </p:txBody>
      </p:sp>
      <p:sp>
        <p:nvSpPr>
          <p:cNvPr id="7" name="TextBox 6"/>
          <p:cNvSpPr txBox="1"/>
          <p:nvPr/>
        </p:nvSpPr>
        <p:spPr>
          <a:xfrm>
            <a:off x="-28937" y="6555899"/>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spTree>
    <p:extLst>
      <p:ext uri="{BB962C8B-B14F-4D97-AF65-F5344CB8AC3E}">
        <p14:creationId xmlns:p14="http://schemas.microsoft.com/office/powerpoint/2010/main" val="3900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500"/>
                            </p:stCondLst>
                            <p:childTnLst>
                              <p:par>
                                <p:cTn id="13" presetID="1"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Before1960,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2280" b="18733"/>
          <a:stretch/>
        </p:blipFill>
        <p:spPr>
          <a:xfrm>
            <a:off x="3505200" y="1205840"/>
            <a:ext cx="5465007" cy="51816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43617"/>
          <a:stretch/>
        </p:blipFill>
        <p:spPr>
          <a:xfrm>
            <a:off x="762000" y="2895599"/>
            <a:ext cx="1803178" cy="1281761"/>
          </a:xfrm>
          <a:prstGeom prst="rect">
            <a:avLst/>
          </a:prstGeom>
        </p:spPr>
      </p:pic>
    </p:spTree>
    <p:extLst>
      <p:ext uri="{BB962C8B-B14F-4D97-AF65-F5344CB8AC3E}">
        <p14:creationId xmlns:p14="http://schemas.microsoft.com/office/powerpoint/2010/main" val="2517337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Build After 1999,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t="35470" b="31197"/>
          <a:stretch/>
        </p:blipFill>
        <p:spPr>
          <a:xfrm>
            <a:off x="762000" y="4254500"/>
            <a:ext cx="1803178" cy="26231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709" b="18305"/>
          <a:stretch/>
        </p:blipFill>
        <p:spPr>
          <a:xfrm>
            <a:off x="3352800" y="1184010"/>
            <a:ext cx="5650749" cy="535771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3576"/>
          <a:stretch/>
        </p:blipFill>
        <p:spPr>
          <a:xfrm>
            <a:off x="762000" y="2971800"/>
            <a:ext cx="1803178" cy="1282700"/>
          </a:xfrm>
          <a:prstGeom prst="rect">
            <a:avLst/>
          </a:prstGeom>
        </p:spPr>
      </p:pic>
    </p:spTree>
    <p:extLst>
      <p:ext uri="{BB962C8B-B14F-4D97-AF65-F5344CB8AC3E}">
        <p14:creationId xmlns:p14="http://schemas.microsoft.com/office/powerpoint/2010/main" val="2320698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Housing and Household Characteristics, San Antonio and Texas</a:t>
            </a:r>
            <a:endParaRPr lang="en-US" sz="2800" dirty="0"/>
          </a:p>
        </p:txBody>
      </p:sp>
      <p:graphicFrame>
        <p:nvGraphicFramePr>
          <p:cNvPr id="4" name="Content Placeholder 3"/>
          <p:cNvGraphicFramePr>
            <a:graphicFrameLocks noGrp="1"/>
          </p:cNvGraphicFramePr>
          <p:nvPr>
            <p:ph idx="1"/>
            <p:extLst/>
          </p:nvPr>
        </p:nvGraphicFramePr>
        <p:xfrm>
          <a:off x="380999" y="1676400"/>
          <a:ext cx="8534401" cy="4572002"/>
        </p:xfrm>
        <a:graphic>
          <a:graphicData uri="http://schemas.openxmlformats.org/drawingml/2006/table">
            <a:tbl>
              <a:tblPr firstRow="1" bandRow="1">
                <a:tableStyleId>{69CF1AB2-1976-4502-BF36-3FF5EA218861}</a:tableStyleId>
              </a:tblPr>
              <a:tblGrid>
                <a:gridCol w="5199816"/>
                <a:gridCol w="1843136"/>
                <a:gridCol w="1491449"/>
              </a:tblGrid>
              <a:tr h="767840">
                <a:tc>
                  <a:txBody>
                    <a:bodyPr/>
                    <a:lstStyle/>
                    <a:p>
                      <a:pPr algn="ctr" fontAlgn="b"/>
                      <a:r>
                        <a:rPr lang="en-US" sz="2800" u="none" strike="noStrike" dirty="0" smtClean="0">
                          <a:solidFill>
                            <a:srgbClr val="191C6F"/>
                          </a:solidFill>
                          <a:effectLst/>
                        </a:rPr>
                        <a:t>Characteristic</a:t>
                      </a:r>
                      <a:endParaRPr lang="en-US" sz="28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Homeownership </a:t>
                      </a:r>
                      <a:r>
                        <a:rPr lang="en-US" sz="2400" u="none" strike="noStrike" dirty="0" smtClean="0">
                          <a:solidFill>
                            <a:srgbClr val="191C6F"/>
                          </a:solidFill>
                          <a:effectLst/>
                        </a:rPr>
                        <a:t>rate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55.7%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63.3%</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smtClean="0">
                          <a:solidFill>
                            <a:srgbClr val="191C6F"/>
                          </a:solidFill>
                          <a:effectLst/>
                        </a:rPr>
                        <a:t>Percent Housing </a:t>
                      </a:r>
                      <a:r>
                        <a:rPr lang="en-US" sz="2400" u="none" strike="noStrike" dirty="0">
                          <a:solidFill>
                            <a:srgbClr val="191C6F"/>
                          </a:solidFill>
                          <a:effectLst/>
                        </a:rPr>
                        <a:t>units in multi-unit </a:t>
                      </a:r>
                      <a:r>
                        <a:rPr lang="en-US" sz="2400" u="none" strike="noStrike" dirty="0" smtClean="0">
                          <a:solidFill>
                            <a:srgbClr val="191C6F"/>
                          </a:solidFill>
                          <a:effectLst/>
                        </a:rPr>
                        <a:t>structures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31.6%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24.2%</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Median value </a:t>
                      </a:r>
                      <a:r>
                        <a:rPr lang="en-US" sz="2400" u="none" strike="noStrike" dirty="0" smtClean="0">
                          <a:solidFill>
                            <a:srgbClr val="191C6F"/>
                          </a:solidFill>
                          <a:effectLst/>
                        </a:rPr>
                        <a:t>- owner-occupied </a:t>
                      </a:r>
                      <a:r>
                        <a:rPr lang="en-US" sz="2400" u="none" strike="noStrike" dirty="0">
                          <a:solidFill>
                            <a:srgbClr val="191C6F"/>
                          </a:solidFill>
                          <a:effectLst/>
                        </a:rPr>
                        <a:t>housing </a:t>
                      </a:r>
                      <a:r>
                        <a:rPr lang="en-US" sz="2400" u="none" strike="noStrike" dirty="0" smtClean="0">
                          <a:solidFill>
                            <a:srgbClr val="191C6F"/>
                          </a:solidFill>
                          <a:effectLst/>
                        </a:rPr>
                        <a:t>units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$113,800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$128,900 </a:t>
                      </a:r>
                      <a:endParaRPr lang="en-US" sz="2400" b="0" i="0" u="none" strike="noStrike" dirty="0">
                        <a:solidFill>
                          <a:srgbClr val="191C6F"/>
                        </a:solidFill>
                        <a:effectLst/>
                        <a:latin typeface="Arial" panose="020B0604020202020204" pitchFamily="34" charset="0"/>
                      </a:endParaRPr>
                    </a:p>
                  </a:txBody>
                  <a:tcPr marL="9525" marR="9525" marT="9525" marB="0" anchor="b"/>
                </a:tc>
              </a:tr>
              <a:tr h="841763">
                <a:tc>
                  <a:txBody>
                    <a:bodyPr/>
                    <a:lstStyle/>
                    <a:p>
                      <a:pPr algn="l" fontAlgn="b"/>
                      <a:r>
                        <a:rPr lang="en-US" sz="2400" u="none" strike="noStrike" dirty="0">
                          <a:solidFill>
                            <a:srgbClr val="191C6F"/>
                          </a:solidFill>
                          <a:effectLst/>
                        </a:rPr>
                        <a:t>Per capita money income in past 12 </a:t>
                      </a:r>
                      <a:r>
                        <a:rPr lang="en-US" sz="2400" u="none" strike="noStrike" dirty="0" smtClean="0">
                          <a:solidFill>
                            <a:srgbClr val="191C6F"/>
                          </a:solidFill>
                          <a:effectLst/>
                        </a:rPr>
                        <a:t>months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$22,619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$26,019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Median household </a:t>
                      </a:r>
                      <a:r>
                        <a:rPr lang="en-US" sz="2400" u="none" strike="noStrike" dirty="0" smtClean="0">
                          <a:solidFill>
                            <a:srgbClr val="191C6F"/>
                          </a:solidFill>
                          <a:effectLst/>
                        </a:rPr>
                        <a:t>income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$45,722 </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a:solidFill>
                            <a:srgbClr val="191C6F"/>
                          </a:solidFill>
                          <a:effectLst/>
                        </a:rPr>
                        <a:t>$51,900 </a:t>
                      </a:r>
                      <a:endParaRPr lang="en-US" sz="2400" b="0" i="0" u="none" strike="noStrike" dirty="0">
                        <a:solidFill>
                          <a:srgbClr val="191C6F"/>
                        </a:solidFill>
                        <a:effectLst/>
                        <a:latin typeface="Arial" panose="020B0604020202020204" pitchFamily="34" charset="0"/>
                      </a:endParaRPr>
                    </a:p>
                  </a:txBody>
                  <a:tcPr marL="9525" marR="9525" marT="9525" marB="0" anchor="b"/>
                </a:tc>
              </a:tr>
              <a:tr h="426291">
                <a:tc>
                  <a:txBody>
                    <a:bodyPr/>
                    <a:lstStyle/>
                    <a:p>
                      <a:pPr algn="l" fontAlgn="b"/>
                      <a:r>
                        <a:rPr lang="en-US" sz="2400" u="none" strike="noStrike" dirty="0">
                          <a:solidFill>
                            <a:srgbClr val="191C6F"/>
                          </a:solidFill>
                          <a:effectLst/>
                        </a:rPr>
                        <a:t>Persons below poverty </a:t>
                      </a:r>
                      <a:r>
                        <a:rPr lang="en-US" sz="2400" u="none" strike="noStrike" dirty="0" smtClean="0">
                          <a:solidFill>
                            <a:srgbClr val="191C6F"/>
                          </a:solidFill>
                          <a:effectLst/>
                        </a:rPr>
                        <a:t>level</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19.9%</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17.6%</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2010 Census and the 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24</a:t>
            </a:fld>
            <a:endParaRPr lang="en-US" dirty="0"/>
          </a:p>
        </p:txBody>
      </p:sp>
    </p:spTree>
    <p:extLst>
      <p:ext uri="{BB962C8B-B14F-4D97-AF65-F5344CB8AC3E}">
        <p14:creationId xmlns:p14="http://schemas.microsoft.com/office/powerpoint/2010/main" val="3171428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rmAutofit fontScale="90000"/>
          </a:bodyPr>
          <a:lstStyle/>
          <a:p>
            <a:r>
              <a:rPr lang="en-US" dirty="0" smtClean="0"/>
              <a:t>Population Characteristics, San Antonio and Texas</a:t>
            </a:r>
            <a:endParaRPr lang="en-US" dirty="0"/>
          </a:p>
        </p:txBody>
      </p:sp>
      <p:graphicFrame>
        <p:nvGraphicFramePr>
          <p:cNvPr id="4" name="Content Placeholder 3"/>
          <p:cNvGraphicFramePr>
            <a:graphicFrameLocks noGrp="1"/>
          </p:cNvGraphicFramePr>
          <p:nvPr>
            <p:ph idx="1"/>
            <p:extLst/>
          </p:nvPr>
        </p:nvGraphicFramePr>
        <p:xfrm>
          <a:off x="381000" y="2057400"/>
          <a:ext cx="8382000" cy="3712845"/>
        </p:xfrm>
        <a:graphic>
          <a:graphicData uri="http://schemas.openxmlformats.org/drawingml/2006/table">
            <a:tbl>
              <a:tblPr firstRow="1" bandRow="1">
                <a:tableStyleId>{69CF1AB2-1976-4502-BF36-3FF5EA218861}</a:tableStyleId>
              </a:tblPr>
              <a:tblGrid>
                <a:gridCol w="6144474"/>
                <a:gridCol w="1061455"/>
                <a:gridCol w="1176071"/>
              </a:tblGrid>
              <a:tr h="594360">
                <a:tc>
                  <a:txBody>
                    <a:bodyPr/>
                    <a:lstStyle/>
                    <a:p>
                      <a:pPr algn="ctr" fontAlgn="b"/>
                      <a:r>
                        <a:rPr lang="en-US" sz="2400" u="none" strike="noStrike" dirty="0" smtClean="0">
                          <a:solidFill>
                            <a:srgbClr val="191C6F"/>
                          </a:solidFill>
                          <a:effectLst/>
                        </a:rPr>
                        <a:t>Characteristic</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San Antonio</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ctr" fontAlgn="b"/>
                      <a:r>
                        <a:rPr lang="en-US" sz="2400" u="none" strike="noStrike" dirty="0" smtClean="0">
                          <a:solidFill>
                            <a:srgbClr val="191C6F"/>
                          </a:solidFill>
                          <a:effectLst/>
                        </a:rPr>
                        <a:t>Texas</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Living in same house 1 year &amp; </a:t>
                      </a:r>
                      <a:r>
                        <a:rPr lang="en-US" sz="2400" u="none" strike="noStrike" dirty="0" smtClean="0">
                          <a:solidFill>
                            <a:srgbClr val="191C6F"/>
                          </a:solidFill>
                          <a:effectLst/>
                        </a:rPr>
                        <a:t>over</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82.8%</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Foreign born </a:t>
                      </a:r>
                      <a:r>
                        <a:rPr lang="en-US" sz="2400" u="none" strike="noStrike" dirty="0" smtClean="0">
                          <a:solidFill>
                            <a:srgbClr val="191C6F"/>
                          </a:solidFill>
                          <a:effectLst/>
                        </a:rPr>
                        <a:t>persons</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14.0%</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16.3%</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Language other than English spoken at </a:t>
                      </a:r>
                      <a:r>
                        <a:rPr lang="en-US" sz="2400" u="none" strike="noStrike" dirty="0" smtClean="0">
                          <a:solidFill>
                            <a:srgbClr val="191C6F"/>
                          </a:solidFill>
                          <a:effectLst/>
                        </a:rPr>
                        <a:t>home</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45.4%</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34.7%</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High school graduate or higher, </a:t>
                      </a:r>
                      <a:r>
                        <a:rPr lang="en-US" sz="2400" u="none" strike="noStrike" dirty="0" smtClean="0">
                          <a:solidFill>
                            <a:srgbClr val="191C6F"/>
                          </a:solidFill>
                          <a:effectLst/>
                        </a:rPr>
                        <a:t>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80.7%</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81.2%</a:t>
                      </a:r>
                      <a:endParaRPr lang="en-US" sz="2400" b="0" i="0" u="none" strike="noStrike" dirty="0">
                        <a:solidFill>
                          <a:srgbClr val="191C6F"/>
                        </a:solidFill>
                        <a:effectLst/>
                        <a:latin typeface="Arial" panose="020B0604020202020204" pitchFamily="34" charset="0"/>
                      </a:endParaRPr>
                    </a:p>
                  </a:txBody>
                  <a:tcPr marL="9525" marR="9525" marT="9525" marB="0" anchor="b"/>
                </a:tc>
              </a:tr>
              <a:tr h="594360">
                <a:tc>
                  <a:txBody>
                    <a:bodyPr/>
                    <a:lstStyle/>
                    <a:p>
                      <a:pPr algn="l" fontAlgn="b"/>
                      <a:r>
                        <a:rPr lang="en-US" sz="2400" u="none" strike="noStrike" dirty="0">
                          <a:solidFill>
                            <a:srgbClr val="191C6F"/>
                          </a:solidFill>
                          <a:effectLst/>
                        </a:rPr>
                        <a:t>Bachelor's degree or higher</a:t>
                      </a:r>
                      <a:r>
                        <a:rPr lang="en-US" sz="2400" u="none" strike="noStrike" dirty="0" smtClean="0">
                          <a:solidFill>
                            <a:srgbClr val="191C6F"/>
                          </a:solidFill>
                          <a:effectLst/>
                        </a:rPr>
                        <a:t>, persons </a:t>
                      </a:r>
                      <a:r>
                        <a:rPr lang="en-US" sz="2400" u="none" strike="noStrike" dirty="0">
                          <a:solidFill>
                            <a:srgbClr val="191C6F"/>
                          </a:solidFill>
                          <a:effectLst/>
                        </a:rPr>
                        <a:t>age 25</a:t>
                      </a:r>
                      <a:r>
                        <a:rPr lang="en-US" sz="2400" u="none" strike="noStrike" dirty="0" smtClean="0">
                          <a:solidFill>
                            <a:srgbClr val="191C6F"/>
                          </a:solidFill>
                          <a:effectLst/>
                        </a:rPr>
                        <a:t>+</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24.6%</a:t>
                      </a:r>
                      <a:endParaRPr lang="en-US" sz="2400" b="0" i="0" u="none" strike="noStrike" dirty="0">
                        <a:solidFill>
                          <a:srgbClr val="191C6F"/>
                        </a:solidFill>
                        <a:effectLst/>
                        <a:latin typeface="Arial" panose="020B0604020202020204" pitchFamily="34" charset="0"/>
                      </a:endParaRPr>
                    </a:p>
                  </a:txBody>
                  <a:tcPr marL="9525" marR="9525" marT="9525" marB="0" anchor="b"/>
                </a:tc>
                <a:tc>
                  <a:txBody>
                    <a:bodyPr/>
                    <a:lstStyle/>
                    <a:p>
                      <a:pPr algn="r" fontAlgn="b"/>
                      <a:r>
                        <a:rPr lang="en-US" sz="2400" u="none" strike="noStrike" dirty="0" smtClean="0">
                          <a:solidFill>
                            <a:srgbClr val="191C6F"/>
                          </a:solidFill>
                          <a:effectLst/>
                        </a:rPr>
                        <a:t>26.7%</a:t>
                      </a:r>
                      <a:endParaRPr lang="en-US" sz="2400" b="0" i="0" u="none" strike="noStrike" dirty="0">
                        <a:solidFill>
                          <a:srgbClr val="191C6F"/>
                        </a:solidFill>
                        <a:effectLst/>
                        <a:latin typeface="Arial" panose="020B0604020202020204" pitchFamily="34" charset="0"/>
                      </a:endParaRPr>
                    </a:p>
                  </a:txBody>
                  <a:tcPr marL="9525" marR="9525" marT="9525" marB="0" anchor="b"/>
                </a:tc>
              </a:tr>
            </a:tbl>
          </a:graphicData>
        </a:graphic>
      </p:graphicFrame>
      <p:sp>
        <p:nvSpPr>
          <p:cNvPr id="5" name="Rectangle 4"/>
          <p:cNvSpPr/>
          <p:nvPr/>
        </p:nvSpPr>
        <p:spPr>
          <a:xfrm>
            <a:off x="76200" y="655543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25</a:t>
            </a:fld>
            <a:endParaRPr lang="en-US" dirty="0"/>
          </a:p>
        </p:txBody>
      </p:sp>
    </p:spTree>
    <p:extLst>
      <p:ext uri="{BB962C8B-B14F-4D97-AF65-F5344CB8AC3E}">
        <p14:creationId xmlns:p14="http://schemas.microsoft.com/office/powerpoint/2010/main" val="115291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516" t="29424" r="6811" b="14286"/>
          <a:stretch/>
        </p:blipFill>
        <p:spPr>
          <a:xfrm>
            <a:off x="-18973" y="1207719"/>
            <a:ext cx="3444586" cy="29718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bg1"/>
                </a:solidFill>
              </a:rPr>
              <a:t>Percent of population 25 years and older without a high school degree, Census Tracts, </a:t>
            </a:r>
            <a:r>
              <a:rPr lang="en-US" dirty="0">
                <a:solidFill>
                  <a:schemeClr val="bg1"/>
                </a:solidFill>
              </a:rPr>
              <a:t>Texas </a:t>
            </a:r>
            <a:r>
              <a:rPr lang="en-US" dirty="0" smtClean="0">
                <a:solidFill>
                  <a:schemeClr val="bg1"/>
                </a:solidFill>
              </a:rPr>
              <a:t>2009-2013</a:t>
            </a:r>
            <a:endParaRPr lang="en-US" dirty="0">
              <a:solidFill>
                <a:schemeClr val="bg1"/>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45652"/>
          <a:stretch/>
        </p:blipFill>
        <p:spPr>
          <a:xfrm>
            <a:off x="798755" y="4262679"/>
            <a:ext cx="2259624" cy="1807921"/>
          </a:xfrm>
          <a:prstGeom prst="rect">
            <a:avLst/>
          </a:prstGeom>
        </p:spPr>
      </p:pic>
      <p:sp>
        <p:nvSpPr>
          <p:cNvPr id="9" name="Rectangle 8"/>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4061" b="19774"/>
          <a:stretch/>
        </p:blipFill>
        <p:spPr>
          <a:xfrm>
            <a:off x="3241191" y="1207719"/>
            <a:ext cx="5794433" cy="5269282"/>
          </a:xfrm>
          <a:prstGeom prst="rect">
            <a:avLst/>
          </a:prstGeom>
        </p:spPr>
      </p:pic>
    </p:spTree>
    <p:extLst>
      <p:ext uri="{BB962C8B-B14F-4D97-AF65-F5344CB8AC3E}">
        <p14:creationId xmlns:p14="http://schemas.microsoft.com/office/powerpoint/2010/main" val="12311007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2211" t="27346" r="7146" b="13137"/>
          <a:stretch/>
        </p:blipFill>
        <p:spPr>
          <a:xfrm>
            <a:off x="0" y="1168400"/>
            <a:ext cx="3479800" cy="3140307"/>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San Antonio,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6143" r="19557"/>
          <a:stretch/>
        </p:blipFill>
        <p:spPr>
          <a:xfrm>
            <a:off x="798754" y="4207682"/>
            <a:ext cx="2096846" cy="1781638"/>
          </a:xfrm>
          <a:prstGeom prst="rect">
            <a:avLst/>
          </a:prstGeom>
        </p:spPr>
      </p:pic>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2084" b="17424"/>
          <a:stretch/>
        </p:blipFill>
        <p:spPr>
          <a:xfrm>
            <a:off x="3611265" y="1161627"/>
            <a:ext cx="5505595" cy="5334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800358" y="6035412"/>
            <a:ext cx="2095242" cy="304800"/>
          </a:xfrm>
          <a:prstGeom prst="rect">
            <a:avLst/>
          </a:prstGeom>
        </p:spPr>
      </p:pic>
    </p:spTree>
    <p:extLst>
      <p:ext uri="{BB962C8B-B14F-4D97-AF65-F5344CB8AC3E}">
        <p14:creationId xmlns:p14="http://schemas.microsoft.com/office/powerpoint/2010/main" val="3653418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population living below poverty, Census Tracts</a:t>
            </a:r>
            <a:r>
              <a:rPr lang="en-US" dirty="0">
                <a:solidFill>
                  <a:schemeClr val="bg1"/>
                </a:solidFill>
              </a:rPr>
              <a:t>, San </a:t>
            </a:r>
            <a:r>
              <a:rPr lang="en-US" dirty="0" smtClean="0">
                <a:solidFill>
                  <a:schemeClr val="bg1"/>
                </a:solidFill>
              </a:rPr>
              <a:t>Antonio,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981200" y="3088512"/>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t="44619" r="57008"/>
          <a:stretch/>
        </p:blipFill>
        <p:spPr>
          <a:xfrm>
            <a:off x="762000" y="2660844"/>
            <a:ext cx="2209800" cy="167561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10591" b="19481"/>
          <a:stretch/>
        </p:blipFill>
        <p:spPr>
          <a:xfrm>
            <a:off x="3124200" y="1156547"/>
            <a:ext cx="5458773" cy="5246319"/>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35470" b="31197"/>
          <a:stretch/>
        </p:blipFill>
        <p:spPr>
          <a:xfrm>
            <a:off x="762000" y="4457630"/>
            <a:ext cx="2095242" cy="304800"/>
          </a:xfrm>
          <a:prstGeom prst="rect">
            <a:avLst/>
          </a:prstGeom>
        </p:spPr>
      </p:pic>
    </p:spTree>
    <p:extLst>
      <p:ext uri="{BB962C8B-B14F-4D97-AF65-F5344CB8AC3E}">
        <p14:creationId xmlns:p14="http://schemas.microsoft.com/office/powerpoint/2010/main" val="3983137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295400" y="1371600"/>
          <a:ext cx="6934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Population Growth in Bexar County, Texas,  2010-2050</a:t>
            </a:r>
            <a:endParaRPr lang="en-US" sz="2800" kern="0" dirty="0">
              <a:solidFill>
                <a:schemeClr val="bg1"/>
              </a:solidFill>
            </a:endParaRPr>
          </a:p>
        </p:txBody>
      </p:sp>
      <p:sp>
        <p:nvSpPr>
          <p:cNvPr id="4" name="TextBox 3"/>
          <p:cNvSpPr txBox="1"/>
          <p:nvPr/>
        </p:nvSpPr>
        <p:spPr>
          <a:xfrm>
            <a:off x="76200" y="6478320"/>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169880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Content Placeholder 6"/>
          <p:cNvGraphicFramePr>
            <a:graphicFrameLocks noGrp="1"/>
          </p:cNvGraphicFramePr>
          <p:nvPr>
            <p:ph idx="1"/>
          </p:nvPr>
        </p:nvGraphicFramePr>
        <p:xfrm>
          <a:off x="863600" y="1473200"/>
          <a:ext cx="8331200" cy="4627563"/>
        </p:xfrm>
        <a:graphic>
          <a:graphicData uri="http://schemas.openxmlformats.org/presentationml/2006/ole">
            <mc:AlternateContent xmlns:mc="http://schemas.openxmlformats.org/markup-compatibility/2006">
              <mc:Choice xmlns:v="urn:schemas-microsoft-com:vml" Requires="v">
                <p:oleObj spid="_x0000_s11276" name="Chart" r:id="rId5" imgW="8340051" imgH="4633362" progId="Excel.Chart.8">
                  <p:embed/>
                </p:oleObj>
              </mc:Choice>
              <mc:Fallback>
                <p:oleObj name="Chart" r:id="rId5" imgW="8340051" imgH="4633362" progId="Excel.Chart.8">
                  <p:embed/>
                  <p:pic>
                    <p:nvPicPr>
                      <p:cNvPr id="0" name="Content Placeholder 6"/>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4732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76200" y="6356350"/>
            <a:ext cx="9144000" cy="246063"/>
          </a:xfrm>
          <a:prstGeom prst="rect">
            <a:avLst/>
          </a:prstGeom>
        </p:spPr>
        <p:txBody>
          <a:bodyPr>
            <a:spAutoFit/>
          </a:bodyPr>
          <a:lstStyle/>
          <a:p>
            <a:pPr>
              <a:buFont typeface="Arial" charset="0"/>
              <a:buNone/>
              <a:defRPr/>
            </a:pPr>
            <a:r>
              <a:rPr lang="en-US" sz="1000" dirty="0">
                <a:solidFill>
                  <a:schemeClr val="bg1">
                    <a:lumMod val="50000"/>
                  </a:schemeClr>
                </a:solidFill>
                <a:ea typeface="ＭＳ Ｐゴシック" pitchFamily="-16" charset="-128"/>
                <a:cs typeface="Arial" pitchFamily="34" charset="0"/>
              </a:rPr>
              <a:t>All values for the decennial dates are for April 1</a:t>
            </a:r>
            <a:r>
              <a:rPr lang="en-US" sz="1000" baseline="30000" dirty="0">
                <a:solidFill>
                  <a:schemeClr val="bg1">
                    <a:lumMod val="50000"/>
                  </a:schemeClr>
                </a:solidFill>
                <a:ea typeface="ＭＳ Ｐゴシック" pitchFamily="-16" charset="-128"/>
                <a:cs typeface="Arial" pitchFamily="34" charset="0"/>
              </a:rPr>
              <a:t>st</a:t>
            </a:r>
            <a:r>
              <a:rPr lang="en-US" sz="1000" dirty="0">
                <a:solidFill>
                  <a:schemeClr val="bg1">
                    <a:lumMod val="50000"/>
                  </a:schemeClr>
                </a:solidFill>
                <a:ea typeface="ＭＳ Ｐゴシック" pitchFamily="-16" charset="-128"/>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xfrm>
            <a:off x="1554163" y="92075"/>
            <a:ext cx="7497762" cy="914400"/>
          </a:xfrm>
        </p:spPr>
        <p:txBody>
          <a:bodyPr>
            <a:normAutofit fontScale="90000"/>
          </a:bodyPr>
          <a:lstStyle/>
          <a:p>
            <a:pPr eaLnBrk="1" hangingPunct="1">
              <a:lnSpc>
                <a:spcPct val="100000"/>
              </a:lnSpc>
              <a:defRPr/>
            </a:pPr>
            <a:r>
              <a:rPr lang="en-US" sz="2800" kern="0" dirty="0" smtClean="0">
                <a:effectLst/>
                <a:latin typeface="+mj-lt"/>
              </a:rPr>
              <a:t>Total Population and Population Change in Texas, 1950-2014</a:t>
            </a:r>
          </a:p>
        </p:txBody>
      </p:sp>
      <p:sp>
        <p:nvSpPr>
          <p:cNvPr id="11" name="Rectangle 10"/>
          <p:cNvSpPr/>
          <p:nvPr/>
        </p:nvSpPr>
        <p:spPr>
          <a:xfrm>
            <a:off x="0" y="6538913"/>
            <a:ext cx="4572000" cy="246062"/>
          </a:xfrm>
          <a:prstGeom prst="rect">
            <a:avLst/>
          </a:prstGeom>
        </p:spPr>
        <p:txBody>
          <a:bodyPr>
            <a:spAutoFit/>
          </a:bodyPr>
          <a:lstStyle/>
          <a:p>
            <a:pPr marL="914400" indent="-914400">
              <a:defRPr/>
            </a:pPr>
            <a:r>
              <a:rPr lang="en-US" sz="1000" dirty="0">
                <a:solidFill>
                  <a:schemeClr val="bg1">
                    <a:lumMod val="50000"/>
                  </a:schemeClr>
                </a:solidFill>
                <a:ea typeface="ＭＳ Ｐゴシック" pitchFamily="-16" charset="-128"/>
                <a:cs typeface="Arial" pitchFamily="34" charset="0"/>
              </a:rPr>
              <a:t>Source: U.S. Census Bureau, Census Counts and Population Estimates</a:t>
            </a:r>
          </a:p>
        </p:txBody>
      </p:sp>
      <p:sp>
        <p:nvSpPr>
          <p:cNvPr id="112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6632D39-4695-4232-B54C-6238693CC52D}"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3</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524000" y="1397000"/>
          <a:ext cx="69342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Sources: Texas State Data Center 2014 Population Projections. U.S. Census Bureau, Population Estimates.</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smtClean="0">
                <a:solidFill>
                  <a:schemeClr val="bg1"/>
                </a:solidFill>
              </a:rPr>
              <a:t>Projected and Estimated Population in Bexar County, Texas,  2010-2015</a:t>
            </a:r>
            <a:endParaRPr lang="en-US" sz="2800" kern="0" dirty="0">
              <a:solidFill>
                <a:schemeClr val="bg1"/>
              </a:solidFill>
            </a:endParaRPr>
          </a:p>
        </p:txBody>
      </p:sp>
    </p:spTree>
    <p:extLst>
      <p:ext uri="{BB962C8B-B14F-4D97-AF65-F5344CB8AC3E}">
        <p14:creationId xmlns:p14="http://schemas.microsoft.com/office/powerpoint/2010/main" val="2589541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609600" y="1397000"/>
          <a:ext cx="8382000" cy="4699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5560" y="6527061"/>
            <a:ext cx="8763000" cy="23083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mn-lt"/>
              </a:rPr>
              <a:t>Source: Texas State Data Center 2014 Population Projections , 2000-2010 Migration Scenario</a:t>
            </a:r>
          </a:p>
        </p:txBody>
      </p:sp>
      <p:sp>
        <p:nvSpPr>
          <p:cNvPr id="4" name="Title 1"/>
          <p:cNvSpPr txBox="1">
            <a:spLocks/>
          </p:cNvSpPr>
          <p:nvPr/>
        </p:nvSpPr>
        <p:spPr>
          <a:xfrm>
            <a:off x="1828800" y="16933"/>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kern="0" dirty="0">
                <a:solidFill>
                  <a:schemeClr val="bg1"/>
                </a:solidFill>
              </a:rPr>
              <a:t>Projected Racial and Ethnic Percent, </a:t>
            </a:r>
            <a:r>
              <a:rPr lang="en-US" sz="2800" kern="0" dirty="0" smtClean="0">
                <a:solidFill>
                  <a:schemeClr val="bg1"/>
                </a:solidFill>
              </a:rPr>
              <a:t>Bexar County, Texas</a:t>
            </a:r>
            <a:r>
              <a:rPr lang="en-US" sz="2800" kern="0" dirty="0">
                <a:solidFill>
                  <a:schemeClr val="bg1"/>
                </a:solidFill>
              </a:rPr>
              <a:t>, 2010-2050</a:t>
            </a:r>
          </a:p>
        </p:txBody>
      </p:sp>
    </p:spTree>
    <p:extLst>
      <p:ext uri="{BB962C8B-B14F-4D97-AF65-F5344CB8AC3E}">
        <p14:creationId xmlns:p14="http://schemas.microsoft.com/office/powerpoint/2010/main" val="14429104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838200" y="1416659"/>
          <a:ext cx="8382000" cy="492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676400" y="228600"/>
            <a:ext cx="6858000" cy="990600"/>
          </a:xfrm>
        </p:spPr>
        <p:txBody>
          <a:bodyPr>
            <a:noAutofit/>
          </a:bodyPr>
          <a:lstStyle/>
          <a:p>
            <a:r>
              <a:rPr lang="en-US" sz="2000" dirty="0" smtClean="0"/>
              <a:t>Educational Attainment of Persons Aged 25 Years and Older, NH White, Texas, Bexar County,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32</a:t>
            </a:fld>
            <a:endParaRPr lang="en-US" dirty="0"/>
          </a:p>
        </p:txBody>
      </p:sp>
    </p:spTree>
    <p:extLst>
      <p:ext uri="{BB962C8B-B14F-4D97-AF65-F5344CB8AC3E}">
        <p14:creationId xmlns:p14="http://schemas.microsoft.com/office/powerpoint/2010/main" val="903562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914400" y="1378559"/>
          <a:ext cx="8305800" cy="5003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569377" y="152400"/>
            <a:ext cx="6995846" cy="990600"/>
          </a:xfrm>
        </p:spPr>
        <p:txBody>
          <a:bodyPr>
            <a:noAutofit/>
          </a:bodyPr>
          <a:lstStyle/>
          <a:p>
            <a:r>
              <a:rPr lang="en-US" sz="2000" dirty="0" smtClean="0"/>
              <a:t>Educational Attainment of Persons Aged 25 Years and Older, Hispanic for Texas, Bexar County, and San Antonio, 2014 </a:t>
            </a:r>
            <a:endParaRPr lang="en-US" sz="2000"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33</a:t>
            </a:fld>
            <a:endParaRPr lang="en-US" dirty="0"/>
          </a:p>
        </p:txBody>
      </p:sp>
    </p:spTree>
    <p:extLst>
      <p:ext uri="{BB962C8B-B14F-4D97-AF65-F5344CB8AC3E}">
        <p14:creationId xmlns:p14="http://schemas.microsoft.com/office/powerpoint/2010/main" val="2515525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Persons  by Age Group with at a Bachelors Degree or Higher, Texas, Bexar County, and San Antonio, 2014</a:t>
            </a:r>
            <a:endParaRPr lang="en-US" sz="2000" dirty="0"/>
          </a:p>
        </p:txBody>
      </p:sp>
      <p:graphicFrame>
        <p:nvGraphicFramePr>
          <p:cNvPr id="8" name="Chart 7"/>
          <p:cNvGraphicFramePr/>
          <p:nvPr>
            <p:extLst/>
          </p:nvPr>
        </p:nvGraphicFramePr>
        <p:xfrm>
          <a:off x="762000" y="1396999"/>
          <a:ext cx="6858000" cy="489859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2014 1-Year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2BC1FA3B-F0C1-4F58-90BE-DCC7501F4B28}" type="slidenum">
              <a:rPr lang="en-US" smtClean="0"/>
              <a:pPr/>
              <a:t>34</a:t>
            </a:fld>
            <a:endParaRPr lang="en-US" dirty="0"/>
          </a:p>
        </p:txBody>
      </p:sp>
    </p:spTree>
    <p:extLst>
      <p:ext uri="{BB962C8B-B14F-4D97-AF65-F5344CB8AC3E}">
        <p14:creationId xmlns:p14="http://schemas.microsoft.com/office/powerpoint/2010/main" val="1085017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Hispanic Students Graduating from Bexar County High Schools by Year, 2011-2014</a:t>
            </a:r>
            <a:endParaRPr lang="en-US" sz="2400" dirty="0"/>
          </a:p>
        </p:txBody>
      </p:sp>
      <p:graphicFrame>
        <p:nvGraphicFramePr>
          <p:cNvPr id="10" name="Content Placeholder 9"/>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9600" y="6356352"/>
            <a:ext cx="7696200" cy="215444"/>
          </a:xfrm>
          <a:prstGeom prst="rect">
            <a:avLst/>
          </a:prstGeom>
          <a:noFill/>
        </p:spPr>
        <p:txBody>
          <a:bodyPr wrap="square" rtlCol="0">
            <a:spAutoFit/>
          </a:bodyPr>
          <a:lstStyle/>
          <a:p>
            <a:r>
              <a:rPr lang="en-US" sz="800" dirty="0" smtClean="0"/>
              <a:t>Source: Texas Education Agency</a:t>
            </a:r>
            <a:endParaRPr lang="en-US" sz="800" dirty="0"/>
          </a:p>
        </p:txBody>
      </p:sp>
      <p:sp>
        <p:nvSpPr>
          <p:cNvPr id="3" name="Slide Number Placeholder 2"/>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35</a:t>
            </a:fld>
            <a:endParaRPr lang="en-US" dirty="0"/>
          </a:p>
        </p:txBody>
      </p:sp>
    </p:spTree>
    <p:extLst>
      <p:ext uri="{BB962C8B-B14F-4D97-AF65-F5344CB8AC3E}">
        <p14:creationId xmlns:p14="http://schemas.microsoft.com/office/powerpoint/2010/main" val="4071904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Dropout (7-12</a:t>
            </a:r>
            <a:r>
              <a:rPr lang="en-US" baseline="30000" dirty="0" smtClean="0"/>
              <a:t>th</a:t>
            </a:r>
            <a:r>
              <a:rPr lang="en-US" dirty="0" smtClean="0"/>
              <a:t> grades) Rates by District, Bexar County, 2014-15</a:t>
            </a:r>
            <a:endParaRPr lang="en-US" dirty="0"/>
          </a:p>
        </p:txBody>
      </p:sp>
      <p:graphicFrame>
        <p:nvGraphicFramePr>
          <p:cNvPr id="5" name="Content Placeholder 4"/>
          <p:cNvGraphicFramePr>
            <a:graphicFrameLocks noGrp="1"/>
          </p:cNvGraphicFramePr>
          <p:nvPr>
            <p:ph idx="1"/>
            <p:extLst/>
          </p:nvPr>
        </p:nvGraphicFramePr>
        <p:xfrm>
          <a:off x="1828800" y="1734721"/>
          <a:ext cx="5562600" cy="3942774"/>
        </p:xfrm>
        <a:graphic>
          <a:graphicData uri="http://schemas.openxmlformats.org/drawingml/2006/table">
            <a:tbl>
              <a:tblPr>
                <a:tableStyleId>{5C22544A-7EE6-4342-B048-85BDC9FD1C3A}</a:tableStyleId>
              </a:tblPr>
              <a:tblGrid>
                <a:gridCol w="1828800"/>
                <a:gridCol w="1143000"/>
                <a:gridCol w="1524000"/>
                <a:gridCol w="1066800"/>
              </a:tblGrid>
              <a:tr h="288354">
                <a:tc>
                  <a:txBody>
                    <a:bodyPr/>
                    <a:lstStyle/>
                    <a:p>
                      <a:pPr algn="l" fontAlgn="b"/>
                      <a:r>
                        <a:rPr lang="en-US" sz="1800" u="none" strike="noStrike" dirty="0">
                          <a:effectLst/>
                        </a:rPr>
                        <a:t>District</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a:effectLst/>
                        </a:rPr>
                        <a:t>Dropouts</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Students</a:t>
                      </a:r>
                      <a:endParaRPr lang="en-US"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Rate (%)</a:t>
                      </a:r>
                      <a:endParaRPr lang="en-US" sz="1800" b="1" i="0" u="none" strike="noStrike">
                        <a:solidFill>
                          <a:srgbClr val="000000"/>
                        </a:solidFill>
                        <a:effectLst/>
                        <a:latin typeface="Calibri" panose="020F0502020204030204" pitchFamily="34" charset="0"/>
                      </a:endParaRPr>
                    </a:p>
                  </a:txBody>
                  <a:tcPr marL="9525" marR="9525" marT="9525" marB="0" anchor="ctr"/>
                </a:tc>
              </a:tr>
              <a:tr h="320996">
                <a:tc>
                  <a:txBody>
                    <a:bodyPr/>
                    <a:lstStyle/>
                    <a:p>
                      <a:pPr algn="l" fontAlgn="b"/>
                      <a:r>
                        <a:rPr lang="en-US" sz="1800" u="none" strike="noStrike">
                          <a:effectLst/>
                        </a:rPr>
                        <a:t>Alamo Heights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&lt;2,400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0.3</a:t>
                      </a:r>
                      <a:endParaRPr lang="en-US" sz="1800" b="0" i="0" u="none" strike="noStrike">
                        <a:solidFill>
                          <a:srgbClr val="000000"/>
                        </a:solidFill>
                        <a:effectLst/>
                        <a:latin typeface="Calibri" panose="020F0502020204030204" pitchFamily="34" charset="0"/>
                      </a:endParaRPr>
                    </a:p>
                  </a:txBody>
                  <a:tcPr marL="9525" marR="9525" marT="9525" marB="0" anchor="ctr"/>
                </a:tc>
              </a:tr>
              <a:tr h="363563">
                <a:tc>
                  <a:txBody>
                    <a:bodyPr/>
                    <a:lstStyle/>
                    <a:p>
                      <a:pPr algn="l" fontAlgn="b"/>
                      <a:r>
                        <a:rPr lang="en-US" sz="1800" u="none" strike="noStrike">
                          <a:effectLst/>
                        </a:rPr>
                        <a:t>East Central</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62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4,833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525" marR="9525" marT="9525" marB="0" anchor="ctr"/>
                </a:tc>
              </a:tr>
              <a:tr h="253730">
                <a:tc>
                  <a:txBody>
                    <a:bodyPr/>
                    <a:lstStyle/>
                    <a:p>
                      <a:pPr algn="l" fontAlgn="b"/>
                      <a:r>
                        <a:rPr lang="en-US" sz="1800" u="none" strike="noStrike">
                          <a:effectLst/>
                        </a:rPr>
                        <a:t>Edgewood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91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4,618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ctr"/>
                </a:tc>
              </a:tr>
              <a:tr h="220097">
                <a:tc>
                  <a:txBody>
                    <a:bodyPr/>
                    <a:lstStyle/>
                    <a:p>
                      <a:pPr algn="l" fontAlgn="b"/>
                      <a:r>
                        <a:rPr lang="en-US" sz="1800" u="none" strike="noStrike" dirty="0" err="1">
                          <a:effectLst/>
                        </a:rPr>
                        <a:t>Harlandale</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94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6,567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Judson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193</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10,914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1.8</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Northeast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444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33,656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1.3</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Northside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278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47,686</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0.6</a:t>
                      </a:r>
                      <a:endParaRPr lang="en-US" sz="1800" b="0" i="0" u="none" strike="noStrike">
                        <a:solidFill>
                          <a:srgbClr val="000000"/>
                        </a:solidFill>
                        <a:effectLst/>
                        <a:latin typeface="Calibri" panose="020F0502020204030204" pitchFamily="34" charset="0"/>
                      </a:endParaRPr>
                    </a:p>
                  </a:txBody>
                  <a:tcPr marL="9525" marR="9525" marT="9525" marB="0" anchor="ctr"/>
                </a:tc>
              </a:tr>
              <a:tr h="388202">
                <a:tc>
                  <a:txBody>
                    <a:bodyPr/>
                    <a:lstStyle/>
                    <a:p>
                      <a:pPr algn="l" fontAlgn="b"/>
                      <a:r>
                        <a:rPr lang="en-US" sz="1800" u="none" strike="noStrike">
                          <a:effectLst/>
                        </a:rPr>
                        <a:t>San Antonio</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687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21,411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3.2</a:t>
                      </a:r>
                      <a:endParaRPr lang="en-US" sz="1800" b="0" i="0" u="none" strike="noStrike">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Somerset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22</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&lt;1,900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9525" marR="9525" marT="9525" marB="0" anchor="ctr"/>
                </a:tc>
              </a:tr>
              <a:tr h="270329">
                <a:tc>
                  <a:txBody>
                    <a:bodyPr/>
                    <a:lstStyle/>
                    <a:p>
                      <a:pPr algn="l" fontAlgn="b"/>
                      <a:r>
                        <a:rPr lang="en-US" sz="1800" u="none" strike="noStrike">
                          <a:effectLst/>
                        </a:rPr>
                        <a:t>South San Antonio</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167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4,474</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Southside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2,418</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1.9</a:t>
                      </a:r>
                      <a:endParaRPr lang="en-US" sz="1800" b="0" i="0" u="none" strike="noStrike" dirty="0">
                        <a:solidFill>
                          <a:srgbClr val="000000"/>
                        </a:solidFill>
                        <a:effectLst/>
                        <a:latin typeface="Calibri" panose="020F0502020204030204" pitchFamily="34" charset="0"/>
                      </a:endParaRPr>
                    </a:p>
                  </a:txBody>
                  <a:tcPr marL="9525" marR="9525" marT="9525" marB="0" anchor="ctr"/>
                </a:tc>
              </a:tr>
              <a:tr h="288354">
                <a:tc>
                  <a:txBody>
                    <a:bodyPr/>
                    <a:lstStyle/>
                    <a:p>
                      <a:pPr algn="l" fontAlgn="b"/>
                      <a:r>
                        <a:rPr lang="en-US" sz="1800" u="none" strike="noStrike">
                          <a:effectLst/>
                        </a:rPr>
                        <a:t>Soutwest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dirty="0">
                          <a:effectLst/>
                        </a:rPr>
                        <a:t>57</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6,302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0.9</a:t>
                      </a:r>
                      <a:endParaRPr lang="en-US"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4" name="Slide Number Placeholder 3"/>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36</a:t>
            </a:fld>
            <a:endParaRPr lang="en-US" dirty="0"/>
          </a:p>
        </p:txBody>
      </p:sp>
      <p:sp>
        <p:nvSpPr>
          <p:cNvPr id="6" name="TextBox 5"/>
          <p:cNvSpPr txBox="1"/>
          <p:nvPr/>
        </p:nvSpPr>
        <p:spPr>
          <a:xfrm>
            <a:off x="304800" y="6436968"/>
            <a:ext cx="2068195" cy="246221"/>
          </a:xfrm>
          <a:prstGeom prst="rect">
            <a:avLst/>
          </a:prstGeom>
          <a:noFill/>
        </p:spPr>
        <p:txBody>
          <a:bodyPr wrap="none" rtlCol="0">
            <a:spAutoFit/>
          </a:bodyPr>
          <a:lstStyle/>
          <a:p>
            <a:r>
              <a:rPr lang="en-US" sz="1000" dirty="0" smtClean="0">
                <a:solidFill>
                  <a:schemeClr val="bg1">
                    <a:lumMod val="50000"/>
                  </a:schemeClr>
                </a:solidFill>
              </a:rPr>
              <a:t>Source: Texas Education Agency</a:t>
            </a:r>
            <a:endParaRPr lang="en-US" sz="1000" dirty="0">
              <a:solidFill>
                <a:schemeClr val="bg1">
                  <a:lumMod val="50000"/>
                </a:schemeClr>
              </a:solidFill>
            </a:endParaRPr>
          </a:p>
        </p:txBody>
      </p:sp>
    </p:spTree>
    <p:extLst>
      <p:ext uri="{BB962C8B-B14F-4D97-AF65-F5344CB8AC3E}">
        <p14:creationId xmlns:p14="http://schemas.microsoft.com/office/powerpoint/2010/main" val="369915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54163" y="92075"/>
            <a:ext cx="7497762" cy="914400"/>
          </a:xfrm>
        </p:spPr>
        <p:txBody>
          <a:bodyPr/>
          <a:lstStyle/>
          <a:p>
            <a:pPr eaLnBrk="1" fontAlgn="auto" hangingPunct="1">
              <a:spcAft>
                <a:spcPts val="0"/>
              </a:spcAft>
              <a:defRPr/>
            </a:pPr>
            <a:r>
              <a:rPr lang="en-US" dirty="0" smtClean="0"/>
              <a:t>Contact </a:t>
            </a:r>
            <a:endParaRPr lang="en-US" dirty="0"/>
          </a:p>
        </p:txBody>
      </p:sp>
      <p:sp>
        <p:nvSpPr>
          <p:cNvPr id="76803" name="Content Placeholder 2"/>
          <p:cNvSpPr>
            <a:spLocks noGrp="1"/>
          </p:cNvSpPr>
          <p:nvPr>
            <p:ph idx="4294967295"/>
          </p:nvPr>
        </p:nvSpPr>
        <p:spPr>
          <a:xfrm>
            <a:off x="914400" y="1676400"/>
            <a:ext cx="7924800" cy="4525963"/>
          </a:xfrm>
        </p:spPr>
        <p:txBody>
          <a:bodyPr/>
          <a:lstStyle/>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endParaRPr lang="en-US" altLang="en-US" smtClean="0"/>
          </a:p>
          <a:p>
            <a:pPr lvl="1" eaLnBrk="1" hangingPunct="1">
              <a:buFont typeface="Arial" panose="020B0604020202020204" pitchFamily="34" charset="0"/>
              <a:buNone/>
            </a:pPr>
            <a:r>
              <a:rPr lang="en-US" altLang="en-US" smtClean="0"/>
              <a:t>Office: (210) 458-6530</a:t>
            </a:r>
          </a:p>
          <a:p>
            <a:pPr lvl="1" eaLnBrk="1" hangingPunct="1">
              <a:buFont typeface="Arial" panose="020B0604020202020204" pitchFamily="34" charset="0"/>
              <a:buNone/>
            </a:pPr>
            <a:r>
              <a:rPr lang="en-US" altLang="en-US" smtClean="0"/>
              <a:t>Email: </a:t>
            </a:r>
            <a:r>
              <a:rPr lang="en-US" altLang="en-US" smtClean="0">
                <a:hlinkClick r:id="rId3"/>
              </a:rPr>
              <a:t>Lloyd.Potter@</a:t>
            </a:r>
            <a:r>
              <a:rPr lang="en-US" altLang="en-US" smtClean="0"/>
              <a:t>utsa.edu</a:t>
            </a:r>
          </a:p>
          <a:p>
            <a:pPr lvl="1" eaLnBrk="1" hangingPunct="1">
              <a:buFont typeface="Arial" panose="020B0604020202020204" pitchFamily="34" charset="0"/>
              <a:buNone/>
            </a:pPr>
            <a:r>
              <a:rPr lang="en-US" altLang="en-US" smtClean="0"/>
              <a:t>Internet: Demographics.Texas.gov</a:t>
            </a:r>
          </a:p>
          <a:p>
            <a:pPr lvl="1" eaLnBrk="1" hangingPunct="1">
              <a:buFont typeface="Arial" panose="020B0604020202020204" pitchFamily="34" charset="0"/>
              <a:buNone/>
            </a:pPr>
            <a:endParaRPr lang="en-US" altLang="en-US" smtClean="0"/>
          </a:p>
          <a:p>
            <a:pPr eaLnBrk="1" hangingPunct="1">
              <a:buFont typeface="Arial" panose="020B0604020202020204" pitchFamily="34" charset="0"/>
              <a:buNone/>
            </a:pPr>
            <a:endParaRPr lang="en-US" altLang="en-US" smtClean="0"/>
          </a:p>
        </p:txBody>
      </p:sp>
      <p:sp>
        <p:nvSpPr>
          <p:cNvPr id="5" name="Slide Number Placeholder 3"/>
          <p:cNvSpPr txBox="1">
            <a:spLocks/>
          </p:cNvSpPr>
          <p:nvPr/>
        </p:nvSpPr>
        <p:spPr>
          <a:xfrm>
            <a:off x="5713413" y="5191125"/>
            <a:ext cx="573087" cy="441325"/>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ea typeface="ＭＳ Ｐゴシック" pitchFamily="-16" charset="-128"/>
            </a:endParaRPr>
          </a:p>
        </p:txBody>
      </p:sp>
      <p:sp>
        <p:nvSpPr>
          <p:cNvPr id="9" name="Rectangle 8"/>
          <p:cNvSpPr/>
          <p:nvPr/>
        </p:nvSpPr>
        <p:spPr>
          <a:xfrm>
            <a:off x="1295400" y="1905000"/>
            <a:ext cx="4370388" cy="769938"/>
          </a:xfrm>
          <a:prstGeom prst="rect">
            <a:avLst/>
          </a:prstGeom>
        </p:spPr>
        <p:txBody>
          <a:bodyPr wrap="none">
            <a:spAutoFit/>
          </a:bodyPr>
          <a:lstStyle/>
          <a:p>
            <a:pPr eaLnBrk="1" hangingPunct="1">
              <a:defRPr/>
            </a:pPr>
            <a:r>
              <a:rPr lang="en-US" sz="4400" dirty="0">
                <a:solidFill>
                  <a:srgbClr val="1B1E7A"/>
                </a:solidFill>
                <a:latin typeface="+mj-lt"/>
                <a:ea typeface="ＭＳ Ｐゴシック" pitchFamily="-16" charset="-128"/>
              </a:rPr>
              <a:t>Lloyd Potter, Ph.D.</a:t>
            </a:r>
          </a:p>
        </p:txBody>
      </p:sp>
      <p:pic>
        <p:nvPicPr>
          <p:cNvPr id="7680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97338"/>
            <a:ext cx="3413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9"/>
          <p:cNvSpPr txBox="1">
            <a:spLocks noChangeArrowheads="1"/>
          </p:cNvSpPr>
          <p:nvPr/>
        </p:nvSpPr>
        <p:spPr bwMode="auto">
          <a:xfrm>
            <a:off x="1789113" y="4057650"/>
            <a:ext cx="4805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solidFill>
                  <a:schemeClr val="tx2"/>
                </a:solidFill>
                <a:latin typeface="Arial" panose="020B0604020202020204" pitchFamily="34" charset="0"/>
              </a:rPr>
              <a:t>@TexasDemography</a:t>
            </a:r>
          </a:p>
        </p:txBody>
      </p:sp>
      <p:sp>
        <p:nvSpPr>
          <p:cNvPr id="7680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2358D74E-71B2-4AE4-B26E-D0F841127790}"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37</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13315" name="Title 1"/>
          <p:cNvSpPr txBox="1">
            <a:spLocks/>
          </p:cNvSpPr>
          <p:nvPr/>
        </p:nvSpPr>
        <p:spPr bwMode="auto">
          <a:xfrm>
            <a:off x="17526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chemeClr val="bg1"/>
                </a:solidFill>
                <a:latin typeface="Calibri Light" panose="020F0302020204030204" pitchFamily="34" charset="0"/>
              </a:rPr>
              <a:t>Components of Population Change by Percent in Texas, 1950-2010</a:t>
            </a:r>
          </a:p>
        </p:txBody>
      </p:sp>
      <p:sp>
        <p:nvSpPr>
          <p:cNvPr id="6" name="Rectangle 5"/>
          <p:cNvSpPr/>
          <p:nvPr/>
        </p:nvSpPr>
        <p:spPr>
          <a:xfrm>
            <a:off x="76200" y="6477000"/>
            <a:ext cx="4572000" cy="261938"/>
          </a:xfrm>
          <a:prstGeom prst="rect">
            <a:avLst/>
          </a:prstGeom>
        </p:spPr>
        <p:txBody>
          <a:bodyPr>
            <a:spAutoFit/>
          </a:bodyPr>
          <a:lstStyle/>
          <a:p>
            <a:pPr marL="914400" indent="-914400">
              <a:defRPr/>
            </a:pPr>
            <a:r>
              <a:rPr lang="en-US" sz="1100" dirty="0">
                <a:solidFill>
                  <a:schemeClr val="bg1">
                    <a:lumMod val="50000"/>
                  </a:schemeClr>
                </a:solidFill>
                <a:ea typeface="ＭＳ Ｐゴシック" pitchFamily="-16" charset="-128"/>
                <a:cs typeface="Arial" pitchFamily="34" charset="0"/>
              </a:rPr>
              <a:t>Source: U.S. Census Bureau, Population Estimates</a:t>
            </a:r>
          </a:p>
        </p:txBody>
      </p:sp>
      <p:sp>
        <p:nvSpPr>
          <p:cNvPr id="13317" name="Slide Number Placeholder 3"/>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200">
                <a:solidFill>
                  <a:srgbClr val="898989"/>
                </a:solidFill>
                <a:latin typeface="Arial" panose="020B0604020202020204" pitchFamily="34" charset="0"/>
              </a:rPr>
              <a:t>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l="1149" t="4373" r="1149" b="8269"/>
          <a:stretch>
            <a:fillRect/>
          </a:stretch>
        </p:blipFill>
        <p:spPr bwMode="auto">
          <a:xfrm>
            <a:off x="1524000" y="762000"/>
            <a:ext cx="6477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66863" y="152400"/>
            <a:ext cx="6858000" cy="990600"/>
          </a:xfrm>
        </p:spPr>
        <p:txBody>
          <a:bodyPr>
            <a:noAutofit/>
          </a:bodyPr>
          <a:lstStyle/>
          <a:p>
            <a:pPr eaLnBrk="1" fontAlgn="auto" hangingPunct="1">
              <a:spcAft>
                <a:spcPts val="0"/>
              </a:spcAft>
              <a:defRPr/>
            </a:pPr>
            <a:r>
              <a:rPr lang="en-US" sz="2800" dirty="0" smtClean="0"/>
              <a:t>Total Estimated Population by County, Texas, 2015</a:t>
            </a:r>
            <a:endParaRPr lang="en-US" sz="2800" dirty="0"/>
          </a:p>
        </p:txBody>
      </p:sp>
      <p:sp>
        <p:nvSpPr>
          <p:cNvPr id="15" name="TextBox 14"/>
          <p:cNvSpPr txBox="1"/>
          <p:nvPr/>
        </p:nvSpPr>
        <p:spPr>
          <a:xfrm>
            <a:off x="0" y="6510338"/>
            <a:ext cx="3943350"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2015 Vintage Population Estimates</a:t>
            </a:r>
          </a:p>
        </p:txBody>
      </p:sp>
      <p:sp>
        <p:nvSpPr>
          <p:cNvPr id="5" name="Isosceles Triangle 4"/>
          <p:cNvSpPr/>
          <p:nvPr/>
        </p:nvSpPr>
        <p:spPr>
          <a:xfrm rot="21366823">
            <a:off x="5399088" y="2901950"/>
            <a:ext cx="1782762"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Freeform 9"/>
          <p:cNvSpPr/>
          <p:nvPr/>
        </p:nvSpPr>
        <p:spPr>
          <a:xfrm>
            <a:off x="5162550" y="2362200"/>
            <a:ext cx="1020763" cy="3295650"/>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367" name="Picture 6"/>
          <p:cNvPicPr>
            <a:picLocks noChangeAspect="1"/>
          </p:cNvPicPr>
          <p:nvPr/>
        </p:nvPicPr>
        <p:blipFill>
          <a:blip r:embed="rId4">
            <a:extLst>
              <a:ext uri="{28A0092B-C50C-407E-A947-70E740481C1C}">
                <a14:useLocalDpi xmlns:a14="http://schemas.microsoft.com/office/drawing/2010/main" val="0"/>
              </a:ext>
            </a:extLst>
          </a:blip>
          <a:srcRect t="28661"/>
          <a:stretch>
            <a:fillRect/>
          </a:stretch>
        </p:blipFill>
        <p:spPr bwMode="auto">
          <a:xfrm>
            <a:off x="914400" y="1585913"/>
            <a:ext cx="1947863"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B1D68E9-E62E-4B25-B74E-F54E8D161BFC}"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5</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113"/>
            <a:ext cx="7539038" cy="990600"/>
          </a:xfrm>
        </p:spPr>
        <p:txBody>
          <a:bodyPr>
            <a:noAutofit/>
          </a:bodyPr>
          <a:lstStyle/>
          <a:p>
            <a:pPr eaLnBrk="1" fontAlgn="auto" hangingPunct="1">
              <a:spcAft>
                <a:spcPts val="0"/>
              </a:spcAft>
              <a:defRPr/>
            </a:pPr>
            <a:r>
              <a:rPr lang="en-US" sz="2800" dirty="0" smtClean="0"/>
              <a:t>Estimated Population Change, Texas Counties, 2010 to 2015</a:t>
            </a:r>
            <a:endParaRPr lang="en-US" sz="2800" dirty="0"/>
          </a:p>
        </p:txBody>
      </p:sp>
      <p:sp>
        <p:nvSpPr>
          <p:cNvPr id="15" name="TextBox 14"/>
          <p:cNvSpPr txBox="1"/>
          <p:nvPr/>
        </p:nvSpPr>
        <p:spPr>
          <a:xfrm>
            <a:off x="0" y="6502400"/>
            <a:ext cx="3652838" cy="230188"/>
          </a:xfrm>
          <a:prstGeom prst="rect">
            <a:avLst/>
          </a:prstGeom>
          <a:noFill/>
        </p:spPr>
        <p:txBody>
          <a:bodyPr wrap="none">
            <a:spAutoFit/>
          </a:bodyPr>
          <a:lstStyle/>
          <a:p>
            <a:pPr>
              <a:defRPr/>
            </a:pPr>
            <a:r>
              <a:rPr lang="en-US" sz="900" dirty="0">
                <a:solidFill>
                  <a:schemeClr val="tx1">
                    <a:lumMod val="50000"/>
                    <a:lumOff val="50000"/>
                  </a:schemeClr>
                </a:solidFill>
                <a:latin typeface="Arial" charset="0"/>
                <a:ea typeface="ＭＳ Ｐゴシック" pitchFamily="-16" charset="-128"/>
              </a:rPr>
              <a:t>Source: U.S. Census Bureau Population Estimates, 2015 Vintage. </a:t>
            </a:r>
          </a:p>
        </p:txBody>
      </p:sp>
      <p:sp>
        <p:nvSpPr>
          <p:cNvPr id="17412" name="TextBox 2"/>
          <p:cNvSpPr txBox="1">
            <a:spLocks noChangeArrowheads="1"/>
          </p:cNvSpPr>
          <p:nvPr/>
        </p:nvSpPr>
        <p:spPr bwMode="auto">
          <a:xfrm>
            <a:off x="5649913" y="14478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191C6F"/>
                </a:solidFill>
                <a:latin typeface="Arial" panose="020B0604020202020204" pitchFamily="34" charset="0"/>
              </a:rPr>
              <a:t>99 counties lost population over the five year period.</a:t>
            </a:r>
          </a:p>
        </p:txBody>
      </p:sp>
      <p:pic>
        <p:nvPicPr>
          <p:cNvPr id="17413" name="Picture 7"/>
          <p:cNvPicPr>
            <a:picLocks noChangeAspect="1"/>
          </p:cNvPicPr>
          <p:nvPr/>
        </p:nvPicPr>
        <p:blipFill>
          <a:blip r:embed="rId3">
            <a:extLst>
              <a:ext uri="{28A0092B-C50C-407E-A947-70E740481C1C}">
                <a14:useLocalDpi xmlns:a14="http://schemas.microsoft.com/office/drawing/2010/main" val="0"/>
              </a:ext>
            </a:extLst>
          </a:blip>
          <a:srcRect l="562" t="9959" r="562" b="9959"/>
          <a:stretch>
            <a:fillRect/>
          </a:stretch>
        </p:blipFill>
        <p:spPr bwMode="auto">
          <a:xfrm>
            <a:off x="1295400" y="1219200"/>
            <a:ext cx="67056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p:cNvPicPr>
          <p:nvPr/>
        </p:nvPicPr>
        <p:blipFill>
          <a:blip r:embed="rId4">
            <a:extLst>
              <a:ext uri="{28A0092B-C50C-407E-A947-70E740481C1C}">
                <a14:useLocalDpi xmlns:a14="http://schemas.microsoft.com/office/drawing/2010/main" val="0"/>
              </a:ext>
            </a:extLst>
          </a:blip>
          <a:srcRect t="27850" r="13058"/>
          <a:stretch>
            <a:fillRect/>
          </a:stretch>
        </p:blipFill>
        <p:spPr bwMode="auto">
          <a:xfrm>
            <a:off x="677863" y="1787525"/>
            <a:ext cx="16922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5B8AEB0-18F8-444F-984F-5195723ACC1A}"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6</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63" y="228600"/>
            <a:ext cx="7539037" cy="990600"/>
          </a:xfrm>
        </p:spPr>
        <p:txBody>
          <a:bodyPr>
            <a:noAutofit/>
          </a:bodyPr>
          <a:lstStyle/>
          <a:p>
            <a:pPr eaLnBrk="1" fontAlgn="auto" hangingPunct="1">
              <a:spcAft>
                <a:spcPts val="0"/>
              </a:spcAft>
              <a:defRPr/>
            </a:pPr>
            <a:r>
              <a:rPr lang="en-US" sz="2800" dirty="0" smtClean="0"/>
              <a:t>Estimated Percent Change of the Total Population </a:t>
            </a:r>
            <a:r>
              <a:rPr lang="en-US" sz="2800" smtClean="0"/>
              <a:t>by County, </a:t>
            </a:r>
            <a:r>
              <a:rPr lang="en-US" sz="2800" dirty="0" smtClean="0"/>
              <a:t>Texas, 2010 to 2015</a:t>
            </a:r>
            <a:endParaRPr lang="en-US" sz="2800" dirty="0"/>
          </a:p>
        </p:txBody>
      </p:sp>
      <p:sp>
        <p:nvSpPr>
          <p:cNvPr id="15" name="TextBox 14"/>
          <p:cNvSpPr txBox="1"/>
          <p:nvPr/>
        </p:nvSpPr>
        <p:spPr>
          <a:xfrm>
            <a:off x="0" y="6538913"/>
            <a:ext cx="4014788" cy="246062"/>
          </a:xfrm>
          <a:prstGeom prst="rect">
            <a:avLst/>
          </a:prstGeom>
          <a:noFill/>
        </p:spPr>
        <p:txBody>
          <a:bodyPr wrap="none">
            <a:spAutoFit/>
          </a:bodyPr>
          <a:lstStyle/>
          <a:p>
            <a:pPr>
              <a:defRPr/>
            </a:pPr>
            <a:r>
              <a:rPr lang="en-US" sz="1000" dirty="0">
                <a:solidFill>
                  <a:schemeClr val="tx1">
                    <a:lumMod val="50000"/>
                    <a:lumOff val="50000"/>
                  </a:schemeClr>
                </a:solidFill>
                <a:latin typeface="Arial" charset="0"/>
                <a:ea typeface="ＭＳ Ｐゴシック" pitchFamily="-16" charset="-128"/>
              </a:rPr>
              <a:t>Source: U.S. Census Bureau Population Estimates, 2015 Vintage. </a:t>
            </a:r>
          </a:p>
        </p:txBody>
      </p:sp>
      <p:pic>
        <p:nvPicPr>
          <p:cNvPr id="19460" name="Picture 2"/>
          <p:cNvPicPr>
            <a:picLocks noChangeAspect="1"/>
          </p:cNvPicPr>
          <p:nvPr/>
        </p:nvPicPr>
        <p:blipFill>
          <a:blip r:embed="rId3">
            <a:extLst>
              <a:ext uri="{28A0092B-C50C-407E-A947-70E740481C1C}">
                <a14:useLocalDpi xmlns:a14="http://schemas.microsoft.com/office/drawing/2010/main" val="0"/>
              </a:ext>
            </a:extLst>
          </a:blip>
          <a:srcRect l="1125" t="7773" r="996" b="10052"/>
          <a:stretch>
            <a:fillRect/>
          </a:stretch>
        </p:blipFill>
        <p:spPr bwMode="auto">
          <a:xfrm>
            <a:off x="1905000" y="1089025"/>
            <a:ext cx="6629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4">
            <a:extLst>
              <a:ext uri="{28A0092B-C50C-407E-A947-70E740481C1C}">
                <a14:useLocalDpi xmlns:a14="http://schemas.microsoft.com/office/drawing/2010/main" val="0"/>
              </a:ext>
            </a:extLst>
          </a:blip>
          <a:srcRect t="27850"/>
          <a:stretch>
            <a:fillRect/>
          </a:stretch>
        </p:blipFill>
        <p:spPr bwMode="auto">
          <a:xfrm>
            <a:off x="790575" y="1828800"/>
            <a:ext cx="19478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557D930-C1F1-4234-A7BF-6AE2A23B4C18}"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7</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1600200"/>
          <a:ext cx="7924800" cy="4757742"/>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1043681">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a:t>
                      </a:r>
                      <a:r>
                        <a:rPr lang="en-US" sz="1600" b="1" dirty="0">
                          <a:effectLst/>
                        </a:rPr>
                        <a:t>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Harris</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a:t>
                      </a:r>
                    </a:p>
                  </a:txBody>
                  <a:tcPr marL="9525" marR="9525" marT="9524"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90,451 </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49.3%</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50.7%</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32.0%</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Bexar</a:t>
                      </a:r>
                      <a:endParaRPr lang="en-US" sz="1800" b="1" i="0" u="none" strike="noStrike" dirty="0">
                        <a:solidFill>
                          <a:schemeClr val="bg1"/>
                        </a:solidFill>
                        <a:effectLst/>
                        <a:latin typeface="Calibri" panose="020F0502020204030204" pitchFamily="34" charset="0"/>
                      </a:endParaRPr>
                    </a:p>
                  </a:txBody>
                  <a:tcPr marL="9525" marR="9525" marT="9524" marB="0" anchor="b">
                    <a:solidFill>
                      <a:schemeClr val="accent1"/>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5</a:t>
                      </a:r>
                    </a:p>
                  </a:txBody>
                  <a:tcPr marL="9525" marR="9525" marT="9524" marB="0" anchor="b">
                    <a:solidFill>
                      <a:schemeClr val="bg1">
                        <a:lumMod val="95000"/>
                      </a:schemeClr>
                    </a:solidFill>
                  </a:tcPr>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37,479 </a:t>
                      </a:r>
                    </a:p>
                  </a:txBody>
                  <a:tcPr marL="9525" marR="9525" marT="9524"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41.2%</a:t>
                      </a:r>
                    </a:p>
                  </a:txBody>
                  <a:tcPr marL="9525" marR="9525" marT="9524" marB="0" anchor="b">
                    <a:solidFill>
                      <a:schemeClr val="bg1">
                        <a:lumMod val="95000"/>
                      </a:schemeClr>
                    </a:solidFill>
                  </a:tcPr>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58.8%</a:t>
                      </a:r>
                    </a:p>
                  </a:txBody>
                  <a:tcPr marL="9525" marR="9525" marT="9524"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17.0%</a:t>
                      </a:r>
                    </a:p>
                  </a:txBody>
                  <a:tcPr marL="9525" marR="9525" marT="9524" marB="0" anchor="b">
                    <a:solidFill>
                      <a:schemeClr val="bg1">
                        <a:lumMod val="95000"/>
                      </a:schemeClr>
                    </a:solidFill>
                  </a:tcPr>
                </a:tc>
              </a:tr>
              <a:tr h="335645">
                <a:tc>
                  <a:txBody>
                    <a:bodyPr/>
                    <a:lstStyle/>
                    <a:p>
                      <a:pPr algn="ctr" fontAlgn="b"/>
                      <a:r>
                        <a:rPr lang="en-US" sz="1800" b="1" i="0" u="none" strike="noStrike" dirty="0" smtClean="0">
                          <a:solidFill>
                            <a:schemeClr val="bg1"/>
                          </a:solidFill>
                          <a:effectLst/>
                          <a:latin typeface="Calibri" panose="020F0502020204030204" pitchFamily="34" charset="0"/>
                        </a:rPr>
                        <a:t>Tarrant</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6</a:t>
                      </a:r>
                    </a:p>
                  </a:txBody>
                  <a:tcPr marL="9525" marR="9525" marT="9524"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36,152 </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46.3%</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53.7%</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20.2%</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Dallas</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9</a:t>
                      </a:r>
                    </a:p>
                  </a:txBody>
                  <a:tcPr marL="9525" marR="9525" marT="9524"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33,760 </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68.1%</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31.9%</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39.0%</a:t>
                      </a:r>
                    </a:p>
                  </a:txBody>
                  <a:tcPr marL="9525" marR="9525" marT="9524" marB="0" anchor="b"/>
                </a:tc>
              </a:tr>
              <a:tr h="335645">
                <a:tc>
                  <a:txBody>
                    <a:bodyPr/>
                    <a:lstStyle/>
                    <a:p>
                      <a:pPr algn="ctr" fontAlgn="b"/>
                      <a:r>
                        <a:rPr lang="en-US" sz="1800" b="1" i="0" u="none" strike="noStrike" dirty="0">
                          <a:solidFill>
                            <a:schemeClr val="bg1"/>
                          </a:solidFill>
                          <a:effectLst/>
                          <a:latin typeface="Calibri" panose="020F0502020204030204" pitchFamily="34" charset="0"/>
                        </a:rPr>
                        <a:t>Fort </a:t>
                      </a:r>
                      <a:r>
                        <a:rPr lang="en-US" sz="1800" b="1" i="0" u="none" strike="noStrike" dirty="0" smtClean="0">
                          <a:solidFill>
                            <a:schemeClr val="bg1"/>
                          </a:solidFill>
                          <a:effectLst/>
                          <a:latin typeface="Calibri" panose="020F0502020204030204" pitchFamily="34" charset="0"/>
                        </a:rPr>
                        <a:t>Bend</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13</a:t>
                      </a:r>
                    </a:p>
                  </a:txBody>
                  <a:tcPr marL="9525" marR="9525" marT="9524"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29,437 </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20.7%</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79.3%</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16.5%</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Collin</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14</a:t>
                      </a:r>
                    </a:p>
                  </a:txBody>
                  <a:tcPr marL="9525" marR="9525" marT="9524"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28,075 </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24.8%</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75.2%</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15.8%</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Denton</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a:t>
                      </a:r>
                    </a:p>
                  </a:txBody>
                  <a:tcPr marL="9525" marR="9525" marT="9524"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25,820 </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25.5%</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74.5%</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11.7%</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Travis</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17</a:t>
                      </a:r>
                    </a:p>
                  </a:txBody>
                  <a:tcPr marL="9525" marR="9525" marT="9524"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25,562 </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42.5%</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57.5%</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22.9%</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Williamson</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27</a:t>
                      </a:r>
                    </a:p>
                  </a:txBody>
                  <a:tcPr marL="9525" marR="9525" marT="9524"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19,086 </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20.9%</a:t>
                      </a:r>
                    </a:p>
                  </a:txBody>
                  <a:tcPr marL="9525" marR="9525" marT="9524"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79.1%</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6.7%</a:t>
                      </a:r>
                    </a:p>
                  </a:txBody>
                  <a:tcPr marL="9525" marR="9525" marT="9524" marB="0" anchor="b"/>
                </a:tc>
              </a:tr>
              <a:tr h="335645">
                <a:tc>
                  <a:txBody>
                    <a:bodyPr/>
                    <a:lstStyle/>
                    <a:p>
                      <a:pPr algn="ctr" fontAlgn="b"/>
                      <a:r>
                        <a:rPr lang="en-US" sz="1800" b="1" i="0" u="none" strike="noStrike" dirty="0" smtClean="0">
                          <a:solidFill>
                            <a:schemeClr val="bg1"/>
                          </a:solidFill>
                          <a:effectLst/>
                          <a:latin typeface="Calibri" panose="020F0502020204030204" pitchFamily="34" charset="0"/>
                        </a:rPr>
                        <a:t>Montgomery</a:t>
                      </a:r>
                      <a:endParaRPr lang="en-US" sz="1800" b="1" i="0" u="none" strike="noStrike" dirty="0">
                        <a:solidFill>
                          <a:schemeClr val="bg1"/>
                        </a:solidFill>
                        <a:effectLst/>
                        <a:latin typeface="Calibri" panose="020F0502020204030204" pitchFamily="34" charset="0"/>
                      </a:endParaRP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29</a:t>
                      </a:r>
                    </a:p>
                  </a:txBody>
                  <a:tcPr marL="9525" marR="9525" marT="9524"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18,505 </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19.2%</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80.8%</a:t>
                      </a:r>
                    </a:p>
                  </a:txBody>
                  <a:tcPr marL="9525" marR="9525" marT="9524"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9.9%</a:t>
                      </a:r>
                    </a:p>
                  </a:txBody>
                  <a:tcPr marL="9525" marR="9525" marT="9524" marB="0" anchor="b"/>
                </a:tc>
              </a:tr>
              <a:tr h="17938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18">
                <a:tc gridSpan="6">
                  <a:txBody>
                    <a:bodyPr/>
                    <a:lstStyle/>
                    <a:p>
                      <a:pPr marL="0" marR="0">
                        <a:lnSpc>
                          <a:spcPct val="107000"/>
                        </a:lnSpc>
                        <a:spcBef>
                          <a:spcPts val="0"/>
                        </a:spcBef>
                        <a:spcAft>
                          <a:spcPts val="0"/>
                        </a:spcAft>
                      </a:pPr>
                      <a:r>
                        <a:rPr lang="en-US" sz="1000" dirty="0">
                          <a:effectLst/>
                        </a:rPr>
                        <a:t>Source: U.S. Census  Bureau, </a:t>
                      </a:r>
                      <a:r>
                        <a:rPr lang="en-US" sz="1000" dirty="0" smtClean="0">
                          <a:effectLst/>
                        </a:rPr>
                        <a:t>2015 </a:t>
                      </a:r>
                      <a:r>
                        <a:rPr lang="en-US" sz="1000" dirty="0">
                          <a:effectLst/>
                        </a:rPr>
                        <a:t>Vintage Population Estimates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1596" name="Rectangle 2"/>
          <p:cNvSpPr>
            <a:spLocks noChangeArrowheads="1"/>
          </p:cNvSpPr>
          <p:nvPr/>
        </p:nvSpPr>
        <p:spPr bwMode="auto">
          <a:xfrm>
            <a:off x="2743200" y="76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latin typeface="Arial" panose="020B0604020202020204" pitchFamily="34" charset="0"/>
              </a:rPr>
              <a:t>Top Counties for Numeric Growth in Texas, 2014-2015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743200" y="76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chemeClr val="bg1"/>
                </a:solidFill>
                <a:latin typeface="Arial" panose="020B0604020202020204" pitchFamily="34" charset="0"/>
              </a:rPr>
              <a:t>Top Counties for Percent Growth* in Texas, 2014-2015</a:t>
            </a:r>
          </a:p>
        </p:txBody>
      </p:sp>
      <p:graphicFrame>
        <p:nvGraphicFramePr>
          <p:cNvPr id="4" name="Table 3"/>
          <p:cNvGraphicFramePr>
            <a:graphicFrameLocks noGrp="1"/>
          </p:cNvGraphicFramePr>
          <p:nvPr/>
        </p:nvGraphicFramePr>
        <p:xfrm>
          <a:off x="1600200" y="1219200"/>
          <a:ext cx="6153150" cy="5018085"/>
        </p:xfrm>
        <a:graphic>
          <a:graphicData uri="http://schemas.openxmlformats.org/drawingml/2006/table">
            <a:tbl>
              <a:tblPr firstRow="1" firstCol="1" bandRow="1">
                <a:tableStyleId>{5C22544A-7EE6-4342-B048-85BDC9FD1C3A}</a:tableStyleId>
              </a:tblPr>
              <a:tblGrid>
                <a:gridCol w="1981098"/>
                <a:gridCol w="609568"/>
                <a:gridCol w="1066745"/>
                <a:gridCol w="1066745"/>
                <a:gridCol w="1428994"/>
              </a:tblGrid>
              <a:tr h="1043807">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76" marR="68576"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chor="b"/>
                </a:tc>
                <a:tc>
                  <a:txBody>
                    <a:bodyPr/>
                    <a:lstStyle/>
                    <a:p>
                      <a:pPr marL="0" marR="0" algn="ctr">
                        <a:lnSpc>
                          <a:spcPct val="107000"/>
                        </a:lnSpc>
                        <a:spcBef>
                          <a:spcPts val="0"/>
                        </a:spcBef>
                        <a:spcAft>
                          <a:spcPts val="0"/>
                        </a:spcAft>
                      </a:pPr>
                      <a:r>
                        <a:rPr lang="en-US" sz="1600" dirty="0" smtClean="0">
                          <a:effectLst/>
                        </a:rPr>
                        <a:t>2014-2015 </a:t>
                      </a:r>
                      <a:r>
                        <a:rPr lang="en-US" sz="1600" dirty="0">
                          <a:effectLst/>
                        </a:rPr>
                        <a:t>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Hays </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85.5%</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Comal </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4.5%</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90.7%</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Fort Bend </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4.3%</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79.3%</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16.5%</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Williamson </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79.1%</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6.7%</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Montgomery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10</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3.6%</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80.8%</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9.9%</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Denton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74.5%</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11.7%</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Ector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18</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63.1%</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Midland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19</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3.3%</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66.2%</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Collin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23</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75.2%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15.8%</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Kaufman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25</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79.8%</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Parker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29</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89.8%</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Brazos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69.2%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27.4%</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Guadalupe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38</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2.7%</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78.8%</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4.6%</a:t>
                      </a:r>
                    </a:p>
                  </a:txBody>
                  <a:tcPr marL="9525" marR="9525" marT="9526" marB="0" anchor="b"/>
                </a:tc>
              </a:tr>
              <a:tr h="283877">
                <a:tc>
                  <a:txBody>
                    <a:bodyPr/>
                    <a:lstStyle/>
                    <a:p>
                      <a:pPr algn="ctr" fontAlgn="b"/>
                      <a:r>
                        <a:rPr lang="en-US" sz="1800" b="1" i="0" u="none" strike="noStrike" dirty="0">
                          <a:solidFill>
                            <a:schemeClr val="bg1"/>
                          </a:solidFill>
                          <a:effectLst/>
                          <a:latin typeface="Calibri" panose="020F0502020204030204" pitchFamily="34" charset="0"/>
                        </a:rPr>
                        <a:t>Ellis </a:t>
                      </a:r>
                    </a:p>
                  </a:txBody>
                  <a:tcPr marL="9525" marR="9525" marT="9526"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39</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77.2%</a:t>
                      </a:r>
                    </a:p>
                  </a:txBody>
                  <a:tcPr marL="9525" marR="9525" marT="9526"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6" marB="0" anchor="b"/>
                </a:tc>
              </a:tr>
            </a:tbl>
          </a:graphicData>
        </a:graphic>
      </p:graphicFrame>
      <p:sp>
        <p:nvSpPr>
          <p:cNvPr id="5" name="Rectangle 4"/>
          <p:cNvSpPr/>
          <p:nvPr/>
        </p:nvSpPr>
        <p:spPr>
          <a:xfrm>
            <a:off x="104775" y="6237288"/>
            <a:ext cx="4572000" cy="635000"/>
          </a:xfrm>
          <a:prstGeom prst="rect">
            <a:avLst/>
          </a:prstGeom>
        </p:spPr>
        <p:txBody>
          <a:bodyPr>
            <a:spAutoFit/>
          </a:bodyPr>
          <a:lstStyle/>
          <a:p>
            <a:pPr>
              <a:lnSpc>
                <a:spcPct val="107000"/>
              </a:lnSpc>
              <a:spcBef>
                <a:spcPts val="0"/>
              </a:spcBef>
              <a:spcAft>
                <a:spcPts val="0"/>
              </a:spcAft>
              <a:defRPr/>
            </a:pPr>
            <a:r>
              <a:rPr lang="en-US" sz="1100" dirty="0">
                <a:solidFill>
                  <a:schemeClr val="bg1">
                    <a:lumMod val="75000"/>
                  </a:schemeClr>
                </a:solidFill>
                <a:latin typeface="Arial" charset="0"/>
                <a:ea typeface="ＭＳ Ｐゴシック" pitchFamily="-16" charset="-128"/>
              </a:rPr>
              <a:t>*Among Counties with 10,000 or more population in 2014</a:t>
            </a:r>
          </a:p>
          <a:p>
            <a:pPr>
              <a:lnSpc>
                <a:spcPct val="107000"/>
              </a:lnSpc>
              <a:spcBef>
                <a:spcPts val="0"/>
              </a:spcBef>
              <a:spcAft>
                <a:spcPts val="0"/>
              </a:spcAft>
              <a:defRPr/>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2015 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EA3C0B-1E93-42B8-8FF5-3C16748DFD5D}">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19205</TotalTime>
  <Words>2173</Words>
  <Application>Microsoft Office PowerPoint</Application>
  <PresentationFormat>Letter Paper (8.5x11 in)</PresentationFormat>
  <Paragraphs>446</Paragraphs>
  <Slides>37</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ＭＳ Ｐゴシック</vt:lpstr>
      <vt:lpstr>Arial</vt:lpstr>
      <vt:lpstr>Arial Black</vt:lpstr>
      <vt:lpstr>Calibri</vt:lpstr>
      <vt:lpstr>Calibri Light</vt:lpstr>
      <vt:lpstr>Times New Roman</vt:lpstr>
      <vt:lpstr>1_Office Theme</vt:lpstr>
      <vt:lpstr>Chart</vt:lpstr>
      <vt:lpstr>Texas and Bexar County Demographic and Housing Characteristics and Trends</vt:lpstr>
      <vt:lpstr>Growing States, 2000-2015</vt:lpstr>
      <vt:lpstr>Total Population and Population Change in Texas, 1950-2014</vt:lpstr>
      <vt:lpstr>PowerPoint Presentation</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PowerPoint Presentation</vt:lpstr>
      <vt:lpstr>Percent Population by Race and Ethnicity, Texas, 2000 and 2010</vt:lpstr>
      <vt:lpstr>Percent of the Population by Race and Ethnicity, San Antonio and Texas, 2010</vt:lpstr>
      <vt:lpstr>Texas White (non-Hispanic) and Hispanic Populations by Age, 2014</vt:lpstr>
      <vt:lpstr>Bexar County White (non-Hispanic) and Hispanic Populations by Age, 2013</vt:lpstr>
      <vt:lpstr>Domestic and International Net Migration for the Top Five Growth States, 2013-14</vt:lpstr>
      <vt:lpstr>Top 10 Gross Migration States for Domestic Migration to Texas, 2013</vt:lpstr>
      <vt:lpstr>Top 10 Destination Counties for Interstate Domestic Migration to Texas, 2009-2013</vt:lpstr>
      <vt:lpstr>Annual Shares of Recent Non-Citizen Immigrants to Texas by World Area of Birth, 2005-2013 </vt:lpstr>
      <vt:lpstr>PowerPoint Presentation</vt:lpstr>
      <vt:lpstr>PowerPoint Presentation</vt:lpstr>
      <vt:lpstr>PowerPoint Presentation</vt:lpstr>
      <vt:lpstr>PowerPoint Presentation</vt:lpstr>
      <vt:lpstr>PowerPoint Presentation</vt:lpstr>
      <vt:lpstr>Housing and Household Characteristics, San Antonio and Texas</vt:lpstr>
      <vt:lpstr>Population Characteristics, San Antonio and Texas</vt:lpstr>
      <vt:lpstr>PowerPoint Presentation</vt:lpstr>
      <vt:lpstr>PowerPoint Presentation</vt:lpstr>
      <vt:lpstr>PowerPoint Presentation</vt:lpstr>
      <vt:lpstr>PowerPoint Presentation</vt:lpstr>
      <vt:lpstr>PowerPoint Presentation</vt:lpstr>
      <vt:lpstr>PowerPoint Presentation</vt:lpstr>
      <vt:lpstr>Educational Attainment of Persons Aged 25 Years and Older, NH White, Texas, Bexar County, San Antonio, 2014 </vt:lpstr>
      <vt:lpstr>Educational Attainment of Persons Aged 25 Years and Older, Hispanic for Texas, Bexar County, and San Antonio, 2014 </vt:lpstr>
      <vt:lpstr>Percent of Persons  by Age Group with at a Bachelors Degree or Higher, Texas, Bexar County, and San Antonio, 2014</vt:lpstr>
      <vt:lpstr>Percent of Hispanic Students Graduating from Bexar County High Schools by Year, 2011-2014</vt:lpstr>
      <vt:lpstr>Dropout (7-12th grades) Rates by District, Bexar County, 2014-15</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524</cp:revision>
  <cp:lastPrinted>2012-07-15T20:37:49Z</cp:lastPrinted>
  <dcterms:created xsi:type="dcterms:W3CDTF">2010-01-22T14:36:29Z</dcterms:created>
  <dcterms:modified xsi:type="dcterms:W3CDTF">2016-09-26T15:17:31Z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