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omments/comment1.xml" ContentType="application/vnd.openxmlformats-officedocument.presentationml.comment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4"/>
  </p:sldMasterIdLst>
  <p:notesMasterIdLst>
    <p:notesMasterId r:id="rId33"/>
  </p:notesMasterIdLst>
  <p:handoutMasterIdLst>
    <p:handoutMasterId r:id="rId34"/>
  </p:handoutMasterIdLst>
  <p:sldIdLst>
    <p:sldId id="353" r:id="rId5"/>
    <p:sldId id="356" r:id="rId6"/>
    <p:sldId id="357" r:id="rId7"/>
    <p:sldId id="358" r:id="rId8"/>
    <p:sldId id="361" r:id="rId9"/>
    <p:sldId id="363" r:id="rId10"/>
    <p:sldId id="364" r:id="rId11"/>
    <p:sldId id="365" r:id="rId12"/>
    <p:sldId id="366" r:id="rId13"/>
    <p:sldId id="367" r:id="rId14"/>
    <p:sldId id="368" r:id="rId15"/>
    <p:sldId id="369" r:id="rId16"/>
    <p:sldId id="370" r:id="rId17"/>
    <p:sldId id="371" r:id="rId18"/>
    <p:sldId id="372" r:id="rId19"/>
    <p:sldId id="374" r:id="rId20"/>
    <p:sldId id="375" r:id="rId21"/>
    <p:sldId id="376" r:id="rId22"/>
    <p:sldId id="380" r:id="rId23"/>
    <p:sldId id="381" r:id="rId24"/>
    <p:sldId id="383" r:id="rId25"/>
    <p:sldId id="390" r:id="rId26"/>
    <p:sldId id="389" r:id="rId27"/>
    <p:sldId id="391" r:id="rId28"/>
    <p:sldId id="392" r:id="rId29"/>
    <p:sldId id="394" r:id="rId30"/>
    <p:sldId id="393" r:id="rId31"/>
    <p:sldId id="352" r:id="rId32"/>
  </p:sldIdLst>
  <p:sldSz cx="9144000" cy="6858000" type="letter"/>
  <p:notesSz cx="9296400" cy="7010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353"/>
            <p14:sldId id="356"/>
            <p14:sldId id="357"/>
            <p14:sldId id="358"/>
            <p14:sldId id="361"/>
            <p14:sldId id="363"/>
            <p14:sldId id="364"/>
            <p14:sldId id="365"/>
            <p14:sldId id="366"/>
            <p14:sldId id="367"/>
            <p14:sldId id="368"/>
            <p14:sldId id="369"/>
            <p14:sldId id="370"/>
            <p14:sldId id="371"/>
            <p14:sldId id="372"/>
            <p14:sldId id="374"/>
            <p14:sldId id="375"/>
            <p14:sldId id="376"/>
            <p14:sldId id="380"/>
            <p14:sldId id="381"/>
            <p14:sldId id="383"/>
            <p14:sldId id="390"/>
            <p14:sldId id="389"/>
            <p14:sldId id="391"/>
            <p14:sldId id="392"/>
            <p14:sldId id="394"/>
            <p14:sldId id="393"/>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8F8D"/>
    <a:srgbClr val="1B1E7A"/>
    <a:srgbClr val="4383D1"/>
    <a:srgbClr val="AF423F"/>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16" autoAdjust="0"/>
    <p:restoredTop sz="77726" autoAdjust="0"/>
  </p:normalViewPr>
  <p:slideViewPr>
    <p:cSldViewPr>
      <p:cViewPr varScale="1">
        <p:scale>
          <a:sx n="89" d="100"/>
          <a:sy n="89" d="100"/>
        </p:scale>
        <p:origin x="100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446"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24704724409448"/>
          <c:y val="2.2828248031496062E-2"/>
          <c:w val="0.86575295275590547"/>
          <c:h val="0.72987598425196853"/>
        </c:manualLayout>
      </c:layout>
      <c:barChart>
        <c:barDir val="col"/>
        <c:grouping val="stacked"/>
        <c:varyColors val="0"/>
        <c:ser>
          <c:idx val="0"/>
          <c:order val="0"/>
          <c:tx>
            <c:strRef>
              <c:f>Sheet1!$A$2</c:f>
              <c:strCache>
                <c:ptCount val="1"/>
                <c:pt idx="0">
                  <c:v>Hispanic or Latino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Sheet1!$B$2:$C$2</c:f>
              <c:numCache>
                <c:formatCode>0.0%</c:formatCode>
                <c:ptCount val="2"/>
                <c:pt idx="0">
                  <c:v>0.622</c:v>
                </c:pt>
                <c:pt idx="1">
                  <c:v>0.376</c:v>
                </c:pt>
              </c:numCache>
            </c:numRef>
          </c:val>
        </c:ser>
        <c:ser>
          <c:idx val="1"/>
          <c:order val="1"/>
          <c:tx>
            <c:strRef>
              <c:f>Sheet1!$A$3</c:f>
              <c:strCache>
                <c:ptCount val="1"/>
                <c:pt idx="0">
                  <c:v>White alone, not 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Sheet1!$B$3:$C$3</c:f>
              <c:numCache>
                <c:formatCode>0.0%</c:formatCode>
                <c:ptCount val="2"/>
                <c:pt idx="0">
                  <c:v>0.25600000000000001</c:v>
                </c:pt>
                <c:pt idx="1">
                  <c:v>0.45300000000000001</c:v>
                </c:pt>
              </c:numCache>
            </c:numRef>
          </c:val>
        </c:ser>
        <c:ser>
          <c:idx val="2"/>
          <c:order val="2"/>
          <c:tx>
            <c:strRef>
              <c:f>Sheet1!$A$4</c:f>
              <c:strCache>
                <c:ptCount val="1"/>
                <c:pt idx="0">
                  <c:v>Black or African American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Sheet1!$B$4:$C$4</c:f>
              <c:numCache>
                <c:formatCode>0.0%</c:formatCode>
                <c:ptCount val="2"/>
                <c:pt idx="0">
                  <c:v>5.8999999999999997E-2</c:v>
                </c:pt>
                <c:pt idx="1">
                  <c:v>0.108</c:v>
                </c:pt>
              </c:numCache>
            </c:numRef>
          </c:val>
        </c:ser>
        <c:ser>
          <c:idx val="3"/>
          <c:order val="3"/>
          <c:tx>
            <c:strRef>
              <c:f>Sheet1!$A$5</c:f>
              <c:strCache>
                <c:ptCount val="1"/>
                <c:pt idx="0">
                  <c:v>All Other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Sheet1!$B$5:$C$5</c:f>
              <c:numCache>
                <c:formatCode>0.0%</c:formatCode>
                <c:ptCount val="2"/>
                <c:pt idx="0">
                  <c:v>5.8000000000000003E-2</c:v>
                </c:pt>
                <c:pt idx="1">
                  <c:v>6.3E-2</c:v>
                </c:pt>
              </c:numCache>
            </c:numRef>
          </c:val>
        </c:ser>
        <c:dLbls>
          <c:showLegendKey val="0"/>
          <c:showVal val="0"/>
          <c:showCatName val="0"/>
          <c:showSerName val="0"/>
          <c:showPercent val="0"/>
          <c:showBubbleSize val="0"/>
        </c:dLbls>
        <c:gapWidth val="219"/>
        <c:overlap val="100"/>
        <c:axId val="221788096"/>
        <c:axId val="225821096"/>
      </c:barChart>
      <c:catAx>
        <c:axId val="22178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5821096"/>
        <c:crosses val="autoZero"/>
        <c:auto val="1"/>
        <c:lblAlgn val="ctr"/>
        <c:lblOffset val="100"/>
        <c:noMultiLvlLbl val="0"/>
      </c:catAx>
      <c:valAx>
        <c:axId val="2258210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1788096"/>
        <c:crosses val="autoZero"/>
        <c:crossBetween val="between"/>
      </c:valAx>
      <c:spPr>
        <a:noFill/>
        <a:ln>
          <a:noFill/>
        </a:ln>
        <a:effectLst/>
      </c:spPr>
    </c:plotArea>
    <c:legend>
      <c:legendPos val="b"/>
      <c:layout>
        <c:manualLayout>
          <c:xMode val="edge"/>
          <c:yMode val="edge"/>
          <c:x val="0.34885515091863517"/>
          <c:y val="0.24553789370078744"/>
          <c:w val="0.42520636482939633"/>
          <c:h val="0.3575871062992125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chemeClr val="accent2"/>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c:v>
                </c:pt>
              </c:strCache>
            </c:strRef>
          </c:cat>
          <c:val>
            <c:numRef>
              <c:f>Sheet1!$B$2:$B$87</c:f>
              <c:numCache>
                <c:formatCode>#,##0</c:formatCode>
                <c:ptCount val="86"/>
                <c:pt idx="0">
                  <c:v>130182</c:v>
                </c:pt>
                <c:pt idx="1">
                  <c:v>130208</c:v>
                </c:pt>
                <c:pt idx="2">
                  <c:v>130631</c:v>
                </c:pt>
                <c:pt idx="3">
                  <c:v>121188</c:v>
                </c:pt>
                <c:pt idx="4">
                  <c:v>119081</c:v>
                </c:pt>
                <c:pt idx="5">
                  <c:v>121563</c:v>
                </c:pt>
                <c:pt idx="6">
                  <c:v>123281</c:v>
                </c:pt>
                <c:pt idx="7">
                  <c:v>123894</c:v>
                </c:pt>
                <c:pt idx="8">
                  <c:v>125033</c:v>
                </c:pt>
                <c:pt idx="9">
                  <c:v>126613</c:v>
                </c:pt>
                <c:pt idx="10">
                  <c:v>127680</c:v>
                </c:pt>
                <c:pt idx="11">
                  <c:v>128026</c:v>
                </c:pt>
                <c:pt idx="12">
                  <c:v>130544</c:v>
                </c:pt>
                <c:pt idx="13">
                  <c:v>132222</c:v>
                </c:pt>
                <c:pt idx="14">
                  <c:v>131655</c:v>
                </c:pt>
                <c:pt idx="15">
                  <c:v>130712</c:v>
                </c:pt>
                <c:pt idx="16">
                  <c:v>131671</c:v>
                </c:pt>
                <c:pt idx="17">
                  <c:v>132552</c:v>
                </c:pt>
                <c:pt idx="18">
                  <c:v>134833</c:v>
                </c:pt>
                <c:pt idx="19">
                  <c:v>138677</c:v>
                </c:pt>
                <c:pt idx="20">
                  <c:v>136579</c:v>
                </c:pt>
                <c:pt idx="21">
                  <c:v>138148</c:v>
                </c:pt>
                <c:pt idx="22">
                  <c:v>138457</c:v>
                </c:pt>
                <c:pt idx="23">
                  <c:v>137227</c:v>
                </c:pt>
                <c:pt idx="24">
                  <c:v>136779</c:v>
                </c:pt>
                <c:pt idx="25">
                  <c:v>137694</c:v>
                </c:pt>
                <c:pt idx="26">
                  <c:v>140934</c:v>
                </c:pt>
                <c:pt idx="27">
                  <c:v>145349</c:v>
                </c:pt>
                <c:pt idx="28">
                  <c:v>148028</c:v>
                </c:pt>
                <c:pt idx="29">
                  <c:v>146506</c:v>
                </c:pt>
                <c:pt idx="30">
                  <c:v>149022</c:v>
                </c:pt>
                <c:pt idx="31">
                  <c:v>149716</c:v>
                </c:pt>
                <c:pt idx="32">
                  <c:v>150664</c:v>
                </c:pt>
                <c:pt idx="33">
                  <c:v>150037</c:v>
                </c:pt>
                <c:pt idx="34">
                  <c:v>142305</c:v>
                </c:pt>
                <c:pt idx="35">
                  <c:v>139118</c:v>
                </c:pt>
                <c:pt idx="36">
                  <c:v>136248</c:v>
                </c:pt>
                <c:pt idx="37">
                  <c:v>134305</c:v>
                </c:pt>
                <c:pt idx="38">
                  <c:v>136817</c:v>
                </c:pt>
                <c:pt idx="39">
                  <c:v>134713</c:v>
                </c:pt>
                <c:pt idx="40">
                  <c:v>137662</c:v>
                </c:pt>
                <c:pt idx="41">
                  <c:v>147384</c:v>
                </c:pt>
                <c:pt idx="42">
                  <c:v>159157</c:v>
                </c:pt>
                <c:pt idx="43">
                  <c:v>160978</c:v>
                </c:pt>
                <c:pt idx="44">
                  <c:v>153382</c:v>
                </c:pt>
                <c:pt idx="45">
                  <c:v>147461</c:v>
                </c:pt>
                <c:pt idx="46">
                  <c:v>146946</c:v>
                </c:pt>
                <c:pt idx="47">
                  <c:v>149541</c:v>
                </c:pt>
                <c:pt idx="48">
                  <c:v>161829</c:v>
                </c:pt>
                <c:pt idx="49">
                  <c:v>170740</c:v>
                </c:pt>
                <c:pt idx="50">
                  <c:v>176118</c:v>
                </c:pt>
                <c:pt idx="51">
                  <c:v>179215</c:v>
                </c:pt>
                <c:pt idx="52">
                  <c:v>182749</c:v>
                </c:pt>
                <c:pt idx="53">
                  <c:v>186361</c:v>
                </c:pt>
                <c:pt idx="54">
                  <c:v>182838</c:v>
                </c:pt>
                <c:pt idx="55">
                  <c:v>183726</c:v>
                </c:pt>
                <c:pt idx="56">
                  <c:v>181261</c:v>
                </c:pt>
                <c:pt idx="57">
                  <c:v>176860</c:v>
                </c:pt>
                <c:pt idx="58">
                  <c:v>176013</c:v>
                </c:pt>
                <c:pt idx="59">
                  <c:v>170220</c:v>
                </c:pt>
                <c:pt idx="60">
                  <c:v>165465</c:v>
                </c:pt>
                <c:pt idx="61">
                  <c:v>159396</c:v>
                </c:pt>
                <c:pt idx="62">
                  <c:v>151008</c:v>
                </c:pt>
                <c:pt idx="63">
                  <c:v>149312</c:v>
                </c:pt>
                <c:pt idx="64">
                  <c:v>146499</c:v>
                </c:pt>
                <c:pt idx="65">
                  <c:v>149903</c:v>
                </c:pt>
                <c:pt idx="66">
                  <c:v>150542</c:v>
                </c:pt>
                <c:pt idx="67">
                  <c:v>120685</c:v>
                </c:pt>
                <c:pt idx="68">
                  <c:v>113828</c:v>
                </c:pt>
                <c:pt idx="69">
                  <c:v>114937</c:v>
                </c:pt>
                <c:pt idx="70">
                  <c:v>111203</c:v>
                </c:pt>
                <c:pt idx="71">
                  <c:v>100706</c:v>
                </c:pt>
                <c:pt idx="72">
                  <c:v>92331</c:v>
                </c:pt>
                <c:pt idx="73">
                  <c:v>85389</c:v>
                </c:pt>
                <c:pt idx="74">
                  <c:v>80698</c:v>
                </c:pt>
                <c:pt idx="75">
                  <c:v>76519</c:v>
                </c:pt>
                <c:pt idx="76">
                  <c:v>70889</c:v>
                </c:pt>
                <c:pt idx="77">
                  <c:v>67892</c:v>
                </c:pt>
                <c:pt idx="78">
                  <c:v>65669</c:v>
                </c:pt>
                <c:pt idx="79">
                  <c:v>60005</c:v>
                </c:pt>
                <c:pt idx="80">
                  <c:v>56491</c:v>
                </c:pt>
                <c:pt idx="81">
                  <c:v>53705</c:v>
                </c:pt>
                <c:pt idx="82">
                  <c:v>51089</c:v>
                </c:pt>
                <c:pt idx="83">
                  <c:v>47926</c:v>
                </c:pt>
                <c:pt idx="84">
                  <c:v>43290</c:v>
                </c:pt>
                <c:pt idx="85">
                  <c:v>245996</c:v>
                </c:pt>
              </c:numCache>
            </c:numRef>
          </c:val>
        </c:ser>
        <c:ser>
          <c:idx val="1"/>
          <c:order val="1"/>
          <c:tx>
            <c:strRef>
              <c:f>Sheet1!$C$1</c:f>
              <c:strCache>
                <c:ptCount val="1"/>
                <c:pt idx="0">
                  <c:v>Hispanic</c:v>
                </c:pt>
              </c:strCache>
            </c:strRef>
          </c:tx>
          <c:spPr>
            <a:solidFill>
              <a:srgbClr val="0000FF"/>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c:v>
                </c:pt>
              </c:strCache>
            </c:strRef>
          </c:cat>
          <c:val>
            <c:numRef>
              <c:f>Sheet1!$C$2:$C$87</c:f>
              <c:numCache>
                <c:formatCode>#,##0</c:formatCode>
                <c:ptCount val="86"/>
                <c:pt idx="0">
                  <c:v>195051</c:v>
                </c:pt>
                <c:pt idx="1">
                  <c:v>194676</c:v>
                </c:pt>
                <c:pt idx="2">
                  <c:v>189370</c:v>
                </c:pt>
                <c:pt idx="3">
                  <c:v>191539</c:v>
                </c:pt>
                <c:pt idx="4">
                  <c:v>192485</c:v>
                </c:pt>
                <c:pt idx="5">
                  <c:v>195623</c:v>
                </c:pt>
                <c:pt idx="6">
                  <c:v>196627</c:v>
                </c:pt>
                <c:pt idx="7">
                  <c:v>194748</c:v>
                </c:pt>
                <c:pt idx="8">
                  <c:v>194558</c:v>
                </c:pt>
                <c:pt idx="9">
                  <c:v>193721</c:v>
                </c:pt>
                <c:pt idx="10">
                  <c:v>194498</c:v>
                </c:pt>
                <c:pt idx="11">
                  <c:v>196473</c:v>
                </c:pt>
                <c:pt idx="12">
                  <c:v>199636</c:v>
                </c:pt>
                <c:pt idx="13">
                  <c:v>198046</c:v>
                </c:pt>
                <c:pt idx="14">
                  <c:v>191873</c:v>
                </c:pt>
                <c:pt idx="15">
                  <c:v>187095</c:v>
                </c:pt>
                <c:pt idx="16">
                  <c:v>183887</c:v>
                </c:pt>
                <c:pt idx="17">
                  <c:v>182567</c:v>
                </c:pt>
                <c:pt idx="18">
                  <c:v>182308</c:v>
                </c:pt>
                <c:pt idx="19">
                  <c:v>183034</c:v>
                </c:pt>
                <c:pt idx="20">
                  <c:v>181283</c:v>
                </c:pt>
                <c:pt idx="21">
                  <c:v>180874</c:v>
                </c:pt>
                <c:pt idx="22">
                  <c:v>177161</c:v>
                </c:pt>
                <c:pt idx="23">
                  <c:v>172616</c:v>
                </c:pt>
                <c:pt idx="24">
                  <c:v>167191</c:v>
                </c:pt>
                <c:pt idx="25">
                  <c:v>166283</c:v>
                </c:pt>
                <c:pt idx="26">
                  <c:v>166244</c:v>
                </c:pt>
                <c:pt idx="27">
                  <c:v>165782</c:v>
                </c:pt>
                <c:pt idx="28">
                  <c:v>164409</c:v>
                </c:pt>
                <c:pt idx="29">
                  <c:v>161934</c:v>
                </c:pt>
                <c:pt idx="30">
                  <c:v>164489</c:v>
                </c:pt>
                <c:pt idx="31">
                  <c:v>164183</c:v>
                </c:pt>
                <c:pt idx="32">
                  <c:v>164401</c:v>
                </c:pt>
                <c:pt idx="33">
                  <c:v>163800</c:v>
                </c:pt>
                <c:pt idx="34">
                  <c:v>153399</c:v>
                </c:pt>
                <c:pt idx="35">
                  <c:v>151336</c:v>
                </c:pt>
                <c:pt idx="36">
                  <c:v>150977</c:v>
                </c:pt>
                <c:pt idx="37">
                  <c:v>151092</c:v>
                </c:pt>
                <c:pt idx="38">
                  <c:v>151604</c:v>
                </c:pt>
                <c:pt idx="39">
                  <c:v>146606</c:v>
                </c:pt>
                <c:pt idx="40">
                  <c:v>145876</c:v>
                </c:pt>
                <c:pt idx="41">
                  <c:v>144575</c:v>
                </c:pt>
                <c:pt idx="42">
                  <c:v>141739</c:v>
                </c:pt>
                <c:pt idx="43">
                  <c:v>139782</c:v>
                </c:pt>
                <c:pt idx="44">
                  <c:v>131336</c:v>
                </c:pt>
                <c:pt idx="45">
                  <c:v>126453</c:v>
                </c:pt>
                <c:pt idx="46">
                  <c:v>122362</c:v>
                </c:pt>
                <c:pt idx="47">
                  <c:v>121027</c:v>
                </c:pt>
                <c:pt idx="48">
                  <c:v>121392</c:v>
                </c:pt>
                <c:pt idx="49">
                  <c:v>116922</c:v>
                </c:pt>
                <c:pt idx="50">
                  <c:v>113569</c:v>
                </c:pt>
                <c:pt idx="51">
                  <c:v>109163</c:v>
                </c:pt>
                <c:pt idx="52">
                  <c:v>106551</c:v>
                </c:pt>
                <c:pt idx="53">
                  <c:v>104703</c:v>
                </c:pt>
                <c:pt idx="54">
                  <c:v>97594</c:v>
                </c:pt>
                <c:pt idx="55">
                  <c:v>93839</c:v>
                </c:pt>
                <c:pt idx="56">
                  <c:v>89989</c:v>
                </c:pt>
                <c:pt idx="57">
                  <c:v>86204</c:v>
                </c:pt>
                <c:pt idx="58">
                  <c:v>82187</c:v>
                </c:pt>
                <c:pt idx="59">
                  <c:v>76210</c:v>
                </c:pt>
                <c:pt idx="60">
                  <c:v>71599</c:v>
                </c:pt>
                <c:pt idx="61">
                  <c:v>66435</c:v>
                </c:pt>
                <c:pt idx="62">
                  <c:v>64301</c:v>
                </c:pt>
                <c:pt idx="63">
                  <c:v>61984</c:v>
                </c:pt>
                <c:pt idx="64">
                  <c:v>57983</c:v>
                </c:pt>
                <c:pt idx="65">
                  <c:v>55133</c:v>
                </c:pt>
                <c:pt idx="66">
                  <c:v>51864</c:v>
                </c:pt>
                <c:pt idx="67">
                  <c:v>46364</c:v>
                </c:pt>
                <c:pt idx="68">
                  <c:v>43175</c:v>
                </c:pt>
                <c:pt idx="69">
                  <c:v>39702</c:v>
                </c:pt>
                <c:pt idx="70">
                  <c:v>36413</c:v>
                </c:pt>
                <c:pt idx="71">
                  <c:v>32999</c:v>
                </c:pt>
                <c:pt idx="72">
                  <c:v>30842</c:v>
                </c:pt>
                <c:pt idx="73">
                  <c:v>29130</c:v>
                </c:pt>
                <c:pt idx="74">
                  <c:v>26834</c:v>
                </c:pt>
                <c:pt idx="75">
                  <c:v>25440</c:v>
                </c:pt>
                <c:pt idx="76">
                  <c:v>23750</c:v>
                </c:pt>
                <c:pt idx="77">
                  <c:v>22520</c:v>
                </c:pt>
                <c:pt idx="78">
                  <c:v>21396</c:v>
                </c:pt>
                <c:pt idx="79">
                  <c:v>19157</c:v>
                </c:pt>
                <c:pt idx="80">
                  <c:v>17145</c:v>
                </c:pt>
                <c:pt idx="81">
                  <c:v>16242</c:v>
                </c:pt>
                <c:pt idx="82">
                  <c:v>15204</c:v>
                </c:pt>
                <c:pt idx="83">
                  <c:v>14405</c:v>
                </c:pt>
                <c:pt idx="84">
                  <c:v>12611</c:v>
                </c:pt>
                <c:pt idx="85">
                  <c:v>62833</c:v>
                </c:pt>
              </c:numCache>
            </c:numRef>
          </c:val>
        </c:ser>
        <c:dLbls>
          <c:showLegendKey val="0"/>
          <c:showVal val="0"/>
          <c:showCatName val="0"/>
          <c:showSerName val="0"/>
          <c:showPercent val="0"/>
          <c:showBubbleSize val="0"/>
        </c:dLbls>
        <c:gapWidth val="0"/>
        <c:axId val="232735440"/>
        <c:axId val="223854304"/>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Black (non-Hispanic)</c:v>
                      </c:pt>
                    </c:strCache>
                  </c:strRef>
                </c:tx>
                <c:invertIfNegative val="0"/>
                <c:cat>
                  <c:strRef>
                    <c:extLst>
                      <c:ext uri="{02D57815-91ED-43cb-92C2-25804820EDAC}">
                        <c15:formulaRef>
                          <c15:sqref>Sheet1!$A$2:$A$87</c15:sqref>
                        </c15:formulaRef>
                      </c:ext>
                    </c:extLst>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c:v>
                      </c:pt>
                    </c:strCache>
                  </c:strRef>
                </c:cat>
                <c:val>
                  <c:numRef>
                    <c:extLst>
                      <c:ext uri="{02D57815-91ED-43cb-92C2-25804820EDAC}">
                        <c15:formulaRef>
                          <c15:sqref>Sheet1!$D$2:$D$87</c15:sqref>
                        </c15:formulaRef>
                      </c:ext>
                    </c:extLst>
                    <c:numCache>
                      <c:formatCode>#,##0</c:formatCode>
                      <c:ptCount val="86"/>
                      <c:pt idx="0">
                        <c:v>43540</c:v>
                      </c:pt>
                      <c:pt idx="1">
                        <c:v>43138</c:v>
                      </c:pt>
                      <c:pt idx="2">
                        <c:v>42702</c:v>
                      </c:pt>
                      <c:pt idx="3">
                        <c:v>42031</c:v>
                      </c:pt>
                      <c:pt idx="4">
                        <c:v>42579</c:v>
                      </c:pt>
                      <c:pt idx="5">
                        <c:v>43779</c:v>
                      </c:pt>
                      <c:pt idx="6">
                        <c:v>44387</c:v>
                      </c:pt>
                      <c:pt idx="7">
                        <c:v>44181</c:v>
                      </c:pt>
                      <c:pt idx="8">
                        <c:v>43933</c:v>
                      </c:pt>
                      <c:pt idx="9">
                        <c:v>43964</c:v>
                      </c:pt>
                      <c:pt idx="10">
                        <c:v>44747</c:v>
                      </c:pt>
                      <c:pt idx="11">
                        <c:v>46169</c:v>
                      </c:pt>
                      <c:pt idx="12">
                        <c:v>47694</c:v>
                      </c:pt>
                      <c:pt idx="13">
                        <c:v>48599</c:v>
                      </c:pt>
                      <c:pt idx="14">
                        <c:v>47776</c:v>
                      </c:pt>
                      <c:pt idx="15">
                        <c:v>47627</c:v>
                      </c:pt>
                      <c:pt idx="16">
                        <c:v>47663</c:v>
                      </c:pt>
                      <c:pt idx="17">
                        <c:v>47938</c:v>
                      </c:pt>
                      <c:pt idx="18">
                        <c:v>49644</c:v>
                      </c:pt>
                      <c:pt idx="19">
                        <c:v>51193</c:v>
                      </c:pt>
                      <c:pt idx="20">
                        <c:v>51530</c:v>
                      </c:pt>
                      <c:pt idx="21">
                        <c:v>50957</c:v>
                      </c:pt>
                      <c:pt idx="22">
                        <c:v>50096</c:v>
                      </c:pt>
                      <c:pt idx="23">
                        <c:v>48355</c:v>
                      </c:pt>
                      <c:pt idx="24">
                        <c:v>45915</c:v>
                      </c:pt>
                      <c:pt idx="25">
                        <c:v>44053</c:v>
                      </c:pt>
                      <c:pt idx="26">
                        <c:v>43301</c:v>
                      </c:pt>
                      <c:pt idx="27">
                        <c:v>43496</c:v>
                      </c:pt>
                      <c:pt idx="28">
                        <c:v>43216</c:v>
                      </c:pt>
                      <c:pt idx="29">
                        <c:v>42552</c:v>
                      </c:pt>
                      <c:pt idx="30">
                        <c:v>43451</c:v>
                      </c:pt>
                      <c:pt idx="31">
                        <c:v>43888</c:v>
                      </c:pt>
                      <c:pt idx="32">
                        <c:v>45438</c:v>
                      </c:pt>
                      <c:pt idx="33">
                        <c:v>46898</c:v>
                      </c:pt>
                      <c:pt idx="34">
                        <c:v>45009</c:v>
                      </c:pt>
                      <c:pt idx="35">
                        <c:v>43148</c:v>
                      </c:pt>
                      <c:pt idx="36">
                        <c:v>42221</c:v>
                      </c:pt>
                      <c:pt idx="37">
                        <c:v>41595</c:v>
                      </c:pt>
                      <c:pt idx="38">
                        <c:v>41615</c:v>
                      </c:pt>
                      <c:pt idx="39">
                        <c:v>41738</c:v>
                      </c:pt>
                      <c:pt idx="40">
                        <c:v>42825</c:v>
                      </c:pt>
                      <c:pt idx="41">
                        <c:v>43893</c:v>
                      </c:pt>
                      <c:pt idx="42">
                        <c:v>45424</c:v>
                      </c:pt>
                      <c:pt idx="43">
                        <c:v>44255</c:v>
                      </c:pt>
                      <c:pt idx="44">
                        <c:v>41469</c:v>
                      </c:pt>
                      <c:pt idx="45">
                        <c:v>41195</c:v>
                      </c:pt>
                      <c:pt idx="46">
                        <c:v>41264</c:v>
                      </c:pt>
                      <c:pt idx="47">
                        <c:v>42348</c:v>
                      </c:pt>
                      <c:pt idx="48">
                        <c:v>44329</c:v>
                      </c:pt>
                      <c:pt idx="49">
                        <c:v>43671</c:v>
                      </c:pt>
                      <c:pt idx="50">
                        <c:v>43249</c:v>
                      </c:pt>
                      <c:pt idx="51">
                        <c:v>42836</c:v>
                      </c:pt>
                      <c:pt idx="52">
                        <c:v>43175</c:v>
                      </c:pt>
                      <c:pt idx="53">
                        <c:v>43188</c:v>
                      </c:pt>
                      <c:pt idx="54">
                        <c:v>41793</c:v>
                      </c:pt>
                      <c:pt idx="55">
                        <c:v>40509</c:v>
                      </c:pt>
                      <c:pt idx="56">
                        <c:v>39380</c:v>
                      </c:pt>
                      <c:pt idx="57">
                        <c:v>38045</c:v>
                      </c:pt>
                      <c:pt idx="58">
                        <c:v>36526</c:v>
                      </c:pt>
                      <c:pt idx="59">
                        <c:v>33492</c:v>
                      </c:pt>
                      <c:pt idx="60">
                        <c:v>31497</c:v>
                      </c:pt>
                      <c:pt idx="61">
                        <c:v>29801</c:v>
                      </c:pt>
                      <c:pt idx="62">
                        <c:v>28794</c:v>
                      </c:pt>
                      <c:pt idx="63">
                        <c:v>27332</c:v>
                      </c:pt>
                      <c:pt idx="64">
                        <c:v>25601</c:v>
                      </c:pt>
                      <c:pt idx="65">
                        <c:v>23819</c:v>
                      </c:pt>
                      <c:pt idx="66">
                        <c:v>21408</c:v>
                      </c:pt>
                      <c:pt idx="67">
                        <c:v>18165</c:v>
                      </c:pt>
                      <c:pt idx="68">
                        <c:v>17055</c:v>
                      </c:pt>
                      <c:pt idx="69">
                        <c:v>15870</c:v>
                      </c:pt>
                      <c:pt idx="70">
                        <c:v>14980</c:v>
                      </c:pt>
                      <c:pt idx="71">
                        <c:v>13566</c:v>
                      </c:pt>
                      <c:pt idx="72">
                        <c:v>12567</c:v>
                      </c:pt>
                      <c:pt idx="73">
                        <c:v>11601</c:v>
                      </c:pt>
                      <c:pt idx="74">
                        <c:v>10435</c:v>
                      </c:pt>
                      <c:pt idx="75">
                        <c:v>9678</c:v>
                      </c:pt>
                      <c:pt idx="76">
                        <c:v>9126</c:v>
                      </c:pt>
                      <c:pt idx="77">
                        <c:v>8484</c:v>
                      </c:pt>
                      <c:pt idx="78">
                        <c:v>8216</c:v>
                      </c:pt>
                      <c:pt idx="79">
                        <c:v>7494</c:v>
                      </c:pt>
                      <c:pt idx="80">
                        <c:v>6965</c:v>
                      </c:pt>
                      <c:pt idx="81">
                        <c:v>6106</c:v>
                      </c:pt>
                      <c:pt idx="82">
                        <c:v>5599</c:v>
                      </c:pt>
                      <c:pt idx="83">
                        <c:v>5333</c:v>
                      </c:pt>
                      <c:pt idx="84">
                        <c:v>4736</c:v>
                      </c:pt>
                      <c:pt idx="85">
                        <c:v>25334</c:v>
                      </c:pt>
                    </c:numCache>
                  </c:numRef>
                </c:val>
              </c15:ser>
            </c15:filteredBarSeries>
          </c:ext>
        </c:extLst>
      </c:barChart>
      <c:catAx>
        <c:axId val="232735440"/>
        <c:scaling>
          <c:orientation val="minMax"/>
        </c:scaling>
        <c:delete val="0"/>
        <c:axPos val="b"/>
        <c:title>
          <c:tx>
            <c:rich>
              <a:bodyPr/>
              <a:lstStyle/>
              <a:p>
                <a:pPr>
                  <a:defRPr/>
                </a:pPr>
                <a:r>
                  <a:rPr lang="en-US"/>
                  <a:t>Age</a:t>
                </a:r>
              </a:p>
            </c:rich>
          </c:tx>
          <c:layout/>
          <c:overlay val="0"/>
        </c:title>
        <c:numFmt formatCode="General" sourceLinked="0"/>
        <c:majorTickMark val="out"/>
        <c:minorTickMark val="none"/>
        <c:tickLblPos val="nextTo"/>
        <c:crossAx val="223854304"/>
        <c:crosses val="autoZero"/>
        <c:auto val="1"/>
        <c:lblAlgn val="ctr"/>
        <c:lblOffset val="100"/>
        <c:noMultiLvlLbl val="0"/>
      </c:catAx>
      <c:valAx>
        <c:axId val="223854304"/>
        <c:scaling>
          <c:orientation val="minMax"/>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0" sourceLinked="1"/>
        <c:majorTickMark val="out"/>
        <c:minorTickMark val="none"/>
        <c:tickLblPos val="nextTo"/>
        <c:txPr>
          <a:bodyPr/>
          <a:lstStyle/>
          <a:p>
            <a:pPr>
              <a:defRPr sz="1400"/>
            </a:pPr>
            <a:endParaRPr lang="en-US"/>
          </a:p>
        </c:txPr>
        <c:crossAx val="232735440"/>
        <c:crosses val="autoZero"/>
        <c:crossBetween val="between"/>
      </c:valAx>
    </c:plotArea>
    <c:legend>
      <c:legendPos val="r"/>
      <c:layout>
        <c:manualLayout>
          <c:xMode val="edge"/>
          <c:yMode val="edge"/>
          <c:x val="0.69340624088655589"/>
          <c:y val="0.16676892851311423"/>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77424937267456"/>
          <c:y val="3.3437606983909622E-2"/>
          <c:w val="0.85892172132329614"/>
          <c:h val="0.88855486134885309"/>
        </c:manualLayout>
      </c:layout>
      <c:lineChart>
        <c:grouping val="standard"/>
        <c:varyColors val="0"/>
        <c:ser>
          <c:idx val="0"/>
          <c:order val="0"/>
          <c:tx>
            <c:strRef>
              <c:f>Sheet1!$B$1</c:f>
              <c:strCache>
                <c:ptCount val="1"/>
                <c:pt idx="0">
                  <c:v>No-Migration</c:v>
                </c:pt>
              </c:strCache>
            </c:strRef>
          </c:tx>
          <c:spPr>
            <a:ln w="38100" cap="rnd">
              <a:solidFill>
                <a:schemeClr val="tx2">
                  <a:lumMod val="60000"/>
                  <a:lumOff val="40000"/>
                </a:schemeClr>
              </a:solidFill>
              <a:prstDash val="dash"/>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Sheet1!$B$2:$B$10</c:f>
              <c:numCache>
                <c:formatCode>#,##0</c:formatCode>
                <c:ptCount val="9"/>
                <c:pt idx="0">
                  <c:v>1714773</c:v>
                </c:pt>
                <c:pt idx="1">
                  <c:v>1796183</c:v>
                </c:pt>
                <c:pt idx="2">
                  <c:v>1870689</c:v>
                </c:pt>
                <c:pt idx="3">
                  <c:v>1936446</c:v>
                </c:pt>
                <c:pt idx="4">
                  <c:v>1992798</c:v>
                </c:pt>
                <c:pt idx="5">
                  <c:v>2039291</c:v>
                </c:pt>
                <c:pt idx="6">
                  <c:v>2078166</c:v>
                </c:pt>
                <c:pt idx="7">
                  <c:v>2110586</c:v>
                </c:pt>
                <c:pt idx="8">
                  <c:v>2136918</c:v>
                </c:pt>
              </c:numCache>
            </c:numRef>
          </c:val>
          <c:smooth val="0"/>
        </c:ser>
        <c:ser>
          <c:idx val="1"/>
          <c:order val="1"/>
          <c:tx>
            <c:strRef>
              <c:f>Sheet1!$C$1</c:f>
              <c:strCache>
                <c:ptCount val="1"/>
                <c:pt idx="0">
                  <c:v>.5 2000-2010 Migration Scenario</c:v>
                </c:pt>
              </c:strCache>
            </c:strRef>
          </c:tx>
          <c:spPr>
            <a:ln w="38100" cap="rnd">
              <a:solidFill>
                <a:schemeClr val="accent6">
                  <a:lumMod val="5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Sheet1!$C$2:$C$10</c:f>
              <c:numCache>
                <c:formatCode>#,##0</c:formatCode>
                <c:ptCount val="9"/>
                <c:pt idx="0">
                  <c:v>1714773</c:v>
                </c:pt>
                <c:pt idx="1">
                  <c:v>1839926</c:v>
                </c:pt>
                <c:pt idx="2">
                  <c:v>1967590</c:v>
                </c:pt>
                <c:pt idx="3">
                  <c:v>2094216</c:v>
                </c:pt>
                <c:pt idx="4">
                  <c:v>2216912</c:v>
                </c:pt>
                <c:pt idx="5">
                  <c:v>2331743</c:v>
                </c:pt>
                <c:pt idx="6">
                  <c:v>2442098</c:v>
                </c:pt>
                <c:pt idx="7">
                  <c:v>2550326</c:v>
                </c:pt>
                <c:pt idx="8">
                  <c:v>2656573</c:v>
                </c:pt>
              </c:numCache>
            </c:numRef>
          </c:val>
          <c:smooth val="0"/>
        </c:ser>
        <c:ser>
          <c:idx val="2"/>
          <c:order val="2"/>
          <c:tx>
            <c:strRef>
              <c:f>Sheet1!$D$1</c:f>
              <c:strCache>
                <c:ptCount val="1"/>
                <c:pt idx="0">
                  <c:v>2000-1010 Migration Scenario</c:v>
                </c:pt>
              </c:strCache>
            </c:strRef>
          </c:tx>
          <c:spPr>
            <a:ln w="57150" cap="rnd" cmpd="dbl">
              <a:solidFill>
                <a:schemeClr val="accent1">
                  <a:lumMod val="75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Sheet1!$D$2:$D$10</c:f>
              <c:numCache>
                <c:formatCode>#,##0</c:formatCode>
                <c:ptCount val="9"/>
                <c:pt idx="0">
                  <c:v>1714773</c:v>
                </c:pt>
                <c:pt idx="1">
                  <c:v>1882834</c:v>
                </c:pt>
                <c:pt idx="2">
                  <c:v>2062088</c:v>
                </c:pt>
                <c:pt idx="3">
                  <c:v>2249392</c:v>
                </c:pt>
                <c:pt idx="4">
                  <c:v>2439700</c:v>
                </c:pt>
                <c:pt idx="5">
                  <c:v>2625647</c:v>
                </c:pt>
                <c:pt idx="6">
                  <c:v>2809942</c:v>
                </c:pt>
                <c:pt idx="7">
                  <c:v>2994116</c:v>
                </c:pt>
                <c:pt idx="8">
                  <c:v>3179649</c:v>
                </c:pt>
              </c:numCache>
            </c:numRef>
          </c:val>
          <c:smooth val="0"/>
        </c:ser>
        <c:dLbls>
          <c:showLegendKey val="0"/>
          <c:showVal val="0"/>
          <c:showCatName val="0"/>
          <c:showSerName val="0"/>
          <c:showPercent val="0"/>
          <c:showBubbleSize val="0"/>
        </c:dLbls>
        <c:smooth val="0"/>
        <c:axId val="223847248"/>
        <c:axId val="223849992"/>
      </c:lineChart>
      <c:catAx>
        <c:axId val="223847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3849992"/>
        <c:crosses val="autoZero"/>
        <c:auto val="1"/>
        <c:lblAlgn val="ctr"/>
        <c:lblOffset val="100"/>
        <c:noMultiLvlLbl val="0"/>
      </c:catAx>
      <c:valAx>
        <c:axId val="223849992"/>
        <c:scaling>
          <c:orientation val="minMax"/>
          <c:min val="1500000"/>
        </c:scaling>
        <c:delete val="0"/>
        <c:axPos val="l"/>
        <c:majorGridlines>
          <c:spPr>
            <a:ln w="9525" cap="flat" cmpd="sng" algn="ctr">
              <a:solidFill>
                <a:schemeClr val="tx1">
                  <a:lumMod val="15000"/>
                  <a:lumOff val="85000"/>
                </a:schemeClr>
              </a:solidFill>
              <a:round/>
            </a:ln>
            <a:effectLst/>
          </c:spPr>
        </c:majorGridlines>
        <c:numFmt formatCode="#,##0" sourceLinked="1"/>
        <c:majorTickMark val="in"/>
        <c:minorTickMark val="none"/>
        <c:tickLblPos val="nextTo"/>
        <c:spPr>
          <a:noFill/>
          <a:ln>
            <a:solidFill>
              <a:schemeClr val="bg1">
                <a:lumMod val="9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3847248"/>
        <c:crosses val="autoZero"/>
        <c:crossBetween val="between"/>
        <c:minorUnit val="150000"/>
      </c:valAx>
      <c:spPr>
        <a:noFill/>
        <a:ln>
          <a:noFill/>
        </a:ln>
        <a:effectLst/>
      </c:spPr>
    </c:plotArea>
    <c:legend>
      <c:legendPos val="r"/>
      <c:layout>
        <c:manualLayout>
          <c:xMode val="edge"/>
          <c:yMode val="edge"/>
          <c:x val="0.13141789968561624"/>
          <c:y val="5.0565730914070524E-2"/>
          <c:w val="0.49312422485650831"/>
          <c:h val="0.21136853817185897"/>
        </c:manualLayout>
      </c:layout>
      <c:overlay val="1"/>
      <c:spPr>
        <a:noFill/>
        <a:ln w="19050">
          <a:solidFill>
            <a:schemeClr val="accent1">
              <a:lumMod val="75000"/>
            </a:schemeClr>
          </a:solidFill>
        </a:ln>
        <a:effectLst>
          <a:outerShdw blurRad="50800" dist="50800" dir="5400000" algn="ctr" rotWithShape="0">
            <a:schemeClr val="bg1">
              <a:lumMod val="85000"/>
            </a:schemeClr>
          </a:outerShdw>
          <a:softEdge rad="12700"/>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No-Migration</c:v>
                </c:pt>
              </c:strCache>
            </c:strRef>
          </c:tx>
          <c:spPr>
            <a:ln w="28575" cap="rnd">
              <a:solidFill>
                <a:schemeClr val="accent1"/>
              </a:solidFill>
              <a:prstDash val="dash"/>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Sheet1!$B$2:$B$7</c:f>
              <c:numCache>
                <c:formatCode>#,##0</c:formatCode>
                <c:ptCount val="6"/>
                <c:pt idx="0">
                  <c:v>1714773</c:v>
                </c:pt>
                <c:pt idx="1">
                  <c:v>1731475</c:v>
                </c:pt>
                <c:pt idx="2">
                  <c:v>1748077</c:v>
                </c:pt>
                <c:pt idx="3">
                  <c:v>1764354</c:v>
                </c:pt>
                <c:pt idx="4">
                  <c:v>1780534</c:v>
                </c:pt>
                <c:pt idx="5">
                  <c:v>1796183</c:v>
                </c:pt>
              </c:numCache>
            </c:numRef>
          </c:val>
          <c:smooth val="0"/>
        </c:ser>
        <c:ser>
          <c:idx val="1"/>
          <c:order val="1"/>
          <c:tx>
            <c:strRef>
              <c:f>Sheet1!$C$1</c:f>
              <c:strCache>
                <c:ptCount val="1"/>
                <c:pt idx="0">
                  <c:v>.5 2000-2010 Migration Scenario</c:v>
                </c:pt>
              </c:strCache>
            </c:strRef>
          </c:tx>
          <c:spPr>
            <a:ln w="44450" cap="rnd">
              <a:solidFill>
                <a:schemeClr val="accent6">
                  <a:lumMod val="50000"/>
                </a:schemeClr>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Sheet1!$C$2:$C$7</c:f>
              <c:numCache>
                <c:formatCode>#,##0</c:formatCode>
                <c:ptCount val="6"/>
                <c:pt idx="0">
                  <c:v>1714773</c:v>
                </c:pt>
                <c:pt idx="1">
                  <c:v>1739303</c:v>
                </c:pt>
                <c:pt idx="2">
                  <c:v>1764155</c:v>
                </c:pt>
                <c:pt idx="3">
                  <c:v>1789484</c:v>
                </c:pt>
                <c:pt idx="4">
                  <c:v>1814536</c:v>
                </c:pt>
                <c:pt idx="5">
                  <c:v>1839926</c:v>
                </c:pt>
              </c:numCache>
            </c:numRef>
          </c:val>
          <c:smooth val="0"/>
        </c:ser>
        <c:ser>
          <c:idx val="2"/>
          <c:order val="2"/>
          <c:tx>
            <c:strRef>
              <c:f>Sheet1!$D$1</c:f>
              <c:strCache>
                <c:ptCount val="1"/>
                <c:pt idx="0">
                  <c:v>2000-2010 Migration Scenario</c:v>
                </c:pt>
              </c:strCache>
            </c:strRef>
          </c:tx>
          <c:spPr>
            <a:ln w="57150" cap="rnd" cmpd="dbl">
              <a:solidFill>
                <a:schemeClr val="tx2"/>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Sheet1!$D$2:$D$7</c:f>
              <c:numCache>
                <c:formatCode>#,##0</c:formatCode>
                <c:ptCount val="6"/>
                <c:pt idx="0">
                  <c:v>1714773</c:v>
                </c:pt>
                <c:pt idx="1">
                  <c:v>1746784</c:v>
                </c:pt>
                <c:pt idx="2">
                  <c:v>1780293</c:v>
                </c:pt>
                <c:pt idx="3">
                  <c:v>1814174</c:v>
                </c:pt>
                <c:pt idx="4">
                  <c:v>1847931</c:v>
                </c:pt>
                <c:pt idx="5">
                  <c:v>1882834</c:v>
                </c:pt>
              </c:numCache>
            </c:numRef>
          </c:val>
          <c:smooth val="0"/>
        </c:ser>
        <c:ser>
          <c:idx val="3"/>
          <c:order val="3"/>
          <c:tx>
            <c:strRef>
              <c:f>Sheet1!$E$1</c:f>
              <c:strCache>
                <c:ptCount val="1"/>
                <c:pt idx="0">
                  <c:v>Bexar County Estimates</c:v>
                </c:pt>
              </c:strCache>
            </c:strRef>
          </c:tx>
          <c:spPr>
            <a:ln w="44450" cap="rnd">
              <a:solidFill>
                <a:srgbClr val="92D050"/>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Sheet1!$E$2:$E$7</c:f>
              <c:numCache>
                <c:formatCode>General</c:formatCode>
                <c:ptCount val="6"/>
                <c:pt idx="0" formatCode="#,##0">
                  <c:v>1714773</c:v>
                </c:pt>
                <c:pt idx="1">
                  <c:v>1755526</c:v>
                </c:pt>
                <c:pt idx="2">
                  <c:v>1788858</c:v>
                </c:pt>
                <c:pt idx="3">
                  <c:v>1822154</c:v>
                </c:pt>
                <c:pt idx="4">
                  <c:v>1855866</c:v>
                </c:pt>
                <c:pt idx="5">
                  <c:v>1897753</c:v>
                </c:pt>
              </c:numCache>
            </c:numRef>
          </c:val>
          <c:smooth val="0"/>
        </c:ser>
        <c:dLbls>
          <c:showLegendKey val="0"/>
          <c:showVal val="0"/>
          <c:showCatName val="0"/>
          <c:showSerName val="0"/>
          <c:showPercent val="0"/>
          <c:showBubbleSize val="0"/>
        </c:dLbls>
        <c:smooth val="0"/>
        <c:axId val="223840584"/>
        <c:axId val="223842544"/>
      </c:lineChart>
      <c:catAx>
        <c:axId val="223840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3842544"/>
        <c:crosses val="autoZero"/>
        <c:auto val="1"/>
        <c:lblAlgn val="ctr"/>
        <c:lblOffset val="100"/>
        <c:noMultiLvlLbl val="0"/>
      </c:catAx>
      <c:valAx>
        <c:axId val="223842544"/>
        <c:scaling>
          <c:orientation val="minMax"/>
          <c:min val="17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3840584"/>
        <c:crosses val="autoZero"/>
        <c:crossBetween val="between"/>
      </c:valAx>
      <c:spPr>
        <a:noFill/>
        <a:ln>
          <a:noFill/>
        </a:ln>
        <a:effectLst/>
      </c:spPr>
    </c:plotArea>
    <c:legend>
      <c:legendPos val="r"/>
      <c:layout>
        <c:manualLayout>
          <c:xMode val="edge"/>
          <c:yMode val="edge"/>
          <c:x val="0.15322128003230365"/>
          <c:y val="9.9498980774611306E-2"/>
          <c:w val="0.33836232009460354"/>
          <c:h val="0.35459770574363486"/>
        </c:manualLayout>
      </c:layout>
      <c:overlay val="1"/>
      <c:spPr>
        <a:noFill/>
        <a:ln>
          <a:noFill/>
        </a:ln>
        <a:effectLst>
          <a:outerShdw blurRad="63500" sx="102000" sy="102000" algn="ctr" rotWithShape="0">
            <a:prstClr val="black">
              <a:alpha val="40000"/>
            </a:prstClr>
          </a:outerShdw>
          <a:softEdge rad="0"/>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Sheet1!$C$1</c:f>
              <c:strCache>
                <c:ptCount val="1"/>
                <c:pt idx="0">
                  <c:v>NH-White</c:v>
                </c:pt>
              </c:strCache>
            </c:strRef>
          </c:tx>
          <c:spPr>
            <a:ln w="47625" cap="rnd">
              <a:solidFill>
                <a:schemeClr val="tx1">
                  <a:lumMod val="65000"/>
                  <a:lumOff val="35000"/>
                </a:schemeClr>
              </a:solidFill>
              <a:prstDash val="sysDot"/>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Sheet1!$C$2:$C$10</c:f>
              <c:numCache>
                <c:formatCode>#,##0</c:formatCode>
                <c:ptCount val="9"/>
                <c:pt idx="0">
                  <c:v>519123</c:v>
                </c:pt>
                <c:pt idx="1">
                  <c:v>521597</c:v>
                </c:pt>
                <c:pt idx="2">
                  <c:v>520396</c:v>
                </c:pt>
                <c:pt idx="3">
                  <c:v>514595</c:v>
                </c:pt>
                <c:pt idx="4">
                  <c:v>503143</c:v>
                </c:pt>
                <c:pt idx="5">
                  <c:v>486978</c:v>
                </c:pt>
                <c:pt idx="6">
                  <c:v>470092</c:v>
                </c:pt>
                <c:pt idx="7">
                  <c:v>453727</c:v>
                </c:pt>
                <c:pt idx="8">
                  <c:v>437549</c:v>
                </c:pt>
              </c:numCache>
            </c:numRef>
          </c:val>
          <c:smooth val="0"/>
        </c:ser>
        <c:ser>
          <c:idx val="2"/>
          <c:order val="1"/>
          <c:tx>
            <c:strRef>
              <c:f>Sheet1!$D$1</c:f>
              <c:strCache>
                <c:ptCount val="1"/>
                <c:pt idx="0">
                  <c:v>NH Black</c:v>
                </c:pt>
              </c:strCache>
            </c:strRef>
          </c:tx>
          <c:spPr>
            <a:ln w="38100" cap="rnd">
              <a:solidFill>
                <a:schemeClr val="accent6">
                  <a:lumMod val="75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Sheet1!$D$2:$D$10</c:f>
              <c:numCache>
                <c:formatCode>#,##0</c:formatCode>
                <c:ptCount val="9"/>
                <c:pt idx="0">
                  <c:v>118460</c:v>
                </c:pt>
                <c:pt idx="1">
                  <c:v>130832</c:v>
                </c:pt>
                <c:pt idx="2">
                  <c:v>143321</c:v>
                </c:pt>
                <c:pt idx="3">
                  <c:v>155317</c:v>
                </c:pt>
                <c:pt idx="4">
                  <c:v>166426</c:v>
                </c:pt>
                <c:pt idx="5">
                  <c:v>176047</c:v>
                </c:pt>
                <c:pt idx="6">
                  <c:v>184225</c:v>
                </c:pt>
                <c:pt idx="7">
                  <c:v>190787</c:v>
                </c:pt>
                <c:pt idx="8">
                  <c:v>196294</c:v>
                </c:pt>
              </c:numCache>
            </c:numRef>
          </c:val>
          <c:smooth val="0"/>
        </c:ser>
        <c:ser>
          <c:idx val="3"/>
          <c:order val="2"/>
          <c:tx>
            <c:strRef>
              <c:f>Sheet1!$E$1</c:f>
              <c:strCache>
                <c:ptCount val="1"/>
                <c:pt idx="0">
                  <c:v>Hispanic</c:v>
                </c:pt>
              </c:strCache>
            </c:strRef>
          </c:tx>
          <c:spPr>
            <a:ln w="44450" cap="rnd">
              <a:solidFill>
                <a:schemeClr val="bg2">
                  <a:lumMod val="5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Sheet1!$E$2:$E$10</c:f>
              <c:numCache>
                <c:formatCode>#,##0</c:formatCode>
                <c:ptCount val="9"/>
                <c:pt idx="0">
                  <c:v>1006958</c:v>
                </c:pt>
                <c:pt idx="1">
                  <c:v>1140304</c:v>
                </c:pt>
                <c:pt idx="2">
                  <c:v>1283460</c:v>
                </c:pt>
                <c:pt idx="3">
                  <c:v>1433773</c:v>
                </c:pt>
                <c:pt idx="4">
                  <c:v>1586294</c:v>
                </c:pt>
                <c:pt idx="5">
                  <c:v>1732370</c:v>
                </c:pt>
                <c:pt idx="6">
                  <c:v>1868904</c:v>
                </c:pt>
                <c:pt idx="7">
                  <c:v>1994823</c:v>
                </c:pt>
                <c:pt idx="8">
                  <c:v>2109989</c:v>
                </c:pt>
              </c:numCache>
            </c:numRef>
          </c:val>
          <c:smooth val="0"/>
        </c:ser>
        <c:ser>
          <c:idx val="4"/>
          <c:order val="3"/>
          <c:tx>
            <c:strRef>
              <c:f>Sheet1!$F$1</c:f>
              <c:strCache>
                <c:ptCount val="1"/>
                <c:pt idx="0">
                  <c:v>NH Other</c:v>
                </c:pt>
              </c:strCache>
            </c:strRef>
          </c:tx>
          <c:spPr>
            <a:ln w="38100" cap="rnd">
              <a:solidFill>
                <a:schemeClr val="accent1">
                  <a:lumMod val="75000"/>
                </a:schemeClr>
              </a:solidFill>
              <a:prstDash val="dash"/>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Sheet1!$F$2:$F$10</c:f>
              <c:numCache>
                <c:formatCode>#,##0</c:formatCode>
                <c:ptCount val="9"/>
                <c:pt idx="0">
                  <c:v>70232</c:v>
                </c:pt>
                <c:pt idx="1">
                  <c:v>90101</c:v>
                </c:pt>
                <c:pt idx="2">
                  <c:v>114911</c:v>
                </c:pt>
                <c:pt idx="3">
                  <c:v>145707</c:v>
                </c:pt>
                <c:pt idx="4">
                  <c:v>183837</c:v>
                </c:pt>
                <c:pt idx="5">
                  <c:v>230252</c:v>
                </c:pt>
                <c:pt idx="6">
                  <c:v>286721</c:v>
                </c:pt>
                <c:pt idx="7">
                  <c:v>354779</c:v>
                </c:pt>
                <c:pt idx="8">
                  <c:v>435817</c:v>
                </c:pt>
              </c:numCache>
            </c:numRef>
          </c:val>
          <c:smooth val="0"/>
        </c:ser>
        <c:dLbls>
          <c:showLegendKey val="0"/>
          <c:showVal val="0"/>
          <c:showCatName val="0"/>
          <c:showSerName val="0"/>
          <c:showPercent val="0"/>
          <c:showBubbleSize val="0"/>
        </c:dLbls>
        <c:smooth val="0"/>
        <c:axId val="223852344"/>
        <c:axId val="223851560"/>
      </c:lineChart>
      <c:catAx>
        <c:axId val="223852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3851560"/>
        <c:crosses val="autoZero"/>
        <c:auto val="1"/>
        <c:lblAlgn val="ctr"/>
        <c:lblOffset val="100"/>
        <c:noMultiLvlLbl val="0"/>
      </c:catAx>
      <c:valAx>
        <c:axId val="2238515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3852344"/>
        <c:crosses val="autoZero"/>
        <c:crossBetween val="between"/>
      </c:valAx>
      <c:spPr>
        <a:noFill/>
        <a:ln>
          <a:noFill/>
        </a:ln>
        <a:effectLst/>
      </c:spPr>
    </c:plotArea>
    <c:legend>
      <c:legendPos val="r"/>
      <c:layout>
        <c:manualLayout>
          <c:xMode val="edge"/>
          <c:yMode val="edge"/>
          <c:x val="0.20208300524934383"/>
          <c:y val="0.1064753937007874"/>
          <c:w val="0.17916699475065617"/>
          <c:h val="0.2557992125984252"/>
        </c:manualLayout>
      </c:layout>
      <c:overlay val="1"/>
      <c:spPr>
        <a:noFill/>
        <a:ln>
          <a:solidFill>
            <a:schemeClr val="tx1">
              <a:lumMod val="75000"/>
              <a:lumOff val="25000"/>
            </a:schemeClr>
          </a:solidFill>
        </a:ln>
        <a:effectLst>
          <a:outerShdw blurRad="50800" dist="38100" algn="l" rotWithShape="0">
            <a:prstClr val="black">
              <a:alpha val="40000"/>
            </a:prstClr>
          </a:outerShdw>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prstDash val="sysDash"/>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LT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Sheet1!$B$2:$B$4</c:f>
              <c:numCache>
                <c:formatCode>0.0%</c:formatCode>
                <c:ptCount val="3"/>
                <c:pt idx="0">
                  <c:v>6.6171153054389337E-2</c:v>
                </c:pt>
                <c:pt idx="1">
                  <c:v>4.0768292122555047E-2</c:v>
                </c:pt>
                <c:pt idx="2">
                  <c:v>4.0080415882136719E-2</c:v>
                </c:pt>
              </c:numCache>
            </c:numRef>
          </c:val>
        </c:ser>
        <c:ser>
          <c:idx val="1"/>
          <c:order val="1"/>
          <c:tx>
            <c:strRef>
              <c:f>Sheet1!$C$1</c:f>
              <c:strCache>
                <c:ptCount val="1"/>
                <c:pt idx="0">
                  <c:v>High School or Equiv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Sheet1!$C$2:$C$4</c:f>
              <c:numCache>
                <c:formatCode>0.0%</c:formatCode>
                <c:ptCount val="3"/>
                <c:pt idx="0">
                  <c:v>0.24380774671917826</c:v>
                </c:pt>
                <c:pt idx="1">
                  <c:v>0.20533229859646795</c:v>
                </c:pt>
                <c:pt idx="2">
                  <c:v>0.19590869196666341</c:v>
                </c:pt>
              </c:numCache>
            </c:numRef>
          </c:val>
        </c:ser>
        <c:ser>
          <c:idx val="2"/>
          <c:order val="2"/>
          <c:tx>
            <c:strRef>
              <c:f>Sheet1!$D$1</c:f>
              <c:strCache>
                <c:ptCount val="1"/>
                <c:pt idx="0">
                  <c:v>Some College Associate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Sheet1!$D$2:$D$4</c:f>
              <c:numCache>
                <c:formatCode>0.0%</c:formatCode>
                <c:ptCount val="3"/>
                <c:pt idx="0">
                  <c:v>0.32714161583300411</c:v>
                </c:pt>
                <c:pt idx="1">
                  <c:v>0.34259916370115845</c:v>
                </c:pt>
                <c:pt idx="2">
                  <c:v>0.33396970901753092</c:v>
                </c:pt>
              </c:numCache>
            </c:numRef>
          </c:val>
        </c:ser>
        <c:ser>
          <c:idx val="3"/>
          <c:order val="3"/>
          <c:tx>
            <c:strRef>
              <c:f>Sheet1!$E$1</c:f>
              <c:strCache>
                <c:ptCount val="1"/>
                <c:pt idx="0">
                  <c:v>Bachelor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Sheet1!$E$2:$E$4</c:f>
              <c:numCache>
                <c:formatCode>0.0%</c:formatCode>
                <c:ptCount val="3"/>
                <c:pt idx="0">
                  <c:v>0.23844720335679576</c:v>
                </c:pt>
                <c:pt idx="1">
                  <c:v>0.25125980915231566</c:v>
                </c:pt>
                <c:pt idx="2">
                  <c:v>0.26568747327597203</c:v>
                </c:pt>
              </c:numCache>
            </c:numRef>
          </c:val>
        </c:ser>
        <c:ser>
          <c:idx val="4"/>
          <c:order val="4"/>
          <c:tx>
            <c:strRef>
              <c:f>Sheet1!$F$1</c:f>
              <c:strCache>
                <c:ptCount val="1"/>
                <c:pt idx="0">
                  <c:v>Graduate Professional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Sheet1!$F$2:$F$4</c:f>
              <c:numCache>
                <c:formatCode>0.0%</c:formatCode>
                <c:ptCount val="3"/>
                <c:pt idx="0">
                  <c:v>0.12443228103663286</c:v>
                </c:pt>
                <c:pt idx="1">
                  <c:v>0.1600404364275029</c:v>
                </c:pt>
                <c:pt idx="2">
                  <c:v>0.1643537098576969</c:v>
                </c:pt>
              </c:numCache>
            </c:numRef>
          </c:val>
        </c:ser>
        <c:dLbls>
          <c:dLblPos val="ctr"/>
          <c:showLegendKey val="0"/>
          <c:showVal val="1"/>
          <c:showCatName val="0"/>
          <c:showSerName val="0"/>
          <c:showPercent val="0"/>
          <c:showBubbleSize val="0"/>
        </c:dLbls>
        <c:gapWidth val="150"/>
        <c:overlap val="100"/>
        <c:axId val="223839408"/>
        <c:axId val="223848816"/>
      </c:barChart>
      <c:catAx>
        <c:axId val="22383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3848816"/>
        <c:crosses val="autoZero"/>
        <c:auto val="1"/>
        <c:lblAlgn val="ctr"/>
        <c:lblOffset val="100"/>
        <c:noMultiLvlLbl val="0"/>
      </c:catAx>
      <c:valAx>
        <c:axId val="223848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3839408"/>
        <c:crosses val="autoZero"/>
        <c:crossBetween val="between"/>
      </c:valAx>
      <c:spPr>
        <a:noFill/>
        <a:ln>
          <a:noFill/>
        </a:ln>
        <a:effectLst/>
      </c:spPr>
    </c:plotArea>
    <c:legend>
      <c:legendPos val="r"/>
      <c:layout>
        <c:manualLayout>
          <c:xMode val="edge"/>
          <c:yMode val="edge"/>
          <c:x val="0.64868848425196846"/>
          <c:y val="1.1578494094488192E-2"/>
          <c:w val="0.33881151574803148"/>
          <c:h val="0.9884215059055118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LT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Sheet1!$B$2:$B$4</c:f>
              <c:numCache>
                <c:formatCode>0.0%</c:formatCode>
                <c:ptCount val="3"/>
                <c:pt idx="0">
                  <c:v>0.37456123700758892</c:v>
                </c:pt>
                <c:pt idx="1">
                  <c:v>0.26466701615830113</c:v>
                </c:pt>
                <c:pt idx="2">
                  <c:v>0.28098660966452171</c:v>
                </c:pt>
              </c:numCache>
            </c:numRef>
          </c:val>
        </c:ser>
        <c:ser>
          <c:idx val="1"/>
          <c:order val="1"/>
          <c:tx>
            <c:strRef>
              <c:f>Sheet1!$C$1</c:f>
              <c:strCache>
                <c:ptCount val="1"/>
                <c:pt idx="0">
                  <c:v>High School or Equiv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Sheet1!$C$2:$C$4</c:f>
              <c:numCache>
                <c:formatCode>0.0%</c:formatCode>
                <c:ptCount val="3"/>
                <c:pt idx="0">
                  <c:v>0.26572446422231832</c:v>
                </c:pt>
                <c:pt idx="1">
                  <c:v>0.27403194436258616</c:v>
                </c:pt>
                <c:pt idx="2">
                  <c:v>0.27968523297411646</c:v>
                </c:pt>
              </c:numCache>
            </c:numRef>
          </c:val>
        </c:ser>
        <c:ser>
          <c:idx val="2"/>
          <c:order val="2"/>
          <c:tx>
            <c:strRef>
              <c:f>Sheet1!$D$1</c:f>
              <c:strCache>
                <c:ptCount val="1"/>
                <c:pt idx="0">
                  <c:v>Some College Associate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Sheet1!$D$2:$D$4</c:f>
              <c:numCache>
                <c:formatCode>0.0%</c:formatCode>
                <c:ptCount val="3"/>
                <c:pt idx="0">
                  <c:v>0.22992200159582135</c:v>
                </c:pt>
                <c:pt idx="1">
                  <c:v>0.30321708083493343</c:v>
                </c:pt>
                <c:pt idx="2">
                  <c:v>0.29054111427379492</c:v>
                </c:pt>
              </c:numCache>
            </c:numRef>
          </c:val>
        </c:ser>
        <c:ser>
          <c:idx val="3"/>
          <c:order val="3"/>
          <c:tx>
            <c:strRef>
              <c:f>Sheet1!$E$1</c:f>
              <c:strCache>
                <c:ptCount val="1"/>
                <c:pt idx="0">
                  <c:v>Bachelor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Sheet1!$E$2:$E$4</c:f>
              <c:numCache>
                <c:formatCode>0.0%</c:formatCode>
                <c:ptCount val="3"/>
                <c:pt idx="0">
                  <c:v>9.3644659095302868E-2</c:v>
                </c:pt>
                <c:pt idx="1">
                  <c:v>0.11075834514677098</c:v>
                </c:pt>
                <c:pt idx="2">
                  <c:v>0.10412305670310522</c:v>
                </c:pt>
              </c:numCache>
            </c:numRef>
          </c:val>
        </c:ser>
        <c:ser>
          <c:idx val="4"/>
          <c:order val="4"/>
          <c:tx>
            <c:strRef>
              <c:f>Sheet1!$F$1</c:f>
              <c:strCache>
                <c:ptCount val="1"/>
                <c:pt idx="0">
                  <c:v>Graduate Professional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Sheet1!$F$2:$F$4</c:f>
              <c:numCache>
                <c:formatCode>0.0%</c:formatCode>
                <c:ptCount val="3"/>
                <c:pt idx="0">
                  <c:v>3.614763807896855E-2</c:v>
                </c:pt>
                <c:pt idx="1">
                  <c:v>4.7325613497408284E-2</c:v>
                </c:pt>
                <c:pt idx="2">
                  <c:v>4.466398638446175E-2</c:v>
                </c:pt>
              </c:numCache>
            </c:numRef>
          </c:val>
        </c:ser>
        <c:dLbls>
          <c:dLblPos val="ctr"/>
          <c:showLegendKey val="0"/>
          <c:showVal val="1"/>
          <c:showCatName val="0"/>
          <c:showSerName val="0"/>
          <c:showPercent val="0"/>
          <c:showBubbleSize val="0"/>
        </c:dLbls>
        <c:gapWidth val="150"/>
        <c:overlap val="100"/>
        <c:axId val="223839800"/>
        <c:axId val="223847640"/>
      </c:barChart>
      <c:catAx>
        <c:axId val="223839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23847640"/>
        <c:crosses val="autoZero"/>
        <c:auto val="1"/>
        <c:lblAlgn val="ctr"/>
        <c:lblOffset val="100"/>
        <c:noMultiLvlLbl val="0"/>
      </c:catAx>
      <c:valAx>
        <c:axId val="2238476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3839800"/>
        <c:crosses val="autoZero"/>
        <c:crossBetween val="between"/>
      </c:valAx>
      <c:spPr>
        <a:noFill/>
        <a:ln>
          <a:noFill/>
        </a:ln>
        <a:effectLst/>
      </c:spPr>
    </c:plotArea>
    <c:legend>
      <c:legendPos val="r"/>
      <c:layout>
        <c:manualLayout>
          <c:xMode val="edge"/>
          <c:yMode val="edge"/>
          <c:x val="0.65939187074092798"/>
          <c:y val="1.157840041568408E-2"/>
          <c:w val="0.33881151574803148"/>
          <c:h val="0.9884215059055118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Bexar County</c:v>
                </c:pt>
              </c:strCache>
            </c:strRef>
          </c:cat>
          <c:val>
            <c:numRef>
              <c:f>Sheet1!$B$2</c:f>
              <c:numCache>
                <c:formatCode>0.0%</c:formatCode>
                <c:ptCount val="1"/>
                <c:pt idx="0">
                  <c:v>0.79599999999999993</c:v>
                </c:pt>
              </c:numCache>
            </c:numRef>
          </c:val>
        </c:ser>
        <c:ser>
          <c:idx val="1"/>
          <c:order val="1"/>
          <c:tx>
            <c:strRef>
              <c:f>Sheet1!$C$1</c:f>
              <c:strCache>
                <c:ptCount val="1"/>
                <c:pt idx="0">
                  <c:v>2012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Bexar County</c:v>
                </c:pt>
              </c:strCache>
            </c:strRef>
          </c:cat>
          <c:val>
            <c:numRef>
              <c:f>Sheet1!$C$2</c:f>
              <c:numCache>
                <c:formatCode>0.0%</c:formatCode>
                <c:ptCount val="1"/>
                <c:pt idx="0">
                  <c:v>0.83499999999999996</c:v>
                </c:pt>
              </c:numCache>
            </c:numRef>
          </c:val>
        </c:ser>
        <c:ser>
          <c:idx val="2"/>
          <c:order val="2"/>
          <c:tx>
            <c:strRef>
              <c:f>Sheet1!$D$1</c:f>
              <c:strCache>
                <c:ptCount val="1"/>
                <c:pt idx="0">
                  <c:v>2103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Bexar County</c:v>
                </c:pt>
              </c:strCache>
            </c:strRef>
          </c:cat>
          <c:val>
            <c:numRef>
              <c:f>Sheet1!$D$2</c:f>
              <c:numCache>
                <c:formatCode>0.0%</c:formatCode>
                <c:ptCount val="1"/>
                <c:pt idx="0">
                  <c:v>0.84599999999999997</c:v>
                </c:pt>
              </c:numCache>
            </c:numRef>
          </c:val>
        </c:ser>
        <c:ser>
          <c:idx val="3"/>
          <c:order val="3"/>
          <c:tx>
            <c:strRef>
              <c:f>Sheet1!$E$1</c:f>
              <c:strCache>
                <c:ptCount val="1"/>
                <c:pt idx="0">
                  <c:v>2014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Bexar County</c:v>
                </c:pt>
              </c:strCache>
            </c:strRef>
          </c:cat>
          <c:val>
            <c:numRef>
              <c:f>Sheet1!$E$2</c:f>
              <c:numCache>
                <c:formatCode>0.0%</c:formatCode>
                <c:ptCount val="1"/>
                <c:pt idx="0">
                  <c:v>0.84900000000000009</c:v>
                </c:pt>
              </c:numCache>
            </c:numRef>
          </c:val>
        </c:ser>
        <c:dLbls>
          <c:dLblPos val="outEnd"/>
          <c:showLegendKey val="0"/>
          <c:showVal val="1"/>
          <c:showCatName val="0"/>
          <c:showSerName val="0"/>
          <c:showPercent val="0"/>
          <c:showBubbleSize val="0"/>
        </c:dLbls>
        <c:gapWidth val="219"/>
        <c:overlap val="-27"/>
        <c:axId val="223842152"/>
        <c:axId val="223846072"/>
      </c:barChart>
      <c:catAx>
        <c:axId val="223842152"/>
        <c:scaling>
          <c:orientation val="minMax"/>
        </c:scaling>
        <c:delete val="1"/>
        <c:axPos val="b"/>
        <c:numFmt formatCode="General" sourceLinked="1"/>
        <c:majorTickMark val="none"/>
        <c:minorTickMark val="none"/>
        <c:tickLblPos val="nextTo"/>
        <c:crossAx val="223846072"/>
        <c:crosses val="autoZero"/>
        <c:auto val="1"/>
        <c:lblAlgn val="ctr"/>
        <c:lblOffset val="100"/>
        <c:noMultiLvlLbl val="0"/>
      </c:catAx>
      <c:valAx>
        <c:axId val="22384607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3842152"/>
        <c:crosses val="autoZero"/>
        <c:crossBetween val="between"/>
      </c:valAx>
      <c:spPr>
        <a:noFill/>
        <a:ln>
          <a:noFill/>
        </a:ln>
        <a:effectLst/>
      </c:spPr>
    </c:plotArea>
    <c:legend>
      <c:legendPos val="b"/>
      <c:layout>
        <c:manualLayout>
          <c:xMode val="edge"/>
          <c:yMode val="edge"/>
          <c:x val="0.12996585496257412"/>
          <c:y val="0.89206893648931718"/>
          <c:w val="0.78636446485855938"/>
          <c:h val="0.10793106351068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6-06-16T12:45:39.974" idx="2">
    <p:pos x="10" y="10"/>
    <p:text>add zip codes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075" cy="350838"/>
          </a:xfrm>
          <a:prstGeom prst="rect">
            <a:avLst/>
          </a:prstGeom>
        </p:spPr>
        <p:txBody>
          <a:bodyPr vert="horz" lIns="91413" tIns="45706" rIns="91413" bIns="45706" rtlCol="0"/>
          <a:lstStyle>
            <a:lvl1pPr algn="l">
              <a:defRPr sz="1200"/>
            </a:lvl1pPr>
          </a:lstStyle>
          <a:p>
            <a:endParaRPr lang="en-US" dirty="0"/>
          </a:p>
        </p:txBody>
      </p:sp>
      <p:sp>
        <p:nvSpPr>
          <p:cNvPr id="3" name="Date Placeholder 2"/>
          <p:cNvSpPr>
            <a:spLocks noGrp="1"/>
          </p:cNvSpPr>
          <p:nvPr>
            <p:ph type="dt" sz="quarter" idx="1"/>
          </p:nvPr>
        </p:nvSpPr>
        <p:spPr>
          <a:xfrm>
            <a:off x="5265743" y="0"/>
            <a:ext cx="4029075" cy="350838"/>
          </a:xfrm>
          <a:prstGeom prst="rect">
            <a:avLst/>
          </a:prstGeom>
        </p:spPr>
        <p:txBody>
          <a:bodyPr vert="horz" lIns="91413" tIns="45706" rIns="91413" bIns="45706" rtlCol="0"/>
          <a:lstStyle>
            <a:lvl1pPr algn="r">
              <a:defRPr sz="1200"/>
            </a:lvl1pPr>
          </a:lstStyle>
          <a:p>
            <a:fld id="{6F86D4F7-26D3-47E1-8796-8EA85FE6EA14}" type="datetimeFigureOut">
              <a:rPr lang="en-US" smtClean="0"/>
              <a:pPr/>
              <a:t>9/28/2016</a:t>
            </a:fld>
            <a:endParaRPr lang="en-US" dirty="0"/>
          </a:p>
        </p:txBody>
      </p:sp>
      <p:sp>
        <p:nvSpPr>
          <p:cNvPr id="4" name="Footer Placeholder 3"/>
          <p:cNvSpPr>
            <a:spLocks noGrp="1"/>
          </p:cNvSpPr>
          <p:nvPr>
            <p:ph type="ftr" sz="quarter" idx="2"/>
          </p:nvPr>
        </p:nvSpPr>
        <p:spPr>
          <a:xfrm>
            <a:off x="2" y="6657975"/>
            <a:ext cx="4029075" cy="350838"/>
          </a:xfrm>
          <a:prstGeom prst="rect">
            <a:avLst/>
          </a:prstGeom>
        </p:spPr>
        <p:txBody>
          <a:bodyPr vert="horz" lIns="91413" tIns="45706" rIns="91413" bIns="457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43" y="6657975"/>
            <a:ext cx="4029075" cy="350838"/>
          </a:xfrm>
          <a:prstGeom prst="rect">
            <a:avLst/>
          </a:prstGeom>
        </p:spPr>
        <p:txBody>
          <a:bodyPr vert="horz" lIns="91413" tIns="45706" rIns="91413" bIns="45706"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267961"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0013" y="152400"/>
            <a:ext cx="6716712" cy="50371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62000" y="5562600"/>
            <a:ext cx="8001000" cy="114300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267961"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5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110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0788" y="228600"/>
            <a:ext cx="6894512" cy="5170488"/>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28</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25" y="158750"/>
            <a:ext cx="7631113" cy="5724525"/>
          </a:xfrm>
        </p:spPr>
      </p:sp>
      <p:sp>
        <p:nvSpPr>
          <p:cNvPr id="3" name="Notes Placeholder 2"/>
          <p:cNvSpPr>
            <a:spLocks noGrp="1"/>
          </p:cNvSpPr>
          <p:nvPr>
            <p:ph type="body" idx="1"/>
          </p:nvPr>
        </p:nvSpPr>
        <p:spPr/>
        <p:txBody>
          <a:bodyPr/>
          <a:lstStyle/>
          <a:p>
            <a:pPr defTabSz="948090">
              <a:defRPr/>
            </a:pPr>
            <a:endParaRPr lang="en-US" sz="900" dirty="0"/>
          </a:p>
          <a:p>
            <a:pPr defTabSz="948090">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48090">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
        <p:nvSpPr>
          <p:cNvPr id="4" name="Slide Number Placeholder 3"/>
          <p:cNvSpPr>
            <a:spLocks noGrp="1"/>
          </p:cNvSpPr>
          <p:nvPr>
            <p:ph type="sldNum" sz="quarter" idx="10"/>
          </p:nvPr>
        </p:nvSpPr>
        <p:spPr>
          <a:xfrm>
            <a:off x="5440681" y="6949440"/>
            <a:ext cx="4160520" cy="365760"/>
          </a:xfrm>
          <a:prstGeom prst="rect">
            <a:avLst/>
          </a:prstGeom>
        </p:spPr>
        <p:txBody>
          <a:bodyPr/>
          <a:lstStyle/>
          <a:p>
            <a:pPr>
              <a:defRPr/>
            </a:pPr>
            <a:fld id="{47192831-88FD-46AC-A3A6-55A2B3E79D84}" type="slidenum">
              <a:rPr lang="en-US" smtClean="0"/>
              <a:pPr>
                <a:defRPr/>
              </a:pPr>
              <a:t>2</a:t>
            </a:fld>
            <a:endParaRPr lang="en-US" dirty="0"/>
          </a:p>
        </p:txBody>
      </p:sp>
    </p:spTree>
    <p:extLst>
      <p:ext uri="{BB962C8B-B14F-4D97-AF65-F5344CB8AC3E}">
        <p14:creationId xmlns:p14="http://schemas.microsoft.com/office/powerpoint/2010/main" val="373572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498475"/>
            <a:ext cx="7862888" cy="5897563"/>
          </a:xfrm>
        </p:spPr>
      </p:sp>
      <p:sp>
        <p:nvSpPr>
          <p:cNvPr id="3" name="Notes Placeholder 2"/>
          <p:cNvSpPr>
            <a:spLocks noGrp="1"/>
          </p:cNvSpPr>
          <p:nvPr>
            <p:ph type="body" idx="1"/>
          </p:nvPr>
        </p:nvSpPr>
        <p:spPr>
          <a:xfrm>
            <a:off x="568951" y="6222761"/>
            <a:ext cx="8971613" cy="1894485"/>
          </a:xfrm>
          <a:prstGeom prst="rect">
            <a:avLst/>
          </a:prstGeom>
        </p:spPr>
        <p:txBody>
          <a:bodyPr/>
          <a:lstStyle/>
          <a:p>
            <a:pPr defTabSz="983454">
              <a:defRPr/>
            </a:pPr>
            <a:endParaRPr lang="en-US" dirty="0" smtClean="0"/>
          </a:p>
          <a:p>
            <a:pPr defTabSz="983454">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 Overall, </a:t>
            </a:r>
            <a:r>
              <a:rPr lang="en-US" dirty="0" smtClean="0"/>
              <a:t>155</a:t>
            </a:r>
            <a:r>
              <a:rPr lang="en-US" baseline="0" dirty="0" smtClean="0"/>
              <a:t> </a:t>
            </a:r>
            <a:r>
              <a:rPr lang="en-US" dirty="0" smtClean="0"/>
              <a:t>counties</a:t>
            </a:r>
            <a:r>
              <a:rPr lang="en-US" baseline="0" dirty="0" smtClean="0"/>
              <a:t> gained population while 99 (39%) lost population over the decade.</a:t>
            </a:r>
          </a:p>
          <a:p>
            <a:pPr defTabSz="983454">
              <a:defRPr/>
            </a:pP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3</a:t>
            </a:fld>
            <a:endParaRPr lang="en-US" dirty="0"/>
          </a:p>
        </p:txBody>
      </p:sp>
    </p:spTree>
    <p:extLst>
      <p:ext uri="{BB962C8B-B14F-4D97-AF65-F5344CB8AC3E}">
        <p14:creationId xmlns:p14="http://schemas.microsoft.com/office/powerpoint/2010/main" val="1037950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4725" y="331788"/>
            <a:ext cx="7864475" cy="5899150"/>
          </a:xfrm>
        </p:spPr>
      </p:sp>
      <p:sp>
        <p:nvSpPr>
          <p:cNvPr id="3" name="Notes Placeholder 2"/>
          <p:cNvSpPr>
            <a:spLocks noGrp="1"/>
          </p:cNvSpPr>
          <p:nvPr>
            <p:ph type="body" idx="1"/>
          </p:nvPr>
        </p:nvSpPr>
        <p:spPr>
          <a:xfrm>
            <a:off x="568951" y="6056819"/>
            <a:ext cx="8971613" cy="1894485"/>
          </a:xfrm>
          <a:prstGeom prst="rect">
            <a:avLst/>
          </a:prstGeom>
        </p:spPr>
        <p:txBody>
          <a:bodyPr/>
          <a:lstStyle/>
          <a:p>
            <a:pPr defTabSz="983454">
              <a:defRPr/>
            </a:pPr>
            <a:endParaRPr lang="en-US" dirty="0" smtClean="0"/>
          </a:p>
          <a:p>
            <a:pPr defTabSz="983454">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a:t>
            </a:r>
          </a:p>
          <a:p>
            <a:pPr defTabSz="983454">
              <a:defRPr/>
            </a:pP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4</a:t>
            </a:fld>
            <a:endParaRPr lang="en-US" dirty="0"/>
          </a:p>
        </p:txBody>
      </p:sp>
    </p:spTree>
    <p:extLst>
      <p:ext uri="{BB962C8B-B14F-4D97-AF65-F5344CB8AC3E}">
        <p14:creationId xmlns:p14="http://schemas.microsoft.com/office/powerpoint/2010/main" val="80336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1434998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0767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9139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9134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709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9/28/2016</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9/28/2016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9/28/2016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6368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9/28/2016</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9/28/2016</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9/28/2016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9/28/2016</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9/28/2016</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9/28/2016</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9/28/2016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9/28/2016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9/28/2016</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2.emf"/><Relationship Id="rId5" Type="http://schemas.openxmlformats.org/officeDocument/2006/relationships/image" Target="../media/image16.emf"/><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3.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3.xml"/><Relationship Id="rId5" Type="http://schemas.openxmlformats.org/officeDocument/2006/relationships/image" Target="../media/image12.emf"/><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2.emf"/><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6.emf"/><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2.emf"/><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Lloyd.Potter@"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3.xml"/><Relationship Id="rId5" Type="http://schemas.openxmlformats.org/officeDocument/2006/relationships/image" Target="../media/image13.emf"/><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07635" y="6626"/>
            <a:ext cx="6172200" cy="1447800"/>
          </a:xfrm>
        </p:spPr>
        <p:txBody>
          <a:bodyPr>
            <a:normAutofit/>
          </a:bodyPr>
          <a:lstStyle/>
          <a:p>
            <a:pPr algn="ctr"/>
            <a:r>
              <a:rPr lang="en-US" dirty="0" smtClean="0"/>
              <a:t>Texas and San Antonio Population and Children</a:t>
            </a:r>
            <a:endParaRPr lang="en-US" dirty="0"/>
          </a:p>
        </p:txBody>
      </p:sp>
      <p:sp>
        <p:nvSpPr>
          <p:cNvPr id="4" name="Subtitle 3"/>
          <p:cNvSpPr>
            <a:spLocks noGrp="1"/>
          </p:cNvSpPr>
          <p:nvPr>
            <p:ph type="subTitle" idx="1"/>
          </p:nvPr>
        </p:nvSpPr>
        <p:spPr>
          <a:xfrm>
            <a:off x="6019800" y="2590800"/>
            <a:ext cx="2895600" cy="1981200"/>
          </a:xfrm>
        </p:spPr>
        <p:txBody>
          <a:bodyPr>
            <a:normAutofit/>
          </a:bodyPr>
          <a:lstStyle/>
          <a:p>
            <a:pPr algn="ctr"/>
            <a:r>
              <a:rPr lang="en-US" sz="2400" dirty="0" smtClean="0"/>
              <a:t>Congress on Children</a:t>
            </a:r>
          </a:p>
          <a:p>
            <a:pPr algn="ctr"/>
            <a:r>
              <a:rPr lang="en-US" sz="2400" dirty="0" smtClean="0"/>
              <a:t>San </a:t>
            </a:r>
            <a:r>
              <a:rPr lang="en-US" sz="2400" dirty="0" smtClean="0"/>
              <a:t>Antonio, Texas</a:t>
            </a:r>
          </a:p>
          <a:p>
            <a:pPr algn="ctr"/>
            <a:r>
              <a:rPr lang="en-US" dirty="0" smtClean="0"/>
              <a:t>September 30</a:t>
            </a:r>
            <a:r>
              <a:rPr lang="en-US" sz="2400" dirty="0" smtClean="0"/>
              <a:t>, </a:t>
            </a:r>
            <a:r>
              <a:rPr lang="en-US" sz="2400" dirty="0" smtClean="0"/>
              <a:t>2016</a:t>
            </a:r>
            <a:endParaRPr lang="en-US" sz="2400" dirty="0"/>
          </a:p>
        </p:txBody>
      </p:sp>
    </p:spTree>
    <p:extLst>
      <p:ext uri="{BB962C8B-B14F-4D97-AF65-F5344CB8AC3E}">
        <p14:creationId xmlns:p14="http://schemas.microsoft.com/office/powerpoint/2010/main" val="1219335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714" t="27583" r="7422" b="13788"/>
          <a:stretch/>
        </p:blipFill>
        <p:spPr>
          <a:xfrm>
            <a:off x="97276" y="1265955"/>
            <a:ext cx="3179324" cy="2819400"/>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1686938" y="129406"/>
            <a:ext cx="7391400" cy="1015663"/>
          </a:xfrm>
          <a:prstGeom prst="rect">
            <a:avLst/>
          </a:prstGeom>
          <a:noFill/>
        </p:spPr>
        <p:txBody>
          <a:bodyPr wrap="square" rtlCol="0">
            <a:spAutoFit/>
          </a:bodyPr>
          <a:lstStyle/>
          <a:p>
            <a:pPr algn="ctr"/>
            <a:r>
              <a:rPr lang="en-US" sz="2000" dirty="0" smtClean="0">
                <a:solidFill>
                  <a:schemeClr val="bg1"/>
                </a:solidFill>
              </a:rPr>
              <a:t>Percent of population speaking a language other than English at home and speak English less than very well</a:t>
            </a:r>
            <a:r>
              <a:rPr lang="en-US" sz="2000" dirty="0">
                <a:solidFill>
                  <a:schemeClr val="bg1"/>
                </a:solidFill>
              </a:rPr>
              <a:t>, Census Tracts, San Antonio, Texas</a:t>
            </a:r>
            <a:r>
              <a:rPr lang="en-US" sz="2000" dirty="0" smtClean="0">
                <a:solidFill>
                  <a:schemeClr val="bg1"/>
                </a:solidFill>
              </a:rPr>
              <a:t>, 2009-2013</a:t>
            </a:r>
            <a:endParaRPr lang="en-US" sz="2000" dirty="0">
              <a:solidFill>
                <a:schemeClr val="bg1"/>
              </a:solidFill>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45618"/>
          <a:stretch/>
        </p:blipFill>
        <p:spPr>
          <a:xfrm>
            <a:off x="642961" y="4191001"/>
            <a:ext cx="2805952" cy="1651788"/>
          </a:xfrm>
          <a:prstGeom prst="rect">
            <a:avLst/>
          </a:prstGeom>
        </p:spPr>
      </p:pic>
      <p:sp>
        <p:nvSpPr>
          <p:cNvPr id="10" name="Rectangle 9"/>
          <p:cNvSpPr/>
          <p:nvPr/>
        </p:nvSpPr>
        <p:spPr>
          <a:xfrm>
            <a:off x="1905000" y="3048000"/>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t="14599" b="19138"/>
          <a:stretch/>
        </p:blipFill>
        <p:spPr>
          <a:xfrm>
            <a:off x="3401907" y="1265955"/>
            <a:ext cx="5605927" cy="5105401"/>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t="35470" b="31197"/>
          <a:stretch/>
        </p:blipFill>
        <p:spPr>
          <a:xfrm>
            <a:off x="639317" y="5926422"/>
            <a:ext cx="2095242" cy="304800"/>
          </a:xfrm>
          <a:prstGeom prst="rect">
            <a:avLst/>
          </a:prstGeom>
        </p:spPr>
      </p:pic>
    </p:spTree>
    <p:extLst>
      <p:ext uri="{BB962C8B-B14F-4D97-AF65-F5344CB8AC3E}">
        <p14:creationId xmlns:p14="http://schemas.microsoft.com/office/powerpoint/2010/main" val="38449434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3516" t="29424" r="6811" b="14286"/>
          <a:stretch/>
        </p:blipFill>
        <p:spPr>
          <a:xfrm>
            <a:off x="-18973" y="1207719"/>
            <a:ext cx="3444586" cy="2971800"/>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447800" y="0"/>
            <a:ext cx="7772400" cy="830997"/>
          </a:xfrm>
          <a:prstGeom prst="rect">
            <a:avLst/>
          </a:prstGeom>
          <a:noFill/>
        </p:spPr>
        <p:txBody>
          <a:bodyPr wrap="square" rtlCol="0">
            <a:spAutoFit/>
          </a:bodyPr>
          <a:lstStyle/>
          <a:p>
            <a:pPr algn="ctr"/>
            <a:r>
              <a:rPr lang="en-US" dirty="0" smtClean="0">
                <a:solidFill>
                  <a:schemeClr val="bg1"/>
                </a:solidFill>
              </a:rPr>
              <a:t>Percent of population 25 years and older without a high school degree, Census Tracts, </a:t>
            </a:r>
            <a:r>
              <a:rPr lang="en-US" dirty="0">
                <a:solidFill>
                  <a:schemeClr val="bg1"/>
                </a:solidFill>
              </a:rPr>
              <a:t>Texas </a:t>
            </a:r>
            <a:r>
              <a:rPr lang="en-US" dirty="0" smtClean="0">
                <a:solidFill>
                  <a:schemeClr val="bg1"/>
                </a:solidFill>
              </a:rPr>
              <a:t>2009-2013</a:t>
            </a:r>
            <a:endParaRPr lang="en-US" dirty="0">
              <a:solidFill>
                <a:schemeClr val="bg1"/>
              </a:solidFil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45652"/>
          <a:stretch/>
        </p:blipFill>
        <p:spPr>
          <a:xfrm>
            <a:off x="798755" y="4262679"/>
            <a:ext cx="2259624" cy="1807921"/>
          </a:xfrm>
          <a:prstGeom prst="rect">
            <a:avLst/>
          </a:prstGeom>
        </p:spPr>
      </p:pic>
      <p:sp>
        <p:nvSpPr>
          <p:cNvPr id="9" name="Rectangle 8"/>
          <p:cNvSpPr/>
          <p:nvPr/>
        </p:nvSpPr>
        <p:spPr>
          <a:xfrm>
            <a:off x="1905000" y="3048000"/>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4061" b="19774"/>
          <a:stretch/>
        </p:blipFill>
        <p:spPr>
          <a:xfrm>
            <a:off x="3241191" y="1207719"/>
            <a:ext cx="5794433" cy="5269282"/>
          </a:xfrm>
          <a:prstGeom prst="rect">
            <a:avLst/>
          </a:prstGeom>
        </p:spPr>
      </p:pic>
    </p:spTree>
    <p:extLst>
      <p:ext uri="{BB962C8B-B14F-4D97-AF65-F5344CB8AC3E}">
        <p14:creationId xmlns:p14="http://schemas.microsoft.com/office/powerpoint/2010/main" val="23156002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l="2211" t="27346" r="7146" b="13137"/>
          <a:stretch/>
        </p:blipFill>
        <p:spPr>
          <a:xfrm>
            <a:off x="0" y="1168400"/>
            <a:ext cx="3479800" cy="3140307"/>
          </a:xfrm>
          <a:prstGeom prst="rect">
            <a:avLst/>
          </a:prstGeom>
        </p:spPr>
      </p:pic>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population earning $75,000 per year or more, Census Tracts, San Antonio, Texas,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46143" r="19557"/>
          <a:stretch/>
        </p:blipFill>
        <p:spPr>
          <a:xfrm>
            <a:off x="798754" y="4207682"/>
            <a:ext cx="2096846" cy="1781638"/>
          </a:xfrm>
          <a:prstGeom prst="rect">
            <a:avLst/>
          </a:prstGeom>
        </p:spPr>
      </p:pic>
      <p:sp>
        <p:nvSpPr>
          <p:cNvPr id="9" name="Rectangle 8"/>
          <p:cNvSpPr/>
          <p:nvPr/>
        </p:nvSpPr>
        <p:spPr>
          <a:xfrm>
            <a:off x="1981200" y="3088512"/>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12084" b="17424"/>
          <a:stretch/>
        </p:blipFill>
        <p:spPr>
          <a:xfrm>
            <a:off x="3611265" y="1161627"/>
            <a:ext cx="5505595" cy="5334000"/>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t="35470" b="31197"/>
          <a:stretch/>
        </p:blipFill>
        <p:spPr>
          <a:xfrm>
            <a:off x="800358" y="6035412"/>
            <a:ext cx="2095242" cy="304800"/>
          </a:xfrm>
          <a:prstGeom prst="rect">
            <a:avLst/>
          </a:prstGeom>
        </p:spPr>
      </p:pic>
    </p:spTree>
    <p:extLst>
      <p:ext uri="{BB962C8B-B14F-4D97-AF65-F5344CB8AC3E}">
        <p14:creationId xmlns:p14="http://schemas.microsoft.com/office/powerpoint/2010/main" val="2041326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population living below poverty, Census Tracts</a:t>
            </a:r>
            <a:r>
              <a:rPr lang="en-US" dirty="0">
                <a:solidFill>
                  <a:schemeClr val="bg1"/>
                </a:solidFill>
              </a:rPr>
              <a:t>, San </a:t>
            </a:r>
            <a:r>
              <a:rPr lang="en-US" dirty="0" smtClean="0">
                <a:solidFill>
                  <a:schemeClr val="bg1"/>
                </a:solidFill>
              </a:rPr>
              <a:t>Antonio,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981200" y="3088512"/>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 t="44619" r="57008"/>
          <a:stretch/>
        </p:blipFill>
        <p:spPr>
          <a:xfrm>
            <a:off x="762000" y="2660844"/>
            <a:ext cx="2209800" cy="1675611"/>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0591" b="19481"/>
          <a:stretch/>
        </p:blipFill>
        <p:spPr>
          <a:xfrm>
            <a:off x="3124200" y="1156547"/>
            <a:ext cx="5458773" cy="5246319"/>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t="35470" b="31197"/>
          <a:stretch/>
        </p:blipFill>
        <p:spPr>
          <a:xfrm>
            <a:off x="762000" y="4457630"/>
            <a:ext cx="2095242" cy="304800"/>
          </a:xfrm>
          <a:prstGeom prst="rect">
            <a:avLst/>
          </a:prstGeom>
        </p:spPr>
      </p:pic>
    </p:spTree>
    <p:extLst>
      <p:ext uri="{BB962C8B-B14F-4D97-AF65-F5344CB8AC3E}">
        <p14:creationId xmlns:p14="http://schemas.microsoft.com/office/powerpoint/2010/main" val="27077138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Build Before1960, Census Tracts</a:t>
            </a:r>
            <a:r>
              <a:rPr lang="en-US" dirty="0">
                <a:solidFill>
                  <a:schemeClr val="bg1"/>
                </a:solidFill>
              </a:rPr>
              <a:t>, San </a:t>
            </a:r>
            <a:r>
              <a:rPr lang="en-US" dirty="0" smtClean="0">
                <a:solidFill>
                  <a:schemeClr val="bg1"/>
                </a:solidFill>
              </a:rPr>
              <a:t>Antonio,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35470" b="31197"/>
          <a:stretch/>
        </p:blipFill>
        <p:spPr>
          <a:xfrm>
            <a:off x="762000" y="4254500"/>
            <a:ext cx="1803178" cy="262313"/>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2280" b="18733"/>
          <a:stretch/>
        </p:blipFill>
        <p:spPr>
          <a:xfrm>
            <a:off x="3505200" y="1205840"/>
            <a:ext cx="5465007" cy="5181600"/>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t="43617"/>
          <a:stretch/>
        </p:blipFill>
        <p:spPr>
          <a:xfrm>
            <a:off x="762000" y="2895599"/>
            <a:ext cx="1803178" cy="1281761"/>
          </a:xfrm>
          <a:prstGeom prst="rect">
            <a:avLst/>
          </a:prstGeom>
        </p:spPr>
      </p:pic>
    </p:spTree>
    <p:extLst>
      <p:ext uri="{BB962C8B-B14F-4D97-AF65-F5344CB8AC3E}">
        <p14:creationId xmlns:p14="http://schemas.microsoft.com/office/powerpoint/2010/main" val="10066695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Build After 1999, Census Tracts</a:t>
            </a:r>
            <a:r>
              <a:rPr lang="en-US" dirty="0">
                <a:solidFill>
                  <a:schemeClr val="bg1"/>
                </a:solidFill>
              </a:rPr>
              <a:t>, San </a:t>
            </a:r>
            <a:r>
              <a:rPr lang="en-US" dirty="0" smtClean="0">
                <a:solidFill>
                  <a:schemeClr val="bg1"/>
                </a:solidFill>
              </a:rPr>
              <a:t>Antonio,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t="35470" b="31197"/>
          <a:stretch/>
        </p:blipFill>
        <p:spPr>
          <a:xfrm>
            <a:off x="762000" y="4254500"/>
            <a:ext cx="1803178" cy="262313"/>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2709" b="18305"/>
          <a:stretch/>
        </p:blipFill>
        <p:spPr>
          <a:xfrm>
            <a:off x="3352800" y="1184010"/>
            <a:ext cx="5650749" cy="535771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43576"/>
          <a:stretch/>
        </p:blipFill>
        <p:spPr>
          <a:xfrm>
            <a:off x="762000" y="2971800"/>
            <a:ext cx="1803178" cy="1282700"/>
          </a:xfrm>
          <a:prstGeom prst="rect">
            <a:avLst/>
          </a:prstGeom>
        </p:spPr>
      </p:pic>
    </p:spTree>
    <p:extLst>
      <p:ext uri="{BB962C8B-B14F-4D97-AF65-F5344CB8AC3E}">
        <p14:creationId xmlns:p14="http://schemas.microsoft.com/office/powerpoint/2010/main" val="985715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1295400" y="1371600"/>
          <a:ext cx="6934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smtClean="0">
                <a:solidFill>
                  <a:schemeClr val="bg1"/>
                </a:solidFill>
              </a:rPr>
              <a:t>Projected Population Growth in Bexar County, Texas,  2010-2050</a:t>
            </a:r>
            <a:endParaRPr lang="en-US" sz="2800" kern="0" dirty="0">
              <a:solidFill>
                <a:schemeClr val="bg1"/>
              </a:solidFill>
            </a:endParaRPr>
          </a:p>
        </p:txBody>
      </p:sp>
      <p:sp>
        <p:nvSpPr>
          <p:cNvPr id="4" name="TextBox 3"/>
          <p:cNvSpPr txBox="1"/>
          <p:nvPr/>
        </p:nvSpPr>
        <p:spPr>
          <a:xfrm>
            <a:off x="76200" y="6478320"/>
            <a:ext cx="8763000" cy="261610"/>
          </a:xfrm>
          <a:prstGeom prst="rect">
            <a:avLst/>
          </a:prstGeom>
          <a:noFill/>
        </p:spPr>
        <p:txBody>
          <a:bodyPr wrap="square" rtlCol="0">
            <a:spAutoFit/>
          </a:bodyPr>
          <a:lstStyle/>
          <a:p>
            <a:pPr marL="798513" indent="-798513">
              <a:spcBef>
                <a:spcPct val="50000"/>
              </a:spcBef>
            </a:pPr>
            <a:r>
              <a:rPr lang="en-US" sz="1050" dirty="0" smtClean="0">
                <a:solidFill>
                  <a:schemeClr val="tx1">
                    <a:lumMod val="50000"/>
                    <a:lumOff val="50000"/>
                  </a:schemeClr>
                </a:solidFill>
                <a:latin typeface="Arial" pitchFamily="34" charset="0"/>
                <a:cs typeface="Arial" pitchFamily="34" charset="0"/>
              </a:rPr>
              <a:t>Source: Texas State Data Center 2014 Population Projections </a:t>
            </a:r>
          </a:p>
        </p:txBody>
      </p:sp>
    </p:spTree>
    <p:extLst>
      <p:ext uri="{BB962C8B-B14F-4D97-AF65-F5344CB8AC3E}">
        <p14:creationId xmlns:p14="http://schemas.microsoft.com/office/powerpoint/2010/main" val="8648160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1524000" y="1397000"/>
          <a:ext cx="6934200" cy="5003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Sources: Texas State Data Center 2014 Population Projections. U.S. Census Bureau, Population Estimates.</a:t>
            </a:r>
          </a:p>
        </p:txBody>
      </p:sp>
      <p:sp>
        <p:nvSpPr>
          <p:cNvPr id="4"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smtClean="0">
                <a:solidFill>
                  <a:schemeClr val="bg1"/>
                </a:solidFill>
              </a:rPr>
              <a:t>Projected and Estimated Population in Bexar County, Texas,  2010-2015</a:t>
            </a:r>
            <a:endParaRPr lang="en-US" sz="2800" kern="0" dirty="0">
              <a:solidFill>
                <a:schemeClr val="bg1"/>
              </a:solidFill>
            </a:endParaRPr>
          </a:p>
        </p:txBody>
      </p:sp>
    </p:spTree>
    <p:extLst>
      <p:ext uri="{BB962C8B-B14F-4D97-AF65-F5344CB8AC3E}">
        <p14:creationId xmlns:p14="http://schemas.microsoft.com/office/powerpoint/2010/main" val="3308146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609600" y="1397000"/>
          <a:ext cx="8382000" cy="4699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 Texas State Data Center 2014 Population Projections , 2000-2010 Migration Scenario</a:t>
            </a:r>
          </a:p>
        </p:txBody>
      </p:sp>
      <p:sp>
        <p:nvSpPr>
          <p:cNvPr id="4"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a:solidFill>
                  <a:schemeClr val="bg1"/>
                </a:solidFill>
              </a:rPr>
              <a:t>Projected Racial and Ethnic Percent, </a:t>
            </a:r>
            <a:r>
              <a:rPr lang="en-US" sz="2800" kern="0" dirty="0" smtClean="0">
                <a:solidFill>
                  <a:schemeClr val="bg1"/>
                </a:solidFill>
              </a:rPr>
              <a:t>Bexar County, Texas</a:t>
            </a:r>
            <a:r>
              <a:rPr lang="en-US" sz="2800" kern="0" dirty="0">
                <a:solidFill>
                  <a:schemeClr val="bg1"/>
                </a:solidFill>
              </a:rPr>
              <a:t>, 2010-2050</a:t>
            </a:r>
          </a:p>
        </p:txBody>
      </p:sp>
    </p:spTree>
    <p:extLst>
      <p:ext uri="{BB962C8B-B14F-4D97-AF65-F5344CB8AC3E}">
        <p14:creationId xmlns:p14="http://schemas.microsoft.com/office/powerpoint/2010/main" val="22523113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838200" y="1416659"/>
          <a:ext cx="8382000" cy="49276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a:xfrm>
            <a:off x="1676400" y="228600"/>
            <a:ext cx="6858000" cy="990600"/>
          </a:xfrm>
        </p:spPr>
        <p:txBody>
          <a:bodyPr>
            <a:noAutofit/>
          </a:bodyPr>
          <a:lstStyle/>
          <a:p>
            <a:r>
              <a:rPr lang="en-US" sz="2000" dirty="0" smtClean="0"/>
              <a:t>Educational Attainment of Persons Aged 25 Years and Older, NH White, Texas, Bexar County, San Antonio, 2014 </a:t>
            </a:r>
            <a:endParaRPr lang="en-US" sz="2000" dirty="0"/>
          </a:p>
        </p:txBody>
      </p:sp>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2014 1-Year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19</a:t>
            </a:fld>
            <a:endParaRPr lang="en-US" dirty="0"/>
          </a:p>
        </p:txBody>
      </p:sp>
    </p:spTree>
    <p:extLst>
      <p:ext uri="{BB962C8B-B14F-4D97-AF65-F5344CB8AC3E}">
        <p14:creationId xmlns:p14="http://schemas.microsoft.com/office/powerpoint/2010/main" val="406433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49" t="4373" r="1149" b="8269"/>
          <a:stretch/>
        </p:blipFill>
        <p:spPr>
          <a:xfrm>
            <a:off x="1524000" y="762000"/>
            <a:ext cx="6477000" cy="5867400"/>
          </a:xfrm>
          <a:prstGeom prst="rect">
            <a:avLst/>
          </a:prstGeom>
        </p:spPr>
      </p:pic>
      <p:sp>
        <p:nvSpPr>
          <p:cNvPr id="2" name="Title 1"/>
          <p:cNvSpPr>
            <a:spLocks noGrp="1"/>
          </p:cNvSpPr>
          <p:nvPr>
            <p:ph type="title"/>
          </p:nvPr>
        </p:nvSpPr>
        <p:spPr>
          <a:xfrm>
            <a:off x="1567097" y="152400"/>
            <a:ext cx="6858000" cy="990600"/>
          </a:xfrm>
        </p:spPr>
        <p:txBody>
          <a:bodyPr>
            <a:noAutofit/>
          </a:bodyPr>
          <a:lstStyle/>
          <a:p>
            <a:r>
              <a:rPr lang="en-US" sz="2800" dirty="0" smtClean="0"/>
              <a:t>Total Estimated Population by County, Texas, 2015</a:t>
            </a:r>
            <a:endParaRPr lang="en-US" sz="2800" dirty="0"/>
          </a:p>
        </p:txBody>
      </p:sp>
      <p:sp>
        <p:nvSpPr>
          <p:cNvPr id="15" name="TextBox 14"/>
          <p:cNvSpPr txBox="1"/>
          <p:nvPr/>
        </p:nvSpPr>
        <p:spPr>
          <a:xfrm>
            <a:off x="2" y="6510040"/>
            <a:ext cx="3943708"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2015 Vintage Population Estimates</a:t>
            </a:r>
            <a:endParaRPr lang="en-US" sz="1000" dirty="0">
              <a:solidFill>
                <a:schemeClr val="tx1">
                  <a:lumMod val="50000"/>
                  <a:lumOff val="50000"/>
                </a:schemeClr>
              </a:solidFill>
            </a:endParaRPr>
          </a:p>
        </p:txBody>
      </p:sp>
      <p:sp>
        <p:nvSpPr>
          <p:cNvPr id="5" name="Isosceles Triangle 4"/>
          <p:cNvSpPr/>
          <p:nvPr/>
        </p:nvSpPr>
        <p:spPr>
          <a:xfrm rot="21366823">
            <a:off x="5398490" y="2901586"/>
            <a:ext cx="1782924" cy="1752600"/>
          </a:xfrm>
          <a:prstGeom prst="triangle">
            <a:avLst/>
          </a:prstGeom>
          <a:noFill/>
          <a:ln w="38100">
            <a:solidFill>
              <a:schemeClr val="accent2">
                <a:lumMod val="60000"/>
                <a:lumOff val="4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5162774" y="236220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4"/>
          <a:srcRect t="28661"/>
          <a:stretch/>
        </p:blipFill>
        <p:spPr>
          <a:xfrm>
            <a:off x="914400" y="1586582"/>
            <a:ext cx="1947713" cy="1366292"/>
          </a:xfrm>
          <a:prstGeom prst="rect">
            <a:avLst/>
          </a:prstGeom>
        </p:spPr>
      </p:pic>
      <p:sp>
        <p:nvSpPr>
          <p:cNvPr id="3" name="Slide Number Placeholder 2"/>
          <p:cNvSpPr>
            <a:spLocks noGrp="1"/>
          </p:cNvSpPr>
          <p:nvPr>
            <p:ph type="sldNum" sz="quarter" idx="4"/>
          </p:nvPr>
        </p:nvSpPr>
        <p:spPr/>
        <p:txBody>
          <a:bodyPr/>
          <a:lstStyle/>
          <a:p>
            <a:fld id="{2BC1FA3B-F0C1-4F58-90BE-DCC7501F4B28}" type="slidenum">
              <a:rPr lang="en-US" smtClean="0"/>
              <a:pPr/>
              <a:t>2</a:t>
            </a:fld>
            <a:endParaRPr lang="en-US" dirty="0"/>
          </a:p>
        </p:txBody>
      </p:sp>
    </p:spTree>
    <p:extLst>
      <p:ext uri="{BB962C8B-B14F-4D97-AF65-F5344CB8AC3E}">
        <p14:creationId xmlns:p14="http://schemas.microsoft.com/office/powerpoint/2010/main" val="393589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914400" y="1378559"/>
          <a:ext cx="8305800" cy="50038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a:xfrm>
            <a:off x="1569377" y="152400"/>
            <a:ext cx="6995846" cy="990600"/>
          </a:xfrm>
        </p:spPr>
        <p:txBody>
          <a:bodyPr>
            <a:noAutofit/>
          </a:bodyPr>
          <a:lstStyle/>
          <a:p>
            <a:r>
              <a:rPr lang="en-US" sz="2000" dirty="0" smtClean="0"/>
              <a:t>Educational Attainment of Persons Aged 25 Years and Older, Hispanic for Texas, Bexar County, and San Antonio, 2014 </a:t>
            </a:r>
            <a:endParaRPr lang="en-US" sz="2000" dirty="0"/>
          </a:p>
        </p:txBody>
      </p:sp>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2014 1-Year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20</a:t>
            </a:fld>
            <a:endParaRPr lang="en-US" dirty="0"/>
          </a:p>
        </p:txBody>
      </p:sp>
    </p:spTree>
    <p:extLst>
      <p:ext uri="{BB962C8B-B14F-4D97-AF65-F5344CB8AC3E}">
        <p14:creationId xmlns:p14="http://schemas.microsoft.com/office/powerpoint/2010/main" val="168023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Hispanic Students Graduating from Bexar County High Schools by Year, 2011-2014</a:t>
            </a:r>
            <a:endParaRPr lang="en-US" sz="2400" dirty="0"/>
          </a:p>
        </p:txBody>
      </p:sp>
      <p:graphicFrame>
        <p:nvGraphicFramePr>
          <p:cNvPr id="10" name="Content Placeholder 9"/>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09600" y="6356352"/>
            <a:ext cx="7696200" cy="215444"/>
          </a:xfrm>
          <a:prstGeom prst="rect">
            <a:avLst/>
          </a:prstGeom>
          <a:noFill/>
        </p:spPr>
        <p:txBody>
          <a:bodyPr wrap="square" rtlCol="0">
            <a:spAutoFit/>
          </a:bodyPr>
          <a:lstStyle/>
          <a:p>
            <a:r>
              <a:rPr lang="en-US" sz="800" dirty="0" smtClean="0"/>
              <a:t>Source: Texas Education Agency</a:t>
            </a:r>
            <a:endParaRPr lang="en-US" sz="800" dirty="0"/>
          </a:p>
        </p:txBody>
      </p:sp>
      <p:sp>
        <p:nvSpPr>
          <p:cNvPr id="3" name="Slide Number Placeholder 2"/>
          <p:cNvSpPr>
            <a:spLocks noGrp="1"/>
          </p:cNvSpPr>
          <p:nvPr>
            <p:ph type="sldNum" sz="quarter" idx="4"/>
          </p:nvPr>
        </p:nvSpPr>
        <p:spPr/>
        <p:txBody>
          <a:bodyPr/>
          <a:lstStyle/>
          <a:p>
            <a:fld id="{2BC1FA3B-F0C1-4F58-90BE-DCC7501F4B28}" type="slidenum">
              <a:rPr lang="en-US" smtClean="0"/>
              <a:pPr/>
              <a:t>21</a:t>
            </a:fld>
            <a:endParaRPr lang="en-US" dirty="0"/>
          </a:p>
        </p:txBody>
      </p:sp>
    </p:spTree>
    <p:extLst>
      <p:ext uri="{BB962C8B-B14F-4D97-AF65-F5344CB8AC3E}">
        <p14:creationId xmlns:p14="http://schemas.microsoft.com/office/powerpoint/2010/main" val="3827672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Births per ZIP Code in Bexar County, 2013</a:t>
            </a:r>
          </a:p>
        </p:txBody>
      </p:sp>
      <p:pic>
        <p:nvPicPr>
          <p:cNvPr id="4" name="Content Placeholder 3"/>
          <p:cNvPicPr>
            <a:picLocks noGrp="1" noChangeAspect="1"/>
          </p:cNvPicPr>
          <p:nvPr>
            <p:ph idx="1"/>
          </p:nvPr>
        </p:nvPicPr>
        <p:blipFill>
          <a:blip r:embed="rId2"/>
          <a:stretch>
            <a:fillRect/>
          </a:stretch>
        </p:blipFill>
        <p:spPr>
          <a:xfrm>
            <a:off x="1981200" y="1159486"/>
            <a:ext cx="4518430" cy="5537651"/>
          </a:xfrm>
          <a:prstGeom prst="rect">
            <a:avLst/>
          </a:prstGeom>
        </p:spPr>
      </p:pic>
      <p:pic>
        <p:nvPicPr>
          <p:cNvPr id="5" name="Picture 4"/>
          <p:cNvPicPr>
            <a:picLocks noChangeAspect="1"/>
          </p:cNvPicPr>
          <p:nvPr/>
        </p:nvPicPr>
        <p:blipFill>
          <a:blip r:embed="rId3"/>
          <a:stretch>
            <a:fillRect/>
          </a:stretch>
        </p:blipFill>
        <p:spPr>
          <a:xfrm>
            <a:off x="5105400" y="5125921"/>
            <a:ext cx="1193918" cy="1541400"/>
          </a:xfrm>
          <a:prstGeom prst="rect">
            <a:avLst/>
          </a:prstGeom>
        </p:spPr>
      </p:pic>
      <p:sp>
        <p:nvSpPr>
          <p:cNvPr id="6" name="Rectangle 5"/>
          <p:cNvSpPr/>
          <p:nvPr/>
        </p:nvSpPr>
        <p:spPr>
          <a:xfrm>
            <a:off x="76200" y="6445467"/>
            <a:ext cx="4572000" cy="261610"/>
          </a:xfrm>
          <a:prstGeom prst="rect">
            <a:avLst/>
          </a:prstGeom>
        </p:spPr>
        <p:txBody>
          <a:bodyPr>
            <a:spAutoFit/>
          </a:bodyPr>
          <a:lstStyle/>
          <a:p>
            <a:r>
              <a:rPr lang="en-US" sz="1050" dirty="0">
                <a:latin typeface="Arial" panose="020B0604020202020204" pitchFamily="34" charset="0"/>
                <a:ea typeface="Arial" panose="020B0604020202020204" pitchFamily="34" charset="0"/>
                <a:cs typeface="Times New Roman" panose="02020603050405020304" pitchFamily="18" charset="0"/>
              </a:rPr>
              <a:t>Source: San Antonio Metropolitan Health District, 2013 Health Profile</a:t>
            </a:r>
            <a:endParaRPr lang="en-US" sz="1050" i="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Slide Number Placeholder 2"/>
          <p:cNvSpPr>
            <a:spLocks noGrp="1"/>
          </p:cNvSpPr>
          <p:nvPr>
            <p:ph type="sldNum" sz="quarter" idx="4"/>
          </p:nvPr>
        </p:nvSpPr>
        <p:spPr/>
        <p:txBody>
          <a:bodyPr/>
          <a:lstStyle/>
          <a:p>
            <a:fld id="{2BC1FA3B-F0C1-4F58-90BE-DCC7501F4B28}" type="slidenum">
              <a:rPr lang="en-US" smtClean="0"/>
              <a:pPr/>
              <a:t>22</a:t>
            </a:fld>
            <a:endParaRPr lang="en-US" dirty="0"/>
          </a:p>
        </p:txBody>
      </p:sp>
    </p:spTree>
    <p:extLst>
      <p:ext uri="{BB962C8B-B14F-4D97-AF65-F5344CB8AC3E}">
        <p14:creationId xmlns:p14="http://schemas.microsoft.com/office/powerpoint/2010/main" val="2514106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of children immunized by ZIP code, Bexar County, TX, 2014</a:t>
            </a:r>
            <a:endParaRPr lang="en-US" dirty="0"/>
          </a:p>
        </p:txBody>
      </p:sp>
      <p:pic>
        <p:nvPicPr>
          <p:cNvPr id="4" name="Content Placeholder 3"/>
          <p:cNvPicPr>
            <a:picLocks noGrp="1" noChangeAspect="1"/>
          </p:cNvPicPr>
          <p:nvPr>
            <p:ph idx="1"/>
          </p:nvPr>
        </p:nvPicPr>
        <p:blipFill>
          <a:blip r:embed="rId2"/>
          <a:stretch>
            <a:fillRect/>
          </a:stretch>
        </p:blipFill>
        <p:spPr>
          <a:xfrm>
            <a:off x="1295400" y="1419367"/>
            <a:ext cx="6900080" cy="5244802"/>
          </a:xfrm>
          <a:prstGeom prst="rect">
            <a:avLst/>
          </a:prstGeom>
        </p:spPr>
      </p:pic>
      <p:pic>
        <p:nvPicPr>
          <p:cNvPr id="5" name="Picture 4"/>
          <p:cNvPicPr>
            <a:picLocks noChangeAspect="1"/>
          </p:cNvPicPr>
          <p:nvPr/>
        </p:nvPicPr>
        <p:blipFill>
          <a:blip r:embed="rId3"/>
          <a:stretch>
            <a:fillRect/>
          </a:stretch>
        </p:blipFill>
        <p:spPr>
          <a:xfrm>
            <a:off x="6616282" y="5355148"/>
            <a:ext cx="1551694" cy="1309021"/>
          </a:xfrm>
          <a:prstGeom prst="rect">
            <a:avLst/>
          </a:prstGeom>
        </p:spPr>
      </p:pic>
      <p:sp>
        <p:nvSpPr>
          <p:cNvPr id="3" name="Slide Number Placeholder 2"/>
          <p:cNvSpPr>
            <a:spLocks noGrp="1"/>
          </p:cNvSpPr>
          <p:nvPr>
            <p:ph type="sldNum" sz="quarter" idx="4"/>
          </p:nvPr>
        </p:nvSpPr>
        <p:spPr/>
        <p:txBody>
          <a:bodyPr/>
          <a:lstStyle/>
          <a:p>
            <a:fld id="{2BC1FA3B-F0C1-4F58-90BE-DCC7501F4B28}" type="slidenum">
              <a:rPr lang="en-US" smtClean="0"/>
              <a:pPr/>
              <a:t>23</a:t>
            </a:fld>
            <a:endParaRPr lang="en-US" dirty="0"/>
          </a:p>
        </p:txBody>
      </p:sp>
    </p:spTree>
    <p:extLst>
      <p:ext uri="{BB962C8B-B14F-4D97-AF65-F5344CB8AC3E}">
        <p14:creationId xmlns:p14="http://schemas.microsoft.com/office/powerpoint/2010/main" val="3599980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Births Occurring by School </a:t>
            </a:r>
            <a:r>
              <a:rPr lang="en-US" dirty="0" smtClean="0"/>
              <a:t>District, </a:t>
            </a:r>
            <a:r>
              <a:rPr lang="en-US" dirty="0"/>
              <a:t>Bexar County, 2013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56259585"/>
              </p:ext>
            </p:extLst>
          </p:nvPr>
        </p:nvGraphicFramePr>
        <p:xfrm>
          <a:off x="1143000" y="1311586"/>
          <a:ext cx="7283788" cy="5409890"/>
        </p:xfrm>
        <a:graphic>
          <a:graphicData uri="http://schemas.openxmlformats.org/drawingml/2006/table">
            <a:tbl>
              <a:tblPr firstRow="1" firstCol="1" bandRow="1">
                <a:tableStyleId>{5C22544A-7EE6-4342-B048-85BDC9FD1C3A}</a:tableStyleId>
              </a:tblPr>
              <a:tblGrid>
                <a:gridCol w="1962807"/>
                <a:gridCol w="1721441"/>
                <a:gridCol w="1304286"/>
                <a:gridCol w="1065654"/>
                <a:gridCol w="1229600"/>
              </a:tblGrid>
              <a:tr h="815030">
                <a:tc>
                  <a:txBody>
                    <a:bodyPr/>
                    <a:lstStyle/>
                    <a:p>
                      <a:pPr marL="0" marR="0" algn="ctr">
                        <a:lnSpc>
                          <a:spcPct val="150000"/>
                        </a:lnSpc>
                        <a:spcBef>
                          <a:spcPts val="0"/>
                        </a:spcBef>
                        <a:spcAft>
                          <a:spcPts val="0"/>
                        </a:spcAft>
                      </a:pPr>
                      <a:r>
                        <a:rPr lang="en-US" sz="1100" b="0" dirty="0">
                          <a:effectLst/>
                        </a:rPr>
                        <a:t>School District</a:t>
                      </a:r>
                      <a:endParaRPr lang="en-US" sz="12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ctr">
                        <a:lnSpc>
                          <a:spcPct val="150000"/>
                        </a:lnSpc>
                        <a:spcBef>
                          <a:spcPts val="0"/>
                        </a:spcBef>
                        <a:spcAft>
                          <a:spcPts val="0"/>
                        </a:spcAft>
                      </a:pPr>
                      <a:r>
                        <a:rPr lang="en-US" sz="1100" b="1" dirty="0">
                          <a:effectLst/>
                        </a:rPr>
                        <a:t>Total Births</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ctr">
                        <a:lnSpc>
                          <a:spcPct val="150000"/>
                        </a:lnSpc>
                        <a:spcBef>
                          <a:spcPts val="0"/>
                        </a:spcBef>
                        <a:spcAft>
                          <a:spcPts val="0"/>
                        </a:spcAft>
                      </a:pPr>
                      <a:r>
                        <a:rPr lang="en-US" sz="1100" b="1" dirty="0">
                          <a:effectLst/>
                        </a:rPr>
                        <a:t>Birth rate per 1,000 women aged </a:t>
                      </a:r>
                      <a:endParaRPr lang="en-US" sz="1200" b="1" dirty="0">
                        <a:effectLst/>
                      </a:endParaRPr>
                    </a:p>
                    <a:p>
                      <a:pPr marL="0" marR="0" algn="ctr">
                        <a:lnSpc>
                          <a:spcPct val="150000"/>
                        </a:lnSpc>
                        <a:spcBef>
                          <a:spcPts val="0"/>
                        </a:spcBef>
                        <a:spcAft>
                          <a:spcPts val="0"/>
                        </a:spcAft>
                      </a:pPr>
                      <a:r>
                        <a:rPr lang="en-US" sz="1100" b="1" dirty="0">
                          <a:effectLst/>
                        </a:rPr>
                        <a:t>15-19</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ctr">
                        <a:lnSpc>
                          <a:spcPct val="150000"/>
                        </a:lnSpc>
                        <a:spcBef>
                          <a:spcPts val="0"/>
                        </a:spcBef>
                        <a:spcAft>
                          <a:spcPts val="0"/>
                        </a:spcAft>
                      </a:pPr>
                      <a:r>
                        <a:rPr lang="en-US" sz="1100" b="1" dirty="0">
                          <a:effectLst/>
                        </a:rPr>
                        <a:t>Percent of births to single mothers</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ctr">
                        <a:lnSpc>
                          <a:spcPct val="150000"/>
                        </a:lnSpc>
                        <a:spcBef>
                          <a:spcPts val="0"/>
                        </a:spcBef>
                        <a:spcAft>
                          <a:spcPts val="0"/>
                        </a:spcAft>
                      </a:pPr>
                      <a:r>
                        <a:rPr lang="en-US" sz="1100" b="1" dirty="0">
                          <a:effectLst/>
                        </a:rPr>
                        <a:t>Percent of births to mothers with less than HS/GED</a:t>
                      </a:r>
                      <a:endParaRPr lang="en-US" sz="12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49140">
                <a:tc>
                  <a:txBody>
                    <a:bodyPr/>
                    <a:lstStyle/>
                    <a:p>
                      <a:pPr marL="0" marR="0" algn="l">
                        <a:lnSpc>
                          <a:spcPct val="150000"/>
                        </a:lnSpc>
                        <a:spcBef>
                          <a:spcPts val="0"/>
                        </a:spcBef>
                        <a:spcAft>
                          <a:spcPts val="0"/>
                        </a:spcAft>
                      </a:pPr>
                      <a:r>
                        <a:rPr lang="en-US" sz="1200" b="0" dirty="0">
                          <a:effectLst/>
                        </a:rPr>
                        <a:t>Alamo Heights</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281</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3.43</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17</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6</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49140">
                <a:tc>
                  <a:txBody>
                    <a:bodyPr/>
                    <a:lstStyle/>
                    <a:p>
                      <a:pPr marL="0" marR="0" algn="l">
                        <a:lnSpc>
                          <a:spcPct val="150000"/>
                        </a:lnSpc>
                        <a:spcBef>
                          <a:spcPts val="0"/>
                        </a:spcBef>
                        <a:spcAft>
                          <a:spcPts val="0"/>
                        </a:spcAft>
                      </a:pPr>
                      <a:r>
                        <a:rPr lang="en-US" sz="1200" b="0" dirty="0">
                          <a:effectLst/>
                        </a:rPr>
                        <a:t>Boerne</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82</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6.67</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10</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0</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49140">
                <a:tc>
                  <a:txBody>
                    <a:bodyPr/>
                    <a:lstStyle/>
                    <a:p>
                      <a:pPr marL="0" marR="0" algn="l">
                        <a:lnSpc>
                          <a:spcPct val="150000"/>
                        </a:lnSpc>
                        <a:spcBef>
                          <a:spcPts val="0"/>
                        </a:spcBef>
                        <a:spcAft>
                          <a:spcPts val="0"/>
                        </a:spcAft>
                      </a:pPr>
                      <a:r>
                        <a:rPr lang="en-US" sz="1200" b="0" dirty="0">
                          <a:effectLst/>
                        </a:rPr>
                        <a:t>Comal</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348</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8.67</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13</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5</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49140">
                <a:tc>
                  <a:txBody>
                    <a:bodyPr/>
                    <a:lstStyle/>
                    <a:p>
                      <a:pPr marL="0" marR="0" algn="l">
                        <a:lnSpc>
                          <a:spcPct val="150000"/>
                        </a:lnSpc>
                        <a:spcBef>
                          <a:spcPts val="0"/>
                        </a:spcBef>
                        <a:spcAft>
                          <a:spcPts val="0"/>
                        </a:spcAft>
                      </a:pPr>
                      <a:r>
                        <a:rPr lang="en-US" sz="1200" b="0" dirty="0">
                          <a:effectLst/>
                        </a:rPr>
                        <a:t>East Central</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664</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35.66</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46</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16</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49140">
                <a:tc>
                  <a:txBody>
                    <a:bodyPr/>
                    <a:lstStyle/>
                    <a:p>
                      <a:pPr marL="0" marR="0" algn="l">
                        <a:lnSpc>
                          <a:spcPct val="150000"/>
                        </a:lnSpc>
                        <a:spcBef>
                          <a:spcPts val="0"/>
                        </a:spcBef>
                        <a:spcAft>
                          <a:spcPts val="0"/>
                        </a:spcAft>
                      </a:pPr>
                      <a:r>
                        <a:rPr lang="en-US" sz="1200" b="1" dirty="0">
                          <a:effectLst/>
                        </a:rPr>
                        <a:t>Edgewood</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1" dirty="0">
                          <a:effectLst/>
                        </a:rPr>
                        <a:t>988</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1" dirty="0">
                          <a:effectLst/>
                        </a:rPr>
                        <a:t>60.20</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1" dirty="0">
                          <a:effectLst/>
                        </a:rPr>
                        <a:t>71</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1" dirty="0">
                          <a:effectLst/>
                        </a:rPr>
                        <a:t>39</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49140">
                <a:tc>
                  <a:txBody>
                    <a:bodyPr/>
                    <a:lstStyle/>
                    <a:p>
                      <a:pPr marL="0" marR="0" algn="l">
                        <a:lnSpc>
                          <a:spcPct val="150000"/>
                        </a:lnSpc>
                        <a:spcBef>
                          <a:spcPts val="0"/>
                        </a:spcBef>
                        <a:spcAft>
                          <a:spcPts val="0"/>
                        </a:spcAft>
                      </a:pPr>
                      <a:r>
                        <a:rPr lang="en-US" sz="1200" b="0">
                          <a:effectLst/>
                        </a:rPr>
                        <a:t>Fort Sam Houston</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63</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7.18</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8</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6</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49140">
                <a:tc>
                  <a:txBody>
                    <a:bodyPr/>
                    <a:lstStyle/>
                    <a:p>
                      <a:pPr marL="0" marR="0" algn="l">
                        <a:lnSpc>
                          <a:spcPct val="150000"/>
                        </a:lnSpc>
                        <a:spcBef>
                          <a:spcPts val="0"/>
                        </a:spcBef>
                        <a:spcAft>
                          <a:spcPts val="0"/>
                        </a:spcAft>
                      </a:pPr>
                      <a:r>
                        <a:rPr lang="en-US" sz="1200" b="0" dirty="0" err="1">
                          <a:effectLst/>
                        </a:rPr>
                        <a:t>Harlandale</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1" dirty="0">
                          <a:effectLst/>
                        </a:rPr>
                        <a:t>916</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1" dirty="0">
                          <a:effectLst/>
                        </a:rPr>
                        <a:t>58.47</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1" dirty="0">
                          <a:effectLst/>
                        </a:rPr>
                        <a:t>68</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1" dirty="0">
                          <a:effectLst/>
                        </a:rPr>
                        <a:t>35</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49140">
                <a:tc>
                  <a:txBody>
                    <a:bodyPr/>
                    <a:lstStyle/>
                    <a:p>
                      <a:pPr marL="0" marR="0" algn="l">
                        <a:lnSpc>
                          <a:spcPct val="150000"/>
                        </a:lnSpc>
                        <a:spcBef>
                          <a:spcPts val="0"/>
                        </a:spcBef>
                        <a:spcAft>
                          <a:spcPts val="0"/>
                        </a:spcAft>
                      </a:pPr>
                      <a:r>
                        <a:rPr lang="en-US" sz="1200" b="0">
                          <a:effectLst/>
                        </a:rPr>
                        <a:t>Judson</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19,03</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38.53</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42</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12</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49140">
                <a:tc>
                  <a:txBody>
                    <a:bodyPr/>
                    <a:lstStyle/>
                    <a:p>
                      <a:pPr marL="0" marR="0" algn="l">
                        <a:lnSpc>
                          <a:spcPct val="150000"/>
                        </a:lnSpc>
                        <a:spcBef>
                          <a:spcPts val="0"/>
                        </a:spcBef>
                        <a:spcAft>
                          <a:spcPts val="0"/>
                        </a:spcAft>
                      </a:pPr>
                      <a:r>
                        <a:rPr lang="en-US" sz="1200" b="0" dirty="0">
                          <a:effectLst/>
                        </a:rPr>
                        <a:t>North East</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5,289</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29.35</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39</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14</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49140">
                <a:tc>
                  <a:txBody>
                    <a:bodyPr/>
                    <a:lstStyle/>
                    <a:p>
                      <a:pPr marL="0" marR="0" algn="l">
                        <a:lnSpc>
                          <a:spcPct val="150000"/>
                        </a:lnSpc>
                        <a:spcBef>
                          <a:spcPts val="0"/>
                        </a:spcBef>
                        <a:spcAft>
                          <a:spcPts val="0"/>
                        </a:spcAft>
                      </a:pPr>
                      <a:r>
                        <a:rPr lang="en-US" sz="1200" b="0" dirty="0">
                          <a:effectLst/>
                        </a:rPr>
                        <a:t>Northside</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8,131</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27.41</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36</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11</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49140">
                <a:tc>
                  <a:txBody>
                    <a:bodyPr/>
                    <a:lstStyle/>
                    <a:p>
                      <a:pPr marL="0" marR="0" algn="l">
                        <a:lnSpc>
                          <a:spcPct val="150000"/>
                        </a:lnSpc>
                        <a:spcBef>
                          <a:spcPts val="0"/>
                        </a:spcBef>
                        <a:spcAft>
                          <a:spcPts val="0"/>
                        </a:spcAft>
                      </a:pPr>
                      <a:r>
                        <a:rPr lang="en-US" sz="1200" b="0">
                          <a:effectLst/>
                        </a:rPr>
                        <a:t>San Antonio</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1" dirty="0" smtClean="0">
                          <a:effectLst/>
                        </a:rPr>
                        <a:t>4,910</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1" dirty="0">
                          <a:effectLst/>
                        </a:rPr>
                        <a:t>60.80</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1" dirty="0">
                          <a:effectLst/>
                        </a:rPr>
                        <a:t>65</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1" dirty="0">
                          <a:effectLst/>
                        </a:rPr>
                        <a:t>35</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49140">
                <a:tc>
                  <a:txBody>
                    <a:bodyPr/>
                    <a:lstStyle/>
                    <a:p>
                      <a:pPr marL="0" marR="0" algn="l">
                        <a:lnSpc>
                          <a:spcPct val="150000"/>
                        </a:lnSpc>
                        <a:spcBef>
                          <a:spcPts val="0"/>
                        </a:spcBef>
                        <a:spcAft>
                          <a:spcPts val="0"/>
                        </a:spcAft>
                      </a:pPr>
                      <a:r>
                        <a:rPr lang="en-US" sz="1200" b="0" dirty="0">
                          <a:effectLst/>
                        </a:rPr>
                        <a:t>Somerset</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144</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55.90</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60</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24</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49140">
                <a:tc>
                  <a:txBody>
                    <a:bodyPr/>
                    <a:lstStyle/>
                    <a:p>
                      <a:pPr marL="0" marR="0" algn="l">
                        <a:lnSpc>
                          <a:spcPct val="150000"/>
                        </a:lnSpc>
                        <a:spcBef>
                          <a:spcPts val="0"/>
                        </a:spcBef>
                        <a:spcAft>
                          <a:spcPts val="0"/>
                        </a:spcAft>
                      </a:pPr>
                      <a:r>
                        <a:rPr lang="en-US" sz="1200" b="1" dirty="0">
                          <a:effectLst/>
                        </a:rPr>
                        <a:t>South San Antonio</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1" dirty="0">
                          <a:effectLst/>
                        </a:rPr>
                        <a:t>793</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1" dirty="0">
                          <a:effectLst/>
                        </a:rPr>
                        <a:t>62.50</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1" dirty="0">
                          <a:effectLst/>
                        </a:rPr>
                        <a:t>63</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1" dirty="0">
                          <a:effectLst/>
                        </a:rPr>
                        <a:t>29</a:t>
                      </a:r>
                      <a:endParaRPr lang="en-US" sz="1400" b="1"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49140">
                <a:tc>
                  <a:txBody>
                    <a:bodyPr/>
                    <a:lstStyle/>
                    <a:p>
                      <a:pPr marL="0" marR="0" algn="l">
                        <a:lnSpc>
                          <a:spcPct val="150000"/>
                        </a:lnSpc>
                        <a:spcBef>
                          <a:spcPts val="0"/>
                        </a:spcBef>
                        <a:spcAft>
                          <a:spcPts val="0"/>
                        </a:spcAft>
                      </a:pPr>
                      <a:r>
                        <a:rPr lang="en-US" sz="1200" b="0">
                          <a:effectLst/>
                        </a:rPr>
                        <a:t>Southside</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365</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52.48</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60</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25</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249140">
                <a:tc>
                  <a:txBody>
                    <a:bodyPr/>
                    <a:lstStyle/>
                    <a:p>
                      <a:pPr marL="0" marR="0" algn="l">
                        <a:lnSpc>
                          <a:spcPct val="150000"/>
                        </a:lnSpc>
                        <a:spcBef>
                          <a:spcPts val="0"/>
                        </a:spcBef>
                        <a:spcAft>
                          <a:spcPts val="0"/>
                        </a:spcAft>
                      </a:pPr>
                      <a:r>
                        <a:rPr lang="en-US" sz="1200" b="0">
                          <a:effectLst/>
                        </a:rPr>
                        <a:t>Southwest</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dirty="0">
                          <a:effectLst/>
                        </a:rPr>
                        <a:t>997</a:t>
                      </a:r>
                      <a:endParaRPr lang="en-US" sz="14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52.80</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24</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a:txBody>
                    <a:bodyPr/>
                    <a:lstStyle/>
                    <a:p>
                      <a:pPr marL="0" marR="0" algn="r">
                        <a:lnSpc>
                          <a:spcPct val="150000"/>
                        </a:lnSpc>
                        <a:spcBef>
                          <a:spcPts val="0"/>
                        </a:spcBef>
                        <a:spcAft>
                          <a:spcPts val="0"/>
                        </a:spcAft>
                      </a:pPr>
                      <a:r>
                        <a:rPr lang="en-US" sz="1200" b="0">
                          <a:effectLst/>
                        </a:rPr>
                        <a:t>24</a:t>
                      </a:r>
                      <a:endParaRPr lang="en-US" sz="1400" b="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r>
              <a:tr h="435995">
                <a:tc gridSpan="5">
                  <a:txBody>
                    <a:bodyPr/>
                    <a:lstStyle/>
                    <a:p>
                      <a:pPr marL="0" marR="0" algn="r">
                        <a:lnSpc>
                          <a:spcPct val="150000"/>
                        </a:lnSpc>
                        <a:spcBef>
                          <a:spcPts val="0"/>
                        </a:spcBef>
                        <a:spcAft>
                          <a:spcPts val="0"/>
                        </a:spcAft>
                      </a:pPr>
                      <a:r>
                        <a:rPr lang="en-US" sz="1050" b="0" dirty="0">
                          <a:effectLst/>
                        </a:rPr>
                        <a:t>Source: San Antonio Metropolitan Health District, Maternal Health Indicators: 2013 Report, 2014.  </a:t>
                      </a:r>
                      <a:endParaRPr lang="en-US" sz="1200" b="0" dirty="0">
                        <a:effectLst/>
                      </a:endParaRPr>
                    </a:p>
                    <a:p>
                      <a:pPr marL="0" marR="0" algn="r">
                        <a:lnSpc>
                          <a:spcPct val="150000"/>
                        </a:lnSpc>
                        <a:spcBef>
                          <a:spcPts val="0"/>
                        </a:spcBef>
                        <a:spcAft>
                          <a:spcPts val="0"/>
                        </a:spcAft>
                      </a:pPr>
                      <a:r>
                        <a:rPr lang="en-US" sz="1050" b="0" dirty="0">
                          <a:effectLst/>
                        </a:rPr>
                        <a:t>Note: In 2013, a total of 26,590 births occurred in Bexar County</a:t>
                      </a:r>
                      <a:r>
                        <a:rPr lang="en-US" sz="1050" b="0" dirty="0" smtClean="0">
                          <a:effectLst/>
                        </a:rPr>
                        <a:t>.</a:t>
                      </a:r>
                      <a:endParaRPr lang="en-US" sz="1200" b="0" dirty="0">
                        <a:effectLst/>
                        <a:latin typeface="Arial" panose="020B0604020202020204" pitchFamily="34" charset="0"/>
                        <a:ea typeface="Arial" panose="020B0604020202020204" pitchFamily="34" charset="0"/>
                        <a:cs typeface="Times New Roman" panose="02020603050405020304" pitchFamily="18" charset="0"/>
                      </a:endParaRPr>
                    </a:p>
                  </a:txBody>
                  <a:tcPr marL="51394" marR="51394"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Slide Number Placeholder 2"/>
          <p:cNvSpPr>
            <a:spLocks noGrp="1"/>
          </p:cNvSpPr>
          <p:nvPr>
            <p:ph type="sldNum" sz="quarter" idx="4"/>
          </p:nvPr>
        </p:nvSpPr>
        <p:spPr/>
        <p:txBody>
          <a:bodyPr/>
          <a:lstStyle/>
          <a:p>
            <a:fld id="{2BC1FA3B-F0C1-4F58-90BE-DCC7501F4B28}" type="slidenum">
              <a:rPr lang="en-US" smtClean="0"/>
              <a:pPr/>
              <a:t>24</a:t>
            </a:fld>
            <a:endParaRPr lang="en-US" dirty="0"/>
          </a:p>
        </p:txBody>
      </p:sp>
    </p:spTree>
    <p:extLst>
      <p:ext uri="{BB962C8B-B14F-4D97-AF65-F5344CB8AC3E}">
        <p14:creationId xmlns:p14="http://schemas.microsoft.com/office/powerpoint/2010/main" val="3270697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Fitness Gram Scores, Bexar County School Districts, 2013-14</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8255403"/>
              </p:ext>
            </p:extLst>
          </p:nvPr>
        </p:nvGraphicFramePr>
        <p:xfrm>
          <a:off x="1219200" y="1600198"/>
          <a:ext cx="5802573" cy="4488190"/>
        </p:xfrm>
        <a:graphic>
          <a:graphicData uri="http://schemas.openxmlformats.org/drawingml/2006/table">
            <a:tbl>
              <a:tblPr firstRow="1" firstCol="1" bandRow="1" bandCol="1">
                <a:tableStyleId>{5C22544A-7EE6-4342-B048-85BDC9FD1C3A}</a:tableStyleId>
              </a:tblPr>
              <a:tblGrid>
                <a:gridCol w="2311380"/>
                <a:gridCol w="1316736"/>
                <a:gridCol w="1159237"/>
                <a:gridCol w="1015220"/>
              </a:tblGrid>
              <a:tr h="973514">
                <a:tc>
                  <a:txBody>
                    <a:bodyPr/>
                    <a:lstStyle/>
                    <a:p>
                      <a:pPr marL="0" marR="0">
                        <a:lnSpc>
                          <a:spcPct val="150000"/>
                        </a:lnSpc>
                        <a:spcBef>
                          <a:spcPts val="0"/>
                        </a:spcBef>
                        <a:spcAft>
                          <a:spcPts val="0"/>
                        </a:spcAft>
                      </a:pPr>
                      <a:r>
                        <a:rPr lang="en-US" sz="1050" dirty="0">
                          <a:effectLst/>
                        </a:rPr>
                        <a:t>District</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9260" marR="49260" marT="0" marB="0" anchor="ctr"/>
                </a:tc>
                <a:tc>
                  <a:txBody>
                    <a:bodyPr/>
                    <a:lstStyle/>
                    <a:p>
                      <a:pPr marL="0" marR="0" algn="ctr">
                        <a:lnSpc>
                          <a:spcPct val="150000"/>
                        </a:lnSpc>
                        <a:spcBef>
                          <a:spcPts val="0"/>
                        </a:spcBef>
                        <a:spcAft>
                          <a:spcPts val="0"/>
                        </a:spcAft>
                      </a:pPr>
                      <a:r>
                        <a:rPr lang="en-US" sz="1050">
                          <a:effectLst/>
                        </a:rPr>
                        <a:t>Total Students Tested</a:t>
                      </a:r>
                      <a:endParaRPr lang="en-US" sz="1050">
                        <a:effectLst/>
                        <a:latin typeface="Arial" panose="020B0604020202020204" pitchFamily="34" charset="0"/>
                        <a:ea typeface="Times New Roman" panose="02020603050405020304" pitchFamily="18" charset="0"/>
                        <a:cs typeface="Times New Roman" panose="02020603050405020304" pitchFamily="18" charset="0"/>
                      </a:endParaRPr>
                    </a:p>
                  </a:txBody>
                  <a:tcPr marL="49260" marR="49260" marT="0" marB="0" anchor="ctr"/>
                </a:tc>
                <a:tc>
                  <a:txBody>
                    <a:bodyPr/>
                    <a:lstStyle/>
                    <a:p>
                      <a:pPr marL="0" marR="0" algn="ctr">
                        <a:lnSpc>
                          <a:spcPct val="150000"/>
                        </a:lnSpc>
                        <a:spcBef>
                          <a:spcPts val="0"/>
                        </a:spcBef>
                        <a:spcAft>
                          <a:spcPts val="0"/>
                        </a:spcAft>
                      </a:pPr>
                      <a:r>
                        <a:rPr lang="en-US" sz="1050">
                          <a:effectLst/>
                        </a:rPr>
                        <a:t>Total at Unhealthy Weight</a:t>
                      </a:r>
                      <a:endParaRPr lang="en-US" sz="1050">
                        <a:effectLst/>
                        <a:latin typeface="Arial" panose="020B0604020202020204" pitchFamily="34" charset="0"/>
                        <a:ea typeface="Times New Roman" panose="02020603050405020304" pitchFamily="18" charset="0"/>
                        <a:cs typeface="Times New Roman" panose="02020603050405020304" pitchFamily="18" charset="0"/>
                      </a:endParaRPr>
                    </a:p>
                  </a:txBody>
                  <a:tcPr marL="49260" marR="49260" marT="0" marB="0" anchor="ctr"/>
                </a:tc>
                <a:tc>
                  <a:txBody>
                    <a:bodyPr/>
                    <a:lstStyle/>
                    <a:p>
                      <a:pPr marL="0" marR="0" algn="ctr">
                        <a:lnSpc>
                          <a:spcPct val="150000"/>
                        </a:lnSpc>
                        <a:spcBef>
                          <a:spcPts val="0"/>
                        </a:spcBef>
                        <a:spcAft>
                          <a:spcPts val="0"/>
                        </a:spcAft>
                      </a:pPr>
                      <a:r>
                        <a:rPr lang="en-US" sz="1050" dirty="0">
                          <a:effectLst/>
                        </a:rPr>
                        <a:t>Percent at Unhealthy Weight</a:t>
                      </a:r>
                      <a:endParaRPr lang="en-US"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9260" marR="49260" marT="0" marB="0" anchor="ctr"/>
                </a:tc>
              </a:tr>
              <a:tr h="324505">
                <a:tc>
                  <a:txBody>
                    <a:bodyPr/>
                    <a:lstStyle/>
                    <a:p>
                      <a:pPr marL="0" marR="0">
                        <a:lnSpc>
                          <a:spcPct val="150000"/>
                        </a:lnSpc>
                        <a:spcBef>
                          <a:spcPts val="0"/>
                        </a:spcBef>
                        <a:spcAft>
                          <a:spcPts val="0"/>
                        </a:spcAft>
                      </a:pPr>
                      <a:r>
                        <a:rPr lang="en-US" sz="1100" b="1" dirty="0">
                          <a:effectLst/>
                        </a:rPr>
                        <a:t>Edgewood</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dirty="0">
                          <a:effectLst/>
                        </a:rPr>
                        <a:t>9,820</a:t>
                      </a:r>
                      <a:endParaRPr lang="en-US" sz="1100" b="1" dirty="0">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a:effectLst/>
                        </a:rPr>
                        <a:t>5,608</a:t>
                      </a:r>
                      <a:endParaRPr lang="en-US" sz="1100" b="1">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a:effectLst/>
                        </a:rPr>
                        <a:t>57.2</a:t>
                      </a:r>
                      <a:endParaRPr lang="en-US" sz="1100" b="1">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r>
              <a:tr h="324505">
                <a:tc>
                  <a:txBody>
                    <a:bodyPr/>
                    <a:lstStyle/>
                    <a:p>
                      <a:pPr marL="0" marR="0">
                        <a:lnSpc>
                          <a:spcPct val="150000"/>
                        </a:lnSpc>
                        <a:spcBef>
                          <a:spcPts val="0"/>
                        </a:spcBef>
                        <a:spcAft>
                          <a:spcPts val="0"/>
                        </a:spcAft>
                      </a:pPr>
                      <a:r>
                        <a:rPr lang="en-US" sz="1100" b="1" dirty="0">
                          <a:effectLst/>
                        </a:rPr>
                        <a:t>Judson</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a:effectLst/>
                        </a:rPr>
                        <a:t>45,375</a:t>
                      </a:r>
                      <a:endParaRPr lang="en-US" sz="1100" b="1">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a:effectLst/>
                        </a:rPr>
                        <a:t>21,407</a:t>
                      </a:r>
                      <a:endParaRPr lang="en-US" sz="1100" b="1">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a:effectLst/>
                        </a:rPr>
                        <a:t>47.2</a:t>
                      </a:r>
                      <a:endParaRPr lang="en-US" sz="1100" b="1">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r>
              <a:tr h="324505">
                <a:tc>
                  <a:txBody>
                    <a:bodyPr/>
                    <a:lstStyle/>
                    <a:p>
                      <a:pPr marL="0" marR="0">
                        <a:lnSpc>
                          <a:spcPct val="150000"/>
                        </a:lnSpc>
                        <a:spcBef>
                          <a:spcPts val="0"/>
                        </a:spcBef>
                        <a:spcAft>
                          <a:spcPts val="0"/>
                        </a:spcAft>
                      </a:pPr>
                      <a:r>
                        <a:rPr lang="en-US" sz="1100" b="1" dirty="0">
                          <a:effectLst/>
                        </a:rPr>
                        <a:t>North East</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dirty="0">
                          <a:effectLst/>
                        </a:rPr>
                        <a:t>79,976</a:t>
                      </a:r>
                      <a:endParaRPr lang="en-US" sz="1100" b="1" dirty="0">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a:effectLst/>
                        </a:rPr>
                        <a:t>31,580</a:t>
                      </a:r>
                      <a:endParaRPr lang="en-US" sz="1100" b="1">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a:effectLst/>
                        </a:rPr>
                        <a:t>39.5</a:t>
                      </a:r>
                      <a:endParaRPr lang="en-US" sz="1100" b="1">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r>
              <a:tr h="324505">
                <a:tc>
                  <a:txBody>
                    <a:bodyPr/>
                    <a:lstStyle/>
                    <a:p>
                      <a:pPr marL="0" marR="0">
                        <a:lnSpc>
                          <a:spcPct val="150000"/>
                        </a:lnSpc>
                        <a:spcBef>
                          <a:spcPts val="0"/>
                        </a:spcBef>
                        <a:spcAft>
                          <a:spcPts val="0"/>
                        </a:spcAft>
                      </a:pPr>
                      <a:r>
                        <a:rPr lang="en-US" sz="1100" b="1" dirty="0">
                          <a:effectLst/>
                        </a:rPr>
                        <a:t>San Antonio</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dirty="0">
                          <a:effectLst/>
                        </a:rPr>
                        <a:t>46,552</a:t>
                      </a:r>
                      <a:endParaRPr lang="en-US" sz="1100" b="1" dirty="0">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a:effectLst/>
                        </a:rPr>
                        <a:t>25,154</a:t>
                      </a:r>
                      <a:endParaRPr lang="en-US" sz="1100" b="1">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a:effectLst/>
                        </a:rPr>
                        <a:t>54</a:t>
                      </a:r>
                      <a:endParaRPr lang="en-US" sz="1100" b="1">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r>
              <a:tr h="324505">
                <a:tc>
                  <a:txBody>
                    <a:bodyPr/>
                    <a:lstStyle/>
                    <a:p>
                      <a:pPr marL="0" marR="0">
                        <a:lnSpc>
                          <a:spcPct val="150000"/>
                        </a:lnSpc>
                        <a:spcBef>
                          <a:spcPts val="0"/>
                        </a:spcBef>
                        <a:spcAft>
                          <a:spcPts val="0"/>
                        </a:spcAft>
                      </a:pPr>
                      <a:r>
                        <a:rPr lang="en-US" sz="1100" b="1">
                          <a:effectLst/>
                        </a:rPr>
                        <a:t>South San Antonio</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dirty="0">
                          <a:effectLst/>
                        </a:rPr>
                        <a:t>5,261</a:t>
                      </a:r>
                      <a:endParaRPr lang="en-US" sz="1100" b="1" dirty="0">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dirty="0">
                          <a:effectLst/>
                        </a:rPr>
                        <a:t>2,830</a:t>
                      </a:r>
                      <a:endParaRPr lang="en-US" sz="1100" b="1" dirty="0">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a:effectLst/>
                        </a:rPr>
                        <a:t>53.8</a:t>
                      </a:r>
                      <a:endParaRPr lang="en-US" sz="1100" b="1">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r>
              <a:tr h="324505">
                <a:tc>
                  <a:txBody>
                    <a:bodyPr/>
                    <a:lstStyle/>
                    <a:p>
                      <a:pPr marL="0" marR="0">
                        <a:lnSpc>
                          <a:spcPct val="150000"/>
                        </a:lnSpc>
                        <a:spcBef>
                          <a:spcPts val="0"/>
                        </a:spcBef>
                        <a:spcAft>
                          <a:spcPts val="0"/>
                        </a:spcAft>
                      </a:pPr>
                      <a:r>
                        <a:rPr lang="en-US" sz="1100" b="1">
                          <a:effectLst/>
                        </a:rPr>
                        <a:t>Somerset</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a:effectLst/>
                        </a:rPr>
                        <a:t>1,981</a:t>
                      </a:r>
                      <a:endParaRPr lang="en-US" sz="1100" b="1">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dirty="0">
                          <a:effectLst/>
                        </a:rPr>
                        <a:t>1,059</a:t>
                      </a:r>
                      <a:endParaRPr lang="en-US" sz="1100" b="1" dirty="0">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dirty="0">
                          <a:effectLst/>
                        </a:rPr>
                        <a:t>53.5</a:t>
                      </a:r>
                      <a:endParaRPr lang="en-US" sz="1100" b="1" dirty="0">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r>
              <a:tr h="324505">
                <a:tc>
                  <a:txBody>
                    <a:bodyPr/>
                    <a:lstStyle/>
                    <a:p>
                      <a:pPr marL="0" marR="0">
                        <a:lnSpc>
                          <a:spcPct val="150000"/>
                        </a:lnSpc>
                        <a:spcBef>
                          <a:spcPts val="0"/>
                        </a:spcBef>
                        <a:spcAft>
                          <a:spcPts val="0"/>
                        </a:spcAft>
                      </a:pPr>
                      <a:r>
                        <a:rPr lang="en-US" sz="1100" b="1" dirty="0">
                          <a:effectLst/>
                        </a:rPr>
                        <a:t>TOTAL OF BEXAR COUNTY</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a:effectLst/>
                        </a:rPr>
                        <a:t>247,062</a:t>
                      </a:r>
                      <a:endParaRPr lang="en-US" sz="1100" b="1">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dirty="0">
                          <a:effectLst/>
                        </a:rPr>
                        <a:t>87,638</a:t>
                      </a:r>
                      <a:endParaRPr lang="en-US" sz="1100" b="1" dirty="0">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c>
                  <a:txBody>
                    <a:bodyPr/>
                    <a:lstStyle/>
                    <a:p>
                      <a:pPr marL="0" marR="123190" algn="ctr">
                        <a:lnSpc>
                          <a:spcPct val="150000"/>
                        </a:lnSpc>
                        <a:spcBef>
                          <a:spcPts val="0"/>
                        </a:spcBef>
                        <a:spcAft>
                          <a:spcPts val="1000"/>
                        </a:spcAft>
                      </a:pPr>
                      <a:r>
                        <a:rPr lang="en-US" sz="1100" b="1" dirty="0">
                          <a:effectLst/>
                        </a:rPr>
                        <a:t>35.5</a:t>
                      </a:r>
                      <a:endParaRPr lang="en-US" sz="1100" b="1" dirty="0">
                        <a:effectLst/>
                        <a:latin typeface="Arial" panose="020B0604020202020204" pitchFamily="34" charset="0"/>
                        <a:ea typeface="Arial" panose="020B0604020202020204" pitchFamily="34" charset="0"/>
                        <a:cs typeface="Times New Roman" panose="02020603050405020304" pitchFamily="18" charset="0"/>
                      </a:endParaRPr>
                    </a:p>
                  </a:txBody>
                  <a:tcPr marL="49260" marR="49260" marT="0" marB="0"/>
                </a:tc>
              </a:tr>
              <a:tr h="1243141">
                <a:tc gridSpan="4">
                  <a:txBody>
                    <a:bodyPr/>
                    <a:lstStyle/>
                    <a:p>
                      <a:pPr marL="0" marR="0">
                        <a:spcBef>
                          <a:spcPts val="0"/>
                        </a:spcBef>
                        <a:spcAft>
                          <a:spcPts val="0"/>
                        </a:spcAft>
                      </a:pPr>
                      <a:r>
                        <a:rPr lang="en-US" sz="600" dirty="0">
                          <a:effectLst/>
                        </a:rPr>
                        <a:t>In 2013-2014 school year: a Healthy Weight equals BMIs ranging from 13.8 to 24.9 in boys and from 13.5-24.9 in girls (across age and from the low to the high end of the Healthy Fitness Zone).</a:t>
                      </a:r>
                      <a:endParaRPr lang="en-US" sz="800" dirty="0">
                        <a:effectLst/>
                      </a:endParaRPr>
                    </a:p>
                    <a:p>
                      <a:pPr marL="0" marR="0">
                        <a:spcBef>
                          <a:spcPts val="0"/>
                        </a:spcBef>
                        <a:spcAft>
                          <a:spcPts val="0"/>
                        </a:spcAft>
                      </a:pPr>
                      <a:r>
                        <a:rPr lang="en-US" sz="600" dirty="0">
                          <a:effectLst/>
                        </a:rPr>
                        <a:t>FITNESSGRAM includes data for students enrolled in kindergarten through college, but is limited by the grades serviced in each district, respectively. </a:t>
                      </a:r>
                      <a:endParaRPr lang="en-US" sz="800" dirty="0">
                        <a:effectLst/>
                      </a:endParaRPr>
                    </a:p>
                    <a:p>
                      <a:pPr marL="0" marR="0">
                        <a:spcBef>
                          <a:spcPts val="0"/>
                        </a:spcBef>
                        <a:spcAft>
                          <a:spcPts val="0"/>
                        </a:spcAft>
                      </a:pPr>
                      <a:r>
                        <a:rPr lang="en-US" sz="600" dirty="0">
                          <a:effectLst/>
                        </a:rPr>
                        <a:t>FERPA masked scores, which occur when there are fewer than 5 students in any category, have not been counted in these calculations.  </a:t>
                      </a:r>
                      <a:endParaRPr lang="en-US" sz="800" dirty="0">
                        <a:effectLst/>
                      </a:endParaRPr>
                    </a:p>
                    <a:p>
                      <a:pPr marL="0" marR="0">
                        <a:spcBef>
                          <a:spcPts val="0"/>
                        </a:spcBef>
                        <a:spcAft>
                          <a:spcPts val="0"/>
                        </a:spcAft>
                      </a:pPr>
                      <a:r>
                        <a:rPr lang="en-US" sz="600" dirty="0">
                          <a:effectLst/>
                        </a:rPr>
                        <a:t>Bexar County total </a:t>
                      </a:r>
                      <a:r>
                        <a:rPr lang="en-US" sz="600" dirty="0" err="1">
                          <a:effectLst/>
                        </a:rPr>
                        <a:t>Fitnessgram</a:t>
                      </a:r>
                      <a:r>
                        <a:rPr lang="en-US" sz="600" dirty="0">
                          <a:effectLst/>
                        </a:rPr>
                        <a:t> scores contain only the districts listed in the table.</a:t>
                      </a:r>
                      <a:endParaRPr lang="en-US" sz="800" dirty="0">
                        <a:effectLst/>
                      </a:endParaRPr>
                    </a:p>
                    <a:p>
                      <a:pPr marL="0" marR="0">
                        <a:spcBef>
                          <a:spcPts val="0"/>
                        </a:spcBef>
                        <a:spcAft>
                          <a:spcPts val="0"/>
                        </a:spcAft>
                      </a:pPr>
                      <a:r>
                        <a:rPr lang="en-US" sz="600" dirty="0" err="1">
                          <a:effectLst/>
                        </a:rPr>
                        <a:t>Fitnessgram</a:t>
                      </a:r>
                      <a:r>
                        <a:rPr lang="en-US" sz="600" dirty="0">
                          <a:effectLst/>
                        </a:rPr>
                        <a:t> suggests that their scores not be compared across years, because of differences in methodology. </a:t>
                      </a:r>
                      <a:endParaRPr lang="en-US" sz="800" dirty="0">
                        <a:effectLst/>
                      </a:endParaRPr>
                    </a:p>
                    <a:p>
                      <a:pPr marL="0" marR="0">
                        <a:spcBef>
                          <a:spcPts val="0"/>
                        </a:spcBef>
                        <a:spcAft>
                          <a:spcPts val="0"/>
                        </a:spcAft>
                      </a:pPr>
                      <a:r>
                        <a:rPr lang="en-US" sz="600" dirty="0">
                          <a:effectLst/>
                        </a:rPr>
                        <a:t> </a:t>
                      </a:r>
                      <a:endParaRPr lang="en-US" sz="800" dirty="0">
                        <a:effectLst/>
                      </a:endParaRPr>
                    </a:p>
                    <a:p>
                      <a:pPr marL="0" marR="0">
                        <a:lnSpc>
                          <a:spcPct val="150000"/>
                        </a:lnSpc>
                        <a:spcBef>
                          <a:spcPts val="0"/>
                        </a:spcBef>
                        <a:spcAft>
                          <a:spcPts val="0"/>
                        </a:spcAft>
                      </a:pPr>
                      <a:r>
                        <a:rPr lang="en-US" sz="600" dirty="0">
                          <a:effectLst/>
                        </a:rPr>
                        <a:t>Source: </a:t>
                      </a:r>
                      <a:r>
                        <a:rPr lang="en-US" sz="600" dirty="0" err="1">
                          <a:effectLst/>
                        </a:rPr>
                        <a:t>Fitnessgram</a:t>
                      </a:r>
                      <a:r>
                        <a:rPr lang="en-US" sz="600" dirty="0">
                          <a:effectLst/>
                        </a:rPr>
                        <a:t> for Bexar County and Selected Bexar County ISDs, 2013-2014</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9260" marR="49260"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Slide Number Placeholder 2"/>
          <p:cNvSpPr>
            <a:spLocks noGrp="1"/>
          </p:cNvSpPr>
          <p:nvPr>
            <p:ph type="sldNum" sz="quarter" idx="4"/>
          </p:nvPr>
        </p:nvSpPr>
        <p:spPr/>
        <p:txBody>
          <a:bodyPr/>
          <a:lstStyle/>
          <a:p>
            <a:fld id="{2BC1FA3B-F0C1-4F58-90BE-DCC7501F4B28}" type="slidenum">
              <a:rPr lang="en-US" smtClean="0"/>
              <a:pPr/>
              <a:t>25</a:t>
            </a:fld>
            <a:endParaRPr lang="en-US" dirty="0"/>
          </a:p>
        </p:txBody>
      </p:sp>
    </p:spTree>
    <p:extLst>
      <p:ext uri="{BB962C8B-B14F-4D97-AF65-F5344CB8AC3E}">
        <p14:creationId xmlns:p14="http://schemas.microsoft.com/office/powerpoint/2010/main" val="724849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Income and Poverty in Texas, Bexar County, </a:t>
            </a:r>
            <a:r>
              <a:rPr lang="en-US" i="1" dirty="0">
                <a:effectLst/>
              </a:rPr>
              <a:t>and Selected School Districts, </a:t>
            </a:r>
            <a:r>
              <a:rPr lang="en-US" dirty="0">
                <a:effectLst/>
              </a:rPr>
              <a:t>2009-2013</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20786518"/>
              </p:ext>
            </p:extLst>
          </p:nvPr>
        </p:nvGraphicFramePr>
        <p:xfrm>
          <a:off x="1905000" y="1219200"/>
          <a:ext cx="6324601" cy="5018221"/>
        </p:xfrm>
        <a:graphic>
          <a:graphicData uri="http://schemas.openxmlformats.org/drawingml/2006/table">
            <a:tbl>
              <a:tblPr firstRow="1" firstCol="1" bandRow="1" bandCol="1">
                <a:tableStyleId>{5C22544A-7EE6-4342-B048-85BDC9FD1C3A}</a:tableStyleId>
              </a:tblPr>
              <a:tblGrid>
                <a:gridCol w="2231377"/>
                <a:gridCol w="1364408"/>
                <a:gridCol w="1128615"/>
                <a:gridCol w="1600201"/>
              </a:tblGrid>
              <a:tr h="1198149">
                <a:tc>
                  <a:txBody>
                    <a:bodyPr/>
                    <a:lstStyle/>
                    <a:p>
                      <a:pPr marL="0" marR="0">
                        <a:spcBef>
                          <a:spcPts val="0"/>
                        </a:spcBef>
                        <a:spcAft>
                          <a:spcPts val="0"/>
                        </a:spcAft>
                      </a:pPr>
                      <a:r>
                        <a:rPr lang="en-US" sz="1400" dirty="0">
                          <a:effectLst/>
                        </a:rPr>
                        <a:t>Geography</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0" algn="ctr">
                        <a:spcBef>
                          <a:spcPts val="0"/>
                        </a:spcBef>
                        <a:spcAft>
                          <a:spcPts val="0"/>
                        </a:spcAft>
                      </a:pPr>
                      <a:r>
                        <a:rPr lang="en-US" sz="1400">
                          <a:effectLst/>
                        </a:rPr>
                        <a:t>Percent of households</a:t>
                      </a:r>
                    </a:p>
                    <a:p>
                      <a:pPr marL="0" marR="0" algn="ctr">
                        <a:spcBef>
                          <a:spcPts val="0"/>
                        </a:spcBef>
                        <a:spcAft>
                          <a:spcPts val="0"/>
                        </a:spcAft>
                      </a:pPr>
                      <a:r>
                        <a:rPr lang="en-US" sz="1400">
                          <a:effectLst/>
                        </a:rPr>
                        <a:t>with less than</a:t>
                      </a:r>
                    </a:p>
                    <a:p>
                      <a:pPr marL="0" marR="0" algn="ctr">
                        <a:spcBef>
                          <a:spcPts val="0"/>
                        </a:spcBef>
                        <a:spcAft>
                          <a:spcPts val="0"/>
                        </a:spcAft>
                      </a:pPr>
                      <a:r>
                        <a:rPr lang="en-US" sz="1400">
                          <a:effectLst/>
                        </a:rPr>
                        <a:t>$ 10,000</a:t>
                      </a:r>
                    </a:p>
                    <a:p>
                      <a:pPr marL="0" marR="0" algn="ctr">
                        <a:spcBef>
                          <a:spcPts val="0"/>
                        </a:spcBef>
                        <a:spcAft>
                          <a:spcPts val="0"/>
                        </a:spcAft>
                      </a:pPr>
                      <a:r>
                        <a:rPr lang="en-US" sz="1400">
                          <a:effectLst/>
                        </a:rPr>
                        <a:t>income</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0" algn="ctr">
                        <a:spcBef>
                          <a:spcPts val="0"/>
                        </a:spcBef>
                        <a:spcAft>
                          <a:spcPts val="0"/>
                        </a:spcAft>
                      </a:pPr>
                      <a:r>
                        <a:rPr lang="en-US" sz="1400" dirty="0">
                          <a:effectLst/>
                        </a:rPr>
                        <a:t>Median household income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0" algn="ctr">
                        <a:spcBef>
                          <a:spcPts val="0"/>
                        </a:spcBef>
                        <a:spcAft>
                          <a:spcPts val="0"/>
                        </a:spcAft>
                      </a:pPr>
                      <a:r>
                        <a:rPr lang="en-US" sz="1400" dirty="0">
                          <a:effectLst/>
                        </a:rPr>
                        <a:t>Percent of related children under five below the poverty threshold</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05527">
                <a:tc>
                  <a:txBody>
                    <a:bodyPr/>
                    <a:lstStyle/>
                    <a:p>
                      <a:pPr marL="0" marR="0">
                        <a:spcBef>
                          <a:spcPts val="0"/>
                        </a:spcBef>
                        <a:spcAft>
                          <a:spcPts val="0"/>
                        </a:spcAft>
                      </a:pPr>
                      <a:r>
                        <a:rPr lang="en-US" sz="1400" b="0">
                          <a:effectLst/>
                        </a:rPr>
                        <a:t>Alamo Heights ISD</a:t>
                      </a:r>
                      <a:endParaRPr lang="en-US" sz="1400" b="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a:effectLst/>
                        </a:rPr>
                        <a:t>7.6</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dirty="0">
                          <a:effectLst/>
                        </a:rPr>
                        <a:t>$78,266</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a:effectLst/>
                        </a:rPr>
                        <a:t>6.3</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05527">
                <a:tc>
                  <a:txBody>
                    <a:bodyPr/>
                    <a:lstStyle/>
                    <a:p>
                      <a:pPr marL="0" marR="0">
                        <a:spcBef>
                          <a:spcPts val="0"/>
                        </a:spcBef>
                        <a:spcAft>
                          <a:spcPts val="0"/>
                        </a:spcAft>
                      </a:pPr>
                      <a:r>
                        <a:rPr lang="en-US" sz="1400" b="0" dirty="0">
                          <a:effectLst/>
                        </a:rPr>
                        <a:t>East Central  ISD</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a:effectLst/>
                        </a:rPr>
                        <a:t>4.9</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dirty="0">
                          <a:effectLst/>
                        </a:rPr>
                        <a:t>$53,871</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dirty="0" smtClean="0">
                          <a:effectLst/>
                        </a:rPr>
                        <a:t>20.0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05527">
                <a:tc>
                  <a:txBody>
                    <a:bodyPr/>
                    <a:lstStyle/>
                    <a:p>
                      <a:pPr marL="0" marR="0">
                        <a:spcBef>
                          <a:spcPts val="0"/>
                        </a:spcBef>
                        <a:spcAft>
                          <a:spcPts val="0"/>
                        </a:spcAft>
                      </a:pPr>
                      <a:r>
                        <a:rPr lang="en-US" sz="1400" b="1" dirty="0">
                          <a:effectLst/>
                        </a:rPr>
                        <a:t>Edgewood ISD</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b="1" dirty="0">
                          <a:effectLst/>
                        </a:rPr>
                        <a:t>14.4</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b="1" dirty="0">
                          <a:effectLst/>
                        </a:rPr>
                        <a:t>$26,831</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b="1" dirty="0">
                          <a:effectLst/>
                        </a:rPr>
                        <a:t>55.1</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19588">
                <a:tc>
                  <a:txBody>
                    <a:bodyPr/>
                    <a:lstStyle/>
                    <a:p>
                      <a:pPr marL="0" marR="0">
                        <a:spcBef>
                          <a:spcPts val="0"/>
                        </a:spcBef>
                        <a:spcAft>
                          <a:spcPts val="0"/>
                        </a:spcAft>
                      </a:pPr>
                      <a:r>
                        <a:rPr lang="en-US" sz="1400" b="0" dirty="0">
                          <a:effectLst/>
                        </a:rPr>
                        <a:t>Fort Sam Houston ISD</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a:effectLst/>
                        </a:rPr>
                        <a:t>1.7</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dirty="0">
                          <a:effectLst/>
                        </a:rPr>
                        <a:t>$59,665</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dirty="0" smtClean="0">
                          <a:effectLst/>
                        </a:rPr>
                        <a:t>8.0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05527">
                <a:tc>
                  <a:txBody>
                    <a:bodyPr/>
                    <a:lstStyle/>
                    <a:p>
                      <a:pPr marL="0" marR="0">
                        <a:spcBef>
                          <a:spcPts val="0"/>
                        </a:spcBef>
                        <a:spcAft>
                          <a:spcPts val="0"/>
                        </a:spcAft>
                      </a:pPr>
                      <a:r>
                        <a:rPr lang="en-US" sz="1400" b="1" dirty="0" err="1">
                          <a:effectLst/>
                        </a:rPr>
                        <a:t>Harlandale</a:t>
                      </a:r>
                      <a:r>
                        <a:rPr lang="en-US" sz="1400" b="1" dirty="0">
                          <a:effectLst/>
                        </a:rPr>
                        <a:t> ISD</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b="1" dirty="0">
                          <a:effectLst/>
                        </a:rPr>
                        <a:t>11.7</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b="1" dirty="0">
                          <a:effectLst/>
                        </a:rPr>
                        <a:t>$33,485</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b="1" dirty="0">
                          <a:effectLst/>
                        </a:rPr>
                        <a:t>41.1</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05527">
                <a:tc>
                  <a:txBody>
                    <a:bodyPr/>
                    <a:lstStyle/>
                    <a:p>
                      <a:pPr marL="0" marR="0">
                        <a:spcBef>
                          <a:spcPts val="0"/>
                        </a:spcBef>
                        <a:spcAft>
                          <a:spcPts val="0"/>
                        </a:spcAft>
                      </a:pPr>
                      <a:r>
                        <a:rPr lang="en-US" sz="1400" b="0" dirty="0">
                          <a:effectLst/>
                        </a:rPr>
                        <a:t>Judson ISD</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a:effectLst/>
                        </a:rPr>
                        <a:t>4.5</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dirty="0">
                          <a:effectLst/>
                        </a:rPr>
                        <a:t>$58,676</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dirty="0">
                          <a:effectLst/>
                        </a:rPr>
                        <a:t>20.7</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05527">
                <a:tc>
                  <a:txBody>
                    <a:bodyPr/>
                    <a:lstStyle/>
                    <a:p>
                      <a:pPr marL="0" marR="0">
                        <a:spcBef>
                          <a:spcPts val="0"/>
                        </a:spcBef>
                        <a:spcAft>
                          <a:spcPts val="0"/>
                        </a:spcAft>
                      </a:pPr>
                      <a:r>
                        <a:rPr lang="en-US" sz="1400" b="0" dirty="0" err="1">
                          <a:effectLst/>
                        </a:rPr>
                        <a:t>Lackland</a:t>
                      </a:r>
                      <a:r>
                        <a:rPr lang="en-US" sz="1400" b="0" dirty="0">
                          <a:effectLst/>
                        </a:rPr>
                        <a:t> ISD</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a:effectLst/>
                        </a:rPr>
                        <a:t>4.8</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dirty="0">
                          <a:effectLst/>
                        </a:rPr>
                        <a:t>$51,620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dirty="0">
                          <a:effectLst/>
                        </a:rPr>
                        <a:t>7.2</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05527">
                <a:tc>
                  <a:txBody>
                    <a:bodyPr/>
                    <a:lstStyle/>
                    <a:p>
                      <a:pPr marL="0" marR="0">
                        <a:spcBef>
                          <a:spcPts val="0"/>
                        </a:spcBef>
                        <a:spcAft>
                          <a:spcPts val="0"/>
                        </a:spcAft>
                      </a:pPr>
                      <a:r>
                        <a:rPr lang="en-US" sz="1400" b="0" dirty="0">
                          <a:effectLst/>
                        </a:rPr>
                        <a:t>North East ISD</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a:effectLst/>
                        </a:rPr>
                        <a:t>5.4</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dirty="0">
                          <a:effectLst/>
                        </a:rPr>
                        <a:t>$57,649</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dirty="0">
                          <a:effectLst/>
                        </a:rPr>
                        <a:t>20.8</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05527">
                <a:tc>
                  <a:txBody>
                    <a:bodyPr/>
                    <a:lstStyle/>
                    <a:p>
                      <a:pPr marL="0" marR="0">
                        <a:spcBef>
                          <a:spcPts val="0"/>
                        </a:spcBef>
                        <a:spcAft>
                          <a:spcPts val="0"/>
                        </a:spcAft>
                      </a:pPr>
                      <a:r>
                        <a:rPr lang="en-US" sz="1400" b="0" dirty="0">
                          <a:effectLst/>
                        </a:rPr>
                        <a:t>Northside ISD</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a:effectLst/>
                        </a:rPr>
                        <a:t>6.9</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dirty="0">
                          <a:effectLst/>
                        </a:rPr>
                        <a:t>$58,951</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dirty="0">
                          <a:effectLst/>
                        </a:rPr>
                        <a:t>19.3</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05527">
                <a:tc>
                  <a:txBody>
                    <a:bodyPr/>
                    <a:lstStyle/>
                    <a:p>
                      <a:pPr marL="0" marR="0">
                        <a:spcBef>
                          <a:spcPts val="0"/>
                        </a:spcBef>
                        <a:spcAft>
                          <a:spcPts val="0"/>
                        </a:spcAft>
                      </a:pPr>
                      <a:r>
                        <a:rPr lang="en-US" sz="1400" b="0" dirty="0">
                          <a:effectLst/>
                        </a:rPr>
                        <a:t>Randolph Field ISD</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a:effectLst/>
                        </a:rPr>
                        <a:t>9.1</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dirty="0">
                          <a:effectLst/>
                        </a:rPr>
                        <a:t>$91,875</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dirty="0">
                          <a:effectLst/>
                        </a:rPr>
                        <a:t>1.6</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05527">
                <a:tc>
                  <a:txBody>
                    <a:bodyPr/>
                    <a:lstStyle/>
                    <a:p>
                      <a:pPr marL="0" marR="0">
                        <a:spcBef>
                          <a:spcPts val="0"/>
                        </a:spcBef>
                        <a:spcAft>
                          <a:spcPts val="0"/>
                        </a:spcAft>
                      </a:pPr>
                      <a:r>
                        <a:rPr lang="en-US" sz="1400" b="1" dirty="0">
                          <a:effectLst/>
                        </a:rPr>
                        <a:t>San Antonio ISD</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b="1" dirty="0">
                          <a:effectLst/>
                        </a:rPr>
                        <a:t>14.6</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b="1" dirty="0">
                          <a:effectLst/>
                        </a:rPr>
                        <a:t>$30,938</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b="1" dirty="0" smtClean="0">
                          <a:effectLst/>
                        </a:rPr>
                        <a:t>47.0</a:t>
                      </a:r>
                      <a:endParaRPr lang="en-US"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05527">
                <a:tc>
                  <a:txBody>
                    <a:bodyPr/>
                    <a:lstStyle/>
                    <a:p>
                      <a:pPr marL="0" marR="0">
                        <a:spcBef>
                          <a:spcPts val="0"/>
                        </a:spcBef>
                        <a:spcAft>
                          <a:spcPts val="0"/>
                        </a:spcAft>
                      </a:pPr>
                      <a:r>
                        <a:rPr lang="en-US" sz="1400" b="0" dirty="0">
                          <a:effectLst/>
                        </a:rPr>
                        <a:t>Somerset ISD</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b="0">
                          <a:effectLst/>
                        </a:rPr>
                        <a:t>10.4</a:t>
                      </a:r>
                      <a:endParaRPr lang="en-US" sz="1400" b="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b="0" dirty="0">
                          <a:effectLst/>
                        </a:rPr>
                        <a:t>$34,930</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b="0" dirty="0">
                          <a:effectLst/>
                        </a:rPr>
                        <a:t>33.2</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07711">
                <a:tc>
                  <a:txBody>
                    <a:bodyPr/>
                    <a:lstStyle/>
                    <a:p>
                      <a:pPr marL="0" marR="0">
                        <a:spcBef>
                          <a:spcPts val="0"/>
                        </a:spcBef>
                        <a:spcAft>
                          <a:spcPts val="0"/>
                        </a:spcAft>
                      </a:pPr>
                      <a:r>
                        <a:rPr lang="en-US" sz="1400" b="0" dirty="0">
                          <a:effectLst/>
                        </a:rPr>
                        <a:t>South San Antonio ISD</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b="0">
                          <a:effectLst/>
                        </a:rPr>
                        <a:t>9.4</a:t>
                      </a:r>
                      <a:endParaRPr lang="en-US" sz="1400" b="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b="0" dirty="0">
                          <a:effectLst/>
                        </a:rPr>
                        <a:t>$46,884</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b="0" dirty="0">
                          <a:effectLst/>
                        </a:rPr>
                        <a:t>20.4</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05527">
                <a:tc>
                  <a:txBody>
                    <a:bodyPr/>
                    <a:lstStyle/>
                    <a:p>
                      <a:pPr marL="0" marR="0">
                        <a:spcBef>
                          <a:spcPts val="0"/>
                        </a:spcBef>
                        <a:spcAft>
                          <a:spcPts val="0"/>
                        </a:spcAft>
                      </a:pPr>
                      <a:r>
                        <a:rPr lang="en-US" sz="1400" b="0" dirty="0">
                          <a:effectLst/>
                        </a:rPr>
                        <a:t>Southside ISD</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b="0" dirty="0">
                          <a:effectLst/>
                        </a:rPr>
                        <a:t>9.2</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b="0" dirty="0">
                          <a:effectLst/>
                        </a:rPr>
                        <a:t>$43,213</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b="0" dirty="0">
                          <a:effectLst/>
                        </a:rPr>
                        <a:t>35.3</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05527">
                <a:tc>
                  <a:txBody>
                    <a:bodyPr/>
                    <a:lstStyle/>
                    <a:p>
                      <a:pPr marL="0" marR="0">
                        <a:spcBef>
                          <a:spcPts val="0"/>
                        </a:spcBef>
                        <a:spcAft>
                          <a:spcPts val="0"/>
                        </a:spcAft>
                      </a:pPr>
                      <a:r>
                        <a:rPr lang="en-US" sz="1400" b="0">
                          <a:effectLst/>
                        </a:rPr>
                        <a:t>Southwest ISD</a:t>
                      </a:r>
                      <a:endParaRPr lang="en-US" sz="1400" b="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b="0" dirty="0">
                          <a:effectLst/>
                        </a:rPr>
                        <a:t>6.4</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b="0" dirty="0">
                          <a:effectLst/>
                        </a:rPr>
                        <a:t>$42,014</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b="0" dirty="0">
                          <a:effectLst/>
                        </a:rPr>
                        <a:t>31.3</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05527">
                <a:tc>
                  <a:txBody>
                    <a:bodyPr/>
                    <a:lstStyle/>
                    <a:p>
                      <a:pPr marL="0" marR="0">
                        <a:spcBef>
                          <a:spcPts val="0"/>
                        </a:spcBef>
                        <a:spcAft>
                          <a:spcPts val="0"/>
                        </a:spcAft>
                      </a:pPr>
                      <a:r>
                        <a:rPr lang="en-US" sz="1400" b="0">
                          <a:effectLst/>
                        </a:rPr>
                        <a:t>Bexar County, Texas</a:t>
                      </a:r>
                      <a:endParaRPr lang="en-US" sz="1400" b="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b="0" dirty="0">
                          <a:effectLst/>
                        </a:rPr>
                        <a:t>8</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b="0" dirty="0">
                          <a:effectLst/>
                        </a:rPr>
                        <a:t>$50,112</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b="0" dirty="0">
                          <a:effectLst/>
                        </a:rPr>
                        <a:t>27.5</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205527">
                <a:tc>
                  <a:txBody>
                    <a:bodyPr/>
                    <a:lstStyle/>
                    <a:p>
                      <a:pPr marL="0" marR="0">
                        <a:spcBef>
                          <a:spcPts val="0"/>
                        </a:spcBef>
                        <a:spcAft>
                          <a:spcPts val="0"/>
                        </a:spcAft>
                      </a:pPr>
                      <a:r>
                        <a:rPr lang="en-US" sz="1400" b="0" dirty="0">
                          <a:effectLst/>
                        </a:rPr>
                        <a:t>Texas</a:t>
                      </a:r>
                      <a:endParaRPr lang="en-US" sz="14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a:effectLst/>
                        </a:rPr>
                        <a:t>7.4</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c>
                  <a:txBody>
                    <a:bodyPr/>
                    <a:lstStyle/>
                    <a:p>
                      <a:pPr marL="0" marR="100965" algn="ctr">
                        <a:spcBef>
                          <a:spcPts val="0"/>
                        </a:spcBef>
                        <a:spcAft>
                          <a:spcPts val="0"/>
                        </a:spcAft>
                      </a:pPr>
                      <a:r>
                        <a:rPr lang="en-US" sz="1400" dirty="0">
                          <a:effectLst/>
                        </a:rPr>
                        <a:t>$51,900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solidFill>
                      <a:schemeClr val="accent1">
                        <a:lumMod val="40000"/>
                        <a:lumOff val="60000"/>
                      </a:schemeClr>
                    </a:solidFill>
                  </a:tcPr>
                </a:tc>
                <a:tc>
                  <a:txBody>
                    <a:bodyPr/>
                    <a:lstStyle/>
                    <a:p>
                      <a:pPr marL="0" marR="100965" algn="ctr">
                        <a:spcBef>
                          <a:spcPts val="0"/>
                        </a:spcBef>
                        <a:spcAft>
                          <a:spcPts val="0"/>
                        </a:spcAft>
                      </a:pPr>
                      <a:r>
                        <a:rPr lang="en-US" sz="1400" dirty="0">
                          <a:effectLst/>
                        </a:rPr>
                        <a:t>28.3</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3385" marR="63385" marT="0" marB="0"/>
                </a:tc>
              </a:tr>
              <a:tr h="186724">
                <a:tc gridSpan="4">
                  <a:txBody>
                    <a:bodyPr/>
                    <a:lstStyle/>
                    <a:p>
                      <a:pPr marL="0" marR="0">
                        <a:spcBef>
                          <a:spcPts val="0"/>
                        </a:spcBef>
                        <a:spcAft>
                          <a:spcPts val="0"/>
                        </a:spcAft>
                      </a:pPr>
                      <a:r>
                        <a:rPr lang="en-US" sz="1050" dirty="0">
                          <a:effectLst/>
                        </a:rPr>
                        <a:t>Source: U.S. Census Bureau, 2009-2013 American Community Survey, DP03, B17001.</a:t>
                      </a:r>
                      <a:endParaRPr lang="en-US" sz="1050" dirty="0">
                        <a:effectLst/>
                        <a:latin typeface="Arial" panose="020B0604020202020204" pitchFamily="34" charset="0"/>
                        <a:ea typeface="Arial" panose="020B0604020202020204" pitchFamily="34" charset="0"/>
                        <a:cs typeface="Times New Roman" panose="02020603050405020304" pitchFamily="18" charset="0"/>
                      </a:endParaRPr>
                    </a:p>
                  </a:txBody>
                  <a:tcPr marL="63385" marR="63385" marT="0" marB="0">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26</a:t>
            </a:fld>
            <a:endParaRPr lang="en-US" dirty="0"/>
          </a:p>
        </p:txBody>
      </p:sp>
    </p:spTree>
    <p:extLst>
      <p:ext uri="{BB962C8B-B14F-4D97-AF65-F5344CB8AC3E}">
        <p14:creationId xmlns:p14="http://schemas.microsoft.com/office/powerpoint/2010/main" val="2441451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i="1" dirty="0">
                <a:latin typeface="Arial" panose="020B0604020202020204" pitchFamily="34" charset="0"/>
                <a:ea typeface="Arial" panose="020B0604020202020204" pitchFamily="34" charset="0"/>
                <a:cs typeface="Times New Roman" panose="02020603050405020304" pitchFamily="18" charset="0"/>
              </a:rPr>
              <a:t>Confirmed Victims of Child Abuse/Neglect by Zip Code, Bexar County, </a:t>
            </a:r>
            <a:r>
              <a:rPr lang="en-US" sz="2800" i="1" dirty="0" smtClean="0">
                <a:latin typeface="Arial" panose="020B0604020202020204" pitchFamily="34" charset="0"/>
                <a:ea typeface="Arial" panose="020B0604020202020204" pitchFamily="34" charset="0"/>
                <a:cs typeface="Times New Roman" panose="02020603050405020304" pitchFamily="18" charset="0"/>
              </a:rPr>
              <a:t>2012</a:t>
            </a:r>
            <a:endParaRPr lang="en-US" sz="2800" dirty="0"/>
          </a:p>
        </p:txBody>
      </p:sp>
      <p:grpSp>
        <p:nvGrpSpPr>
          <p:cNvPr id="4" name="Group 3"/>
          <p:cNvGrpSpPr/>
          <p:nvPr/>
        </p:nvGrpSpPr>
        <p:grpSpPr>
          <a:xfrm>
            <a:off x="990600" y="1295400"/>
            <a:ext cx="7159895" cy="5372669"/>
            <a:chOff x="-252975" y="0"/>
            <a:chExt cx="5943600" cy="3713217"/>
          </a:xfrm>
        </p:grpSpPr>
        <p:sp>
          <p:nvSpPr>
            <p:cNvPr id="5" name="Text Box 2268"/>
            <p:cNvSpPr txBox="1"/>
            <p:nvPr/>
          </p:nvSpPr>
          <p:spPr>
            <a:xfrm>
              <a:off x="-252975" y="3370952"/>
              <a:ext cx="5943600" cy="342265"/>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marL="0" marR="0">
                <a:lnSpc>
                  <a:spcPct val="150000"/>
                </a:lnSpc>
                <a:spcBef>
                  <a:spcPts val="0"/>
                </a:spcBef>
                <a:spcAft>
                  <a:spcPts val="0"/>
                </a:spcAft>
              </a:pPr>
              <a:r>
                <a:rPr lang="en-US" sz="800" dirty="0" smtClean="0">
                  <a:effectLst/>
                  <a:latin typeface="Arial" panose="020B0604020202020204" pitchFamily="34" charset="0"/>
                  <a:ea typeface="Arial" panose="020B0604020202020204" pitchFamily="34" charset="0"/>
                  <a:cs typeface="Times New Roman" panose="02020603050405020304" pitchFamily="18" charset="0"/>
                </a:rPr>
                <a:t>Source</a:t>
              </a:r>
              <a:r>
                <a:rPr lang="en-US" sz="800" dirty="0">
                  <a:effectLst/>
                  <a:latin typeface="Arial" panose="020B0604020202020204" pitchFamily="34" charset="0"/>
                  <a:ea typeface="Arial" panose="020B0604020202020204" pitchFamily="34" charset="0"/>
                  <a:cs typeface="Times New Roman" panose="02020603050405020304" pitchFamily="18" charset="0"/>
                </a:rPr>
                <a:t>: Texas Department of Protective and Regulatory Services, Management Reporting and Statistics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Picture 5" descr="Y:\Projects\Head_Start\GIS\PNG\COSA\COSA_HeadStart_2012_Child_Abuse_ZIPCode_rev.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61822" cy="3370580"/>
            </a:xfrm>
            <a:prstGeom prst="rect">
              <a:avLst/>
            </a:prstGeom>
            <a:noFill/>
            <a:ln>
              <a:noFill/>
            </a:ln>
          </p:spPr>
        </p:pic>
      </p:grpSp>
      <p:sp>
        <p:nvSpPr>
          <p:cNvPr id="7" name="Slide Number Placeholder 6"/>
          <p:cNvSpPr>
            <a:spLocks noGrp="1"/>
          </p:cNvSpPr>
          <p:nvPr>
            <p:ph type="sldNum" sz="quarter" idx="4"/>
          </p:nvPr>
        </p:nvSpPr>
        <p:spPr/>
        <p:txBody>
          <a:bodyPr/>
          <a:lstStyle/>
          <a:p>
            <a:fld id="{2BC1FA3B-F0C1-4F58-90BE-DCC7501F4B28}" type="slidenum">
              <a:rPr lang="en-US" smtClean="0"/>
              <a:pPr/>
              <a:t>27</a:t>
            </a:fld>
            <a:endParaRPr lang="en-US" dirty="0"/>
          </a:p>
        </p:txBody>
      </p:sp>
    </p:spTree>
    <p:extLst>
      <p:ext uri="{BB962C8B-B14F-4D97-AF65-F5344CB8AC3E}">
        <p14:creationId xmlns:p14="http://schemas.microsoft.com/office/powerpoint/2010/main" val="3217254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a:buNone/>
            </a:pPr>
            <a:r>
              <a:rPr lang="en-US" dirty="0" smtClean="0"/>
              <a:t>Office: (210) 458-6530</a:t>
            </a:r>
          </a:p>
          <a:p>
            <a:pPr lvl="1" eaLnBrk="1" hangingPunct="1">
              <a:buNone/>
            </a:pPr>
            <a:r>
              <a:rPr lang="en-US" dirty="0" smtClean="0"/>
              <a:t>Email: </a:t>
            </a:r>
            <a:r>
              <a:rPr lang="en-US" dirty="0" smtClean="0">
                <a:hlinkClick r:id="rId3"/>
              </a:rPr>
              <a:t>Lloyd.Potter@</a:t>
            </a:r>
            <a:r>
              <a:rPr lang="en-US" dirty="0" smtClean="0"/>
              <a:t>utsa.edu</a:t>
            </a:r>
          </a:p>
          <a:p>
            <a:pPr lvl="1">
              <a:buNone/>
            </a:pPr>
            <a:r>
              <a:rPr lang="en-US" dirty="0" smtClean="0"/>
              <a:t>Internet: demographics.texas.gov</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4096809"/>
            <a:ext cx="341593" cy="341593"/>
          </a:xfrm>
          <a:prstGeom prst="rect">
            <a:avLst/>
          </a:prstGeom>
        </p:spPr>
      </p:pic>
      <p:sp>
        <p:nvSpPr>
          <p:cNvPr id="10" name="TextBox 9"/>
          <p:cNvSpPr txBox="1"/>
          <p:nvPr/>
        </p:nvSpPr>
        <p:spPr>
          <a:xfrm>
            <a:off x="1789393" y="4058170"/>
            <a:ext cx="4804906"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28</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800" dirty="0" smtClean="0"/>
              <a:t>Estimated Population Change, Texas Counties, 2010 to 2015</a:t>
            </a:r>
            <a:endParaRPr lang="en-US" sz="2800"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2015 Vintage. </a:t>
            </a:r>
            <a:endParaRPr lang="en-US" sz="900" dirty="0">
              <a:solidFill>
                <a:schemeClr val="tx1">
                  <a:lumMod val="50000"/>
                  <a:lumOff val="50000"/>
                </a:schemeClr>
              </a:solidFill>
            </a:endParaRPr>
          </a:p>
        </p:txBody>
      </p:sp>
      <p:sp>
        <p:nvSpPr>
          <p:cNvPr id="3" name="TextBox 2"/>
          <p:cNvSpPr txBox="1"/>
          <p:nvPr/>
        </p:nvSpPr>
        <p:spPr>
          <a:xfrm>
            <a:off x="5649246" y="1447800"/>
            <a:ext cx="1981200" cy="830997"/>
          </a:xfrm>
          <a:prstGeom prst="rect">
            <a:avLst/>
          </a:prstGeom>
          <a:noFill/>
        </p:spPr>
        <p:txBody>
          <a:bodyPr wrap="square" rtlCol="0">
            <a:spAutoFit/>
          </a:bodyPr>
          <a:lstStyle/>
          <a:p>
            <a:r>
              <a:rPr lang="en-US" sz="1600" dirty="0" smtClean="0">
                <a:solidFill>
                  <a:srgbClr val="191C6F"/>
                </a:solidFill>
              </a:rPr>
              <a:t>99 counties lost population over the five year period.</a:t>
            </a:r>
            <a:endParaRPr lang="en-US" sz="1600" dirty="0">
              <a:solidFill>
                <a:srgbClr val="191C6F"/>
              </a:solidFill>
            </a:endParaRPr>
          </a:p>
        </p:txBody>
      </p:sp>
      <p:pic>
        <p:nvPicPr>
          <p:cNvPr id="8" name="Picture 7"/>
          <p:cNvPicPr>
            <a:picLocks noChangeAspect="1"/>
          </p:cNvPicPr>
          <p:nvPr/>
        </p:nvPicPr>
        <p:blipFill rotWithShape="1">
          <a:blip r:embed="rId3"/>
          <a:srcRect l="561" t="9960" r="561" b="9960"/>
          <a:stretch/>
        </p:blipFill>
        <p:spPr>
          <a:xfrm>
            <a:off x="1295400" y="1219446"/>
            <a:ext cx="6705600" cy="5502031"/>
          </a:xfrm>
          <a:prstGeom prst="rect">
            <a:avLst/>
          </a:prstGeom>
        </p:spPr>
      </p:pic>
      <p:pic>
        <p:nvPicPr>
          <p:cNvPr id="10" name="Picture 9"/>
          <p:cNvPicPr>
            <a:picLocks noChangeAspect="1"/>
          </p:cNvPicPr>
          <p:nvPr/>
        </p:nvPicPr>
        <p:blipFill rotWithShape="1">
          <a:blip r:embed="rId4"/>
          <a:srcRect t="27851" r="13058"/>
          <a:stretch/>
        </p:blipFill>
        <p:spPr>
          <a:xfrm>
            <a:off x="677310" y="1787908"/>
            <a:ext cx="1693380" cy="1381800"/>
          </a:xfrm>
          <a:prstGeom prst="rect">
            <a:avLst/>
          </a:prstGeom>
        </p:spPr>
      </p:pic>
      <p:sp>
        <p:nvSpPr>
          <p:cNvPr id="5" name="Slide Number Placeholder 4"/>
          <p:cNvSpPr>
            <a:spLocks noGrp="1"/>
          </p:cNvSpPr>
          <p:nvPr>
            <p:ph type="sldNum" sz="quarter" idx="4"/>
          </p:nvPr>
        </p:nvSpPr>
        <p:spPr/>
        <p:txBody>
          <a:bodyPr/>
          <a:lstStyle/>
          <a:p>
            <a:fld id="{2BC1FA3B-F0C1-4F58-90BE-DCC7501F4B28}" type="slidenum">
              <a:rPr lang="en-US" smtClean="0"/>
              <a:pPr/>
              <a:t>3</a:t>
            </a:fld>
            <a:endParaRPr lang="en-US" dirty="0"/>
          </a:p>
        </p:txBody>
      </p:sp>
    </p:spTree>
    <p:extLst>
      <p:ext uri="{BB962C8B-B14F-4D97-AF65-F5344CB8AC3E}">
        <p14:creationId xmlns:p14="http://schemas.microsoft.com/office/powerpoint/2010/main" val="309799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800" dirty="0" smtClean="0"/>
              <a:t>Estimated Percent Change of the Total Population </a:t>
            </a:r>
            <a:r>
              <a:rPr lang="en-US" sz="2800" smtClean="0"/>
              <a:t>by County, </a:t>
            </a:r>
            <a:r>
              <a:rPr lang="en-US" sz="2800" dirty="0" smtClean="0"/>
              <a:t>Texas, 2010 to 2015</a:t>
            </a:r>
            <a:endParaRPr lang="en-US" sz="2800" dirty="0"/>
          </a:p>
        </p:txBody>
      </p:sp>
      <p:sp>
        <p:nvSpPr>
          <p:cNvPr id="15" name="TextBox 14"/>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2015 Vintage. </a:t>
            </a:r>
            <a:endParaRPr lang="en-US" sz="1000" dirty="0">
              <a:solidFill>
                <a:schemeClr val="tx1">
                  <a:lumMod val="50000"/>
                  <a:lumOff val="50000"/>
                </a:schemeClr>
              </a:solidFill>
            </a:endParaRPr>
          </a:p>
        </p:txBody>
      </p:sp>
      <p:pic>
        <p:nvPicPr>
          <p:cNvPr id="3" name="Picture 2"/>
          <p:cNvPicPr>
            <a:picLocks noChangeAspect="1"/>
          </p:cNvPicPr>
          <p:nvPr/>
        </p:nvPicPr>
        <p:blipFill rotWithShape="1">
          <a:blip r:embed="rId3"/>
          <a:srcRect l="1125" t="7773" r="996" b="10052"/>
          <a:stretch/>
        </p:blipFill>
        <p:spPr>
          <a:xfrm>
            <a:off x="1905000" y="1088232"/>
            <a:ext cx="6629400" cy="5638800"/>
          </a:xfrm>
          <a:prstGeom prst="rect">
            <a:avLst/>
          </a:prstGeom>
        </p:spPr>
      </p:pic>
      <p:pic>
        <p:nvPicPr>
          <p:cNvPr id="6" name="Picture 5"/>
          <p:cNvPicPr>
            <a:picLocks noChangeAspect="1"/>
          </p:cNvPicPr>
          <p:nvPr/>
        </p:nvPicPr>
        <p:blipFill rotWithShape="1">
          <a:blip r:embed="rId4"/>
          <a:srcRect t="27851"/>
          <a:stretch/>
        </p:blipFill>
        <p:spPr>
          <a:xfrm>
            <a:off x="790361" y="1828800"/>
            <a:ext cx="1947713" cy="1381800"/>
          </a:xfrm>
          <a:prstGeom prst="rect">
            <a:avLst/>
          </a:prstGeom>
        </p:spPr>
      </p:pic>
      <p:sp>
        <p:nvSpPr>
          <p:cNvPr id="5" name="Slide Number Placeholder 4"/>
          <p:cNvSpPr>
            <a:spLocks noGrp="1"/>
          </p:cNvSpPr>
          <p:nvPr>
            <p:ph type="sldNum" sz="quarter" idx="4"/>
          </p:nvPr>
        </p:nvSpPr>
        <p:spPr/>
        <p:txBody>
          <a:bodyPr/>
          <a:lstStyle/>
          <a:p>
            <a:fld id="{2BC1FA3B-F0C1-4F58-90BE-DCC7501F4B28}" type="slidenum">
              <a:rPr lang="en-US" smtClean="0"/>
              <a:pPr/>
              <a:t>4</a:t>
            </a:fld>
            <a:endParaRPr lang="en-US" dirty="0"/>
          </a:p>
        </p:txBody>
      </p:sp>
    </p:spTree>
    <p:extLst>
      <p:ext uri="{BB962C8B-B14F-4D97-AF65-F5344CB8AC3E}">
        <p14:creationId xmlns:p14="http://schemas.microsoft.com/office/powerpoint/2010/main" val="631455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858000" cy="990600"/>
          </a:xfrm>
        </p:spPr>
        <p:txBody>
          <a:bodyPr>
            <a:noAutofit/>
          </a:bodyPr>
          <a:lstStyle/>
          <a:p>
            <a:r>
              <a:rPr lang="en-US" sz="2800" dirty="0" smtClean="0"/>
              <a:t>Percent of the Population by Race and Ethnicity, San Antonio and Texas, 2010</a:t>
            </a:r>
            <a:endParaRPr lang="en-US" sz="2800" dirty="0"/>
          </a:p>
        </p:txBody>
      </p:sp>
      <p:sp>
        <p:nvSpPr>
          <p:cNvPr id="5" name="TextBox 4"/>
          <p:cNvSpPr txBox="1"/>
          <p:nvPr/>
        </p:nvSpPr>
        <p:spPr>
          <a:xfrm>
            <a:off x="-28937" y="6555899"/>
            <a:ext cx="2409634" cy="230832"/>
          </a:xfrm>
          <a:prstGeom prst="rect">
            <a:avLst/>
          </a:prstGeom>
          <a:noFill/>
        </p:spPr>
        <p:txBody>
          <a:bodyPr wrap="none" rtlCol="0">
            <a:spAutoFit/>
          </a:bodyPr>
          <a:lstStyle/>
          <a:p>
            <a:r>
              <a:rPr lang="en-US" sz="900" dirty="0" smtClean="0">
                <a:solidFill>
                  <a:schemeClr val="bg1">
                    <a:lumMod val="50000"/>
                  </a:schemeClr>
                </a:solidFill>
              </a:rPr>
              <a:t>Source: U.S. Census Bureau, 2010 Census</a:t>
            </a:r>
          </a:p>
        </p:txBody>
      </p:sp>
      <p:graphicFrame>
        <p:nvGraphicFramePr>
          <p:cNvPr id="9" name="Chart 8"/>
          <p:cNvGraphicFramePr/>
          <p:nvPr>
            <p:extLst/>
          </p:nvPr>
        </p:nvGraphicFramePr>
        <p:xfrm>
          <a:off x="381000" y="1295400"/>
          <a:ext cx="7848600" cy="5562599"/>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4"/>
          </p:nvPr>
        </p:nvSpPr>
        <p:spPr/>
        <p:txBody>
          <a:bodyPr/>
          <a:lstStyle/>
          <a:p>
            <a:fld id="{2BC1FA3B-F0C1-4F58-90BE-DCC7501F4B28}" type="slidenum">
              <a:rPr lang="en-US" smtClean="0"/>
              <a:pPr/>
              <a:t>5</a:t>
            </a:fld>
            <a:endParaRPr lang="en-US" dirty="0"/>
          </a:p>
        </p:txBody>
      </p:sp>
    </p:spTree>
    <p:extLst>
      <p:ext uri="{BB962C8B-B14F-4D97-AF65-F5344CB8AC3E}">
        <p14:creationId xmlns:p14="http://schemas.microsoft.com/office/powerpoint/2010/main" val="4194159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Bexar County White (non-Hispanic) and Hispanic Populations by Age, 2013</a:t>
            </a:r>
            <a:endParaRPr lang="en-US" sz="3200" dirty="0"/>
          </a:p>
        </p:txBody>
      </p:sp>
      <p:graphicFrame>
        <p:nvGraphicFramePr>
          <p:cNvPr id="5" name="Content Placeholder 4"/>
          <p:cNvGraphicFramePr>
            <a:graphicFrameLocks noGrp="1"/>
          </p:cNvGraphicFramePr>
          <p:nvPr>
            <p:ph idx="1"/>
            <p:extLst/>
          </p:nvPr>
        </p:nvGraphicFramePr>
        <p:xfrm>
          <a:off x="0" y="1570922"/>
          <a:ext cx="8991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33400" y="6554085"/>
            <a:ext cx="2993127" cy="215444"/>
          </a:xfrm>
          <a:prstGeom prst="rect">
            <a:avLst/>
          </a:prstGeom>
          <a:noFill/>
        </p:spPr>
        <p:txBody>
          <a:bodyPr wrap="none" rtlCol="0">
            <a:spAutoFit/>
          </a:bodyPr>
          <a:lstStyle/>
          <a:p>
            <a:r>
              <a:rPr lang="en-US" sz="800" dirty="0" smtClean="0">
                <a:solidFill>
                  <a:schemeClr val="tx1">
                    <a:lumMod val="50000"/>
                    <a:lumOff val="50000"/>
                  </a:schemeClr>
                </a:solidFill>
              </a:rPr>
              <a:t>Source: Texas State Data Center, 2013 Population Estimates</a:t>
            </a:r>
            <a:endParaRPr lang="en-US" sz="800" dirty="0">
              <a:solidFill>
                <a:schemeClr val="tx1">
                  <a:lumMod val="50000"/>
                  <a:lumOff val="50000"/>
                </a:schemeClr>
              </a:solidFill>
            </a:endParaRPr>
          </a:p>
        </p:txBody>
      </p:sp>
      <p:sp>
        <p:nvSpPr>
          <p:cNvPr id="3" name="Slide Number Placeholder 2"/>
          <p:cNvSpPr>
            <a:spLocks noGrp="1"/>
          </p:cNvSpPr>
          <p:nvPr>
            <p:ph type="sldNum" sz="quarter" idx="4"/>
          </p:nvPr>
        </p:nvSpPr>
        <p:spPr/>
        <p:txBody>
          <a:bodyPr/>
          <a:lstStyle/>
          <a:p>
            <a:fld id="{2BC1FA3B-F0C1-4F58-90BE-DCC7501F4B28}" type="slidenum">
              <a:rPr lang="en-US" smtClean="0"/>
              <a:pPr/>
              <a:t>6</a:t>
            </a:fld>
            <a:endParaRPr lang="en-US" dirty="0"/>
          </a:p>
        </p:txBody>
      </p:sp>
    </p:spTree>
    <p:extLst>
      <p:ext uri="{BB962C8B-B14F-4D97-AF65-F5344CB8AC3E}">
        <p14:creationId xmlns:p14="http://schemas.microsoft.com/office/powerpoint/2010/main" val="27468546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Housing and Household Characteristics, San Antonio and Texas</a:t>
            </a:r>
            <a:endParaRPr lang="en-US" sz="2800" dirty="0"/>
          </a:p>
        </p:txBody>
      </p:sp>
      <p:graphicFrame>
        <p:nvGraphicFramePr>
          <p:cNvPr id="4" name="Content Placeholder 3"/>
          <p:cNvGraphicFramePr>
            <a:graphicFrameLocks noGrp="1"/>
          </p:cNvGraphicFramePr>
          <p:nvPr>
            <p:ph idx="1"/>
            <p:extLst/>
          </p:nvPr>
        </p:nvGraphicFramePr>
        <p:xfrm>
          <a:off x="380999" y="1676400"/>
          <a:ext cx="8534401" cy="4572002"/>
        </p:xfrm>
        <a:graphic>
          <a:graphicData uri="http://schemas.openxmlformats.org/drawingml/2006/table">
            <a:tbl>
              <a:tblPr firstRow="1" bandRow="1">
                <a:tableStyleId>{69CF1AB2-1976-4502-BF36-3FF5EA218861}</a:tableStyleId>
              </a:tblPr>
              <a:tblGrid>
                <a:gridCol w="5199816"/>
                <a:gridCol w="1843136"/>
                <a:gridCol w="1491449"/>
              </a:tblGrid>
              <a:tr h="767840">
                <a:tc>
                  <a:txBody>
                    <a:bodyPr/>
                    <a:lstStyle/>
                    <a:p>
                      <a:pPr algn="ctr" fontAlgn="b"/>
                      <a:r>
                        <a:rPr lang="en-US" sz="2800" u="none" strike="noStrike" dirty="0" smtClean="0">
                          <a:solidFill>
                            <a:srgbClr val="191C6F"/>
                          </a:solidFill>
                          <a:effectLst/>
                        </a:rPr>
                        <a:t>Characteristic</a:t>
                      </a:r>
                      <a:endParaRPr lang="en-US" sz="2800" b="0" i="0" u="none" strike="noStrike" dirty="0">
                        <a:solidFill>
                          <a:srgbClr val="191C6F"/>
                        </a:solidFill>
                        <a:effectLst/>
                        <a:latin typeface="Arial" panose="020B0604020202020204" pitchFamily="34" charset="0"/>
                      </a:endParaRPr>
                    </a:p>
                  </a:txBody>
                  <a:tcPr marL="9525" marR="9525" marT="9525" marB="0" anchor="b"/>
                </a:tc>
                <a:tc>
                  <a:txBody>
                    <a:bodyPr/>
                    <a:lstStyle/>
                    <a:p>
                      <a:pPr algn="ctr" fontAlgn="b"/>
                      <a:r>
                        <a:rPr lang="en-US" sz="2400" u="none" strike="noStrike" dirty="0" smtClean="0">
                          <a:solidFill>
                            <a:srgbClr val="191C6F"/>
                          </a:solidFill>
                          <a:effectLst/>
                        </a:rPr>
                        <a:t>San Antonio</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ctr" fontAlgn="b"/>
                      <a:r>
                        <a:rPr lang="en-US" sz="2400" u="none" strike="noStrike" dirty="0" smtClean="0">
                          <a:solidFill>
                            <a:srgbClr val="191C6F"/>
                          </a:solidFill>
                          <a:effectLst/>
                        </a:rPr>
                        <a:t>Texas</a:t>
                      </a:r>
                      <a:endParaRPr lang="en-US" sz="2400" b="0" i="0" u="none" strike="noStrike" dirty="0">
                        <a:solidFill>
                          <a:srgbClr val="191C6F"/>
                        </a:solidFill>
                        <a:effectLst/>
                        <a:latin typeface="Arial" panose="020B0604020202020204" pitchFamily="34" charset="0"/>
                      </a:endParaRPr>
                    </a:p>
                  </a:txBody>
                  <a:tcPr marL="9525" marR="9525" marT="9525" marB="0" anchor="b"/>
                </a:tc>
              </a:tr>
              <a:tr h="426291">
                <a:tc>
                  <a:txBody>
                    <a:bodyPr/>
                    <a:lstStyle/>
                    <a:p>
                      <a:pPr algn="l" fontAlgn="b"/>
                      <a:r>
                        <a:rPr lang="en-US" sz="2400" u="none" strike="noStrike" dirty="0">
                          <a:solidFill>
                            <a:srgbClr val="191C6F"/>
                          </a:solidFill>
                          <a:effectLst/>
                        </a:rPr>
                        <a:t>Homeownership </a:t>
                      </a:r>
                      <a:r>
                        <a:rPr lang="en-US" sz="2400" u="none" strike="noStrike" dirty="0" smtClean="0">
                          <a:solidFill>
                            <a:srgbClr val="191C6F"/>
                          </a:solidFill>
                          <a:effectLst/>
                        </a:rPr>
                        <a:t>rate</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55.7%</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63.3%</a:t>
                      </a:r>
                      <a:endParaRPr lang="en-US" sz="2400" b="0" i="0" u="none" strike="noStrike" dirty="0">
                        <a:solidFill>
                          <a:srgbClr val="191C6F"/>
                        </a:solidFill>
                        <a:effectLst/>
                        <a:latin typeface="Arial" panose="020B0604020202020204" pitchFamily="34" charset="0"/>
                      </a:endParaRPr>
                    </a:p>
                  </a:txBody>
                  <a:tcPr marL="9525" marR="9525" marT="9525" marB="0" anchor="b"/>
                </a:tc>
              </a:tr>
              <a:tr h="841763">
                <a:tc>
                  <a:txBody>
                    <a:bodyPr/>
                    <a:lstStyle/>
                    <a:p>
                      <a:pPr algn="l" fontAlgn="b"/>
                      <a:r>
                        <a:rPr lang="en-US" sz="2400" u="none" strike="noStrike" dirty="0" smtClean="0">
                          <a:solidFill>
                            <a:srgbClr val="191C6F"/>
                          </a:solidFill>
                          <a:effectLst/>
                        </a:rPr>
                        <a:t>Percent Housing </a:t>
                      </a:r>
                      <a:r>
                        <a:rPr lang="en-US" sz="2400" u="none" strike="noStrike" dirty="0">
                          <a:solidFill>
                            <a:srgbClr val="191C6F"/>
                          </a:solidFill>
                          <a:effectLst/>
                        </a:rPr>
                        <a:t>units in multi-unit </a:t>
                      </a:r>
                      <a:r>
                        <a:rPr lang="en-US" sz="2400" u="none" strike="noStrike" dirty="0" smtClean="0">
                          <a:solidFill>
                            <a:srgbClr val="191C6F"/>
                          </a:solidFill>
                          <a:effectLst/>
                        </a:rPr>
                        <a:t>structures</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31.6%</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24.2%</a:t>
                      </a:r>
                      <a:endParaRPr lang="en-US" sz="2400" b="0" i="0" u="none" strike="noStrike" dirty="0">
                        <a:solidFill>
                          <a:srgbClr val="191C6F"/>
                        </a:solidFill>
                        <a:effectLst/>
                        <a:latin typeface="Arial" panose="020B0604020202020204" pitchFamily="34" charset="0"/>
                      </a:endParaRPr>
                    </a:p>
                  </a:txBody>
                  <a:tcPr marL="9525" marR="9525" marT="9525" marB="0" anchor="b"/>
                </a:tc>
              </a:tr>
              <a:tr h="841763">
                <a:tc>
                  <a:txBody>
                    <a:bodyPr/>
                    <a:lstStyle/>
                    <a:p>
                      <a:pPr algn="l" fontAlgn="b"/>
                      <a:r>
                        <a:rPr lang="en-US" sz="2400" u="none" strike="noStrike" dirty="0">
                          <a:solidFill>
                            <a:srgbClr val="191C6F"/>
                          </a:solidFill>
                          <a:effectLst/>
                        </a:rPr>
                        <a:t>Median value </a:t>
                      </a:r>
                      <a:r>
                        <a:rPr lang="en-US" sz="2400" u="none" strike="noStrike" dirty="0" smtClean="0">
                          <a:solidFill>
                            <a:srgbClr val="191C6F"/>
                          </a:solidFill>
                          <a:effectLst/>
                        </a:rPr>
                        <a:t>- owner-occupied </a:t>
                      </a:r>
                      <a:r>
                        <a:rPr lang="en-US" sz="2400" u="none" strike="noStrike" dirty="0">
                          <a:solidFill>
                            <a:srgbClr val="191C6F"/>
                          </a:solidFill>
                          <a:effectLst/>
                        </a:rPr>
                        <a:t>housing </a:t>
                      </a:r>
                      <a:r>
                        <a:rPr lang="en-US" sz="2400" u="none" strike="noStrike" dirty="0" smtClean="0">
                          <a:solidFill>
                            <a:srgbClr val="191C6F"/>
                          </a:solidFill>
                          <a:effectLst/>
                        </a:rPr>
                        <a:t>units</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$113,800 </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$128,900 </a:t>
                      </a:r>
                      <a:endParaRPr lang="en-US" sz="2400" b="0" i="0" u="none" strike="noStrike" dirty="0">
                        <a:solidFill>
                          <a:srgbClr val="191C6F"/>
                        </a:solidFill>
                        <a:effectLst/>
                        <a:latin typeface="Arial" panose="020B0604020202020204" pitchFamily="34" charset="0"/>
                      </a:endParaRPr>
                    </a:p>
                  </a:txBody>
                  <a:tcPr marL="9525" marR="9525" marT="9525" marB="0" anchor="b"/>
                </a:tc>
              </a:tr>
              <a:tr h="841763">
                <a:tc>
                  <a:txBody>
                    <a:bodyPr/>
                    <a:lstStyle/>
                    <a:p>
                      <a:pPr algn="l" fontAlgn="b"/>
                      <a:r>
                        <a:rPr lang="en-US" sz="2400" u="none" strike="noStrike" dirty="0">
                          <a:solidFill>
                            <a:srgbClr val="191C6F"/>
                          </a:solidFill>
                          <a:effectLst/>
                        </a:rPr>
                        <a:t>Per capita money income in past 12 </a:t>
                      </a:r>
                      <a:r>
                        <a:rPr lang="en-US" sz="2400" u="none" strike="noStrike" dirty="0" smtClean="0">
                          <a:solidFill>
                            <a:srgbClr val="191C6F"/>
                          </a:solidFill>
                          <a:effectLst/>
                        </a:rPr>
                        <a:t>months</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$22,619 </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$26,019 </a:t>
                      </a:r>
                      <a:endParaRPr lang="en-US" sz="2400" b="0" i="0" u="none" strike="noStrike" dirty="0">
                        <a:solidFill>
                          <a:srgbClr val="191C6F"/>
                        </a:solidFill>
                        <a:effectLst/>
                        <a:latin typeface="Arial" panose="020B0604020202020204" pitchFamily="34" charset="0"/>
                      </a:endParaRPr>
                    </a:p>
                  </a:txBody>
                  <a:tcPr marL="9525" marR="9525" marT="9525" marB="0" anchor="b"/>
                </a:tc>
              </a:tr>
              <a:tr h="426291">
                <a:tc>
                  <a:txBody>
                    <a:bodyPr/>
                    <a:lstStyle/>
                    <a:p>
                      <a:pPr algn="l" fontAlgn="b"/>
                      <a:r>
                        <a:rPr lang="en-US" sz="2400" u="none" strike="noStrike" dirty="0">
                          <a:solidFill>
                            <a:srgbClr val="191C6F"/>
                          </a:solidFill>
                          <a:effectLst/>
                        </a:rPr>
                        <a:t>Median household </a:t>
                      </a:r>
                      <a:r>
                        <a:rPr lang="en-US" sz="2400" u="none" strike="noStrike" dirty="0" smtClean="0">
                          <a:solidFill>
                            <a:srgbClr val="191C6F"/>
                          </a:solidFill>
                          <a:effectLst/>
                        </a:rPr>
                        <a:t>income</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$45,722 </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$51,900 </a:t>
                      </a:r>
                      <a:endParaRPr lang="en-US" sz="2400" b="0" i="0" u="none" strike="noStrike" dirty="0">
                        <a:solidFill>
                          <a:srgbClr val="191C6F"/>
                        </a:solidFill>
                        <a:effectLst/>
                        <a:latin typeface="Arial" panose="020B0604020202020204" pitchFamily="34" charset="0"/>
                      </a:endParaRPr>
                    </a:p>
                  </a:txBody>
                  <a:tcPr marL="9525" marR="9525" marT="9525" marB="0" anchor="b"/>
                </a:tc>
              </a:tr>
              <a:tr h="426291">
                <a:tc>
                  <a:txBody>
                    <a:bodyPr/>
                    <a:lstStyle/>
                    <a:p>
                      <a:pPr algn="l" fontAlgn="b"/>
                      <a:r>
                        <a:rPr lang="en-US" sz="2400" u="none" strike="noStrike" dirty="0">
                          <a:solidFill>
                            <a:srgbClr val="191C6F"/>
                          </a:solidFill>
                          <a:effectLst/>
                        </a:rPr>
                        <a:t>Persons below poverty </a:t>
                      </a:r>
                      <a:r>
                        <a:rPr lang="en-US" sz="2400" u="none" strike="noStrike" dirty="0" smtClean="0">
                          <a:solidFill>
                            <a:srgbClr val="191C6F"/>
                          </a:solidFill>
                          <a:effectLst/>
                        </a:rPr>
                        <a:t>level</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19.9%</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17.6%</a:t>
                      </a:r>
                      <a:endParaRPr lang="en-US" sz="2400" b="0" i="0" u="none" strike="noStrike" dirty="0">
                        <a:solidFill>
                          <a:srgbClr val="191C6F"/>
                        </a:solidFill>
                        <a:effectLst/>
                        <a:latin typeface="Arial" panose="020B0604020202020204" pitchFamily="34" charset="0"/>
                      </a:endParaRPr>
                    </a:p>
                  </a:txBody>
                  <a:tcPr marL="9525" marR="9525" marT="9525" marB="0" anchor="b"/>
                </a:tc>
              </a:tr>
            </a:tbl>
          </a:graphicData>
        </a:graphic>
      </p:graphicFrame>
      <p:sp>
        <p:nvSpPr>
          <p:cNvPr id="5" name="Rectangle 4"/>
          <p:cNvSpPr/>
          <p:nvPr/>
        </p:nvSpPr>
        <p:spPr>
          <a:xfrm>
            <a:off x="76200" y="655543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2010 Census and the 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4"/>
          </p:nvPr>
        </p:nvSpPr>
        <p:spPr/>
        <p:txBody>
          <a:bodyPr/>
          <a:lstStyle/>
          <a:p>
            <a:fld id="{2BC1FA3B-F0C1-4F58-90BE-DCC7501F4B28}" type="slidenum">
              <a:rPr lang="en-US" smtClean="0"/>
              <a:pPr/>
              <a:t>7</a:t>
            </a:fld>
            <a:endParaRPr lang="en-US" dirty="0"/>
          </a:p>
        </p:txBody>
      </p:sp>
    </p:spTree>
    <p:extLst>
      <p:ext uri="{BB962C8B-B14F-4D97-AF65-F5344CB8AC3E}">
        <p14:creationId xmlns:p14="http://schemas.microsoft.com/office/powerpoint/2010/main" val="1596421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6858000" cy="990600"/>
          </a:xfrm>
        </p:spPr>
        <p:txBody>
          <a:bodyPr>
            <a:normAutofit fontScale="90000"/>
          </a:bodyPr>
          <a:lstStyle/>
          <a:p>
            <a:r>
              <a:rPr lang="en-US" dirty="0" smtClean="0"/>
              <a:t>Population Characteristics, San Antonio and Texas</a:t>
            </a:r>
            <a:endParaRPr lang="en-US" dirty="0"/>
          </a:p>
        </p:txBody>
      </p:sp>
      <p:graphicFrame>
        <p:nvGraphicFramePr>
          <p:cNvPr id="4" name="Content Placeholder 3"/>
          <p:cNvGraphicFramePr>
            <a:graphicFrameLocks noGrp="1"/>
          </p:cNvGraphicFramePr>
          <p:nvPr>
            <p:ph idx="1"/>
            <p:extLst/>
          </p:nvPr>
        </p:nvGraphicFramePr>
        <p:xfrm>
          <a:off x="381000" y="2057400"/>
          <a:ext cx="8382000" cy="3712845"/>
        </p:xfrm>
        <a:graphic>
          <a:graphicData uri="http://schemas.openxmlformats.org/drawingml/2006/table">
            <a:tbl>
              <a:tblPr firstRow="1" bandRow="1">
                <a:tableStyleId>{69CF1AB2-1976-4502-BF36-3FF5EA218861}</a:tableStyleId>
              </a:tblPr>
              <a:tblGrid>
                <a:gridCol w="6144474"/>
                <a:gridCol w="1061455"/>
                <a:gridCol w="1176071"/>
              </a:tblGrid>
              <a:tr h="594360">
                <a:tc>
                  <a:txBody>
                    <a:bodyPr/>
                    <a:lstStyle/>
                    <a:p>
                      <a:pPr algn="ctr" fontAlgn="b"/>
                      <a:r>
                        <a:rPr lang="en-US" sz="2400" u="none" strike="noStrike" dirty="0" smtClean="0">
                          <a:solidFill>
                            <a:srgbClr val="191C6F"/>
                          </a:solidFill>
                          <a:effectLst/>
                        </a:rPr>
                        <a:t>Characteristic</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ctr" fontAlgn="b"/>
                      <a:r>
                        <a:rPr lang="en-US" sz="2400" u="none" strike="noStrike" dirty="0" smtClean="0">
                          <a:solidFill>
                            <a:srgbClr val="191C6F"/>
                          </a:solidFill>
                          <a:effectLst/>
                        </a:rPr>
                        <a:t>San Antonio</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ctr" fontAlgn="b"/>
                      <a:r>
                        <a:rPr lang="en-US" sz="2400" u="none" strike="noStrike" dirty="0" smtClean="0">
                          <a:solidFill>
                            <a:srgbClr val="191C6F"/>
                          </a:solidFill>
                          <a:effectLst/>
                        </a:rPr>
                        <a:t>Texas</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Living in same house 1 year &amp; </a:t>
                      </a:r>
                      <a:r>
                        <a:rPr lang="en-US" sz="2400" u="none" strike="noStrike" dirty="0" smtClean="0">
                          <a:solidFill>
                            <a:srgbClr val="191C6F"/>
                          </a:solidFill>
                          <a:effectLst/>
                        </a:rPr>
                        <a:t>over</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80.6%</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82.8%</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Foreign born </a:t>
                      </a:r>
                      <a:r>
                        <a:rPr lang="en-US" sz="2400" u="none" strike="noStrike" dirty="0" smtClean="0">
                          <a:solidFill>
                            <a:srgbClr val="191C6F"/>
                          </a:solidFill>
                          <a:effectLst/>
                        </a:rPr>
                        <a:t>persons</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14.0%</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16.3%</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Language other than English spoken at </a:t>
                      </a:r>
                      <a:r>
                        <a:rPr lang="en-US" sz="2400" u="none" strike="noStrike" dirty="0" smtClean="0">
                          <a:solidFill>
                            <a:srgbClr val="191C6F"/>
                          </a:solidFill>
                          <a:effectLst/>
                        </a:rPr>
                        <a:t>home</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45.4%</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34.7%</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High school graduate or higher, </a:t>
                      </a:r>
                      <a:r>
                        <a:rPr lang="en-US" sz="2400" u="none" strike="noStrike" dirty="0" smtClean="0">
                          <a:solidFill>
                            <a:srgbClr val="191C6F"/>
                          </a:solidFill>
                          <a:effectLst/>
                        </a:rPr>
                        <a:t>persons </a:t>
                      </a:r>
                      <a:r>
                        <a:rPr lang="en-US" sz="2400" u="none" strike="noStrike" dirty="0">
                          <a:solidFill>
                            <a:srgbClr val="191C6F"/>
                          </a:solidFill>
                          <a:effectLst/>
                        </a:rPr>
                        <a:t>age 25</a:t>
                      </a:r>
                      <a:r>
                        <a:rPr lang="en-US" sz="2400" u="none" strike="noStrike" dirty="0" smtClean="0">
                          <a:solidFill>
                            <a:srgbClr val="191C6F"/>
                          </a:solidFill>
                          <a:effectLst/>
                        </a:rPr>
                        <a:t>+</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80.7%</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81.2%</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Bachelor's degree or higher</a:t>
                      </a:r>
                      <a:r>
                        <a:rPr lang="en-US" sz="2400" u="none" strike="noStrike" dirty="0" smtClean="0">
                          <a:solidFill>
                            <a:srgbClr val="191C6F"/>
                          </a:solidFill>
                          <a:effectLst/>
                        </a:rPr>
                        <a:t>, persons </a:t>
                      </a:r>
                      <a:r>
                        <a:rPr lang="en-US" sz="2400" u="none" strike="noStrike" dirty="0">
                          <a:solidFill>
                            <a:srgbClr val="191C6F"/>
                          </a:solidFill>
                          <a:effectLst/>
                        </a:rPr>
                        <a:t>age 25</a:t>
                      </a:r>
                      <a:r>
                        <a:rPr lang="en-US" sz="2400" u="none" strike="noStrike" dirty="0" smtClean="0">
                          <a:solidFill>
                            <a:srgbClr val="191C6F"/>
                          </a:solidFill>
                          <a:effectLst/>
                        </a:rPr>
                        <a:t>+</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24.6%</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26.7%</a:t>
                      </a:r>
                      <a:endParaRPr lang="en-US" sz="2400" b="0" i="0" u="none" strike="noStrike" dirty="0">
                        <a:solidFill>
                          <a:srgbClr val="191C6F"/>
                        </a:solidFill>
                        <a:effectLst/>
                        <a:latin typeface="Arial" panose="020B0604020202020204" pitchFamily="34" charset="0"/>
                      </a:endParaRPr>
                    </a:p>
                  </a:txBody>
                  <a:tcPr marL="9525" marR="9525" marT="9525" marB="0" anchor="b"/>
                </a:tc>
              </a:tr>
            </a:tbl>
          </a:graphicData>
        </a:graphic>
      </p:graphicFrame>
      <p:sp>
        <p:nvSpPr>
          <p:cNvPr id="5" name="Rectangle 4"/>
          <p:cNvSpPr/>
          <p:nvPr/>
        </p:nvSpPr>
        <p:spPr>
          <a:xfrm>
            <a:off x="76200" y="655543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4"/>
          </p:nvPr>
        </p:nvSpPr>
        <p:spPr/>
        <p:txBody>
          <a:bodyPr/>
          <a:lstStyle/>
          <a:p>
            <a:fld id="{2BC1FA3B-F0C1-4F58-90BE-DCC7501F4B28}" type="slidenum">
              <a:rPr lang="en-US" smtClean="0"/>
              <a:pPr/>
              <a:t>8</a:t>
            </a:fld>
            <a:endParaRPr lang="en-US" dirty="0"/>
          </a:p>
        </p:txBody>
      </p:sp>
    </p:spTree>
    <p:extLst>
      <p:ext uri="{BB962C8B-B14F-4D97-AF65-F5344CB8AC3E}">
        <p14:creationId xmlns:p14="http://schemas.microsoft.com/office/powerpoint/2010/main" val="3928676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4718" t="29043" r="11556" b="14328"/>
          <a:stretch/>
        </p:blipFill>
        <p:spPr>
          <a:xfrm>
            <a:off x="304800" y="1213459"/>
            <a:ext cx="2705101" cy="2514601"/>
          </a:xfrm>
          <a:prstGeom prst="rect">
            <a:avLst/>
          </a:prstGeom>
        </p:spPr>
      </p:pic>
      <p:sp>
        <p:nvSpPr>
          <p:cNvPr id="6" name="Rectangle 5"/>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population that is Hispanic, Census Tracts, San Antonio, Texas, 2009-2013</a:t>
            </a:r>
            <a:endParaRPr lang="en-US" dirty="0">
              <a:solidFill>
                <a:schemeClr val="bg1"/>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29372"/>
          <a:stretch/>
        </p:blipFill>
        <p:spPr>
          <a:xfrm>
            <a:off x="800358" y="4325476"/>
            <a:ext cx="2075874" cy="1618826"/>
          </a:xfrm>
          <a:prstGeom prst="rect">
            <a:avLst/>
          </a:prstGeom>
        </p:spPr>
      </p:pic>
      <p:sp>
        <p:nvSpPr>
          <p:cNvPr id="9" name="Rectangle 8"/>
          <p:cNvSpPr/>
          <p:nvPr/>
        </p:nvSpPr>
        <p:spPr>
          <a:xfrm>
            <a:off x="1752600" y="2743200"/>
            <a:ext cx="152400" cy="15240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t="35470" b="31197"/>
          <a:stretch/>
        </p:blipFill>
        <p:spPr>
          <a:xfrm>
            <a:off x="800358" y="6035412"/>
            <a:ext cx="2095242" cy="3048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t="14509" b="18134"/>
          <a:stretch/>
        </p:blipFill>
        <p:spPr>
          <a:xfrm>
            <a:off x="3200400" y="1221926"/>
            <a:ext cx="5761788" cy="5334001"/>
          </a:xfrm>
          <a:prstGeom prst="rect">
            <a:avLst/>
          </a:prstGeom>
        </p:spPr>
      </p:pic>
    </p:spTree>
    <p:extLst>
      <p:ext uri="{BB962C8B-B14F-4D97-AF65-F5344CB8AC3E}">
        <p14:creationId xmlns:p14="http://schemas.microsoft.com/office/powerpoint/2010/main" val="591715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A2D153-A545-4A3E-B636-BC684C00752A}">
  <ds:schemaRefs>
    <ds:schemaRef ds:uri="http://schemas.microsoft.com/sharepoint/v3/contenttype/forms"/>
  </ds:schemaRefs>
</ds:datastoreItem>
</file>

<file path=customXml/itemProps2.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C327827-ADB5-4A53-A1D5-C733F4954327}">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16727</TotalTime>
  <Words>1571</Words>
  <Application>Microsoft Office PowerPoint</Application>
  <PresentationFormat>Letter Paper (8.5x11 in)</PresentationFormat>
  <Paragraphs>332</Paragraphs>
  <Slides>28</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MS PGothic</vt:lpstr>
      <vt:lpstr>Arial</vt:lpstr>
      <vt:lpstr>Calibri</vt:lpstr>
      <vt:lpstr>Calibri Light</vt:lpstr>
      <vt:lpstr>Times New Roman</vt:lpstr>
      <vt:lpstr>1_Office Theme</vt:lpstr>
      <vt:lpstr>Texas and San Antonio Population and Children</vt:lpstr>
      <vt:lpstr>Total Estimated Population by County, Texas, 2015</vt:lpstr>
      <vt:lpstr>Estimated Population Change, Texas Counties, 2010 to 2015</vt:lpstr>
      <vt:lpstr>Estimated Percent Change of the Total Population by County, Texas, 2010 to 2015</vt:lpstr>
      <vt:lpstr>Percent of the Population by Race and Ethnicity, San Antonio and Texas, 2010</vt:lpstr>
      <vt:lpstr>Bexar County White (non-Hispanic) and Hispanic Populations by Age, 2013</vt:lpstr>
      <vt:lpstr>Housing and Household Characteristics, San Antonio and Texas</vt:lpstr>
      <vt:lpstr>Population Characteristics, San Antonio and Texas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Educational Attainment of Persons Aged 25 Years and Older, NH White, Texas, Bexar County, San Antonio, 2014 </vt:lpstr>
      <vt:lpstr>Educational Attainment of Persons Aged 25 Years and Older, Hispanic for Texas, Bexar County, and San Antonio, 2014 </vt:lpstr>
      <vt:lpstr>Percent of Hispanic Students Graduating from Bexar County High Schools by Year, 2011-2014</vt:lpstr>
      <vt:lpstr>Births per ZIP Code in Bexar County, 2013</vt:lpstr>
      <vt:lpstr>Percent of children immunized by ZIP code, Bexar County, TX, 2014</vt:lpstr>
      <vt:lpstr>Births Occurring by School District, Bexar County, 2013</vt:lpstr>
      <vt:lpstr>Fitness Gram Scores, Bexar County School Districts, 2013-14</vt:lpstr>
      <vt:lpstr>Income and Poverty in Texas, Bexar County, and Selected School Districts, 2009-2013</vt:lpstr>
      <vt:lpstr>Confirmed Victims of Child Abuse/Neglect by Zip Code, Bexar County, 2012</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463</cp:revision>
  <cp:lastPrinted>2012-07-15T20:37:49Z</cp:lastPrinted>
  <dcterms:created xsi:type="dcterms:W3CDTF">2010-01-22T14:36:29Z</dcterms:created>
  <dcterms:modified xsi:type="dcterms:W3CDTF">2016-09-28T21:16:38Z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