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notesSlides/notesSlide11.xml" ContentType="application/vnd.openxmlformats-officedocument.presentationml.notesSlide+xml"/>
  <Override PartName="/ppt/charts/chart7.xml" ContentType="application/vnd.openxmlformats-officedocument.drawingml.chart+xml"/>
  <Override PartName="/ppt/notesSlides/notesSlide12.xml" ContentType="application/vnd.openxmlformats-officedocument.presentationml.notesSlide+xml"/>
  <Override PartName="/ppt/charts/chart8.xml" ContentType="application/vnd.openxmlformats-officedocument.drawingml.chart+xml"/>
  <Override PartName="/ppt/notesSlides/notesSlide13.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11.xml" ContentType="application/vnd.openxmlformats-officedocument.drawingml.chart+xml"/>
  <Override PartName="/ppt/notesSlides/notesSlide15.xml" ContentType="application/vnd.openxmlformats-officedocument.presentationml.notesSlide+xml"/>
  <Override PartName="/ppt/charts/chart12.xml" ContentType="application/vnd.openxmlformats-officedocument.drawingml.chart+xml"/>
  <Override PartName="/ppt/notesSlides/notesSlide16.xml" ContentType="application/vnd.openxmlformats-officedocument.presentationml.notesSlide+xml"/>
  <Override PartName="/ppt/charts/chart13.xml" ContentType="application/vnd.openxmlformats-officedocument.drawingml.chart+xml"/>
  <Override PartName="/ppt/notesSlides/notesSlide17.xml" ContentType="application/vnd.openxmlformats-officedocument.presentationml.notesSlide+xml"/>
  <Override PartName="/ppt/charts/chart14.xml" ContentType="application/vnd.openxmlformats-officedocument.drawingml.chart+xml"/>
  <Override PartName="/ppt/notesSlides/notesSlide18.xml" ContentType="application/vnd.openxmlformats-officedocument.presentationml.notesSlide+xml"/>
  <Override PartName="/ppt/charts/chart15.xml" ContentType="application/vnd.openxmlformats-officedocument.drawingml.chart+xml"/>
  <Override PartName="/ppt/notesSlides/notesSlide19.xml" ContentType="application/vnd.openxmlformats-officedocument.presentationml.notesSlide+xml"/>
  <Override PartName="/ppt/charts/chart16.xml" ContentType="application/vnd.openxmlformats-officedocument.drawingml.chart+xml"/>
  <Override PartName="/ppt/notesSlides/notesSlide20.xml" ContentType="application/vnd.openxmlformats-officedocument.presentationml.notesSlide+xml"/>
  <Override PartName="/ppt/charts/chart17.xml" ContentType="application/vnd.openxmlformats-officedocument.drawingml.chart+xml"/>
  <Override PartName="/ppt/notesSlides/notesSlide21.xml" ContentType="application/vnd.openxmlformats-officedocument.presentationml.notesSlide+xml"/>
  <Override PartName="/ppt/charts/chart18.xml" ContentType="application/vnd.openxmlformats-officedocument.drawingml.chart+xml"/>
  <Override PartName="/ppt/notesSlides/notesSlide22.xml" ContentType="application/vnd.openxmlformats-officedocument.presentationml.notesSlide+xml"/>
  <Override PartName="/ppt/charts/chart19.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23.xml" ContentType="application/vnd.openxmlformats-officedocument.presentationml.notesSlide+xml"/>
  <Override PartName="/ppt/charts/chart20.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24.xml" ContentType="application/vnd.openxmlformats-officedocument.presentationml.notesSlide+xml"/>
  <Override PartName="/ppt/charts/chart21.xml" ContentType="application/vnd.openxmlformats-officedocument.drawingml.chart+xml"/>
  <Override PartName="/ppt/charts/style8.xml" ContentType="application/vnd.ms-office.chartstyle+xml"/>
  <Override PartName="/ppt/charts/colors8.xml" ContentType="application/vnd.ms-office.chartcolorstyle+xml"/>
  <Override PartName="/ppt/charts/chart22.xml" ContentType="application/vnd.openxmlformats-officedocument.drawingml.chart+xml"/>
  <Override PartName="/ppt/charts/style9.xml" ContentType="application/vnd.ms-office.chartstyle+xml"/>
  <Override PartName="/ppt/charts/colors9.xml" ContentType="application/vnd.ms-office.chartcolorstyle+xml"/>
  <Override PartName="/ppt/charts/chart23.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4.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8" r:id="rId4"/>
  </p:sldMasterIdLst>
  <p:notesMasterIdLst>
    <p:notesMasterId r:id="rId58"/>
  </p:notesMasterIdLst>
  <p:handoutMasterIdLst>
    <p:handoutMasterId r:id="rId59"/>
  </p:handoutMasterIdLst>
  <p:sldIdLst>
    <p:sldId id="353" r:id="rId5"/>
    <p:sldId id="459" r:id="rId6"/>
    <p:sldId id="460" r:id="rId7"/>
    <p:sldId id="461" r:id="rId8"/>
    <p:sldId id="462" r:id="rId9"/>
    <p:sldId id="463" r:id="rId10"/>
    <p:sldId id="464" r:id="rId11"/>
    <p:sldId id="465" r:id="rId12"/>
    <p:sldId id="466" r:id="rId13"/>
    <p:sldId id="467" r:id="rId14"/>
    <p:sldId id="468" r:id="rId15"/>
    <p:sldId id="469" r:id="rId16"/>
    <p:sldId id="470" r:id="rId17"/>
    <p:sldId id="471" r:id="rId18"/>
    <p:sldId id="472" r:id="rId19"/>
    <p:sldId id="473" r:id="rId20"/>
    <p:sldId id="474" r:id="rId21"/>
    <p:sldId id="475" r:id="rId22"/>
    <p:sldId id="476" r:id="rId23"/>
    <p:sldId id="477" r:id="rId24"/>
    <p:sldId id="402" r:id="rId25"/>
    <p:sldId id="404" r:id="rId26"/>
    <p:sldId id="405" r:id="rId27"/>
    <p:sldId id="478" r:id="rId28"/>
    <p:sldId id="407" r:id="rId29"/>
    <p:sldId id="409" r:id="rId30"/>
    <p:sldId id="410" r:id="rId31"/>
    <p:sldId id="452" r:id="rId32"/>
    <p:sldId id="453" r:id="rId33"/>
    <p:sldId id="454" r:id="rId34"/>
    <p:sldId id="429" r:id="rId35"/>
    <p:sldId id="458" r:id="rId36"/>
    <p:sldId id="438" r:id="rId37"/>
    <p:sldId id="444" r:id="rId38"/>
    <p:sldId id="440" r:id="rId39"/>
    <p:sldId id="439" r:id="rId40"/>
    <p:sldId id="445" r:id="rId41"/>
    <p:sldId id="482" r:id="rId42"/>
    <p:sldId id="483" r:id="rId43"/>
    <p:sldId id="485" r:id="rId44"/>
    <p:sldId id="486" r:id="rId45"/>
    <p:sldId id="446" r:id="rId46"/>
    <p:sldId id="447" r:id="rId47"/>
    <p:sldId id="448" r:id="rId48"/>
    <p:sldId id="451" r:id="rId49"/>
    <p:sldId id="449" r:id="rId50"/>
    <p:sldId id="450" r:id="rId51"/>
    <p:sldId id="479" r:id="rId52"/>
    <p:sldId id="480" r:id="rId53"/>
    <p:sldId id="481" r:id="rId54"/>
    <p:sldId id="487" r:id="rId55"/>
    <p:sldId id="488" r:id="rId56"/>
    <p:sldId id="352" r:id="rId57"/>
  </p:sldIdLst>
  <p:sldSz cx="9144000" cy="6858000" type="letter"/>
  <p:notesSz cx="9296400" cy="7010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353"/>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02"/>
            <p14:sldId id="404"/>
            <p14:sldId id="405"/>
            <p14:sldId id="478"/>
            <p14:sldId id="407"/>
            <p14:sldId id="409"/>
            <p14:sldId id="410"/>
            <p14:sldId id="452"/>
            <p14:sldId id="453"/>
            <p14:sldId id="454"/>
            <p14:sldId id="429"/>
            <p14:sldId id="458"/>
            <p14:sldId id="438"/>
            <p14:sldId id="444"/>
            <p14:sldId id="440"/>
            <p14:sldId id="439"/>
            <p14:sldId id="445"/>
            <p14:sldId id="482"/>
            <p14:sldId id="483"/>
            <p14:sldId id="485"/>
            <p14:sldId id="486"/>
            <p14:sldId id="446"/>
            <p14:sldId id="447"/>
            <p14:sldId id="448"/>
            <p14:sldId id="451"/>
            <p14:sldId id="449"/>
            <p14:sldId id="450"/>
            <p14:sldId id="479"/>
            <p14:sldId id="480"/>
            <p14:sldId id="481"/>
            <p14:sldId id="487"/>
            <p14:sldId id="488"/>
            <p14:sldId id="3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loyd Potter" initials="LP" lastIdx="2" clrIdx="0">
    <p:extLst>
      <p:ext uri="{19B8F6BF-5375-455C-9EA6-DF929625EA0E}">
        <p15:presenceInfo xmlns:p15="http://schemas.microsoft.com/office/powerpoint/2012/main" userId="S-1-5-21-1922958001-1748050809-1695950106-2354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E7A"/>
    <a:srgbClr val="D78F8D"/>
    <a:srgbClr val="4383D1"/>
    <a:srgbClr val="AF423F"/>
    <a:srgbClr val="191C6F"/>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16" autoAdjust="0"/>
    <p:restoredTop sz="87260" autoAdjust="0"/>
  </p:normalViewPr>
  <p:slideViewPr>
    <p:cSldViewPr>
      <p:cViewPr varScale="1">
        <p:scale>
          <a:sx n="144" d="100"/>
          <a:sy n="144" d="100"/>
        </p:scale>
        <p:origin x="2196"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1446"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5.xml"/><Relationship Id="rId1" Type="http://schemas.microsoft.com/office/2011/relationships/chartStyle" Target="style5.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oleObject" Target="file:///\\idser-nas01\IDSER\Projects\SDC_Projections\2010\Education\NewEdProj.xlsx" TargetMode="External"/></Relationships>
</file>

<file path=ppt/charts/_rels/chart19.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8.xml"/><Relationship Id="rId1" Type="http://schemas.microsoft.com/office/2011/relationships/chartStyle" Target="style8.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9.xml"/><Relationship Id="rId1" Type="http://schemas.microsoft.com/office/2011/relationships/chartStyle" Target="style9.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0.xml"/><Relationship Id="rId1" Type="http://schemas.microsoft.com/office/2011/relationships/chartStyle" Target="style10.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1.xml"/><Relationship Id="rId1" Type="http://schemas.microsoft.com/office/2011/relationships/chartStyle" Target="style11.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2.xml"/><Relationship Id="rId1" Type="http://schemas.microsoft.com/office/2011/relationships/chartStyle" Target="style1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89049285505988E-2"/>
          <c:y val="0.12281717725045477"/>
          <c:w val="0.92311959268980304"/>
          <c:h val="0.81066084720533504"/>
        </c:manualLayout>
      </c:layout>
      <c:barChart>
        <c:barDir val="col"/>
        <c:grouping val="clustered"/>
        <c:varyColors val="0"/>
        <c:ser>
          <c:idx val="1"/>
          <c:order val="0"/>
          <c:tx>
            <c:strRef>
              <c:f>Sheet1!$C$1</c:f>
              <c:strCache>
                <c:ptCount val="1"/>
                <c:pt idx="0">
                  <c:v>Numeric Change (Millions)</c:v>
                </c:pt>
              </c:strCache>
            </c:strRef>
          </c:tx>
          <c:spPr>
            <a:solidFill>
              <a:schemeClr val="accent2"/>
            </a:solidFill>
            <a:ln>
              <a:noFill/>
            </a:ln>
            <a:effectLst/>
          </c:spPr>
          <c:invertIfNegative val="0"/>
          <c:dLbls>
            <c:spPr>
              <a:noFill/>
              <a:ln>
                <a:noFill/>
              </a:ln>
              <a:effectLst/>
            </c:spPr>
            <c:txPr>
              <a:bodyPr rot="-5280000" spcFirstLastPara="1" vertOverflow="ellipsis"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General</c:formatCode>
                <c:ptCount val="13"/>
                <c:pt idx="0">
                  <c:v>1950</c:v>
                </c:pt>
                <c:pt idx="1">
                  <c:v>1960</c:v>
                </c:pt>
                <c:pt idx="2">
                  <c:v>1970</c:v>
                </c:pt>
                <c:pt idx="3">
                  <c:v>1980</c:v>
                </c:pt>
                <c:pt idx="4">
                  <c:v>1990</c:v>
                </c:pt>
                <c:pt idx="5">
                  <c:v>2000</c:v>
                </c:pt>
                <c:pt idx="6">
                  <c:v>2010</c:v>
                </c:pt>
                <c:pt idx="8">
                  <c:v>2011</c:v>
                </c:pt>
                <c:pt idx="9">
                  <c:v>2012</c:v>
                </c:pt>
                <c:pt idx="10">
                  <c:v>2013</c:v>
                </c:pt>
                <c:pt idx="11">
                  <c:v>2014</c:v>
                </c:pt>
                <c:pt idx="12">
                  <c:v>2015</c:v>
                </c:pt>
              </c:numCache>
            </c:numRef>
          </c:cat>
          <c:val>
            <c:numRef>
              <c:f>Sheet1!$C$2:$C$14</c:f>
              <c:numCache>
                <c:formatCode>0.00</c:formatCode>
                <c:ptCount val="13"/>
                <c:pt idx="1">
                  <c:v>1.8684829999999999</c:v>
                </c:pt>
                <c:pt idx="2">
                  <c:v>1.6170530000000001</c:v>
                </c:pt>
                <c:pt idx="3">
                  <c:v>3.0324610000000001</c:v>
                </c:pt>
                <c:pt idx="4">
                  <c:v>2.7573189999999999</c:v>
                </c:pt>
                <c:pt idx="5">
                  <c:v>3.86531</c:v>
                </c:pt>
                <c:pt idx="6">
                  <c:v>4.2937409999999998</c:v>
                </c:pt>
                <c:pt idx="8">
                  <c:v>0.41</c:v>
                </c:pt>
                <c:pt idx="9">
                  <c:v>0.435</c:v>
                </c:pt>
                <c:pt idx="10">
                  <c:v>0.38739699999999999</c:v>
                </c:pt>
                <c:pt idx="11">
                  <c:v>0.44749499999999998</c:v>
                </c:pt>
                <c:pt idx="12">
                  <c:v>0.49</c:v>
                </c:pt>
              </c:numCache>
            </c:numRef>
          </c:val>
          <c:extLst xmlns:c16r2="http://schemas.microsoft.com/office/drawing/2015/06/chart">
            <c:ext xmlns:c16="http://schemas.microsoft.com/office/drawing/2014/chart" uri="{C3380CC4-5D6E-409C-BE32-E72D297353CC}">
              <c16:uniqueId val="{00000000-4A73-4E8A-9075-ECA6526C04AE}"/>
            </c:ext>
          </c:extLst>
        </c:ser>
        <c:ser>
          <c:idx val="0"/>
          <c:order val="1"/>
          <c:tx>
            <c:strRef>
              <c:f>Sheet1!$B$1</c:f>
              <c:strCache>
                <c:ptCount val="1"/>
                <c:pt idx="0">
                  <c:v>Population (Millions)</c:v>
                </c:pt>
              </c:strCache>
            </c:strRef>
          </c:tx>
          <c:spPr>
            <a:solidFill>
              <a:schemeClr val="accent1"/>
            </a:solidFill>
            <a:ln>
              <a:noFill/>
            </a:ln>
            <a:effectLst/>
          </c:spPr>
          <c:invertIfNegative val="0"/>
          <c:dPt>
            <c:idx val="8"/>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02-4A73-4E8A-9075-ECA6526C04AE}"/>
              </c:ext>
            </c:extLst>
          </c:dPt>
          <c:dPt>
            <c:idx val="9"/>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04-4A73-4E8A-9075-ECA6526C04AE}"/>
              </c:ext>
            </c:extLst>
          </c:dPt>
          <c:dPt>
            <c:idx val="10"/>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06-4A73-4E8A-9075-ECA6526C04AE}"/>
              </c:ext>
            </c:extLst>
          </c:dPt>
          <c:dPt>
            <c:idx val="11"/>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08-4A73-4E8A-9075-ECA6526C04AE}"/>
              </c:ext>
            </c:extLst>
          </c:dPt>
          <c:dPt>
            <c:idx val="12"/>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0A-4A73-4E8A-9075-ECA6526C04AE}"/>
              </c:ext>
            </c:extLst>
          </c:dPt>
          <c:dLbls>
            <c:spPr>
              <a:noFill/>
              <a:ln>
                <a:noFill/>
              </a:ln>
              <a:effectLst/>
            </c:spPr>
            <c:txPr>
              <a:bodyPr rot="-3360000" spcFirstLastPara="1" vertOverflow="ellipsis"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General</c:formatCode>
                <c:ptCount val="13"/>
                <c:pt idx="0">
                  <c:v>1950</c:v>
                </c:pt>
                <c:pt idx="1">
                  <c:v>1960</c:v>
                </c:pt>
                <c:pt idx="2">
                  <c:v>1970</c:v>
                </c:pt>
                <c:pt idx="3">
                  <c:v>1980</c:v>
                </c:pt>
                <c:pt idx="4">
                  <c:v>1990</c:v>
                </c:pt>
                <c:pt idx="5">
                  <c:v>2000</c:v>
                </c:pt>
                <c:pt idx="6">
                  <c:v>2010</c:v>
                </c:pt>
                <c:pt idx="8">
                  <c:v>2011</c:v>
                </c:pt>
                <c:pt idx="9">
                  <c:v>2012</c:v>
                </c:pt>
                <c:pt idx="10">
                  <c:v>2013</c:v>
                </c:pt>
                <c:pt idx="11">
                  <c:v>2014</c:v>
                </c:pt>
                <c:pt idx="12">
                  <c:v>2015</c:v>
                </c:pt>
              </c:numCache>
            </c:numRef>
          </c:cat>
          <c:val>
            <c:numRef>
              <c:f>Sheet1!$B$2:$B$14</c:f>
              <c:numCache>
                <c:formatCode>0.00</c:formatCode>
                <c:ptCount val="13"/>
                <c:pt idx="0">
                  <c:v>7.7111939999999999</c:v>
                </c:pt>
                <c:pt idx="1">
                  <c:v>9.5796770000000002</c:v>
                </c:pt>
                <c:pt idx="2">
                  <c:v>11.196730000000001</c:v>
                </c:pt>
                <c:pt idx="3">
                  <c:v>14.229191</c:v>
                </c:pt>
                <c:pt idx="4">
                  <c:v>16.986509999999999</c:v>
                </c:pt>
                <c:pt idx="5">
                  <c:v>20.85182</c:v>
                </c:pt>
                <c:pt idx="6">
                  <c:v>25.145561000000001</c:v>
                </c:pt>
                <c:pt idx="8">
                  <c:v>25.65</c:v>
                </c:pt>
                <c:pt idx="9">
                  <c:v>26.060796</c:v>
                </c:pt>
                <c:pt idx="10">
                  <c:v>26.448193</c:v>
                </c:pt>
                <c:pt idx="11">
                  <c:v>26.895688</c:v>
                </c:pt>
                <c:pt idx="12">
                  <c:v>27.47</c:v>
                </c:pt>
              </c:numCache>
            </c:numRef>
          </c:val>
          <c:extLst xmlns:c16r2="http://schemas.microsoft.com/office/drawing/2015/06/chart">
            <c:ext xmlns:c16="http://schemas.microsoft.com/office/drawing/2014/chart" uri="{C3380CC4-5D6E-409C-BE32-E72D297353CC}">
              <c16:uniqueId val="{0000000B-4A73-4E8A-9075-ECA6526C04AE}"/>
            </c:ext>
          </c:extLst>
        </c:ser>
        <c:dLbls>
          <c:showLegendKey val="0"/>
          <c:showVal val="0"/>
          <c:showCatName val="0"/>
          <c:showSerName val="0"/>
          <c:showPercent val="0"/>
          <c:showBubbleSize val="0"/>
        </c:dLbls>
        <c:gapWidth val="219"/>
        <c:overlap val="-27"/>
        <c:axId val="544691928"/>
        <c:axId val="544690752"/>
        <c:extLst xmlns:c16r2="http://schemas.microsoft.com/office/drawing/2015/06/chart">
          <c:ext xmlns:c15="http://schemas.microsoft.com/office/drawing/2012/chart" uri="{02D57815-91ED-43cb-92C2-25804820EDAC}">
            <c15:filteredBarSeries>
              <c15:ser>
                <c:idx val="2"/>
                <c:order val="2"/>
                <c:tx>
                  <c:strRef>
                    <c:extLst xmlns:c16r2="http://schemas.microsoft.com/office/drawing/2015/06/chart">
                      <c:ext uri="{02D57815-91ED-43cb-92C2-25804820EDAC}">
                        <c15:formulaRef>
                          <c15:sqref>Sheet1!$D$1</c15:sqref>
                        </c15:formulaRef>
                      </c:ext>
                    </c:extLst>
                    <c:strCache>
                      <c:ptCount val="1"/>
                      <c:pt idx="0">
                        <c:v>Annual Percent Change</c:v>
                      </c:pt>
                    </c:strCache>
                  </c:strRef>
                </c:tx>
                <c:spPr>
                  <a:solidFill>
                    <a:schemeClr val="accent3"/>
                  </a:solidFill>
                  <a:ln>
                    <a:noFill/>
                  </a:ln>
                  <a:effectLst/>
                </c:spPr>
                <c:invertIfNegative val="0"/>
                <c:cat>
                  <c:numRef>
                    <c:extLst xmlns:c16r2="http://schemas.microsoft.com/office/drawing/2015/06/chart">
                      <c:ext uri="{02D57815-91ED-43cb-92C2-25804820EDAC}">
                        <c15:formulaRef>
                          <c15:sqref>Sheet1!$A$2:$A$14</c15:sqref>
                        </c15:formulaRef>
                      </c:ext>
                    </c:extLst>
                    <c:numCache>
                      <c:formatCode>General</c:formatCode>
                      <c:ptCount val="13"/>
                      <c:pt idx="0">
                        <c:v>1950</c:v>
                      </c:pt>
                      <c:pt idx="1">
                        <c:v>1960</c:v>
                      </c:pt>
                      <c:pt idx="2">
                        <c:v>1970</c:v>
                      </c:pt>
                      <c:pt idx="3">
                        <c:v>1980</c:v>
                      </c:pt>
                      <c:pt idx="4">
                        <c:v>1990</c:v>
                      </c:pt>
                      <c:pt idx="5">
                        <c:v>2000</c:v>
                      </c:pt>
                      <c:pt idx="6">
                        <c:v>2010</c:v>
                      </c:pt>
                      <c:pt idx="8">
                        <c:v>2011</c:v>
                      </c:pt>
                      <c:pt idx="9">
                        <c:v>2012</c:v>
                      </c:pt>
                      <c:pt idx="10">
                        <c:v>2013</c:v>
                      </c:pt>
                      <c:pt idx="11">
                        <c:v>2014</c:v>
                      </c:pt>
                      <c:pt idx="12">
                        <c:v>2015</c:v>
                      </c:pt>
                    </c:numCache>
                  </c:numRef>
                </c:cat>
                <c:val>
                  <c:numRef>
                    <c:extLst xmlns:c16r2="http://schemas.microsoft.com/office/drawing/2015/06/chart">
                      <c:ext uri="{02D57815-91ED-43cb-92C2-25804820EDAC}">
                        <c15:formulaRef>
                          <c15:sqref>Sheet1!$D$2:$D$14</c15:sqref>
                        </c15:formulaRef>
                      </c:ext>
                    </c:extLst>
                    <c:numCache>
                      <c:formatCode>General</c:formatCode>
                      <c:ptCount val="13"/>
                      <c:pt idx="0">
                        <c:v>0</c:v>
                      </c:pt>
                      <c:pt idx="1">
                        <c:v>2.4</c:v>
                      </c:pt>
                      <c:pt idx="2">
                        <c:v>1.7</c:v>
                      </c:pt>
                      <c:pt idx="3">
                        <c:v>2.7</c:v>
                      </c:pt>
                      <c:pt idx="4">
                        <c:v>2</c:v>
                      </c:pt>
                      <c:pt idx="5">
                        <c:v>2.2999999999999998</c:v>
                      </c:pt>
                      <c:pt idx="6">
                        <c:v>2.1</c:v>
                      </c:pt>
                      <c:pt idx="9">
                        <c:v>1.8</c:v>
                      </c:pt>
                      <c:pt idx="10">
                        <c:v>1.4</c:v>
                      </c:pt>
                      <c:pt idx="11">
                        <c:v>1.7</c:v>
                      </c:pt>
                    </c:numCache>
                  </c:numRef>
                </c:val>
                <c:extLst xmlns:c16r2="http://schemas.microsoft.com/office/drawing/2015/06/chart">
                  <c:ext xmlns:c16="http://schemas.microsoft.com/office/drawing/2014/chart" uri="{C3380CC4-5D6E-409C-BE32-E72D297353CC}">
                    <c16:uniqueId val="{0000000C-4A73-4E8A-9075-ECA6526C04AE}"/>
                  </c:ext>
                </c:extLst>
              </c15:ser>
            </c15:filteredBarSeries>
          </c:ext>
        </c:extLst>
      </c:barChart>
      <c:catAx>
        <c:axId val="544691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4690752"/>
        <c:crosses val="autoZero"/>
        <c:auto val="1"/>
        <c:lblAlgn val="ctr"/>
        <c:lblOffset val="100"/>
        <c:noMultiLvlLbl val="0"/>
      </c:catAx>
      <c:valAx>
        <c:axId val="54469075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4691928"/>
        <c:crosses val="autoZero"/>
        <c:crossBetween val="between"/>
      </c:valAx>
      <c:spPr>
        <a:noFill/>
        <a:ln>
          <a:noFill/>
        </a:ln>
        <a:effectLst/>
      </c:spPr>
    </c:plotArea>
    <c:legend>
      <c:legendPos val="b"/>
      <c:layout>
        <c:manualLayout>
          <c:xMode val="edge"/>
          <c:yMode val="edge"/>
          <c:x val="0.17904721979197"/>
          <c:y val="2.5565829857645802E-3"/>
          <c:w val="0.63525845727617403"/>
          <c:h val="7.108984320022060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gross_migration!$AL$1</c:f>
              <c:strCache>
                <c:ptCount val="1"/>
                <c:pt idx="0">
                  <c:v>In-Migrants to Texas</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gross_migration!$AK$2:$AK$11</c:f>
              <c:strCache>
                <c:ptCount val="10"/>
                <c:pt idx="0">
                  <c:v>California</c:v>
                </c:pt>
                <c:pt idx="1">
                  <c:v>Oklahoma</c:v>
                </c:pt>
                <c:pt idx="2">
                  <c:v>Florida</c:v>
                </c:pt>
                <c:pt idx="3">
                  <c:v>Louisiana</c:v>
                </c:pt>
                <c:pt idx="4">
                  <c:v>Illinois</c:v>
                </c:pt>
                <c:pt idx="5">
                  <c:v>Colorado</c:v>
                </c:pt>
                <c:pt idx="6">
                  <c:v>Arizona</c:v>
                </c:pt>
                <c:pt idx="7">
                  <c:v>New Mexico</c:v>
                </c:pt>
                <c:pt idx="8">
                  <c:v>New York</c:v>
                </c:pt>
                <c:pt idx="9">
                  <c:v>Georgia</c:v>
                </c:pt>
              </c:strCache>
            </c:strRef>
          </c:cat>
          <c:val>
            <c:numRef>
              <c:f>gross_migration!$AL$2:$AL$11</c:f>
              <c:numCache>
                <c:formatCode>_(* #,##0_);_(* \(#,##0\);_(* "-"??_);_(@_)</c:formatCode>
                <c:ptCount val="10"/>
                <c:pt idx="0">
                  <c:v>62386</c:v>
                </c:pt>
                <c:pt idx="1">
                  <c:v>28906</c:v>
                </c:pt>
                <c:pt idx="2">
                  <c:v>33321</c:v>
                </c:pt>
                <c:pt idx="3">
                  <c:v>28457</c:v>
                </c:pt>
                <c:pt idx="4">
                  <c:v>30672</c:v>
                </c:pt>
                <c:pt idx="5">
                  <c:v>19139</c:v>
                </c:pt>
                <c:pt idx="6">
                  <c:v>19451</c:v>
                </c:pt>
                <c:pt idx="7">
                  <c:v>22049</c:v>
                </c:pt>
                <c:pt idx="8">
                  <c:v>21129</c:v>
                </c:pt>
                <c:pt idx="9">
                  <c:v>18924</c:v>
                </c:pt>
              </c:numCache>
            </c:numRef>
          </c:val>
          <c:extLst xmlns:c16r2="http://schemas.microsoft.com/office/drawing/2015/06/chart">
            <c:ext xmlns:c16="http://schemas.microsoft.com/office/drawing/2014/chart" uri="{C3380CC4-5D6E-409C-BE32-E72D297353CC}">
              <c16:uniqueId val="{00000000-FAD4-42EF-91B9-12C76634F50D}"/>
            </c:ext>
          </c:extLst>
        </c:ser>
        <c:ser>
          <c:idx val="1"/>
          <c:order val="1"/>
          <c:tx>
            <c:strRef>
              <c:f>gross_migration!$AM$1</c:f>
              <c:strCache>
                <c:ptCount val="1"/>
                <c:pt idx="0">
                  <c:v>Out-Migrants From Texas</c:v>
                </c:pt>
              </c:strCache>
            </c:strRef>
          </c:tx>
          <c:spPr>
            <a:solidFill>
              <a:schemeClr val="accent1">
                <a:lumMod val="75000"/>
              </a:schemeClr>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gross_migration!$AK$2:$AK$11</c:f>
              <c:strCache>
                <c:ptCount val="10"/>
                <c:pt idx="0">
                  <c:v>California</c:v>
                </c:pt>
                <c:pt idx="1">
                  <c:v>Oklahoma</c:v>
                </c:pt>
                <c:pt idx="2">
                  <c:v>Florida</c:v>
                </c:pt>
                <c:pt idx="3">
                  <c:v>Louisiana</c:v>
                </c:pt>
                <c:pt idx="4">
                  <c:v>Illinois</c:v>
                </c:pt>
                <c:pt idx="5">
                  <c:v>Colorado</c:v>
                </c:pt>
                <c:pt idx="6">
                  <c:v>Arizona</c:v>
                </c:pt>
                <c:pt idx="7">
                  <c:v>New Mexico</c:v>
                </c:pt>
                <c:pt idx="8">
                  <c:v>New York</c:v>
                </c:pt>
                <c:pt idx="9">
                  <c:v>Georgia</c:v>
                </c:pt>
              </c:strCache>
            </c:strRef>
          </c:cat>
          <c:val>
            <c:numRef>
              <c:f>gross_migration!$AM$2:$AM$11</c:f>
              <c:numCache>
                <c:formatCode>_(* #,##0_);_(* \(#,##0\);_(* "-"??_);_(@_)</c:formatCode>
                <c:ptCount val="10"/>
                <c:pt idx="0">
                  <c:v>31499</c:v>
                </c:pt>
                <c:pt idx="1">
                  <c:v>29051</c:v>
                </c:pt>
                <c:pt idx="2">
                  <c:v>19988</c:v>
                </c:pt>
                <c:pt idx="3">
                  <c:v>22259</c:v>
                </c:pt>
                <c:pt idx="4">
                  <c:v>12719</c:v>
                </c:pt>
                <c:pt idx="5">
                  <c:v>23141</c:v>
                </c:pt>
                <c:pt idx="6">
                  <c:v>18428</c:v>
                </c:pt>
                <c:pt idx="7">
                  <c:v>15504</c:v>
                </c:pt>
                <c:pt idx="8">
                  <c:v>14803</c:v>
                </c:pt>
                <c:pt idx="9">
                  <c:v>14715</c:v>
                </c:pt>
              </c:numCache>
            </c:numRef>
          </c:val>
          <c:extLst xmlns:c16r2="http://schemas.microsoft.com/office/drawing/2015/06/chart">
            <c:ext xmlns:c16="http://schemas.microsoft.com/office/drawing/2014/chart" uri="{C3380CC4-5D6E-409C-BE32-E72D297353CC}">
              <c16:uniqueId val="{00000001-FAD4-42EF-91B9-12C76634F50D}"/>
            </c:ext>
          </c:extLst>
        </c:ser>
        <c:dLbls>
          <c:showLegendKey val="0"/>
          <c:showVal val="0"/>
          <c:showCatName val="0"/>
          <c:showSerName val="0"/>
          <c:showPercent val="0"/>
          <c:showBubbleSize val="0"/>
        </c:dLbls>
        <c:gapWidth val="50"/>
        <c:axId val="549935832"/>
        <c:axId val="549936616"/>
      </c:barChart>
      <c:catAx>
        <c:axId val="549935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49936616"/>
        <c:crosses val="autoZero"/>
        <c:auto val="1"/>
        <c:lblAlgn val="ctr"/>
        <c:lblOffset val="100"/>
        <c:noMultiLvlLbl val="0"/>
      </c:catAx>
      <c:valAx>
        <c:axId val="549936616"/>
        <c:scaling>
          <c:orientation val="minMax"/>
        </c:scaling>
        <c:delete val="1"/>
        <c:axPos val="b"/>
        <c:numFmt formatCode="_(* #,##0_);_(* \(#,##0\);_(* &quot;-&quot;??_);_(@_)" sourceLinked="1"/>
        <c:majorTickMark val="none"/>
        <c:minorTickMark val="none"/>
        <c:tickLblPos val="nextTo"/>
        <c:crossAx val="549935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1"/>
          <c:order val="0"/>
          <c:tx>
            <c:strRef>
              <c:f>Sheet!$B$1</c:f>
              <c:strCache>
                <c:ptCount val="1"/>
                <c:pt idx="0">
                  <c:v>Zero Migration</c:v>
                </c:pt>
              </c:strCache>
            </c:strRef>
          </c:tx>
          <c:spPr>
            <a:ln w="50800" cmpd="sng">
              <a:solidFill>
                <a:schemeClr val="accent1"/>
              </a:solidFill>
              <a:prstDash val="sysDash"/>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Sheet!$B$3:$B$11</c:f>
              <c:numCache>
                <c:formatCode>#,##0</c:formatCode>
                <c:ptCount val="9"/>
                <c:pt idx="0">
                  <c:v>25145561</c:v>
                </c:pt>
                <c:pt idx="1">
                  <c:v>26230098</c:v>
                </c:pt>
                <c:pt idx="2">
                  <c:v>27238610</c:v>
                </c:pt>
                <c:pt idx="3">
                  <c:v>28165689</c:v>
                </c:pt>
                <c:pt idx="4">
                  <c:v>28994210</c:v>
                </c:pt>
                <c:pt idx="5">
                  <c:v>29705207</c:v>
                </c:pt>
                <c:pt idx="6">
                  <c:v>30305304</c:v>
                </c:pt>
                <c:pt idx="7">
                  <c:v>30808219</c:v>
                </c:pt>
                <c:pt idx="8">
                  <c:v>31246355</c:v>
                </c:pt>
              </c:numCache>
            </c:numRef>
          </c:val>
          <c:smooth val="0"/>
          <c:extLst xmlns:c16r2="http://schemas.microsoft.com/office/drawing/2015/06/chart">
            <c:ext xmlns:c16="http://schemas.microsoft.com/office/drawing/2014/chart" uri="{C3380CC4-5D6E-409C-BE32-E72D297353CC}">
              <c16:uniqueId val="{00000000-0C45-4ED0-AF91-948AD7C1FA82}"/>
            </c:ext>
          </c:extLst>
        </c:ser>
        <c:ser>
          <c:idx val="2"/>
          <c:order val="1"/>
          <c:tx>
            <c:strRef>
              <c:f>Sheet!$C$1</c:f>
              <c:strCache>
                <c:ptCount val="1"/>
                <c:pt idx="0">
                  <c:v>0.5 of 2000-2010 Migration</c:v>
                </c:pt>
              </c:strCache>
            </c:strRef>
          </c:tx>
          <c:spPr>
            <a:ln w="50800" cmpd="sng">
              <a:solidFill>
                <a:srgbClr val="99660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Sheet!$C$3:$C$11</c:f>
              <c:numCache>
                <c:formatCode>#,##0</c:formatCode>
                <c:ptCount val="9"/>
                <c:pt idx="0">
                  <c:v>25145561</c:v>
                </c:pt>
                <c:pt idx="1">
                  <c:v>26947116</c:v>
                </c:pt>
                <c:pt idx="2">
                  <c:v>28813282</c:v>
                </c:pt>
                <c:pt idx="3">
                  <c:v>30734321</c:v>
                </c:pt>
                <c:pt idx="4">
                  <c:v>32680217</c:v>
                </c:pt>
                <c:pt idx="5">
                  <c:v>34616890</c:v>
                </c:pt>
                <c:pt idx="6">
                  <c:v>36550595</c:v>
                </c:pt>
                <c:pt idx="7">
                  <c:v>38499538</c:v>
                </c:pt>
                <c:pt idx="8">
                  <c:v>40502749</c:v>
                </c:pt>
              </c:numCache>
            </c:numRef>
          </c:val>
          <c:smooth val="0"/>
          <c:extLst xmlns:c16r2="http://schemas.microsoft.com/office/drawing/2015/06/chart">
            <c:ext xmlns:c16="http://schemas.microsoft.com/office/drawing/2014/chart" uri="{C3380CC4-5D6E-409C-BE32-E72D297353CC}">
              <c16:uniqueId val="{00000001-0C45-4ED0-AF91-948AD7C1FA82}"/>
            </c:ext>
          </c:extLst>
        </c:ser>
        <c:ser>
          <c:idx val="3"/>
          <c:order val="2"/>
          <c:tx>
            <c:strRef>
              <c:f>Sheet!$D$1</c:f>
              <c:strCache>
                <c:ptCount val="1"/>
                <c:pt idx="0">
                  <c:v>2000-2010 Migration</c:v>
                </c:pt>
              </c:strCache>
            </c:strRef>
          </c:tx>
          <c:spPr>
            <a:ln w="57150" cmpd="dbl">
              <a:solidFill>
                <a:srgbClr val="00206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Sheet!$D$3:$D$11</c:f>
              <c:numCache>
                <c:formatCode>#,##0</c:formatCode>
                <c:ptCount val="9"/>
                <c:pt idx="0">
                  <c:v>25145561</c:v>
                </c:pt>
                <c:pt idx="1">
                  <c:v>27695284</c:v>
                </c:pt>
                <c:pt idx="2">
                  <c:v>30541978</c:v>
                </c:pt>
                <c:pt idx="3">
                  <c:v>33699307</c:v>
                </c:pt>
                <c:pt idx="4">
                  <c:v>37155084</c:v>
                </c:pt>
                <c:pt idx="5">
                  <c:v>40892255</c:v>
                </c:pt>
                <c:pt idx="6">
                  <c:v>44955896</c:v>
                </c:pt>
                <c:pt idx="7">
                  <c:v>49416165</c:v>
                </c:pt>
                <c:pt idx="8">
                  <c:v>54369297</c:v>
                </c:pt>
              </c:numCache>
            </c:numRef>
          </c:val>
          <c:smooth val="0"/>
          <c:extLst xmlns:c16r2="http://schemas.microsoft.com/office/drawing/2015/06/chart">
            <c:ext xmlns:c16="http://schemas.microsoft.com/office/drawing/2014/chart" uri="{C3380CC4-5D6E-409C-BE32-E72D297353CC}">
              <c16:uniqueId val="{00000002-0C45-4ED0-AF91-948AD7C1FA82}"/>
            </c:ext>
          </c:extLst>
        </c:ser>
        <c:dLbls>
          <c:showLegendKey val="0"/>
          <c:showVal val="0"/>
          <c:showCatName val="0"/>
          <c:showSerName val="0"/>
          <c:showPercent val="0"/>
          <c:showBubbleSize val="0"/>
        </c:dLbls>
        <c:smooth val="0"/>
        <c:axId val="549937008"/>
        <c:axId val="549937400"/>
      </c:lineChart>
      <c:catAx>
        <c:axId val="549937008"/>
        <c:scaling>
          <c:orientation val="minMax"/>
        </c:scaling>
        <c:delete val="0"/>
        <c:axPos val="b"/>
        <c:numFmt formatCode="General" sourceLinked="1"/>
        <c:majorTickMark val="out"/>
        <c:minorTickMark val="none"/>
        <c:tickLblPos val="nextTo"/>
        <c:txPr>
          <a:bodyPr rot="2700000"/>
          <a:lstStyle/>
          <a:p>
            <a:pPr>
              <a:defRPr/>
            </a:pPr>
            <a:endParaRPr lang="en-US"/>
          </a:p>
        </c:txPr>
        <c:crossAx val="549937400"/>
        <c:crosses val="autoZero"/>
        <c:auto val="1"/>
        <c:lblAlgn val="ctr"/>
        <c:lblOffset val="0"/>
        <c:noMultiLvlLbl val="0"/>
      </c:catAx>
      <c:valAx>
        <c:axId val="549937400"/>
        <c:scaling>
          <c:orientation val="minMax"/>
          <c:max val="55000000"/>
          <c:min val="20000000"/>
        </c:scaling>
        <c:delete val="0"/>
        <c:axPos val="l"/>
        <c:majorGridlines/>
        <c:numFmt formatCode="0" sourceLinked="0"/>
        <c:majorTickMark val="out"/>
        <c:minorTickMark val="none"/>
        <c:tickLblPos val="nextTo"/>
        <c:crossAx val="549937008"/>
        <c:crosses val="autoZero"/>
        <c:crossBetween val="midCat"/>
        <c:dispUnits>
          <c:builtInUnit val="millions"/>
          <c:dispUnitsLbl>
            <c:layout>
              <c:manualLayout>
                <c:xMode val="edge"/>
                <c:yMode val="edge"/>
                <c:x val="1.0248096148122224E-2"/>
                <c:y val="0.42053301333645032"/>
              </c:manualLayout>
            </c:layout>
          </c:dispUnitsLbl>
        </c:dispUnits>
      </c:valAx>
    </c:plotArea>
    <c:legend>
      <c:legendPos val="l"/>
      <c:layout>
        <c:manualLayout>
          <c:xMode val="edge"/>
          <c:yMode val="edge"/>
          <c:x val="0.13875692621755614"/>
          <c:y val="0.1117884020045586"/>
          <c:w val="0.34136033343054339"/>
          <c:h val="0.28892749975129156"/>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3.7335082109544032E-2"/>
          <c:w val="0.82567828327014681"/>
          <c:h val="0.81340156813570463"/>
        </c:manualLayout>
      </c:layout>
      <c:lineChart>
        <c:grouping val="standard"/>
        <c:varyColors val="0"/>
        <c:ser>
          <c:idx val="1"/>
          <c:order val="0"/>
          <c:tx>
            <c:strRef>
              <c:f>Sheet!$B$1</c:f>
              <c:strCache>
                <c:ptCount val="1"/>
                <c:pt idx="0">
                  <c:v>Zero Migration</c:v>
                </c:pt>
              </c:strCache>
            </c:strRef>
          </c:tx>
          <c:spPr>
            <a:ln w="50800" cmpd="sng">
              <a:solidFill>
                <a:schemeClr val="accent1"/>
              </a:solidFill>
              <a:prstDash val="sysDash"/>
            </a:ln>
          </c:spPr>
          <c:marker>
            <c:symbol val="none"/>
          </c:marker>
          <c:cat>
            <c:numRef>
              <c:f>Sheet!$A$2:$A$42</c:f>
              <c:numCache>
                <c:formatCode>General</c:formatCode>
                <c:ptCount val="6"/>
                <c:pt idx="0">
                  <c:v>2010</c:v>
                </c:pt>
                <c:pt idx="1">
                  <c:v>2011</c:v>
                </c:pt>
                <c:pt idx="2">
                  <c:v>2012</c:v>
                </c:pt>
                <c:pt idx="3">
                  <c:v>2013</c:v>
                </c:pt>
                <c:pt idx="4">
                  <c:v>2014</c:v>
                </c:pt>
                <c:pt idx="5">
                  <c:v>2015</c:v>
                </c:pt>
              </c:numCache>
              <c:extLst xmlns:c16r2="http://schemas.microsoft.com/office/drawing/2015/06/chart"/>
            </c:numRef>
          </c:cat>
          <c:val>
            <c:numRef>
              <c:f>Sheet!$B$2:$B$42</c:f>
              <c:numCache>
                <c:formatCode>#,##0</c:formatCode>
                <c:ptCount val="6"/>
                <c:pt idx="0">
                  <c:v>25145561</c:v>
                </c:pt>
                <c:pt idx="1">
                  <c:v>25368140</c:v>
                </c:pt>
                <c:pt idx="2">
                  <c:v>25587758</c:v>
                </c:pt>
                <c:pt idx="3">
                  <c:v>25804803</c:v>
                </c:pt>
                <c:pt idx="4">
                  <c:v>26018996</c:v>
                </c:pt>
                <c:pt idx="5">
                  <c:v>26230098</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0-FB03-479F-921C-FDA2A02133FD}"/>
            </c:ext>
          </c:extLst>
        </c:ser>
        <c:ser>
          <c:idx val="2"/>
          <c:order val="1"/>
          <c:tx>
            <c:strRef>
              <c:f>Sheet!$C$1</c:f>
              <c:strCache>
                <c:ptCount val="1"/>
                <c:pt idx="0">
                  <c:v>0.5 of 2000-2010 Migration</c:v>
                </c:pt>
              </c:strCache>
            </c:strRef>
          </c:tx>
          <c:spPr>
            <a:ln w="50800" cmpd="sng">
              <a:solidFill>
                <a:srgbClr val="996600"/>
              </a:solidFill>
            </a:ln>
          </c:spPr>
          <c:marker>
            <c:symbol val="none"/>
          </c:marker>
          <c:cat>
            <c:numRef>
              <c:f>Sheet!$A$2:$A$42</c:f>
              <c:numCache>
                <c:formatCode>General</c:formatCode>
                <c:ptCount val="6"/>
                <c:pt idx="0">
                  <c:v>2010</c:v>
                </c:pt>
                <c:pt idx="1">
                  <c:v>2011</c:v>
                </c:pt>
                <c:pt idx="2">
                  <c:v>2012</c:v>
                </c:pt>
                <c:pt idx="3">
                  <c:v>2013</c:v>
                </c:pt>
                <c:pt idx="4">
                  <c:v>2014</c:v>
                </c:pt>
                <c:pt idx="5">
                  <c:v>2015</c:v>
                </c:pt>
              </c:numCache>
              <c:extLst xmlns:c16r2="http://schemas.microsoft.com/office/drawing/2015/06/chart"/>
            </c:numRef>
          </c:cat>
          <c:val>
            <c:numRef>
              <c:f>Sheet!$C$2:$C$42</c:f>
              <c:numCache>
                <c:formatCode>#,##0</c:formatCode>
                <c:ptCount val="6"/>
                <c:pt idx="0">
                  <c:v>25145561</c:v>
                </c:pt>
                <c:pt idx="1">
                  <c:v>25499699</c:v>
                </c:pt>
                <c:pt idx="2">
                  <c:v>25857200</c:v>
                </c:pt>
                <c:pt idx="3">
                  <c:v>26217850</c:v>
                </c:pt>
                <c:pt idx="4">
                  <c:v>26581256</c:v>
                </c:pt>
                <c:pt idx="5">
                  <c:v>26947116</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1-FB03-479F-921C-FDA2A02133FD}"/>
            </c:ext>
          </c:extLst>
        </c:ser>
        <c:ser>
          <c:idx val="3"/>
          <c:order val="2"/>
          <c:tx>
            <c:strRef>
              <c:f>Sheet!$D$1</c:f>
              <c:strCache>
                <c:ptCount val="1"/>
                <c:pt idx="0">
                  <c:v>2000-2010 Migration</c:v>
                </c:pt>
              </c:strCache>
            </c:strRef>
          </c:tx>
          <c:spPr>
            <a:ln w="57150" cmpd="dbl">
              <a:solidFill>
                <a:srgbClr val="002060"/>
              </a:solidFill>
            </a:ln>
          </c:spPr>
          <c:marker>
            <c:symbol val="none"/>
          </c:marker>
          <c:cat>
            <c:numRef>
              <c:f>Sheet!$A$2:$A$42</c:f>
              <c:numCache>
                <c:formatCode>General</c:formatCode>
                <c:ptCount val="6"/>
                <c:pt idx="0">
                  <c:v>2010</c:v>
                </c:pt>
                <c:pt idx="1">
                  <c:v>2011</c:v>
                </c:pt>
                <c:pt idx="2">
                  <c:v>2012</c:v>
                </c:pt>
                <c:pt idx="3">
                  <c:v>2013</c:v>
                </c:pt>
                <c:pt idx="4">
                  <c:v>2014</c:v>
                </c:pt>
                <c:pt idx="5">
                  <c:v>2015</c:v>
                </c:pt>
              </c:numCache>
              <c:extLst xmlns:c16r2="http://schemas.microsoft.com/office/drawing/2015/06/chart"/>
            </c:numRef>
          </c:cat>
          <c:val>
            <c:numRef>
              <c:f>Sheet!$D$2:$D$42</c:f>
              <c:numCache>
                <c:formatCode>#,##0</c:formatCode>
                <c:ptCount val="6"/>
                <c:pt idx="0">
                  <c:v>25145561</c:v>
                </c:pt>
                <c:pt idx="1">
                  <c:v>25631695</c:v>
                </c:pt>
                <c:pt idx="2">
                  <c:v>26130047</c:v>
                </c:pt>
                <c:pt idx="3">
                  <c:v>26640165</c:v>
                </c:pt>
                <c:pt idx="4">
                  <c:v>27161942</c:v>
                </c:pt>
                <c:pt idx="5">
                  <c:v>27695284</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2-FB03-479F-921C-FDA2A02133FD}"/>
            </c:ext>
          </c:extLst>
        </c:ser>
        <c:ser>
          <c:idx val="0"/>
          <c:order val="3"/>
          <c:tx>
            <c:strRef>
              <c:f>Sheet!$E$1</c:f>
              <c:strCache>
                <c:ptCount val="1"/>
                <c:pt idx="0">
                  <c:v>Estimates</c:v>
                </c:pt>
              </c:strCache>
            </c:strRef>
          </c:tx>
          <c:spPr>
            <a:ln>
              <a:solidFill>
                <a:schemeClr val="accent2">
                  <a:lumMod val="75000"/>
                </a:schemeClr>
              </a:solidFill>
            </a:ln>
          </c:spPr>
          <c:marker>
            <c:symbol val="square"/>
            <c:size val="5"/>
            <c:spPr>
              <a:solidFill>
                <a:schemeClr val="accent2"/>
              </a:solidFill>
              <a:ln>
                <a:solidFill>
                  <a:schemeClr val="accent2"/>
                </a:solidFill>
              </a:ln>
            </c:spPr>
          </c:marker>
          <c:cat>
            <c:strLit>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extLst>
                <c:ext xmlns:c15="http://schemas.microsoft.com/office/drawing/2012/chart" uri="{02D57815-91ED-43cb-92C2-25804820EDAC}">
                  <c15:autoCat val="1"/>
                </c:ext>
              </c:extLst>
            </c:strLit>
          </c:cat>
          <c:val>
            <c:numRef>
              <c:f>Sheet!$E$2:$E$7</c:f>
              <c:numCache>
                <c:formatCode>#,##0</c:formatCode>
                <c:ptCount val="6"/>
                <c:pt idx="0">
                  <c:v>25145561</c:v>
                </c:pt>
                <c:pt idx="1">
                  <c:v>25657477</c:v>
                </c:pt>
                <c:pt idx="2">
                  <c:v>26094422</c:v>
                </c:pt>
                <c:pt idx="3">
                  <c:v>26505637</c:v>
                </c:pt>
                <c:pt idx="4">
                  <c:v>26956958</c:v>
                </c:pt>
                <c:pt idx="5">
                  <c:v>27469114</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3-FB03-479F-921C-FDA2A02133FD}"/>
            </c:ext>
          </c:extLst>
        </c:ser>
        <c:dLbls>
          <c:showLegendKey val="0"/>
          <c:showVal val="0"/>
          <c:showCatName val="0"/>
          <c:showSerName val="0"/>
          <c:showPercent val="0"/>
          <c:showBubbleSize val="0"/>
        </c:dLbls>
        <c:smooth val="0"/>
        <c:axId val="548902992"/>
        <c:axId val="548904560"/>
      </c:lineChart>
      <c:catAx>
        <c:axId val="548902992"/>
        <c:scaling>
          <c:orientation val="minMax"/>
        </c:scaling>
        <c:delete val="0"/>
        <c:axPos val="b"/>
        <c:numFmt formatCode="General" sourceLinked="1"/>
        <c:majorTickMark val="out"/>
        <c:minorTickMark val="none"/>
        <c:tickLblPos val="nextTo"/>
        <c:txPr>
          <a:bodyPr rot="2700000"/>
          <a:lstStyle/>
          <a:p>
            <a:pPr>
              <a:defRPr/>
            </a:pPr>
            <a:endParaRPr lang="en-US"/>
          </a:p>
        </c:txPr>
        <c:crossAx val="548904560"/>
        <c:crosses val="autoZero"/>
        <c:auto val="1"/>
        <c:lblAlgn val="ctr"/>
        <c:lblOffset val="0"/>
        <c:noMultiLvlLbl val="0"/>
      </c:catAx>
      <c:valAx>
        <c:axId val="548904560"/>
        <c:scaling>
          <c:orientation val="minMax"/>
          <c:min val="24000000"/>
        </c:scaling>
        <c:delete val="0"/>
        <c:axPos val="l"/>
        <c:majorGridlines/>
        <c:numFmt formatCode="0" sourceLinked="0"/>
        <c:majorTickMark val="out"/>
        <c:minorTickMark val="none"/>
        <c:tickLblPos val="nextTo"/>
        <c:crossAx val="548902992"/>
        <c:crosses val="autoZero"/>
        <c:crossBetween val="midCat"/>
        <c:dispUnits>
          <c:builtInUnit val="millions"/>
          <c:dispUnitsLbl>
            <c:layout>
              <c:manualLayout>
                <c:xMode val="edge"/>
                <c:yMode val="edge"/>
                <c:x val="1.0248096148122224E-2"/>
                <c:y val="0.42053301333645032"/>
              </c:manualLayout>
            </c:layout>
          </c:dispUnitsLbl>
        </c:dispUnits>
      </c:valAx>
      <c:spPr>
        <a:noFill/>
        <a:ln w="25400">
          <a:noFill/>
        </a:ln>
      </c:spPr>
    </c:plotArea>
    <c:legend>
      <c:legendPos val="l"/>
      <c:layout>
        <c:manualLayout>
          <c:xMode val="edge"/>
          <c:yMode val="edge"/>
          <c:x val="0.11869519782249441"/>
          <c:y val="1.6026709499905669E-2"/>
          <c:w val="0.33430567706814424"/>
          <c:h val="0.32143858436621831"/>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NH-White</c:v>
                </c:pt>
              </c:strCache>
            </c:strRef>
          </c:tx>
          <c:spPr>
            <a:ln w="38100"/>
          </c:spPr>
          <c:marker>
            <c:symbol val="diamond"/>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11397345</c:v>
                </c:pt>
                <c:pt idx="1">
                  <c:v>11457933</c:v>
                </c:pt>
                <c:pt idx="2">
                  <c:v>11517323</c:v>
                </c:pt>
                <c:pt idx="3">
                  <c:v>11575454</c:v>
                </c:pt>
                <c:pt idx="4">
                  <c:v>11632115</c:v>
                </c:pt>
                <c:pt idx="5">
                  <c:v>11687110</c:v>
                </c:pt>
                <c:pt idx="6">
                  <c:v>11740283</c:v>
                </c:pt>
                <c:pt idx="7">
                  <c:v>11791520</c:v>
                </c:pt>
                <c:pt idx="8">
                  <c:v>11840608</c:v>
                </c:pt>
                <c:pt idx="9">
                  <c:v>11887504</c:v>
                </c:pt>
                <c:pt idx="10">
                  <c:v>11931829</c:v>
                </c:pt>
                <c:pt idx="11">
                  <c:v>11973602</c:v>
                </c:pt>
                <c:pt idx="12">
                  <c:v>12012789</c:v>
                </c:pt>
                <c:pt idx="13">
                  <c:v>12049007</c:v>
                </c:pt>
                <c:pt idx="14">
                  <c:v>12082216</c:v>
                </c:pt>
                <c:pt idx="15">
                  <c:v>12112325</c:v>
                </c:pt>
                <c:pt idx="16">
                  <c:v>12139102</c:v>
                </c:pt>
                <c:pt idx="17">
                  <c:v>12162522</c:v>
                </c:pt>
                <c:pt idx="18">
                  <c:v>12182251</c:v>
                </c:pt>
                <c:pt idx="19">
                  <c:v>12198537</c:v>
                </c:pt>
                <c:pt idx="20">
                  <c:v>12211645</c:v>
                </c:pt>
                <c:pt idx="21">
                  <c:v>12222038</c:v>
                </c:pt>
                <c:pt idx="22">
                  <c:v>12228958</c:v>
                </c:pt>
                <c:pt idx="23">
                  <c:v>12232572</c:v>
                </c:pt>
                <c:pt idx="24">
                  <c:v>12233536</c:v>
                </c:pt>
                <c:pt idx="25">
                  <c:v>12232098</c:v>
                </c:pt>
                <c:pt idx="26">
                  <c:v>12228430</c:v>
                </c:pt>
                <c:pt idx="27">
                  <c:v>12222731</c:v>
                </c:pt>
                <c:pt idx="28">
                  <c:v>12215009</c:v>
                </c:pt>
                <c:pt idx="29">
                  <c:v>12205441</c:v>
                </c:pt>
                <c:pt idx="30">
                  <c:v>12194136</c:v>
                </c:pt>
                <c:pt idx="31">
                  <c:v>12181361</c:v>
                </c:pt>
                <c:pt idx="32">
                  <c:v>12166801</c:v>
                </c:pt>
                <c:pt idx="33">
                  <c:v>12150600</c:v>
                </c:pt>
                <c:pt idx="34">
                  <c:v>12133499</c:v>
                </c:pt>
                <c:pt idx="35">
                  <c:v>12115728</c:v>
                </c:pt>
                <c:pt idx="36">
                  <c:v>12097498</c:v>
                </c:pt>
                <c:pt idx="37">
                  <c:v>12079055</c:v>
                </c:pt>
                <c:pt idx="38">
                  <c:v>12060679</c:v>
                </c:pt>
                <c:pt idx="39">
                  <c:v>12042592</c:v>
                </c:pt>
                <c:pt idx="40">
                  <c:v>12024894</c:v>
                </c:pt>
              </c:numCache>
            </c:numRef>
          </c:val>
          <c:smooth val="0"/>
          <c:extLst xmlns:c16r2="http://schemas.microsoft.com/office/drawing/2015/06/chart">
            <c:ext xmlns:c16="http://schemas.microsoft.com/office/drawing/2014/chart" uri="{C3380CC4-5D6E-409C-BE32-E72D297353CC}">
              <c16:uniqueId val="{00000000-3BC3-4608-B59F-900F67758D9E}"/>
            </c:ext>
          </c:extLst>
        </c:ser>
        <c:ser>
          <c:idx val="1"/>
          <c:order val="1"/>
          <c:tx>
            <c:strRef>
              <c:f>Sheet1!$C$1</c:f>
              <c:strCache>
                <c:ptCount val="1"/>
                <c:pt idx="0">
                  <c:v>NH-Black</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2886825</c:v>
                </c:pt>
                <c:pt idx="1">
                  <c:v>2944108</c:v>
                </c:pt>
                <c:pt idx="2">
                  <c:v>3002039</c:v>
                </c:pt>
                <c:pt idx="3">
                  <c:v>3060487</c:v>
                </c:pt>
                <c:pt idx="4">
                  <c:v>3119378</c:v>
                </c:pt>
                <c:pt idx="5">
                  <c:v>3178604</c:v>
                </c:pt>
                <c:pt idx="6">
                  <c:v>3238072</c:v>
                </c:pt>
                <c:pt idx="7">
                  <c:v>3297774</c:v>
                </c:pt>
                <c:pt idx="8">
                  <c:v>3357659</c:v>
                </c:pt>
                <c:pt idx="9">
                  <c:v>3417742</c:v>
                </c:pt>
                <c:pt idx="10">
                  <c:v>3477947</c:v>
                </c:pt>
                <c:pt idx="11">
                  <c:v>3538206</c:v>
                </c:pt>
                <c:pt idx="12">
                  <c:v>3598622</c:v>
                </c:pt>
                <c:pt idx="13">
                  <c:v>3659163</c:v>
                </c:pt>
                <c:pt idx="14">
                  <c:v>3719776</c:v>
                </c:pt>
                <c:pt idx="15">
                  <c:v>3780423</c:v>
                </c:pt>
                <c:pt idx="16">
                  <c:v>3840919</c:v>
                </c:pt>
                <c:pt idx="17">
                  <c:v>3901284</c:v>
                </c:pt>
                <c:pt idx="18">
                  <c:v>3961356</c:v>
                </c:pt>
                <c:pt idx="19">
                  <c:v>4021067</c:v>
                </c:pt>
                <c:pt idx="20">
                  <c:v>4080463</c:v>
                </c:pt>
                <c:pt idx="21">
                  <c:v>4139481</c:v>
                </c:pt>
                <c:pt idx="22">
                  <c:v>4198176</c:v>
                </c:pt>
                <c:pt idx="23">
                  <c:v>4256461</c:v>
                </c:pt>
                <c:pt idx="24">
                  <c:v>4314442</c:v>
                </c:pt>
                <c:pt idx="25">
                  <c:v>4371981</c:v>
                </c:pt>
                <c:pt idx="26">
                  <c:v>4429077</c:v>
                </c:pt>
                <c:pt idx="27">
                  <c:v>4485797</c:v>
                </c:pt>
                <c:pt idx="28">
                  <c:v>4542142</c:v>
                </c:pt>
                <c:pt idx="29">
                  <c:v>4598090</c:v>
                </c:pt>
                <c:pt idx="30">
                  <c:v>4653708</c:v>
                </c:pt>
                <c:pt idx="31">
                  <c:v>4708858</c:v>
                </c:pt>
                <c:pt idx="32">
                  <c:v>4763703</c:v>
                </c:pt>
                <c:pt idx="33">
                  <c:v>4818249</c:v>
                </c:pt>
                <c:pt idx="34">
                  <c:v>4872542</c:v>
                </c:pt>
                <c:pt idx="35">
                  <c:v>4926646</c:v>
                </c:pt>
                <c:pt idx="36">
                  <c:v>4980577</c:v>
                </c:pt>
                <c:pt idx="37">
                  <c:v>5034444</c:v>
                </c:pt>
                <c:pt idx="38">
                  <c:v>5088252</c:v>
                </c:pt>
                <c:pt idx="39">
                  <c:v>5142046</c:v>
                </c:pt>
                <c:pt idx="40">
                  <c:v>5195861</c:v>
                </c:pt>
              </c:numCache>
            </c:numRef>
          </c:val>
          <c:smooth val="0"/>
          <c:extLst xmlns:c16r2="http://schemas.microsoft.com/office/drawing/2015/06/chart">
            <c:ext xmlns:c16="http://schemas.microsoft.com/office/drawing/2014/chart" uri="{C3380CC4-5D6E-409C-BE32-E72D297353CC}">
              <c16:uniqueId val="{00000001-3BC3-4608-B59F-900F67758D9E}"/>
            </c:ext>
          </c:extLst>
        </c:ser>
        <c:ser>
          <c:idx val="2"/>
          <c:order val="2"/>
          <c:tx>
            <c:strRef>
              <c:f>Sheet1!$D$1</c:f>
              <c:strCache>
                <c:ptCount val="1"/>
                <c:pt idx="0">
                  <c:v>Hispanic</c:v>
                </c:pt>
              </c:strCache>
            </c:strRef>
          </c:tx>
          <c:spPr>
            <a:ln w="38100"/>
          </c:spPr>
          <c:marker>
            <c:symbol val="triangle"/>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9460921</c:v>
                </c:pt>
                <c:pt idx="1">
                  <c:v>9772972</c:v>
                </c:pt>
                <c:pt idx="2">
                  <c:v>10094717</c:v>
                </c:pt>
                <c:pt idx="3">
                  <c:v>10426030</c:v>
                </c:pt>
                <c:pt idx="4">
                  <c:v>10767272</c:v>
                </c:pt>
                <c:pt idx="5">
                  <c:v>11118603</c:v>
                </c:pt>
                <c:pt idx="6">
                  <c:v>11480427</c:v>
                </c:pt>
                <c:pt idx="7">
                  <c:v>11853226</c:v>
                </c:pt>
                <c:pt idx="8">
                  <c:v>12237215</c:v>
                </c:pt>
                <c:pt idx="9">
                  <c:v>12632727</c:v>
                </c:pt>
                <c:pt idx="10">
                  <c:v>13039858</c:v>
                </c:pt>
                <c:pt idx="11">
                  <c:v>13458908</c:v>
                </c:pt>
                <c:pt idx="12">
                  <c:v>13890118</c:v>
                </c:pt>
                <c:pt idx="13">
                  <c:v>14333563</c:v>
                </c:pt>
                <c:pt idx="14">
                  <c:v>14789191</c:v>
                </c:pt>
                <c:pt idx="15">
                  <c:v>15256812</c:v>
                </c:pt>
                <c:pt idx="16">
                  <c:v>15736134</c:v>
                </c:pt>
                <c:pt idx="17">
                  <c:v>16226919</c:v>
                </c:pt>
                <c:pt idx="18">
                  <c:v>16728749</c:v>
                </c:pt>
                <c:pt idx="19">
                  <c:v>17241233</c:v>
                </c:pt>
                <c:pt idx="20">
                  <c:v>17764282</c:v>
                </c:pt>
                <c:pt idx="21">
                  <c:v>18297570</c:v>
                </c:pt>
                <c:pt idx="22">
                  <c:v>18841035</c:v>
                </c:pt>
                <c:pt idx="23">
                  <c:v>19394759</c:v>
                </c:pt>
                <c:pt idx="24">
                  <c:v>19958919</c:v>
                </c:pt>
                <c:pt idx="25">
                  <c:v>20533672</c:v>
                </c:pt>
                <c:pt idx="26">
                  <c:v>21119272</c:v>
                </c:pt>
                <c:pt idx="27">
                  <c:v>21716298</c:v>
                </c:pt>
                <c:pt idx="28">
                  <c:v>22325109</c:v>
                </c:pt>
                <c:pt idx="29">
                  <c:v>22946057</c:v>
                </c:pt>
                <c:pt idx="30">
                  <c:v>23579647</c:v>
                </c:pt>
                <c:pt idx="31">
                  <c:v>24226318</c:v>
                </c:pt>
                <c:pt idx="32">
                  <c:v>24886463</c:v>
                </c:pt>
                <c:pt idx="33">
                  <c:v>25560759</c:v>
                </c:pt>
                <c:pt idx="34">
                  <c:v>26249825</c:v>
                </c:pt>
                <c:pt idx="35">
                  <c:v>26954058</c:v>
                </c:pt>
                <c:pt idx="36">
                  <c:v>27673922</c:v>
                </c:pt>
                <c:pt idx="37">
                  <c:v>28409960</c:v>
                </c:pt>
                <c:pt idx="38">
                  <c:v>29162631</c:v>
                </c:pt>
                <c:pt idx="39">
                  <c:v>29932252</c:v>
                </c:pt>
                <c:pt idx="40">
                  <c:v>30719069</c:v>
                </c:pt>
              </c:numCache>
            </c:numRef>
          </c:val>
          <c:smooth val="0"/>
          <c:extLst xmlns:c16r2="http://schemas.microsoft.com/office/drawing/2015/06/chart">
            <c:ext xmlns:c16="http://schemas.microsoft.com/office/drawing/2014/chart" uri="{C3380CC4-5D6E-409C-BE32-E72D297353CC}">
              <c16:uniqueId val="{00000002-3BC3-4608-B59F-900F67758D9E}"/>
            </c:ext>
          </c:extLst>
        </c:ser>
        <c:ser>
          <c:idx val="3"/>
          <c:order val="3"/>
          <c:tx>
            <c:strRef>
              <c:f>Sheet1!$E$1</c:f>
              <c:strCache>
                <c:ptCount val="1"/>
                <c:pt idx="0">
                  <c:v>NH-Other</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#,##0</c:formatCode>
                <c:ptCount val="41"/>
                <c:pt idx="0">
                  <c:v>1400470</c:v>
                </c:pt>
                <c:pt idx="1">
                  <c:v>1465056</c:v>
                </c:pt>
                <c:pt idx="2">
                  <c:v>1532469</c:v>
                </c:pt>
                <c:pt idx="3">
                  <c:v>1602603</c:v>
                </c:pt>
                <c:pt idx="4">
                  <c:v>1675493</c:v>
                </c:pt>
                <c:pt idx="5">
                  <c:v>1751127</c:v>
                </c:pt>
                <c:pt idx="6">
                  <c:v>1829571</c:v>
                </c:pt>
                <c:pt idx="7">
                  <c:v>1910904</c:v>
                </c:pt>
                <c:pt idx="8">
                  <c:v>1995185</c:v>
                </c:pt>
                <c:pt idx="9">
                  <c:v>2082503</c:v>
                </c:pt>
                <c:pt idx="10">
                  <c:v>2172943</c:v>
                </c:pt>
                <c:pt idx="11">
                  <c:v>2266670</c:v>
                </c:pt>
                <c:pt idx="12">
                  <c:v>2363850</c:v>
                </c:pt>
                <c:pt idx="13">
                  <c:v>2464701</c:v>
                </c:pt>
                <c:pt idx="14">
                  <c:v>2569477</c:v>
                </c:pt>
                <c:pt idx="15">
                  <c:v>2678390</c:v>
                </c:pt>
                <c:pt idx="16">
                  <c:v>2791614</c:v>
                </c:pt>
                <c:pt idx="17">
                  <c:v>2909437</c:v>
                </c:pt>
                <c:pt idx="18">
                  <c:v>3032065</c:v>
                </c:pt>
                <c:pt idx="19">
                  <c:v>3159736</c:v>
                </c:pt>
                <c:pt idx="20">
                  <c:v>3292718</c:v>
                </c:pt>
                <c:pt idx="21">
                  <c:v>3431132</c:v>
                </c:pt>
                <c:pt idx="22">
                  <c:v>3575176</c:v>
                </c:pt>
                <c:pt idx="23">
                  <c:v>3725124</c:v>
                </c:pt>
                <c:pt idx="24">
                  <c:v>3881128</c:v>
                </c:pt>
                <c:pt idx="25">
                  <c:v>4043408</c:v>
                </c:pt>
                <c:pt idx="26">
                  <c:v>4212126</c:v>
                </c:pt>
                <c:pt idx="27">
                  <c:v>4387377</c:v>
                </c:pt>
                <c:pt idx="28">
                  <c:v>4569307</c:v>
                </c:pt>
                <c:pt idx="29">
                  <c:v>4757872</c:v>
                </c:pt>
                <c:pt idx="30">
                  <c:v>4953149</c:v>
                </c:pt>
                <c:pt idx="31">
                  <c:v>5155107</c:v>
                </c:pt>
                <c:pt idx="32">
                  <c:v>5363544</c:v>
                </c:pt>
                <c:pt idx="33">
                  <c:v>5578460</c:v>
                </c:pt>
                <c:pt idx="34">
                  <c:v>5799787</c:v>
                </c:pt>
                <c:pt idx="35">
                  <c:v>6027481</c:v>
                </c:pt>
                <c:pt idx="36">
                  <c:v>6261594</c:v>
                </c:pt>
                <c:pt idx="37">
                  <c:v>6502240</c:v>
                </c:pt>
                <c:pt idx="38">
                  <c:v>6749618</c:v>
                </c:pt>
                <c:pt idx="39">
                  <c:v>7003903</c:v>
                </c:pt>
                <c:pt idx="40">
                  <c:v>7265488</c:v>
                </c:pt>
              </c:numCache>
            </c:numRef>
          </c:val>
          <c:smooth val="0"/>
          <c:extLst xmlns:c16r2="http://schemas.microsoft.com/office/drawing/2015/06/chart">
            <c:ext xmlns:c16="http://schemas.microsoft.com/office/drawing/2014/chart" uri="{C3380CC4-5D6E-409C-BE32-E72D297353CC}">
              <c16:uniqueId val="{00000003-3BC3-4608-B59F-900F67758D9E}"/>
            </c:ext>
          </c:extLst>
        </c:ser>
        <c:dLbls>
          <c:showLegendKey val="0"/>
          <c:showVal val="0"/>
          <c:showCatName val="0"/>
          <c:showSerName val="0"/>
          <c:showPercent val="0"/>
          <c:showBubbleSize val="0"/>
        </c:dLbls>
        <c:marker val="1"/>
        <c:smooth val="0"/>
        <c:axId val="548904168"/>
        <c:axId val="544693888"/>
      </c:lineChart>
      <c:catAx>
        <c:axId val="548904168"/>
        <c:scaling>
          <c:orientation val="minMax"/>
        </c:scaling>
        <c:delete val="0"/>
        <c:axPos val="b"/>
        <c:numFmt formatCode="General" sourceLinked="1"/>
        <c:majorTickMark val="out"/>
        <c:minorTickMark val="out"/>
        <c:tickLblPos val="nextTo"/>
        <c:txPr>
          <a:bodyPr rot="-2220000"/>
          <a:lstStyle/>
          <a:p>
            <a:pPr>
              <a:defRPr sz="1600"/>
            </a:pPr>
            <a:endParaRPr lang="en-US"/>
          </a:p>
        </c:txPr>
        <c:crossAx val="544693888"/>
        <c:crosses val="autoZero"/>
        <c:auto val="1"/>
        <c:lblAlgn val="ctr"/>
        <c:lblOffset val="100"/>
        <c:tickLblSkip val="5"/>
        <c:noMultiLvlLbl val="0"/>
      </c:catAx>
      <c:valAx>
        <c:axId val="544693888"/>
        <c:scaling>
          <c:orientation val="minMax"/>
        </c:scaling>
        <c:delete val="0"/>
        <c:axPos val="l"/>
        <c:majorGridlines/>
        <c:numFmt formatCode="#,##0" sourceLinked="1"/>
        <c:majorTickMark val="out"/>
        <c:minorTickMark val="none"/>
        <c:tickLblPos val="nextTo"/>
        <c:crossAx val="548904168"/>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Total Pop</c:v>
                </c:pt>
              </c:strCache>
            </c:strRef>
          </c:tx>
          <c:spPr>
            <a:ln w="38100"/>
          </c:spPr>
          <c:marker>
            <c:symbol val="diamond"/>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774769</c:v>
                </c:pt>
                <c:pt idx="1">
                  <c:v>795605</c:v>
                </c:pt>
                <c:pt idx="2">
                  <c:v>816791</c:v>
                </c:pt>
                <c:pt idx="3">
                  <c:v>838985</c:v>
                </c:pt>
                <c:pt idx="4">
                  <c:v>861283</c:v>
                </c:pt>
                <c:pt idx="5">
                  <c:v>883903</c:v>
                </c:pt>
                <c:pt idx="6">
                  <c:v>907355</c:v>
                </c:pt>
                <c:pt idx="7">
                  <c:v>931010</c:v>
                </c:pt>
                <c:pt idx="8">
                  <c:v>955781</c:v>
                </c:pt>
                <c:pt idx="9">
                  <c:v>980522</c:v>
                </c:pt>
                <c:pt idx="10">
                  <c:v>1005539</c:v>
                </c:pt>
                <c:pt idx="11">
                  <c:v>1031525</c:v>
                </c:pt>
                <c:pt idx="12">
                  <c:v>1057211</c:v>
                </c:pt>
                <c:pt idx="13">
                  <c:v>1083505</c:v>
                </c:pt>
                <c:pt idx="14">
                  <c:v>1110006</c:v>
                </c:pt>
                <c:pt idx="15">
                  <c:v>1136822</c:v>
                </c:pt>
                <c:pt idx="16">
                  <c:v>1163722</c:v>
                </c:pt>
                <c:pt idx="17">
                  <c:v>1190749</c:v>
                </c:pt>
                <c:pt idx="18">
                  <c:v>1217819</c:v>
                </c:pt>
                <c:pt idx="19">
                  <c:v>1244646</c:v>
                </c:pt>
                <c:pt idx="20">
                  <c:v>1271656</c:v>
                </c:pt>
                <c:pt idx="21">
                  <c:v>1298336</c:v>
                </c:pt>
                <c:pt idx="22">
                  <c:v>1325013</c:v>
                </c:pt>
                <c:pt idx="23">
                  <c:v>1351443</c:v>
                </c:pt>
                <c:pt idx="24">
                  <c:v>1377686</c:v>
                </c:pt>
                <c:pt idx="25">
                  <c:v>1403758</c:v>
                </c:pt>
                <c:pt idx="26">
                  <c:v>1429670</c:v>
                </c:pt>
                <c:pt idx="27">
                  <c:v>1455497</c:v>
                </c:pt>
                <c:pt idx="28">
                  <c:v>1481086</c:v>
                </c:pt>
                <c:pt idx="29">
                  <c:v>1506573</c:v>
                </c:pt>
                <c:pt idx="30">
                  <c:v>1531900</c:v>
                </c:pt>
                <c:pt idx="31">
                  <c:v>1557129</c:v>
                </c:pt>
                <c:pt idx="32">
                  <c:v>1582260</c:v>
                </c:pt>
                <c:pt idx="33">
                  <c:v>1607321</c:v>
                </c:pt>
                <c:pt idx="34">
                  <c:v>1632160</c:v>
                </c:pt>
                <c:pt idx="35">
                  <c:v>1657018</c:v>
                </c:pt>
                <c:pt idx="36">
                  <c:v>1681712</c:v>
                </c:pt>
                <c:pt idx="37">
                  <c:v>1706298</c:v>
                </c:pt>
                <c:pt idx="38">
                  <c:v>1730752</c:v>
                </c:pt>
                <c:pt idx="39">
                  <c:v>1755126</c:v>
                </c:pt>
                <c:pt idx="40">
                  <c:v>1779370</c:v>
                </c:pt>
              </c:numCache>
            </c:numRef>
          </c:val>
          <c:smooth val="0"/>
          <c:extLst xmlns:c16r2="http://schemas.microsoft.com/office/drawing/2015/06/chart">
            <c:ext xmlns:c16="http://schemas.microsoft.com/office/drawing/2014/chart" uri="{C3380CC4-5D6E-409C-BE32-E72D297353CC}">
              <c16:uniqueId val="{00000000-FE99-40CC-A058-08CC7F797828}"/>
            </c:ext>
          </c:extLst>
        </c:ser>
        <c:ser>
          <c:idx val="1"/>
          <c:order val="1"/>
          <c:tx>
            <c:strRef>
              <c:f>Sheet1!$C$1</c:f>
              <c:strCache>
                <c:ptCount val="1"/>
                <c:pt idx="0">
                  <c:v>NH White</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60553</c:v>
                </c:pt>
                <c:pt idx="1">
                  <c:v>61174</c:v>
                </c:pt>
                <c:pt idx="2">
                  <c:v>61868</c:v>
                </c:pt>
                <c:pt idx="3">
                  <c:v>62610</c:v>
                </c:pt>
                <c:pt idx="4">
                  <c:v>63371</c:v>
                </c:pt>
                <c:pt idx="5">
                  <c:v>64124</c:v>
                </c:pt>
                <c:pt idx="6">
                  <c:v>64922</c:v>
                </c:pt>
                <c:pt idx="7">
                  <c:v>65706</c:v>
                </c:pt>
                <c:pt idx="8">
                  <c:v>66500</c:v>
                </c:pt>
                <c:pt idx="9">
                  <c:v>67310</c:v>
                </c:pt>
                <c:pt idx="10">
                  <c:v>68105</c:v>
                </c:pt>
                <c:pt idx="11">
                  <c:v>68874</c:v>
                </c:pt>
                <c:pt idx="12">
                  <c:v>69617</c:v>
                </c:pt>
                <c:pt idx="13">
                  <c:v>70329</c:v>
                </c:pt>
                <c:pt idx="14">
                  <c:v>70980</c:v>
                </c:pt>
                <c:pt idx="15">
                  <c:v>71562</c:v>
                </c:pt>
                <c:pt idx="16">
                  <c:v>72085</c:v>
                </c:pt>
                <c:pt idx="17">
                  <c:v>72522</c:v>
                </c:pt>
                <c:pt idx="18">
                  <c:v>72859</c:v>
                </c:pt>
                <c:pt idx="19">
                  <c:v>73130</c:v>
                </c:pt>
                <c:pt idx="20">
                  <c:v>73344</c:v>
                </c:pt>
                <c:pt idx="21">
                  <c:v>73486</c:v>
                </c:pt>
                <c:pt idx="22">
                  <c:v>73574</c:v>
                </c:pt>
                <c:pt idx="23">
                  <c:v>73579</c:v>
                </c:pt>
                <c:pt idx="24">
                  <c:v>73501</c:v>
                </c:pt>
                <c:pt idx="25">
                  <c:v>73366</c:v>
                </c:pt>
                <c:pt idx="26">
                  <c:v>73152</c:v>
                </c:pt>
                <c:pt idx="27">
                  <c:v>72898</c:v>
                </c:pt>
                <c:pt idx="28">
                  <c:v>72585</c:v>
                </c:pt>
                <c:pt idx="29">
                  <c:v>72252</c:v>
                </c:pt>
                <c:pt idx="30">
                  <c:v>71917</c:v>
                </c:pt>
                <c:pt idx="31">
                  <c:v>71585</c:v>
                </c:pt>
                <c:pt idx="32">
                  <c:v>71242</c:v>
                </c:pt>
                <c:pt idx="33">
                  <c:v>70911</c:v>
                </c:pt>
                <c:pt idx="34">
                  <c:v>70586</c:v>
                </c:pt>
                <c:pt idx="35">
                  <c:v>70268</c:v>
                </c:pt>
                <c:pt idx="36">
                  <c:v>69964</c:v>
                </c:pt>
                <c:pt idx="37">
                  <c:v>69690</c:v>
                </c:pt>
                <c:pt idx="38">
                  <c:v>69455</c:v>
                </c:pt>
                <c:pt idx="39">
                  <c:v>69274</c:v>
                </c:pt>
                <c:pt idx="40">
                  <c:v>69150</c:v>
                </c:pt>
              </c:numCache>
            </c:numRef>
          </c:val>
          <c:smooth val="0"/>
          <c:extLst xmlns:c16r2="http://schemas.microsoft.com/office/drawing/2015/06/chart">
            <c:ext xmlns:c16="http://schemas.microsoft.com/office/drawing/2014/chart" uri="{C3380CC4-5D6E-409C-BE32-E72D297353CC}">
              <c16:uniqueId val="{00000001-FE99-40CC-A058-08CC7F797828}"/>
            </c:ext>
          </c:extLst>
        </c:ser>
        <c:ser>
          <c:idx val="2"/>
          <c:order val="2"/>
          <c:tx>
            <c:strRef>
              <c:f>Sheet1!$D$1</c:f>
              <c:strCache>
                <c:ptCount val="1"/>
                <c:pt idx="0">
                  <c:v>NH Black</c:v>
                </c:pt>
              </c:strCache>
            </c:strRef>
          </c:tx>
          <c:spPr>
            <a:ln w="38100"/>
          </c:spPr>
          <c:marker>
            <c:symbol val="triangle"/>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2777</c:v>
                </c:pt>
                <c:pt idx="1">
                  <c:v>2841</c:v>
                </c:pt>
                <c:pt idx="2">
                  <c:v>2913</c:v>
                </c:pt>
                <c:pt idx="3">
                  <c:v>2985</c:v>
                </c:pt>
                <c:pt idx="4">
                  <c:v>3044</c:v>
                </c:pt>
                <c:pt idx="5">
                  <c:v>3113</c:v>
                </c:pt>
                <c:pt idx="6">
                  <c:v>3185</c:v>
                </c:pt>
                <c:pt idx="7">
                  <c:v>3259</c:v>
                </c:pt>
                <c:pt idx="8">
                  <c:v>3330</c:v>
                </c:pt>
                <c:pt idx="9">
                  <c:v>3415</c:v>
                </c:pt>
                <c:pt idx="10">
                  <c:v>3489</c:v>
                </c:pt>
                <c:pt idx="11">
                  <c:v>3570</c:v>
                </c:pt>
                <c:pt idx="12">
                  <c:v>3644</c:v>
                </c:pt>
                <c:pt idx="13">
                  <c:v>3712</c:v>
                </c:pt>
                <c:pt idx="14">
                  <c:v>3771</c:v>
                </c:pt>
                <c:pt idx="15">
                  <c:v>3826</c:v>
                </c:pt>
                <c:pt idx="16">
                  <c:v>3896</c:v>
                </c:pt>
                <c:pt idx="17">
                  <c:v>3955</c:v>
                </c:pt>
                <c:pt idx="18">
                  <c:v>4020</c:v>
                </c:pt>
                <c:pt idx="19">
                  <c:v>4085</c:v>
                </c:pt>
                <c:pt idx="20">
                  <c:v>4143</c:v>
                </c:pt>
                <c:pt idx="21">
                  <c:v>4187</c:v>
                </c:pt>
                <c:pt idx="22">
                  <c:v>4250</c:v>
                </c:pt>
                <c:pt idx="23">
                  <c:v>4315</c:v>
                </c:pt>
                <c:pt idx="24">
                  <c:v>4375</c:v>
                </c:pt>
                <c:pt idx="25">
                  <c:v>4425</c:v>
                </c:pt>
                <c:pt idx="26">
                  <c:v>4478</c:v>
                </c:pt>
                <c:pt idx="27">
                  <c:v>4522</c:v>
                </c:pt>
                <c:pt idx="28">
                  <c:v>4565</c:v>
                </c:pt>
                <c:pt idx="29">
                  <c:v>4619</c:v>
                </c:pt>
                <c:pt idx="30">
                  <c:v>4657</c:v>
                </c:pt>
                <c:pt idx="31">
                  <c:v>4696</c:v>
                </c:pt>
                <c:pt idx="32">
                  <c:v>4742</c:v>
                </c:pt>
                <c:pt idx="33">
                  <c:v>4780</c:v>
                </c:pt>
                <c:pt idx="34">
                  <c:v>4820</c:v>
                </c:pt>
                <c:pt idx="35">
                  <c:v>4856</c:v>
                </c:pt>
                <c:pt idx="36">
                  <c:v>4893</c:v>
                </c:pt>
                <c:pt idx="37">
                  <c:v>4928</c:v>
                </c:pt>
                <c:pt idx="38">
                  <c:v>4953</c:v>
                </c:pt>
                <c:pt idx="39">
                  <c:v>4988</c:v>
                </c:pt>
                <c:pt idx="40">
                  <c:v>5022</c:v>
                </c:pt>
              </c:numCache>
            </c:numRef>
          </c:val>
          <c:smooth val="0"/>
          <c:extLst xmlns:c16r2="http://schemas.microsoft.com/office/drawing/2015/06/chart">
            <c:ext xmlns:c16="http://schemas.microsoft.com/office/drawing/2014/chart" uri="{C3380CC4-5D6E-409C-BE32-E72D297353CC}">
              <c16:uniqueId val="{00000002-FE99-40CC-A058-08CC7F797828}"/>
            </c:ext>
          </c:extLst>
        </c:ser>
        <c:ser>
          <c:idx val="3"/>
          <c:order val="3"/>
          <c:tx>
            <c:strRef>
              <c:f>Sheet1!$E$1</c:f>
              <c:strCache>
                <c:ptCount val="1"/>
                <c:pt idx="0">
                  <c:v>Hispanic</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#,##0</c:formatCode>
                <c:ptCount val="41"/>
                <c:pt idx="0">
                  <c:v>702206</c:v>
                </c:pt>
                <c:pt idx="1">
                  <c:v>721890</c:v>
                </c:pt>
                <c:pt idx="2">
                  <c:v>741824</c:v>
                </c:pt>
                <c:pt idx="3">
                  <c:v>762704</c:v>
                </c:pt>
                <c:pt idx="4">
                  <c:v>783679</c:v>
                </c:pt>
                <c:pt idx="5">
                  <c:v>804958</c:v>
                </c:pt>
                <c:pt idx="6">
                  <c:v>826989</c:v>
                </c:pt>
                <c:pt idx="7">
                  <c:v>849214</c:v>
                </c:pt>
                <c:pt idx="8">
                  <c:v>872530</c:v>
                </c:pt>
                <c:pt idx="9">
                  <c:v>895784</c:v>
                </c:pt>
                <c:pt idx="10">
                  <c:v>919328</c:v>
                </c:pt>
                <c:pt idx="11">
                  <c:v>943845</c:v>
                </c:pt>
                <c:pt idx="12">
                  <c:v>968066</c:v>
                </c:pt>
                <c:pt idx="13">
                  <c:v>992949</c:v>
                </c:pt>
                <c:pt idx="14">
                  <c:v>1018016</c:v>
                </c:pt>
                <c:pt idx="15">
                  <c:v>1043442</c:v>
                </c:pt>
                <c:pt idx="16">
                  <c:v>1068990</c:v>
                </c:pt>
                <c:pt idx="17">
                  <c:v>1094716</c:v>
                </c:pt>
                <c:pt idx="18">
                  <c:v>1120546</c:v>
                </c:pt>
                <c:pt idx="19">
                  <c:v>1146169</c:v>
                </c:pt>
                <c:pt idx="20">
                  <c:v>1172013</c:v>
                </c:pt>
                <c:pt idx="21">
                  <c:v>1197572</c:v>
                </c:pt>
                <c:pt idx="22">
                  <c:v>1223123</c:v>
                </c:pt>
                <c:pt idx="23">
                  <c:v>1248483</c:v>
                </c:pt>
                <c:pt idx="24">
                  <c:v>1273722</c:v>
                </c:pt>
                <c:pt idx="25">
                  <c:v>1298831</c:v>
                </c:pt>
                <c:pt idx="26">
                  <c:v>1323814</c:v>
                </c:pt>
                <c:pt idx="27">
                  <c:v>1348741</c:v>
                </c:pt>
                <c:pt idx="28">
                  <c:v>1373469</c:v>
                </c:pt>
                <c:pt idx="29">
                  <c:v>1398069</c:v>
                </c:pt>
                <c:pt idx="30">
                  <c:v>1422517</c:v>
                </c:pt>
                <c:pt idx="31">
                  <c:v>1446823</c:v>
                </c:pt>
                <c:pt idx="32">
                  <c:v>1471016</c:v>
                </c:pt>
                <c:pt idx="33">
                  <c:v>1495089</c:v>
                </c:pt>
                <c:pt idx="34">
                  <c:v>1518924</c:v>
                </c:pt>
                <c:pt idx="35">
                  <c:v>1542746</c:v>
                </c:pt>
                <c:pt idx="36">
                  <c:v>1566344</c:v>
                </c:pt>
                <c:pt idx="37">
                  <c:v>1589788</c:v>
                </c:pt>
                <c:pt idx="38">
                  <c:v>1613038</c:v>
                </c:pt>
                <c:pt idx="39">
                  <c:v>1636099</c:v>
                </c:pt>
                <c:pt idx="40">
                  <c:v>1658942</c:v>
                </c:pt>
              </c:numCache>
            </c:numRef>
          </c:val>
          <c:smooth val="0"/>
          <c:extLst xmlns:c16r2="http://schemas.microsoft.com/office/drawing/2015/06/chart">
            <c:ext xmlns:c16="http://schemas.microsoft.com/office/drawing/2014/chart" uri="{C3380CC4-5D6E-409C-BE32-E72D297353CC}">
              <c16:uniqueId val="{00000003-FE99-40CC-A058-08CC7F797828}"/>
            </c:ext>
          </c:extLst>
        </c:ser>
        <c:ser>
          <c:idx val="4"/>
          <c:order val="4"/>
          <c:tx>
            <c:strRef>
              <c:f>Sheet1!$F$1</c:f>
              <c:strCache>
                <c:ptCount val="1"/>
                <c:pt idx="0">
                  <c:v>NH Other</c:v>
                </c:pt>
              </c:strCache>
            </c:strRef>
          </c:tx>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Sheet1!$F$2:$F$42</c:f>
              <c:numCache>
                <c:formatCode>#,##0</c:formatCode>
                <c:ptCount val="41"/>
                <c:pt idx="0">
                  <c:v>9233</c:v>
                </c:pt>
                <c:pt idx="1">
                  <c:v>9700</c:v>
                </c:pt>
                <c:pt idx="2">
                  <c:v>10186</c:v>
                </c:pt>
                <c:pt idx="3">
                  <c:v>10686</c:v>
                </c:pt>
                <c:pt idx="4">
                  <c:v>11189</c:v>
                </c:pt>
                <c:pt idx="5">
                  <c:v>11708</c:v>
                </c:pt>
                <c:pt idx="6">
                  <c:v>12259</c:v>
                </c:pt>
                <c:pt idx="7">
                  <c:v>12831</c:v>
                </c:pt>
                <c:pt idx="8">
                  <c:v>13421</c:v>
                </c:pt>
                <c:pt idx="9">
                  <c:v>14013</c:v>
                </c:pt>
                <c:pt idx="10">
                  <c:v>14617</c:v>
                </c:pt>
                <c:pt idx="11">
                  <c:v>15236</c:v>
                </c:pt>
                <c:pt idx="12">
                  <c:v>15884</c:v>
                </c:pt>
                <c:pt idx="13">
                  <c:v>16515</c:v>
                </c:pt>
                <c:pt idx="14">
                  <c:v>17239</c:v>
                </c:pt>
                <c:pt idx="15">
                  <c:v>17992</c:v>
                </c:pt>
                <c:pt idx="16">
                  <c:v>18751</c:v>
                </c:pt>
                <c:pt idx="17">
                  <c:v>19556</c:v>
                </c:pt>
                <c:pt idx="18">
                  <c:v>20394</c:v>
                </c:pt>
                <c:pt idx="19">
                  <c:v>21262</c:v>
                </c:pt>
                <c:pt idx="20">
                  <c:v>22156</c:v>
                </c:pt>
                <c:pt idx="21">
                  <c:v>23091</c:v>
                </c:pt>
                <c:pt idx="22">
                  <c:v>24066</c:v>
                </c:pt>
                <c:pt idx="23">
                  <c:v>25066</c:v>
                </c:pt>
                <c:pt idx="24">
                  <c:v>26088</c:v>
                </c:pt>
                <c:pt idx="25">
                  <c:v>27136</c:v>
                </c:pt>
                <c:pt idx="26">
                  <c:v>28226</c:v>
                </c:pt>
                <c:pt idx="27">
                  <c:v>29336</c:v>
                </c:pt>
                <c:pt idx="28">
                  <c:v>30467</c:v>
                </c:pt>
                <c:pt idx="29">
                  <c:v>31633</c:v>
                </c:pt>
                <c:pt idx="30">
                  <c:v>32809</c:v>
                </c:pt>
                <c:pt idx="31">
                  <c:v>34025</c:v>
                </c:pt>
                <c:pt idx="32">
                  <c:v>35260</c:v>
                </c:pt>
                <c:pt idx="33">
                  <c:v>36541</c:v>
                </c:pt>
                <c:pt idx="34">
                  <c:v>37830</c:v>
                </c:pt>
                <c:pt idx="35">
                  <c:v>39148</c:v>
                </c:pt>
                <c:pt idx="36">
                  <c:v>40511</c:v>
                </c:pt>
                <c:pt idx="37">
                  <c:v>41892</c:v>
                </c:pt>
                <c:pt idx="38">
                  <c:v>43306</c:v>
                </c:pt>
                <c:pt idx="39">
                  <c:v>44765</c:v>
                </c:pt>
                <c:pt idx="40">
                  <c:v>46256</c:v>
                </c:pt>
              </c:numCache>
            </c:numRef>
          </c:val>
          <c:smooth val="0"/>
          <c:extLst xmlns:c16r2="http://schemas.microsoft.com/office/drawing/2015/06/chart">
            <c:ext xmlns:c16="http://schemas.microsoft.com/office/drawing/2014/chart" uri="{C3380CC4-5D6E-409C-BE32-E72D297353CC}">
              <c16:uniqueId val="{00000004-FE99-40CC-A058-08CC7F797828}"/>
            </c:ext>
          </c:extLst>
        </c:ser>
        <c:dLbls>
          <c:showLegendKey val="0"/>
          <c:showVal val="0"/>
          <c:showCatName val="0"/>
          <c:showSerName val="0"/>
          <c:showPercent val="0"/>
          <c:showBubbleSize val="0"/>
        </c:dLbls>
        <c:marker val="1"/>
        <c:smooth val="0"/>
        <c:axId val="202375232"/>
        <c:axId val="202376408"/>
      </c:lineChart>
      <c:catAx>
        <c:axId val="202375232"/>
        <c:scaling>
          <c:orientation val="minMax"/>
        </c:scaling>
        <c:delete val="0"/>
        <c:axPos val="b"/>
        <c:numFmt formatCode="General" sourceLinked="1"/>
        <c:majorTickMark val="out"/>
        <c:minorTickMark val="out"/>
        <c:tickLblPos val="nextTo"/>
        <c:txPr>
          <a:bodyPr rot="-2220000"/>
          <a:lstStyle/>
          <a:p>
            <a:pPr>
              <a:defRPr sz="1600"/>
            </a:pPr>
            <a:endParaRPr lang="en-US"/>
          </a:p>
        </c:txPr>
        <c:crossAx val="202376408"/>
        <c:crosses val="autoZero"/>
        <c:auto val="1"/>
        <c:lblAlgn val="ctr"/>
        <c:lblOffset val="100"/>
        <c:tickLblSkip val="5"/>
        <c:noMultiLvlLbl val="0"/>
      </c:catAx>
      <c:valAx>
        <c:axId val="202376408"/>
        <c:scaling>
          <c:orientation val="minMax"/>
        </c:scaling>
        <c:delete val="0"/>
        <c:axPos val="l"/>
        <c:majorGridlines/>
        <c:numFmt formatCode="#,##0" sourceLinked="1"/>
        <c:majorTickMark val="out"/>
        <c:minorTickMark val="none"/>
        <c:tickLblPos val="nextTo"/>
        <c:crossAx val="202375232"/>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Total Pop</c:v>
                </c:pt>
              </c:strCache>
            </c:strRef>
          </c:tx>
          <c:spPr>
            <a:ln w="38100"/>
          </c:spPr>
          <c:marker>
            <c:symbol val="diamond"/>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340223</c:v>
                </c:pt>
                <c:pt idx="1">
                  <c:v>343700</c:v>
                </c:pt>
                <c:pt idx="2">
                  <c:v>347209</c:v>
                </c:pt>
                <c:pt idx="3">
                  <c:v>350748</c:v>
                </c:pt>
                <c:pt idx="4">
                  <c:v>354358</c:v>
                </c:pt>
                <c:pt idx="5">
                  <c:v>357888</c:v>
                </c:pt>
                <c:pt idx="6">
                  <c:v>361555</c:v>
                </c:pt>
                <c:pt idx="7">
                  <c:v>365275</c:v>
                </c:pt>
                <c:pt idx="8">
                  <c:v>369142</c:v>
                </c:pt>
                <c:pt idx="9">
                  <c:v>372883</c:v>
                </c:pt>
                <c:pt idx="10">
                  <c:v>376623</c:v>
                </c:pt>
                <c:pt idx="11">
                  <c:v>380654</c:v>
                </c:pt>
                <c:pt idx="12">
                  <c:v>384571</c:v>
                </c:pt>
                <c:pt idx="13">
                  <c:v>388426</c:v>
                </c:pt>
                <c:pt idx="14">
                  <c:v>392255</c:v>
                </c:pt>
                <c:pt idx="15">
                  <c:v>396093</c:v>
                </c:pt>
                <c:pt idx="16">
                  <c:v>399877</c:v>
                </c:pt>
                <c:pt idx="17">
                  <c:v>403476</c:v>
                </c:pt>
                <c:pt idx="18">
                  <c:v>406999</c:v>
                </c:pt>
                <c:pt idx="19">
                  <c:v>410370</c:v>
                </c:pt>
                <c:pt idx="20">
                  <c:v>413594</c:v>
                </c:pt>
                <c:pt idx="21">
                  <c:v>416706</c:v>
                </c:pt>
                <c:pt idx="22">
                  <c:v>419609</c:v>
                </c:pt>
                <c:pt idx="23">
                  <c:v>422416</c:v>
                </c:pt>
                <c:pt idx="24">
                  <c:v>425061</c:v>
                </c:pt>
                <c:pt idx="25">
                  <c:v>427578</c:v>
                </c:pt>
                <c:pt idx="26">
                  <c:v>429978</c:v>
                </c:pt>
                <c:pt idx="27">
                  <c:v>432288</c:v>
                </c:pt>
                <c:pt idx="28">
                  <c:v>434465</c:v>
                </c:pt>
                <c:pt idx="29">
                  <c:v>436551</c:v>
                </c:pt>
                <c:pt idx="30">
                  <c:v>438565</c:v>
                </c:pt>
                <c:pt idx="31">
                  <c:v>440515</c:v>
                </c:pt>
                <c:pt idx="32">
                  <c:v>442392</c:v>
                </c:pt>
                <c:pt idx="33">
                  <c:v>444226</c:v>
                </c:pt>
                <c:pt idx="34">
                  <c:v>445992</c:v>
                </c:pt>
                <c:pt idx="35">
                  <c:v>447701</c:v>
                </c:pt>
                <c:pt idx="36">
                  <c:v>449414</c:v>
                </c:pt>
                <c:pt idx="37">
                  <c:v>451043</c:v>
                </c:pt>
                <c:pt idx="38">
                  <c:v>452648</c:v>
                </c:pt>
                <c:pt idx="39">
                  <c:v>454201</c:v>
                </c:pt>
                <c:pt idx="40">
                  <c:v>455730</c:v>
                </c:pt>
              </c:numCache>
            </c:numRef>
          </c:val>
          <c:smooth val="0"/>
          <c:extLst xmlns:c16r2="http://schemas.microsoft.com/office/drawing/2015/06/chart">
            <c:ext xmlns:c16="http://schemas.microsoft.com/office/drawing/2014/chart" uri="{C3380CC4-5D6E-409C-BE32-E72D297353CC}">
              <c16:uniqueId val="{00000000-4B94-44AA-9CA5-3CB369A0BE68}"/>
            </c:ext>
          </c:extLst>
        </c:ser>
        <c:ser>
          <c:idx val="1"/>
          <c:order val="1"/>
          <c:tx>
            <c:strRef>
              <c:f>Sheet1!$C$1</c:f>
              <c:strCache>
                <c:ptCount val="1"/>
                <c:pt idx="0">
                  <c:v>NH White</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111870</c:v>
                </c:pt>
                <c:pt idx="1">
                  <c:v>110978</c:v>
                </c:pt>
                <c:pt idx="2">
                  <c:v>110130</c:v>
                </c:pt>
                <c:pt idx="3">
                  <c:v>109214</c:v>
                </c:pt>
                <c:pt idx="4">
                  <c:v>108256</c:v>
                </c:pt>
                <c:pt idx="5">
                  <c:v>107264</c:v>
                </c:pt>
                <c:pt idx="6">
                  <c:v>106261</c:v>
                </c:pt>
                <c:pt idx="7">
                  <c:v>105207</c:v>
                </c:pt>
                <c:pt idx="8">
                  <c:v>104178</c:v>
                </c:pt>
                <c:pt idx="9">
                  <c:v>103129</c:v>
                </c:pt>
                <c:pt idx="10">
                  <c:v>102061</c:v>
                </c:pt>
                <c:pt idx="11">
                  <c:v>101001</c:v>
                </c:pt>
                <c:pt idx="12">
                  <c:v>99941</c:v>
                </c:pt>
                <c:pt idx="13">
                  <c:v>98843</c:v>
                </c:pt>
                <c:pt idx="14">
                  <c:v>97732</c:v>
                </c:pt>
                <c:pt idx="15">
                  <c:v>96601</c:v>
                </c:pt>
                <c:pt idx="16">
                  <c:v>95430</c:v>
                </c:pt>
                <c:pt idx="17">
                  <c:v>94244</c:v>
                </c:pt>
                <c:pt idx="18">
                  <c:v>93014</c:v>
                </c:pt>
                <c:pt idx="19">
                  <c:v>91728</c:v>
                </c:pt>
                <c:pt idx="20">
                  <c:v>90416</c:v>
                </c:pt>
                <c:pt idx="21">
                  <c:v>89101</c:v>
                </c:pt>
                <c:pt idx="22">
                  <c:v>87751</c:v>
                </c:pt>
                <c:pt idx="23">
                  <c:v>86393</c:v>
                </c:pt>
                <c:pt idx="24">
                  <c:v>85020</c:v>
                </c:pt>
                <c:pt idx="25">
                  <c:v>83636</c:v>
                </c:pt>
                <c:pt idx="26">
                  <c:v>82249</c:v>
                </c:pt>
                <c:pt idx="27">
                  <c:v>80859</c:v>
                </c:pt>
                <c:pt idx="28">
                  <c:v>79471</c:v>
                </c:pt>
                <c:pt idx="29">
                  <c:v>78082</c:v>
                </c:pt>
                <c:pt idx="30">
                  <c:v>76706</c:v>
                </c:pt>
                <c:pt idx="31">
                  <c:v>75340</c:v>
                </c:pt>
                <c:pt idx="32">
                  <c:v>73990</c:v>
                </c:pt>
                <c:pt idx="33">
                  <c:v>72656</c:v>
                </c:pt>
                <c:pt idx="34">
                  <c:v>71338</c:v>
                </c:pt>
                <c:pt idx="35">
                  <c:v>70030</c:v>
                </c:pt>
                <c:pt idx="36">
                  <c:v>68755</c:v>
                </c:pt>
                <c:pt idx="37">
                  <c:v>67488</c:v>
                </c:pt>
                <c:pt idx="38">
                  <c:v>66264</c:v>
                </c:pt>
                <c:pt idx="39">
                  <c:v>65062</c:v>
                </c:pt>
                <c:pt idx="40">
                  <c:v>63901</c:v>
                </c:pt>
              </c:numCache>
            </c:numRef>
          </c:val>
          <c:smooth val="0"/>
          <c:extLst xmlns:c16r2="http://schemas.microsoft.com/office/drawing/2015/06/chart">
            <c:ext xmlns:c16="http://schemas.microsoft.com/office/drawing/2014/chart" uri="{C3380CC4-5D6E-409C-BE32-E72D297353CC}">
              <c16:uniqueId val="{00000001-4B94-44AA-9CA5-3CB369A0BE68}"/>
            </c:ext>
          </c:extLst>
        </c:ser>
        <c:ser>
          <c:idx val="2"/>
          <c:order val="2"/>
          <c:tx>
            <c:strRef>
              <c:f>Sheet1!$D$1</c:f>
              <c:strCache>
                <c:ptCount val="1"/>
                <c:pt idx="0">
                  <c:v>NH Black</c:v>
                </c:pt>
              </c:strCache>
            </c:strRef>
          </c:tx>
          <c:spPr>
            <a:ln w="38100"/>
          </c:spPr>
          <c:marker>
            <c:symbol val="triangle"/>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12178</c:v>
                </c:pt>
                <c:pt idx="1">
                  <c:v>12256</c:v>
                </c:pt>
                <c:pt idx="2">
                  <c:v>12307</c:v>
                </c:pt>
                <c:pt idx="3">
                  <c:v>12362</c:v>
                </c:pt>
                <c:pt idx="4">
                  <c:v>12419</c:v>
                </c:pt>
                <c:pt idx="5">
                  <c:v>12461</c:v>
                </c:pt>
                <c:pt idx="6">
                  <c:v>12526</c:v>
                </c:pt>
                <c:pt idx="7">
                  <c:v>12574</c:v>
                </c:pt>
                <c:pt idx="8">
                  <c:v>12638</c:v>
                </c:pt>
                <c:pt idx="9">
                  <c:v>12691</c:v>
                </c:pt>
                <c:pt idx="10">
                  <c:v>12752</c:v>
                </c:pt>
                <c:pt idx="11">
                  <c:v>12794</c:v>
                </c:pt>
                <c:pt idx="12">
                  <c:v>12845</c:v>
                </c:pt>
                <c:pt idx="13">
                  <c:v>12884</c:v>
                </c:pt>
                <c:pt idx="14">
                  <c:v>12899</c:v>
                </c:pt>
                <c:pt idx="15">
                  <c:v>12926</c:v>
                </c:pt>
                <c:pt idx="16">
                  <c:v>12940</c:v>
                </c:pt>
                <c:pt idx="17">
                  <c:v>12947</c:v>
                </c:pt>
                <c:pt idx="18">
                  <c:v>12944</c:v>
                </c:pt>
                <c:pt idx="19">
                  <c:v>12928</c:v>
                </c:pt>
                <c:pt idx="20">
                  <c:v>12916</c:v>
                </c:pt>
                <c:pt idx="21">
                  <c:v>12898</c:v>
                </c:pt>
                <c:pt idx="22">
                  <c:v>12867</c:v>
                </c:pt>
                <c:pt idx="23">
                  <c:v>12832</c:v>
                </c:pt>
                <c:pt idx="24">
                  <c:v>12790</c:v>
                </c:pt>
                <c:pt idx="25">
                  <c:v>12736</c:v>
                </c:pt>
                <c:pt idx="26">
                  <c:v>12662</c:v>
                </c:pt>
                <c:pt idx="27">
                  <c:v>12621</c:v>
                </c:pt>
                <c:pt idx="28">
                  <c:v>12541</c:v>
                </c:pt>
                <c:pt idx="29">
                  <c:v>12462</c:v>
                </c:pt>
                <c:pt idx="30">
                  <c:v>12374</c:v>
                </c:pt>
                <c:pt idx="31">
                  <c:v>12299</c:v>
                </c:pt>
                <c:pt idx="32">
                  <c:v>12217</c:v>
                </c:pt>
                <c:pt idx="33">
                  <c:v>12123</c:v>
                </c:pt>
                <c:pt idx="34">
                  <c:v>12030</c:v>
                </c:pt>
                <c:pt idx="35">
                  <c:v>11927</c:v>
                </c:pt>
                <c:pt idx="36">
                  <c:v>11826</c:v>
                </c:pt>
                <c:pt idx="37">
                  <c:v>11726</c:v>
                </c:pt>
                <c:pt idx="38">
                  <c:v>11620</c:v>
                </c:pt>
                <c:pt idx="39">
                  <c:v>11516</c:v>
                </c:pt>
                <c:pt idx="40">
                  <c:v>11409</c:v>
                </c:pt>
              </c:numCache>
            </c:numRef>
          </c:val>
          <c:smooth val="0"/>
          <c:extLst xmlns:c16r2="http://schemas.microsoft.com/office/drawing/2015/06/chart">
            <c:ext xmlns:c16="http://schemas.microsoft.com/office/drawing/2014/chart" uri="{C3380CC4-5D6E-409C-BE32-E72D297353CC}">
              <c16:uniqueId val="{00000002-4B94-44AA-9CA5-3CB369A0BE68}"/>
            </c:ext>
          </c:extLst>
        </c:ser>
        <c:ser>
          <c:idx val="3"/>
          <c:order val="3"/>
          <c:tx>
            <c:strRef>
              <c:f>Sheet1!$E$1</c:f>
              <c:strCache>
                <c:ptCount val="1"/>
                <c:pt idx="0">
                  <c:v>Hispanic</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#,##0</c:formatCode>
                <c:ptCount val="41"/>
                <c:pt idx="0">
                  <c:v>206293</c:v>
                </c:pt>
                <c:pt idx="1">
                  <c:v>210195</c:v>
                </c:pt>
                <c:pt idx="2">
                  <c:v>214107</c:v>
                </c:pt>
                <c:pt idx="3">
                  <c:v>218115</c:v>
                </c:pt>
                <c:pt idx="4">
                  <c:v>222221</c:v>
                </c:pt>
                <c:pt idx="5">
                  <c:v>226268</c:v>
                </c:pt>
                <c:pt idx="6">
                  <c:v>230431</c:v>
                </c:pt>
                <c:pt idx="7">
                  <c:v>234733</c:v>
                </c:pt>
                <c:pt idx="8">
                  <c:v>239085</c:v>
                </c:pt>
                <c:pt idx="9">
                  <c:v>243355</c:v>
                </c:pt>
                <c:pt idx="10">
                  <c:v>247622</c:v>
                </c:pt>
                <c:pt idx="11">
                  <c:v>252171</c:v>
                </c:pt>
                <c:pt idx="12">
                  <c:v>256603</c:v>
                </c:pt>
                <c:pt idx="13">
                  <c:v>261011</c:v>
                </c:pt>
                <c:pt idx="14">
                  <c:v>265378</c:v>
                </c:pt>
                <c:pt idx="15">
                  <c:v>269775</c:v>
                </c:pt>
                <c:pt idx="16">
                  <c:v>274120</c:v>
                </c:pt>
                <c:pt idx="17">
                  <c:v>278311</c:v>
                </c:pt>
                <c:pt idx="18">
                  <c:v>282471</c:v>
                </c:pt>
                <c:pt idx="19">
                  <c:v>286529</c:v>
                </c:pt>
                <c:pt idx="20">
                  <c:v>290447</c:v>
                </c:pt>
                <c:pt idx="21">
                  <c:v>294251</c:v>
                </c:pt>
                <c:pt idx="22">
                  <c:v>297879</c:v>
                </c:pt>
                <c:pt idx="23">
                  <c:v>301424</c:v>
                </c:pt>
                <c:pt idx="24">
                  <c:v>304809</c:v>
                </c:pt>
                <c:pt idx="25">
                  <c:v>308077</c:v>
                </c:pt>
                <c:pt idx="26">
                  <c:v>311234</c:v>
                </c:pt>
                <c:pt idx="27">
                  <c:v>314264</c:v>
                </c:pt>
                <c:pt idx="28">
                  <c:v>317184</c:v>
                </c:pt>
                <c:pt idx="29">
                  <c:v>319991</c:v>
                </c:pt>
                <c:pt idx="30">
                  <c:v>322711</c:v>
                </c:pt>
                <c:pt idx="31">
                  <c:v>325333</c:v>
                </c:pt>
                <c:pt idx="32">
                  <c:v>327861</c:v>
                </c:pt>
                <c:pt idx="33">
                  <c:v>330306</c:v>
                </c:pt>
                <c:pt idx="34">
                  <c:v>332665</c:v>
                </c:pt>
                <c:pt idx="35">
                  <c:v>334932</c:v>
                </c:pt>
                <c:pt idx="36">
                  <c:v>337137</c:v>
                </c:pt>
                <c:pt idx="37">
                  <c:v>339247</c:v>
                </c:pt>
                <c:pt idx="38">
                  <c:v>341269</c:v>
                </c:pt>
                <c:pt idx="39">
                  <c:v>343204</c:v>
                </c:pt>
                <c:pt idx="40">
                  <c:v>345060</c:v>
                </c:pt>
              </c:numCache>
            </c:numRef>
          </c:val>
          <c:smooth val="0"/>
          <c:extLst xmlns:c16r2="http://schemas.microsoft.com/office/drawing/2015/06/chart">
            <c:ext xmlns:c16="http://schemas.microsoft.com/office/drawing/2014/chart" uri="{C3380CC4-5D6E-409C-BE32-E72D297353CC}">
              <c16:uniqueId val="{00000003-4B94-44AA-9CA5-3CB369A0BE68}"/>
            </c:ext>
          </c:extLst>
        </c:ser>
        <c:ser>
          <c:idx val="4"/>
          <c:order val="4"/>
          <c:tx>
            <c:strRef>
              <c:f>Sheet1!$F$1</c:f>
              <c:strCache>
                <c:ptCount val="1"/>
                <c:pt idx="0">
                  <c:v>NH Other</c:v>
                </c:pt>
              </c:strCache>
            </c:strRef>
          </c:tx>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Sheet1!$F$2:$F$42</c:f>
              <c:numCache>
                <c:formatCode>#,##0</c:formatCode>
                <c:ptCount val="41"/>
                <c:pt idx="0">
                  <c:v>9882</c:v>
                </c:pt>
                <c:pt idx="1">
                  <c:v>10271</c:v>
                </c:pt>
                <c:pt idx="2">
                  <c:v>10665</c:v>
                </c:pt>
                <c:pt idx="3">
                  <c:v>11057</c:v>
                </c:pt>
                <c:pt idx="4">
                  <c:v>11462</c:v>
                </c:pt>
                <c:pt idx="5">
                  <c:v>11895</c:v>
                </c:pt>
                <c:pt idx="6">
                  <c:v>12337</c:v>
                </c:pt>
                <c:pt idx="7">
                  <c:v>12761</c:v>
                </c:pt>
                <c:pt idx="8">
                  <c:v>13241</c:v>
                </c:pt>
                <c:pt idx="9">
                  <c:v>13708</c:v>
                </c:pt>
                <c:pt idx="10">
                  <c:v>14188</c:v>
                </c:pt>
                <c:pt idx="11">
                  <c:v>14688</c:v>
                </c:pt>
                <c:pt idx="12">
                  <c:v>15182</c:v>
                </c:pt>
                <c:pt idx="13">
                  <c:v>15688</c:v>
                </c:pt>
                <c:pt idx="14">
                  <c:v>16246</c:v>
                </c:pt>
                <c:pt idx="15">
                  <c:v>16791</c:v>
                </c:pt>
                <c:pt idx="16">
                  <c:v>17387</c:v>
                </c:pt>
                <c:pt idx="17">
                  <c:v>17974</c:v>
                </c:pt>
                <c:pt idx="18">
                  <c:v>18570</c:v>
                </c:pt>
                <c:pt idx="19">
                  <c:v>19185</c:v>
                </c:pt>
                <c:pt idx="20">
                  <c:v>19815</c:v>
                </c:pt>
                <c:pt idx="21">
                  <c:v>20456</c:v>
                </c:pt>
                <c:pt idx="22">
                  <c:v>21112</c:v>
                </c:pt>
                <c:pt idx="23">
                  <c:v>21767</c:v>
                </c:pt>
                <c:pt idx="24">
                  <c:v>22442</c:v>
                </c:pt>
                <c:pt idx="25">
                  <c:v>23129</c:v>
                </c:pt>
                <c:pt idx="26">
                  <c:v>23833</c:v>
                </c:pt>
                <c:pt idx="27">
                  <c:v>24544</c:v>
                </c:pt>
                <c:pt idx="28">
                  <c:v>25269</c:v>
                </c:pt>
                <c:pt idx="29">
                  <c:v>26016</c:v>
                </c:pt>
                <c:pt idx="30">
                  <c:v>26774</c:v>
                </c:pt>
                <c:pt idx="31">
                  <c:v>27543</c:v>
                </c:pt>
                <c:pt idx="32">
                  <c:v>28324</c:v>
                </c:pt>
                <c:pt idx="33">
                  <c:v>29141</c:v>
                </c:pt>
                <c:pt idx="34">
                  <c:v>29959</c:v>
                </c:pt>
                <c:pt idx="35">
                  <c:v>30812</c:v>
                </c:pt>
                <c:pt idx="36">
                  <c:v>31696</c:v>
                </c:pt>
                <c:pt idx="37">
                  <c:v>32582</c:v>
                </c:pt>
                <c:pt idx="38">
                  <c:v>33495</c:v>
                </c:pt>
                <c:pt idx="39">
                  <c:v>34419</c:v>
                </c:pt>
                <c:pt idx="40">
                  <c:v>35360</c:v>
                </c:pt>
              </c:numCache>
            </c:numRef>
          </c:val>
          <c:smooth val="0"/>
          <c:extLst xmlns:c16r2="http://schemas.microsoft.com/office/drawing/2015/06/chart">
            <c:ext xmlns:c16="http://schemas.microsoft.com/office/drawing/2014/chart" uri="{C3380CC4-5D6E-409C-BE32-E72D297353CC}">
              <c16:uniqueId val="{00000004-4B94-44AA-9CA5-3CB369A0BE68}"/>
            </c:ext>
          </c:extLst>
        </c:ser>
        <c:dLbls>
          <c:showLegendKey val="0"/>
          <c:showVal val="0"/>
          <c:showCatName val="0"/>
          <c:showSerName val="0"/>
          <c:showPercent val="0"/>
          <c:showBubbleSize val="0"/>
        </c:dLbls>
        <c:marker val="1"/>
        <c:smooth val="0"/>
        <c:axId val="202375624"/>
        <c:axId val="540385728"/>
      </c:lineChart>
      <c:catAx>
        <c:axId val="202375624"/>
        <c:scaling>
          <c:orientation val="minMax"/>
        </c:scaling>
        <c:delete val="0"/>
        <c:axPos val="b"/>
        <c:numFmt formatCode="General" sourceLinked="1"/>
        <c:majorTickMark val="out"/>
        <c:minorTickMark val="out"/>
        <c:tickLblPos val="nextTo"/>
        <c:txPr>
          <a:bodyPr rot="-2220000"/>
          <a:lstStyle/>
          <a:p>
            <a:pPr>
              <a:defRPr sz="1600"/>
            </a:pPr>
            <a:endParaRPr lang="en-US"/>
          </a:p>
        </c:txPr>
        <c:crossAx val="540385728"/>
        <c:crosses val="autoZero"/>
        <c:auto val="1"/>
        <c:lblAlgn val="ctr"/>
        <c:lblOffset val="100"/>
        <c:tickLblSkip val="5"/>
        <c:noMultiLvlLbl val="0"/>
      </c:catAx>
      <c:valAx>
        <c:axId val="540385728"/>
        <c:scaling>
          <c:orientation val="minMax"/>
        </c:scaling>
        <c:delete val="0"/>
        <c:axPos val="l"/>
        <c:majorGridlines/>
        <c:numFmt formatCode="#,##0" sourceLinked="1"/>
        <c:majorTickMark val="out"/>
        <c:minorTickMark val="none"/>
        <c:tickLblPos val="nextTo"/>
        <c:crossAx val="202375624"/>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Total Pop</c:v>
                </c:pt>
              </c:strCache>
            </c:strRef>
          </c:tx>
          <c:spPr>
            <a:ln w="38100"/>
          </c:spPr>
          <c:marker>
            <c:symbol val="diamond"/>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250304</c:v>
                </c:pt>
                <c:pt idx="1">
                  <c:v>256485</c:v>
                </c:pt>
                <c:pt idx="2">
                  <c:v>262670</c:v>
                </c:pt>
                <c:pt idx="3">
                  <c:v>268990</c:v>
                </c:pt>
                <c:pt idx="4">
                  <c:v>275479</c:v>
                </c:pt>
                <c:pt idx="5">
                  <c:v>282143</c:v>
                </c:pt>
                <c:pt idx="6">
                  <c:v>288922</c:v>
                </c:pt>
                <c:pt idx="7">
                  <c:v>295933</c:v>
                </c:pt>
                <c:pt idx="8">
                  <c:v>303060</c:v>
                </c:pt>
                <c:pt idx="9">
                  <c:v>310377</c:v>
                </c:pt>
                <c:pt idx="10">
                  <c:v>317733</c:v>
                </c:pt>
                <c:pt idx="11">
                  <c:v>325071</c:v>
                </c:pt>
                <c:pt idx="12">
                  <c:v>332515</c:v>
                </c:pt>
                <c:pt idx="13">
                  <c:v>339888</c:v>
                </c:pt>
                <c:pt idx="14">
                  <c:v>347441</c:v>
                </c:pt>
                <c:pt idx="15">
                  <c:v>355026</c:v>
                </c:pt>
                <c:pt idx="16">
                  <c:v>362558</c:v>
                </c:pt>
                <c:pt idx="17">
                  <c:v>370221</c:v>
                </c:pt>
                <c:pt idx="18">
                  <c:v>377787</c:v>
                </c:pt>
                <c:pt idx="19">
                  <c:v>385308</c:v>
                </c:pt>
                <c:pt idx="20">
                  <c:v>392768</c:v>
                </c:pt>
                <c:pt idx="21">
                  <c:v>400188</c:v>
                </c:pt>
                <c:pt idx="22">
                  <c:v>407518</c:v>
                </c:pt>
                <c:pt idx="23">
                  <c:v>414834</c:v>
                </c:pt>
                <c:pt idx="24">
                  <c:v>422120</c:v>
                </c:pt>
                <c:pt idx="25">
                  <c:v>429304</c:v>
                </c:pt>
                <c:pt idx="26">
                  <c:v>436420</c:v>
                </c:pt>
                <c:pt idx="27">
                  <c:v>443486</c:v>
                </c:pt>
                <c:pt idx="28">
                  <c:v>450489</c:v>
                </c:pt>
                <c:pt idx="29">
                  <c:v>457415</c:v>
                </c:pt>
                <c:pt idx="30">
                  <c:v>464297</c:v>
                </c:pt>
                <c:pt idx="31">
                  <c:v>471097</c:v>
                </c:pt>
                <c:pt idx="32">
                  <c:v>477856</c:v>
                </c:pt>
                <c:pt idx="33">
                  <c:v>484554</c:v>
                </c:pt>
                <c:pt idx="34">
                  <c:v>491200</c:v>
                </c:pt>
                <c:pt idx="35">
                  <c:v>497796</c:v>
                </c:pt>
                <c:pt idx="36">
                  <c:v>504336</c:v>
                </c:pt>
                <c:pt idx="37">
                  <c:v>510811</c:v>
                </c:pt>
                <c:pt idx="38">
                  <c:v>517198</c:v>
                </c:pt>
                <c:pt idx="39">
                  <c:v>523541</c:v>
                </c:pt>
                <c:pt idx="40">
                  <c:v>529784</c:v>
                </c:pt>
              </c:numCache>
            </c:numRef>
          </c:val>
          <c:smooth val="0"/>
          <c:extLst xmlns:c16r2="http://schemas.microsoft.com/office/drawing/2015/06/chart">
            <c:ext xmlns:c16="http://schemas.microsoft.com/office/drawing/2014/chart" uri="{C3380CC4-5D6E-409C-BE32-E72D297353CC}">
              <c16:uniqueId val="{00000000-667E-4F80-AE4A-8CD779AA1503}"/>
            </c:ext>
          </c:extLst>
        </c:ser>
        <c:ser>
          <c:idx val="1"/>
          <c:order val="1"/>
          <c:tx>
            <c:strRef>
              <c:f>Sheet1!$C$1</c:f>
              <c:strCache>
                <c:ptCount val="1"/>
                <c:pt idx="0">
                  <c:v>NH White</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8345</c:v>
                </c:pt>
                <c:pt idx="1">
                  <c:v>8408</c:v>
                </c:pt>
                <c:pt idx="2">
                  <c:v>8458</c:v>
                </c:pt>
                <c:pt idx="3">
                  <c:v>8491</c:v>
                </c:pt>
                <c:pt idx="4">
                  <c:v>8533</c:v>
                </c:pt>
                <c:pt idx="5">
                  <c:v>8560</c:v>
                </c:pt>
                <c:pt idx="6">
                  <c:v>8595</c:v>
                </c:pt>
                <c:pt idx="7">
                  <c:v>8630</c:v>
                </c:pt>
                <c:pt idx="8">
                  <c:v>8664</c:v>
                </c:pt>
                <c:pt idx="9">
                  <c:v>8699</c:v>
                </c:pt>
                <c:pt idx="10">
                  <c:v>8732</c:v>
                </c:pt>
                <c:pt idx="11">
                  <c:v>8737</c:v>
                </c:pt>
                <c:pt idx="12">
                  <c:v>8757</c:v>
                </c:pt>
                <c:pt idx="13">
                  <c:v>8765</c:v>
                </c:pt>
                <c:pt idx="14">
                  <c:v>8749</c:v>
                </c:pt>
                <c:pt idx="15">
                  <c:v>8753</c:v>
                </c:pt>
                <c:pt idx="16">
                  <c:v>8733</c:v>
                </c:pt>
                <c:pt idx="17">
                  <c:v>8732</c:v>
                </c:pt>
                <c:pt idx="18">
                  <c:v>8731</c:v>
                </c:pt>
                <c:pt idx="19">
                  <c:v>8726</c:v>
                </c:pt>
                <c:pt idx="20">
                  <c:v>8729</c:v>
                </c:pt>
                <c:pt idx="21">
                  <c:v>8726</c:v>
                </c:pt>
                <c:pt idx="22">
                  <c:v>8719</c:v>
                </c:pt>
                <c:pt idx="23">
                  <c:v>8716</c:v>
                </c:pt>
                <c:pt idx="24">
                  <c:v>8697</c:v>
                </c:pt>
                <c:pt idx="25">
                  <c:v>8686</c:v>
                </c:pt>
                <c:pt idx="26">
                  <c:v>8669</c:v>
                </c:pt>
                <c:pt idx="27">
                  <c:v>8641</c:v>
                </c:pt>
                <c:pt idx="28">
                  <c:v>8623</c:v>
                </c:pt>
                <c:pt idx="29">
                  <c:v>8598</c:v>
                </c:pt>
                <c:pt idx="30">
                  <c:v>8563</c:v>
                </c:pt>
                <c:pt idx="31">
                  <c:v>8537</c:v>
                </c:pt>
                <c:pt idx="32">
                  <c:v>8504</c:v>
                </c:pt>
                <c:pt idx="33">
                  <c:v>8470</c:v>
                </c:pt>
                <c:pt idx="34">
                  <c:v>8425</c:v>
                </c:pt>
                <c:pt idx="35">
                  <c:v>8396</c:v>
                </c:pt>
                <c:pt idx="36">
                  <c:v>8349</c:v>
                </c:pt>
                <c:pt idx="37">
                  <c:v>8306</c:v>
                </c:pt>
                <c:pt idx="38">
                  <c:v>8258</c:v>
                </c:pt>
                <c:pt idx="39">
                  <c:v>8200</c:v>
                </c:pt>
                <c:pt idx="40">
                  <c:v>8155</c:v>
                </c:pt>
              </c:numCache>
            </c:numRef>
          </c:val>
          <c:smooth val="0"/>
          <c:extLst xmlns:c16r2="http://schemas.microsoft.com/office/drawing/2015/06/chart">
            <c:ext xmlns:c16="http://schemas.microsoft.com/office/drawing/2014/chart" uri="{C3380CC4-5D6E-409C-BE32-E72D297353CC}">
              <c16:uniqueId val="{00000001-667E-4F80-AE4A-8CD779AA1503}"/>
            </c:ext>
          </c:extLst>
        </c:ser>
        <c:ser>
          <c:idx val="2"/>
          <c:order val="2"/>
          <c:tx>
            <c:strRef>
              <c:f>Sheet1!$D$1</c:f>
              <c:strCache>
                <c:ptCount val="1"/>
                <c:pt idx="0">
                  <c:v>NH Black</c:v>
                </c:pt>
              </c:strCache>
            </c:strRef>
          </c:tx>
          <c:spPr>
            <a:ln w="38100"/>
          </c:spPr>
          <c:marker>
            <c:symbol val="triangle"/>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General</c:formatCode>
                <c:ptCount val="41"/>
                <c:pt idx="0">
                  <c:v>487</c:v>
                </c:pt>
                <c:pt idx="1">
                  <c:v>494</c:v>
                </c:pt>
                <c:pt idx="2">
                  <c:v>500</c:v>
                </c:pt>
                <c:pt idx="3">
                  <c:v>507</c:v>
                </c:pt>
                <c:pt idx="4">
                  <c:v>515</c:v>
                </c:pt>
                <c:pt idx="5">
                  <c:v>520</c:v>
                </c:pt>
                <c:pt idx="6">
                  <c:v>533</c:v>
                </c:pt>
                <c:pt idx="7">
                  <c:v>553</c:v>
                </c:pt>
                <c:pt idx="8">
                  <c:v>569</c:v>
                </c:pt>
                <c:pt idx="9">
                  <c:v>582</c:v>
                </c:pt>
                <c:pt idx="10">
                  <c:v>604</c:v>
                </c:pt>
                <c:pt idx="11">
                  <c:v>615</c:v>
                </c:pt>
                <c:pt idx="12">
                  <c:v>625</c:v>
                </c:pt>
                <c:pt idx="13">
                  <c:v>633</c:v>
                </c:pt>
                <c:pt idx="14">
                  <c:v>641</c:v>
                </c:pt>
                <c:pt idx="15">
                  <c:v>649</c:v>
                </c:pt>
                <c:pt idx="16">
                  <c:v>655</c:v>
                </c:pt>
                <c:pt idx="17">
                  <c:v>662</c:v>
                </c:pt>
                <c:pt idx="18">
                  <c:v>670</c:v>
                </c:pt>
                <c:pt idx="19">
                  <c:v>674</c:v>
                </c:pt>
                <c:pt idx="20">
                  <c:v>677</c:v>
                </c:pt>
                <c:pt idx="21">
                  <c:v>678</c:v>
                </c:pt>
                <c:pt idx="22">
                  <c:v>675</c:v>
                </c:pt>
                <c:pt idx="23">
                  <c:v>681</c:v>
                </c:pt>
                <c:pt idx="24">
                  <c:v>675</c:v>
                </c:pt>
                <c:pt idx="25">
                  <c:v>669</c:v>
                </c:pt>
                <c:pt idx="26">
                  <c:v>670</c:v>
                </c:pt>
                <c:pt idx="27">
                  <c:v>671</c:v>
                </c:pt>
                <c:pt idx="28">
                  <c:v>671</c:v>
                </c:pt>
                <c:pt idx="29">
                  <c:v>675</c:v>
                </c:pt>
                <c:pt idx="30">
                  <c:v>675</c:v>
                </c:pt>
                <c:pt idx="31">
                  <c:v>672</c:v>
                </c:pt>
                <c:pt idx="32">
                  <c:v>667</c:v>
                </c:pt>
                <c:pt idx="33">
                  <c:v>671</c:v>
                </c:pt>
                <c:pt idx="34">
                  <c:v>674</c:v>
                </c:pt>
                <c:pt idx="35">
                  <c:v>664</c:v>
                </c:pt>
                <c:pt idx="36">
                  <c:v>660</c:v>
                </c:pt>
                <c:pt idx="37">
                  <c:v>656</c:v>
                </c:pt>
                <c:pt idx="38">
                  <c:v>650</c:v>
                </c:pt>
                <c:pt idx="39">
                  <c:v>649</c:v>
                </c:pt>
                <c:pt idx="40">
                  <c:v>647</c:v>
                </c:pt>
              </c:numCache>
            </c:numRef>
          </c:val>
          <c:smooth val="0"/>
          <c:extLst xmlns:c16r2="http://schemas.microsoft.com/office/drawing/2015/06/chart">
            <c:ext xmlns:c16="http://schemas.microsoft.com/office/drawing/2014/chart" uri="{C3380CC4-5D6E-409C-BE32-E72D297353CC}">
              <c16:uniqueId val="{00000002-667E-4F80-AE4A-8CD779AA1503}"/>
            </c:ext>
          </c:extLst>
        </c:ser>
        <c:ser>
          <c:idx val="3"/>
          <c:order val="3"/>
          <c:tx>
            <c:strRef>
              <c:f>Sheet1!$E$1</c:f>
              <c:strCache>
                <c:ptCount val="1"/>
                <c:pt idx="0">
                  <c:v>Hispanic</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#,##0</c:formatCode>
                <c:ptCount val="41"/>
                <c:pt idx="0">
                  <c:v>239653</c:v>
                </c:pt>
                <c:pt idx="1">
                  <c:v>245683</c:v>
                </c:pt>
                <c:pt idx="2">
                  <c:v>251729</c:v>
                </c:pt>
                <c:pt idx="3">
                  <c:v>257932</c:v>
                </c:pt>
                <c:pt idx="4">
                  <c:v>264295</c:v>
                </c:pt>
                <c:pt idx="5">
                  <c:v>270841</c:v>
                </c:pt>
                <c:pt idx="6">
                  <c:v>277486</c:v>
                </c:pt>
                <c:pt idx="7">
                  <c:v>284353</c:v>
                </c:pt>
                <c:pt idx="8">
                  <c:v>291346</c:v>
                </c:pt>
                <c:pt idx="9">
                  <c:v>298516</c:v>
                </c:pt>
                <c:pt idx="10">
                  <c:v>305709</c:v>
                </c:pt>
                <c:pt idx="11">
                  <c:v>312944</c:v>
                </c:pt>
                <c:pt idx="12">
                  <c:v>320261</c:v>
                </c:pt>
                <c:pt idx="13">
                  <c:v>327527</c:v>
                </c:pt>
                <c:pt idx="14">
                  <c:v>334985</c:v>
                </c:pt>
                <c:pt idx="15">
                  <c:v>342465</c:v>
                </c:pt>
                <c:pt idx="16">
                  <c:v>349920</c:v>
                </c:pt>
                <c:pt idx="17">
                  <c:v>357472</c:v>
                </c:pt>
                <c:pt idx="18">
                  <c:v>364920</c:v>
                </c:pt>
                <c:pt idx="19">
                  <c:v>372339</c:v>
                </c:pt>
                <c:pt idx="20">
                  <c:v>379688</c:v>
                </c:pt>
                <c:pt idx="21">
                  <c:v>387013</c:v>
                </c:pt>
                <c:pt idx="22">
                  <c:v>394241</c:v>
                </c:pt>
                <c:pt idx="23">
                  <c:v>401449</c:v>
                </c:pt>
                <c:pt idx="24">
                  <c:v>408640</c:v>
                </c:pt>
                <c:pt idx="25">
                  <c:v>415736</c:v>
                </c:pt>
                <c:pt idx="26">
                  <c:v>422753</c:v>
                </c:pt>
                <c:pt idx="27">
                  <c:v>429719</c:v>
                </c:pt>
                <c:pt idx="28">
                  <c:v>436623</c:v>
                </c:pt>
                <c:pt idx="29">
                  <c:v>443447</c:v>
                </c:pt>
                <c:pt idx="30">
                  <c:v>450235</c:v>
                </c:pt>
                <c:pt idx="31">
                  <c:v>456931</c:v>
                </c:pt>
                <c:pt idx="32">
                  <c:v>463604</c:v>
                </c:pt>
                <c:pt idx="33">
                  <c:v>470202</c:v>
                </c:pt>
                <c:pt idx="34">
                  <c:v>476750</c:v>
                </c:pt>
                <c:pt idx="35">
                  <c:v>483248</c:v>
                </c:pt>
                <c:pt idx="36">
                  <c:v>489702</c:v>
                </c:pt>
                <c:pt idx="37">
                  <c:v>496084</c:v>
                </c:pt>
                <c:pt idx="38">
                  <c:v>502381</c:v>
                </c:pt>
                <c:pt idx="39">
                  <c:v>508638</c:v>
                </c:pt>
                <c:pt idx="40">
                  <c:v>514783</c:v>
                </c:pt>
              </c:numCache>
            </c:numRef>
          </c:val>
          <c:smooth val="0"/>
          <c:extLst xmlns:c16r2="http://schemas.microsoft.com/office/drawing/2015/06/chart">
            <c:ext xmlns:c16="http://schemas.microsoft.com/office/drawing/2014/chart" uri="{C3380CC4-5D6E-409C-BE32-E72D297353CC}">
              <c16:uniqueId val="{00000003-667E-4F80-AE4A-8CD779AA1503}"/>
            </c:ext>
          </c:extLst>
        </c:ser>
        <c:ser>
          <c:idx val="4"/>
          <c:order val="4"/>
          <c:tx>
            <c:strRef>
              <c:f>Sheet1!$F$1</c:f>
              <c:strCache>
                <c:ptCount val="1"/>
                <c:pt idx="0">
                  <c:v>NH Other</c:v>
                </c:pt>
              </c:strCache>
            </c:strRef>
          </c:tx>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Sheet1!$F$2:$F$42</c:f>
              <c:numCache>
                <c:formatCode>#,##0</c:formatCode>
                <c:ptCount val="41"/>
                <c:pt idx="0">
                  <c:v>1819</c:v>
                </c:pt>
                <c:pt idx="1">
                  <c:v>1900</c:v>
                </c:pt>
                <c:pt idx="2">
                  <c:v>1983</c:v>
                </c:pt>
                <c:pt idx="3">
                  <c:v>2060</c:v>
                </c:pt>
                <c:pt idx="4">
                  <c:v>2136</c:v>
                </c:pt>
                <c:pt idx="5">
                  <c:v>2222</c:v>
                </c:pt>
                <c:pt idx="6">
                  <c:v>2308</c:v>
                </c:pt>
                <c:pt idx="7">
                  <c:v>2397</c:v>
                </c:pt>
                <c:pt idx="8">
                  <c:v>2481</c:v>
                </c:pt>
                <c:pt idx="9">
                  <c:v>2580</c:v>
                </c:pt>
                <c:pt idx="10">
                  <c:v>2688</c:v>
                </c:pt>
                <c:pt idx="11">
                  <c:v>2775</c:v>
                </c:pt>
                <c:pt idx="12">
                  <c:v>2872</c:v>
                </c:pt>
                <c:pt idx="13">
                  <c:v>2963</c:v>
                </c:pt>
                <c:pt idx="14">
                  <c:v>3066</c:v>
                </c:pt>
                <c:pt idx="15">
                  <c:v>3159</c:v>
                </c:pt>
                <c:pt idx="16">
                  <c:v>3250</c:v>
                </c:pt>
                <c:pt idx="17">
                  <c:v>3355</c:v>
                </c:pt>
                <c:pt idx="18">
                  <c:v>3466</c:v>
                </c:pt>
                <c:pt idx="19">
                  <c:v>3569</c:v>
                </c:pt>
                <c:pt idx="20">
                  <c:v>3674</c:v>
                </c:pt>
                <c:pt idx="21">
                  <c:v>3771</c:v>
                </c:pt>
                <c:pt idx="22">
                  <c:v>3883</c:v>
                </c:pt>
                <c:pt idx="23">
                  <c:v>3988</c:v>
                </c:pt>
                <c:pt idx="24">
                  <c:v>4108</c:v>
                </c:pt>
                <c:pt idx="25">
                  <c:v>4213</c:v>
                </c:pt>
                <c:pt idx="26">
                  <c:v>4328</c:v>
                </c:pt>
                <c:pt idx="27">
                  <c:v>4455</c:v>
                </c:pt>
                <c:pt idx="28">
                  <c:v>4572</c:v>
                </c:pt>
                <c:pt idx="29">
                  <c:v>4695</c:v>
                </c:pt>
                <c:pt idx="30">
                  <c:v>4824</c:v>
                </c:pt>
                <c:pt idx="31">
                  <c:v>4957</c:v>
                </c:pt>
                <c:pt idx="32">
                  <c:v>5081</c:v>
                </c:pt>
                <c:pt idx="33">
                  <c:v>5211</c:v>
                </c:pt>
                <c:pt idx="34">
                  <c:v>5351</c:v>
                </c:pt>
                <c:pt idx="35">
                  <c:v>5488</c:v>
                </c:pt>
                <c:pt idx="36">
                  <c:v>5625</c:v>
                </c:pt>
                <c:pt idx="37">
                  <c:v>5765</c:v>
                </c:pt>
                <c:pt idx="38">
                  <c:v>5909</c:v>
                </c:pt>
                <c:pt idx="39">
                  <c:v>6054</c:v>
                </c:pt>
                <c:pt idx="40">
                  <c:v>6199</c:v>
                </c:pt>
              </c:numCache>
            </c:numRef>
          </c:val>
          <c:smooth val="0"/>
          <c:extLst xmlns:c16r2="http://schemas.microsoft.com/office/drawing/2015/06/chart">
            <c:ext xmlns:c16="http://schemas.microsoft.com/office/drawing/2014/chart" uri="{C3380CC4-5D6E-409C-BE32-E72D297353CC}">
              <c16:uniqueId val="{00000004-667E-4F80-AE4A-8CD779AA1503}"/>
            </c:ext>
          </c:extLst>
        </c:ser>
        <c:dLbls>
          <c:showLegendKey val="0"/>
          <c:showVal val="0"/>
          <c:showCatName val="0"/>
          <c:showSerName val="0"/>
          <c:showPercent val="0"/>
          <c:showBubbleSize val="0"/>
        </c:dLbls>
        <c:marker val="1"/>
        <c:smooth val="0"/>
        <c:axId val="540385336"/>
        <c:axId val="540384160"/>
      </c:lineChart>
      <c:catAx>
        <c:axId val="540385336"/>
        <c:scaling>
          <c:orientation val="minMax"/>
        </c:scaling>
        <c:delete val="0"/>
        <c:axPos val="b"/>
        <c:numFmt formatCode="General" sourceLinked="1"/>
        <c:majorTickMark val="out"/>
        <c:minorTickMark val="out"/>
        <c:tickLblPos val="nextTo"/>
        <c:txPr>
          <a:bodyPr rot="-2220000"/>
          <a:lstStyle/>
          <a:p>
            <a:pPr>
              <a:defRPr sz="1600"/>
            </a:pPr>
            <a:endParaRPr lang="en-US"/>
          </a:p>
        </c:txPr>
        <c:crossAx val="540384160"/>
        <c:crosses val="autoZero"/>
        <c:auto val="1"/>
        <c:lblAlgn val="ctr"/>
        <c:lblOffset val="100"/>
        <c:tickLblSkip val="5"/>
        <c:noMultiLvlLbl val="0"/>
      </c:catAx>
      <c:valAx>
        <c:axId val="540384160"/>
        <c:scaling>
          <c:orientation val="minMax"/>
        </c:scaling>
        <c:delete val="0"/>
        <c:axPos val="l"/>
        <c:majorGridlines/>
        <c:numFmt formatCode="#,##0" sourceLinked="1"/>
        <c:majorTickMark val="out"/>
        <c:minorTickMark val="none"/>
        <c:tickLblPos val="nextTo"/>
        <c:crossAx val="540385336"/>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Total Pop</c:v>
                </c:pt>
              </c:strCache>
            </c:strRef>
          </c:tx>
          <c:spPr>
            <a:ln w="38100"/>
          </c:spPr>
          <c:marker>
            <c:symbol val="diamond"/>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406220</c:v>
                </c:pt>
                <c:pt idx="1">
                  <c:v>414563</c:v>
                </c:pt>
                <c:pt idx="2">
                  <c:v>423150</c:v>
                </c:pt>
                <c:pt idx="3">
                  <c:v>431736</c:v>
                </c:pt>
                <c:pt idx="4">
                  <c:v>440498</c:v>
                </c:pt>
                <c:pt idx="5">
                  <c:v>449166</c:v>
                </c:pt>
                <c:pt idx="6">
                  <c:v>457823</c:v>
                </c:pt>
                <c:pt idx="7">
                  <c:v>466790</c:v>
                </c:pt>
                <c:pt idx="8">
                  <c:v>475631</c:v>
                </c:pt>
                <c:pt idx="9">
                  <c:v>484593</c:v>
                </c:pt>
                <c:pt idx="10">
                  <c:v>493571</c:v>
                </c:pt>
                <c:pt idx="11">
                  <c:v>502593</c:v>
                </c:pt>
                <c:pt idx="12">
                  <c:v>511997</c:v>
                </c:pt>
                <c:pt idx="13">
                  <c:v>521149</c:v>
                </c:pt>
                <c:pt idx="14">
                  <c:v>530508</c:v>
                </c:pt>
                <c:pt idx="15">
                  <c:v>539676</c:v>
                </c:pt>
                <c:pt idx="16">
                  <c:v>548834</c:v>
                </c:pt>
                <c:pt idx="17">
                  <c:v>558057</c:v>
                </c:pt>
                <c:pt idx="18">
                  <c:v>567109</c:v>
                </c:pt>
                <c:pt idx="19">
                  <c:v>576100</c:v>
                </c:pt>
                <c:pt idx="20">
                  <c:v>584883</c:v>
                </c:pt>
                <c:pt idx="21">
                  <c:v>593638</c:v>
                </c:pt>
                <c:pt idx="22">
                  <c:v>602308</c:v>
                </c:pt>
                <c:pt idx="23">
                  <c:v>610931</c:v>
                </c:pt>
                <c:pt idx="24">
                  <c:v>619435</c:v>
                </c:pt>
                <c:pt idx="25">
                  <c:v>627835</c:v>
                </c:pt>
                <c:pt idx="26">
                  <c:v>636183</c:v>
                </c:pt>
                <c:pt idx="27">
                  <c:v>644401</c:v>
                </c:pt>
                <c:pt idx="28">
                  <c:v>652514</c:v>
                </c:pt>
                <c:pt idx="29">
                  <c:v>660455</c:v>
                </c:pt>
                <c:pt idx="30">
                  <c:v>668322</c:v>
                </c:pt>
                <c:pt idx="31">
                  <c:v>676063</c:v>
                </c:pt>
                <c:pt idx="32">
                  <c:v>683713</c:v>
                </c:pt>
                <c:pt idx="33">
                  <c:v>691264</c:v>
                </c:pt>
                <c:pt idx="34">
                  <c:v>698786</c:v>
                </c:pt>
                <c:pt idx="35">
                  <c:v>706203</c:v>
                </c:pt>
                <c:pt idx="36">
                  <c:v>713479</c:v>
                </c:pt>
                <c:pt idx="37">
                  <c:v>720767</c:v>
                </c:pt>
                <c:pt idx="38">
                  <c:v>727917</c:v>
                </c:pt>
                <c:pt idx="39">
                  <c:v>734960</c:v>
                </c:pt>
                <c:pt idx="40">
                  <c:v>741902</c:v>
                </c:pt>
              </c:numCache>
            </c:numRef>
          </c:val>
          <c:smooth val="0"/>
          <c:extLst xmlns:c16r2="http://schemas.microsoft.com/office/drawing/2015/06/chart">
            <c:ext xmlns:c16="http://schemas.microsoft.com/office/drawing/2014/chart" uri="{C3380CC4-5D6E-409C-BE32-E72D297353CC}">
              <c16:uniqueId val="{00000000-C4E4-400D-88D8-DEA975353289}"/>
            </c:ext>
          </c:extLst>
        </c:ser>
        <c:ser>
          <c:idx val="1"/>
          <c:order val="1"/>
          <c:tx>
            <c:strRef>
              <c:f>Sheet1!$C$1</c:f>
              <c:strCache>
                <c:ptCount val="1"/>
                <c:pt idx="0">
                  <c:v>NH White</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43427</c:v>
                </c:pt>
                <c:pt idx="1">
                  <c:v>43126</c:v>
                </c:pt>
                <c:pt idx="2">
                  <c:v>42859</c:v>
                </c:pt>
                <c:pt idx="3">
                  <c:v>42592</c:v>
                </c:pt>
                <c:pt idx="4">
                  <c:v>42330</c:v>
                </c:pt>
                <c:pt idx="5">
                  <c:v>42080</c:v>
                </c:pt>
                <c:pt idx="6">
                  <c:v>41805</c:v>
                </c:pt>
                <c:pt idx="7">
                  <c:v>41548</c:v>
                </c:pt>
                <c:pt idx="8">
                  <c:v>41277</c:v>
                </c:pt>
                <c:pt idx="9">
                  <c:v>40993</c:v>
                </c:pt>
                <c:pt idx="10">
                  <c:v>40700</c:v>
                </c:pt>
                <c:pt idx="11">
                  <c:v>40404</c:v>
                </c:pt>
                <c:pt idx="12">
                  <c:v>40077</c:v>
                </c:pt>
                <c:pt idx="13">
                  <c:v>39749</c:v>
                </c:pt>
                <c:pt idx="14">
                  <c:v>39389</c:v>
                </c:pt>
                <c:pt idx="15">
                  <c:v>39022</c:v>
                </c:pt>
                <c:pt idx="16">
                  <c:v>38616</c:v>
                </c:pt>
                <c:pt idx="17">
                  <c:v>38181</c:v>
                </c:pt>
                <c:pt idx="18">
                  <c:v>37727</c:v>
                </c:pt>
                <c:pt idx="19">
                  <c:v>37245</c:v>
                </c:pt>
                <c:pt idx="20">
                  <c:v>36737</c:v>
                </c:pt>
                <c:pt idx="21">
                  <c:v>36216</c:v>
                </c:pt>
                <c:pt idx="22">
                  <c:v>35679</c:v>
                </c:pt>
                <c:pt idx="23">
                  <c:v>35115</c:v>
                </c:pt>
                <c:pt idx="24">
                  <c:v>34520</c:v>
                </c:pt>
                <c:pt idx="25">
                  <c:v>33922</c:v>
                </c:pt>
                <c:pt idx="26">
                  <c:v>33322</c:v>
                </c:pt>
                <c:pt idx="27">
                  <c:v>32703</c:v>
                </c:pt>
                <c:pt idx="28">
                  <c:v>32080</c:v>
                </c:pt>
                <c:pt idx="29">
                  <c:v>31444</c:v>
                </c:pt>
                <c:pt idx="30">
                  <c:v>30824</c:v>
                </c:pt>
                <c:pt idx="31">
                  <c:v>30211</c:v>
                </c:pt>
                <c:pt idx="32">
                  <c:v>29607</c:v>
                </c:pt>
                <c:pt idx="33">
                  <c:v>29012</c:v>
                </c:pt>
                <c:pt idx="34">
                  <c:v>28418</c:v>
                </c:pt>
                <c:pt idx="35">
                  <c:v>27835</c:v>
                </c:pt>
                <c:pt idx="36">
                  <c:v>27264</c:v>
                </c:pt>
                <c:pt idx="37">
                  <c:v>26724</c:v>
                </c:pt>
                <c:pt idx="38">
                  <c:v>26206</c:v>
                </c:pt>
                <c:pt idx="39">
                  <c:v>25704</c:v>
                </c:pt>
                <c:pt idx="40">
                  <c:v>25240</c:v>
                </c:pt>
              </c:numCache>
            </c:numRef>
          </c:val>
          <c:smooth val="0"/>
          <c:extLst xmlns:c16r2="http://schemas.microsoft.com/office/drawing/2015/06/chart">
            <c:ext xmlns:c16="http://schemas.microsoft.com/office/drawing/2014/chart" uri="{C3380CC4-5D6E-409C-BE32-E72D297353CC}">
              <c16:uniqueId val="{00000001-C4E4-400D-88D8-DEA975353289}"/>
            </c:ext>
          </c:extLst>
        </c:ser>
        <c:ser>
          <c:idx val="2"/>
          <c:order val="2"/>
          <c:tx>
            <c:strRef>
              <c:f>Sheet1!$D$1</c:f>
              <c:strCache>
                <c:ptCount val="1"/>
                <c:pt idx="0">
                  <c:v>NH Black</c:v>
                </c:pt>
              </c:strCache>
            </c:strRef>
          </c:tx>
          <c:spPr>
            <a:ln w="38100"/>
          </c:spPr>
          <c:marker>
            <c:symbol val="triangle"/>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1192</c:v>
                </c:pt>
                <c:pt idx="1">
                  <c:v>1216</c:v>
                </c:pt>
                <c:pt idx="2">
                  <c:v>1248</c:v>
                </c:pt>
                <c:pt idx="3">
                  <c:v>1271</c:v>
                </c:pt>
                <c:pt idx="4">
                  <c:v>1293</c:v>
                </c:pt>
                <c:pt idx="5">
                  <c:v>1319</c:v>
                </c:pt>
                <c:pt idx="6">
                  <c:v>1344</c:v>
                </c:pt>
                <c:pt idx="7">
                  <c:v>1368</c:v>
                </c:pt>
                <c:pt idx="8">
                  <c:v>1392</c:v>
                </c:pt>
                <c:pt idx="9">
                  <c:v>1416</c:v>
                </c:pt>
                <c:pt idx="10">
                  <c:v>1434</c:v>
                </c:pt>
                <c:pt idx="11">
                  <c:v>1454</c:v>
                </c:pt>
                <c:pt idx="12">
                  <c:v>1474</c:v>
                </c:pt>
                <c:pt idx="13">
                  <c:v>1494</c:v>
                </c:pt>
                <c:pt idx="14">
                  <c:v>1510</c:v>
                </c:pt>
                <c:pt idx="15">
                  <c:v>1530</c:v>
                </c:pt>
                <c:pt idx="16">
                  <c:v>1544</c:v>
                </c:pt>
                <c:pt idx="17">
                  <c:v>1563</c:v>
                </c:pt>
                <c:pt idx="18">
                  <c:v>1580</c:v>
                </c:pt>
                <c:pt idx="19">
                  <c:v>1593</c:v>
                </c:pt>
                <c:pt idx="20">
                  <c:v>1611</c:v>
                </c:pt>
                <c:pt idx="21">
                  <c:v>1619</c:v>
                </c:pt>
                <c:pt idx="22">
                  <c:v>1627</c:v>
                </c:pt>
                <c:pt idx="23">
                  <c:v>1624</c:v>
                </c:pt>
                <c:pt idx="24">
                  <c:v>1628</c:v>
                </c:pt>
                <c:pt idx="25">
                  <c:v>1628</c:v>
                </c:pt>
                <c:pt idx="26">
                  <c:v>1631</c:v>
                </c:pt>
                <c:pt idx="27">
                  <c:v>1638</c:v>
                </c:pt>
                <c:pt idx="28">
                  <c:v>1640</c:v>
                </c:pt>
                <c:pt idx="29">
                  <c:v>1643</c:v>
                </c:pt>
                <c:pt idx="30">
                  <c:v>1652</c:v>
                </c:pt>
                <c:pt idx="31">
                  <c:v>1650</c:v>
                </c:pt>
                <c:pt idx="32">
                  <c:v>1655</c:v>
                </c:pt>
                <c:pt idx="33">
                  <c:v>1651</c:v>
                </c:pt>
                <c:pt idx="34">
                  <c:v>1662</c:v>
                </c:pt>
                <c:pt idx="35">
                  <c:v>1667</c:v>
                </c:pt>
                <c:pt idx="36">
                  <c:v>1663</c:v>
                </c:pt>
                <c:pt idx="37">
                  <c:v>1661</c:v>
                </c:pt>
                <c:pt idx="38">
                  <c:v>1654</c:v>
                </c:pt>
                <c:pt idx="39">
                  <c:v>1650</c:v>
                </c:pt>
                <c:pt idx="40">
                  <c:v>1645</c:v>
                </c:pt>
              </c:numCache>
            </c:numRef>
          </c:val>
          <c:smooth val="0"/>
          <c:extLst xmlns:c16r2="http://schemas.microsoft.com/office/drawing/2015/06/chart">
            <c:ext xmlns:c16="http://schemas.microsoft.com/office/drawing/2014/chart" uri="{C3380CC4-5D6E-409C-BE32-E72D297353CC}">
              <c16:uniqueId val="{00000002-C4E4-400D-88D8-DEA975353289}"/>
            </c:ext>
          </c:extLst>
        </c:ser>
        <c:ser>
          <c:idx val="3"/>
          <c:order val="3"/>
          <c:tx>
            <c:strRef>
              <c:f>Sheet1!$E$1</c:f>
              <c:strCache>
                <c:ptCount val="1"/>
                <c:pt idx="0">
                  <c:v>Hispanic</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#,##0</c:formatCode>
                <c:ptCount val="41"/>
                <c:pt idx="0">
                  <c:v>357747</c:v>
                </c:pt>
                <c:pt idx="1">
                  <c:v>366177</c:v>
                </c:pt>
                <c:pt idx="2">
                  <c:v>374816</c:v>
                </c:pt>
                <c:pt idx="3">
                  <c:v>383468</c:v>
                </c:pt>
                <c:pt idx="4">
                  <c:v>392279</c:v>
                </c:pt>
                <c:pt idx="5">
                  <c:v>400962</c:v>
                </c:pt>
                <c:pt idx="6">
                  <c:v>409668</c:v>
                </c:pt>
                <c:pt idx="7">
                  <c:v>418652</c:v>
                </c:pt>
                <c:pt idx="8">
                  <c:v>427534</c:v>
                </c:pt>
                <c:pt idx="9">
                  <c:v>436508</c:v>
                </c:pt>
                <c:pt idx="10">
                  <c:v>445528</c:v>
                </c:pt>
                <c:pt idx="11">
                  <c:v>454569</c:v>
                </c:pt>
                <c:pt idx="12">
                  <c:v>464027</c:v>
                </c:pt>
                <c:pt idx="13">
                  <c:v>473224</c:v>
                </c:pt>
                <c:pt idx="14">
                  <c:v>482655</c:v>
                </c:pt>
                <c:pt idx="15">
                  <c:v>491879</c:v>
                </c:pt>
                <c:pt idx="16">
                  <c:v>501138</c:v>
                </c:pt>
                <c:pt idx="17">
                  <c:v>510475</c:v>
                </c:pt>
                <c:pt idx="18">
                  <c:v>519644</c:v>
                </c:pt>
                <c:pt idx="19">
                  <c:v>528777</c:v>
                </c:pt>
                <c:pt idx="20">
                  <c:v>537706</c:v>
                </c:pt>
                <c:pt idx="21">
                  <c:v>546626</c:v>
                </c:pt>
                <c:pt idx="22">
                  <c:v>555462</c:v>
                </c:pt>
                <c:pt idx="23">
                  <c:v>564278</c:v>
                </c:pt>
                <c:pt idx="24">
                  <c:v>572994</c:v>
                </c:pt>
                <c:pt idx="25">
                  <c:v>581609</c:v>
                </c:pt>
                <c:pt idx="26">
                  <c:v>590141</c:v>
                </c:pt>
                <c:pt idx="27">
                  <c:v>598560</c:v>
                </c:pt>
                <c:pt idx="28">
                  <c:v>606874</c:v>
                </c:pt>
                <c:pt idx="29">
                  <c:v>615015</c:v>
                </c:pt>
                <c:pt idx="30">
                  <c:v>623051</c:v>
                </c:pt>
                <c:pt idx="31">
                  <c:v>630956</c:v>
                </c:pt>
                <c:pt idx="32">
                  <c:v>638745</c:v>
                </c:pt>
                <c:pt idx="33">
                  <c:v>646426</c:v>
                </c:pt>
                <c:pt idx="34">
                  <c:v>654031</c:v>
                </c:pt>
                <c:pt idx="35">
                  <c:v>661518</c:v>
                </c:pt>
                <c:pt idx="36">
                  <c:v>668851</c:v>
                </c:pt>
                <c:pt idx="37">
                  <c:v>676145</c:v>
                </c:pt>
                <c:pt idx="38">
                  <c:v>683282</c:v>
                </c:pt>
                <c:pt idx="39">
                  <c:v>690273</c:v>
                </c:pt>
                <c:pt idx="40">
                  <c:v>697109</c:v>
                </c:pt>
              </c:numCache>
            </c:numRef>
          </c:val>
          <c:smooth val="0"/>
          <c:extLst xmlns:c16r2="http://schemas.microsoft.com/office/drawing/2015/06/chart">
            <c:ext xmlns:c16="http://schemas.microsoft.com/office/drawing/2014/chart" uri="{C3380CC4-5D6E-409C-BE32-E72D297353CC}">
              <c16:uniqueId val="{00000003-C4E4-400D-88D8-DEA975353289}"/>
            </c:ext>
          </c:extLst>
        </c:ser>
        <c:ser>
          <c:idx val="4"/>
          <c:order val="4"/>
          <c:tx>
            <c:strRef>
              <c:f>Sheet1!$F$1</c:f>
              <c:strCache>
                <c:ptCount val="1"/>
                <c:pt idx="0">
                  <c:v>NH Other</c:v>
                </c:pt>
              </c:strCache>
            </c:strRef>
          </c:tx>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Sheet1!$F$2:$F$42</c:f>
              <c:numCache>
                <c:formatCode>#,##0</c:formatCode>
                <c:ptCount val="41"/>
                <c:pt idx="0">
                  <c:v>3854</c:v>
                </c:pt>
                <c:pt idx="1">
                  <c:v>4044</c:v>
                </c:pt>
                <c:pt idx="2">
                  <c:v>4227</c:v>
                </c:pt>
                <c:pt idx="3">
                  <c:v>4405</c:v>
                </c:pt>
                <c:pt idx="4">
                  <c:v>4596</c:v>
                </c:pt>
                <c:pt idx="5">
                  <c:v>4805</c:v>
                </c:pt>
                <c:pt idx="6">
                  <c:v>5006</c:v>
                </c:pt>
                <c:pt idx="7">
                  <c:v>5222</c:v>
                </c:pt>
                <c:pt idx="8">
                  <c:v>5428</c:v>
                </c:pt>
                <c:pt idx="9">
                  <c:v>5676</c:v>
                </c:pt>
                <c:pt idx="10">
                  <c:v>5909</c:v>
                </c:pt>
                <c:pt idx="11">
                  <c:v>6166</c:v>
                </c:pt>
                <c:pt idx="12">
                  <c:v>6419</c:v>
                </c:pt>
                <c:pt idx="13">
                  <c:v>6682</c:v>
                </c:pt>
                <c:pt idx="14">
                  <c:v>6954</c:v>
                </c:pt>
                <c:pt idx="15">
                  <c:v>7245</c:v>
                </c:pt>
                <c:pt idx="16">
                  <c:v>7536</c:v>
                </c:pt>
                <c:pt idx="17">
                  <c:v>7838</c:v>
                </c:pt>
                <c:pt idx="18">
                  <c:v>8158</c:v>
                </c:pt>
                <c:pt idx="19">
                  <c:v>8485</c:v>
                </c:pt>
                <c:pt idx="20">
                  <c:v>8829</c:v>
                </c:pt>
                <c:pt idx="21">
                  <c:v>9177</c:v>
                </c:pt>
                <c:pt idx="22">
                  <c:v>9540</c:v>
                </c:pt>
                <c:pt idx="23">
                  <c:v>9914</c:v>
                </c:pt>
                <c:pt idx="24">
                  <c:v>10293</c:v>
                </c:pt>
                <c:pt idx="25">
                  <c:v>10676</c:v>
                </c:pt>
                <c:pt idx="26">
                  <c:v>11089</c:v>
                </c:pt>
                <c:pt idx="27">
                  <c:v>11500</c:v>
                </c:pt>
                <c:pt idx="28">
                  <c:v>11920</c:v>
                </c:pt>
                <c:pt idx="29">
                  <c:v>12353</c:v>
                </c:pt>
                <c:pt idx="30">
                  <c:v>12795</c:v>
                </c:pt>
                <c:pt idx="31">
                  <c:v>13246</c:v>
                </c:pt>
                <c:pt idx="32">
                  <c:v>13706</c:v>
                </c:pt>
                <c:pt idx="33">
                  <c:v>14175</c:v>
                </c:pt>
                <c:pt idx="34">
                  <c:v>14675</c:v>
                </c:pt>
                <c:pt idx="35">
                  <c:v>15183</c:v>
                </c:pt>
                <c:pt idx="36">
                  <c:v>15701</c:v>
                </c:pt>
                <c:pt idx="37">
                  <c:v>16237</c:v>
                </c:pt>
                <c:pt idx="38">
                  <c:v>16775</c:v>
                </c:pt>
                <c:pt idx="39">
                  <c:v>17333</c:v>
                </c:pt>
                <c:pt idx="40">
                  <c:v>17908</c:v>
                </c:pt>
              </c:numCache>
            </c:numRef>
          </c:val>
          <c:smooth val="0"/>
          <c:extLst xmlns:c16r2="http://schemas.microsoft.com/office/drawing/2015/06/chart">
            <c:ext xmlns:c16="http://schemas.microsoft.com/office/drawing/2014/chart" uri="{C3380CC4-5D6E-409C-BE32-E72D297353CC}">
              <c16:uniqueId val="{00000004-C4E4-400D-88D8-DEA975353289}"/>
            </c:ext>
          </c:extLst>
        </c:ser>
        <c:dLbls>
          <c:showLegendKey val="0"/>
          <c:showVal val="0"/>
          <c:showCatName val="0"/>
          <c:showSerName val="0"/>
          <c:showPercent val="0"/>
          <c:showBubbleSize val="0"/>
        </c:dLbls>
        <c:marker val="1"/>
        <c:smooth val="0"/>
        <c:axId val="544693496"/>
        <c:axId val="550942488"/>
      </c:lineChart>
      <c:catAx>
        <c:axId val="544693496"/>
        <c:scaling>
          <c:orientation val="minMax"/>
        </c:scaling>
        <c:delete val="0"/>
        <c:axPos val="b"/>
        <c:numFmt formatCode="General" sourceLinked="1"/>
        <c:majorTickMark val="out"/>
        <c:minorTickMark val="out"/>
        <c:tickLblPos val="nextTo"/>
        <c:txPr>
          <a:bodyPr rot="-2220000"/>
          <a:lstStyle/>
          <a:p>
            <a:pPr>
              <a:defRPr sz="1600"/>
            </a:pPr>
            <a:endParaRPr lang="en-US"/>
          </a:p>
        </c:txPr>
        <c:crossAx val="550942488"/>
        <c:crosses val="autoZero"/>
        <c:auto val="1"/>
        <c:lblAlgn val="ctr"/>
        <c:lblOffset val="100"/>
        <c:tickLblSkip val="5"/>
        <c:noMultiLvlLbl val="0"/>
      </c:catAx>
      <c:valAx>
        <c:axId val="550942488"/>
        <c:scaling>
          <c:orientation val="minMax"/>
        </c:scaling>
        <c:delete val="0"/>
        <c:axPos val="l"/>
        <c:majorGridlines/>
        <c:numFmt formatCode="#,##0" sourceLinked="1"/>
        <c:majorTickMark val="out"/>
        <c:minorTickMark val="none"/>
        <c:tickLblPos val="nextTo"/>
        <c:crossAx val="544693496"/>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TrdByRace!$C$2:$C$3</c:f>
              <c:strCache>
                <c:ptCount val="1"/>
                <c:pt idx="0">
                  <c:v>White</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TrdByRace!$C$4:$C$14</c:f>
              <c:numCache>
                <c:formatCode>0.0%</c:formatCode>
                <c:ptCount val="11"/>
                <c:pt idx="0">
                  <c:v>0.90227999999999997</c:v>
                </c:pt>
                <c:pt idx="1">
                  <c:v>0.90876999999999997</c:v>
                </c:pt>
                <c:pt idx="2">
                  <c:v>0.91225000000000001</c:v>
                </c:pt>
                <c:pt idx="3">
                  <c:v>0.91883000000000004</c:v>
                </c:pt>
                <c:pt idx="4">
                  <c:v>0.92029000000000005</c:v>
                </c:pt>
                <c:pt idx="5">
                  <c:v>0.91627000000000003</c:v>
                </c:pt>
                <c:pt idx="6">
                  <c:v>0.92374999999999996</c:v>
                </c:pt>
                <c:pt idx="7">
                  <c:v>0.92659000000000002</c:v>
                </c:pt>
                <c:pt idx="8">
                  <c:v>0.9284</c:v>
                </c:pt>
                <c:pt idx="9">
                  <c:v>0.92957000000000001</c:v>
                </c:pt>
                <c:pt idx="10">
                  <c:v>0.93433999999999995</c:v>
                </c:pt>
              </c:numCache>
            </c:numRef>
          </c:val>
          <c:smooth val="0"/>
          <c:extLst xmlns:c16r2="http://schemas.microsoft.com/office/drawing/2015/06/chart">
            <c:ext xmlns:c16="http://schemas.microsoft.com/office/drawing/2014/chart" uri="{C3380CC4-5D6E-409C-BE32-E72D297353CC}">
              <c16:uniqueId val="{00000000-7E50-43C2-89F9-E2744109E90C}"/>
            </c:ext>
          </c:extLst>
        </c:ser>
        <c:ser>
          <c:idx val="1"/>
          <c:order val="1"/>
          <c:tx>
            <c:strRef>
              <c:f>TrdByRace!$D$2:$D$3</c:f>
              <c:strCache>
                <c:ptCount val="1"/>
                <c:pt idx="0">
                  <c:v>Black</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TrdByRace!$D$4:$D$14</c:f>
              <c:numCache>
                <c:formatCode>0.0%</c:formatCode>
                <c:ptCount val="11"/>
                <c:pt idx="0">
                  <c:v>0.82999000000000001</c:v>
                </c:pt>
                <c:pt idx="1">
                  <c:v>0.83711999999999998</c:v>
                </c:pt>
                <c:pt idx="2">
                  <c:v>0.85128000000000004</c:v>
                </c:pt>
                <c:pt idx="3">
                  <c:v>0.86446000000000001</c:v>
                </c:pt>
                <c:pt idx="4">
                  <c:v>0.86446000000000001</c:v>
                </c:pt>
                <c:pt idx="5">
                  <c:v>0.85029999999999994</c:v>
                </c:pt>
                <c:pt idx="6">
                  <c:v>0.85975999999999997</c:v>
                </c:pt>
                <c:pt idx="7">
                  <c:v>0.86302999999999996</c:v>
                </c:pt>
                <c:pt idx="8">
                  <c:v>0.86773999999999996</c:v>
                </c:pt>
                <c:pt idx="9">
                  <c:v>0.87955000000000005</c:v>
                </c:pt>
                <c:pt idx="10">
                  <c:v>0.87819999999999998</c:v>
                </c:pt>
              </c:numCache>
            </c:numRef>
          </c:val>
          <c:smooth val="0"/>
          <c:extLst xmlns:c16r2="http://schemas.microsoft.com/office/drawing/2015/06/chart">
            <c:ext xmlns:c16="http://schemas.microsoft.com/office/drawing/2014/chart" uri="{C3380CC4-5D6E-409C-BE32-E72D297353CC}">
              <c16:uniqueId val="{00000001-7E50-43C2-89F9-E2744109E90C}"/>
            </c:ext>
          </c:extLst>
        </c:ser>
        <c:ser>
          <c:idx val="2"/>
          <c:order val="2"/>
          <c:tx>
            <c:strRef>
              <c:f>TrdByRace!$E$2:$E$3</c:f>
              <c:strCache>
                <c:ptCount val="1"/>
                <c:pt idx="0">
                  <c:v>Hispanic</c:v>
                </c:pt>
              </c:strCache>
            </c:strRef>
          </c:tx>
          <c:spPr>
            <a:ln w="44450"/>
          </c:spPr>
          <c:marker>
            <c:spPr>
              <a:solidFill>
                <a:schemeClr val="accent1"/>
              </a:solidFill>
            </c:spPr>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TrdByRace!$E$4:$E$14</c:f>
              <c:numCache>
                <c:formatCode>0.0%</c:formatCode>
                <c:ptCount val="11"/>
                <c:pt idx="0">
                  <c:v>0.55378000000000005</c:v>
                </c:pt>
                <c:pt idx="1">
                  <c:v>0.56647000000000003</c:v>
                </c:pt>
                <c:pt idx="2">
                  <c:v>0.57204999999999995</c:v>
                </c:pt>
                <c:pt idx="3">
                  <c:v>0.59536</c:v>
                </c:pt>
                <c:pt idx="4">
                  <c:v>0.59406999999999999</c:v>
                </c:pt>
                <c:pt idx="5">
                  <c:v>0.60751999999999995</c:v>
                </c:pt>
                <c:pt idx="6">
                  <c:v>0.61260000000000003</c:v>
                </c:pt>
                <c:pt idx="7">
                  <c:v>0.62102999999999997</c:v>
                </c:pt>
                <c:pt idx="8">
                  <c:v>0.62353999999999998</c:v>
                </c:pt>
                <c:pt idx="9">
                  <c:v>0.64314000000000004</c:v>
                </c:pt>
                <c:pt idx="10">
                  <c:v>0.65186999999999995</c:v>
                </c:pt>
              </c:numCache>
            </c:numRef>
          </c:val>
          <c:smooth val="0"/>
          <c:extLst xmlns:c16r2="http://schemas.microsoft.com/office/drawing/2015/06/chart">
            <c:ext xmlns:c16="http://schemas.microsoft.com/office/drawing/2014/chart" uri="{C3380CC4-5D6E-409C-BE32-E72D297353CC}">
              <c16:uniqueId val="{00000002-7E50-43C2-89F9-E2744109E90C}"/>
            </c:ext>
          </c:extLst>
        </c:ser>
        <c:ser>
          <c:idx val="3"/>
          <c:order val="3"/>
          <c:tx>
            <c:strRef>
              <c:f>TrdByRace!$F$2:$F$3</c:f>
              <c:strCache>
                <c:ptCount val="1"/>
                <c:pt idx="0">
                  <c:v>Other</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TrdByRace!$F$4:$F$14</c:f>
              <c:numCache>
                <c:formatCode>0.0%</c:formatCode>
                <c:ptCount val="11"/>
                <c:pt idx="0">
                  <c:v>0.87197000000000002</c:v>
                </c:pt>
                <c:pt idx="1">
                  <c:v>0.86463999999999996</c:v>
                </c:pt>
                <c:pt idx="2">
                  <c:v>0.87626999999999999</c:v>
                </c:pt>
                <c:pt idx="3">
                  <c:v>0.87317</c:v>
                </c:pt>
                <c:pt idx="4">
                  <c:v>0.87885000000000002</c:v>
                </c:pt>
                <c:pt idx="5">
                  <c:v>0.88246999999999998</c:v>
                </c:pt>
                <c:pt idx="6">
                  <c:v>0.88599000000000006</c:v>
                </c:pt>
                <c:pt idx="7">
                  <c:v>0.89734999999999998</c:v>
                </c:pt>
                <c:pt idx="8">
                  <c:v>0.89063000000000003</c:v>
                </c:pt>
                <c:pt idx="9">
                  <c:v>0.88693</c:v>
                </c:pt>
                <c:pt idx="10">
                  <c:v>0.88839999999999997</c:v>
                </c:pt>
              </c:numCache>
            </c:numRef>
          </c:val>
          <c:smooth val="0"/>
          <c:extLst xmlns:c16r2="http://schemas.microsoft.com/office/drawing/2015/06/chart">
            <c:ext xmlns:c16="http://schemas.microsoft.com/office/drawing/2014/chart" uri="{C3380CC4-5D6E-409C-BE32-E72D297353CC}">
              <c16:uniqueId val="{00000003-7E50-43C2-89F9-E2744109E90C}"/>
            </c:ext>
          </c:extLst>
        </c:ser>
        <c:dLbls>
          <c:showLegendKey val="0"/>
          <c:showVal val="0"/>
          <c:showCatName val="0"/>
          <c:showSerName val="0"/>
          <c:showPercent val="0"/>
          <c:showBubbleSize val="0"/>
        </c:dLbls>
        <c:smooth val="0"/>
        <c:axId val="550942096"/>
        <c:axId val="550941312"/>
      </c:lineChart>
      <c:catAx>
        <c:axId val="550942096"/>
        <c:scaling>
          <c:orientation val="minMax"/>
        </c:scaling>
        <c:delete val="0"/>
        <c:axPos val="b"/>
        <c:numFmt formatCode="General" sourceLinked="1"/>
        <c:majorTickMark val="out"/>
        <c:minorTickMark val="none"/>
        <c:tickLblPos val="nextTo"/>
        <c:crossAx val="550941312"/>
        <c:crosses val="autoZero"/>
        <c:auto val="1"/>
        <c:lblAlgn val="ctr"/>
        <c:lblOffset val="100"/>
        <c:noMultiLvlLbl val="0"/>
      </c:catAx>
      <c:valAx>
        <c:axId val="550941312"/>
        <c:scaling>
          <c:orientation val="minMax"/>
          <c:min val="0.5"/>
        </c:scaling>
        <c:delete val="0"/>
        <c:axPos val="l"/>
        <c:majorGridlines/>
        <c:numFmt formatCode="0%" sourceLinked="0"/>
        <c:majorTickMark val="out"/>
        <c:minorTickMark val="none"/>
        <c:tickLblPos val="nextTo"/>
        <c:crossAx val="550942096"/>
        <c:crosses val="autoZero"/>
        <c:crossBetween val="between"/>
      </c:valAx>
    </c:plotArea>
    <c:legend>
      <c:legendPos val="r"/>
      <c:layout>
        <c:manualLayout>
          <c:xMode val="edge"/>
          <c:yMode val="edge"/>
          <c:x val="0.86290802996462346"/>
          <c:y val="0.33049539625130381"/>
          <c:w val="0.12732992063018256"/>
          <c:h val="0.27629620119345794"/>
        </c:manualLayout>
      </c:layout>
      <c:overlay val="0"/>
    </c:legend>
    <c:plotVisOnly val="1"/>
    <c:dispBlanksAs val="gap"/>
    <c:showDLblsOverMax val="0"/>
  </c:chart>
  <c:txPr>
    <a:bodyPr/>
    <a:lstStyle/>
    <a:p>
      <a:pPr>
        <a:defRPr sz="16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1C92-4962-9279-5CDFD10D15A2}"/>
                </c:ext>
                <c:ext xmlns:c15="http://schemas.microsoft.com/office/drawing/2012/chart" uri="{CE6537A1-D6FC-4f65-9D91-7224C49458BB}"/>
              </c:extLst>
            </c:dLbl>
            <c:dLbl>
              <c:idx val="1"/>
              <c:layout>
                <c:manualLayout>
                  <c:x val="-1.7094017094017134E-2"/>
                  <c:y val="-3.5303526954648162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C92-4962-9279-5CDFD10D15A2}"/>
                </c:ext>
                <c:ext xmlns:c15="http://schemas.microsoft.com/office/drawing/2012/chart" uri="{CE6537A1-D6FC-4f65-9D91-7224C49458BB}"/>
              </c:extLst>
            </c:dLbl>
            <c:dLbl>
              <c:idx val="3"/>
              <c:layout>
                <c:manualLayout>
                  <c:x val="-6.410256410256332E-3"/>
                  <c:y val="-3.851338340073246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1C92-4962-9279-5CDFD10D15A2}"/>
                </c:ext>
                <c:ext xmlns:c15="http://schemas.microsoft.com/office/drawing/2012/chart" uri="{CE6537A1-D6FC-4f65-9D91-7224C49458BB}"/>
              </c:extLst>
            </c:dLbl>
            <c:dLbl>
              <c:idx val="4"/>
              <c:layout>
                <c:manualLayout>
                  <c:x val="-6.410256410256567E-3"/>
                  <c:y val="-7.0607053909296325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C92-4962-9279-5CDFD10D15A2}"/>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extLst xmlns:c16r2="http://schemas.microsoft.com/office/drawing/2015/06/chart">
            <c:ext xmlns:c16="http://schemas.microsoft.com/office/drawing/2014/chart" uri="{C3380CC4-5D6E-409C-BE32-E72D297353CC}">
              <c16:uniqueId val="{00000004-1C92-4962-9279-5CDFD10D15A2}"/>
            </c:ext>
          </c:extLst>
        </c:ser>
        <c:ser>
          <c:idx val="1"/>
          <c:order val="1"/>
          <c:tx>
            <c:strRef>
              <c:f>Sheet1!$A$28</c:f>
              <c:strCache>
                <c:ptCount val="1"/>
                <c:pt idx="0">
                  <c:v>2030 Constant 2011 %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Sheet1!$B$28:$F$28</c:f>
              <c:numCache>
                <c:formatCode>0.0%</c:formatCode>
                <c:ptCount val="5"/>
                <c:pt idx="0">
                  <c:v>0.18139</c:v>
                </c:pt>
                <c:pt idx="1">
                  <c:v>0.24013000000000001</c:v>
                </c:pt>
                <c:pt idx="2">
                  <c:v>0.29900399999999999</c:v>
                </c:pt>
                <c:pt idx="3">
                  <c:v>0.18656</c:v>
                </c:pt>
                <c:pt idx="4">
                  <c:v>9.2917E-2</c:v>
                </c:pt>
              </c:numCache>
            </c:numRef>
          </c:val>
          <c:extLst xmlns:c16r2="http://schemas.microsoft.com/office/drawing/2015/06/chart">
            <c:ext xmlns:c16="http://schemas.microsoft.com/office/drawing/2014/chart" uri="{C3380CC4-5D6E-409C-BE32-E72D297353CC}">
              <c16:uniqueId val="{00000005-1C92-4962-9279-5CDFD10D15A2}"/>
            </c:ext>
          </c:extLst>
        </c:ser>
        <c:dLbls>
          <c:showLegendKey val="0"/>
          <c:showVal val="0"/>
          <c:showCatName val="0"/>
          <c:showSerName val="0"/>
          <c:showPercent val="0"/>
          <c:showBubbleSize val="0"/>
        </c:dLbls>
        <c:gapWidth val="219"/>
        <c:overlap val="-27"/>
        <c:axId val="546555944"/>
        <c:axId val="546556336"/>
      </c:barChart>
      <c:catAx>
        <c:axId val="54655594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46556336"/>
        <c:crosses val="autoZero"/>
        <c:auto val="1"/>
        <c:lblAlgn val="ctr"/>
        <c:lblOffset val="100"/>
        <c:noMultiLvlLbl val="0"/>
      </c:catAx>
      <c:valAx>
        <c:axId val="5465563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46555944"/>
        <c:crosses val="autoZero"/>
        <c:crossBetween val="between"/>
      </c:valAx>
      <c:spPr>
        <a:noFill/>
        <a:ln>
          <a:noFill/>
        </a:ln>
        <a:effectLst/>
      </c:spPr>
    </c:plotArea>
    <c:legend>
      <c:legendPos val="r"/>
      <c:layout>
        <c:manualLayout>
          <c:xMode val="edge"/>
          <c:yMode val="edge"/>
          <c:x val="0.69051554335524579"/>
          <c:y val="3.2835605631832995E-3"/>
          <c:w val="0.28344060776806568"/>
          <c:h val="0.29832675208090681"/>
        </c:manualLayout>
      </c:layout>
      <c:overlay val="1"/>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4"/>
    </mc:Choice>
    <mc:Fallback>
      <c:style val="14"/>
    </mc:Fallback>
  </mc:AlternateContent>
  <c:chart>
    <c:autoTitleDeleted val="0"/>
    <c:plotArea>
      <c:layout/>
      <c:barChart>
        <c:barDir val="col"/>
        <c:grouping val="stacked"/>
        <c:varyColors val="0"/>
        <c:ser>
          <c:idx val="0"/>
          <c:order val="0"/>
          <c:tx>
            <c:strRef>
              <c:f>Sheet1!$B$1</c:f>
              <c:strCache>
                <c:ptCount val="1"/>
                <c:pt idx="0">
                  <c:v>Natural Increase</c:v>
                </c:pt>
              </c:strCache>
            </c:strRef>
          </c:tx>
          <c:spPr>
            <a:solidFill>
              <a:schemeClr val="accent1">
                <a:lumMod val="50000"/>
              </a:schemeClr>
            </a:solidFill>
            <a:ln w="19050"/>
            <a:effectLst/>
          </c:spPr>
          <c:invertIfNegative val="0"/>
          <c:dLbls>
            <c:spPr>
              <a:noFill/>
              <a:ln>
                <a:noFill/>
              </a:ln>
              <a:effectLst/>
            </c:spPr>
            <c:txPr>
              <a:bodyPr/>
              <a:lstStyle/>
              <a:p>
                <a:pPr>
                  <a:defRPr sz="1600" b="1">
                    <a:solidFill>
                      <a:schemeClr val="bg1"/>
                    </a:solidFill>
                    <a:latin typeface="+mj-lt"/>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Sheet1!$A$2:$A$7</c:f>
              <c:strCache>
                <c:ptCount val="6"/>
                <c:pt idx="0">
                  <c:v>1950s</c:v>
                </c:pt>
                <c:pt idx="1">
                  <c:v>1960s</c:v>
                </c:pt>
                <c:pt idx="2">
                  <c:v>1970s</c:v>
                </c:pt>
                <c:pt idx="3">
                  <c:v>1980s</c:v>
                </c:pt>
                <c:pt idx="4">
                  <c:v>1990s</c:v>
                </c:pt>
                <c:pt idx="5">
                  <c:v>2000s</c:v>
                </c:pt>
              </c:strCache>
            </c:strRef>
          </c:cat>
          <c:val>
            <c:numRef>
              <c:f>Sheet1!$B$2:$B$7</c:f>
              <c:numCache>
                <c:formatCode>0.0%</c:formatCode>
                <c:ptCount val="6"/>
                <c:pt idx="0">
                  <c:v>0.89500000000000002</c:v>
                </c:pt>
                <c:pt idx="1">
                  <c:v>0.86699999999999999</c:v>
                </c:pt>
                <c:pt idx="2">
                  <c:v>0.41499999999999998</c:v>
                </c:pt>
                <c:pt idx="3">
                  <c:v>0.65900000000000003</c:v>
                </c:pt>
                <c:pt idx="4">
                  <c:v>0.497</c:v>
                </c:pt>
                <c:pt idx="5">
                  <c:v>0.53700000000000003</c:v>
                </c:pt>
              </c:numCache>
            </c:numRef>
          </c:val>
          <c:extLst xmlns:c16r2="http://schemas.microsoft.com/office/drawing/2015/06/chart">
            <c:ext xmlns:c16="http://schemas.microsoft.com/office/drawing/2014/chart" uri="{C3380CC4-5D6E-409C-BE32-E72D297353CC}">
              <c16:uniqueId val="{00000000-DC85-4742-8AF1-D9EC8431ECED}"/>
            </c:ext>
          </c:extLst>
        </c:ser>
        <c:ser>
          <c:idx val="1"/>
          <c:order val="1"/>
          <c:tx>
            <c:strRef>
              <c:f>Sheet1!$C$1</c:f>
              <c:strCache>
                <c:ptCount val="1"/>
                <c:pt idx="0">
                  <c:v>Migration</c:v>
                </c:pt>
              </c:strCache>
            </c:strRef>
          </c:tx>
          <c:spPr>
            <a:solidFill>
              <a:srgbClr val="C00000"/>
            </a:solidFill>
            <a:ln w="19050"/>
            <a:effectLst/>
          </c:spPr>
          <c:invertIfNegative val="0"/>
          <c:dLbls>
            <c:spPr>
              <a:noFill/>
              <a:ln>
                <a:noFill/>
              </a:ln>
              <a:effectLst/>
            </c:spPr>
            <c:txPr>
              <a:bodyPr/>
              <a:lstStyle/>
              <a:p>
                <a:pPr>
                  <a:defRPr sz="1600" b="1">
                    <a:solidFill>
                      <a:schemeClr val="bg1"/>
                    </a:solidFill>
                    <a:latin typeface="+mj-lt"/>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Sheet1!$A$2:$A$7</c:f>
              <c:strCache>
                <c:ptCount val="6"/>
                <c:pt idx="0">
                  <c:v>1950s</c:v>
                </c:pt>
                <c:pt idx="1">
                  <c:v>1960s</c:v>
                </c:pt>
                <c:pt idx="2">
                  <c:v>1970s</c:v>
                </c:pt>
                <c:pt idx="3">
                  <c:v>1980s</c:v>
                </c:pt>
                <c:pt idx="4">
                  <c:v>1990s</c:v>
                </c:pt>
                <c:pt idx="5">
                  <c:v>2000s</c:v>
                </c:pt>
              </c:strCache>
            </c:strRef>
          </c:cat>
          <c:val>
            <c:numRef>
              <c:f>Sheet1!$C$2:$C$7</c:f>
              <c:numCache>
                <c:formatCode>0.0%</c:formatCode>
                <c:ptCount val="6"/>
                <c:pt idx="0">
                  <c:v>0.105</c:v>
                </c:pt>
                <c:pt idx="1">
                  <c:v>0.13300000000000001</c:v>
                </c:pt>
                <c:pt idx="2">
                  <c:v>0.58499999999999996</c:v>
                </c:pt>
                <c:pt idx="3">
                  <c:v>0.34100000000000003</c:v>
                </c:pt>
                <c:pt idx="4">
                  <c:v>0.503</c:v>
                </c:pt>
                <c:pt idx="5">
                  <c:v>0.46300000000000002</c:v>
                </c:pt>
              </c:numCache>
            </c:numRef>
          </c:val>
          <c:extLst xmlns:c16r2="http://schemas.microsoft.com/office/drawing/2015/06/chart">
            <c:ext xmlns:c16="http://schemas.microsoft.com/office/drawing/2014/chart" uri="{C3380CC4-5D6E-409C-BE32-E72D297353CC}">
              <c16:uniqueId val="{00000001-DC85-4742-8AF1-D9EC8431ECED}"/>
            </c:ext>
          </c:extLst>
        </c:ser>
        <c:dLbls>
          <c:showLegendKey val="0"/>
          <c:showVal val="0"/>
          <c:showCatName val="0"/>
          <c:showSerName val="0"/>
          <c:showPercent val="0"/>
          <c:showBubbleSize val="0"/>
        </c:dLbls>
        <c:gapWidth val="80"/>
        <c:overlap val="100"/>
        <c:axId val="544692712"/>
        <c:axId val="544693104"/>
      </c:barChart>
      <c:catAx>
        <c:axId val="544692712"/>
        <c:scaling>
          <c:orientation val="minMax"/>
        </c:scaling>
        <c:delete val="0"/>
        <c:axPos val="b"/>
        <c:numFmt formatCode="General" sourceLinked="0"/>
        <c:majorTickMark val="out"/>
        <c:minorTickMark val="none"/>
        <c:tickLblPos val="nextTo"/>
        <c:txPr>
          <a:bodyPr/>
          <a:lstStyle/>
          <a:p>
            <a:pPr>
              <a:defRPr sz="1800" b="1">
                <a:latin typeface="+mj-lt"/>
              </a:defRPr>
            </a:pPr>
            <a:endParaRPr lang="en-US"/>
          </a:p>
        </c:txPr>
        <c:crossAx val="544693104"/>
        <c:crosses val="autoZero"/>
        <c:auto val="1"/>
        <c:lblAlgn val="ctr"/>
        <c:lblOffset val="100"/>
        <c:noMultiLvlLbl val="0"/>
      </c:catAx>
      <c:valAx>
        <c:axId val="544693104"/>
        <c:scaling>
          <c:orientation val="minMax"/>
        </c:scaling>
        <c:delete val="1"/>
        <c:axPos val="l"/>
        <c:numFmt formatCode="0.0%" sourceLinked="1"/>
        <c:majorTickMark val="out"/>
        <c:minorTickMark val="none"/>
        <c:tickLblPos val="nextTo"/>
        <c:crossAx val="544692712"/>
        <c:crosses val="autoZero"/>
        <c:crossBetween val="between"/>
      </c:valAx>
      <c:spPr>
        <a:noFill/>
        <a:ln w="25400">
          <a:noFill/>
        </a:ln>
      </c:spPr>
    </c:plotArea>
    <c:legend>
      <c:legendPos val="r"/>
      <c:layout>
        <c:manualLayout>
          <c:xMode val="edge"/>
          <c:yMode val="edge"/>
          <c:x val="0.72410237875917549"/>
          <c:y val="0.4444616765799988"/>
          <c:w val="0.22432421506855937"/>
          <c:h val="0.14820526972889633"/>
        </c:manualLayout>
      </c:layout>
      <c:overlay val="0"/>
      <c:txPr>
        <a:bodyPr/>
        <a:lstStyle/>
        <a:p>
          <a:pPr>
            <a:defRPr sz="2000">
              <a:latin typeface="+mj-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A87-4815-87B6-F953E84B67BF}"/>
                </c:ext>
                <c:ext xmlns:c15="http://schemas.microsoft.com/office/drawing/2012/chart" uri="{CE6537A1-D6FC-4f65-9D91-7224C49458BB}"/>
              </c:extLst>
            </c:dLbl>
            <c:dLbl>
              <c:idx val="1"/>
              <c:layout>
                <c:manualLayout>
                  <c:x val="-1.7094017094017134E-2"/>
                  <c:y val="-3.5303526954648162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A87-4815-87B6-F953E84B67BF}"/>
                </c:ext>
                <c:ext xmlns:c15="http://schemas.microsoft.com/office/drawing/2012/chart" uri="{CE6537A1-D6FC-4f65-9D91-7224C49458BB}"/>
              </c:extLst>
            </c:dLbl>
            <c:dLbl>
              <c:idx val="3"/>
              <c:layout>
                <c:manualLayout>
                  <c:x val="-6.410256410256332E-3"/>
                  <c:y val="-3.851338340073246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FA87-4815-87B6-F953E84B67BF}"/>
                </c:ext>
                <c:ext xmlns:c15="http://schemas.microsoft.com/office/drawing/2012/chart" uri="{CE6537A1-D6FC-4f65-9D91-7224C49458BB}"/>
              </c:extLst>
            </c:dLbl>
            <c:dLbl>
              <c:idx val="4"/>
              <c:layout>
                <c:manualLayout>
                  <c:x val="-6.410256410256567E-3"/>
                  <c:y val="-7.0607053909296325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FA87-4815-87B6-F953E84B67BF}"/>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extLst xmlns:c16r2="http://schemas.microsoft.com/office/drawing/2015/06/chart">
            <c:ext xmlns:c16="http://schemas.microsoft.com/office/drawing/2014/chart" uri="{C3380CC4-5D6E-409C-BE32-E72D297353CC}">
              <c16:uniqueId val="{00000004-FA87-4815-87B6-F953E84B67BF}"/>
            </c:ext>
          </c:extLst>
        </c:ser>
        <c:ser>
          <c:idx val="2"/>
          <c:order val="1"/>
          <c:tx>
            <c:strRef>
              <c:f>Sheet1!$A$29</c:f>
              <c:strCache>
                <c:ptCount val="1"/>
                <c:pt idx="0">
                  <c:v>2030 Trended (2001-2011 Trend)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Sheet1!$B$29:$F$29</c:f>
              <c:numCache>
                <c:formatCode>0.0%</c:formatCode>
                <c:ptCount val="5"/>
                <c:pt idx="0">
                  <c:v>0.11380999999999999</c:v>
                </c:pt>
                <c:pt idx="1">
                  <c:v>0.20374</c:v>
                </c:pt>
                <c:pt idx="2">
                  <c:v>0.34288399999999997</c:v>
                </c:pt>
                <c:pt idx="3">
                  <c:v>0.22126999999999999</c:v>
                </c:pt>
                <c:pt idx="4">
                  <c:v>0.11829200000000001</c:v>
                </c:pt>
              </c:numCache>
            </c:numRef>
          </c:val>
          <c:extLst xmlns:c16r2="http://schemas.microsoft.com/office/drawing/2015/06/chart">
            <c:ext xmlns:c16="http://schemas.microsoft.com/office/drawing/2014/chart" uri="{C3380CC4-5D6E-409C-BE32-E72D297353CC}">
              <c16:uniqueId val="{00000005-FA87-4815-87B6-F953E84B67BF}"/>
            </c:ext>
          </c:extLst>
        </c:ser>
        <c:dLbls>
          <c:showLegendKey val="0"/>
          <c:showVal val="0"/>
          <c:showCatName val="0"/>
          <c:showSerName val="0"/>
          <c:showPercent val="0"/>
          <c:showBubbleSize val="0"/>
        </c:dLbls>
        <c:gapWidth val="219"/>
        <c:overlap val="-27"/>
        <c:axId val="546557120"/>
        <c:axId val="546557512"/>
      </c:barChart>
      <c:catAx>
        <c:axId val="54655712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46557512"/>
        <c:crosses val="autoZero"/>
        <c:auto val="1"/>
        <c:lblAlgn val="ctr"/>
        <c:lblOffset val="100"/>
        <c:noMultiLvlLbl val="0"/>
      </c:catAx>
      <c:valAx>
        <c:axId val="5465575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46557120"/>
        <c:crosses val="autoZero"/>
        <c:crossBetween val="between"/>
      </c:valAx>
      <c:spPr>
        <a:noFill/>
        <a:ln>
          <a:noFill/>
        </a:ln>
        <a:effectLst/>
      </c:spPr>
    </c:plotArea>
    <c:legend>
      <c:legendPos val="r"/>
      <c:layout>
        <c:manualLayout>
          <c:xMode val="edge"/>
          <c:yMode val="edge"/>
          <c:x val="0.62476630788123966"/>
          <c:y val="3.2835605631832995E-3"/>
          <c:w val="0.37518372703412073"/>
          <c:h val="0.29832675208090681"/>
        </c:manualLayout>
      </c:layout>
      <c:overlay val="1"/>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Texas</c:v>
                </c:pt>
              </c:strCache>
            </c:strRef>
          </c:tx>
          <c:spPr>
            <a:solidFill>
              <a:schemeClr val="accent1"/>
            </a:solidFill>
            <a:ln>
              <a:noFill/>
            </a:ln>
            <a:effectLst/>
          </c:spPr>
          <c:invertIfNegative val="0"/>
          <c:cat>
            <c:strRef>
              <c:f>Sheet1!$A$2</c:f>
              <c:strCache>
                <c:ptCount val="1"/>
                <c:pt idx="0">
                  <c:v>      Average household size</c:v>
                </c:pt>
              </c:strCache>
            </c:strRef>
          </c:cat>
          <c:val>
            <c:numRef>
              <c:f>Sheet1!$B$2</c:f>
              <c:numCache>
                <c:formatCode>0.0</c:formatCode>
                <c:ptCount val="1"/>
                <c:pt idx="0">
                  <c:v>2.85</c:v>
                </c:pt>
              </c:numCache>
            </c:numRef>
          </c:val>
          <c:extLst xmlns:c16r2="http://schemas.microsoft.com/office/drawing/2015/06/chart">
            <c:ext xmlns:c16="http://schemas.microsoft.com/office/drawing/2014/chart" uri="{C3380CC4-5D6E-409C-BE32-E72D297353CC}">
              <c16:uniqueId val="{00000000-2D99-480B-A3C2-AF1BB10424D5}"/>
            </c:ext>
          </c:extLst>
        </c:ser>
        <c:ser>
          <c:idx val="1"/>
          <c:order val="1"/>
          <c:tx>
            <c:strRef>
              <c:f>Sheet1!$C$1</c:f>
              <c:strCache>
                <c:ptCount val="1"/>
                <c:pt idx="0">
                  <c:v>Cameron County</c:v>
                </c:pt>
              </c:strCache>
            </c:strRef>
          </c:tx>
          <c:spPr>
            <a:solidFill>
              <a:schemeClr val="accent2"/>
            </a:solidFill>
            <a:ln>
              <a:noFill/>
            </a:ln>
            <a:effectLst/>
          </c:spPr>
          <c:invertIfNegative val="0"/>
          <c:cat>
            <c:strRef>
              <c:f>Sheet1!$A$2</c:f>
              <c:strCache>
                <c:ptCount val="1"/>
                <c:pt idx="0">
                  <c:v>      Average household size</c:v>
                </c:pt>
              </c:strCache>
            </c:strRef>
          </c:cat>
          <c:val>
            <c:numRef>
              <c:f>Sheet1!$C$2</c:f>
              <c:numCache>
                <c:formatCode>0.0</c:formatCode>
                <c:ptCount val="1"/>
                <c:pt idx="0">
                  <c:v>3.41</c:v>
                </c:pt>
              </c:numCache>
            </c:numRef>
          </c:val>
          <c:extLst xmlns:c16r2="http://schemas.microsoft.com/office/drawing/2015/06/chart">
            <c:ext xmlns:c16="http://schemas.microsoft.com/office/drawing/2014/chart" uri="{C3380CC4-5D6E-409C-BE32-E72D297353CC}">
              <c16:uniqueId val="{00000001-2D99-480B-A3C2-AF1BB10424D5}"/>
            </c:ext>
          </c:extLst>
        </c:ser>
        <c:ser>
          <c:idx val="2"/>
          <c:order val="2"/>
          <c:tx>
            <c:strRef>
              <c:f>Sheet1!$D$1</c:f>
              <c:strCache>
                <c:ptCount val="1"/>
                <c:pt idx="0">
                  <c:v>Hidalgo County</c:v>
                </c:pt>
              </c:strCache>
            </c:strRef>
          </c:tx>
          <c:spPr>
            <a:solidFill>
              <a:schemeClr val="accent3"/>
            </a:solidFill>
            <a:ln>
              <a:noFill/>
            </a:ln>
            <a:effectLst/>
          </c:spPr>
          <c:invertIfNegative val="0"/>
          <c:cat>
            <c:strRef>
              <c:f>Sheet1!$A$2</c:f>
              <c:strCache>
                <c:ptCount val="1"/>
                <c:pt idx="0">
                  <c:v>      Average household size</c:v>
                </c:pt>
              </c:strCache>
            </c:strRef>
          </c:cat>
          <c:val>
            <c:numRef>
              <c:f>Sheet1!$D$2</c:f>
              <c:numCache>
                <c:formatCode>0.0</c:formatCode>
                <c:ptCount val="1"/>
                <c:pt idx="0">
                  <c:v>3.69</c:v>
                </c:pt>
              </c:numCache>
            </c:numRef>
          </c:val>
          <c:extLst xmlns:c16r2="http://schemas.microsoft.com/office/drawing/2015/06/chart">
            <c:ext xmlns:c16="http://schemas.microsoft.com/office/drawing/2014/chart" uri="{C3380CC4-5D6E-409C-BE32-E72D297353CC}">
              <c16:uniqueId val="{00000002-2D99-480B-A3C2-AF1BB10424D5}"/>
            </c:ext>
          </c:extLst>
        </c:ser>
        <c:ser>
          <c:idx val="3"/>
          <c:order val="3"/>
          <c:tx>
            <c:strRef>
              <c:f>Sheet1!$E$1</c:f>
              <c:strCache>
                <c:ptCount val="1"/>
                <c:pt idx="0">
                  <c:v>Webb County</c:v>
                </c:pt>
              </c:strCache>
            </c:strRef>
          </c:tx>
          <c:spPr>
            <a:solidFill>
              <a:schemeClr val="accent4"/>
            </a:solidFill>
            <a:ln>
              <a:noFill/>
            </a:ln>
            <a:effectLst/>
          </c:spPr>
          <c:invertIfNegative val="0"/>
          <c:cat>
            <c:strRef>
              <c:f>Sheet1!$A$2</c:f>
              <c:strCache>
                <c:ptCount val="1"/>
                <c:pt idx="0">
                  <c:v>      Average household size</c:v>
                </c:pt>
              </c:strCache>
            </c:strRef>
          </c:cat>
          <c:val>
            <c:numRef>
              <c:f>Sheet1!$E$2</c:f>
              <c:numCache>
                <c:formatCode>0.0</c:formatCode>
                <c:ptCount val="1"/>
                <c:pt idx="0">
                  <c:v>3.69</c:v>
                </c:pt>
              </c:numCache>
            </c:numRef>
          </c:val>
          <c:extLst xmlns:c16r2="http://schemas.microsoft.com/office/drawing/2015/06/chart">
            <c:ext xmlns:c16="http://schemas.microsoft.com/office/drawing/2014/chart" uri="{C3380CC4-5D6E-409C-BE32-E72D297353CC}">
              <c16:uniqueId val="{00000003-2D99-480B-A3C2-AF1BB10424D5}"/>
            </c:ext>
          </c:extLst>
        </c:ser>
        <c:ser>
          <c:idx val="4"/>
          <c:order val="4"/>
          <c:tx>
            <c:strRef>
              <c:f>Sheet1!$F$1</c:f>
              <c:strCache>
                <c:ptCount val="1"/>
                <c:pt idx="0">
                  <c:v>Nueces County</c:v>
                </c:pt>
              </c:strCache>
            </c:strRef>
          </c:tx>
          <c:spPr>
            <a:solidFill>
              <a:schemeClr val="accent5"/>
            </a:solidFill>
            <a:ln>
              <a:noFill/>
            </a:ln>
            <a:effectLst/>
          </c:spPr>
          <c:invertIfNegative val="0"/>
          <c:cat>
            <c:strRef>
              <c:f>Sheet1!$A$2</c:f>
              <c:strCache>
                <c:ptCount val="1"/>
                <c:pt idx="0">
                  <c:v>      Average household size</c:v>
                </c:pt>
              </c:strCache>
            </c:strRef>
          </c:cat>
          <c:val>
            <c:numRef>
              <c:f>Sheet1!$F$2</c:f>
              <c:numCache>
                <c:formatCode>0.0</c:formatCode>
                <c:ptCount val="1"/>
                <c:pt idx="0">
                  <c:v>2.7</c:v>
                </c:pt>
              </c:numCache>
            </c:numRef>
          </c:val>
          <c:extLst xmlns:c16r2="http://schemas.microsoft.com/office/drawing/2015/06/chart">
            <c:ext xmlns:c16="http://schemas.microsoft.com/office/drawing/2014/chart" uri="{C3380CC4-5D6E-409C-BE32-E72D297353CC}">
              <c16:uniqueId val="{00000004-2D99-480B-A3C2-AF1BB10424D5}"/>
            </c:ext>
          </c:extLst>
        </c:ser>
        <c:ser>
          <c:idx val="5"/>
          <c:order val="5"/>
          <c:tx>
            <c:strRef>
              <c:f>Sheet1!$G$1</c:f>
              <c:strCache>
                <c:ptCount val="1"/>
                <c:pt idx="0">
                  <c:v>Norfolk city, Virginia</c:v>
                </c:pt>
              </c:strCache>
            </c:strRef>
          </c:tx>
          <c:spPr>
            <a:solidFill>
              <a:schemeClr val="accent6"/>
            </a:solidFill>
            <a:ln>
              <a:noFill/>
            </a:ln>
            <a:effectLst/>
          </c:spPr>
          <c:invertIfNegative val="0"/>
          <c:cat>
            <c:strRef>
              <c:f>Sheet1!$A$2</c:f>
              <c:strCache>
                <c:ptCount val="1"/>
                <c:pt idx="0">
                  <c:v>      Average household size</c:v>
                </c:pt>
              </c:strCache>
            </c:strRef>
          </c:cat>
          <c:val>
            <c:numRef>
              <c:f>Sheet1!$G$2</c:f>
              <c:numCache>
                <c:formatCode>0.0</c:formatCode>
                <c:ptCount val="1"/>
                <c:pt idx="0">
                  <c:v>2.5099999999999998</c:v>
                </c:pt>
              </c:numCache>
            </c:numRef>
          </c:val>
          <c:extLst xmlns:c16r2="http://schemas.microsoft.com/office/drawing/2015/06/chart">
            <c:ext xmlns:c16="http://schemas.microsoft.com/office/drawing/2014/chart" uri="{C3380CC4-5D6E-409C-BE32-E72D297353CC}">
              <c16:uniqueId val="{00000005-2D99-480B-A3C2-AF1BB10424D5}"/>
            </c:ext>
          </c:extLst>
        </c:ser>
        <c:ser>
          <c:idx val="6"/>
          <c:order val="6"/>
          <c:tx>
            <c:strRef>
              <c:f>Sheet1!$H$1</c:f>
              <c:strCache>
                <c:ptCount val="1"/>
                <c:pt idx="0">
                  <c:v>San Diego County, California</c:v>
                </c:pt>
              </c:strCache>
            </c:strRef>
          </c:tx>
          <c:spPr>
            <a:solidFill>
              <a:schemeClr val="accent1">
                <a:lumMod val="60000"/>
              </a:schemeClr>
            </a:solidFill>
            <a:ln>
              <a:noFill/>
            </a:ln>
            <a:effectLst/>
          </c:spPr>
          <c:invertIfNegative val="0"/>
          <c:cat>
            <c:strRef>
              <c:f>Sheet1!$A$2</c:f>
              <c:strCache>
                <c:ptCount val="1"/>
                <c:pt idx="0">
                  <c:v>      Average household size</c:v>
                </c:pt>
              </c:strCache>
            </c:strRef>
          </c:cat>
          <c:val>
            <c:numRef>
              <c:f>Sheet1!$H$2</c:f>
              <c:numCache>
                <c:formatCode>0.0</c:formatCode>
                <c:ptCount val="1"/>
                <c:pt idx="0">
                  <c:v>2.89</c:v>
                </c:pt>
              </c:numCache>
            </c:numRef>
          </c:val>
          <c:extLst xmlns:c16r2="http://schemas.microsoft.com/office/drawing/2015/06/chart">
            <c:ext xmlns:c16="http://schemas.microsoft.com/office/drawing/2014/chart" uri="{C3380CC4-5D6E-409C-BE32-E72D297353CC}">
              <c16:uniqueId val="{00000006-2D99-480B-A3C2-AF1BB10424D5}"/>
            </c:ext>
          </c:extLst>
        </c:ser>
        <c:dLbls>
          <c:showLegendKey val="0"/>
          <c:showVal val="0"/>
          <c:showCatName val="0"/>
          <c:showSerName val="0"/>
          <c:showPercent val="0"/>
          <c:showBubbleSize val="0"/>
        </c:dLbls>
        <c:gapWidth val="219"/>
        <c:overlap val="-27"/>
        <c:axId val="637401448"/>
        <c:axId val="637401056"/>
      </c:barChart>
      <c:catAx>
        <c:axId val="637401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7401056"/>
        <c:crosses val="autoZero"/>
        <c:auto val="1"/>
        <c:lblAlgn val="ctr"/>
        <c:lblOffset val="100"/>
        <c:noMultiLvlLbl val="0"/>
      </c:catAx>
      <c:valAx>
        <c:axId val="63740105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7401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Texas</c:v>
                </c:pt>
              </c:strCache>
            </c:strRef>
          </c:tx>
          <c:spPr>
            <a:solidFill>
              <a:schemeClr val="accent1"/>
            </a:solidFill>
            <a:ln>
              <a:noFill/>
            </a:ln>
            <a:effectLst/>
          </c:spPr>
          <c:invertIfNegative val="0"/>
          <c:cat>
            <c:strRef>
              <c:f>Sheet1!$A$2:$A$6</c:f>
              <c:strCache>
                <c:ptCount val="5"/>
                <c:pt idx="0">
                  <c:v>        Per 1,000 unmarried women</c:v>
                </c:pt>
                <c:pt idx="1">
                  <c:v>      Per 1,000 women 15 to 50 years old</c:v>
                </c:pt>
                <c:pt idx="2">
                  <c:v>      Per 1,000 women 15 to 19 years old</c:v>
                </c:pt>
                <c:pt idx="3">
                  <c:v>      Per 1,000 women 20 to 34 years old</c:v>
                </c:pt>
                <c:pt idx="4">
                  <c:v>      Per 1,000 women 35 to 50 years old</c:v>
                </c:pt>
              </c:strCache>
            </c:strRef>
          </c:cat>
          <c:val>
            <c:numRef>
              <c:f>Sheet1!$B$2:$B$6</c:f>
              <c:numCache>
                <c:formatCode>General</c:formatCode>
                <c:ptCount val="5"/>
                <c:pt idx="0">
                  <c:v>39</c:v>
                </c:pt>
                <c:pt idx="1">
                  <c:v>58</c:v>
                </c:pt>
                <c:pt idx="2">
                  <c:v>25</c:v>
                </c:pt>
                <c:pt idx="3">
                  <c:v>101</c:v>
                </c:pt>
                <c:pt idx="4">
                  <c:v>26</c:v>
                </c:pt>
              </c:numCache>
            </c:numRef>
          </c:val>
          <c:extLst xmlns:c16r2="http://schemas.microsoft.com/office/drawing/2015/06/chart">
            <c:ext xmlns:c16="http://schemas.microsoft.com/office/drawing/2014/chart" uri="{C3380CC4-5D6E-409C-BE32-E72D297353CC}">
              <c16:uniqueId val="{00000000-34B4-4DD9-8390-2429B159D3C8}"/>
            </c:ext>
          </c:extLst>
        </c:ser>
        <c:ser>
          <c:idx val="1"/>
          <c:order val="1"/>
          <c:tx>
            <c:strRef>
              <c:f>Sheet1!$C$1</c:f>
              <c:strCache>
                <c:ptCount val="1"/>
                <c:pt idx="0">
                  <c:v>Cameron County</c:v>
                </c:pt>
              </c:strCache>
            </c:strRef>
          </c:tx>
          <c:spPr>
            <a:solidFill>
              <a:schemeClr val="accent2"/>
            </a:solidFill>
            <a:ln>
              <a:noFill/>
            </a:ln>
            <a:effectLst/>
          </c:spPr>
          <c:invertIfNegative val="0"/>
          <c:cat>
            <c:strRef>
              <c:f>Sheet1!$A$2:$A$6</c:f>
              <c:strCache>
                <c:ptCount val="5"/>
                <c:pt idx="0">
                  <c:v>        Per 1,000 unmarried women</c:v>
                </c:pt>
                <c:pt idx="1">
                  <c:v>      Per 1,000 women 15 to 50 years old</c:v>
                </c:pt>
                <c:pt idx="2">
                  <c:v>      Per 1,000 women 15 to 19 years old</c:v>
                </c:pt>
                <c:pt idx="3">
                  <c:v>      Per 1,000 women 20 to 34 years old</c:v>
                </c:pt>
                <c:pt idx="4">
                  <c:v>      Per 1,000 women 35 to 50 years old</c:v>
                </c:pt>
              </c:strCache>
            </c:strRef>
          </c:cat>
          <c:val>
            <c:numRef>
              <c:f>Sheet1!$C$2:$C$6</c:f>
              <c:numCache>
                <c:formatCode>General</c:formatCode>
                <c:ptCount val="5"/>
                <c:pt idx="0">
                  <c:v>50</c:v>
                </c:pt>
                <c:pt idx="1">
                  <c:v>73</c:v>
                </c:pt>
                <c:pt idx="2">
                  <c:v>80</c:v>
                </c:pt>
                <c:pt idx="3">
                  <c:v>116</c:v>
                </c:pt>
                <c:pt idx="4">
                  <c:v>28</c:v>
                </c:pt>
              </c:numCache>
            </c:numRef>
          </c:val>
          <c:extLst xmlns:c16r2="http://schemas.microsoft.com/office/drawing/2015/06/chart">
            <c:ext xmlns:c16="http://schemas.microsoft.com/office/drawing/2014/chart" uri="{C3380CC4-5D6E-409C-BE32-E72D297353CC}">
              <c16:uniqueId val="{00000001-34B4-4DD9-8390-2429B159D3C8}"/>
            </c:ext>
          </c:extLst>
        </c:ser>
        <c:ser>
          <c:idx val="2"/>
          <c:order val="2"/>
          <c:tx>
            <c:strRef>
              <c:f>Sheet1!$D$1</c:f>
              <c:strCache>
                <c:ptCount val="1"/>
                <c:pt idx="0">
                  <c:v>Hidalgo County</c:v>
                </c:pt>
              </c:strCache>
            </c:strRef>
          </c:tx>
          <c:spPr>
            <a:solidFill>
              <a:schemeClr val="accent3"/>
            </a:solidFill>
            <a:ln>
              <a:noFill/>
            </a:ln>
            <a:effectLst/>
          </c:spPr>
          <c:invertIfNegative val="0"/>
          <c:cat>
            <c:strRef>
              <c:f>Sheet1!$A$2:$A$6</c:f>
              <c:strCache>
                <c:ptCount val="5"/>
                <c:pt idx="0">
                  <c:v>        Per 1,000 unmarried women</c:v>
                </c:pt>
                <c:pt idx="1">
                  <c:v>      Per 1,000 women 15 to 50 years old</c:v>
                </c:pt>
                <c:pt idx="2">
                  <c:v>      Per 1,000 women 15 to 19 years old</c:v>
                </c:pt>
                <c:pt idx="3">
                  <c:v>      Per 1,000 women 20 to 34 years old</c:v>
                </c:pt>
                <c:pt idx="4">
                  <c:v>      Per 1,000 women 35 to 50 years old</c:v>
                </c:pt>
              </c:strCache>
            </c:strRef>
          </c:cat>
          <c:val>
            <c:numRef>
              <c:f>Sheet1!$D$2:$D$6</c:f>
              <c:numCache>
                <c:formatCode>General</c:formatCode>
                <c:ptCount val="5"/>
                <c:pt idx="0">
                  <c:v>50</c:v>
                </c:pt>
                <c:pt idx="1">
                  <c:v>67</c:v>
                </c:pt>
                <c:pt idx="2">
                  <c:v>26</c:v>
                </c:pt>
                <c:pt idx="3">
                  <c:v>130</c:v>
                </c:pt>
                <c:pt idx="4">
                  <c:v>20</c:v>
                </c:pt>
              </c:numCache>
            </c:numRef>
          </c:val>
          <c:extLst xmlns:c16r2="http://schemas.microsoft.com/office/drawing/2015/06/chart">
            <c:ext xmlns:c16="http://schemas.microsoft.com/office/drawing/2014/chart" uri="{C3380CC4-5D6E-409C-BE32-E72D297353CC}">
              <c16:uniqueId val="{00000002-34B4-4DD9-8390-2429B159D3C8}"/>
            </c:ext>
          </c:extLst>
        </c:ser>
        <c:ser>
          <c:idx val="3"/>
          <c:order val="3"/>
          <c:tx>
            <c:strRef>
              <c:f>Sheet1!$E$1</c:f>
              <c:strCache>
                <c:ptCount val="1"/>
                <c:pt idx="0">
                  <c:v>Webb County</c:v>
                </c:pt>
              </c:strCache>
            </c:strRef>
          </c:tx>
          <c:spPr>
            <a:solidFill>
              <a:schemeClr val="accent4"/>
            </a:solidFill>
            <a:ln>
              <a:noFill/>
            </a:ln>
            <a:effectLst/>
          </c:spPr>
          <c:invertIfNegative val="0"/>
          <c:cat>
            <c:strRef>
              <c:f>Sheet1!$A$2:$A$6</c:f>
              <c:strCache>
                <c:ptCount val="5"/>
                <c:pt idx="0">
                  <c:v>        Per 1,000 unmarried women</c:v>
                </c:pt>
                <c:pt idx="1">
                  <c:v>      Per 1,000 women 15 to 50 years old</c:v>
                </c:pt>
                <c:pt idx="2">
                  <c:v>      Per 1,000 women 15 to 19 years old</c:v>
                </c:pt>
                <c:pt idx="3">
                  <c:v>      Per 1,000 women 20 to 34 years old</c:v>
                </c:pt>
                <c:pt idx="4">
                  <c:v>      Per 1,000 women 35 to 50 years old</c:v>
                </c:pt>
              </c:strCache>
            </c:strRef>
          </c:cat>
          <c:val>
            <c:numRef>
              <c:f>Sheet1!$E$2:$E$6</c:f>
              <c:numCache>
                <c:formatCode>General</c:formatCode>
                <c:ptCount val="5"/>
                <c:pt idx="0">
                  <c:v>37</c:v>
                </c:pt>
                <c:pt idx="1">
                  <c:v>59</c:v>
                </c:pt>
                <c:pt idx="2">
                  <c:v>34</c:v>
                </c:pt>
                <c:pt idx="3">
                  <c:v>117</c:v>
                </c:pt>
                <c:pt idx="4">
                  <c:v>10</c:v>
                </c:pt>
              </c:numCache>
            </c:numRef>
          </c:val>
          <c:extLst xmlns:c16r2="http://schemas.microsoft.com/office/drawing/2015/06/chart">
            <c:ext xmlns:c16="http://schemas.microsoft.com/office/drawing/2014/chart" uri="{C3380CC4-5D6E-409C-BE32-E72D297353CC}">
              <c16:uniqueId val="{00000003-34B4-4DD9-8390-2429B159D3C8}"/>
            </c:ext>
          </c:extLst>
        </c:ser>
        <c:ser>
          <c:idx val="4"/>
          <c:order val="4"/>
          <c:tx>
            <c:strRef>
              <c:f>Sheet1!$F$1</c:f>
              <c:strCache>
                <c:ptCount val="1"/>
                <c:pt idx="0">
                  <c:v>Nueces County</c:v>
                </c:pt>
              </c:strCache>
            </c:strRef>
          </c:tx>
          <c:spPr>
            <a:solidFill>
              <a:schemeClr val="accent5"/>
            </a:solidFill>
            <a:ln>
              <a:noFill/>
            </a:ln>
            <a:effectLst/>
          </c:spPr>
          <c:invertIfNegative val="0"/>
          <c:cat>
            <c:strRef>
              <c:f>Sheet1!$A$2:$A$6</c:f>
              <c:strCache>
                <c:ptCount val="5"/>
                <c:pt idx="0">
                  <c:v>        Per 1,000 unmarried women</c:v>
                </c:pt>
                <c:pt idx="1">
                  <c:v>      Per 1,000 women 15 to 50 years old</c:v>
                </c:pt>
                <c:pt idx="2">
                  <c:v>      Per 1,000 women 15 to 19 years old</c:v>
                </c:pt>
                <c:pt idx="3">
                  <c:v>      Per 1,000 women 20 to 34 years old</c:v>
                </c:pt>
                <c:pt idx="4">
                  <c:v>      Per 1,000 women 35 to 50 years old</c:v>
                </c:pt>
              </c:strCache>
            </c:strRef>
          </c:cat>
          <c:val>
            <c:numRef>
              <c:f>Sheet1!$F$2:$F$6</c:f>
              <c:numCache>
                <c:formatCode>General</c:formatCode>
                <c:ptCount val="5"/>
                <c:pt idx="0">
                  <c:v>48</c:v>
                </c:pt>
                <c:pt idx="1">
                  <c:v>63</c:v>
                </c:pt>
                <c:pt idx="2">
                  <c:v>42</c:v>
                </c:pt>
                <c:pt idx="3">
                  <c:v>88</c:v>
                </c:pt>
                <c:pt idx="4">
                  <c:v>42</c:v>
                </c:pt>
              </c:numCache>
            </c:numRef>
          </c:val>
          <c:extLst xmlns:c16r2="http://schemas.microsoft.com/office/drawing/2015/06/chart">
            <c:ext xmlns:c16="http://schemas.microsoft.com/office/drawing/2014/chart" uri="{C3380CC4-5D6E-409C-BE32-E72D297353CC}">
              <c16:uniqueId val="{00000004-34B4-4DD9-8390-2429B159D3C8}"/>
            </c:ext>
          </c:extLst>
        </c:ser>
        <c:ser>
          <c:idx val="5"/>
          <c:order val="5"/>
          <c:tx>
            <c:strRef>
              <c:f>Sheet1!$G$1</c:f>
              <c:strCache>
                <c:ptCount val="1"/>
                <c:pt idx="0">
                  <c:v>Norfolk city, Virginia</c:v>
                </c:pt>
              </c:strCache>
            </c:strRef>
          </c:tx>
          <c:spPr>
            <a:solidFill>
              <a:schemeClr val="accent6"/>
            </a:solidFill>
            <a:ln>
              <a:noFill/>
            </a:ln>
            <a:effectLst/>
          </c:spPr>
          <c:invertIfNegative val="0"/>
          <c:cat>
            <c:strRef>
              <c:f>Sheet1!$A$2:$A$6</c:f>
              <c:strCache>
                <c:ptCount val="5"/>
                <c:pt idx="0">
                  <c:v>        Per 1,000 unmarried women</c:v>
                </c:pt>
                <c:pt idx="1">
                  <c:v>      Per 1,000 women 15 to 50 years old</c:v>
                </c:pt>
                <c:pt idx="2">
                  <c:v>      Per 1,000 women 15 to 19 years old</c:v>
                </c:pt>
                <c:pt idx="3">
                  <c:v>      Per 1,000 women 20 to 34 years old</c:v>
                </c:pt>
                <c:pt idx="4">
                  <c:v>      Per 1,000 women 35 to 50 years old</c:v>
                </c:pt>
              </c:strCache>
            </c:strRef>
          </c:cat>
          <c:val>
            <c:numRef>
              <c:f>Sheet1!$G$2:$G$6</c:f>
              <c:numCache>
                <c:formatCode>General</c:formatCode>
                <c:ptCount val="5"/>
                <c:pt idx="0">
                  <c:v>27</c:v>
                </c:pt>
                <c:pt idx="1">
                  <c:v>51</c:v>
                </c:pt>
                <c:pt idx="2">
                  <c:v>10</c:v>
                </c:pt>
                <c:pt idx="3">
                  <c:v>78</c:v>
                </c:pt>
                <c:pt idx="4">
                  <c:v>21</c:v>
                </c:pt>
              </c:numCache>
            </c:numRef>
          </c:val>
          <c:extLst xmlns:c16r2="http://schemas.microsoft.com/office/drawing/2015/06/chart">
            <c:ext xmlns:c16="http://schemas.microsoft.com/office/drawing/2014/chart" uri="{C3380CC4-5D6E-409C-BE32-E72D297353CC}">
              <c16:uniqueId val="{00000005-34B4-4DD9-8390-2429B159D3C8}"/>
            </c:ext>
          </c:extLst>
        </c:ser>
        <c:ser>
          <c:idx val="6"/>
          <c:order val="6"/>
          <c:tx>
            <c:strRef>
              <c:f>Sheet1!$H$1</c:f>
              <c:strCache>
                <c:ptCount val="1"/>
                <c:pt idx="0">
                  <c:v>San Diego County, California</c:v>
                </c:pt>
              </c:strCache>
            </c:strRef>
          </c:tx>
          <c:spPr>
            <a:solidFill>
              <a:schemeClr val="accent1">
                <a:lumMod val="60000"/>
              </a:schemeClr>
            </a:solidFill>
            <a:ln>
              <a:noFill/>
            </a:ln>
            <a:effectLst/>
          </c:spPr>
          <c:invertIfNegative val="0"/>
          <c:cat>
            <c:strRef>
              <c:f>Sheet1!$A$2:$A$6</c:f>
              <c:strCache>
                <c:ptCount val="5"/>
                <c:pt idx="0">
                  <c:v>        Per 1,000 unmarried women</c:v>
                </c:pt>
                <c:pt idx="1">
                  <c:v>      Per 1,000 women 15 to 50 years old</c:v>
                </c:pt>
                <c:pt idx="2">
                  <c:v>      Per 1,000 women 15 to 19 years old</c:v>
                </c:pt>
                <c:pt idx="3">
                  <c:v>      Per 1,000 women 20 to 34 years old</c:v>
                </c:pt>
                <c:pt idx="4">
                  <c:v>      Per 1,000 women 35 to 50 years old</c:v>
                </c:pt>
              </c:strCache>
            </c:strRef>
          </c:cat>
          <c:val>
            <c:numRef>
              <c:f>Sheet1!$H$2:$H$6</c:f>
              <c:numCache>
                <c:formatCode>General</c:formatCode>
                <c:ptCount val="5"/>
                <c:pt idx="0">
                  <c:v>25</c:v>
                </c:pt>
                <c:pt idx="1">
                  <c:v>47</c:v>
                </c:pt>
                <c:pt idx="2">
                  <c:v>14</c:v>
                </c:pt>
                <c:pt idx="3">
                  <c:v>77</c:v>
                </c:pt>
                <c:pt idx="4">
                  <c:v>25</c:v>
                </c:pt>
              </c:numCache>
            </c:numRef>
          </c:val>
          <c:extLst xmlns:c16r2="http://schemas.microsoft.com/office/drawing/2015/06/chart">
            <c:ext xmlns:c16="http://schemas.microsoft.com/office/drawing/2014/chart" uri="{C3380CC4-5D6E-409C-BE32-E72D297353CC}">
              <c16:uniqueId val="{00000006-34B4-4DD9-8390-2429B159D3C8}"/>
            </c:ext>
          </c:extLst>
        </c:ser>
        <c:dLbls>
          <c:showLegendKey val="0"/>
          <c:showVal val="0"/>
          <c:showCatName val="0"/>
          <c:showSerName val="0"/>
          <c:showPercent val="0"/>
          <c:showBubbleSize val="0"/>
        </c:dLbls>
        <c:gapWidth val="219"/>
        <c:overlap val="-27"/>
        <c:axId val="637403800"/>
        <c:axId val="637402232"/>
      </c:barChart>
      <c:catAx>
        <c:axId val="637403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7402232"/>
        <c:crosses val="autoZero"/>
        <c:auto val="1"/>
        <c:lblAlgn val="ctr"/>
        <c:lblOffset val="100"/>
        <c:noMultiLvlLbl val="0"/>
      </c:catAx>
      <c:valAx>
        <c:axId val="637402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7403800"/>
        <c:crosses val="autoZero"/>
        <c:crossBetween val="between"/>
      </c:valAx>
      <c:spPr>
        <a:noFill/>
        <a:ln>
          <a:noFill/>
        </a:ln>
        <a:effectLst/>
      </c:spPr>
    </c:plotArea>
    <c:legend>
      <c:legendPos val="t"/>
      <c:layout>
        <c:manualLayout>
          <c:xMode val="edge"/>
          <c:yMode val="edge"/>
          <c:x val="8.0197677992953589E-2"/>
          <c:y val="2.722940776038121E-3"/>
          <c:w val="0.34110614551559432"/>
          <c:h val="0.42876497483423831"/>
        </c:manualLayout>
      </c:layout>
      <c:overlay val="0"/>
      <c:spPr>
        <a:noFill/>
        <a:ln>
          <a:noFill/>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Texas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Percent high school graduate or higher</c:v>
                </c:pt>
                <c:pt idx="1">
                  <c:v>      Percent bachelor's degree or higher</c:v>
                </c:pt>
              </c:strCache>
            </c:strRef>
          </c:cat>
          <c:val>
            <c:numRef>
              <c:f>Sheet1!$B$2:$B$3</c:f>
              <c:numCache>
                <c:formatCode>0.0%</c:formatCode>
                <c:ptCount val="2"/>
                <c:pt idx="0">
                  <c:v>0.82399999999999995</c:v>
                </c:pt>
                <c:pt idx="1">
                  <c:v>0.28399999999999997</c:v>
                </c:pt>
              </c:numCache>
            </c:numRef>
          </c:val>
          <c:extLst xmlns:c16r2="http://schemas.microsoft.com/office/drawing/2015/06/chart">
            <c:ext xmlns:c16="http://schemas.microsoft.com/office/drawing/2014/chart" uri="{C3380CC4-5D6E-409C-BE32-E72D297353CC}">
              <c16:uniqueId val="{00000000-134E-416D-880E-4B59FB7FC6C9}"/>
            </c:ext>
          </c:extLst>
        </c:ser>
        <c:ser>
          <c:idx val="1"/>
          <c:order val="1"/>
          <c:tx>
            <c:strRef>
              <c:f>Sheet1!$C$1</c:f>
              <c:strCache>
                <c:ptCount val="1"/>
                <c:pt idx="0">
                  <c:v>Cameron County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Percent high school graduate or higher</c:v>
                </c:pt>
                <c:pt idx="1">
                  <c:v>      Percent bachelor's degree or higher</c:v>
                </c:pt>
              </c:strCache>
            </c:strRef>
          </c:cat>
          <c:val>
            <c:numRef>
              <c:f>Sheet1!$C$2:$C$3</c:f>
              <c:numCache>
                <c:formatCode>0.0%</c:formatCode>
                <c:ptCount val="2"/>
                <c:pt idx="0">
                  <c:v>0.65500000000000003</c:v>
                </c:pt>
                <c:pt idx="1">
                  <c:v>0.152</c:v>
                </c:pt>
              </c:numCache>
            </c:numRef>
          </c:val>
          <c:extLst xmlns:c16r2="http://schemas.microsoft.com/office/drawing/2015/06/chart">
            <c:ext xmlns:c16="http://schemas.microsoft.com/office/drawing/2014/chart" uri="{C3380CC4-5D6E-409C-BE32-E72D297353CC}">
              <c16:uniqueId val="{00000001-134E-416D-880E-4B59FB7FC6C9}"/>
            </c:ext>
          </c:extLst>
        </c:ser>
        <c:ser>
          <c:idx val="2"/>
          <c:order val="2"/>
          <c:tx>
            <c:strRef>
              <c:f>Sheet1!$D$1</c:f>
              <c:strCache>
                <c:ptCount val="1"/>
                <c:pt idx="0">
                  <c:v>Hidalgo County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Percent high school graduate or higher</c:v>
                </c:pt>
                <c:pt idx="1">
                  <c:v>      Percent bachelor's degree or higher</c:v>
                </c:pt>
              </c:strCache>
            </c:strRef>
          </c:cat>
          <c:val>
            <c:numRef>
              <c:f>Sheet1!$D$2:$D$3</c:f>
              <c:numCache>
                <c:formatCode>0.0%</c:formatCode>
                <c:ptCount val="2"/>
                <c:pt idx="0">
                  <c:v>0.61799999999999999</c:v>
                </c:pt>
                <c:pt idx="1">
                  <c:v>0.17299999999999999</c:v>
                </c:pt>
              </c:numCache>
            </c:numRef>
          </c:val>
          <c:extLst xmlns:c16r2="http://schemas.microsoft.com/office/drawing/2015/06/chart">
            <c:ext xmlns:c16="http://schemas.microsoft.com/office/drawing/2014/chart" uri="{C3380CC4-5D6E-409C-BE32-E72D297353CC}">
              <c16:uniqueId val="{00000002-134E-416D-880E-4B59FB7FC6C9}"/>
            </c:ext>
          </c:extLst>
        </c:ser>
        <c:ser>
          <c:idx val="3"/>
          <c:order val="3"/>
          <c:tx>
            <c:strRef>
              <c:f>Sheet1!$E$1</c:f>
              <c:strCache>
                <c:ptCount val="1"/>
                <c:pt idx="0">
                  <c:v>Webb County</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Percent high school graduate or higher</c:v>
                </c:pt>
                <c:pt idx="1">
                  <c:v>      Percent bachelor's degree or higher</c:v>
                </c:pt>
              </c:strCache>
            </c:strRef>
          </c:cat>
          <c:val>
            <c:numRef>
              <c:f>Sheet1!$E$2:$E$3</c:f>
              <c:numCache>
                <c:formatCode>0.0%</c:formatCode>
                <c:ptCount val="2"/>
                <c:pt idx="0">
                  <c:v>0.66400000000000003</c:v>
                </c:pt>
                <c:pt idx="1">
                  <c:v>0.17399999999999999</c:v>
                </c:pt>
              </c:numCache>
            </c:numRef>
          </c:val>
          <c:extLst xmlns:c16r2="http://schemas.microsoft.com/office/drawing/2015/06/chart">
            <c:ext xmlns:c16="http://schemas.microsoft.com/office/drawing/2014/chart" uri="{C3380CC4-5D6E-409C-BE32-E72D297353CC}">
              <c16:uniqueId val="{00000003-134E-416D-880E-4B59FB7FC6C9}"/>
            </c:ext>
          </c:extLst>
        </c:ser>
        <c:ser>
          <c:idx val="4"/>
          <c:order val="4"/>
          <c:tx>
            <c:strRef>
              <c:f>Sheet1!$F$1</c:f>
              <c:strCache>
                <c:ptCount val="1"/>
                <c:pt idx="0">
                  <c:v>Nueces County</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Percent high school graduate or higher</c:v>
                </c:pt>
                <c:pt idx="1">
                  <c:v>      Percent bachelor's degree or higher</c:v>
                </c:pt>
              </c:strCache>
            </c:strRef>
          </c:cat>
          <c:val>
            <c:numRef>
              <c:f>Sheet1!$F$2:$F$3</c:f>
              <c:numCache>
                <c:formatCode>0.0%</c:formatCode>
                <c:ptCount val="2"/>
                <c:pt idx="0">
                  <c:v>0.80400000000000005</c:v>
                </c:pt>
                <c:pt idx="1">
                  <c:v>0.20599999999999999</c:v>
                </c:pt>
              </c:numCache>
            </c:numRef>
          </c:val>
          <c:extLst xmlns:c16r2="http://schemas.microsoft.com/office/drawing/2015/06/chart">
            <c:ext xmlns:c16="http://schemas.microsoft.com/office/drawing/2014/chart" uri="{C3380CC4-5D6E-409C-BE32-E72D297353CC}">
              <c16:uniqueId val="{00000004-134E-416D-880E-4B59FB7FC6C9}"/>
            </c:ext>
          </c:extLst>
        </c:ser>
        <c:ser>
          <c:idx val="5"/>
          <c:order val="5"/>
          <c:tx>
            <c:strRef>
              <c:f>Sheet1!$G$1</c:f>
              <c:strCache>
                <c:ptCount val="1"/>
                <c:pt idx="0">
                  <c:v>Norfolk city, Virginia</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Percent high school graduate or higher</c:v>
                </c:pt>
                <c:pt idx="1">
                  <c:v>      Percent bachelor's degree or higher</c:v>
                </c:pt>
              </c:strCache>
            </c:strRef>
          </c:cat>
          <c:val>
            <c:numRef>
              <c:f>Sheet1!$G$2:$G$3</c:f>
              <c:numCache>
                <c:formatCode>0.0%</c:formatCode>
                <c:ptCount val="2"/>
                <c:pt idx="0">
                  <c:v>0.873</c:v>
                </c:pt>
                <c:pt idx="1">
                  <c:v>0.26600000000000001</c:v>
                </c:pt>
              </c:numCache>
            </c:numRef>
          </c:val>
          <c:extLst xmlns:c16r2="http://schemas.microsoft.com/office/drawing/2015/06/chart">
            <c:ext xmlns:c16="http://schemas.microsoft.com/office/drawing/2014/chart" uri="{C3380CC4-5D6E-409C-BE32-E72D297353CC}">
              <c16:uniqueId val="{00000005-134E-416D-880E-4B59FB7FC6C9}"/>
            </c:ext>
          </c:extLst>
        </c:ser>
        <c:ser>
          <c:idx val="6"/>
          <c:order val="6"/>
          <c:tx>
            <c:strRef>
              <c:f>Sheet1!$H$1</c:f>
              <c:strCache>
                <c:ptCount val="1"/>
                <c:pt idx="0">
                  <c:v>San Diego County, California</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Percent high school graduate or higher</c:v>
                </c:pt>
                <c:pt idx="1">
                  <c:v>      Percent bachelor's degree or higher</c:v>
                </c:pt>
              </c:strCache>
            </c:strRef>
          </c:cat>
          <c:val>
            <c:numRef>
              <c:f>Sheet1!$H$2:$H$3</c:f>
              <c:numCache>
                <c:formatCode>0.0%</c:formatCode>
                <c:ptCount val="2"/>
                <c:pt idx="0">
                  <c:v>0.86599999999999999</c:v>
                </c:pt>
                <c:pt idx="1">
                  <c:v>0.372</c:v>
                </c:pt>
              </c:numCache>
            </c:numRef>
          </c:val>
          <c:extLst xmlns:c16r2="http://schemas.microsoft.com/office/drawing/2015/06/chart">
            <c:ext xmlns:c16="http://schemas.microsoft.com/office/drawing/2014/chart" uri="{C3380CC4-5D6E-409C-BE32-E72D297353CC}">
              <c16:uniqueId val="{00000006-134E-416D-880E-4B59FB7FC6C9}"/>
            </c:ext>
          </c:extLst>
        </c:ser>
        <c:dLbls>
          <c:dLblPos val="ctr"/>
          <c:showLegendKey val="0"/>
          <c:showVal val="1"/>
          <c:showCatName val="0"/>
          <c:showSerName val="0"/>
          <c:showPercent val="0"/>
          <c:showBubbleSize val="0"/>
        </c:dLbls>
        <c:gapWidth val="92"/>
        <c:overlap val="-14"/>
        <c:axId val="637406152"/>
        <c:axId val="637400272"/>
      </c:barChart>
      <c:catAx>
        <c:axId val="637406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37400272"/>
        <c:crosses val="autoZero"/>
        <c:auto val="1"/>
        <c:lblAlgn val="ctr"/>
        <c:lblOffset val="100"/>
        <c:noMultiLvlLbl val="0"/>
      </c:catAx>
      <c:valAx>
        <c:axId val="63740027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7406152"/>
        <c:crosses val="autoZero"/>
        <c:crossBetween val="between"/>
      </c:valAx>
      <c:spPr>
        <a:noFill/>
        <a:ln>
          <a:noFill/>
        </a:ln>
        <a:effectLst/>
      </c:spPr>
    </c:plotArea>
    <c:legend>
      <c:legendPos val="b"/>
      <c:layout>
        <c:manualLayout>
          <c:xMode val="edge"/>
          <c:yMode val="edge"/>
          <c:x val="0.56668416447944003"/>
          <c:y val="2.7229405065801425E-3"/>
          <c:w val="0.42669173110117992"/>
          <c:h val="0.40593129196580152"/>
        </c:manualLayout>
      </c:layout>
      <c:overlay val="0"/>
      <c:spPr>
        <a:noFill/>
        <a:ln>
          <a:noFill/>
        </a:ln>
        <a:effectLst/>
      </c:spPr>
      <c:txPr>
        <a:bodyPr rot="5400000" spcFirstLastPara="1" vertOverflow="ellipsis" wrap="square" anchor="b" anchorCtr="1"/>
        <a:lstStyle/>
        <a:p>
          <a:pPr>
            <a:defRPr sz="1400" b="0" i="0" u="none" strike="noStrike" kern="1200" baseline="0">
              <a:ln>
                <a:noFill/>
              </a:ln>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Texas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Civilian veterans</c:v>
                </c:pt>
              </c:strCache>
            </c:strRef>
          </c:cat>
          <c:val>
            <c:numRef>
              <c:f>Sheet1!$B$2</c:f>
              <c:numCache>
                <c:formatCode>0.00%</c:formatCode>
                <c:ptCount val="1"/>
                <c:pt idx="0">
                  <c:v>7.2999999999999995E-2</c:v>
                </c:pt>
              </c:numCache>
            </c:numRef>
          </c:val>
          <c:extLst xmlns:c16r2="http://schemas.microsoft.com/office/drawing/2015/06/chart">
            <c:ext xmlns:c16="http://schemas.microsoft.com/office/drawing/2014/chart" uri="{C3380CC4-5D6E-409C-BE32-E72D297353CC}">
              <c16:uniqueId val="{00000000-4533-4992-A89F-FA924C5BF05A}"/>
            </c:ext>
          </c:extLst>
        </c:ser>
        <c:ser>
          <c:idx val="1"/>
          <c:order val="1"/>
          <c:tx>
            <c:strRef>
              <c:f>Sheet1!$C$1</c:f>
              <c:strCache>
                <c:ptCount val="1"/>
                <c:pt idx="0">
                  <c:v>Cameron County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Civilian veterans</c:v>
                </c:pt>
              </c:strCache>
            </c:strRef>
          </c:cat>
          <c:val>
            <c:numRef>
              <c:f>Sheet1!$C$2</c:f>
              <c:numCache>
                <c:formatCode>0.00%</c:formatCode>
                <c:ptCount val="1"/>
                <c:pt idx="0">
                  <c:v>4.7E-2</c:v>
                </c:pt>
              </c:numCache>
            </c:numRef>
          </c:val>
          <c:extLst xmlns:c16r2="http://schemas.microsoft.com/office/drawing/2015/06/chart">
            <c:ext xmlns:c16="http://schemas.microsoft.com/office/drawing/2014/chart" uri="{C3380CC4-5D6E-409C-BE32-E72D297353CC}">
              <c16:uniqueId val="{00000001-4533-4992-A89F-FA924C5BF05A}"/>
            </c:ext>
          </c:extLst>
        </c:ser>
        <c:ser>
          <c:idx val="2"/>
          <c:order val="2"/>
          <c:tx>
            <c:strRef>
              <c:f>Sheet1!$D$1</c:f>
              <c:strCache>
                <c:ptCount val="1"/>
                <c:pt idx="0">
                  <c:v>Hidalgo County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Civilian veterans</c:v>
                </c:pt>
              </c:strCache>
            </c:strRef>
          </c:cat>
          <c:val>
            <c:numRef>
              <c:f>Sheet1!$D$2</c:f>
              <c:numCache>
                <c:formatCode>0.00%</c:formatCode>
                <c:ptCount val="1"/>
                <c:pt idx="0">
                  <c:v>3.5000000000000003E-2</c:v>
                </c:pt>
              </c:numCache>
            </c:numRef>
          </c:val>
          <c:extLst xmlns:c16r2="http://schemas.microsoft.com/office/drawing/2015/06/chart">
            <c:ext xmlns:c16="http://schemas.microsoft.com/office/drawing/2014/chart" uri="{C3380CC4-5D6E-409C-BE32-E72D297353CC}">
              <c16:uniqueId val="{00000002-4533-4992-A89F-FA924C5BF05A}"/>
            </c:ext>
          </c:extLst>
        </c:ser>
        <c:ser>
          <c:idx val="3"/>
          <c:order val="3"/>
          <c:tx>
            <c:strRef>
              <c:f>Sheet1!$E$1</c:f>
              <c:strCache>
                <c:ptCount val="1"/>
                <c:pt idx="0">
                  <c:v>Webb County</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Civilian veterans</c:v>
                </c:pt>
              </c:strCache>
            </c:strRef>
          </c:cat>
          <c:val>
            <c:numRef>
              <c:f>Sheet1!$E$2</c:f>
              <c:numCache>
                <c:formatCode>0.00%</c:formatCode>
                <c:ptCount val="1"/>
                <c:pt idx="0">
                  <c:v>2.8000000000000001E-2</c:v>
                </c:pt>
              </c:numCache>
            </c:numRef>
          </c:val>
          <c:extLst xmlns:c16r2="http://schemas.microsoft.com/office/drawing/2015/06/chart">
            <c:ext xmlns:c16="http://schemas.microsoft.com/office/drawing/2014/chart" uri="{C3380CC4-5D6E-409C-BE32-E72D297353CC}">
              <c16:uniqueId val="{00000003-4533-4992-A89F-FA924C5BF05A}"/>
            </c:ext>
          </c:extLst>
        </c:ser>
        <c:ser>
          <c:idx val="4"/>
          <c:order val="4"/>
          <c:tx>
            <c:strRef>
              <c:f>Sheet1!$F$1</c:f>
              <c:strCache>
                <c:ptCount val="1"/>
                <c:pt idx="0">
                  <c:v>Nueces County</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Civilian veterans</c:v>
                </c:pt>
              </c:strCache>
            </c:strRef>
          </c:cat>
          <c:val>
            <c:numRef>
              <c:f>Sheet1!$F$2</c:f>
              <c:numCache>
                <c:formatCode>0.00%</c:formatCode>
                <c:ptCount val="1"/>
                <c:pt idx="0">
                  <c:v>0.10199999999999999</c:v>
                </c:pt>
              </c:numCache>
            </c:numRef>
          </c:val>
          <c:extLst xmlns:c16r2="http://schemas.microsoft.com/office/drawing/2015/06/chart">
            <c:ext xmlns:c16="http://schemas.microsoft.com/office/drawing/2014/chart" uri="{C3380CC4-5D6E-409C-BE32-E72D297353CC}">
              <c16:uniqueId val="{00000004-4533-4992-A89F-FA924C5BF05A}"/>
            </c:ext>
          </c:extLst>
        </c:ser>
        <c:ser>
          <c:idx val="5"/>
          <c:order val="5"/>
          <c:tx>
            <c:strRef>
              <c:f>Sheet1!$G$1</c:f>
              <c:strCache>
                <c:ptCount val="1"/>
                <c:pt idx="0">
                  <c:v>Norfolk city, Virginia</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Civilian veterans</c:v>
                </c:pt>
              </c:strCache>
            </c:strRef>
          </c:cat>
          <c:val>
            <c:numRef>
              <c:f>Sheet1!$G$2</c:f>
              <c:numCache>
                <c:formatCode>0.00%</c:formatCode>
                <c:ptCount val="1"/>
                <c:pt idx="0">
                  <c:v>0.17199999999999999</c:v>
                </c:pt>
              </c:numCache>
            </c:numRef>
          </c:val>
          <c:extLst xmlns:c16r2="http://schemas.microsoft.com/office/drawing/2015/06/chart">
            <c:ext xmlns:c16="http://schemas.microsoft.com/office/drawing/2014/chart" uri="{C3380CC4-5D6E-409C-BE32-E72D297353CC}">
              <c16:uniqueId val="{00000005-4533-4992-A89F-FA924C5BF05A}"/>
            </c:ext>
          </c:extLst>
        </c:ser>
        <c:ser>
          <c:idx val="6"/>
          <c:order val="6"/>
          <c:tx>
            <c:strRef>
              <c:f>Sheet1!$H$1</c:f>
              <c:strCache>
                <c:ptCount val="1"/>
                <c:pt idx="0">
                  <c:v>San Diego County, California</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Civilian veterans</c:v>
                </c:pt>
              </c:strCache>
            </c:strRef>
          </c:cat>
          <c:val>
            <c:numRef>
              <c:f>Sheet1!$H$2</c:f>
              <c:numCache>
                <c:formatCode>0.00%</c:formatCode>
                <c:ptCount val="1"/>
                <c:pt idx="0">
                  <c:v>9.1999999999999998E-2</c:v>
                </c:pt>
              </c:numCache>
            </c:numRef>
          </c:val>
          <c:extLst xmlns:c16r2="http://schemas.microsoft.com/office/drawing/2015/06/chart">
            <c:ext xmlns:c16="http://schemas.microsoft.com/office/drawing/2014/chart" uri="{C3380CC4-5D6E-409C-BE32-E72D297353CC}">
              <c16:uniqueId val="{00000006-4533-4992-A89F-FA924C5BF05A}"/>
            </c:ext>
          </c:extLst>
        </c:ser>
        <c:dLbls>
          <c:dLblPos val="ctr"/>
          <c:showLegendKey val="0"/>
          <c:showVal val="1"/>
          <c:showCatName val="0"/>
          <c:showSerName val="0"/>
          <c:showPercent val="0"/>
          <c:showBubbleSize val="0"/>
        </c:dLbls>
        <c:gapWidth val="86"/>
        <c:overlap val="-20"/>
        <c:axId val="637405760"/>
        <c:axId val="637400664"/>
      </c:barChart>
      <c:catAx>
        <c:axId val="637405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7400664"/>
        <c:crosses val="autoZero"/>
        <c:auto val="1"/>
        <c:lblAlgn val="ctr"/>
        <c:lblOffset val="100"/>
        <c:noMultiLvlLbl val="0"/>
      </c:catAx>
      <c:valAx>
        <c:axId val="63740066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7405760"/>
        <c:crosses val="autoZero"/>
        <c:crossBetween val="between"/>
      </c:valAx>
      <c:spPr>
        <a:noFill/>
        <a:ln>
          <a:noFill/>
        </a:ln>
        <a:effectLst/>
      </c:spPr>
    </c:plotArea>
    <c:legend>
      <c:legendPos val="t"/>
      <c:layout>
        <c:manualLayout>
          <c:xMode val="edge"/>
          <c:yMode val="edge"/>
          <c:x val="8.993644389492636E-2"/>
          <c:y val="3.8018621656033029E-4"/>
          <c:w val="0.89215719656664538"/>
          <c:h val="0.29605107796484786"/>
        </c:manualLayout>
      </c:layout>
      <c:overlay val="0"/>
      <c:spPr>
        <a:noFill/>
        <a:ln>
          <a:noFill/>
        </a:ln>
        <a:effectLst/>
      </c:spPr>
      <c:txPr>
        <a:bodyPr rot="5400000" spcFirstLastPara="1" vertOverflow="ellipsis" wrap="square" anchor="t" anchorCtr="0"/>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247121136884919E-2"/>
          <c:y val="3.0929263317728245E-2"/>
          <c:w val="0.90324537135560756"/>
          <c:h val="0.72539329053842494"/>
        </c:manualLayout>
      </c:layout>
      <c:barChart>
        <c:barDir val="col"/>
        <c:grouping val="clustered"/>
        <c:varyColors val="0"/>
        <c:ser>
          <c:idx val="0"/>
          <c:order val="0"/>
          <c:tx>
            <c:strRef>
              <c:f>Sheet1!$B$1</c:f>
              <c:strCache>
                <c:ptCount val="1"/>
                <c:pt idx="0">
                  <c:v>Texas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Foreign born</c:v>
                </c:pt>
                <c:pt idx="1">
                  <c:v>      Naturalized U.S. citizen</c:v>
                </c:pt>
              </c:strCache>
            </c:strRef>
          </c:cat>
          <c:val>
            <c:numRef>
              <c:f>Sheet1!$B$2:$B$3</c:f>
              <c:numCache>
                <c:formatCode>0.0%</c:formatCode>
                <c:ptCount val="2"/>
                <c:pt idx="0">
                  <c:v>0.17</c:v>
                </c:pt>
                <c:pt idx="1">
                  <c:v>0.35799999999999998</c:v>
                </c:pt>
              </c:numCache>
            </c:numRef>
          </c:val>
          <c:extLst xmlns:c16r2="http://schemas.microsoft.com/office/drawing/2015/06/chart">
            <c:ext xmlns:c16="http://schemas.microsoft.com/office/drawing/2014/chart" uri="{C3380CC4-5D6E-409C-BE32-E72D297353CC}">
              <c16:uniqueId val="{00000000-3CDC-406D-9CF9-C24EEED46946}"/>
            </c:ext>
          </c:extLst>
        </c:ser>
        <c:ser>
          <c:idx val="1"/>
          <c:order val="1"/>
          <c:tx>
            <c:strRef>
              <c:f>Sheet1!$C$1</c:f>
              <c:strCache>
                <c:ptCount val="1"/>
                <c:pt idx="0">
                  <c:v>Cameron County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Foreign born</c:v>
                </c:pt>
                <c:pt idx="1">
                  <c:v>      Naturalized U.S. citizen</c:v>
                </c:pt>
              </c:strCache>
            </c:strRef>
          </c:cat>
          <c:val>
            <c:numRef>
              <c:f>Sheet1!$C$2:$C$3</c:f>
              <c:numCache>
                <c:formatCode>0.0%</c:formatCode>
                <c:ptCount val="2"/>
                <c:pt idx="0">
                  <c:v>0.23799999999999999</c:v>
                </c:pt>
                <c:pt idx="1">
                  <c:v>0.32600000000000001</c:v>
                </c:pt>
              </c:numCache>
            </c:numRef>
          </c:val>
          <c:extLst xmlns:c16r2="http://schemas.microsoft.com/office/drawing/2015/06/chart">
            <c:ext xmlns:c16="http://schemas.microsoft.com/office/drawing/2014/chart" uri="{C3380CC4-5D6E-409C-BE32-E72D297353CC}">
              <c16:uniqueId val="{00000001-3CDC-406D-9CF9-C24EEED46946}"/>
            </c:ext>
          </c:extLst>
        </c:ser>
        <c:ser>
          <c:idx val="2"/>
          <c:order val="2"/>
          <c:tx>
            <c:strRef>
              <c:f>Sheet1!$D$1</c:f>
              <c:strCache>
                <c:ptCount val="1"/>
                <c:pt idx="0">
                  <c:v>Hidalgo County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Foreign born</c:v>
                </c:pt>
                <c:pt idx="1">
                  <c:v>      Naturalized U.S. citizen</c:v>
                </c:pt>
              </c:strCache>
            </c:strRef>
          </c:cat>
          <c:val>
            <c:numRef>
              <c:f>Sheet1!$D$2:$D$3</c:f>
              <c:numCache>
                <c:formatCode>0.0%</c:formatCode>
                <c:ptCount val="2"/>
                <c:pt idx="0">
                  <c:v>0.27700000000000002</c:v>
                </c:pt>
                <c:pt idx="1">
                  <c:v>0.26700000000000002</c:v>
                </c:pt>
              </c:numCache>
            </c:numRef>
          </c:val>
          <c:extLst xmlns:c16r2="http://schemas.microsoft.com/office/drawing/2015/06/chart">
            <c:ext xmlns:c16="http://schemas.microsoft.com/office/drawing/2014/chart" uri="{C3380CC4-5D6E-409C-BE32-E72D297353CC}">
              <c16:uniqueId val="{00000002-3CDC-406D-9CF9-C24EEED46946}"/>
            </c:ext>
          </c:extLst>
        </c:ser>
        <c:ser>
          <c:idx val="3"/>
          <c:order val="3"/>
          <c:tx>
            <c:strRef>
              <c:f>Sheet1!$E$1</c:f>
              <c:strCache>
                <c:ptCount val="1"/>
                <c:pt idx="0">
                  <c:v>Webb County</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Foreign born</c:v>
                </c:pt>
                <c:pt idx="1">
                  <c:v>      Naturalized U.S. citizen</c:v>
                </c:pt>
              </c:strCache>
            </c:strRef>
          </c:cat>
          <c:val>
            <c:numRef>
              <c:f>Sheet1!$E$2:$E$3</c:f>
              <c:numCache>
                <c:formatCode>0.0%</c:formatCode>
                <c:ptCount val="2"/>
                <c:pt idx="0">
                  <c:v>0.26800000000000002</c:v>
                </c:pt>
                <c:pt idx="1">
                  <c:v>0.28000000000000003</c:v>
                </c:pt>
              </c:numCache>
            </c:numRef>
          </c:val>
          <c:extLst xmlns:c16r2="http://schemas.microsoft.com/office/drawing/2015/06/chart">
            <c:ext xmlns:c16="http://schemas.microsoft.com/office/drawing/2014/chart" uri="{C3380CC4-5D6E-409C-BE32-E72D297353CC}">
              <c16:uniqueId val="{00000003-3CDC-406D-9CF9-C24EEED46946}"/>
            </c:ext>
          </c:extLst>
        </c:ser>
        <c:ser>
          <c:idx val="4"/>
          <c:order val="4"/>
          <c:tx>
            <c:strRef>
              <c:f>Sheet1!$F$1</c:f>
              <c:strCache>
                <c:ptCount val="1"/>
                <c:pt idx="0">
                  <c:v>Nueces County</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Foreign born</c:v>
                </c:pt>
                <c:pt idx="1">
                  <c:v>      Naturalized U.S. citizen</c:v>
                </c:pt>
              </c:strCache>
            </c:strRef>
          </c:cat>
          <c:val>
            <c:numRef>
              <c:f>Sheet1!$F$2:$F$3</c:f>
              <c:numCache>
                <c:formatCode>0.0%</c:formatCode>
                <c:ptCount val="2"/>
                <c:pt idx="0">
                  <c:v>0.09</c:v>
                </c:pt>
                <c:pt idx="1">
                  <c:v>0.38600000000000001</c:v>
                </c:pt>
              </c:numCache>
            </c:numRef>
          </c:val>
          <c:extLst xmlns:c16r2="http://schemas.microsoft.com/office/drawing/2015/06/chart">
            <c:ext xmlns:c16="http://schemas.microsoft.com/office/drawing/2014/chart" uri="{C3380CC4-5D6E-409C-BE32-E72D297353CC}">
              <c16:uniqueId val="{00000004-3CDC-406D-9CF9-C24EEED46946}"/>
            </c:ext>
          </c:extLst>
        </c:ser>
        <c:ser>
          <c:idx val="5"/>
          <c:order val="5"/>
          <c:tx>
            <c:strRef>
              <c:f>Sheet1!$G$1</c:f>
              <c:strCache>
                <c:ptCount val="1"/>
                <c:pt idx="0">
                  <c:v>Norfolk city, Virginia</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Foreign born</c:v>
                </c:pt>
                <c:pt idx="1">
                  <c:v>      Naturalized U.S. citizen</c:v>
                </c:pt>
              </c:strCache>
            </c:strRef>
          </c:cat>
          <c:val>
            <c:numRef>
              <c:f>Sheet1!$G$2:$G$3</c:f>
              <c:numCache>
                <c:formatCode>0.0%</c:formatCode>
                <c:ptCount val="2"/>
                <c:pt idx="0">
                  <c:v>6.8000000000000005E-2</c:v>
                </c:pt>
                <c:pt idx="1">
                  <c:v>0.52900000000000003</c:v>
                </c:pt>
              </c:numCache>
            </c:numRef>
          </c:val>
          <c:extLst xmlns:c16r2="http://schemas.microsoft.com/office/drawing/2015/06/chart">
            <c:ext xmlns:c16="http://schemas.microsoft.com/office/drawing/2014/chart" uri="{C3380CC4-5D6E-409C-BE32-E72D297353CC}">
              <c16:uniqueId val="{00000005-3CDC-406D-9CF9-C24EEED46946}"/>
            </c:ext>
          </c:extLst>
        </c:ser>
        <c:ser>
          <c:idx val="6"/>
          <c:order val="6"/>
          <c:tx>
            <c:strRef>
              <c:f>Sheet1!$H$1</c:f>
              <c:strCache>
                <c:ptCount val="1"/>
                <c:pt idx="0">
                  <c:v>San Diego County, California</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Foreign born</c:v>
                </c:pt>
                <c:pt idx="1">
                  <c:v>      Naturalized U.S. citizen</c:v>
                </c:pt>
              </c:strCache>
            </c:strRef>
          </c:cat>
          <c:val>
            <c:numRef>
              <c:f>Sheet1!$H$2:$H$3</c:f>
              <c:numCache>
                <c:formatCode>0.0%</c:formatCode>
                <c:ptCount val="2"/>
                <c:pt idx="0">
                  <c:v>0.24199999999999999</c:v>
                </c:pt>
                <c:pt idx="1">
                  <c:v>0.51500000000000001</c:v>
                </c:pt>
              </c:numCache>
            </c:numRef>
          </c:val>
          <c:extLst xmlns:c16r2="http://schemas.microsoft.com/office/drawing/2015/06/chart">
            <c:ext xmlns:c16="http://schemas.microsoft.com/office/drawing/2014/chart" uri="{C3380CC4-5D6E-409C-BE32-E72D297353CC}">
              <c16:uniqueId val="{00000006-3CDC-406D-9CF9-C24EEED46946}"/>
            </c:ext>
          </c:extLst>
        </c:ser>
        <c:dLbls>
          <c:dLblPos val="ctr"/>
          <c:showLegendKey val="0"/>
          <c:showVal val="1"/>
          <c:showCatName val="0"/>
          <c:showSerName val="0"/>
          <c:showPercent val="0"/>
          <c:showBubbleSize val="0"/>
        </c:dLbls>
        <c:gapWidth val="92"/>
        <c:overlap val="-14"/>
        <c:axId val="637403408"/>
        <c:axId val="637399096"/>
      </c:barChart>
      <c:catAx>
        <c:axId val="63740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37399096"/>
        <c:crosses val="autoZero"/>
        <c:auto val="1"/>
        <c:lblAlgn val="ctr"/>
        <c:lblOffset val="100"/>
        <c:noMultiLvlLbl val="0"/>
      </c:catAx>
      <c:valAx>
        <c:axId val="6373990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7403408"/>
        <c:crosses val="autoZero"/>
        <c:crossBetween val="between"/>
      </c:valAx>
      <c:spPr>
        <a:noFill/>
        <a:ln>
          <a:noFill/>
        </a:ln>
        <a:effectLst/>
      </c:spPr>
    </c:plotArea>
    <c:legend>
      <c:legendPos val="b"/>
      <c:layout>
        <c:manualLayout>
          <c:xMode val="edge"/>
          <c:yMode val="edge"/>
          <c:x val="7.1806767397318588E-2"/>
          <c:y val="2.5135444420386547E-3"/>
          <c:w val="0.4762412806507294"/>
          <c:h val="0.36320103645114443"/>
        </c:manualLayout>
      </c:layout>
      <c:overlay val="0"/>
      <c:spPr>
        <a:noFill/>
        <a:ln>
          <a:noFill/>
        </a:ln>
        <a:effectLst/>
      </c:spPr>
      <c:txPr>
        <a:bodyPr rot="5400000" spcFirstLastPara="1" vertOverflow="ellipsis" wrap="square" anchor="t" anchorCtr="0"/>
        <a:lstStyle/>
        <a:p>
          <a:pPr>
            <a:defRPr sz="1400" b="0" i="0" u="none" strike="noStrike" kern="1200" baseline="0">
              <a:ln>
                <a:noFill/>
              </a:ln>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2000</a:t>
            </a:r>
          </a:p>
        </c:rich>
      </c:tx>
      <c:layout>
        <c:manualLayout>
          <c:xMode val="edge"/>
          <c:yMode val="edge"/>
          <c:x val="0.44565812494852752"/>
          <c:y val="7.8510615194236494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DC77-4A32-B009-3156D2EF3824}"/>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DC77-4A32-B009-3156D2EF3824}"/>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DC77-4A32-B009-3156D2EF3824}"/>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DC77-4A32-B009-3156D2EF3824}"/>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DC77-4A32-B009-3156D2EF3824}"/>
              </c:ext>
            </c:extLst>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2"/>
              <c:layout>
                <c:manualLayout>
                  <c:x val="0.13252667554391612"/>
                  <c:y val="0.12464776391231754"/>
                </c:manualLayout>
              </c:layout>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DC77-4A32-B009-3156D2EF3824}"/>
                </c:ext>
                <c:ext xmlns:c15="http://schemas.microsoft.com/office/drawing/2012/chart" uri="{CE6537A1-D6FC-4f65-9D91-7224C49458BB}">
                  <c15:layout>
                    <c:manualLayout>
                      <c:w val="0.15025170888394127"/>
                      <c:h val="0.11486444353417644"/>
                    </c:manualLayout>
                  </c15:layout>
                </c:ext>
              </c:extLst>
            </c:dLbl>
            <c:dLbl>
              <c:idx val="3"/>
              <c:layout>
                <c:manualLayout>
                  <c:x val="4.1984671340747237E-2"/>
                  <c:y val="5.5887409165825387E-2"/>
                </c:manualLayout>
              </c:layout>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7-DC77-4A32-B009-3156D2EF3824}"/>
                </c:ext>
                <c:ext xmlns:c15="http://schemas.microsoft.com/office/drawing/2012/chart" uri="{CE6537A1-D6FC-4f65-9D91-7224C49458BB}">
                  <c15:layout>
                    <c:manualLayout>
                      <c:w val="0.14755390029464868"/>
                      <c:h val="0.15241299862707217"/>
                    </c:manualLayout>
                  </c15:layout>
                </c:ext>
              </c:extLst>
            </c:dLbl>
            <c:dLbl>
              <c:idx val="4"/>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Sheet1!$B$6:$F$6</c:f>
              <c:strCache>
                <c:ptCount val="5"/>
                <c:pt idx="0">
                  <c:v>NH White</c:v>
                </c:pt>
                <c:pt idx="1">
                  <c:v>NH Black</c:v>
                </c:pt>
                <c:pt idx="2">
                  <c:v>NH Asian</c:v>
                </c:pt>
                <c:pt idx="3">
                  <c:v>NH Other</c:v>
                </c:pt>
                <c:pt idx="4">
                  <c:v>Hispanic</c:v>
                </c:pt>
              </c:strCache>
            </c:strRef>
          </c:cat>
          <c:val>
            <c:numRef>
              <c:f>Sheet1!$B$9:$F$9</c:f>
              <c:numCache>
                <c:formatCode>0%</c:formatCode>
                <c:ptCount val="5"/>
                <c:pt idx="0">
                  <c:v>0.52689128804584595</c:v>
                </c:pt>
                <c:pt idx="1">
                  <c:v>0.11406756539773483</c:v>
                </c:pt>
                <c:pt idx="2">
                  <c:v>2.7218130444215987E-2</c:v>
                </c:pt>
                <c:pt idx="3">
                  <c:v>1.1952312375197999E-2</c:v>
                </c:pt>
                <c:pt idx="4">
                  <c:v>0.31987070373700521</c:v>
                </c:pt>
              </c:numCache>
            </c:numRef>
          </c:val>
          <c:extLst xmlns:c16r2="http://schemas.microsoft.com/office/drawing/2015/06/chart">
            <c:ext xmlns:c16="http://schemas.microsoft.com/office/drawing/2014/chart" uri="{C3380CC4-5D6E-409C-BE32-E72D297353CC}">
              <c16:uniqueId val="{0000000A-DC77-4A32-B009-3156D2EF3824}"/>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2015</a:t>
            </a:r>
          </a:p>
        </c:rich>
      </c:tx>
      <c:layout>
        <c:manualLayout>
          <c:xMode val="edge"/>
          <c:yMode val="edge"/>
          <c:x val="0.44198039466889671"/>
          <c:y val="0.1025019350266868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A9E2-4CAB-8594-38B589497CF2}"/>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A9E2-4CAB-8594-38B589497CF2}"/>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A9E2-4CAB-8594-38B589497CF2}"/>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A9E2-4CAB-8594-38B589497CF2}"/>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A9E2-4CAB-8594-38B589497CF2}"/>
              </c:ext>
            </c:extLst>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2"/>
              <c:layout>
                <c:manualLayout>
                  <c:x val="9.3999620374642281E-2"/>
                  <c:y val="3.9021491239043929E-2"/>
                </c:manualLayout>
              </c:layout>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A9E2-4CAB-8594-38B589497CF2}"/>
                </c:ext>
                <c:ext xmlns:c15="http://schemas.microsoft.com/office/drawing/2012/chart" uri="{CE6537A1-D6FC-4f65-9D91-7224C49458BB}"/>
              </c:extLst>
            </c:dLbl>
            <c:dLbl>
              <c:idx val="3"/>
              <c:layout>
                <c:manualLayout>
                  <c:x val="4.8393489150024303E-2"/>
                  <c:y val="1.7897752571090202E-2"/>
                </c:manualLayout>
              </c:layout>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7-A9E2-4CAB-8594-38B589497CF2}"/>
                </c:ext>
                <c:ext xmlns:c15="http://schemas.microsoft.com/office/drawing/2012/chart" uri="{CE6537A1-D6FC-4f65-9D91-7224C49458BB}"/>
              </c:extLst>
            </c:dLbl>
            <c:dLbl>
              <c:idx val="4"/>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Sheet1!$B$6:$F$6</c:f>
              <c:strCache>
                <c:ptCount val="5"/>
                <c:pt idx="0">
                  <c:v>NH White</c:v>
                </c:pt>
                <c:pt idx="1">
                  <c:v>NH Black</c:v>
                </c:pt>
                <c:pt idx="2">
                  <c:v>NH Asian</c:v>
                </c:pt>
                <c:pt idx="3">
                  <c:v>NH Other</c:v>
                </c:pt>
                <c:pt idx="4">
                  <c:v>Hispanic</c:v>
                </c:pt>
              </c:strCache>
            </c:strRef>
          </c:cat>
          <c:val>
            <c:numRef>
              <c:f>Sheet1!$B$7:$F$7</c:f>
              <c:numCache>
                <c:formatCode>0%</c:formatCode>
                <c:ptCount val="5"/>
                <c:pt idx="0">
                  <c:v>0.43037249035407549</c:v>
                </c:pt>
                <c:pt idx="1">
                  <c:v>0.11768675902688379</c:v>
                </c:pt>
                <c:pt idx="2">
                  <c:v>4.5569798865736991E-2</c:v>
                </c:pt>
                <c:pt idx="3">
                  <c:v>1.7931011535355673E-2</c:v>
                </c:pt>
                <c:pt idx="4">
                  <c:v>0.38843994021794803</c:v>
                </c:pt>
              </c:numCache>
            </c:numRef>
          </c:val>
          <c:extLst xmlns:c16r2="http://schemas.microsoft.com/office/drawing/2015/06/chart">
            <c:ext xmlns:c16="http://schemas.microsoft.com/office/drawing/2014/chart" uri="{C3380CC4-5D6E-409C-BE32-E72D297353CC}">
              <c16:uniqueId val="{0000000A-A9E2-4CAB-8594-38B589497CF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2010</a:t>
            </a:r>
          </a:p>
        </c:rich>
      </c:tx>
      <c:layout>
        <c:manualLayout>
          <c:xMode val="edge"/>
          <c:yMode val="edge"/>
          <c:x val="0.43599697940623672"/>
          <c:y val="9.5338392309441175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F927-47E5-AF32-D34EA7C5E57B}"/>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F927-47E5-AF32-D34EA7C5E57B}"/>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F927-47E5-AF32-D34EA7C5E57B}"/>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F927-47E5-AF32-D34EA7C5E57B}"/>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F927-47E5-AF32-D34EA7C5E57B}"/>
              </c:ext>
            </c:extLst>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2"/>
              <c:layout>
                <c:manualLayout>
                  <c:x val="5.983203722922583E-2"/>
                  <c:y val="1.3650870592878254E-2"/>
                </c:manualLayout>
              </c:layout>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F927-47E5-AF32-D34EA7C5E57B}"/>
                </c:ext>
                <c:ext xmlns:c15="http://schemas.microsoft.com/office/drawing/2012/chart" uri="{CE6537A1-D6FC-4f65-9D91-7224C49458BB}"/>
              </c:extLst>
            </c:dLbl>
            <c:dLbl>
              <c:idx val="3"/>
              <c:layout>
                <c:manualLayout>
                  <c:x val="-8.7913412061446528E-3"/>
                  <c:y val="-3.4104923707837694E-2"/>
                </c:manualLayout>
              </c:layout>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7-F927-47E5-AF32-D34EA7C5E57B}"/>
                </c:ext>
                <c:ext xmlns:c15="http://schemas.microsoft.com/office/drawing/2012/chart" uri="{CE6537A1-D6FC-4f65-9D91-7224C49458BB}"/>
              </c:extLst>
            </c:dLbl>
            <c:dLbl>
              <c:idx val="4"/>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Sheet1!$B$6:$F$6</c:f>
              <c:strCache>
                <c:ptCount val="5"/>
                <c:pt idx="0">
                  <c:v>NH White</c:v>
                </c:pt>
                <c:pt idx="1">
                  <c:v>NH Black</c:v>
                </c:pt>
                <c:pt idx="2">
                  <c:v>NH Asian</c:v>
                </c:pt>
                <c:pt idx="3">
                  <c:v>NH Other</c:v>
                </c:pt>
                <c:pt idx="4">
                  <c:v>Hispanic</c:v>
                </c:pt>
              </c:strCache>
            </c:strRef>
          </c:cat>
          <c:val>
            <c:numRef>
              <c:f>Sheet1!$B$8:$F$8</c:f>
              <c:numCache>
                <c:formatCode>0%</c:formatCode>
                <c:ptCount val="5"/>
                <c:pt idx="0">
                  <c:v>0.4544992255293091</c:v>
                </c:pt>
                <c:pt idx="1">
                  <c:v>0.11532389354924315</c:v>
                </c:pt>
                <c:pt idx="2">
                  <c:v>3.8199306827952653E-2</c:v>
                </c:pt>
                <c:pt idx="3">
                  <c:v>1.5731404839208003E-2</c:v>
                </c:pt>
                <c:pt idx="4">
                  <c:v>0.37624616925428706</c:v>
                </c:pt>
              </c:numCache>
            </c:numRef>
          </c:val>
          <c:extLst xmlns:c16r2="http://schemas.microsoft.com/office/drawing/2015/06/chart">
            <c:ext xmlns:c16="http://schemas.microsoft.com/office/drawing/2014/chart" uri="{C3380CC4-5D6E-409C-BE32-E72D297353CC}">
              <c16:uniqueId val="{0000000A-F927-47E5-AF32-D34EA7C5E57B}"/>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rgbClr val="C00000"/>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c:formatCode>
                <c:ptCount val="86"/>
                <c:pt idx="0">
                  <c:v>122428</c:v>
                </c:pt>
                <c:pt idx="1">
                  <c:v>121262</c:v>
                </c:pt>
                <c:pt idx="2">
                  <c:v>119706</c:v>
                </c:pt>
                <c:pt idx="3">
                  <c:v>119778</c:v>
                </c:pt>
                <c:pt idx="4">
                  <c:v>120619</c:v>
                </c:pt>
                <c:pt idx="5">
                  <c:v>119532</c:v>
                </c:pt>
                <c:pt idx="6">
                  <c:v>122081</c:v>
                </c:pt>
                <c:pt idx="7">
                  <c:v>123852</c:v>
                </c:pt>
                <c:pt idx="8">
                  <c:v>124528</c:v>
                </c:pt>
                <c:pt idx="9">
                  <c:v>125689</c:v>
                </c:pt>
                <c:pt idx="10">
                  <c:v>127327</c:v>
                </c:pt>
                <c:pt idx="11">
                  <c:v>128263</c:v>
                </c:pt>
                <c:pt idx="12">
                  <c:v>128594</c:v>
                </c:pt>
                <c:pt idx="13">
                  <c:v>131088</c:v>
                </c:pt>
                <c:pt idx="14">
                  <c:v>132577</c:v>
                </c:pt>
                <c:pt idx="15">
                  <c:v>131971</c:v>
                </c:pt>
                <c:pt idx="16">
                  <c:v>131063</c:v>
                </c:pt>
                <c:pt idx="17">
                  <c:v>132256</c:v>
                </c:pt>
                <c:pt idx="18">
                  <c:v>134548</c:v>
                </c:pt>
                <c:pt idx="19">
                  <c:v>137096</c:v>
                </c:pt>
                <c:pt idx="20">
                  <c:v>134960</c:v>
                </c:pt>
                <c:pt idx="21">
                  <c:v>136408</c:v>
                </c:pt>
                <c:pt idx="22">
                  <c:v>137448</c:v>
                </c:pt>
                <c:pt idx="23">
                  <c:v>137398</c:v>
                </c:pt>
                <c:pt idx="24">
                  <c:v>138042</c:v>
                </c:pt>
                <c:pt idx="25">
                  <c:v>137146</c:v>
                </c:pt>
                <c:pt idx="26">
                  <c:v>137867</c:v>
                </c:pt>
                <c:pt idx="27">
                  <c:v>141512</c:v>
                </c:pt>
                <c:pt idx="28">
                  <c:v>145418</c:v>
                </c:pt>
                <c:pt idx="29">
                  <c:v>148869</c:v>
                </c:pt>
                <c:pt idx="30">
                  <c:v>147295</c:v>
                </c:pt>
                <c:pt idx="31">
                  <c:v>150128</c:v>
                </c:pt>
                <c:pt idx="32">
                  <c:v>151145</c:v>
                </c:pt>
                <c:pt idx="33">
                  <c:v>151662</c:v>
                </c:pt>
                <c:pt idx="34">
                  <c:v>150770</c:v>
                </c:pt>
                <c:pt idx="35">
                  <c:v>142895</c:v>
                </c:pt>
                <c:pt idx="36">
                  <c:v>139686</c:v>
                </c:pt>
                <c:pt idx="37">
                  <c:v>136709</c:v>
                </c:pt>
                <c:pt idx="38">
                  <c:v>134721</c:v>
                </c:pt>
                <c:pt idx="39">
                  <c:v>137143</c:v>
                </c:pt>
                <c:pt idx="40">
                  <c:v>135053</c:v>
                </c:pt>
                <c:pt idx="41">
                  <c:v>137961</c:v>
                </c:pt>
                <c:pt idx="42">
                  <c:v>147743</c:v>
                </c:pt>
                <c:pt idx="43">
                  <c:v>159529</c:v>
                </c:pt>
                <c:pt idx="44">
                  <c:v>161160</c:v>
                </c:pt>
                <c:pt idx="45">
                  <c:v>153398</c:v>
                </c:pt>
                <c:pt idx="46">
                  <c:v>147505</c:v>
                </c:pt>
                <c:pt idx="47">
                  <c:v>146908</c:v>
                </c:pt>
                <c:pt idx="48">
                  <c:v>149378</c:v>
                </c:pt>
                <c:pt idx="49">
                  <c:v>161688</c:v>
                </c:pt>
                <c:pt idx="50">
                  <c:v>170500</c:v>
                </c:pt>
                <c:pt idx="51">
                  <c:v>175912</c:v>
                </c:pt>
                <c:pt idx="52">
                  <c:v>178898</c:v>
                </c:pt>
                <c:pt idx="53">
                  <c:v>182461</c:v>
                </c:pt>
                <c:pt idx="54">
                  <c:v>186102</c:v>
                </c:pt>
                <c:pt idx="55">
                  <c:v>182270</c:v>
                </c:pt>
                <c:pt idx="56">
                  <c:v>183392</c:v>
                </c:pt>
                <c:pt idx="57">
                  <c:v>180605</c:v>
                </c:pt>
                <c:pt idx="58">
                  <c:v>176253</c:v>
                </c:pt>
                <c:pt idx="59">
                  <c:v>175246</c:v>
                </c:pt>
                <c:pt idx="60">
                  <c:v>169158</c:v>
                </c:pt>
                <c:pt idx="61">
                  <c:v>164457</c:v>
                </c:pt>
                <c:pt idx="62">
                  <c:v>158436</c:v>
                </c:pt>
                <c:pt idx="63">
                  <c:v>149884</c:v>
                </c:pt>
                <c:pt idx="64">
                  <c:v>148013</c:v>
                </c:pt>
                <c:pt idx="65">
                  <c:v>145083</c:v>
                </c:pt>
                <c:pt idx="66">
                  <c:v>148364</c:v>
                </c:pt>
                <c:pt idx="67">
                  <c:v>148599</c:v>
                </c:pt>
                <c:pt idx="68">
                  <c:v>119031</c:v>
                </c:pt>
                <c:pt idx="69">
                  <c:v>112097</c:v>
                </c:pt>
                <c:pt idx="70">
                  <c:v>112814</c:v>
                </c:pt>
                <c:pt idx="71">
                  <c:v>108911</c:v>
                </c:pt>
                <c:pt idx="72">
                  <c:v>98388</c:v>
                </c:pt>
                <c:pt idx="73">
                  <c:v>90010</c:v>
                </c:pt>
                <c:pt idx="74">
                  <c:v>82911</c:v>
                </c:pt>
                <c:pt idx="75">
                  <c:v>77959</c:v>
                </c:pt>
                <c:pt idx="76">
                  <c:v>73802</c:v>
                </c:pt>
                <c:pt idx="77">
                  <c:v>68036</c:v>
                </c:pt>
                <c:pt idx="78">
                  <c:v>64861</c:v>
                </c:pt>
                <c:pt idx="79">
                  <c:v>62401</c:v>
                </c:pt>
                <c:pt idx="80">
                  <c:v>56580</c:v>
                </c:pt>
                <c:pt idx="81">
                  <c:v>52997</c:v>
                </c:pt>
                <c:pt idx="82">
                  <c:v>49872</c:v>
                </c:pt>
                <c:pt idx="83">
                  <c:v>47036</c:v>
                </c:pt>
                <c:pt idx="84">
                  <c:v>43784</c:v>
                </c:pt>
                <c:pt idx="85">
                  <c:v>241516</c:v>
                </c:pt>
              </c:numCache>
            </c:numRef>
          </c:val>
          <c:extLst xmlns:c16r2="http://schemas.microsoft.com/office/drawing/2015/06/chart">
            <c:ext xmlns:c16="http://schemas.microsoft.com/office/drawing/2014/chart" uri="{C3380CC4-5D6E-409C-BE32-E72D297353CC}">
              <c16:uniqueId val="{00000000-1595-4E52-9A6C-3344CB4C34E5}"/>
            </c:ext>
          </c:extLst>
        </c:ser>
        <c:ser>
          <c:idx val="1"/>
          <c:order val="1"/>
          <c:tx>
            <c:strRef>
              <c:f>Sheet1!$C$1</c:f>
              <c:strCache>
                <c:ptCount val="1"/>
                <c:pt idx="0">
                  <c:v>Hispanic</c:v>
                </c:pt>
              </c:strCache>
            </c:strRef>
          </c:tx>
          <c:spPr>
            <a:solidFill>
              <a:srgbClr val="0000FF"/>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c:formatCode>
                <c:ptCount val="86"/>
                <c:pt idx="0">
                  <c:v>201273</c:v>
                </c:pt>
                <c:pt idx="1">
                  <c:v>198602</c:v>
                </c:pt>
                <c:pt idx="2">
                  <c:v>196390</c:v>
                </c:pt>
                <c:pt idx="3">
                  <c:v>197984</c:v>
                </c:pt>
                <c:pt idx="4">
                  <c:v>197309</c:v>
                </c:pt>
                <c:pt idx="5">
                  <c:v>193080</c:v>
                </c:pt>
                <c:pt idx="6">
                  <c:v>196451</c:v>
                </c:pt>
                <c:pt idx="7">
                  <c:v>197711</c:v>
                </c:pt>
                <c:pt idx="8">
                  <c:v>196329</c:v>
                </c:pt>
                <c:pt idx="9">
                  <c:v>196930</c:v>
                </c:pt>
                <c:pt idx="10">
                  <c:v>198012</c:v>
                </c:pt>
                <c:pt idx="11">
                  <c:v>199509</c:v>
                </c:pt>
                <c:pt idx="12">
                  <c:v>201597</c:v>
                </c:pt>
                <c:pt idx="13">
                  <c:v>204574</c:v>
                </c:pt>
                <c:pt idx="14">
                  <c:v>202667</c:v>
                </c:pt>
                <c:pt idx="15">
                  <c:v>196441</c:v>
                </c:pt>
                <c:pt idx="16">
                  <c:v>191694</c:v>
                </c:pt>
                <c:pt idx="17">
                  <c:v>188563</c:v>
                </c:pt>
                <c:pt idx="18">
                  <c:v>187938</c:v>
                </c:pt>
                <c:pt idx="19">
                  <c:v>187701</c:v>
                </c:pt>
                <c:pt idx="20">
                  <c:v>185592</c:v>
                </c:pt>
                <c:pt idx="21">
                  <c:v>186151</c:v>
                </c:pt>
                <c:pt idx="22">
                  <c:v>185539</c:v>
                </c:pt>
                <c:pt idx="23">
                  <c:v>182100</c:v>
                </c:pt>
                <c:pt idx="24">
                  <c:v>177609</c:v>
                </c:pt>
                <c:pt idx="25">
                  <c:v>172521</c:v>
                </c:pt>
                <c:pt idx="26">
                  <c:v>171083</c:v>
                </c:pt>
                <c:pt idx="27">
                  <c:v>170565</c:v>
                </c:pt>
                <c:pt idx="28">
                  <c:v>169642</c:v>
                </c:pt>
                <c:pt idx="29">
                  <c:v>168232</c:v>
                </c:pt>
                <c:pt idx="30">
                  <c:v>165890</c:v>
                </c:pt>
                <c:pt idx="31">
                  <c:v>168024</c:v>
                </c:pt>
                <c:pt idx="32">
                  <c:v>167928</c:v>
                </c:pt>
                <c:pt idx="33">
                  <c:v>167703</c:v>
                </c:pt>
                <c:pt idx="34">
                  <c:v>165670</c:v>
                </c:pt>
                <c:pt idx="35">
                  <c:v>155767</c:v>
                </c:pt>
                <c:pt idx="36">
                  <c:v>153987</c:v>
                </c:pt>
                <c:pt idx="37">
                  <c:v>152544</c:v>
                </c:pt>
                <c:pt idx="38">
                  <c:v>153291</c:v>
                </c:pt>
                <c:pt idx="39">
                  <c:v>153681</c:v>
                </c:pt>
                <c:pt idx="40">
                  <c:v>148767</c:v>
                </c:pt>
                <c:pt idx="41">
                  <c:v>147817</c:v>
                </c:pt>
                <c:pt idx="42">
                  <c:v>146464</c:v>
                </c:pt>
                <c:pt idx="43">
                  <c:v>143574</c:v>
                </c:pt>
                <c:pt idx="44">
                  <c:v>141216</c:v>
                </c:pt>
                <c:pt idx="45">
                  <c:v>132503</c:v>
                </c:pt>
                <c:pt idx="46">
                  <c:v>127557</c:v>
                </c:pt>
                <c:pt idx="47">
                  <c:v>123472</c:v>
                </c:pt>
                <c:pt idx="48">
                  <c:v>121957</c:v>
                </c:pt>
                <c:pt idx="49">
                  <c:v>122175</c:v>
                </c:pt>
                <c:pt idx="50">
                  <c:v>117613</c:v>
                </c:pt>
                <c:pt idx="51">
                  <c:v>114234</c:v>
                </c:pt>
                <c:pt idx="52">
                  <c:v>109810</c:v>
                </c:pt>
                <c:pt idx="53">
                  <c:v>107039</c:v>
                </c:pt>
                <c:pt idx="54">
                  <c:v>105173</c:v>
                </c:pt>
                <c:pt idx="55">
                  <c:v>97895</c:v>
                </c:pt>
                <c:pt idx="56">
                  <c:v>94140</c:v>
                </c:pt>
                <c:pt idx="57">
                  <c:v>90153</c:v>
                </c:pt>
                <c:pt idx="58">
                  <c:v>86238</c:v>
                </c:pt>
                <c:pt idx="59">
                  <c:v>82105</c:v>
                </c:pt>
                <c:pt idx="60">
                  <c:v>75981</c:v>
                </c:pt>
                <c:pt idx="61">
                  <c:v>71418</c:v>
                </c:pt>
                <c:pt idx="62">
                  <c:v>66322</c:v>
                </c:pt>
                <c:pt idx="63">
                  <c:v>64076</c:v>
                </c:pt>
                <c:pt idx="64">
                  <c:v>61713</c:v>
                </c:pt>
                <c:pt idx="65">
                  <c:v>57678</c:v>
                </c:pt>
                <c:pt idx="66">
                  <c:v>54797</c:v>
                </c:pt>
                <c:pt idx="67">
                  <c:v>51541</c:v>
                </c:pt>
                <c:pt idx="68">
                  <c:v>45986</c:v>
                </c:pt>
                <c:pt idx="69">
                  <c:v>42738</c:v>
                </c:pt>
                <c:pt idx="70">
                  <c:v>39241</c:v>
                </c:pt>
                <c:pt idx="71">
                  <c:v>35933</c:v>
                </c:pt>
                <c:pt idx="72">
                  <c:v>32497</c:v>
                </c:pt>
                <c:pt idx="73">
                  <c:v>30318</c:v>
                </c:pt>
                <c:pt idx="74">
                  <c:v>28514</c:v>
                </c:pt>
                <c:pt idx="75">
                  <c:v>26097</c:v>
                </c:pt>
                <c:pt idx="76">
                  <c:v>24698</c:v>
                </c:pt>
                <c:pt idx="77">
                  <c:v>22979</c:v>
                </c:pt>
                <c:pt idx="78">
                  <c:v>21662</c:v>
                </c:pt>
                <c:pt idx="79">
                  <c:v>20483</c:v>
                </c:pt>
                <c:pt idx="80">
                  <c:v>18207</c:v>
                </c:pt>
                <c:pt idx="81">
                  <c:v>16196</c:v>
                </c:pt>
                <c:pt idx="82">
                  <c:v>15267</c:v>
                </c:pt>
                <c:pt idx="83">
                  <c:v>14215</c:v>
                </c:pt>
                <c:pt idx="84">
                  <c:v>13265</c:v>
                </c:pt>
                <c:pt idx="85">
                  <c:v>64416</c:v>
                </c:pt>
              </c:numCache>
            </c:numRef>
          </c:val>
          <c:extLst xmlns:c16r2="http://schemas.microsoft.com/office/drawing/2015/06/chart">
            <c:ext xmlns:c16="http://schemas.microsoft.com/office/drawing/2014/chart" uri="{C3380CC4-5D6E-409C-BE32-E72D297353CC}">
              <c16:uniqueId val="{00000001-1595-4E52-9A6C-3344CB4C34E5}"/>
            </c:ext>
          </c:extLst>
        </c:ser>
        <c:dLbls>
          <c:showLegendKey val="0"/>
          <c:showVal val="0"/>
          <c:showCatName val="0"/>
          <c:showSerName val="0"/>
          <c:showPercent val="0"/>
          <c:showBubbleSize val="0"/>
        </c:dLbls>
        <c:gapWidth val="0"/>
        <c:axId val="627975840"/>
        <c:axId val="627977800"/>
      </c:barChart>
      <c:catAx>
        <c:axId val="627975840"/>
        <c:scaling>
          <c:orientation val="minMax"/>
        </c:scaling>
        <c:delete val="0"/>
        <c:axPos val="b"/>
        <c:title>
          <c:tx>
            <c:rich>
              <a:bodyPr/>
              <a:lstStyle/>
              <a:p>
                <a:pPr>
                  <a:defRPr/>
                </a:pPr>
                <a:r>
                  <a:rPr lang="en-US"/>
                  <a:t>Age</a:t>
                </a:r>
              </a:p>
            </c:rich>
          </c:tx>
          <c:overlay val="0"/>
        </c:title>
        <c:numFmt formatCode="General" sourceLinked="0"/>
        <c:majorTickMark val="out"/>
        <c:minorTickMark val="none"/>
        <c:tickLblPos val="nextTo"/>
        <c:txPr>
          <a:bodyPr rot="-3900000"/>
          <a:lstStyle/>
          <a:p>
            <a:pPr>
              <a:defRPr sz="1200"/>
            </a:pPr>
            <a:endParaRPr lang="en-US"/>
          </a:p>
        </c:txPr>
        <c:crossAx val="627977800"/>
        <c:crosses val="autoZero"/>
        <c:auto val="1"/>
        <c:lblAlgn val="ctr"/>
        <c:lblOffset val="100"/>
        <c:tickLblSkip val="5"/>
        <c:noMultiLvlLbl val="0"/>
      </c:catAx>
      <c:valAx>
        <c:axId val="627977800"/>
        <c:scaling>
          <c:orientation val="minMax"/>
          <c:max val="250000"/>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0" sourceLinked="1"/>
        <c:majorTickMark val="out"/>
        <c:minorTickMark val="none"/>
        <c:tickLblPos val="nextTo"/>
        <c:txPr>
          <a:bodyPr/>
          <a:lstStyle/>
          <a:p>
            <a:pPr>
              <a:defRPr sz="1400"/>
            </a:pPr>
            <a:endParaRPr lang="en-US"/>
          </a:p>
        </c:txPr>
        <c:crossAx val="627975840"/>
        <c:crosses val="autoZero"/>
        <c:crossBetween val="midCat"/>
      </c:valAx>
    </c:plotArea>
    <c:legend>
      <c:legendPos val="r"/>
      <c:layout>
        <c:manualLayout>
          <c:xMode val="edge"/>
          <c:yMode val="edge"/>
          <c:x val="0.68634414342275007"/>
          <c:y val="8.2665768709552542E-2"/>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extLst xmlns:c16r2="http://schemas.microsoft.com/office/drawing/2015/06/chart">
            <c:ext xmlns:c16="http://schemas.microsoft.com/office/drawing/2014/chart" uri="{C3380CC4-5D6E-409C-BE32-E72D297353CC}">
              <c16:uniqueId val="{00000000-3282-49BC-A486-6617A9E49AF8}"/>
            </c:ext>
          </c:extLst>
        </c:ser>
        <c:ser>
          <c:idx val="5"/>
          <c:order val="1"/>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extLst xmlns:c16r2="http://schemas.microsoft.com/office/drawing/2015/06/chart">
            <c:ext xmlns:c16="http://schemas.microsoft.com/office/drawing/2014/chart" uri="{C3380CC4-5D6E-409C-BE32-E72D297353CC}">
              <c16:uniqueId val="{00000001-3282-49BC-A486-6617A9E49AF8}"/>
            </c:ext>
          </c:extLst>
        </c:ser>
        <c:dLbls>
          <c:showLegendKey val="0"/>
          <c:showVal val="0"/>
          <c:showCatName val="0"/>
          <c:showSerName val="0"/>
          <c:showPercent val="0"/>
          <c:showBubbleSize val="0"/>
        </c:dLbls>
        <c:gapWidth val="0"/>
        <c:overlap val="100"/>
        <c:axId val="627974272"/>
        <c:axId val="627974664"/>
      </c:barChart>
      <c:catAx>
        <c:axId val="627974272"/>
        <c:scaling>
          <c:orientation val="minMax"/>
        </c:scaling>
        <c:delete val="0"/>
        <c:axPos val="l"/>
        <c:numFmt formatCode="General" sourceLinked="0"/>
        <c:majorTickMark val="out"/>
        <c:minorTickMark val="none"/>
        <c:tickLblPos val="low"/>
        <c:txPr>
          <a:bodyPr/>
          <a:lstStyle/>
          <a:p>
            <a:pPr>
              <a:defRPr sz="1050" baseline="0"/>
            </a:pPr>
            <a:endParaRPr lang="en-US"/>
          </a:p>
        </c:txPr>
        <c:crossAx val="627974664"/>
        <c:crosses val="autoZero"/>
        <c:auto val="1"/>
        <c:lblAlgn val="ctr"/>
        <c:lblOffset val="100"/>
        <c:tickLblSkip val="5"/>
        <c:noMultiLvlLbl val="0"/>
      </c:catAx>
      <c:valAx>
        <c:axId val="627974664"/>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627974272"/>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2"/>
          <c:order val="0"/>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-22957</c:v>
                </c:pt>
                <c:pt idx="1">
                  <c:v>-22357</c:v>
                </c:pt>
                <c:pt idx="2">
                  <c:v>-21749</c:v>
                </c:pt>
                <c:pt idx="3">
                  <c:v>-21667</c:v>
                </c:pt>
                <c:pt idx="4">
                  <c:v>-21655</c:v>
                </c:pt>
                <c:pt idx="5">
                  <c:v>-21727</c:v>
                </c:pt>
                <c:pt idx="6">
                  <c:v>-22391</c:v>
                </c:pt>
                <c:pt idx="7">
                  <c:v>-22879</c:v>
                </c:pt>
                <c:pt idx="8">
                  <c:v>-22583</c:v>
                </c:pt>
                <c:pt idx="9">
                  <c:v>-22416</c:v>
                </c:pt>
                <c:pt idx="10">
                  <c:v>-22926</c:v>
                </c:pt>
                <c:pt idx="11">
                  <c:v>-23465</c:v>
                </c:pt>
                <c:pt idx="12">
                  <c:v>-24339</c:v>
                </c:pt>
                <c:pt idx="13">
                  <c:v>-25191</c:v>
                </c:pt>
                <c:pt idx="14">
                  <c:v>-25479</c:v>
                </c:pt>
                <c:pt idx="15">
                  <c:v>-25155</c:v>
                </c:pt>
                <c:pt idx="16">
                  <c:v>-25080</c:v>
                </c:pt>
                <c:pt idx="17">
                  <c:v>-25022</c:v>
                </c:pt>
                <c:pt idx="18">
                  <c:v>-25470</c:v>
                </c:pt>
                <c:pt idx="19">
                  <c:v>-26082</c:v>
                </c:pt>
                <c:pt idx="20">
                  <c:v>-26295</c:v>
                </c:pt>
                <c:pt idx="21">
                  <c:v>-26686</c:v>
                </c:pt>
                <c:pt idx="22">
                  <c:v>-26213</c:v>
                </c:pt>
                <c:pt idx="23">
                  <c:v>-25330</c:v>
                </c:pt>
                <c:pt idx="24">
                  <c:v>-24277</c:v>
                </c:pt>
                <c:pt idx="25">
                  <c:v>-23078</c:v>
                </c:pt>
                <c:pt idx="26">
                  <c:v>-21982</c:v>
                </c:pt>
                <c:pt idx="27">
                  <c:v>-21498</c:v>
                </c:pt>
                <c:pt idx="28">
                  <c:v>-21542</c:v>
                </c:pt>
                <c:pt idx="29">
                  <c:v>-21438</c:v>
                </c:pt>
                <c:pt idx="30">
                  <c:v>-21008</c:v>
                </c:pt>
                <c:pt idx="31">
                  <c:v>-21443</c:v>
                </c:pt>
                <c:pt idx="32">
                  <c:v>-21587</c:v>
                </c:pt>
                <c:pt idx="33">
                  <c:v>-22069</c:v>
                </c:pt>
                <c:pt idx="34">
                  <c:v>-22562</c:v>
                </c:pt>
                <c:pt idx="35">
                  <c:v>-21613</c:v>
                </c:pt>
                <c:pt idx="36">
                  <c:v>-20679</c:v>
                </c:pt>
                <c:pt idx="37">
                  <c:v>-20223</c:v>
                </c:pt>
                <c:pt idx="38">
                  <c:v>-19793</c:v>
                </c:pt>
                <c:pt idx="39">
                  <c:v>-19981</c:v>
                </c:pt>
                <c:pt idx="40">
                  <c:v>-19993</c:v>
                </c:pt>
                <c:pt idx="41">
                  <c:v>-20510</c:v>
                </c:pt>
                <c:pt idx="42">
                  <c:v>-21210</c:v>
                </c:pt>
                <c:pt idx="43">
                  <c:v>-21931</c:v>
                </c:pt>
                <c:pt idx="44">
                  <c:v>-21355</c:v>
                </c:pt>
                <c:pt idx="45">
                  <c:v>-20176</c:v>
                </c:pt>
                <c:pt idx="46">
                  <c:v>-20093</c:v>
                </c:pt>
                <c:pt idx="47">
                  <c:v>-20014</c:v>
                </c:pt>
                <c:pt idx="48">
                  <c:v>-20532</c:v>
                </c:pt>
                <c:pt idx="49">
                  <c:v>-21323</c:v>
                </c:pt>
                <c:pt idx="50">
                  <c:v>-20951</c:v>
                </c:pt>
                <c:pt idx="51">
                  <c:v>-20749</c:v>
                </c:pt>
                <c:pt idx="52">
                  <c:v>-20616</c:v>
                </c:pt>
                <c:pt idx="53">
                  <c:v>-20681</c:v>
                </c:pt>
                <c:pt idx="54">
                  <c:v>-20954</c:v>
                </c:pt>
                <c:pt idx="55">
                  <c:v>-20013</c:v>
                </c:pt>
                <c:pt idx="56">
                  <c:v>-19269</c:v>
                </c:pt>
                <c:pt idx="57">
                  <c:v>-18664</c:v>
                </c:pt>
                <c:pt idx="58">
                  <c:v>-18036</c:v>
                </c:pt>
                <c:pt idx="59">
                  <c:v>-17153</c:v>
                </c:pt>
                <c:pt idx="60">
                  <c:v>-15418</c:v>
                </c:pt>
                <c:pt idx="61">
                  <c:v>-14518</c:v>
                </c:pt>
                <c:pt idx="62">
                  <c:v>-13573</c:v>
                </c:pt>
                <c:pt idx="63">
                  <c:v>-13023</c:v>
                </c:pt>
                <c:pt idx="64">
                  <c:v>-12319</c:v>
                </c:pt>
                <c:pt idx="65">
                  <c:v>-11494</c:v>
                </c:pt>
                <c:pt idx="66">
                  <c:v>-10744</c:v>
                </c:pt>
                <c:pt idx="67">
                  <c:v>-9549</c:v>
                </c:pt>
                <c:pt idx="68">
                  <c:v>-7943</c:v>
                </c:pt>
                <c:pt idx="69">
                  <c:v>-7254</c:v>
                </c:pt>
                <c:pt idx="70">
                  <c:v>-6654</c:v>
                </c:pt>
                <c:pt idx="71">
                  <c:v>-6366</c:v>
                </c:pt>
                <c:pt idx="72">
                  <c:v>-5633</c:v>
                </c:pt>
                <c:pt idx="73">
                  <c:v>-5093</c:v>
                </c:pt>
                <c:pt idx="74">
                  <c:v>-4617</c:v>
                </c:pt>
                <c:pt idx="75">
                  <c:v>-4216</c:v>
                </c:pt>
                <c:pt idx="76">
                  <c:v>-3773</c:v>
                </c:pt>
                <c:pt idx="77">
                  <c:v>-3404</c:v>
                </c:pt>
                <c:pt idx="78">
                  <c:v>-3105</c:v>
                </c:pt>
                <c:pt idx="79">
                  <c:v>-2984</c:v>
                </c:pt>
                <c:pt idx="80">
                  <c:v>-2660</c:v>
                </c:pt>
                <c:pt idx="81">
                  <c:v>-2351</c:v>
                </c:pt>
                <c:pt idx="82">
                  <c:v>-2033</c:v>
                </c:pt>
                <c:pt idx="83">
                  <c:v>-1826</c:v>
                </c:pt>
                <c:pt idx="84">
                  <c:v>-1660</c:v>
                </c:pt>
                <c:pt idx="85">
                  <c:v>-7261</c:v>
                </c:pt>
              </c:numCache>
            </c:numRef>
          </c:val>
          <c:extLst xmlns:c16r2="http://schemas.microsoft.com/office/drawing/2015/06/chart">
            <c:ext xmlns:c16="http://schemas.microsoft.com/office/drawing/2014/chart" uri="{C3380CC4-5D6E-409C-BE32-E72D297353CC}">
              <c16:uniqueId val="{00000000-857B-4F92-9C51-8DFDF1ECC766}"/>
            </c:ext>
          </c:extLst>
        </c:ser>
        <c:ser>
          <c:idx val="4"/>
          <c:order val="1"/>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-16573</c:v>
                </c:pt>
                <c:pt idx="1">
                  <c:v>-16142</c:v>
                </c:pt>
                <c:pt idx="2">
                  <c:v>-15521</c:v>
                </c:pt>
                <c:pt idx="3">
                  <c:v>-15621</c:v>
                </c:pt>
                <c:pt idx="4">
                  <c:v>-14620</c:v>
                </c:pt>
                <c:pt idx="5">
                  <c:v>-14652</c:v>
                </c:pt>
                <c:pt idx="6">
                  <c:v>-15260</c:v>
                </c:pt>
                <c:pt idx="7">
                  <c:v>-15148</c:v>
                </c:pt>
                <c:pt idx="8">
                  <c:v>-14954</c:v>
                </c:pt>
                <c:pt idx="9">
                  <c:v>-14799</c:v>
                </c:pt>
                <c:pt idx="10">
                  <c:v>-14501</c:v>
                </c:pt>
                <c:pt idx="11">
                  <c:v>-14010</c:v>
                </c:pt>
                <c:pt idx="12">
                  <c:v>-13627</c:v>
                </c:pt>
                <c:pt idx="13">
                  <c:v>-13716</c:v>
                </c:pt>
                <c:pt idx="14">
                  <c:v>-13250</c:v>
                </c:pt>
                <c:pt idx="15">
                  <c:v>-12702</c:v>
                </c:pt>
                <c:pt idx="16">
                  <c:v>-12617</c:v>
                </c:pt>
                <c:pt idx="17">
                  <c:v>-12551</c:v>
                </c:pt>
                <c:pt idx="18">
                  <c:v>-12573</c:v>
                </c:pt>
                <c:pt idx="19">
                  <c:v>-12498</c:v>
                </c:pt>
                <c:pt idx="20">
                  <c:v>-12331</c:v>
                </c:pt>
                <c:pt idx="21">
                  <c:v>-12242</c:v>
                </c:pt>
                <c:pt idx="22">
                  <c:v>-12170</c:v>
                </c:pt>
                <c:pt idx="23">
                  <c:v>-12143</c:v>
                </c:pt>
                <c:pt idx="24">
                  <c:v>-12297</c:v>
                </c:pt>
                <c:pt idx="25">
                  <c:v>-12571</c:v>
                </c:pt>
                <c:pt idx="26">
                  <c:v>-12465</c:v>
                </c:pt>
                <c:pt idx="27">
                  <c:v>-12516</c:v>
                </c:pt>
                <c:pt idx="28">
                  <c:v>-12941</c:v>
                </c:pt>
                <c:pt idx="29">
                  <c:v>-13296</c:v>
                </c:pt>
                <c:pt idx="30">
                  <c:v>-13527</c:v>
                </c:pt>
                <c:pt idx="31">
                  <c:v>-13527</c:v>
                </c:pt>
                <c:pt idx="32">
                  <c:v>-13276</c:v>
                </c:pt>
                <c:pt idx="33">
                  <c:v>-12972</c:v>
                </c:pt>
                <c:pt idx="34">
                  <c:v>-13063</c:v>
                </c:pt>
                <c:pt idx="35">
                  <c:v>-12679</c:v>
                </c:pt>
                <c:pt idx="36">
                  <c:v>-12471</c:v>
                </c:pt>
                <c:pt idx="37">
                  <c:v>-12522</c:v>
                </c:pt>
                <c:pt idx="38">
                  <c:v>-12858</c:v>
                </c:pt>
                <c:pt idx="39">
                  <c:v>-12998</c:v>
                </c:pt>
                <c:pt idx="40">
                  <c:v>-12779</c:v>
                </c:pt>
                <c:pt idx="41">
                  <c:v>-12855</c:v>
                </c:pt>
                <c:pt idx="42">
                  <c:v>-12718</c:v>
                </c:pt>
                <c:pt idx="43">
                  <c:v>-12779</c:v>
                </c:pt>
                <c:pt idx="44">
                  <c:v>-12406</c:v>
                </c:pt>
                <c:pt idx="45">
                  <c:v>-11767</c:v>
                </c:pt>
                <c:pt idx="46">
                  <c:v>-10881</c:v>
                </c:pt>
                <c:pt idx="47">
                  <c:v>-10251</c:v>
                </c:pt>
                <c:pt idx="48">
                  <c:v>-10237</c:v>
                </c:pt>
                <c:pt idx="49">
                  <c:v>-10268</c:v>
                </c:pt>
                <c:pt idx="50">
                  <c:v>-10336</c:v>
                </c:pt>
                <c:pt idx="51">
                  <c:v>-10143</c:v>
                </c:pt>
                <c:pt idx="52">
                  <c:v>-9339</c:v>
                </c:pt>
                <c:pt idx="53">
                  <c:v>-9080</c:v>
                </c:pt>
                <c:pt idx="54">
                  <c:v>-8949</c:v>
                </c:pt>
                <c:pt idx="55">
                  <c:v>-8393</c:v>
                </c:pt>
                <c:pt idx="56">
                  <c:v>-8306</c:v>
                </c:pt>
                <c:pt idx="57">
                  <c:v>-8056</c:v>
                </c:pt>
                <c:pt idx="58">
                  <c:v>-7875</c:v>
                </c:pt>
                <c:pt idx="59">
                  <c:v>-7524</c:v>
                </c:pt>
                <c:pt idx="60">
                  <c:v>-6978</c:v>
                </c:pt>
                <c:pt idx="61">
                  <c:v>-6699</c:v>
                </c:pt>
                <c:pt idx="62">
                  <c:v>-6152</c:v>
                </c:pt>
                <c:pt idx="63">
                  <c:v>-5964</c:v>
                </c:pt>
                <c:pt idx="64">
                  <c:v>-5979</c:v>
                </c:pt>
                <c:pt idx="65">
                  <c:v>-5674</c:v>
                </c:pt>
                <c:pt idx="66">
                  <c:v>-5307</c:v>
                </c:pt>
                <c:pt idx="67">
                  <c:v>-4886</c:v>
                </c:pt>
                <c:pt idx="68">
                  <c:v>-4290</c:v>
                </c:pt>
                <c:pt idx="69">
                  <c:v>-4021</c:v>
                </c:pt>
                <c:pt idx="70">
                  <c:v>-3700</c:v>
                </c:pt>
                <c:pt idx="71">
                  <c:v>-3547</c:v>
                </c:pt>
                <c:pt idx="72">
                  <c:v>-3251</c:v>
                </c:pt>
                <c:pt idx="73">
                  <c:v>-2901</c:v>
                </c:pt>
                <c:pt idx="74">
                  <c:v>-2674</c:v>
                </c:pt>
                <c:pt idx="75">
                  <c:v>-2383</c:v>
                </c:pt>
                <c:pt idx="76">
                  <c:v>-2235</c:v>
                </c:pt>
                <c:pt idx="77">
                  <c:v>-1963</c:v>
                </c:pt>
                <c:pt idx="78">
                  <c:v>-1719</c:v>
                </c:pt>
                <c:pt idx="79">
                  <c:v>-1559</c:v>
                </c:pt>
                <c:pt idx="80">
                  <c:v>-1359</c:v>
                </c:pt>
                <c:pt idx="81">
                  <c:v>-1183</c:v>
                </c:pt>
                <c:pt idx="82">
                  <c:v>-998</c:v>
                </c:pt>
                <c:pt idx="83">
                  <c:v>-922</c:v>
                </c:pt>
                <c:pt idx="84">
                  <c:v>-842</c:v>
                </c:pt>
                <c:pt idx="85">
                  <c:v>-3662</c:v>
                </c:pt>
              </c:numCache>
            </c:numRef>
          </c:val>
          <c:extLst xmlns:c16r2="http://schemas.microsoft.com/office/drawing/2015/06/chart">
            <c:ext xmlns:c16="http://schemas.microsoft.com/office/drawing/2014/chart" uri="{C3380CC4-5D6E-409C-BE32-E72D297353CC}">
              <c16:uniqueId val="{00000001-857B-4F92-9C51-8DFDF1ECC766}"/>
            </c:ext>
          </c:extLst>
        </c:ser>
        <c:ser>
          <c:idx val="3"/>
          <c:order val="2"/>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extLst xmlns:c16r2="http://schemas.microsoft.com/office/drawing/2015/06/chart">
            <c:ext xmlns:c16="http://schemas.microsoft.com/office/drawing/2014/chart" uri="{C3380CC4-5D6E-409C-BE32-E72D297353CC}">
              <c16:uniqueId val="{00000002-857B-4F92-9C51-8DFDF1ECC766}"/>
            </c:ext>
          </c:extLst>
        </c:ser>
        <c:ser>
          <c:idx val="6"/>
          <c:order val="3"/>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22202</c:v>
                </c:pt>
                <c:pt idx="1">
                  <c:v>21521</c:v>
                </c:pt>
                <c:pt idx="2">
                  <c:v>20934</c:v>
                </c:pt>
                <c:pt idx="3">
                  <c:v>20919</c:v>
                </c:pt>
                <c:pt idx="4">
                  <c:v>21326</c:v>
                </c:pt>
                <c:pt idx="5">
                  <c:v>21272</c:v>
                </c:pt>
                <c:pt idx="6">
                  <c:v>21728</c:v>
                </c:pt>
                <c:pt idx="7">
                  <c:v>21858</c:v>
                </c:pt>
                <c:pt idx="8">
                  <c:v>22025</c:v>
                </c:pt>
                <c:pt idx="9">
                  <c:v>21913</c:v>
                </c:pt>
                <c:pt idx="10">
                  <c:v>22200</c:v>
                </c:pt>
                <c:pt idx="11">
                  <c:v>22549</c:v>
                </c:pt>
                <c:pt idx="12">
                  <c:v>23089</c:v>
                </c:pt>
                <c:pt idx="13">
                  <c:v>23768</c:v>
                </c:pt>
                <c:pt idx="14">
                  <c:v>24233</c:v>
                </c:pt>
                <c:pt idx="15">
                  <c:v>23797</c:v>
                </c:pt>
                <c:pt idx="16">
                  <c:v>23721</c:v>
                </c:pt>
                <c:pt idx="17">
                  <c:v>23850</c:v>
                </c:pt>
                <c:pt idx="18">
                  <c:v>23979</c:v>
                </c:pt>
                <c:pt idx="19">
                  <c:v>24670</c:v>
                </c:pt>
                <c:pt idx="20">
                  <c:v>24762</c:v>
                </c:pt>
                <c:pt idx="21">
                  <c:v>25352</c:v>
                </c:pt>
                <c:pt idx="22">
                  <c:v>25162</c:v>
                </c:pt>
                <c:pt idx="23">
                  <c:v>25059</c:v>
                </c:pt>
                <c:pt idx="24">
                  <c:v>24415</c:v>
                </c:pt>
                <c:pt idx="25">
                  <c:v>23120</c:v>
                </c:pt>
                <c:pt idx="26">
                  <c:v>22341</c:v>
                </c:pt>
                <c:pt idx="27">
                  <c:v>22020</c:v>
                </c:pt>
                <c:pt idx="28">
                  <c:v>22200</c:v>
                </c:pt>
                <c:pt idx="29">
                  <c:v>22023</c:v>
                </c:pt>
                <c:pt idx="30">
                  <c:v>21963</c:v>
                </c:pt>
                <c:pt idx="31">
                  <c:v>22728</c:v>
                </c:pt>
                <c:pt idx="32">
                  <c:v>23314</c:v>
                </c:pt>
                <c:pt idx="33">
                  <c:v>24407</c:v>
                </c:pt>
                <c:pt idx="34">
                  <c:v>25346</c:v>
                </c:pt>
                <c:pt idx="35">
                  <c:v>24279</c:v>
                </c:pt>
                <c:pt idx="36">
                  <c:v>23275</c:v>
                </c:pt>
                <c:pt idx="37">
                  <c:v>22757</c:v>
                </c:pt>
                <c:pt idx="38">
                  <c:v>22556</c:v>
                </c:pt>
                <c:pt idx="39">
                  <c:v>22368</c:v>
                </c:pt>
                <c:pt idx="40">
                  <c:v>22407</c:v>
                </c:pt>
                <c:pt idx="41">
                  <c:v>22992</c:v>
                </c:pt>
                <c:pt idx="42">
                  <c:v>23405</c:v>
                </c:pt>
                <c:pt idx="43">
                  <c:v>24156</c:v>
                </c:pt>
                <c:pt idx="44">
                  <c:v>23497</c:v>
                </c:pt>
                <c:pt idx="45">
                  <c:v>21808</c:v>
                </c:pt>
                <c:pt idx="46">
                  <c:v>21610</c:v>
                </c:pt>
                <c:pt idx="47">
                  <c:v>21645</c:v>
                </c:pt>
                <c:pt idx="48">
                  <c:v>22260</c:v>
                </c:pt>
                <c:pt idx="49">
                  <c:v>23391</c:v>
                </c:pt>
                <c:pt idx="50">
                  <c:v>23087</c:v>
                </c:pt>
                <c:pt idx="51">
                  <c:v>22810</c:v>
                </c:pt>
                <c:pt idx="52">
                  <c:v>22583</c:v>
                </c:pt>
                <c:pt idx="53">
                  <c:v>22769</c:v>
                </c:pt>
                <c:pt idx="54">
                  <c:v>22561</c:v>
                </c:pt>
                <c:pt idx="55">
                  <c:v>21916</c:v>
                </c:pt>
                <c:pt idx="56">
                  <c:v>21398</c:v>
                </c:pt>
                <c:pt idx="57">
                  <c:v>20836</c:v>
                </c:pt>
                <c:pt idx="58">
                  <c:v>20077</c:v>
                </c:pt>
                <c:pt idx="59">
                  <c:v>19400</c:v>
                </c:pt>
                <c:pt idx="60">
                  <c:v>17910</c:v>
                </c:pt>
                <c:pt idx="61">
                  <c:v>16946</c:v>
                </c:pt>
                <c:pt idx="62">
                  <c:v>16265</c:v>
                </c:pt>
                <c:pt idx="63">
                  <c:v>15679</c:v>
                </c:pt>
                <c:pt idx="64">
                  <c:v>14895</c:v>
                </c:pt>
                <c:pt idx="65">
                  <c:v>13941</c:v>
                </c:pt>
                <c:pt idx="66">
                  <c:v>12891</c:v>
                </c:pt>
                <c:pt idx="67">
                  <c:v>11657</c:v>
                </c:pt>
                <c:pt idx="68">
                  <c:v>10027</c:v>
                </c:pt>
                <c:pt idx="69">
                  <c:v>9545</c:v>
                </c:pt>
                <c:pt idx="70">
                  <c:v>8902</c:v>
                </c:pt>
                <c:pt idx="71">
                  <c:v>8303</c:v>
                </c:pt>
                <c:pt idx="72">
                  <c:v>7565</c:v>
                </c:pt>
                <c:pt idx="73">
                  <c:v>7129</c:v>
                </c:pt>
                <c:pt idx="74">
                  <c:v>6602</c:v>
                </c:pt>
                <c:pt idx="75">
                  <c:v>5823</c:v>
                </c:pt>
                <c:pt idx="76">
                  <c:v>5531</c:v>
                </c:pt>
                <c:pt idx="77">
                  <c:v>5281</c:v>
                </c:pt>
                <c:pt idx="78">
                  <c:v>4968</c:v>
                </c:pt>
                <c:pt idx="79">
                  <c:v>4783</c:v>
                </c:pt>
                <c:pt idx="80">
                  <c:v>4344</c:v>
                </c:pt>
                <c:pt idx="81">
                  <c:v>4117</c:v>
                </c:pt>
                <c:pt idx="82">
                  <c:v>3632</c:v>
                </c:pt>
                <c:pt idx="83">
                  <c:v>3321</c:v>
                </c:pt>
                <c:pt idx="84">
                  <c:v>3195</c:v>
                </c:pt>
                <c:pt idx="85">
                  <c:v>17951</c:v>
                </c:pt>
              </c:numCache>
            </c:numRef>
          </c:val>
          <c:extLst xmlns:c16r2="http://schemas.microsoft.com/office/drawing/2015/06/chart">
            <c:ext xmlns:c16="http://schemas.microsoft.com/office/drawing/2014/chart" uri="{C3380CC4-5D6E-409C-BE32-E72D297353CC}">
              <c16:uniqueId val="{00000003-857B-4F92-9C51-8DFDF1ECC766}"/>
            </c:ext>
          </c:extLst>
        </c:ser>
        <c:ser>
          <c:idx val="8"/>
          <c:order val="4"/>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15611</c:v>
                </c:pt>
                <c:pt idx="1">
                  <c:v>15079</c:v>
                </c:pt>
                <c:pt idx="2">
                  <c:v>14507</c:v>
                </c:pt>
                <c:pt idx="3">
                  <c:v>14591</c:v>
                </c:pt>
                <c:pt idx="4">
                  <c:v>13959</c:v>
                </c:pt>
                <c:pt idx="5">
                  <c:v>13996</c:v>
                </c:pt>
                <c:pt idx="6">
                  <c:v>14585</c:v>
                </c:pt>
                <c:pt idx="7">
                  <c:v>14596</c:v>
                </c:pt>
                <c:pt idx="8">
                  <c:v>14501</c:v>
                </c:pt>
                <c:pt idx="9">
                  <c:v>14451</c:v>
                </c:pt>
                <c:pt idx="10">
                  <c:v>14271</c:v>
                </c:pt>
                <c:pt idx="11">
                  <c:v>13813</c:v>
                </c:pt>
                <c:pt idx="12">
                  <c:v>13196</c:v>
                </c:pt>
                <c:pt idx="13">
                  <c:v>13152</c:v>
                </c:pt>
                <c:pt idx="14">
                  <c:v>12744</c:v>
                </c:pt>
                <c:pt idx="15">
                  <c:v>12214</c:v>
                </c:pt>
                <c:pt idx="16">
                  <c:v>12211</c:v>
                </c:pt>
                <c:pt idx="17">
                  <c:v>12218</c:v>
                </c:pt>
                <c:pt idx="18">
                  <c:v>12044</c:v>
                </c:pt>
                <c:pt idx="19">
                  <c:v>11817</c:v>
                </c:pt>
                <c:pt idx="20">
                  <c:v>11618</c:v>
                </c:pt>
                <c:pt idx="21">
                  <c:v>11524</c:v>
                </c:pt>
                <c:pt idx="22">
                  <c:v>11430</c:v>
                </c:pt>
                <c:pt idx="23">
                  <c:v>11422</c:v>
                </c:pt>
                <c:pt idx="24">
                  <c:v>11616</c:v>
                </c:pt>
                <c:pt idx="25">
                  <c:v>11782</c:v>
                </c:pt>
                <c:pt idx="26">
                  <c:v>12045</c:v>
                </c:pt>
                <c:pt idx="27">
                  <c:v>12428</c:v>
                </c:pt>
                <c:pt idx="28">
                  <c:v>12858</c:v>
                </c:pt>
                <c:pt idx="29">
                  <c:v>13288</c:v>
                </c:pt>
                <c:pt idx="30">
                  <c:v>13946</c:v>
                </c:pt>
                <c:pt idx="31">
                  <c:v>14458</c:v>
                </c:pt>
                <c:pt idx="32">
                  <c:v>14679</c:v>
                </c:pt>
                <c:pt idx="33">
                  <c:v>14606</c:v>
                </c:pt>
                <c:pt idx="34">
                  <c:v>14638</c:v>
                </c:pt>
                <c:pt idx="35">
                  <c:v>14348</c:v>
                </c:pt>
                <c:pt idx="36">
                  <c:v>14131</c:v>
                </c:pt>
                <c:pt idx="37">
                  <c:v>14118</c:v>
                </c:pt>
                <c:pt idx="38">
                  <c:v>14525</c:v>
                </c:pt>
                <c:pt idx="39">
                  <c:v>14759</c:v>
                </c:pt>
                <c:pt idx="40">
                  <c:v>14641</c:v>
                </c:pt>
                <c:pt idx="41">
                  <c:v>14550</c:v>
                </c:pt>
                <c:pt idx="42">
                  <c:v>14410</c:v>
                </c:pt>
                <c:pt idx="43">
                  <c:v>14142</c:v>
                </c:pt>
                <c:pt idx="44">
                  <c:v>13683</c:v>
                </c:pt>
                <c:pt idx="45">
                  <c:v>12630</c:v>
                </c:pt>
                <c:pt idx="46">
                  <c:v>11715</c:v>
                </c:pt>
                <c:pt idx="47">
                  <c:v>10990</c:v>
                </c:pt>
                <c:pt idx="48">
                  <c:v>10796</c:v>
                </c:pt>
                <c:pt idx="49">
                  <c:v>10925</c:v>
                </c:pt>
                <c:pt idx="50">
                  <c:v>10926</c:v>
                </c:pt>
                <c:pt idx="51">
                  <c:v>10747</c:v>
                </c:pt>
                <c:pt idx="52">
                  <c:v>10058</c:v>
                </c:pt>
                <c:pt idx="53">
                  <c:v>10021</c:v>
                </c:pt>
                <c:pt idx="54">
                  <c:v>9833</c:v>
                </c:pt>
                <c:pt idx="55">
                  <c:v>9433</c:v>
                </c:pt>
                <c:pt idx="56">
                  <c:v>9217</c:v>
                </c:pt>
                <c:pt idx="57">
                  <c:v>9153</c:v>
                </c:pt>
                <c:pt idx="58">
                  <c:v>8846</c:v>
                </c:pt>
                <c:pt idx="59">
                  <c:v>8535</c:v>
                </c:pt>
                <c:pt idx="60">
                  <c:v>7962</c:v>
                </c:pt>
                <c:pt idx="61">
                  <c:v>7878</c:v>
                </c:pt>
                <c:pt idx="62">
                  <c:v>7370</c:v>
                </c:pt>
                <c:pt idx="63">
                  <c:v>7243</c:v>
                </c:pt>
                <c:pt idx="64">
                  <c:v>7133</c:v>
                </c:pt>
                <c:pt idx="65">
                  <c:v>6643</c:v>
                </c:pt>
                <c:pt idx="66">
                  <c:v>6238</c:v>
                </c:pt>
                <c:pt idx="67">
                  <c:v>5761</c:v>
                </c:pt>
                <c:pt idx="68">
                  <c:v>4867</c:v>
                </c:pt>
                <c:pt idx="69">
                  <c:v>4571</c:v>
                </c:pt>
                <c:pt idx="70">
                  <c:v>4190</c:v>
                </c:pt>
                <c:pt idx="71">
                  <c:v>3929</c:v>
                </c:pt>
                <c:pt idx="72">
                  <c:v>3564</c:v>
                </c:pt>
                <c:pt idx="73">
                  <c:v>3268</c:v>
                </c:pt>
                <c:pt idx="74">
                  <c:v>3034</c:v>
                </c:pt>
                <c:pt idx="75">
                  <c:v>2728</c:v>
                </c:pt>
                <c:pt idx="76">
                  <c:v>2477</c:v>
                </c:pt>
                <c:pt idx="77">
                  <c:v>2290</c:v>
                </c:pt>
                <c:pt idx="78">
                  <c:v>2149</c:v>
                </c:pt>
                <c:pt idx="79">
                  <c:v>1864</c:v>
                </c:pt>
                <c:pt idx="80">
                  <c:v>1691</c:v>
                </c:pt>
                <c:pt idx="81">
                  <c:v>1582</c:v>
                </c:pt>
                <c:pt idx="82">
                  <c:v>1411</c:v>
                </c:pt>
                <c:pt idx="83">
                  <c:v>1364</c:v>
                </c:pt>
                <c:pt idx="84">
                  <c:v>1250</c:v>
                </c:pt>
                <c:pt idx="85">
                  <c:v>6237</c:v>
                </c:pt>
              </c:numCache>
            </c:numRef>
          </c:val>
          <c:extLst xmlns:c16r2="http://schemas.microsoft.com/office/drawing/2015/06/chart">
            <c:ext xmlns:c16="http://schemas.microsoft.com/office/drawing/2014/chart" uri="{C3380CC4-5D6E-409C-BE32-E72D297353CC}">
              <c16:uniqueId val="{00000004-857B-4F92-9C51-8DFDF1ECC766}"/>
            </c:ext>
          </c:extLst>
        </c:ser>
        <c:ser>
          <c:idx val="7"/>
          <c:order val="5"/>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extLst xmlns:c16r2="http://schemas.microsoft.com/office/drawing/2015/06/chart">
              <c:ext xmlns:c16="http://schemas.microsoft.com/office/drawing/2014/chart" uri="{C3380CC4-5D6E-409C-BE32-E72D297353CC}">
                <c16:uniqueId val="{00000005-857B-4F92-9C51-8DFDF1ECC766}"/>
              </c:ext>
            </c:extLst>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extLst xmlns:c16r2="http://schemas.microsoft.com/office/drawing/2015/06/chart">
            <c:ext xmlns:c16="http://schemas.microsoft.com/office/drawing/2014/chart" uri="{C3380CC4-5D6E-409C-BE32-E72D297353CC}">
              <c16:uniqueId val="{00000006-857B-4F92-9C51-8DFDF1ECC766}"/>
            </c:ext>
          </c:extLst>
        </c:ser>
        <c:dLbls>
          <c:showLegendKey val="0"/>
          <c:showVal val="0"/>
          <c:showCatName val="0"/>
          <c:showSerName val="0"/>
          <c:showPercent val="0"/>
          <c:showBubbleSize val="0"/>
        </c:dLbls>
        <c:gapWidth val="0"/>
        <c:overlap val="100"/>
        <c:axId val="627975448"/>
        <c:axId val="536870240"/>
      </c:barChart>
      <c:catAx>
        <c:axId val="627975448"/>
        <c:scaling>
          <c:orientation val="minMax"/>
        </c:scaling>
        <c:delete val="0"/>
        <c:axPos val="l"/>
        <c:numFmt formatCode="General" sourceLinked="0"/>
        <c:majorTickMark val="out"/>
        <c:minorTickMark val="none"/>
        <c:tickLblPos val="low"/>
        <c:txPr>
          <a:bodyPr/>
          <a:lstStyle/>
          <a:p>
            <a:pPr>
              <a:defRPr sz="1050" baseline="0"/>
            </a:pPr>
            <a:endParaRPr lang="en-US"/>
          </a:p>
        </c:txPr>
        <c:crossAx val="536870240"/>
        <c:crosses val="autoZero"/>
        <c:auto val="1"/>
        <c:lblAlgn val="ctr"/>
        <c:lblOffset val="100"/>
        <c:tickLblSkip val="5"/>
        <c:noMultiLvlLbl val="0"/>
      </c:catAx>
      <c:valAx>
        <c:axId val="536870240"/>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627975448"/>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extLst xmlns:c16r2="http://schemas.microsoft.com/office/drawing/2015/06/chart">
            <c:ext xmlns:c16="http://schemas.microsoft.com/office/drawing/2014/chart" uri="{C3380CC4-5D6E-409C-BE32-E72D297353CC}">
              <c16:uniqueId val="{00000000-AC00-43E5-9391-5CD523DA4AA1}"/>
            </c:ext>
          </c:extLst>
        </c:ser>
        <c:ser>
          <c:idx val="2"/>
          <c:order val="1"/>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-22957</c:v>
                </c:pt>
                <c:pt idx="1">
                  <c:v>-22357</c:v>
                </c:pt>
                <c:pt idx="2">
                  <c:v>-21749</c:v>
                </c:pt>
                <c:pt idx="3">
                  <c:v>-21667</c:v>
                </c:pt>
                <c:pt idx="4">
                  <c:v>-21655</c:v>
                </c:pt>
                <c:pt idx="5">
                  <c:v>-21727</c:v>
                </c:pt>
                <c:pt idx="6">
                  <c:v>-22391</c:v>
                </c:pt>
                <c:pt idx="7">
                  <c:v>-22879</c:v>
                </c:pt>
                <c:pt idx="8">
                  <c:v>-22583</c:v>
                </c:pt>
                <c:pt idx="9">
                  <c:v>-22416</c:v>
                </c:pt>
                <c:pt idx="10">
                  <c:v>-22926</c:v>
                </c:pt>
                <c:pt idx="11">
                  <c:v>-23465</c:v>
                </c:pt>
                <c:pt idx="12">
                  <c:v>-24339</c:v>
                </c:pt>
                <c:pt idx="13">
                  <c:v>-25191</c:v>
                </c:pt>
                <c:pt idx="14">
                  <c:v>-25479</c:v>
                </c:pt>
                <c:pt idx="15">
                  <c:v>-25155</c:v>
                </c:pt>
                <c:pt idx="16">
                  <c:v>-25080</c:v>
                </c:pt>
                <c:pt idx="17">
                  <c:v>-25022</c:v>
                </c:pt>
                <c:pt idx="18">
                  <c:v>-25470</c:v>
                </c:pt>
                <c:pt idx="19">
                  <c:v>-26082</c:v>
                </c:pt>
                <c:pt idx="20">
                  <c:v>-26295</c:v>
                </c:pt>
                <c:pt idx="21">
                  <c:v>-26686</c:v>
                </c:pt>
                <c:pt idx="22">
                  <c:v>-26213</c:v>
                </c:pt>
                <c:pt idx="23">
                  <c:v>-25330</c:v>
                </c:pt>
                <c:pt idx="24">
                  <c:v>-24277</c:v>
                </c:pt>
                <c:pt idx="25">
                  <c:v>-23078</c:v>
                </c:pt>
                <c:pt idx="26">
                  <c:v>-21982</c:v>
                </c:pt>
                <c:pt idx="27">
                  <c:v>-21498</c:v>
                </c:pt>
                <c:pt idx="28">
                  <c:v>-21542</c:v>
                </c:pt>
                <c:pt idx="29">
                  <c:v>-21438</c:v>
                </c:pt>
                <c:pt idx="30">
                  <c:v>-21008</c:v>
                </c:pt>
                <c:pt idx="31">
                  <c:v>-21443</c:v>
                </c:pt>
                <c:pt idx="32">
                  <c:v>-21587</c:v>
                </c:pt>
                <c:pt idx="33">
                  <c:v>-22069</c:v>
                </c:pt>
                <c:pt idx="34">
                  <c:v>-22562</c:v>
                </c:pt>
                <c:pt idx="35">
                  <c:v>-21613</c:v>
                </c:pt>
                <c:pt idx="36">
                  <c:v>-20679</c:v>
                </c:pt>
                <c:pt idx="37">
                  <c:v>-20223</c:v>
                </c:pt>
                <c:pt idx="38">
                  <c:v>-19793</c:v>
                </c:pt>
                <c:pt idx="39">
                  <c:v>-19981</c:v>
                </c:pt>
                <c:pt idx="40">
                  <c:v>-19993</c:v>
                </c:pt>
                <c:pt idx="41">
                  <c:v>-20510</c:v>
                </c:pt>
                <c:pt idx="42">
                  <c:v>-21210</c:v>
                </c:pt>
                <c:pt idx="43">
                  <c:v>-21931</c:v>
                </c:pt>
                <c:pt idx="44">
                  <c:v>-21355</c:v>
                </c:pt>
                <c:pt idx="45">
                  <c:v>-20176</c:v>
                </c:pt>
                <c:pt idx="46">
                  <c:v>-20093</c:v>
                </c:pt>
                <c:pt idx="47">
                  <c:v>-20014</c:v>
                </c:pt>
                <c:pt idx="48">
                  <c:v>-20532</c:v>
                </c:pt>
                <c:pt idx="49">
                  <c:v>-21323</c:v>
                </c:pt>
                <c:pt idx="50">
                  <c:v>-20951</c:v>
                </c:pt>
                <c:pt idx="51">
                  <c:v>-20749</c:v>
                </c:pt>
                <c:pt idx="52">
                  <c:v>-20616</c:v>
                </c:pt>
                <c:pt idx="53">
                  <c:v>-20681</c:v>
                </c:pt>
                <c:pt idx="54">
                  <c:v>-20954</c:v>
                </c:pt>
                <c:pt idx="55">
                  <c:v>-20013</c:v>
                </c:pt>
                <c:pt idx="56">
                  <c:v>-19269</c:v>
                </c:pt>
                <c:pt idx="57">
                  <c:v>-18664</c:v>
                </c:pt>
                <c:pt idx="58">
                  <c:v>-18036</c:v>
                </c:pt>
                <c:pt idx="59">
                  <c:v>-17153</c:v>
                </c:pt>
                <c:pt idx="60">
                  <c:v>-15418</c:v>
                </c:pt>
                <c:pt idx="61">
                  <c:v>-14518</c:v>
                </c:pt>
                <c:pt idx="62">
                  <c:v>-13573</c:v>
                </c:pt>
                <c:pt idx="63">
                  <c:v>-13023</c:v>
                </c:pt>
                <c:pt idx="64">
                  <c:v>-12319</c:v>
                </c:pt>
                <c:pt idx="65">
                  <c:v>-11494</c:v>
                </c:pt>
                <c:pt idx="66">
                  <c:v>-10744</c:v>
                </c:pt>
                <c:pt idx="67">
                  <c:v>-9549</c:v>
                </c:pt>
                <c:pt idx="68">
                  <c:v>-7943</c:v>
                </c:pt>
                <c:pt idx="69">
                  <c:v>-7254</c:v>
                </c:pt>
                <c:pt idx="70">
                  <c:v>-6654</c:v>
                </c:pt>
                <c:pt idx="71">
                  <c:v>-6366</c:v>
                </c:pt>
                <c:pt idx="72">
                  <c:v>-5633</c:v>
                </c:pt>
                <c:pt idx="73">
                  <c:v>-5093</c:v>
                </c:pt>
                <c:pt idx="74">
                  <c:v>-4617</c:v>
                </c:pt>
                <c:pt idx="75">
                  <c:v>-4216</c:v>
                </c:pt>
                <c:pt idx="76">
                  <c:v>-3773</c:v>
                </c:pt>
                <c:pt idx="77">
                  <c:v>-3404</c:v>
                </c:pt>
                <c:pt idx="78">
                  <c:v>-3105</c:v>
                </c:pt>
                <c:pt idx="79">
                  <c:v>-2984</c:v>
                </c:pt>
                <c:pt idx="80">
                  <c:v>-2660</c:v>
                </c:pt>
                <c:pt idx="81">
                  <c:v>-2351</c:v>
                </c:pt>
                <c:pt idx="82">
                  <c:v>-2033</c:v>
                </c:pt>
                <c:pt idx="83">
                  <c:v>-1826</c:v>
                </c:pt>
                <c:pt idx="84">
                  <c:v>-1660</c:v>
                </c:pt>
                <c:pt idx="85">
                  <c:v>-7261</c:v>
                </c:pt>
              </c:numCache>
            </c:numRef>
          </c:val>
          <c:extLst xmlns:c16r2="http://schemas.microsoft.com/office/drawing/2015/06/chart">
            <c:ext xmlns:c16="http://schemas.microsoft.com/office/drawing/2014/chart" uri="{C3380CC4-5D6E-409C-BE32-E72D297353CC}">
              <c16:uniqueId val="{00000001-AC00-43E5-9391-5CD523DA4AA1}"/>
            </c:ext>
          </c:extLst>
        </c:ser>
        <c:ser>
          <c:idx val="4"/>
          <c:order val="2"/>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-16573</c:v>
                </c:pt>
                <c:pt idx="1">
                  <c:v>-16142</c:v>
                </c:pt>
                <c:pt idx="2">
                  <c:v>-15521</c:v>
                </c:pt>
                <c:pt idx="3">
                  <c:v>-15621</c:v>
                </c:pt>
                <c:pt idx="4">
                  <c:v>-14620</c:v>
                </c:pt>
                <c:pt idx="5">
                  <c:v>-14652</c:v>
                </c:pt>
                <c:pt idx="6">
                  <c:v>-15260</c:v>
                </c:pt>
                <c:pt idx="7">
                  <c:v>-15148</c:v>
                </c:pt>
                <c:pt idx="8">
                  <c:v>-14954</c:v>
                </c:pt>
                <c:pt idx="9">
                  <c:v>-14799</c:v>
                </c:pt>
                <c:pt idx="10">
                  <c:v>-14501</c:v>
                </c:pt>
                <c:pt idx="11">
                  <c:v>-14010</c:v>
                </c:pt>
                <c:pt idx="12">
                  <c:v>-13627</c:v>
                </c:pt>
                <c:pt idx="13">
                  <c:v>-13716</c:v>
                </c:pt>
                <c:pt idx="14">
                  <c:v>-13250</c:v>
                </c:pt>
                <c:pt idx="15">
                  <c:v>-12702</c:v>
                </c:pt>
                <c:pt idx="16">
                  <c:v>-12617</c:v>
                </c:pt>
                <c:pt idx="17">
                  <c:v>-12551</c:v>
                </c:pt>
                <c:pt idx="18">
                  <c:v>-12573</c:v>
                </c:pt>
                <c:pt idx="19">
                  <c:v>-12498</c:v>
                </c:pt>
                <c:pt idx="20">
                  <c:v>-12331</c:v>
                </c:pt>
                <c:pt idx="21">
                  <c:v>-12242</c:v>
                </c:pt>
                <c:pt idx="22">
                  <c:v>-12170</c:v>
                </c:pt>
                <c:pt idx="23">
                  <c:v>-12143</c:v>
                </c:pt>
                <c:pt idx="24">
                  <c:v>-12297</c:v>
                </c:pt>
                <c:pt idx="25">
                  <c:v>-12571</c:v>
                </c:pt>
                <c:pt idx="26">
                  <c:v>-12465</c:v>
                </c:pt>
                <c:pt idx="27">
                  <c:v>-12516</c:v>
                </c:pt>
                <c:pt idx="28">
                  <c:v>-12941</c:v>
                </c:pt>
                <c:pt idx="29">
                  <c:v>-13296</c:v>
                </c:pt>
                <c:pt idx="30">
                  <c:v>-13527</c:v>
                </c:pt>
                <c:pt idx="31">
                  <c:v>-13527</c:v>
                </c:pt>
                <c:pt idx="32">
                  <c:v>-13276</c:v>
                </c:pt>
                <c:pt idx="33">
                  <c:v>-12972</c:v>
                </c:pt>
                <c:pt idx="34">
                  <c:v>-13063</c:v>
                </c:pt>
                <c:pt idx="35">
                  <c:v>-12679</c:v>
                </c:pt>
                <c:pt idx="36">
                  <c:v>-12471</c:v>
                </c:pt>
                <c:pt idx="37">
                  <c:v>-12522</c:v>
                </c:pt>
                <c:pt idx="38">
                  <c:v>-12858</c:v>
                </c:pt>
                <c:pt idx="39">
                  <c:v>-12998</c:v>
                </c:pt>
                <c:pt idx="40">
                  <c:v>-12779</c:v>
                </c:pt>
                <c:pt idx="41">
                  <c:v>-12855</c:v>
                </c:pt>
                <c:pt idx="42">
                  <c:v>-12718</c:v>
                </c:pt>
                <c:pt idx="43">
                  <c:v>-12779</c:v>
                </c:pt>
                <c:pt idx="44">
                  <c:v>-12406</c:v>
                </c:pt>
                <c:pt idx="45">
                  <c:v>-11767</c:v>
                </c:pt>
                <c:pt idx="46">
                  <c:v>-10881</c:v>
                </c:pt>
                <c:pt idx="47">
                  <c:v>-10251</c:v>
                </c:pt>
                <c:pt idx="48">
                  <c:v>-10237</c:v>
                </c:pt>
                <c:pt idx="49">
                  <c:v>-10268</c:v>
                </c:pt>
                <c:pt idx="50">
                  <c:v>-10336</c:v>
                </c:pt>
                <c:pt idx="51">
                  <c:v>-10143</c:v>
                </c:pt>
                <c:pt idx="52">
                  <c:v>-9339</c:v>
                </c:pt>
                <c:pt idx="53">
                  <c:v>-9080</c:v>
                </c:pt>
                <c:pt idx="54">
                  <c:v>-8949</c:v>
                </c:pt>
                <c:pt idx="55">
                  <c:v>-8393</c:v>
                </c:pt>
                <c:pt idx="56">
                  <c:v>-8306</c:v>
                </c:pt>
                <c:pt idx="57">
                  <c:v>-8056</c:v>
                </c:pt>
                <c:pt idx="58">
                  <c:v>-7875</c:v>
                </c:pt>
                <c:pt idx="59">
                  <c:v>-7524</c:v>
                </c:pt>
                <c:pt idx="60">
                  <c:v>-6978</c:v>
                </c:pt>
                <c:pt idx="61">
                  <c:v>-6699</c:v>
                </c:pt>
                <c:pt idx="62">
                  <c:v>-6152</c:v>
                </c:pt>
                <c:pt idx="63">
                  <c:v>-5964</c:v>
                </c:pt>
                <c:pt idx="64">
                  <c:v>-5979</c:v>
                </c:pt>
                <c:pt idx="65">
                  <c:v>-5674</c:v>
                </c:pt>
                <c:pt idx="66">
                  <c:v>-5307</c:v>
                </c:pt>
                <c:pt idx="67">
                  <c:v>-4886</c:v>
                </c:pt>
                <c:pt idx="68">
                  <c:v>-4290</c:v>
                </c:pt>
                <c:pt idx="69">
                  <c:v>-4021</c:v>
                </c:pt>
                <c:pt idx="70">
                  <c:v>-3700</c:v>
                </c:pt>
                <c:pt idx="71">
                  <c:v>-3547</c:v>
                </c:pt>
                <c:pt idx="72">
                  <c:v>-3251</c:v>
                </c:pt>
                <c:pt idx="73">
                  <c:v>-2901</c:v>
                </c:pt>
                <c:pt idx="74">
                  <c:v>-2674</c:v>
                </c:pt>
                <c:pt idx="75">
                  <c:v>-2383</c:v>
                </c:pt>
                <c:pt idx="76">
                  <c:v>-2235</c:v>
                </c:pt>
                <c:pt idx="77">
                  <c:v>-1963</c:v>
                </c:pt>
                <c:pt idx="78">
                  <c:v>-1719</c:v>
                </c:pt>
                <c:pt idx="79">
                  <c:v>-1559</c:v>
                </c:pt>
                <c:pt idx="80">
                  <c:v>-1359</c:v>
                </c:pt>
                <c:pt idx="81">
                  <c:v>-1183</c:v>
                </c:pt>
                <c:pt idx="82">
                  <c:v>-998</c:v>
                </c:pt>
                <c:pt idx="83">
                  <c:v>-922</c:v>
                </c:pt>
                <c:pt idx="84">
                  <c:v>-842</c:v>
                </c:pt>
                <c:pt idx="85">
                  <c:v>-3662</c:v>
                </c:pt>
              </c:numCache>
            </c:numRef>
          </c:val>
          <c:extLst xmlns:c16r2="http://schemas.microsoft.com/office/drawing/2015/06/chart">
            <c:ext xmlns:c16="http://schemas.microsoft.com/office/drawing/2014/chart" uri="{C3380CC4-5D6E-409C-BE32-E72D297353CC}">
              <c16:uniqueId val="{00000002-AC00-43E5-9391-5CD523DA4AA1}"/>
            </c:ext>
          </c:extLst>
        </c:ser>
        <c:ser>
          <c:idx val="3"/>
          <c:order val="3"/>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extLst xmlns:c16r2="http://schemas.microsoft.com/office/drawing/2015/06/chart">
            <c:ext xmlns:c16="http://schemas.microsoft.com/office/drawing/2014/chart" uri="{C3380CC4-5D6E-409C-BE32-E72D297353CC}">
              <c16:uniqueId val="{00000003-AC00-43E5-9391-5CD523DA4AA1}"/>
            </c:ext>
          </c:extLst>
        </c:ser>
        <c:ser>
          <c:idx val="5"/>
          <c:order val="4"/>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extLst xmlns:c16r2="http://schemas.microsoft.com/office/drawing/2015/06/chart">
            <c:ext xmlns:c16="http://schemas.microsoft.com/office/drawing/2014/chart" uri="{C3380CC4-5D6E-409C-BE32-E72D297353CC}">
              <c16:uniqueId val="{00000004-AC00-43E5-9391-5CD523DA4AA1}"/>
            </c:ext>
          </c:extLst>
        </c:ser>
        <c:ser>
          <c:idx val="6"/>
          <c:order val="5"/>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22202</c:v>
                </c:pt>
                <c:pt idx="1">
                  <c:v>21521</c:v>
                </c:pt>
                <c:pt idx="2">
                  <c:v>20934</c:v>
                </c:pt>
                <c:pt idx="3">
                  <c:v>20919</c:v>
                </c:pt>
                <c:pt idx="4">
                  <c:v>21326</c:v>
                </c:pt>
                <c:pt idx="5">
                  <c:v>21272</c:v>
                </c:pt>
                <c:pt idx="6">
                  <c:v>21728</c:v>
                </c:pt>
                <c:pt idx="7">
                  <c:v>21858</c:v>
                </c:pt>
                <c:pt idx="8">
                  <c:v>22025</c:v>
                </c:pt>
                <c:pt idx="9">
                  <c:v>21913</c:v>
                </c:pt>
                <c:pt idx="10">
                  <c:v>22200</c:v>
                </c:pt>
                <c:pt idx="11">
                  <c:v>22549</c:v>
                </c:pt>
                <c:pt idx="12">
                  <c:v>23089</c:v>
                </c:pt>
                <c:pt idx="13">
                  <c:v>23768</c:v>
                </c:pt>
                <c:pt idx="14">
                  <c:v>24233</c:v>
                </c:pt>
                <c:pt idx="15">
                  <c:v>23797</c:v>
                </c:pt>
                <c:pt idx="16">
                  <c:v>23721</c:v>
                </c:pt>
                <c:pt idx="17">
                  <c:v>23850</c:v>
                </c:pt>
                <c:pt idx="18">
                  <c:v>23979</c:v>
                </c:pt>
                <c:pt idx="19">
                  <c:v>24670</c:v>
                </c:pt>
                <c:pt idx="20">
                  <c:v>24762</c:v>
                </c:pt>
                <c:pt idx="21">
                  <c:v>25352</c:v>
                </c:pt>
                <c:pt idx="22">
                  <c:v>25162</c:v>
                </c:pt>
                <c:pt idx="23">
                  <c:v>25059</c:v>
                </c:pt>
                <c:pt idx="24">
                  <c:v>24415</c:v>
                </c:pt>
                <c:pt idx="25">
                  <c:v>23120</c:v>
                </c:pt>
                <c:pt idx="26">
                  <c:v>22341</c:v>
                </c:pt>
                <c:pt idx="27">
                  <c:v>22020</c:v>
                </c:pt>
                <c:pt idx="28">
                  <c:v>22200</c:v>
                </c:pt>
                <c:pt idx="29">
                  <c:v>22023</c:v>
                </c:pt>
                <c:pt idx="30">
                  <c:v>21963</c:v>
                </c:pt>
                <c:pt idx="31">
                  <c:v>22728</c:v>
                </c:pt>
                <c:pt idx="32">
                  <c:v>23314</c:v>
                </c:pt>
                <c:pt idx="33">
                  <c:v>24407</c:v>
                </c:pt>
                <c:pt idx="34">
                  <c:v>25346</c:v>
                </c:pt>
                <c:pt idx="35">
                  <c:v>24279</c:v>
                </c:pt>
                <c:pt idx="36">
                  <c:v>23275</c:v>
                </c:pt>
                <c:pt idx="37">
                  <c:v>22757</c:v>
                </c:pt>
                <c:pt idx="38">
                  <c:v>22556</c:v>
                </c:pt>
                <c:pt idx="39">
                  <c:v>22368</c:v>
                </c:pt>
                <c:pt idx="40">
                  <c:v>22407</c:v>
                </c:pt>
                <c:pt idx="41">
                  <c:v>22992</c:v>
                </c:pt>
                <c:pt idx="42">
                  <c:v>23405</c:v>
                </c:pt>
                <c:pt idx="43">
                  <c:v>24156</c:v>
                </c:pt>
                <c:pt idx="44">
                  <c:v>23497</c:v>
                </c:pt>
                <c:pt idx="45">
                  <c:v>21808</c:v>
                </c:pt>
                <c:pt idx="46">
                  <c:v>21610</c:v>
                </c:pt>
                <c:pt idx="47">
                  <c:v>21645</c:v>
                </c:pt>
                <c:pt idx="48">
                  <c:v>22260</c:v>
                </c:pt>
                <c:pt idx="49">
                  <c:v>23391</c:v>
                </c:pt>
                <c:pt idx="50">
                  <c:v>23087</c:v>
                </c:pt>
                <c:pt idx="51">
                  <c:v>22810</c:v>
                </c:pt>
                <c:pt idx="52">
                  <c:v>22583</c:v>
                </c:pt>
                <c:pt idx="53">
                  <c:v>22769</c:v>
                </c:pt>
                <c:pt idx="54">
                  <c:v>22561</c:v>
                </c:pt>
                <c:pt idx="55">
                  <c:v>21916</c:v>
                </c:pt>
                <c:pt idx="56">
                  <c:v>21398</c:v>
                </c:pt>
                <c:pt idx="57">
                  <c:v>20836</c:v>
                </c:pt>
                <c:pt idx="58">
                  <c:v>20077</c:v>
                </c:pt>
                <c:pt idx="59">
                  <c:v>19400</c:v>
                </c:pt>
                <c:pt idx="60">
                  <c:v>17910</c:v>
                </c:pt>
                <c:pt idx="61">
                  <c:v>16946</c:v>
                </c:pt>
                <c:pt idx="62">
                  <c:v>16265</c:v>
                </c:pt>
                <c:pt idx="63">
                  <c:v>15679</c:v>
                </c:pt>
                <c:pt idx="64">
                  <c:v>14895</c:v>
                </c:pt>
                <c:pt idx="65">
                  <c:v>13941</c:v>
                </c:pt>
                <c:pt idx="66">
                  <c:v>12891</c:v>
                </c:pt>
                <c:pt idx="67">
                  <c:v>11657</c:v>
                </c:pt>
                <c:pt idx="68">
                  <c:v>10027</c:v>
                </c:pt>
                <c:pt idx="69">
                  <c:v>9545</c:v>
                </c:pt>
                <c:pt idx="70">
                  <c:v>8902</c:v>
                </c:pt>
                <c:pt idx="71">
                  <c:v>8303</c:v>
                </c:pt>
                <c:pt idx="72">
                  <c:v>7565</c:v>
                </c:pt>
                <c:pt idx="73">
                  <c:v>7129</c:v>
                </c:pt>
                <c:pt idx="74">
                  <c:v>6602</c:v>
                </c:pt>
                <c:pt idx="75">
                  <c:v>5823</c:v>
                </c:pt>
                <c:pt idx="76">
                  <c:v>5531</c:v>
                </c:pt>
                <c:pt idx="77">
                  <c:v>5281</c:v>
                </c:pt>
                <c:pt idx="78">
                  <c:v>4968</c:v>
                </c:pt>
                <c:pt idx="79">
                  <c:v>4783</c:v>
                </c:pt>
                <c:pt idx="80">
                  <c:v>4344</c:v>
                </c:pt>
                <c:pt idx="81">
                  <c:v>4117</c:v>
                </c:pt>
                <c:pt idx="82">
                  <c:v>3632</c:v>
                </c:pt>
                <c:pt idx="83">
                  <c:v>3321</c:v>
                </c:pt>
                <c:pt idx="84">
                  <c:v>3195</c:v>
                </c:pt>
                <c:pt idx="85">
                  <c:v>17951</c:v>
                </c:pt>
              </c:numCache>
            </c:numRef>
          </c:val>
          <c:extLst xmlns:c16r2="http://schemas.microsoft.com/office/drawing/2015/06/chart">
            <c:ext xmlns:c16="http://schemas.microsoft.com/office/drawing/2014/chart" uri="{C3380CC4-5D6E-409C-BE32-E72D297353CC}">
              <c16:uniqueId val="{00000005-AC00-43E5-9391-5CD523DA4AA1}"/>
            </c:ext>
          </c:extLst>
        </c:ser>
        <c:ser>
          <c:idx val="8"/>
          <c:order val="6"/>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15611</c:v>
                </c:pt>
                <c:pt idx="1">
                  <c:v>15079</c:v>
                </c:pt>
                <c:pt idx="2">
                  <c:v>14507</c:v>
                </c:pt>
                <c:pt idx="3">
                  <c:v>14591</c:v>
                </c:pt>
                <c:pt idx="4">
                  <c:v>13959</c:v>
                </c:pt>
                <c:pt idx="5">
                  <c:v>13996</c:v>
                </c:pt>
                <c:pt idx="6">
                  <c:v>14585</c:v>
                </c:pt>
                <c:pt idx="7">
                  <c:v>14596</c:v>
                </c:pt>
                <c:pt idx="8">
                  <c:v>14501</c:v>
                </c:pt>
                <c:pt idx="9">
                  <c:v>14451</c:v>
                </c:pt>
                <c:pt idx="10">
                  <c:v>14271</c:v>
                </c:pt>
                <c:pt idx="11">
                  <c:v>13813</c:v>
                </c:pt>
                <c:pt idx="12">
                  <c:v>13196</c:v>
                </c:pt>
                <c:pt idx="13">
                  <c:v>13152</c:v>
                </c:pt>
                <c:pt idx="14">
                  <c:v>12744</c:v>
                </c:pt>
                <c:pt idx="15">
                  <c:v>12214</c:v>
                </c:pt>
                <c:pt idx="16">
                  <c:v>12211</c:v>
                </c:pt>
                <c:pt idx="17">
                  <c:v>12218</c:v>
                </c:pt>
                <c:pt idx="18">
                  <c:v>12044</c:v>
                </c:pt>
                <c:pt idx="19">
                  <c:v>11817</c:v>
                </c:pt>
                <c:pt idx="20">
                  <c:v>11618</c:v>
                </c:pt>
                <c:pt idx="21">
                  <c:v>11524</c:v>
                </c:pt>
                <c:pt idx="22">
                  <c:v>11430</c:v>
                </c:pt>
                <c:pt idx="23">
                  <c:v>11422</c:v>
                </c:pt>
                <c:pt idx="24">
                  <c:v>11616</c:v>
                </c:pt>
                <c:pt idx="25">
                  <c:v>11782</c:v>
                </c:pt>
                <c:pt idx="26">
                  <c:v>12045</c:v>
                </c:pt>
                <c:pt idx="27">
                  <c:v>12428</c:v>
                </c:pt>
                <c:pt idx="28">
                  <c:v>12858</c:v>
                </c:pt>
                <c:pt idx="29">
                  <c:v>13288</c:v>
                </c:pt>
                <c:pt idx="30">
                  <c:v>13946</c:v>
                </c:pt>
                <c:pt idx="31">
                  <c:v>14458</c:v>
                </c:pt>
                <c:pt idx="32">
                  <c:v>14679</c:v>
                </c:pt>
                <c:pt idx="33">
                  <c:v>14606</c:v>
                </c:pt>
                <c:pt idx="34">
                  <c:v>14638</c:v>
                </c:pt>
                <c:pt idx="35">
                  <c:v>14348</c:v>
                </c:pt>
                <c:pt idx="36">
                  <c:v>14131</c:v>
                </c:pt>
                <c:pt idx="37">
                  <c:v>14118</c:v>
                </c:pt>
                <c:pt idx="38">
                  <c:v>14525</c:v>
                </c:pt>
                <c:pt idx="39">
                  <c:v>14759</c:v>
                </c:pt>
                <c:pt idx="40">
                  <c:v>14641</c:v>
                </c:pt>
                <c:pt idx="41">
                  <c:v>14550</c:v>
                </c:pt>
                <c:pt idx="42">
                  <c:v>14410</c:v>
                </c:pt>
                <c:pt idx="43">
                  <c:v>14142</c:v>
                </c:pt>
                <c:pt idx="44">
                  <c:v>13683</c:v>
                </c:pt>
                <c:pt idx="45">
                  <c:v>12630</c:v>
                </c:pt>
                <c:pt idx="46">
                  <c:v>11715</c:v>
                </c:pt>
                <c:pt idx="47">
                  <c:v>10990</c:v>
                </c:pt>
                <c:pt idx="48">
                  <c:v>10796</c:v>
                </c:pt>
                <c:pt idx="49">
                  <c:v>10925</c:v>
                </c:pt>
                <c:pt idx="50">
                  <c:v>10926</c:v>
                </c:pt>
                <c:pt idx="51">
                  <c:v>10747</c:v>
                </c:pt>
                <c:pt idx="52">
                  <c:v>10058</c:v>
                </c:pt>
                <c:pt idx="53">
                  <c:v>10021</c:v>
                </c:pt>
                <c:pt idx="54">
                  <c:v>9833</c:v>
                </c:pt>
                <c:pt idx="55">
                  <c:v>9433</c:v>
                </c:pt>
                <c:pt idx="56">
                  <c:v>9217</c:v>
                </c:pt>
                <c:pt idx="57">
                  <c:v>9153</c:v>
                </c:pt>
                <c:pt idx="58">
                  <c:v>8846</c:v>
                </c:pt>
                <c:pt idx="59">
                  <c:v>8535</c:v>
                </c:pt>
                <c:pt idx="60">
                  <c:v>7962</c:v>
                </c:pt>
                <c:pt idx="61">
                  <c:v>7878</c:v>
                </c:pt>
                <c:pt idx="62">
                  <c:v>7370</c:v>
                </c:pt>
                <c:pt idx="63">
                  <c:v>7243</c:v>
                </c:pt>
                <c:pt idx="64">
                  <c:v>7133</c:v>
                </c:pt>
                <c:pt idx="65">
                  <c:v>6643</c:v>
                </c:pt>
                <c:pt idx="66">
                  <c:v>6238</c:v>
                </c:pt>
                <c:pt idx="67">
                  <c:v>5761</c:v>
                </c:pt>
                <c:pt idx="68">
                  <c:v>4867</c:v>
                </c:pt>
                <c:pt idx="69">
                  <c:v>4571</c:v>
                </c:pt>
                <c:pt idx="70">
                  <c:v>4190</c:v>
                </c:pt>
                <c:pt idx="71">
                  <c:v>3929</c:v>
                </c:pt>
                <c:pt idx="72">
                  <c:v>3564</c:v>
                </c:pt>
                <c:pt idx="73">
                  <c:v>3268</c:v>
                </c:pt>
                <c:pt idx="74">
                  <c:v>3034</c:v>
                </c:pt>
                <c:pt idx="75">
                  <c:v>2728</c:v>
                </c:pt>
                <c:pt idx="76">
                  <c:v>2477</c:v>
                </c:pt>
                <c:pt idx="77">
                  <c:v>2290</c:v>
                </c:pt>
                <c:pt idx="78">
                  <c:v>2149</c:v>
                </c:pt>
                <c:pt idx="79">
                  <c:v>1864</c:v>
                </c:pt>
                <c:pt idx="80">
                  <c:v>1691</c:v>
                </c:pt>
                <c:pt idx="81">
                  <c:v>1582</c:v>
                </c:pt>
                <c:pt idx="82">
                  <c:v>1411</c:v>
                </c:pt>
                <c:pt idx="83">
                  <c:v>1364</c:v>
                </c:pt>
                <c:pt idx="84">
                  <c:v>1250</c:v>
                </c:pt>
                <c:pt idx="85">
                  <c:v>6237</c:v>
                </c:pt>
              </c:numCache>
            </c:numRef>
          </c:val>
          <c:extLst xmlns:c16r2="http://schemas.microsoft.com/office/drawing/2015/06/chart">
            <c:ext xmlns:c16="http://schemas.microsoft.com/office/drawing/2014/chart" uri="{C3380CC4-5D6E-409C-BE32-E72D297353CC}">
              <c16:uniqueId val="{00000006-AC00-43E5-9391-5CD523DA4AA1}"/>
            </c:ext>
          </c:extLst>
        </c:ser>
        <c:ser>
          <c:idx val="7"/>
          <c:order val="7"/>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extLst xmlns:c16r2="http://schemas.microsoft.com/office/drawing/2015/06/chart">
              <c:ext xmlns:c16="http://schemas.microsoft.com/office/drawing/2014/chart" uri="{C3380CC4-5D6E-409C-BE32-E72D297353CC}">
                <c16:uniqueId val="{00000007-AC00-43E5-9391-5CD523DA4AA1}"/>
              </c:ext>
            </c:extLst>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extLst xmlns:c16r2="http://schemas.microsoft.com/office/drawing/2015/06/chart">
            <c:ext xmlns:c16="http://schemas.microsoft.com/office/drawing/2014/chart" uri="{C3380CC4-5D6E-409C-BE32-E72D297353CC}">
              <c16:uniqueId val="{00000008-AC00-43E5-9391-5CD523DA4AA1}"/>
            </c:ext>
          </c:extLst>
        </c:ser>
        <c:dLbls>
          <c:showLegendKey val="0"/>
          <c:showVal val="0"/>
          <c:showCatName val="0"/>
          <c:showSerName val="0"/>
          <c:showPercent val="0"/>
          <c:showBubbleSize val="0"/>
        </c:dLbls>
        <c:gapWidth val="0"/>
        <c:overlap val="100"/>
        <c:axId val="536871024"/>
        <c:axId val="536870632"/>
      </c:barChart>
      <c:catAx>
        <c:axId val="536871024"/>
        <c:scaling>
          <c:orientation val="minMax"/>
        </c:scaling>
        <c:delete val="0"/>
        <c:axPos val="l"/>
        <c:numFmt formatCode="General" sourceLinked="0"/>
        <c:majorTickMark val="out"/>
        <c:minorTickMark val="none"/>
        <c:tickLblPos val="low"/>
        <c:txPr>
          <a:bodyPr/>
          <a:lstStyle/>
          <a:p>
            <a:pPr>
              <a:defRPr sz="1050" baseline="0"/>
            </a:pPr>
            <a:endParaRPr lang="en-US"/>
          </a:p>
        </c:txPr>
        <c:crossAx val="536870632"/>
        <c:crosses val="autoZero"/>
        <c:auto val="1"/>
        <c:lblAlgn val="ctr"/>
        <c:lblOffset val="100"/>
        <c:tickLblSkip val="5"/>
        <c:noMultiLvlLbl val="0"/>
      </c:catAx>
      <c:valAx>
        <c:axId val="536870632"/>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536871024"/>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0.21397</cdr:x>
      <cdr:y>0.49202</cdr:y>
    </cdr:from>
    <cdr:to>
      <cdr:x>0.22315</cdr:x>
      <cdr:y>0.55863</cdr:y>
    </cdr:to>
    <cdr:sp macro="" textlink="">
      <cdr:nvSpPr>
        <cdr:cNvPr id="2" name="Up Arrow 1"/>
        <cdr:cNvSpPr/>
      </cdr:nvSpPr>
      <cdr:spPr>
        <a:xfrm xmlns:a="http://schemas.openxmlformats.org/drawingml/2006/main">
          <a:off x="1777196" y="2251552"/>
          <a:ext cx="76248"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0.38828</cdr:x>
      <cdr:y>0.36647</cdr:y>
    </cdr:from>
    <cdr:to>
      <cdr:x>0.39745</cdr:x>
      <cdr:y>0.43308</cdr:y>
    </cdr:to>
    <cdr:sp macro="" textlink="">
      <cdr:nvSpPr>
        <cdr:cNvPr id="4" name="Up Arrow 3"/>
        <cdr:cNvSpPr/>
      </cdr:nvSpPr>
      <cdr:spPr>
        <a:xfrm xmlns:a="http://schemas.openxmlformats.org/drawingml/2006/main">
          <a:off x="3224996" y="1677037"/>
          <a:ext cx="76164"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0.57177</cdr:x>
      <cdr:y>0.29986</cdr:y>
    </cdr:from>
    <cdr:to>
      <cdr:x>0.58095</cdr:x>
      <cdr:y>0.36647</cdr:y>
    </cdr:to>
    <cdr:sp macro="" textlink="">
      <cdr:nvSpPr>
        <cdr:cNvPr id="9" name="Up Arrow 8"/>
        <cdr:cNvSpPr/>
      </cdr:nvSpPr>
      <cdr:spPr>
        <a:xfrm xmlns:a="http://schemas.openxmlformats.org/drawingml/2006/main" rot="10800000">
          <a:off x="4748996" y="1372221"/>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0.74367</cdr:x>
      <cdr:y>0.48754</cdr:y>
    </cdr:from>
    <cdr:to>
      <cdr:x>0.75285</cdr:x>
      <cdr:y>0.55415</cdr:y>
    </cdr:to>
    <cdr:sp macro="" textlink="">
      <cdr:nvSpPr>
        <cdr:cNvPr id="10" name="Up Arrow 9"/>
        <cdr:cNvSpPr/>
      </cdr:nvSpPr>
      <cdr:spPr>
        <a:xfrm xmlns:a="http://schemas.openxmlformats.org/drawingml/2006/main" rot="10800000">
          <a:off x="6176779" y="2231056"/>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0.91919</cdr:x>
      <cdr:y>0.65059</cdr:y>
    </cdr:from>
    <cdr:to>
      <cdr:x>0.92836</cdr:x>
      <cdr:y>0.7172</cdr:y>
    </cdr:to>
    <cdr:sp macro="" textlink="">
      <cdr:nvSpPr>
        <cdr:cNvPr id="11" name="Up Arrow 10"/>
        <cdr:cNvSpPr/>
      </cdr:nvSpPr>
      <cdr:spPr>
        <a:xfrm xmlns:a="http://schemas.openxmlformats.org/drawingml/2006/main" rot="10800000">
          <a:off x="7634646" y="29771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0.21397</cdr:x>
      <cdr:y>0.61728</cdr:y>
    </cdr:from>
    <cdr:to>
      <cdr:x>0.22314</cdr:x>
      <cdr:y>0.68388</cdr:y>
    </cdr:to>
    <cdr:sp macro="" textlink="">
      <cdr:nvSpPr>
        <cdr:cNvPr id="3" name="Up Arrow 2"/>
        <cdr:cNvSpPr/>
      </cdr:nvSpPr>
      <cdr:spPr>
        <a:xfrm xmlns:a="http://schemas.openxmlformats.org/drawingml/2006/main" rot="10800000">
          <a:off x="1777196" y="28247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0.39746</cdr:x>
      <cdr:y>0.48317</cdr:y>
    </cdr:from>
    <cdr:to>
      <cdr:x>0.40663</cdr:x>
      <cdr:y>0.54977</cdr:y>
    </cdr:to>
    <cdr:sp macro="" textlink="">
      <cdr:nvSpPr>
        <cdr:cNvPr id="5" name="Up Arrow 4"/>
        <cdr:cNvSpPr/>
      </cdr:nvSpPr>
      <cdr:spPr>
        <a:xfrm xmlns:a="http://schemas.openxmlformats.org/drawingml/2006/main" rot="10800000">
          <a:off x="3301196" y="22110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0.56259</cdr:x>
      <cdr:y>0.20099</cdr:y>
    </cdr:from>
    <cdr:to>
      <cdr:x>0.57176</cdr:x>
      <cdr:y>0.2676</cdr:y>
    </cdr:to>
    <cdr:sp macro="" textlink="">
      <cdr:nvSpPr>
        <cdr:cNvPr id="6" name="Up Arrow 5"/>
        <cdr:cNvSpPr/>
      </cdr:nvSpPr>
      <cdr:spPr>
        <a:xfrm xmlns:a="http://schemas.openxmlformats.org/drawingml/2006/main">
          <a:off x="4672796" y="9197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0.74608</cdr:x>
      <cdr:y>0.4292</cdr:y>
    </cdr:from>
    <cdr:to>
      <cdr:x>0.75525</cdr:x>
      <cdr:y>0.4958</cdr:y>
    </cdr:to>
    <cdr:sp macro="" textlink="">
      <cdr:nvSpPr>
        <cdr:cNvPr id="7" name="Up Arrow 6"/>
        <cdr:cNvSpPr/>
      </cdr:nvSpPr>
      <cdr:spPr>
        <a:xfrm xmlns:a="http://schemas.openxmlformats.org/drawingml/2006/main">
          <a:off x="6196832" y="1964054"/>
          <a:ext cx="76164"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0.92039</cdr:x>
      <cdr:y>0.61728</cdr:y>
    </cdr:from>
    <cdr:to>
      <cdr:x>0.92957</cdr:x>
      <cdr:y>0.68388</cdr:y>
    </cdr:to>
    <cdr:sp macro="" textlink="">
      <cdr:nvSpPr>
        <cdr:cNvPr id="8" name="Up Arrow 7"/>
        <cdr:cNvSpPr/>
      </cdr:nvSpPr>
      <cdr:spPr>
        <a:xfrm xmlns:a="http://schemas.openxmlformats.org/drawingml/2006/main">
          <a:off x="7644549" y="2824767"/>
          <a:ext cx="76247"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075" cy="350838"/>
          </a:xfrm>
          <a:prstGeom prst="rect">
            <a:avLst/>
          </a:prstGeom>
        </p:spPr>
        <p:txBody>
          <a:bodyPr vert="horz" lIns="91413" tIns="45706" rIns="91413" bIns="45706" rtlCol="0"/>
          <a:lstStyle>
            <a:lvl1pPr algn="l">
              <a:defRPr sz="1200"/>
            </a:lvl1pPr>
          </a:lstStyle>
          <a:p>
            <a:endParaRPr lang="en-US" dirty="0"/>
          </a:p>
        </p:txBody>
      </p:sp>
      <p:sp>
        <p:nvSpPr>
          <p:cNvPr id="3" name="Date Placeholder 2"/>
          <p:cNvSpPr>
            <a:spLocks noGrp="1"/>
          </p:cNvSpPr>
          <p:nvPr>
            <p:ph type="dt" sz="quarter" idx="1"/>
          </p:nvPr>
        </p:nvSpPr>
        <p:spPr>
          <a:xfrm>
            <a:off x="5265743" y="0"/>
            <a:ext cx="4029075" cy="350838"/>
          </a:xfrm>
          <a:prstGeom prst="rect">
            <a:avLst/>
          </a:prstGeom>
        </p:spPr>
        <p:txBody>
          <a:bodyPr vert="horz" lIns="91413" tIns="45706" rIns="91413" bIns="45706" rtlCol="0"/>
          <a:lstStyle>
            <a:lvl1pPr algn="r">
              <a:defRPr sz="1200"/>
            </a:lvl1pPr>
          </a:lstStyle>
          <a:p>
            <a:fld id="{6F86D4F7-26D3-47E1-8796-8EA85FE6EA14}" type="datetimeFigureOut">
              <a:rPr lang="en-US" smtClean="0"/>
              <a:pPr/>
              <a:t>10/24/2016</a:t>
            </a:fld>
            <a:endParaRPr lang="en-US" dirty="0"/>
          </a:p>
        </p:txBody>
      </p:sp>
      <p:sp>
        <p:nvSpPr>
          <p:cNvPr id="4" name="Footer Placeholder 3"/>
          <p:cNvSpPr>
            <a:spLocks noGrp="1"/>
          </p:cNvSpPr>
          <p:nvPr>
            <p:ph type="ftr" sz="quarter" idx="2"/>
          </p:nvPr>
        </p:nvSpPr>
        <p:spPr>
          <a:xfrm>
            <a:off x="2" y="6657975"/>
            <a:ext cx="4029075" cy="350838"/>
          </a:xfrm>
          <a:prstGeom prst="rect">
            <a:avLst/>
          </a:prstGeom>
        </p:spPr>
        <p:txBody>
          <a:bodyPr vert="horz" lIns="91413" tIns="45706" rIns="91413" bIns="45706"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743" y="6657975"/>
            <a:ext cx="4029075" cy="350838"/>
          </a:xfrm>
          <a:prstGeom prst="rect">
            <a:avLst/>
          </a:prstGeom>
        </p:spPr>
        <p:txBody>
          <a:bodyPr vert="horz" lIns="91413" tIns="45706" rIns="91413" bIns="45706"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defRPr sz="1200" smtClean="0"/>
            </a:lvl1pPr>
          </a:lstStyle>
          <a:p>
            <a:pPr>
              <a:defRPr/>
            </a:pPr>
            <a:endParaRPr lang="en-US" dirty="0"/>
          </a:p>
        </p:txBody>
      </p:sp>
      <p:sp>
        <p:nvSpPr>
          <p:cNvPr id="5123" name="Rectangle 3"/>
          <p:cNvSpPr>
            <a:spLocks noGrp="1" noChangeArrowheads="1"/>
          </p:cNvSpPr>
          <p:nvPr>
            <p:ph type="dt" idx="1"/>
          </p:nvPr>
        </p:nvSpPr>
        <p:spPr bwMode="auto">
          <a:xfrm>
            <a:off x="5267961"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0013" y="152400"/>
            <a:ext cx="6716712" cy="503713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62000" y="5562600"/>
            <a:ext cx="8001000" cy="114300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126" name="Rectangle 6"/>
          <p:cNvSpPr>
            <a:spLocks noGrp="1" noChangeArrowheads="1"/>
          </p:cNvSpPr>
          <p:nvPr>
            <p:ph type="ftr" sz="quarter" idx="4"/>
          </p:nvPr>
        </p:nvSpPr>
        <p:spPr bwMode="auto">
          <a:xfrm>
            <a:off x="0"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267961"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358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The age distribution of the non-Hispanic white population in Texas is weighted heavily with the “baby boom” generation. Largely the result of lower fertility and less net</a:t>
            </a:r>
            <a:r>
              <a:rPr lang="en-US" baseline="0" dirty="0"/>
              <a:t> </a:t>
            </a:r>
            <a:r>
              <a:rPr lang="en-US" dirty="0"/>
              <a:t>in-migration, the non-Hispanic white population</a:t>
            </a:r>
            <a:r>
              <a:rPr lang="en-US" baseline="0" dirty="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17</a:t>
            </a:fld>
            <a:endParaRPr lang="en-US" dirty="0"/>
          </a:p>
        </p:txBody>
      </p:sp>
    </p:spTree>
    <p:extLst>
      <p:ext uri="{BB962C8B-B14F-4D97-AF65-F5344CB8AC3E}">
        <p14:creationId xmlns:p14="http://schemas.microsoft.com/office/powerpoint/2010/main" val="84846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population pyramid represents the age, sex, race and</a:t>
            </a:r>
            <a:r>
              <a:rPr lang="en-US" baseline="0" dirty="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18</a:t>
            </a:fld>
            <a:endParaRPr lang="en-US" dirty="0"/>
          </a:p>
        </p:txBody>
      </p:sp>
    </p:spTree>
    <p:extLst>
      <p:ext uri="{BB962C8B-B14F-4D97-AF65-F5344CB8AC3E}">
        <p14:creationId xmlns:p14="http://schemas.microsoft.com/office/powerpoint/2010/main" val="3406082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population pyramid represents the age, sex, race and</a:t>
            </a:r>
            <a:r>
              <a:rPr lang="en-US" baseline="0" dirty="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19</a:t>
            </a:fld>
            <a:endParaRPr lang="en-US" dirty="0"/>
          </a:p>
        </p:txBody>
      </p:sp>
    </p:spTree>
    <p:extLst>
      <p:ext uri="{BB962C8B-B14F-4D97-AF65-F5344CB8AC3E}">
        <p14:creationId xmlns:p14="http://schemas.microsoft.com/office/powerpoint/2010/main" val="4046888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population pyramid represents the age, sex, race and</a:t>
            </a:r>
            <a:r>
              <a:rPr lang="en-US" baseline="0" dirty="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20</a:t>
            </a:fld>
            <a:endParaRPr lang="en-US" dirty="0"/>
          </a:p>
        </p:txBody>
      </p:sp>
    </p:spTree>
    <p:extLst>
      <p:ext uri="{BB962C8B-B14F-4D97-AF65-F5344CB8AC3E}">
        <p14:creationId xmlns:p14="http://schemas.microsoft.com/office/powerpoint/2010/main" val="1323453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8788" y="165100"/>
            <a:ext cx="7126287" cy="5346700"/>
          </a:xfrm>
        </p:spPr>
      </p:sp>
      <p:sp>
        <p:nvSpPr>
          <p:cNvPr id="3" name="Notes Placeholder 2"/>
          <p:cNvSpPr>
            <a:spLocks noGrp="1"/>
          </p:cNvSpPr>
          <p:nvPr>
            <p:ph type="body" idx="1"/>
          </p:nvPr>
        </p:nvSpPr>
        <p:spPr/>
        <p:txBody>
          <a:bodyPr/>
          <a:lstStyle/>
          <a:p>
            <a:r>
              <a:rPr lang="en-US" sz="900" dirty="0"/>
              <a:t>The projected population of Texas is produced using three different migration scenarios. The blue line represents the assumption that there is no in or out migration for Texas. The result is a population that is growing only from natural increase (births-deaths). Under this unlikely scenario, Texas will maintain a health pace of population growth. The other two scenarios assume that 1) the migration rate will be the same as we observed between 2000 and 2010 and 2) the migration rate will be half of what we observed between 2000 and 2010. Under the first assumption Texas will add another 5 million persons this decade, another 7 million the following, 8 or 9 million between 2030 and 2040 and almost 10 million between 2040 and 2050. The half migration scenario also projects significant growth but more modest than the assumption of full migration.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26</a:t>
            </a:fld>
            <a:endParaRPr lang="en-US" dirty="0"/>
          </a:p>
        </p:txBody>
      </p:sp>
    </p:spTree>
    <p:extLst>
      <p:ext uri="{BB962C8B-B14F-4D97-AF65-F5344CB8AC3E}">
        <p14:creationId xmlns:p14="http://schemas.microsoft.com/office/powerpoint/2010/main" val="2403820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8788" y="165100"/>
            <a:ext cx="7126287" cy="5346700"/>
          </a:xfrm>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27</a:t>
            </a:fld>
            <a:endParaRPr lang="en-US" dirty="0"/>
          </a:p>
        </p:txBody>
      </p:sp>
    </p:spTree>
    <p:extLst>
      <p:ext uri="{BB962C8B-B14F-4D97-AF65-F5344CB8AC3E}">
        <p14:creationId xmlns:p14="http://schemas.microsoft.com/office/powerpoint/2010/main" val="3893565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projected population of Texas by race/ethnicity suggests that the Hispanic population will be a major driver in the population growth of the state. The non-Hispanic white population will grow very slowly and then start to decline as the Baby-Boom generation ages into high mortality years. The non-Hispanic other group is largely composed of persons of Asian descent and this group is projected to exceed the non-Hispanic black population by 2038. This graph assumes migration patterns observed between 2000 and 2010.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37</a:t>
            </a:fld>
            <a:endParaRPr lang="en-US" dirty="0"/>
          </a:p>
        </p:txBody>
      </p:sp>
    </p:spTree>
    <p:extLst>
      <p:ext uri="{BB962C8B-B14F-4D97-AF65-F5344CB8AC3E}">
        <p14:creationId xmlns:p14="http://schemas.microsoft.com/office/powerpoint/2010/main" val="277243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projected population of Texas by race/ethnicity suggests that the Hispanic population will be a major driver in the population growth of the state. The non-Hispanic white population will grow very slowly and then start to decline as the Baby-Boom generation ages into high mortality years. The non-Hispanic other group is largely composed of persons of Asian descent and this group is projected to exceed the non-Hispanic black population by 2038. This graph assumes migration patterns observed between 2000 and 2010.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38</a:t>
            </a:fld>
            <a:endParaRPr lang="en-US" dirty="0"/>
          </a:p>
        </p:txBody>
      </p:sp>
    </p:spTree>
    <p:extLst>
      <p:ext uri="{BB962C8B-B14F-4D97-AF65-F5344CB8AC3E}">
        <p14:creationId xmlns:p14="http://schemas.microsoft.com/office/powerpoint/2010/main" val="3603896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projected population of Texas by race/ethnicity suggests that the Hispanic population will be a major driver in the population growth of the state. The non-Hispanic white population will grow very slowly and then start to decline as the Baby-Boom generation ages into high mortality years. The non-Hispanic other group is largely composed of persons of Asian descent and this group is projected to exceed the non-Hispanic black population by 2038. This graph assumes migration patterns observed between 2000 and 2010.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39</a:t>
            </a:fld>
            <a:endParaRPr lang="en-US" dirty="0"/>
          </a:p>
        </p:txBody>
      </p:sp>
    </p:spTree>
    <p:extLst>
      <p:ext uri="{BB962C8B-B14F-4D97-AF65-F5344CB8AC3E}">
        <p14:creationId xmlns:p14="http://schemas.microsoft.com/office/powerpoint/2010/main" val="2544592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projected population of Texas by race/ethnicity suggests that the Hispanic population will be a major driver in the population growth of the state. The non-Hispanic white population will grow very slowly and then start to decline as the Baby-Boom generation ages into high mortality years. The non-Hispanic other group is largely composed of persons of Asian descent and this group is projected to exceed the non-Hispanic black population by 2038. This graph assumes migration patterns observed between 2000 and 2010.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40</a:t>
            </a:fld>
            <a:endParaRPr lang="en-US" dirty="0"/>
          </a:p>
        </p:txBody>
      </p:sp>
    </p:spTree>
    <p:extLst>
      <p:ext uri="{BB962C8B-B14F-4D97-AF65-F5344CB8AC3E}">
        <p14:creationId xmlns:p14="http://schemas.microsoft.com/office/powerpoint/2010/main" val="1613908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552450"/>
            <a:ext cx="6680200" cy="5010150"/>
          </a:xfrm>
        </p:spPr>
      </p:sp>
      <p:sp>
        <p:nvSpPr>
          <p:cNvPr id="3" name="Notes Placeholder 2"/>
          <p:cNvSpPr>
            <a:spLocks noGrp="1"/>
          </p:cNvSpPr>
          <p:nvPr>
            <p:ph type="body" idx="1"/>
          </p:nvPr>
        </p:nvSpPr>
        <p:spPr/>
        <p:txBody>
          <a:bodyPr>
            <a:normAutofit/>
          </a:bodyPr>
          <a:lstStyle/>
          <a:p>
            <a:r>
              <a:rPr lang="en-US" dirty="0"/>
              <a:t>Texas is the second largest</a:t>
            </a:r>
            <a:r>
              <a:rPr lang="en-US" baseline="0" dirty="0"/>
              <a:t> state in terms of population (2</a:t>
            </a:r>
            <a:r>
              <a:rPr lang="en-US" baseline="30000" dirty="0"/>
              <a:t>nd</a:t>
            </a:r>
            <a:r>
              <a:rPr lang="en-US" baseline="0" dirty="0"/>
              <a:t> to CA) and area (2</a:t>
            </a:r>
            <a:r>
              <a:rPr lang="en-US" baseline="30000" dirty="0"/>
              <a:t>nd</a:t>
            </a:r>
            <a:r>
              <a:rPr lang="en-US" baseline="0" dirty="0"/>
              <a:t> to AK). In terms of </a:t>
            </a:r>
            <a:r>
              <a:rPr lang="en-US" b="1" baseline="0" dirty="0"/>
              <a:t>number of people, </a:t>
            </a:r>
            <a:r>
              <a:rPr lang="en-US" baseline="0" dirty="0"/>
              <a:t>Texas’ growth exceeds that of all other </a:t>
            </a:r>
            <a:r>
              <a:rPr lang="en-US" baseline="0"/>
              <a:t>states between 2010 and 2015.</a:t>
            </a:r>
            <a:endParaRPr lang="en-US" dirty="0"/>
          </a:p>
        </p:txBody>
      </p:sp>
      <p:sp>
        <p:nvSpPr>
          <p:cNvPr id="4" name="Slide Number Placeholder 3"/>
          <p:cNvSpPr>
            <a:spLocks noGrp="1"/>
          </p:cNvSpPr>
          <p:nvPr>
            <p:ph type="sldNum" sz="quarter" idx="10"/>
          </p:nvPr>
        </p:nvSpPr>
        <p:spPr/>
        <p:txBody>
          <a:bodyPr/>
          <a:lstStyle/>
          <a:p>
            <a:fld id="{76F32840-EA76-4A40-B83F-F31ACE11B3A9}" type="slidenum">
              <a:rPr lang="en-US" smtClean="0"/>
              <a:pPr/>
              <a:t>2</a:t>
            </a:fld>
            <a:endParaRPr lang="en-US" dirty="0"/>
          </a:p>
        </p:txBody>
      </p:sp>
    </p:spTree>
    <p:extLst>
      <p:ext uri="{BB962C8B-B14F-4D97-AF65-F5344CB8AC3E}">
        <p14:creationId xmlns:p14="http://schemas.microsoft.com/office/powerpoint/2010/main" val="3161007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projected population of Texas by race/ethnicity suggests that the Hispanic population will be a major driver in the population growth of the state. The non-Hispanic white population will grow very slowly and then start to decline as the Baby-Boom generation ages into high mortality years. The non-Hispanic other group is largely composed of persons of Asian descent and this group is projected to exceed the non-Hispanic black population by 2038. This graph assumes migration patterns observed between 2000 and 2010.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41</a:t>
            </a:fld>
            <a:endParaRPr lang="en-US" dirty="0"/>
          </a:p>
        </p:txBody>
      </p:sp>
    </p:spTree>
    <p:extLst>
      <p:ext uri="{BB962C8B-B14F-4D97-AF65-F5344CB8AC3E}">
        <p14:creationId xmlns:p14="http://schemas.microsoft.com/office/powerpoint/2010/main" val="1439733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25" y="388938"/>
            <a:ext cx="7631113" cy="5724525"/>
          </a:xfrm>
        </p:spPr>
      </p:sp>
      <p:sp>
        <p:nvSpPr>
          <p:cNvPr id="3" name="Notes Placeholder 2"/>
          <p:cNvSpPr>
            <a:spLocks noGrp="1"/>
          </p:cNvSpPr>
          <p:nvPr>
            <p:ph type="body" idx="1"/>
          </p:nvPr>
        </p:nvSpPr>
        <p:spPr/>
        <p:txBody>
          <a:bodyPr/>
          <a:lstStyle/>
          <a:p>
            <a:endParaRPr lang="en-US" sz="1000" dirty="0"/>
          </a:p>
          <a:p>
            <a:endParaRPr lang="en-US" sz="1000" dirty="0"/>
          </a:p>
          <a:p>
            <a:r>
              <a:rPr lang="en-US" sz="1000" dirty="0"/>
              <a:t>Educational attainment by race/ethnicity in Texas suggests that adults of Hispanic descent are much less likely to have completed high school compared to other race/ethnic groups. Over time, the percent of persons of Hispanic descent who have completed high school has been increasing more rapidly than for other groups but even at this pace of change it will take numerous decades for Hispanics to achieve parity with non-Hispanics in the percent with a high school degree or greater.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solidFill>
                  <a:prstClr val="black"/>
                </a:solidFill>
              </a:rPr>
              <a:pPr>
                <a:defRPr/>
              </a:pPr>
              <a:t>42</a:t>
            </a:fld>
            <a:endParaRPr lang="en-US" dirty="0">
              <a:solidFill>
                <a:prstClr val="black"/>
              </a:solidFill>
            </a:endParaRPr>
          </a:p>
        </p:txBody>
      </p:sp>
    </p:spTree>
    <p:extLst>
      <p:ext uri="{BB962C8B-B14F-4D97-AF65-F5344CB8AC3E}">
        <p14:creationId xmlns:p14="http://schemas.microsoft.com/office/powerpoint/2010/main" val="370486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9538" y="576263"/>
            <a:ext cx="6969125" cy="5227637"/>
          </a:xfrm>
        </p:spPr>
      </p:sp>
      <p:sp>
        <p:nvSpPr>
          <p:cNvPr id="3" name="Notes Placeholder 2"/>
          <p:cNvSpPr>
            <a:spLocks noGrp="1"/>
          </p:cNvSpPr>
          <p:nvPr>
            <p:ph type="body" idx="1"/>
          </p:nvPr>
        </p:nvSpPr>
        <p:spPr/>
        <p:txBody>
          <a:bodyPr>
            <a:normAutofit lnSpcReduction="10000"/>
          </a:bodyPr>
          <a:lstStyle/>
          <a:p>
            <a:r>
              <a:rPr lang="en-US" baseline="0" dirty="0"/>
              <a:t>The first assumption (represented by the red columns) is that educational attainment by race/ethnicity and sex would remain the same as it was in 2011. Thus the changes we see in educational attainment in this projection are due only to changes in the racial/ethnic composition of the population (driven by increasing Hispanic population and a leveling of growth among the non-Hispanic white population). Under this scenario, we would see increases of the percent of the labor force with lower levels of education and declines in the percent of the labor force with higher levels. </a:t>
            </a:r>
          </a:p>
          <a:p>
            <a:endParaRPr lang="en-US" baseline="0" dirty="0"/>
          </a:p>
        </p:txBody>
      </p:sp>
      <p:sp>
        <p:nvSpPr>
          <p:cNvPr id="4" name="Slide Number Placeholder 3"/>
          <p:cNvSpPr>
            <a:spLocks noGrp="1"/>
          </p:cNvSpPr>
          <p:nvPr>
            <p:ph type="sldNum" sz="quarter" idx="10"/>
          </p:nvPr>
        </p:nvSpPr>
        <p:spPr/>
        <p:txBody>
          <a:bodyPr/>
          <a:lstStyle/>
          <a:p>
            <a:fld id="{76F32840-EA76-4A40-B83F-F31ACE11B3A9}" type="slidenum">
              <a:rPr lang="en-US" smtClean="0"/>
              <a:pPr/>
              <a:t>43</a:t>
            </a:fld>
            <a:endParaRPr lang="en-US" dirty="0"/>
          </a:p>
        </p:txBody>
      </p:sp>
    </p:spTree>
    <p:extLst>
      <p:ext uri="{BB962C8B-B14F-4D97-AF65-F5344CB8AC3E}">
        <p14:creationId xmlns:p14="http://schemas.microsoft.com/office/powerpoint/2010/main" val="2196757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9538" y="576263"/>
            <a:ext cx="6969125" cy="5227637"/>
          </a:xfrm>
        </p:spPr>
      </p:sp>
      <p:sp>
        <p:nvSpPr>
          <p:cNvPr id="3" name="Notes Placeholder 2"/>
          <p:cNvSpPr>
            <a:spLocks noGrp="1"/>
          </p:cNvSpPr>
          <p:nvPr>
            <p:ph type="body" idx="1"/>
          </p:nvPr>
        </p:nvSpPr>
        <p:spPr/>
        <p:txBody>
          <a:bodyPr>
            <a:normAutofit/>
          </a:bodyPr>
          <a:lstStyle/>
          <a:p>
            <a:r>
              <a:rPr lang="en-US" baseline="0" dirty="0"/>
              <a:t>Under the second assumption (green columns) the trends observed in improving educational attainment are projected forward and applied to the projected population by race/ethnicity and sex. Thus the generally positive trends we have noted in improving educational attainment are assumed to continue into the future. The result of this projection suggests that we will see declines in the percent of the labor force with lower levels of education and increases in the percent of the labor force with higher levels of education.</a:t>
            </a:r>
          </a:p>
          <a:p>
            <a:endParaRPr lang="en-US" dirty="0"/>
          </a:p>
        </p:txBody>
      </p:sp>
      <p:sp>
        <p:nvSpPr>
          <p:cNvPr id="4" name="Slide Number Placeholder 3"/>
          <p:cNvSpPr>
            <a:spLocks noGrp="1"/>
          </p:cNvSpPr>
          <p:nvPr>
            <p:ph type="sldNum" sz="quarter" idx="10"/>
          </p:nvPr>
        </p:nvSpPr>
        <p:spPr/>
        <p:txBody>
          <a:bodyPr/>
          <a:lstStyle/>
          <a:p>
            <a:fld id="{76F32840-EA76-4A40-B83F-F31ACE11B3A9}" type="slidenum">
              <a:rPr lang="en-US" smtClean="0"/>
              <a:pPr/>
              <a:t>44</a:t>
            </a:fld>
            <a:endParaRPr lang="en-US" dirty="0"/>
          </a:p>
        </p:txBody>
      </p:sp>
    </p:spTree>
    <p:extLst>
      <p:ext uri="{BB962C8B-B14F-4D97-AF65-F5344CB8AC3E}">
        <p14:creationId xmlns:p14="http://schemas.microsoft.com/office/powerpoint/2010/main" val="2079708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ADBBED-0EAD-46A0-BA01-E3F1EF802D6B}" type="slidenum">
              <a:rPr lang="en-US" smtClean="0"/>
              <a:pPr/>
              <a:t>47</a:t>
            </a:fld>
            <a:endParaRPr lang="en-US"/>
          </a:p>
        </p:txBody>
      </p:sp>
    </p:spTree>
    <p:extLst>
      <p:ext uri="{BB962C8B-B14F-4D97-AF65-F5344CB8AC3E}">
        <p14:creationId xmlns:p14="http://schemas.microsoft.com/office/powerpoint/2010/main" val="1199510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0788" y="228600"/>
            <a:ext cx="6894512" cy="5170488"/>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a:t>The Office of the State Demographer and the Texas State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53</a:t>
            </a:fld>
            <a:endParaRPr lang="en-US" dirty="0"/>
          </a:p>
        </p:txBody>
      </p:sp>
    </p:spTree>
    <p:extLst>
      <p:ext uri="{BB962C8B-B14F-4D97-AF65-F5344CB8AC3E}">
        <p14:creationId xmlns:p14="http://schemas.microsoft.com/office/powerpoint/2010/main" val="127167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a:t>
            </a:fld>
            <a:endParaRPr lang="en-US" dirty="0"/>
          </a:p>
        </p:txBody>
      </p:sp>
    </p:spTree>
    <p:extLst>
      <p:ext uri="{BB962C8B-B14F-4D97-AF65-F5344CB8AC3E}">
        <p14:creationId xmlns:p14="http://schemas.microsoft.com/office/powerpoint/2010/main" val="1034037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understand a couple of very</a:t>
            </a:r>
            <a:r>
              <a:rPr lang="en-US" baseline="0" dirty="0"/>
              <a:t> basic element of population change to think about how growing population may impact our transportation system. Population changes from two factors, one is natural increase which is simply births minus deaths over time. Essentially population added from natural increase are babies who are unlikely to be driving their own vehicle on our roads before age 16.  Combine this with the fact that as people die, there are fewer drivers on the road. So the effect of population growth from natural increase on our transportation infrastructure is both lightening, from people dying, and delayed until babies reach the age where they can drive. The second way population changes is from net-migration, which is simply in-minus out migrants. In Texas, the balance has been for us to have more in than out migrants. Migrants, are usually adults who are drivers (though yes, some do have non-driving children) and the may be compounded by the fact that many of the in-migrants may also take a job that requires them to drive.  Essentially, migrants immediately contribute to adding stress to the transportation infrastructure.</a:t>
            </a:r>
          </a:p>
          <a:p>
            <a:endParaRPr lang="en-US" baseline="0" dirty="0"/>
          </a:p>
          <a:p>
            <a:r>
              <a:rPr lang="en-US" baseline="0" dirty="0"/>
              <a:t>When we look at population change in Texas, from 1950 to present we can see that before 1970, most of our growth was from natural increase. Starting in the 1970s a much larger percent of our growth is attributed to net migration and this continues to today where approaching half of our population change is from migration.</a:t>
            </a:r>
          </a:p>
          <a:p>
            <a:endParaRPr lang="en-US" dirty="0"/>
          </a:p>
        </p:txBody>
      </p:sp>
    </p:spTree>
    <p:extLst>
      <p:ext uri="{BB962C8B-B14F-4D97-AF65-F5344CB8AC3E}">
        <p14:creationId xmlns:p14="http://schemas.microsoft.com/office/powerpoint/2010/main" val="480238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25" y="158750"/>
            <a:ext cx="7631113" cy="5724525"/>
          </a:xfrm>
        </p:spPr>
      </p:sp>
      <p:sp>
        <p:nvSpPr>
          <p:cNvPr id="3" name="Notes Placeholder 2"/>
          <p:cNvSpPr>
            <a:spLocks noGrp="1"/>
          </p:cNvSpPr>
          <p:nvPr>
            <p:ph type="body" idx="1"/>
          </p:nvPr>
        </p:nvSpPr>
        <p:spPr/>
        <p:txBody>
          <a:bodyPr/>
          <a:lstStyle/>
          <a:p>
            <a:pPr defTabSz="948090">
              <a:defRPr/>
            </a:pPr>
            <a:endParaRPr lang="en-US" sz="900" dirty="0"/>
          </a:p>
          <a:p>
            <a:pPr defTabSz="948090">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948090">
              <a:defRPr/>
            </a:pPr>
            <a:r>
              <a:rPr lang="en-US" sz="800" dirty="0"/>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
        <p:nvSpPr>
          <p:cNvPr id="4" name="Slide Number Placeholder 3"/>
          <p:cNvSpPr>
            <a:spLocks noGrp="1"/>
          </p:cNvSpPr>
          <p:nvPr>
            <p:ph type="sldNum" sz="quarter" idx="10"/>
          </p:nvPr>
        </p:nvSpPr>
        <p:spPr>
          <a:xfrm>
            <a:off x="5440681" y="6949440"/>
            <a:ext cx="4160520" cy="365760"/>
          </a:xfrm>
          <a:prstGeom prst="rect">
            <a:avLst/>
          </a:prstGeom>
        </p:spPr>
        <p:txBody>
          <a:bodyPr/>
          <a:lstStyle/>
          <a:p>
            <a:pPr>
              <a:defRPr/>
            </a:pPr>
            <a:fld id="{47192831-88FD-46AC-A3A6-55A2B3E79D84}" type="slidenum">
              <a:rPr lang="en-US" smtClean="0"/>
              <a:pPr>
                <a:defRPr/>
              </a:pPr>
              <a:t>5</a:t>
            </a:fld>
            <a:endParaRPr lang="en-US" dirty="0"/>
          </a:p>
        </p:txBody>
      </p:sp>
    </p:spTree>
    <p:extLst>
      <p:ext uri="{BB962C8B-B14F-4D97-AF65-F5344CB8AC3E}">
        <p14:creationId xmlns:p14="http://schemas.microsoft.com/office/powerpoint/2010/main" val="2383160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498475"/>
            <a:ext cx="7862888" cy="5897563"/>
          </a:xfrm>
        </p:spPr>
      </p:sp>
      <p:sp>
        <p:nvSpPr>
          <p:cNvPr id="3" name="Notes Placeholder 2"/>
          <p:cNvSpPr>
            <a:spLocks noGrp="1"/>
          </p:cNvSpPr>
          <p:nvPr>
            <p:ph type="body" idx="1"/>
          </p:nvPr>
        </p:nvSpPr>
        <p:spPr>
          <a:xfrm>
            <a:off x="568951" y="6222761"/>
            <a:ext cx="8971613" cy="1894485"/>
          </a:xfrm>
          <a:prstGeom prst="rect">
            <a:avLst/>
          </a:prstGeom>
        </p:spPr>
        <p:txBody>
          <a:bodyPr/>
          <a:lstStyle/>
          <a:p>
            <a:pPr defTabSz="983454">
              <a:defRPr/>
            </a:pPr>
            <a:endParaRPr lang="en-US" dirty="0"/>
          </a:p>
          <a:p>
            <a:pPr defTabSz="983454">
              <a:defRPr/>
            </a:pPr>
            <a:r>
              <a:rPr lang="en-US" dirty="0"/>
              <a:t>Population</a:t>
            </a:r>
            <a:r>
              <a:rPr lang="en-US" baseline="0" dirty="0"/>
              <a:t> change over the decade has been greatest in the urban and suburban population triangle counties. Counties in the lower Rio Grande Valley also had significant growth as did El Paso . Overall, </a:t>
            </a:r>
            <a:r>
              <a:rPr lang="en-US" dirty="0"/>
              <a:t>155</a:t>
            </a:r>
            <a:r>
              <a:rPr lang="en-US" baseline="0" dirty="0"/>
              <a:t> </a:t>
            </a:r>
            <a:r>
              <a:rPr lang="en-US" dirty="0"/>
              <a:t>counties</a:t>
            </a:r>
            <a:r>
              <a:rPr lang="en-US" baseline="0" dirty="0"/>
              <a:t> gained population while 99 (39%) lost population over the decade.</a:t>
            </a:r>
          </a:p>
          <a:p>
            <a:pPr defTabSz="983454">
              <a:defRPr/>
            </a:pPr>
            <a:endParaRPr lang="en-US" dirty="0"/>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defRPr/>
            </a:pPr>
            <a:fld id="{47192831-88FD-46AC-A3A6-55A2B3E79D84}" type="slidenum">
              <a:rPr lang="en-US" smtClean="0"/>
              <a:pPr>
                <a:defRPr/>
              </a:pPr>
              <a:t>6</a:t>
            </a:fld>
            <a:endParaRPr lang="en-US" dirty="0"/>
          </a:p>
        </p:txBody>
      </p:sp>
    </p:spTree>
    <p:extLst>
      <p:ext uri="{BB962C8B-B14F-4D97-AF65-F5344CB8AC3E}">
        <p14:creationId xmlns:p14="http://schemas.microsoft.com/office/powerpoint/2010/main" val="396663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4725" y="331788"/>
            <a:ext cx="7864475" cy="5899150"/>
          </a:xfrm>
        </p:spPr>
      </p:sp>
      <p:sp>
        <p:nvSpPr>
          <p:cNvPr id="3" name="Notes Placeholder 2"/>
          <p:cNvSpPr>
            <a:spLocks noGrp="1"/>
          </p:cNvSpPr>
          <p:nvPr>
            <p:ph type="body" idx="1"/>
          </p:nvPr>
        </p:nvSpPr>
        <p:spPr>
          <a:xfrm>
            <a:off x="568951" y="6056819"/>
            <a:ext cx="8971613" cy="1894485"/>
          </a:xfrm>
          <a:prstGeom prst="rect">
            <a:avLst/>
          </a:prstGeom>
        </p:spPr>
        <p:txBody>
          <a:bodyPr/>
          <a:lstStyle/>
          <a:p>
            <a:pPr defTabSz="983454">
              <a:defRPr/>
            </a:pPr>
            <a:endParaRPr lang="en-US" dirty="0"/>
          </a:p>
          <a:p>
            <a:pPr defTabSz="983454">
              <a:defRPr/>
            </a:pPr>
            <a:r>
              <a:rPr lang="en-US" dirty="0"/>
              <a:t>Percent change is an indicator of the speed of population change</a:t>
            </a:r>
            <a:r>
              <a:rPr lang="en-US" baseline="0" dirty="0"/>
              <a:t> void of information about the volume of population change. Percent change in the population over the past few years has been greatest in the urban and suburban population triangle counties. Notably counties in the Eagle Ford Shale area (south east of San Antonio) and the Cline Shale area (Midland and Odessa area), have been growing quickly. </a:t>
            </a:r>
          </a:p>
          <a:p>
            <a:pPr defTabSz="983454">
              <a:defRPr/>
            </a:pPr>
            <a:endParaRPr lang="en-US" dirty="0"/>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defRPr/>
            </a:pPr>
            <a:fld id="{47192831-88FD-46AC-A3A6-55A2B3E79D84}" type="slidenum">
              <a:rPr lang="en-US" smtClean="0"/>
              <a:pPr>
                <a:defRPr/>
              </a:pPr>
              <a:t>7</a:t>
            </a:fld>
            <a:endParaRPr lang="en-US" dirty="0"/>
          </a:p>
        </p:txBody>
      </p:sp>
    </p:spTree>
    <p:extLst>
      <p:ext uri="{BB962C8B-B14F-4D97-AF65-F5344CB8AC3E}">
        <p14:creationId xmlns:p14="http://schemas.microsoft.com/office/powerpoint/2010/main" val="2127800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11</a:t>
            </a:fld>
            <a:endParaRPr lang="en-US" dirty="0"/>
          </a:p>
        </p:txBody>
      </p:sp>
    </p:spTree>
    <p:extLst>
      <p:ext uri="{BB962C8B-B14F-4D97-AF65-F5344CB8AC3E}">
        <p14:creationId xmlns:p14="http://schemas.microsoft.com/office/powerpoint/2010/main" val="3818643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401763" y="528638"/>
            <a:ext cx="6357937" cy="4767262"/>
          </a:xfr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As</a:t>
            </a:r>
            <a:r>
              <a:rPr lang="en-US" baseline="0" dirty="0"/>
              <a:t> of the 2000 Census, about 53% of Texas’ population was non-Hispanic Anglo, about 32% where of Hispanic descent, about 11% where non-Hispanic African American, and about 4% were non-Hispanic Other. </a:t>
            </a:r>
            <a:endParaRPr lang="en-US" dirty="0"/>
          </a:p>
          <a:p>
            <a:r>
              <a:rPr lang="en-US" dirty="0"/>
              <a:t>In</a:t>
            </a:r>
            <a:r>
              <a:rPr lang="en-US" baseline="0" dirty="0"/>
              <a:t> 2010, it is estimated that about 45% of the Texas population was non-Hispanic Anglo, 38% of Hispanic descent, 11% were non-Hispanic African American, and about 6% were non-Hispanic Other (largely of Asian descent). </a:t>
            </a:r>
            <a:endParaRPr lang="en-US" dirty="0"/>
          </a:p>
        </p:txBody>
      </p:sp>
      <p:sp>
        <p:nvSpPr>
          <p:cNvPr id="4" name="Slide Number Placeholder 3"/>
          <p:cNvSpPr>
            <a:spLocks noGrp="1"/>
          </p:cNvSpPr>
          <p:nvPr>
            <p:ph type="sldNum" sz="quarter" idx="5"/>
          </p:nvPr>
        </p:nvSpPr>
        <p:spPr/>
        <p:txBody>
          <a:bodyPr/>
          <a:lstStyle/>
          <a:p>
            <a:pPr>
              <a:defRPr/>
            </a:pPr>
            <a:fld id="{3D9BDED3-744B-4161-B247-055080F26F46}" type="slidenum">
              <a:rPr lang="en-US" smtClean="0"/>
              <a:pPr>
                <a:defRPr/>
              </a:pPr>
              <a:t>13</a:t>
            </a:fld>
            <a:endParaRPr lang="en-US" dirty="0"/>
          </a:p>
        </p:txBody>
      </p:sp>
    </p:spTree>
    <p:extLst>
      <p:ext uri="{BB962C8B-B14F-4D97-AF65-F5344CB8AC3E}">
        <p14:creationId xmlns:p14="http://schemas.microsoft.com/office/powerpoint/2010/main" val="82505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00500" y="120015"/>
            <a:ext cx="5046344" cy="908684"/>
          </a:xfrm>
        </p:spPr>
        <p:txBody>
          <a:bodyPr anchor="t" anchorCtr="0">
            <a:noAutofit/>
          </a:bodyPr>
          <a:lstStyle>
            <a:lvl1pPr algn="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412231" y="1754505"/>
            <a:ext cx="2634614" cy="2874645"/>
          </a:xfrm>
        </p:spPr>
        <p:txBody>
          <a:bodyPr>
            <a:noAutofit/>
          </a:bodyPr>
          <a:lstStyle>
            <a:lvl1pPr marL="0" indent="0" algn="r">
              <a:lnSpc>
                <a:spcPct val="100000"/>
              </a:lnSpc>
              <a:buNone/>
              <a:defRPr sz="2400">
                <a:solidFill>
                  <a:srgbClr val="2532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5" name="Group 4"/>
          <p:cNvGrpSpPr/>
          <p:nvPr/>
        </p:nvGrpSpPr>
        <p:grpSpPr>
          <a:xfrm>
            <a:off x="6019800" y="6256840"/>
            <a:ext cx="2895599" cy="400110"/>
            <a:chOff x="6229737" y="6256840"/>
            <a:chExt cx="2895599" cy="40011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9737" y="6256840"/>
              <a:ext cx="399663" cy="399663"/>
            </a:xfrm>
            <a:prstGeom prst="rect">
              <a:avLst/>
            </a:prstGeom>
          </p:spPr>
        </p:pic>
        <p:sp>
          <p:nvSpPr>
            <p:cNvPr id="16" name="TextBox 15"/>
            <p:cNvSpPr txBox="1"/>
            <p:nvPr userDrawn="1"/>
          </p:nvSpPr>
          <p:spPr>
            <a:xfrm>
              <a:off x="6629399" y="6256840"/>
              <a:ext cx="2495937" cy="400110"/>
            </a:xfrm>
            <a:prstGeom prst="rect">
              <a:avLst/>
            </a:prstGeom>
            <a:noFill/>
          </p:spPr>
          <p:txBody>
            <a:bodyPr wrap="square" rtlCol="0">
              <a:normAutofit fontScale="92500"/>
            </a:bodyPr>
            <a:lstStyle/>
            <a:p>
              <a:r>
                <a:rPr lang="en-US" sz="2000" dirty="0">
                  <a:solidFill>
                    <a:schemeClr val="tx2"/>
                  </a:solidFill>
                </a:rPr>
                <a:t>@TexasDemography</a:t>
              </a: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315" y="5112828"/>
            <a:ext cx="3080384" cy="10111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7" t="1" r="-8" b="-765"/>
          <a:stretch/>
        </p:blipFill>
        <p:spPr>
          <a:xfrm>
            <a:off x="0" y="0"/>
            <a:ext cx="6675120" cy="6766560"/>
          </a:xfrm>
          <a:prstGeom prst="rect">
            <a:avLst/>
          </a:prstGeom>
        </p:spPr>
      </p:pic>
    </p:spTree>
    <p:extLst>
      <p:ext uri="{BB962C8B-B14F-4D97-AF65-F5344CB8AC3E}">
        <p14:creationId xmlns:p14="http://schemas.microsoft.com/office/powerpoint/2010/main" val="1734916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34E50B-2F52-4821-A80F-AEA68124EBC8}" type="datetime1">
              <a:rPr lang="en-US" smtClean="0"/>
              <a:t>10/24/2016</a:t>
            </a:fld>
            <a:endParaRPr lang="en-US" dirty="0"/>
          </a:p>
        </p:txBody>
      </p:sp>
      <p:sp>
        <p:nvSpPr>
          <p:cNvPr id="8" name="Footer Placeholder 7"/>
          <p:cNvSpPr>
            <a:spLocks noGrp="1"/>
          </p:cNvSpPr>
          <p:nvPr>
            <p:ph type="ftr" sz="quarter" idx="11"/>
          </p:nvPr>
        </p:nvSpPr>
        <p:spPr/>
        <p:txBody>
          <a:bodyPr/>
          <a:lstStyle/>
          <a:p>
            <a:r>
              <a:rPr lang="en-US"/>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54508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6E1CF5-A70B-4390-BA91-1EB097C99F0D}" type="datetime1">
              <a:rPr lang="en-US" smtClean="0"/>
              <a:t>10/24/2016</a:t>
            </a:fld>
            <a:endParaRPr lang="en-US" dirty="0"/>
          </a:p>
        </p:txBody>
      </p:sp>
      <p:sp>
        <p:nvSpPr>
          <p:cNvPr id="6" name="Footer Placeholder 5"/>
          <p:cNvSpPr>
            <a:spLocks noGrp="1"/>
          </p:cNvSpPr>
          <p:nvPr>
            <p:ph type="ftr" sz="quarter" idx="11"/>
          </p:nvPr>
        </p:nvSpPr>
        <p:spPr/>
        <p:txBody>
          <a:bodyPr/>
          <a:lstStyle/>
          <a:p>
            <a:r>
              <a:rPr lang="en-US"/>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674352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DF19AD-229C-4ABE-A25C-718C0D054BAE}" type="datetime1">
              <a:rPr lang="en-US" smtClean="0"/>
              <a:t>10/24/2016</a:t>
            </a:fld>
            <a:endParaRPr lang="en-US" dirty="0"/>
          </a:p>
        </p:txBody>
      </p:sp>
      <p:sp>
        <p:nvSpPr>
          <p:cNvPr id="6" name="Footer Placeholder 5"/>
          <p:cNvSpPr>
            <a:spLocks noGrp="1"/>
          </p:cNvSpPr>
          <p:nvPr>
            <p:ph type="ftr" sz="quarter" idx="11"/>
          </p:nvPr>
        </p:nvSpPr>
        <p:spPr/>
        <p:txBody>
          <a:bodyPr/>
          <a:lstStyle/>
          <a:p>
            <a:r>
              <a:rPr lang="en-US"/>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428383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636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6EA17B0-1009-45A1-B7BB-2A2DC920306F}" type="datetime1">
              <a:rPr lang="en-US" smtClean="0"/>
              <a:t>10/24/2016</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04833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51"/>
            <a:ext cx="7886700" cy="2852737"/>
          </a:xfrm>
        </p:spPr>
        <p:txBody>
          <a:bodyPr anchor="b"/>
          <a:lstStyle>
            <a:lvl1pPr>
              <a:defRPr sz="6000">
                <a:solidFill>
                  <a:srgbClr val="25327B"/>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37195DDB-3A78-4C6D-97A9-BF4491D2246E}" type="datetime1">
              <a:rPr lang="en-US" smtClean="0"/>
              <a:t>10/24/2016</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328022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45795" y="1563016"/>
            <a:ext cx="3886200" cy="4677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6295" y="1563016"/>
            <a:ext cx="3886200" cy="4677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C28A85-6220-4C1A-AFF4-87E88D120771}" type="datetime1">
              <a:rPr lang="en-US" smtClean="0"/>
              <a:t>10/24/2016</a:t>
            </a:fld>
            <a:endParaRPr lang="en-US" dirty="0"/>
          </a:p>
        </p:txBody>
      </p:sp>
      <p:sp>
        <p:nvSpPr>
          <p:cNvPr id="6" name="Footer Placeholder 5"/>
          <p:cNvSpPr>
            <a:spLocks noGrp="1"/>
          </p:cNvSpPr>
          <p:nvPr>
            <p:ph type="ftr" sz="quarter" idx="11"/>
          </p:nvPr>
        </p:nvSpPr>
        <p:spPr/>
        <p:txBody>
          <a:bodyPr/>
          <a:lstStyle/>
          <a:p>
            <a:r>
              <a:rPr lang="en-US"/>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93758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24345A-3D20-49E5-8A05-7DD2A06E0781}" type="datetime1">
              <a:rPr lang="en-US" smtClean="0"/>
              <a:t>10/24/2016</a:t>
            </a:fld>
            <a:endParaRPr lang="en-US" dirty="0"/>
          </a:p>
        </p:txBody>
      </p:sp>
      <p:sp>
        <p:nvSpPr>
          <p:cNvPr id="8" name="Footer Placeholder 7"/>
          <p:cNvSpPr>
            <a:spLocks noGrp="1"/>
          </p:cNvSpPr>
          <p:nvPr>
            <p:ph type="ftr" sz="quarter" idx="11"/>
          </p:nvPr>
        </p:nvSpPr>
        <p:spPr/>
        <p:txBody>
          <a:bodyPr/>
          <a:lstStyle/>
          <a:p>
            <a:r>
              <a:rPr lang="en-US"/>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025780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CC9E70-FB3D-4BDB-BC8B-791C280B0EC6}" type="datetime1">
              <a:rPr lang="en-US" smtClean="0"/>
              <a:t>10/24/2016</a:t>
            </a:fld>
            <a:endParaRPr lang="en-US" dirty="0"/>
          </a:p>
        </p:txBody>
      </p:sp>
      <p:sp>
        <p:nvSpPr>
          <p:cNvPr id="4" name="Footer Placeholder 3"/>
          <p:cNvSpPr>
            <a:spLocks noGrp="1"/>
          </p:cNvSpPr>
          <p:nvPr>
            <p:ph type="ftr" sz="quarter" idx="11"/>
          </p:nvPr>
        </p:nvSpPr>
        <p:spPr/>
        <p:txBody>
          <a:bodyPr/>
          <a:lstStyle/>
          <a:p>
            <a:r>
              <a:rPr lang="en-US"/>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666147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74B86-8FF8-444A-ADFB-7DCF305616B1}" type="datetime1">
              <a:rPr lang="en-US" smtClean="0"/>
              <a:t>10/24/2016</a:t>
            </a:fld>
            <a:endParaRPr lang="en-US" dirty="0"/>
          </a:p>
        </p:txBody>
      </p:sp>
      <p:sp>
        <p:nvSpPr>
          <p:cNvPr id="3" name="Footer Placeholder 2"/>
          <p:cNvSpPr>
            <a:spLocks noGrp="1"/>
          </p:cNvSpPr>
          <p:nvPr>
            <p:ph type="ftr" sz="quarter" idx="11"/>
          </p:nvPr>
        </p:nvSpPr>
        <p:spPr/>
        <p:txBody>
          <a:bodyPr/>
          <a:lstStyle/>
          <a:p>
            <a:r>
              <a:rPr lang="en-US"/>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397599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48AC94-746D-4D1E-A90E-AED3C5E97251}" type="datetime1">
              <a:rPr lang="en-US" smtClean="0"/>
              <a:t>10/24/2016</a:t>
            </a:fld>
            <a:endParaRPr lang="en-US" dirty="0"/>
          </a:p>
        </p:txBody>
      </p:sp>
      <p:sp>
        <p:nvSpPr>
          <p:cNvPr id="6" name="Footer Placeholder 5"/>
          <p:cNvSpPr>
            <a:spLocks noGrp="1"/>
          </p:cNvSpPr>
          <p:nvPr>
            <p:ph type="ftr" sz="quarter" idx="11"/>
          </p:nvPr>
        </p:nvSpPr>
        <p:spPr/>
        <p:txBody>
          <a:bodyPr/>
          <a:lstStyle/>
          <a:p>
            <a:r>
              <a:rPr lang="en-US"/>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74257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9D2612-89F1-4C39-A4E6-E99566F934F7}" type="datetime1">
              <a:rPr lang="en-US" smtClean="0"/>
              <a:t>10/24/2016</a:t>
            </a:fld>
            <a:endParaRPr lang="en-US" dirty="0"/>
          </a:p>
        </p:txBody>
      </p:sp>
      <p:sp>
        <p:nvSpPr>
          <p:cNvPr id="6" name="Footer Placeholder 5"/>
          <p:cNvSpPr>
            <a:spLocks noGrp="1"/>
          </p:cNvSpPr>
          <p:nvPr>
            <p:ph type="ftr" sz="quarter" idx="11"/>
          </p:nvPr>
        </p:nvSpPr>
        <p:spPr/>
        <p:txBody>
          <a:bodyPr/>
          <a:lstStyle/>
          <a:p>
            <a:r>
              <a:rPr lang="en-US"/>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504094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DABCF4BF-2998-4258-A5A8-4925EC584ECF}" type="datetime1">
              <a:rPr lang="en-US" smtClean="0"/>
              <a:t>10/24/2016</a:t>
            </a:fld>
            <a:endParaRPr lang="en-US" dirty="0"/>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a:t>DRAFT 5-25-10</a:t>
            </a:r>
            <a:endParaRPr lang="en-US" dirty="0"/>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15" cstate="print">
            <a:extLst>
              <a:ext uri="{28A0092B-C50C-407E-A947-70E740481C1C}">
                <a14:useLocalDpi xmlns:a14="http://schemas.microsoft.com/office/drawing/2010/main" val="0"/>
              </a:ext>
            </a:extLst>
          </a:blip>
          <a:srcRect l="15228" r="-1522"/>
          <a:stretch/>
        </p:blipFill>
        <p:spPr>
          <a:xfrm>
            <a:off x="0" y="0"/>
            <a:ext cx="1554480" cy="1453899"/>
          </a:xfrm>
          <a:prstGeom prst="rect">
            <a:avLst/>
          </a:prstGeom>
        </p:spPr>
      </p:pic>
    </p:spTree>
    <p:extLst>
      <p:ext uri="{BB962C8B-B14F-4D97-AF65-F5344CB8AC3E}">
        <p14:creationId xmlns:p14="http://schemas.microsoft.com/office/powerpoint/2010/main" val="1224950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hf hdr="0" ftr="0" dt="0"/>
  <p:txStyles>
    <p:title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mailto:Lloyd.Potter@"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05199" y="76200"/>
            <a:ext cx="5774635" cy="1378226"/>
          </a:xfrm>
        </p:spPr>
        <p:txBody>
          <a:bodyPr>
            <a:normAutofit/>
          </a:bodyPr>
          <a:lstStyle/>
          <a:p>
            <a:pPr algn="ctr"/>
            <a:r>
              <a:rPr lang="en-US" sz="2400" dirty="0"/>
              <a:t>The Shifting Demographics of Low-Income Texans in the Lower Rio Grande Valley</a:t>
            </a:r>
          </a:p>
        </p:txBody>
      </p:sp>
      <p:sp>
        <p:nvSpPr>
          <p:cNvPr id="4" name="Subtitle 3"/>
          <p:cNvSpPr>
            <a:spLocks noGrp="1"/>
          </p:cNvSpPr>
          <p:nvPr>
            <p:ph type="subTitle" idx="1"/>
          </p:nvPr>
        </p:nvSpPr>
        <p:spPr>
          <a:xfrm>
            <a:off x="6019800" y="2590800"/>
            <a:ext cx="2895600" cy="1981200"/>
          </a:xfrm>
        </p:spPr>
        <p:txBody>
          <a:bodyPr>
            <a:normAutofit/>
          </a:bodyPr>
          <a:lstStyle/>
          <a:p>
            <a:pPr algn="ctr"/>
            <a:r>
              <a:rPr lang="en-US" dirty="0"/>
              <a:t>Hispanic Heritage Month Lecture Series</a:t>
            </a:r>
          </a:p>
          <a:p>
            <a:pPr algn="ctr"/>
            <a:r>
              <a:rPr lang="en-US" dirty="0"/>
              <a:t>Brownsville, Texas</a:t>
            </a:r>
            <a:endParaRPr lang="en-US" sz="2000" dirty="0"/>
          </a:p>
          <a:p>
            <a:pPr algn="ctr"/>
            <a:r>
              <a:rPr lang="en-US" sz="2000"/>
              <a:t>October 8, </a:t>
            </a:r>
            <a:r>
              <a:rPr lang="en-US" sz="2000" dirty="0"/>
              <a:t>2016</a:t>
            </a:r>
          </a:p>
        </p:txBody>
      </p:sp>
    </p:spTree>
    <p:extLst>
      <p:ext uri="{BB962C8B-B14F-4D97-AF65-F5344CB8AC3E}">
        <p14:creationId xmlns:p14="http://schemas.microsoft.com/office/powerpoint/2010/main" val="1219335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Estimated Net-Migrants by County, Texas, 2014-2015</a:t>
            </a:r>
          </a:p>
        </p:txBody>
      </p:sp>
      <p:sp>
        <p:nvSpPr>
          <p:cNvPr id="4" name="Slide Number Placeholder 3"/>
          <p:cNvSpPr>
            <a:spLocks noGrp="1"/>
          </p:cNvSpPr>
          <p:nvPr>
            <p:ph type="sldNum" sz="quarter" idx="4294967295"/>
          </p:nvPr>
        </p:nvSpPr>
        <p:spPr>
          <a:xfrm>
            <a:off x="8137525" y="6407150"/>
            <a:ext cx="817563" cy="314325"/>
          </a:xfrm>
          <a:prstGeom prst="rect">
            <a:avLst/>
          </a:prstGeom>
        </p:spPr>
        <p:txBody>
          <a:bodyPr/>
          <a:lstStyle/>
          <a:p>
            <a:pPr>
              <a:defRPr/>
            </a:pPr>
            <a:fld id="{E90DB382-30B2-441A-B693-ACD9572C097F}" type="slidenum">
              <a:rPr lang="en-US" smtClean="0"/>
              <a:pPr>
                <a:defRPr/>
              </a:pPr>
              <a:t>10</a:t>
            </a:fld>
            <a:endParaRPr lang="en-US" dirty="0"/>
          </a:p>
        </p:txBody>
      </p:sp>
      <p:sp>
        <p:nvSpPr>
          <p:cNvPr id="11" name="TextBox 10"/>
          <p:cNvSpPr txBox="1"/>
          <p:nvPr/>
        </p:nvSpPr>
        <p:spPr>
          <a:xfrm>
            <a:off x="0" y="6538913"/>
            <a:ext cx="4014788" cy="246062"/>
          </a:xfrm>
          <a:prstGeom prst="rect">
            <a:avLst/>
          </a:prstGeom>
          <a:noFill/>
        </p:spPr>
        <p:txBody>
          <a:bodyPr wrap="none">
            <a:spAutoFit/>
          </a:bodyPr>
          <a:lstStyle/>
          <a:p>
            <a:pPr>
              <a:defRPr/>
            </a:pPr>
            <a:r>
              <a:rPr lang="en-US" sz="1000" dirty="0">
                <a:solidFill>
                  <a:schemeClr val="tx1">
                    <a:lumMod val="50000"/>
                    <a:lumOff val="50000"/>
                  </a:schemeClr>
                </a:solidFill>
                <a:latin typeface="Arial" charset="0"/>
                <a:ea typeface="ＭＳ Ｐゴシック" pitchFamily="-16" charset="-128"/>
              </a:rPr>
              <a:t>Source: U.S. Census Bureau Population Estimates, 2015 Vintage. </a:t>
            </a:r>
          </a:p>
        </p:txBody>
      </p:sp>
      <p:pic>
        <p:nvPicPr>
          <p:cNvPr id="6" name="Picture 5"/>
          <p:cNvPicPr>
            <a:picLocks noChangeAspect="1"/>
          </p:cNvPicPr>
          <p:nvPr/>
        </p:nvPicPr>
        <p:blipFill rotWithShape="1">
          <a:blip r:embed="rId2"/>
          <a:srcRect l="3137" t="13118" r="5591" b="9306"/>
          <a:stretch/>
        </p:blipFill>
        <p:spPr>
          <a:xfrm>
            <a:off x="1554480" y="1066800"/>
            <a:ext cx="6934200" cy="5971117"/>
          </a:xfrm>
          <a:prstGeom prst="rect">
            <a:avLst/>
          </a:prstGeom>
        </p:spPr>
      </p:pic>
      <p:pic>
        <p:nvPicPr>
          <p:cNvPr id="7" name="Picture 6"/>
          <p:cNvPicPr>
            <a:picLocks noChangeAspect="1"/>
          </p:cNvPicPr>
          <p:nvPr/>
        </p:nvPicPr>
        <p:blipFill rotWithShape="1">
          <a:blip r:embed="rId3"/>
          <a:srcRect t="29676" r="7580"/>
          <a:stretch/>
        </p:blipFill>
        <p:spPr>
          <a:xfrm>
            <a:off x="1676400" y="1905000"/>
            <a:ext cx="1807845" cy="1346835"/>
          </a:xfrm>
          <a:prstGeom prst="rect">
            <a:avLst/>
          </a:prstGeom>
        </p:spPr>
      </p:pic>
    </p:spTree>
    <p:extLst>
      <p:ext uri="{BB962C8B-B14F-4D97-AF65-F5344CB8AC3E}">
        <p14:creationId xmlns:p14="http://schemas.microsoft.com/office/powerpoint/2010/main" val="1494546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609600" y="1600200"/>
          <a:ext cx="7924800" cy="4758111"/>
        </p:xfrm>
        <a:graphic>
          <a:graphicData uri="http://schemas.openxmlformats.org/drawingml/2006/table">
            <a:tbl>
              <a:tblPr firstRow="1" firstCol="1" bandRow="1">
                <a:tableStyleId>{5C22544A-7EE6-4342-B048-85BDC9FD1C3A}</a:tableStyleId>
              </a:tblPr>
              <a:tblGrid>
                <a:gridCol w="1905000">
                  <a:extLst>
                    <a:ext uri="{9D8B030D-6E8A-4147-A177-3AD203B41FA5}">
                      <a16:colId xmlns:a16="http://schemas.microsoft.com/office/drawing/2014/main" xmlns="" val="20000"/>
                    </a:ext>
                  </a:extLst>
                </a:gridCol>
                <a:gridCol w="1143000">
                  <a:extLst>
                    <a:ext uri="{9D8B030D-6E8A-4147-A177-3AD203B41FA5}">
                      <a16:colId xmlns:a16="http://schemas.microsoft.com/office/drawing/2014/main" xmlns="" val="20001"/>
                    </a:ext>
                  </a:extLst>
                </a:gridCol>
                <a:gridCol w="1321240">
                  <a:extLst>
                    <a:ext uri="{9D8B030D-6E8A-4147-A177-3AD203B41FA5}">
                      <a16:colId xmlns:a16="http://schemas.microsoft.com/office/drawing/2014/main" xmlns="" val="20002"/>
                    </a:ext>
                  </a:extLst>
                </a:gridCol>
                <a:gridCol w="1284577">
                  <a:extLst>
                    <a:ext uri="{9D8B030D-6E8A-4147-A177-3AD203B41FA5}">
                      <a16:colId xmlns:a16="http://schemas.microsoft.com/office/drawing/2014/main" xmlns="" val="20003"/>
                    </a:ext>
                  </a:extLst>
                </a:gridCol>
                <a:gridCol w="968293">
                  <a:extLst>
                    <a:ext uri="{9D8B030D-6E8A-4147-A177-3AD203B41FA5}">
                      <a16:colId xmlns:a16="http://schemas.microsoft.com/office/drawing/2014/main" xmlns="" val="20004"/>
                    </a:ext>
                  </a:extLst>
                </a:gridCol>
                <a:gridCol w="1302690">
                  <a:extLst>
                    <a:ext uri="{9D8B030D-6E8A-4147-A177-3AD203B41FA5}">
                      <a16:colId xmlns:a16="http://schemas.microsoft.com/office/drawing/2014/main" xmlns="" val="20005"/>
                    </a:ext>
                  </a:extLst>
                </a:gridCol>
              </a:tblGrid>
              <a:tr h="846516">
                <a:tc>
                  <a:txBody>
                    <a:bodyPr/>
                    <a:lstStyle/>
                    <a:p>
                      <a:pPr algn="ctr">
                        <a:lnSpc>
                          <a:spcPct val="107000"/>
                        </a:lnSpc>
                      </a:pPr>
                      <a:r>
                        <a:rPr lang="en-US" sz="1600" b="1" dirty="0">
                          <a:effectLst/>
                          <a:latin typeface="Calibri" panose="020F0502020204030204" pitchFamily="34" charset="0"/>
                        </a:rPr>
                        <a:t>County</a:t>
                      </a:r>
                    </a:p>
                    <a:p>
                      <a:pPr algn="ctr">
                        <a:lnSpc>
                          <a:spcPct val="107000"/>
                        </a:lnSpc>
                      </a:pPr>
                      <a:endParaRPr lang="en-US" sz="1600" b="1"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U.S. Rank Population Change</a:t>
                      </a:r>
                    </a:p>
                  </a:txBody>
                  <a:tcPr marL="61254" marR="61254" marT="0" marB="0" anchor="b"/>
                </a:tc>
                <a:tc>
                  <a:txBody>
                    <a:bodyPr/>
                    <a:lstStyle/>
                    <a:p>
                      <a:pPr marL="0" marR="0" algn="ctr">
                        <a:lnSpc>
                          <a:spcPct val="107000"/>
                        </a:lnSpc>
                        <a:spcBef>
                          <a:spcPts val="0"/>
                        </a:spcBef>
                        <a:spcAft>
                          <a:spcPts val="0"/>
                        </a:spcAft>
                      </a:pPr>
                      <a:r>
                        <a:rPr lang="en-US" sz="1600" b="1" dirty="0">
                          <a:effectLst/>
                        </a:rPr>
                        <a:t>Population Change</a:t>
                      </a:r>
                    </a:p>
                    <a:p>
                      <a:pPr marL="0" marR="0" algn="ctr">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of Change from Natural Increase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Change</a:t>
                      </a:r>
                      <a:r>
                        <a:rPr lang="en-US" sz="1600" b="1" baseline="0" dirty="0">
                          <a:effectLst/>
                        </a:rPr>
                        <a:t> </a:t>
                      </a:r>
                      <a:r>
                        <a:rPr lang="en-US" sz="1600" b="1" dirty="0">
                          <a:effectLst/>
                        </a:rPr>
                        <a:t>from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Change from International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extLst>
                  <a:ext uri="{0D108BD9-81ED-4DB2-BD59-A6C34878D82A}">
                    <a16:rowId xmlns:a16="http://schemas.microsoft.com/office/drawing/2014/main" xmlns="" val="10000"/>
                  </a:ext>
                </a:extLst>
              </a:tr>
              <a:tr h="335680">
                <a:tc>
                  <a:txBody>
                    <a:bodyPr/>
                    <a:lstStyle/>
                    <a:p>
                      <a:pPr algn="ctr" fontAlgn="b"/>
                      <a:r>
                        <a:rPr lang="en-US" sz="1800" b="1" i="0" u="none" strike="noStrike" dirty="0">
                          <a:solidFill>
                            <a:schemeClr val="bg1"/>
                          </a:solidFill>
                          <a:effectLst/>
                          <a:latin typeface="Calibri" panose="020F0502020204030204" pitchFamily="34" charset="0"/>
                        </a:rPr>
                        <a:t>Harris</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1</a:t>
                      </a:r>
                    </a:p>
                  </a:txBody>
                  <a:tcPr marL="9525" marR="9525" marT="9525" marB="0" anchor="b"/>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90,451 </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49.3%</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50.7%</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32.0%</a:t>
                      </a:r>
                    </a:p>
                  </a:txBody>
                  <a:tcPr marL="9525" marR="9525" marT="9525" marB="0" anchor="b"/>
                </a:tc>
                <a:extLst>
                  <a:ext uri="{0D108BD9-81ED-4DB2-BD59-A6C34878D82A}">
                    <a16:rowId xmlns:a16="http://schemas.microsoft.com/office/drawing/2014/main" xmlns="" val="10001"/>
                  </a:ext>
                </a:extLst>
              </a:tr>
              <a:tr h="335680">
                <a:tc>
                  <a:txBody>
                    <a:bodyPr/>
                    <a:lstStyle/>
                    <a:p>
                      <a:pPr algn="ctr" fontAlgn="b"/>
                      <a:r>
                        <a:rPr lang="en-US" sz="1800" b="1" i="0" u="none" strike="noStrike" dirty="0">
                          <a:solidFill>
                            <a:schemeClr val="bg1"/>
                          </a:solidFill>
                          <a:effectLst/>
                          <a:latin typeface="Calibri" panose="020F0502020204030204" pitchFamily="34" charset="0"/>
                        </a:rPr>
                        <a:t>Bexar</a:t>
                      </a:r>
                    </a:p>
                  </a:txBody>
                  <a:tcPr marL="9525" marR="9525" marT="9525" marB="0" anchor="b">
                    <a:solidFill>
                      <a:schemeClr val="accent1"/>
                    </a:solidFill>
                  </a:tcPr>
                </a:tc>
                <a:tc>
                  <a:txBody>
                    <a:bodyPr/>
                    <a:lstStyle/>
                    <a:p>
                      <a:pPr algn="r" fontAlgn="b"/>
                      <a:r>
                        <a:rPr lang="en-US" sz="1600" b="0" i="0" u="none" strike="noStrike">
                          <a:solidFill>
                            <a:schemeClr val="accent1">
                              <a:lumMod val="50000"/>
                            </a:schemeClr>
                          </a:solidFill>
                          <a:effectLst/>
                          <a:latin typeface="Calibri" panose="020F0502020204030204" pitchFamily="34" charset="0"/>
                        </a:rPr>
                        <a:t>5</a:t>
                      </a:r>
                    </a:p>
                  </a:txBody>
                  <a:tcPr marL="9525" marR="9525" marT="9525" marB="0" anchor="b">
                    <a:solidFill>
                      <a:schemeClr val="bg1">
                        <a:lumMod val="95000"/>
                      </a:schemeClr>
                    </a:solidFill>
                  </a:tcPr>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37,479 </a:t>
                      </a:r>
                    </a:p>
                  </a:txBody>
                  <a:tcPr marL="9525" marR="9525" marT="9525" marB="0" anchor="b">
                    <a:solidFill>
                      <a:schemeClr val="bg1">
                        <a:lumMod val="95000"/>
                      </a:schemeClr>
                    </a:solidFill>
                  </a:tcPr>
                </a:tc>
                <a:tc>
                  <a:txBody>
                    <a:bodyPr/>
                    <a:lstStyle/>
                    <a:p>
                      <a:pPr algn="r" fontAlgn="b"/>
                      <a:r>
                        <a:rPr lang="en-US" sz="1600" b="0" i="0" u="none" strike="noStrike">
                          <a:solidFill>
                            <a:schemeClr val="accent1">
                              <a:lumMod val="50000"/>
                            </a:schemeClr>
                          </a:solidFill>
                          <a:effectLst/>
                          <a:latin typeface="Calibri" panose="020F0502020204030204" pitchFamily="34" charset="0"/>
                        </a:rPr>
                        <a:t>41.2%</a:t>
                      </a:r>
                    </a:p>
                  </a:txBody>
                  <a:tcPr marL="9525" marR="9525" marT="9525" marB="0" anchor="b">
                    <a:solidFill>
                      <a:schemeClr val="bg1">
                        <a:lumMod val="95000"/>
                      </a:schemeClr>
                    </a:solidFill>
                  </a:tcPr>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58.8%</a:t>
                      </a:r>
                    </a:p>
                  </a:txBody>
                  <a:tcPr marL="9525" marR="9525" marT="9525" marB="0" anchor="b">
                    <a:solidFill>
                      <a:schemeClr val="bg1">
                        <a:lumMod val="95000"/>
                      </a:schemeClr>
                    </a:solidFill>
                  </a:tcPr>
                </a:tc>
                <a:tc>
                  <a:txBody>
                    <a:bodyPr/>
                    <a:lstStyle/>
                    <a:p>
                      <a:pPr algn="r" fontAlgn="b"/>
                      <a:r>
                        <a:rPr lang="en-US" sz="1600" b="0" i="0" u="none" strike="noStrike">
                          <a:solidFill>
                            <a:schemeClr val="accent1">
                              <a:lumMod val="50000"/>
                            </a:schemeClr>
                          </a:solidFill>
                          <a:effectLst/>
                          <a:latin typeface="Calibri" panose="020F0502020204030204" pitchFamily="34" charset="0"/>
                        </a:rPr>
                        <a:t>17.0%</a:t>
                      </a:r>
                    </a:p>
                  </a:txBody>
                  <a:tcPr marL="9525" marR="9525" marT="9525" marB="0" anchor="b">
                    <a:solidFill>
                      <a:schemeClr val="bg1">
                        <a:lumMod val="95000"/>
                      </a:schemeClr>
                    </a:solidFill>
                  </a:tcPr>
                </a:tc>
                <a:extLst>
                  <a:ext uri="{0D108BD9-81ED-4DB2-BD59-A6C34878D82A}">
                    <a16:rowId xmlns:a16="http://schemas.microsoft.com/office/drawing/2014/main" xmlns="" val="10002"/>
                  </a:ext>
                </a:extLst>
              </a:tr>
              <a:tr h="335680">
                <a:tc>
                  <a:txBody>
                    <a:bodyPr/>
                    <a:lstStyle/>
                    <a:p>
                      <a:pPr algn="ctr" fontAlgn="b"/>
                      <a:r>
                        <a:rPr lang="en-US" sz="1800" b="1" i="0" u="none" strike="noStrike" dirty="0">
                          <a:solidFill>
                            <a:schemeClr val="bg1"/>
                          </a:solidFill>
                          <a:effectLst/>
                          <a:latin typeface="Calibri" panose="020F0502020204030204" pitchFamily="34" charset="0"/>
                        </a:rPr>
                        <a:t>Tarrant</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6</a:t>
                      </a:r>
                    </a:p>
                  </a:txBody>
                  <a:tcPr marL="9525" marR="9525" marT="9525" marB="0" anchor="b"/>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36,152 </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46.3%</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53.7%</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20.2%</a:t>
                      </a:r>
                    </a:p>
                  </a:txBody>
                  <a:tcPr marL="9525" marR="9525" marT="9525" marB="0" anchor="b"/>
                </a:tc>
                <a:extLst>
                  <a:ext uri="{0D108BD9-81ED-4DB2-BD59-A6C34878D82A}">
                    <a16:rowId xmlns:a16="http://schemas.microsoft.com/office/drawing/2014/main" xmlns="" val="10003"/>
                  </a:ext>
                </a:extLst>
              </a:tr>
              <a:tr h="335680">
                <a:tc>
                  <a:txBody>
                    <a:bodyPr/>
                    <a:lstStyle/>
                    <a:p>
                      <a:pPr algn="ctr" fontAlgn="b"/>
                      <a:r>
                        <a:rPr lang="en-US" sz="1800" b="1" i="0" u="none" strike="noStrike" dirty="0">
                          <a:solidFill>
                            <a:schemeClr val="bg1"/>
                          </a:solidFill>
                          <a:effectLst/>
                          <a:latin typeface="Calibri" panose="020F0502020204030204" pitchFamily="34" charset="0"/>
                        </a:rPr>
                        <a:t>Dallas</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9</a:t>
                      </a:r>
                    </a:p>
                  </a:txBody>
                  <a:tcPr marL="9525" marR="9525" marT="9525" marB="0" anchor="b"/>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33,760 </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68.1%</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31.9%</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39.0%</a:t>
                      </a:r>
                    </a:p>
                  </a:txBody>
                  <a:tcPr marL="9525" marR="9525" marT="9525" marB="0" anchor="b"/>
                </a:tc>
                <a:extLst>
                  <a:ext uri="{0D108BD9-81ED-4DB2-BD59-A6C34878D82A}">
                    <a16:rowId xmlns:a16="http://schemas.microsoft.com/office/drawing/2014/main" xmlns="" val="10004"/>
                  </a:ext>
                </a:extLst>
              </a:tr>
              <a:tr h="335680">
                <a:tc>
                  <a:txBody>
                    <a:bodyPr/>
                    <a:lstStyle/>
                    <a:p>
                      <a:pPr algn="ctr" fontAlgn="b"/>
                      <a:r>
                        <a:rPr lang="en-US" sz="1800" b="1" i="0" u="none" strike="noStrike" dirty="0">
                          <a:solidFill>
                            <a:schemeClr val="bg1"/>
                          </a:solidFill>
                          <a:effectLst/>
                          <a:latin typeface="Calibri" panose="020F0502020204030204" pitchFamily="34" charset="0"/>
                        </a:rPr>
                        <a:t>Fort Bend</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13</a:t>
                      </a:r>
                    </a:p>
                  </a:txBody>
                  <a:tcPr marL="9525" marR="9525" marT="9525"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29,437 </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20.7%</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79.3%</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16.5%</a:t>
                      </a:r>
                    </a:p>
                  </a:txBody>
                  <a:tcPr marL="9525" marR="9525" marT="9525" marB="0" anchor="b"/>
                </a:tc>
                <a:extLst>
                  <a:ext uri="{0D108BD9-81ED-4DB2-BD59-A6C34878D82A}">
                    <a16:rowId xmlns:a16="http://schemas.microsoft.com/office/drawing/2014/main" xmlns="" val="10005"/>
                  </a:ext>
                </a:extLst>
              </a:tr>
              <a:tr h="335680">
                <a:tc>
                  <a:txBody>
                    <a:bodyPr/>
                    <a:lstStyle/>
                    <a:p>
                      <a:pPr algn="ctr" fontAlgn="b"/>
                      <a:r>
                        <a:rPr lang="en-US" sz="1800" b="1" i="0" u="none" strike="noStrike" dirty="0">
                          <a:solidFill>
                            <a:schemeClr val="bg1"/>
                          </a:solidFill>
                          <a:effectLst/>
                          <a:latin typeface="Calibri" panose="020F0502020204030204" pitchFamily="34" charset="0"/>
                        </a:rPr>
                        <a:t>Collin</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14</a:t>
                      </a:r>
                    </a:p>
                  </a:txBody>
                  <a:tcPr marL="9525" marR="9525" marT="9525"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28,075 </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24.8%</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75.2%</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15.8%</a:t>
                      </a:r>
                    </a:p>
                  </a:txBody>
                  <a:tcPr marL="9525" marR="9525" marT="9525" marB="0" anchor="b"/>
                </a:tc>
                <a:extLst>
                  <a:ext uri="{0D108BD9-81ED-4DB2-BD59-A6C34878D82A}">
                    <a16:rowId xmlns:a16="http://schemas.microsoft.com/office/drawing/2014/main" xmlns="" val="10006"/>
                  </a:ext>
                </a:extLst>
              </a:tr>
              <a:tr h="335680">
                <a:tc>
                  <a:txBody>
                    <a:bodyPr/>
                    <a:lstStyle/>
                    <a:p>
                      <a:pPr algn="ctr" fontAlgn="b"/>
                      <a:r>
                        <a:rPr lang="en-US" sz="1800" b="1" i="0" u="none" strike="noStrike" dirty="0">
                          <a:solidFill>
                            <a:schemeClr val="bg1"/>
                          </a:solidFill>
                          <a:effectLst/>
                          <a:latin typeface="Calibri" panose="020F0502020204030204" pitchFamily="34" charset="0"/>
                        </a:rPr>
                        <a:t>Denton</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16</a:t>
                      </a:r>
                    </a:p>
                  </a:txBody>
                  <a:tcPr marL="9525" marR="9525" marT="9525"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25,820 </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25.5%</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74.5%</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11.7%</a:t>
                      </a:r>
                    </a:p>
                  </a:txBody>
                  <a:tcPr marL="9525" marR="9525" marT="9525" marB="0" anchor="b"/>
                </a:tc>
                <a:extLst>
                  <a:ext uri="{0D108BD9-81ED-4DB2-BD59-A6C34878D82A}">
                    <a16:rowId xmlns:a16="http://schemas.microsoft.com/office/drawing/2014/main" xmlns="" val="10007"/>
                  </a:ext>
                </a:extLst>
              </a:tr>
              <a:tr h="335680">
                <a:tc>
                  <a:txBody>
                    <a:bodyPr/>
                    <a:lstStyle/>
                    <a:p>
                      <a:pPr algn="ctr" fontAlgn="b"/>
                      <a:r>
                        <a:rPr lang="en-US" sz="1800" b="1" i="0" u="none" strike="noStrike" dirty="0">
                          <a:solidFill>
                            <a:schemeClr val="bg1"/>
                          </a:solidFill>
                          <a:effectLst/>
                          <a:latin typeface="Calibri" panose="020F0502020204030204" pitchFamily="34" charset="0"/>
                        </a:rPr>
                        <a:t>Travis</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17</a:t>
                      </a:r>
                    </a:p>
                  </a:txBody>
                  <a:tcPr marL="9525" marR="9525" marT="9525"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25,562 </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42.5%</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57.5%</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22.9%</a:t>
                      </a:r>
                    </a:p>
                  </a:txBody>
                  <a:tcPr marL="9525" marR="9525" marT="9525" marB="0" anchor="b"/>
                </a:tc>
                <a:extLst>
                  <a:ext uri="{0D108BD9-81ED-4DB2-BD59-A6C34878D82A}">
                    <a16:rowId xmlns:a16="http://schemas.microsoft.com/office/drawing/2014/main" xmlns="" val="10008"/>
                  </a:ext>
                </a:extLst>
              </a:tr>
              <a:tr h="335680">
                <a:tc>
                  <a:txBody>
                    <a:bodyPr/>
                    <a:lstStyle/>
                    <a:p>
                      <a:pPr algn="ctr" fontAlgn="b"/>
                      <a:r>
                        <a:rPr lang="en-US" sz="1800" b="1" i="0" u="none" strike="noStrike" dirty="0">
                          <a:solidFill>
                            <a:schemeClr val="bg1"/>
                          </a:solidFill>
                          <a:effectLst/>
                          <a:latin typeface="Calibri" panose="020F0502020204030204" pitchFamily="34" charset="0"/>
                        </a:rPr>
                        <a:t>Williamson</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27</a:t>
                      </a:r>
                    </a:p>
                  </a:txBody>
                  <a:tcPr marL="9525" marR="9525" marT="9525"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19,086 </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20.9%</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79.1%</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6.7%</a:t>
                      </a:r>
                    </a:p>
                  </a:txBody>
                  <a:tcPr marL="9525" marR="9525" marT="9525" marB="0" anchor="b"/>
                </a:tc>
                <a:extLst>
                  <a:ext uri="{0D108BD9-81ED-4DB2-BD59-A6C34878D82A}">
                    <a16:rowId xmlns:a16="http://schemas.microsoft.com/office/drawing/2014/main" xmlns="" val="10009"/>
                  </a:ext>
                </a:extLst>
              </a:tr>
              <a:tr h="335680">
                <a:tc>
                  <a:txBody>
                    <a:bodyPr/>
                    <a:lstStyle/>
                    <a:p>
                      <a:pPr algn="ctr" fontAlgn="b"/>
                      <a:r>
                        <a:rPr lang="en-US" sz="1800" b="1" i="0" u="none" strike="noStrike" dirty="0">
                          <a:solidFill>
                            <a:schemeClr val="bg1"/>
                          </a:solidFill>
                          <a:effectLst/>
                          <a:latin typeface="Calibri" panose="020F0502020204030204" pitchFamily="34" charset="0"/>
                        </a:rPr>
                        <a:t>Montgomery</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29</a:t>
                      </a:r>
                    </a:p>
                  </a:txBody>
                  <a:tcPr marL="9525" marR="9525" marT="9525" marB="0" anchor="b"/>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18,505 </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19.2%</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80.8%</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9.9%</a:t>
                      </a:r>
                    </a:p>
                  </a:txBody>
                  <a:tcPr marL="9525" marR="9525" marT="9525" marB="0" anchor="b"/>
                </a:tc>
                <a:extLst>
                  <a:ext uri="{0D108BD9-81ED-4DB2-BD59-A6C34878D82A}">
                    <a16:rowId xmlns:a16="http://schemas.microsoft.com/office/drawing/2014/main" xmlns="" val="10010"/>
                  </a:ext>
                </a:extLst>
              </a:tr>
              <a:tr h="178237">
                <a:tc gridSpan="6">
                  <a:txBody>
                    <a:bodyPr/>
                    <a:lstStyle/>
                    <a:p>
                      <a:pPr marL="0" marR="0">
                        <a:lnSpc>
                          <a:spcPct val="107000"/>
                        </a:lnSpc>
                        <a:spcBef>
                          <a:spcPts val="0"/>
                        </a:spcBef>
                        <a:spcAft>
                          <a:spcPts val="0"/>
                        </a:spcAft>
                      </a:pPr>
                      <a:r>
                        <a:rPr lang="en-US" sz="1100" dirty="0">
                          <a:effectLst/>
                        </a:rPr>
                        <a:t>*Dallas had net out domestic migration over this period.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1"/>
                  </a:ext>
                </a:extLst>
              </a:tr>
              <a:tr h="178237">
                <a:tc gridSpan="6">
                  <a:txBody>
                    <a:bodyPr/>
                    <a:lstStyle/>
                    <a:p>
                      <a:pPr marL="0" marR="0">
                        <a:lnSpc>
                          <a:spcPct val="107000"/>
                        </a:lnSpc>
                        <a:spcBef>
                          <a:spcPts val="0"/>
                        </a:spcBef>
                        <a:spcAft>
                          <a:spcPts val="0"/>
                        </a:spcAft>
                      </a:pPr>
                      <a:r>
                        <a:rPr lang="en-US" sz="1050" dirty="0">
                          <a:effectLst/>
                        </a:rPr>
                        <a:t>Source: U.S. Census  Bureau, 2015 Vintage Population Estimates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2"/>
                  </a:ext>
                </a:extLst>
              </a:tr>
            </a:tbl>
          </a:graphicData>
        </a:graphic>
      </p:graphicFrame>
      <p:sp>
        <p:nvSpPr>
          <p:cNvPr id="3" name="Rectangle 2"/>
          <p:cNvSpPr/>
          <p:nvPr/>
        </p:nvSpPr>
        <p:spPr>
          <a:xfrm>
            <a:off x="2743200" y="76200"/>
            <a:ext cx="4572000" cy="830997"/>
          </a:xfrm>
          <a:prstGeom prst="rect">
            <a:avLst/>
          </a:prstGeom>
        </p:spPr>
        <p:txBody>
          <a:bodyPr>
            <a:spAutoFit/>
          </a:bodyPr>
          <a:lstStyle/>
          <a:p>
            <a:r>
              <a:rPr lang="en-US" dirty="0">
                <a:solidFill>
                  <a:schemeClr val="bg1"/>
                </a:solidFill>
              </a:rPr>
              <a:t>Top Counties for Numeric Growth in Texas, 2014-2015</a:t>
            </a:r>
          </a:p>
        </p:txBody>
      </p:sp>
      <p:sp>
        <p:nvSpPr>
          <p:cNvPr id="4" name="Rectangle 3"/>
          <p:cNvSpPr/>
          <p:nvPr/>
        </p:nvSpPr>
        <p:spPr>
          <a:xfrm>
            <a:off x="6284842" y="2667000"/>
            <a:ext cx="954157" cy="304800"/>
          </a:xfrm>
          <a:prstGeom prst="rect">
            <a:avLst/>
          </a:prstGeom>
          <a:noFill/>
          <a:ln w="22225">
            <a:solidFill>
              <a:srgbClr val="C00000"/>
            </a:solidFill>
          </a:ln>
        </p:spPr>
        <p:style>
          <a:lnRef idx="2">
            <a:schemeClr val="accent2"/>
          </a:lnRef>
          <a:fillRef idx="1">
            <a:schemeClr val="lt1"/>
          </a:fillRef>
          <a:effectRef idx="0">
            <a:schemeClr val="accent2"/>
          </a:effectRef>
          <a:fontRef idx="minor">
            <a:schemeClr val="dk1"/>
          </a:fontRef>
        </p:style>
        <p:txBody>
          <a:bodyPr rtlCol="0" anchor="ctr">
            <a:spAutoFit/>
          </a:bodyPr>
          <a:lstStyle/>
          <a:p>
            <a:pPr algn="ctr"/>
            <a:endParaRPr lang="en-US" dirty="0">
              <a:solidFill>
                <a:schemeClr val="tx2"/>
              </a:solidFill>
            </a:endParaRPr>
          </a:p>
        </p:txBody>
      </p:sp>
      <p:sp>
        <p:nvSpPr>
          <p:cNvPr id="5" name="Rectangle 4"/>
          <p:cNvSpPr/>
          <p:nvPr/>
        </p:nvSpPr>
        <p:spPr>
          <a:xfrm>
            <a:off x="5065643" y="2667000"/>
            <a:ext cx="1219200" cy="304800"/>
          </a:xfrm>
          <a:prstGeom prst="rect">
            <a:avLst/>
          </a:prstGeom>
          <a:noFill/>
          <a:ln w="22225">
            <a:solidFill>
              <a:srgbClr val="C00000"/>
            </a:solidFill>
          </a:ln>
        </p:spPr>
        <p:style>
          <a:lnRef idx="2">
            <a:schemeClr val="accent2"/>
          </a:lnRef>
          <a:fillRef idx="1">
            <a:schemeClr val="lt1"/>
          </a:fillRef>
          <a:effectRef idx="0">
            <a:schemeClr val="accent2"/>
          </a:effectRef>
          <a:fontRef idx="minor">
            <a:schemeClr val="dk1"/>
          </a:fontRef>
        </p:style>
        <p:txBody>
          <a:bodyPr rtlCol="0" anchor="ctr">
            <a:spAutoFit/>
          </a:bodyPr>
          <a:lstStyle/>
          <a:p>
            <a:pPr algn="ctr"/>
            <a:endParaRPr lang="en-US" dirty="0">
              <a:solidFill>
                <a:schemeClr val="tx2"/>
              </a:solidFill>
            </a:endParaRPr>
          </a:p>
        </p:txBody>
      </p:sp>
      <p:sp>
        <p:nvSpPr>
          <p:cNvPr id="6" name="Rectangle 5"/>
          <p:cNvSpPr/>
          <p:nvPr/>
        </p:nvSpPr>
        <p:spPr>
          <a:xfrm>
            <a:off x="7265502" y="2667000"/>
            <a:ext cx="1268897" cy="304800"/>
          </a:xfrm>
          <a:prstGeom prst="rect">
            <a:avLst/>
          </a:prstGeom>
          <a:noFill/>
          <a:ln w="22225">
            <a:solidFill>
              <a:srgbClr val="C00000"/>
            </a:solidFill>
          </a:ln>
        </p:spPr>
        <p:style>
          <a:lnRef idx="2">
            <a:schemeClr val="accent2"/>
          </a:lnRef>
          <a:fillRef idx="1">
            <a:schemeClr val="lt1"/>
          </a:fillRef>
          <a:effectRef idx="0">
            <a:schemeClr val="accent2"/>
          </a:effectRef>
          <a:fontRef idx="minor">
            <a:schemeClr val="dk1"/>
          </a:fontRef>
        </p:style>
        <p:txBody>
          <a:bodyPr rtlCol="0" anchor="ctr">
            <a:spAutoFit/>
          </a:bodyPr>
          <a:lstStyle/>
          <a:p>
            <a:pPr algn="ctr"/>
            <a:endParaRPr lang="en-US" dirty="0">
              <a:solidFill>
                <a:schemeClr val="tx2"/>
              </a:solidFill>
            </a:endParaRPr>
          </a:p>
        </p:txBody>
      </p:sp>
      <p:sp>
        <p:nvSpPr>
          <p:cNvPr id="7" name="Rectangle 6"/>
          <p:cNvSpPr/>
          <p:nvPr/>
        </p:nvSpPr>
        <p:spPr>
          <a:xfrm>
            <a:off x="5029200" y="4343400"/>
            <a:ext cx="1219200" cy="304800"/>
          </a:xfrm>
          <a:prstGeom prst="rect">
            <a:avLst/>
          </a:prstGeom>
          <a:noFill/>
          <a:ln w="22225">
            <a:solidFill>
              <a:srgbClr val="C00000"/>
            </a:solidFill>
          </a:ln>
        </p:spPr>
        <p:style>
          <a:lnRef idx="2">
            <a:schemeClr val="accent2"/>
          </a:lnRef>
          <a:fillRef idx="1">
            <a:schemeClr val="lt1"/>
          </a:fillRef>
          <a:effectRef idx="0">
            <a:schemeClr val="accent2"/>
          </a:effectRef>
          <a:fontRef idx="minor">
            <a:schemeClr val="dk1"/>
          </a:fontRef>
        </p:style>
        <p:txBody>
          <a:bodyPr rtlCol="0" anchor="ctr">
            <a:spAutoFit/>
          </a:bodyPr>
          <a:lstStyle/>
          <a:p>
            <a:pPr algn="ctr"/>
            <a:endParaRPr lang="en-US" dirty="0">
              <a:solidFill>
                <a:schemeClr val="tx2"/>
              </a:solidFill>
            </a:endParaRPr>
          </a:p>
        </p:txBody>
      </p:sp>
      <p:sp>
        <p:nvSpPr>
          <p:cNvPr id="8" name="Rectangle 7"/>
          <p:cNvSpPr/>
          <p:nvPr/>
        </p:nvSpPr>
        <p:spPr>
          <a:xfrm>
            <a:off x="6248400" y="4343400"/>
            <a:ext cx="990599" cy="304800"/>
          </a:xfrm>
          <a:prstGeom prst="rect">
            <a:avLst/>
          </a:prstGeom>
          <a:noFill/>
          <a:ln w="22225">
            <a:solidFill>
              <a:srgbClr val="C00000"/>
            </a:solidFill>
          </a:ln>
        </p:spPr>
        <p:style>
          <a:lnRef idx="2">
            <a:schemeClr val="accent2"/>
          </a:lnRef>
          <a:fillRef idx="1">
            <a:schemeClr val="lt1"/>
          </a:fillRef>
          <a:effectRef idx="0">
            <a:schemeClr val="accent2"/>
          </a:effectRef>
          <a:fontRef idx="minor">
            <a:schemeClr val="dk1"/>
          </a:fontRef>
        </p:style>
        <p:txBody>
          <a:bodyPr rtlCol="0" anchor="ctr">
            <a:spAutoFit/>
          </a:bodyPr>
          <a:lstStyle/>
          <a:p>
            <a:pPr algn="ctr"/>
            <a:endParaRPr lang="en-US" dirty="0">
              <a:solidFill>
                <a:schemeClr val="tx2"/>
              </a:solidFill>
            </a:endParaRPr>
          </a:p>
        </p:txBody>
      </p:sp>
      <p:sp>
        <p:nvSpPr>
          <p:cNvPr id="9" name="Rectangle 8"/>
          <p:cNvSpPr/>
          <p:nvPr/>
        </p:nvSpPr>
        <p:spPr>
          <a:xfrm>
            <a:off x="7238999" y="4343399"/>
            <a:ext cx="1295400" cy="304801"/>
          </a:xfrm>
          <a:prstGeom prst="rect">
            <a:avLst/>
          </a:prstGeom>
          <a:noFill/>
          <a:ln w="22225">
            <a:solidFill>
              <a:srgbClr val="C00000"/>
            </a:solidFill>
          </a:ln>
        </p:spPr>
        <p:style>
          <a:lnRef idx="2">
            <a:schemeClr val="accent2"/>
          </a:lnRef>
          <a:fillRef idx="1">
            <a:schemeClr val="lt1"/>
          </a:fillRef>
          <a:effectRef idx="0">
            <a:schemeClr val="accent2"/>
          </a:effectRef>
          <a:fontRef idx="minor">
            <a:schemeClr val="dk1"/>
          </a:fontRef>
        </p:style>
        <p:txBody>
          <a:bodyPr rtlCol="0" anchor="ctr">
            <a:spAutoFit/>
          </a:bodyPr>
          <a:lstStyle/>
          <a:p>
            <a:pPr algn="ctr"/>
            <a:endParaRPr lang="en-US" dirty="0">
              <a:solidFill>
                <a:schemeClr val="tx2"/>
              </a:solidFill>
            </a:endParaRPr>
          </a:p>
        </p:txBody>
      </p:sp>
    </p:spTree>
    <p:extLst>
      <p:ext uri="{BB962C8B-B14F-4D97-AF65-F5344CB8AC3E}">
        <p14:creationId xmlns:p14="http://schemas.microsoft.com/office/powerpoint/2010/main" val="30857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76200"/>
            <a:ext cx="4572000" cy="830997"/>
          </a:xfrm>
          <a:prstGeom prst="rect">
            <a:avLst/>
          </a:prstGeom>
        </p:spPr>
        <p:txBody>
          <a:bodyPr>
            <a:spAutoFit/>
          </a:bodyPr>
          <a:lstStyle/>
          <a:p>
            <a:pPr algn="ctr"/>
            <a:r>
              <a:rPr lang="en-US" dirty="0">
                <a:solidFill>
                  <a:schemeClr val="bg1"/>
                </a:solidFill>
              </a:rPr>
              <a:t>Top Counties for Percent Growth* in Texas, 2014-2015</a:t>
            </a:r>
          </a:p>
        </p:txBody>
      </p:sp>
      <p:graphicFrame>
        <p:nvGraphicFramePr>
          <p:cNvPr id="4" name="Table 3"/>
          <p:cNvGraphicFramePr>
            <a:graphicFrameLocks noGrp="1"/>
          </p:cNvGraphicFramePr>
          <p:nvPr>
            <p:extLst/>
          </p:nvPr>
        </p:nvGraphicFramePr>
        <p:xfrm>
          <a:off x="1600200" y="1219200"/>
          <a:ext cx="6153468" cy="5017516"/>
        </p:xfrm>
        <a:graphic>
          <a:graphicData uri="http://schemas.openxmlformats.org/drawingml/2006/table">
            <a:tbl>
              <a:tblPr firstRow="1" firstCol="1" bandRow="1">
                <a:tableStyleId>{5C22544A-7EE6-4342-B048-85BDC9FD1C3A}</a:tableStyleId>
              </a:tblPr>
              <a:tblGrid>
                <a:gridCol w="1981200">
                  <a:extLst>
                    <a:ext uri="{9D8B030D-6E8A-4147-A177-3AD203B41FA5}">
                      <a16:colId xmlns:a16="http://schemas.microsoft.com/office/drawing/2014/main" xmlns="" val="20000"/>
                    </a:ext>
                  </a:extLst>
                </a:gridCol>
                <a:gridCol w="609600">
                  <a:extLst>
                    <a:ext uri="{9D8B030D-6E8A-4147-A177-3AD203B41FA5}">
                      <a16:colId xmlns:a16="http://schemas.microsoft.com/office/drawing/2014/main" xmlns="" val="20001"/>
                    </a:ext>
                  </a:extLst>
                </a:gridCol>
                <a:gridCol w="1066800">
                  <a:extLst>
                    <a:ext uri="{9D8B030D-6E8A-4147-A177-3AD203B41FA5}">
                      <a16:colId xmlns:a16="http://schemas.microsoft.com/office/drawing/2014/main" xmlns="" val="20002"/>
                    </a:ext>
                  </a:extLst>
                </a:gridCol>
                <a:gridCol w="1066800">
                  <a:extLst>
                    <a:ext uri="{9D8B030D-6E8A-4147-A177-3AD203B41FA5}">
                      <a16:colId xmlns:a16="http://schemas.microsoft.com/office/drawing/2014/main" xmlns="" val="20003"/>
                    </a:ext>
                  </a:extLst>
                </a:gridCol>
                <a:gridCol w="1429068">
                  <a:extLst>
                    <a:ext uri="{9D8B030D-6E8A-4147-A177-3AD203B41FA5}">
                      <a16:colId xmlns:a16="http://schemas.microsoft.com/office/drawing/2014/main" xmlns="" val="20004"/>
                    </a:ext>
                  </a:extLst>
                </a:gridCol>
              </a:tblGrid>
              <a:tr h="963267">
                <a:tc>
                  <a:txBody>
                    <a:bodyPr/>
                    <a:lstStyle/>
                    <a:p>
                      <a:pPr algn="ctr">
                        <a:lnSpc>
                          <a:spcPct val="107000"/>
                        </a:lnSpc>
                      </a:pPr>
                      <a:r>
                        <a:rPr lang="en-US" sz="1600" dirty="0">
                          <a:effectLst/>
                          <a:latin typeface="Calibri" panose="020F0502020204030204" pitchFamily="34" charset="0"/>
                        </a:rPr>
                        <a:t>County</a:t>
                      </a:r>
                    </a:p>
                    <a:p>
                      <a:pPr algn="ctr">
                        <a:lnSpc>
                          <a:spcPct val="107000"/>
                        </a:lnSpc>
                      </a:pPr>
                      <a:endParaRPr lang="en-US" sz="16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U.S. Rank</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2014-2015 Percent Population Change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Change</a:t>
                      </a:r>
                      <a:r>
                        <a:rPr lang="en-US" sz="1600" baseline="0" dirty="0">
                          <a:effectLst/>
                        </a:rPr>
                        <a:t> </a:t>
                      </a:r>
                      <a:r>
                        <a:rPr lang="en-US" sz="1600" dirty="0">
                          <a:effectLst/>
                        </a:rPr>
                        <a:t>from Migration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Change from International</a:t>
                      </a:r>
                    </a:p>
                    <a:p>
                      <a:pPr marL="0" marR="0" algn="ctr">
                        <a:lnSpc>
                          <a:spcPct val="107000"/>
                        </a:lnSpc>
                        <a:spcBef>
                          <a:spcPts val="0"/>
                        </a:spcBef>
                        <a:spcAft>
                          <a:spcPts val="0"/>
                        </a:spcAft>
                      </a:pPr>
                      <a:r>
                        <a:rPr lang="en-US" sz="1600" dirty="0">
                          <a:effectLst/>
                        </a:rPr>
                        <a:t>Migration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0000"/>
                  </a:ext>
                </a:extLst>
              </a:tr>
              <a:tr h="196404">
                <a:tc>
                  <a:txBody>
                    <a:bodyPr/>
                    <a:lstStyle/>
                    <a:p>
                      <a:pPr algn="ctr" fontAlgn="b"/>
                      <a:r>
                        <a:rPr lang="en-US" sz="1800" b="1" i="0" u="none" strike="noStrike" dirty="0">
                          <a:solidFill>
                            <a:schemeClr val="bg1"/>
                          </a:solidFill>
                          <a:effectLst/>
                          <a:latin typeface="Calibri" panose="020F0502020204030204" pitchFamily="34" charset="0"/>
                        </a:rPr>
                        <a:t>Hays </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5.2%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85.5%</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1.9%</a:t>
                      </a:r>
                    </a:p>
                  </a:txBody>
                  <a:tcPr marL="9525" marR="9525" marT="9525" marB="0" anchor="b"/>
                </a:tc>
                <a:extLst>
                  <a:ext uri="{0D108BD9-81ED-4DB2-BD59-A6C34878D82A}">
                    <a16:rowId xmlns:a16="http://schemas.microsoft.com/office/drawing/2014/main" xmlns="" val="10001"/>
                  </a:ext>
                </a:extLst>
              </a:tr>
              <a:tr h="196404">
                <a:tc>
                  <a:txBody>
                    <a:bodyPr/>
                    <a:lstStyle/>
                    <a:p>
                      <a:pPr algn="ctr" fontAlgn="b"/>
                      <a:r>
                        <a:rPr lang="en-US" sz="1800" b="1" i="0" u="none" strike="noStrike" dirty="0">
                          <a:solidFill>
                            <a:schemeClr val="bg1"/>
                          </a:solidFill>
                          <a:effectLst/>
                          <a:latin typeface="Calibri" panose="020F0502020204030204" pitchFamily="34" charset="0"/>
                        </a:rPr>
                        <a:t>Comal </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4.5%</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90.7%</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2.1%</a:t>
                      </a:r>
                    </a:p>
                  </a:txBody>
                  <a:tcPr marL="9525" marR="9525" marT="9525" marB="0" anchor="b"/>
                </a:tc>
                <a:extLst>
                  <a:ext uri="{0D108BD9-81ED-4DB2-BD59-A6C34878D82A}">
                    <a16:rowId xmlns:a16="http://schemas.microsoft.com/office/drawing/2014/main" xmlns="" val="10002"/>
                  </a:ext>
                </a:extLst>
              </a:tr>
              <a:tr h="196404">
                <a:tc>
                  <a:txBody>
                    <a:bodyPr/>
                    <a:lstStyle/>
                    <a:p>
                      <a:pPr algn="ctr" fontAlgn="b"/>
                      <a:r>
                        <a:rPr lang="en-US" sz="1800" b="1" i="0" u="none" strike="noStrike" dirty="0">
                          <a:solidFill>
                            <a:schemeClr val="bg1"/>
                          </a:solidFill>
                          <a:effectLst/>
                          <a:latin typeface="Calibri" panose="020F0502020204030204" pitchFamily="34" charset="0"/>
                        </a:rPr>
                        <a:t>Fort Bend </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4.3%</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79.3%</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16.5%</a:t>
                      </a:r>
                    </a:p>
                  </a:txBody>
                  <a:tcPr marL="9525" marR="9525" marT="9525" marB="0" anchor="b"/>
                </a:tc>
                <a:extLst>
                  <a:ext uri="{0D108BD9-81ED-4DB2-BD59-A6C34878D82A}">
                    <a16:rowId xmlns:a16="http://schemas.microsoft.com/office/drawing/2014/main" xmlns="" val="10003"/>
                  </a:ext>
                </a:extLst>
              </a:tr>
              <a:tr h="196404">
                <a:tc>
                  <a:txBody>
                    <a:bodyPr/>
                    <a:lstStyle/>
                    <a:p>
                      <a:pPr algn="ctr" fontAlgn="b"/>
                      <a:r>
                        <a:rPr lang="en-US" sz="1800" b="1" i="0" u="none" strike="noStrike" dirty="0">
                          <a:solidFill>
                            <a:schemeClr val="bg1"/>
                          </a:solidFill>
                          <a:effectLst/>
                          <a:latin typeface="Calibri" panose="020F0502020204030204" pitchFamily="34" charset="0"/>
                        </a:rPr>
                        <a:t>Williamson </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3.9%</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79.1%</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6.7%</a:t>
                      </a:r>
                    </a:p>
                  </a:txBody>
                  <a:tcPr marL="9525" marR="9525" marT="9525" marB="0" anchor="b"/>
                </a:tc>
                <a:extLst>
                  <a:ext uri="{0D108BD9-81ED-4DB2-BD59-A6C34878D82A}">
                    <a16:rowId xmlns:a16="http://schemas.microsoft.com/office/drawing/2014/main" xmlns="" val="10004"/>
                  </a:ext>
                </a:extLst>
              </a:tr>
              <a:tr h="196404">
                <a:tc>
                  <a:txBody>
                    <a:bodyPr/>
                    <a:lstStyle/>
                    <a:p>
                      <a:pPr algn="ctr" fontAlgn="b"/>
                      <a:r>
                        <a:rPr lang="en-US" sz="1800" b="1" i="0" u="none" strike="noStrike" dirty="0">
                          <a:solidFill>
                            <a:schemeClr val="bg1"/>
                          </a:solidFill>
                          <a:effectLst/>
                          <a:latin typeface="Calibri" panose="020F0502020204030204" pitchFamily="34" charset="0"/>
                        </a:rPr>
                        <a:t>Montgomery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10</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3.6%</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80.8%</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9.9%</a:t>
                      </a:r>
                    </a:p>
                  </a:txBody>
                  <a:tcPr marL="9525" marR="9525" marT="9525" marB="0" anchor="b"/>
                </a:tc>
                <a:extLst>
                  <a:ext uri="{0D108BD9-81ED-4DB2-BD59-A6C34878D82A}">
                    <a16:rowId xmlns:a16="http://schemas.microsoft.com/office/drawing/2014/main" xmlns="" val="10005"/>
                  </a:ext>
                </a:extLst>
              </a:tr>
              <a:tr h="196404">
                <a:tc>
                  <a:txBody>
                    <a:bodyPr/>
                    <a:lstStyle/>
                    <a:p>
                      <a:pPr algn="ctr" fontAlgn="b"/>
                      <a:r>
                        <a:rPr lang="en-US" sz="1800" b="1" i="0" u="none" strike="noStrike" dirty="0">
                          <a:solidFill>
                            <a:schemeClr val="bg1"/>
                          </a:solidFill>
                          <a:effectLst/>
                          <a:latin typeface="Calibri" panose="020F0502020204030204" pitchFamily="34" charset="0"/>
                        </a:rPr>
                        <a:t>Denton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3.4%</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74.5%</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11.7%</a:t>
                      </a:r>
                    </a:p>
                  </a:txBody>
                  <a:tcPr marL="9525" marR="9525" marT="9525" marB="0" anchor="b"/>
                </a:tc>
                <a:extLst>
                  <a:ext uri="{0D108BD9-81ED-4DB2-BD59-A6C34878D82A}">
                    <a16:rowId xmlns:a16="http://schemas.microsoft.com/office/drawing/2014/main" xmlns="" val="10006"/>
                  </a:ext>
                </a:extLst>
              </a:tr>
              <a:tr h="196404">
                <a:tc>
                  <a:txBody>
                    <a:bodyPr/>
                    <a:lstStyle/>
                    <a:p>
                      <a:pPr algn="ctr" fontAlgn="b"/>
                      <a:r>
                        <a:rPr lang="en-US" sz="1800" b="1" i="0" u="none" strike="noStrike" dirty="0">
                          <a:solidFill>
                            <a:schemeClr val="bg1"/>
                          </a:solidFill>
                          <a:effectLst/>
                          <a:latin typeface="Calibri" panose="020F0502020204030204" pitchFamily="34" charset="0"/>
                        </a:rPr>
                        <a:t>Ector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18</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3.3%</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63.1%</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3.1%</a:t>
                      </a:r>
                    </a:p>
                  </a:txBody>
                  <a:tcPr marL="9525" marR="9525" marT="9525" marB="0" anchor="b"/>
                </a:tc>
                <a:extLst>
                  <a:ext uri="{0D108BD9-81ED-4DB2-BD59-A6C34878D82A}">
                    <a16:rowId xmlns:a16="http://schemas.microsoft.com/office/drawing/2014/main" xmlns="" val="10007"/>
                  </a:ext>
                </a:extLst>
              </a:tr>
              <a:tr h="196404">
                <a:tc>
                  <a:txBody>
                    <a:bodyPr/>
                    <a:lstStyle/>
                    <a:p>
                      <a:pPr algn="ctr" fontAlgn="b"/>
                      <a:r>
                        <a:rPr lang="en-US" sz="1800" b="1" i="0" u="none" strike="noStrike" dirty="0">
                          <a:solidFill>
                            <a:schemeClr val="bg1"/>
                          </a:solidFill>
                          <a:effectLst/>
                          <a:latin typeface="Calibri" panose="020F0502020204030204" pitchFamily="34" charset="0"/>
                        </a:rPr>
                        <a:t>Midland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19</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3.3%</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66.2%</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3.2%</a:t>
                      </a:r>
                    </a:p>
                  </a:txBody>
                  <a:tcPr marL="9525" marR="9525" marT="9525" marB="0" anchor="b"/>
                </a:tc>
                <a:extLst>
                  <a:ext uri="{0D108BD9-81ED-4DB2-BD59-A6C34878D82A}">
                    <a16:rowId xmlns:a16="http://schemas.microsoft.com/office/drawing/2014/main" xmlns="" val="10008"/>
                  </a:ext>
                </a:extLst>
              </a:tr>
              <a:tr h="196404">
                <a:tc>
                  <a:txBody>
                    <a:bodyPr/>
                    <a:lstStyle/>
                    <a:p>
                      <a:pPr algn="ctr" fontAlgn="b"/>
                      <a:r>
                        <a:rPr lang="en-US" sz="1800" b="1" i="0" u="none" strike="noStrike" dirty="0">
                          <a:solidFill>
                            <a:schemeClr val="bg1"/>
                          </a:solidFill>
                          <a:effectLst/>
                          <a:latin typeface="Calibri" panose="020F0502020204030204" pitchFamily="34" charset="0"/>
                        </a:rPr>
                        <a:t>Collin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23</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75.2%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15.8%</a:t>
                      </a:r>
                    </a:p>
                  </a:txBody>
                  <a:tcPr marL="9525" marR="9525" marT="9525" marB="0" anchor="b"/>
                </a:tc>
                <a:extLst>
                  <a:ext uri="{0D108BD9-81ED-4DB2-BD59-A6C34878D82A}">
                    <a16:rowId xmlns:a16="http://schemas.microsoft.com/office/drawing/2014/main" xmlns="" val="10009"/>
                  </a:ext>
                </a:extLst>
              </a:tr>
              <a:tr h="196404">
                <a:tc>
                  <a:txBody>
                    <a:bodyPr/>
                    <a:lstStyle/>
                    <a:p>
                      <a:pPr algn="ctr" fontAlgn="b"/>
                      <a:r>
                        <a:rPr lang="en-US" sz="1800" b="1" i="0" u="none" strike="noStrike" dirty="0">
                          <a:solidFill>
                            <a:schemeClr val="bg1"/>
                          </a:solidFill>
                          <a:effectLst/>
                          <a:latin typeface="Calibri" panose="020F0502020204030204" pitchFamily="34" charset="0"/>
                        </a:rPr>
                        <a:t>Kaufman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25</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3.1%</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79.8%</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3.2%</a:t>
                      </a:r>
                    </a:p>
                  </a:txBody>
                  <a:tcPr marL="9525" marR="9525" marT="9525" marB="0" anchor="b"/>
                </a:tc>
                <a:extLst>
                  <a:ext uri="{0D108BD9-81ED-4DB2-BD59-A6C34878D82A}">
                    <a16:rowId xmlns:a16="http://schemas.microsoft.com/office/drawing/2014/main" xmlns="" val="10010"/>
                  </a:ext>
                </a:extLst>
              </a:tr>
              <a:tr h="196404">
                <a:tc>
                  <a:txBody>
                    <a:bodyPr/>
                    <a:lstStyle/>
                    <a:p>
                      <a:pPr algn="ctr" fontAlgn="b"/>
                      <a:r>
                        <a:rPr lang="en-US" sz="1800" b="1" i="0" u="none" strike="noStrike" dirty="0">
                          <a:solidFill>
                            <a:schemeClr val="bg1"/>
                          </a:solidFill>
                          <a:effectLst/>
                          <a:latin typeface="Calibri" panose="020F0502020204030204" pitchFamily="34" charset="0"/>
                        </a:rPr>
                        <a:t>Parker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29</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2.8%</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89.8%</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2.2%</a:t>
                      </a:r>
                    </a:p>
                  </a:txBody>
                  <a:tcPr marL="9525" marR="9525" marT="9525" marB="0" anchor="b"/>
                </a:tc>
                <a:extLst>
                  <a:ext uri="{0D108BD9-81ED-4DB2-BD59-A6C34878D82A}">
                    <a16:rowId xmlns:a16="http://schemas.microsoft.com/office/drawing/2014/main" xmlns="" val="10011"/>
                  </a:ext>
                </a:extLst>
              </a:tr>
              <a:tr h="196404">
                <a:tc>
                  <a:txBody>
                    <a:bodyPr/>
                    <a:lstStyle/>
                    <a:p>
                      <a:pPr algn="ctr" fontAlgn="b"/>
                      <a:r>
                        <a:rPr lang="en-US" sz="1800" b="1" i="0" u="none" strike="noStrike" dirty="0">
                          <a:solidFill>
                            <a:schemeClr val="bg1"/>
                          </a:solidFill>
                          <a:effectLst/>
                          <a:latin typeface="Calibri" panose="020F0502020204030204" pitchFamily="34" charset="0"/>
                        </a:rPr>
                        <a:t>Brazos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32</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2.8%</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69.2%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27.4%</a:t>
                      </a:r>
                    </a:p>
                  </a:txBody>
                  <a:tcPr marL="9525" marR="9525" marT="9525" marB="0" anchor="b"/>
                </a:tc>
                <a:extLst>
                  <a:ext uri="{0D108BD9-81ED-4DB2-BD59-A6C34878D82A}">
                    <a16:rowId xmlns:a16="http://schemas.microsoft.com/office/drawing/2014/main" xmlns="" val="10012"/>
                  </a:ext>
                </a:extLst>
              </a:tr>
              <a:tr h="196404">
                <a:tc>
                  <a:txBody>
                    <a:bodyPr/>
                    <a:lstStyle/>
                    <a:p>
                      <a:pPr algn="ctr" fontAlgn="b"/>
                      <a:r>
                        <a:rPr lang="en-US" sz="1800" b="1" i="0" u="none" strike="noStrike" dirty="0">
                          <a:solidFill>
                            <a:schemeClr val="bg1"/>
                          </a:solidFill>
                          <a:effectLst/>
                          <a:latin typeface="Calibri" panose="020F0502020204030204" pitchFamily="34" charset="0"/>
                        </a:rPr>
                        <a:t>Guadalupe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38</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2.7%</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78.8%</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4.6%</a:t>
                      </a:r>
                    </a:p>
                  </a:txBody>
                  <a:tcPr marL="9525" marR="9525" marT="9525" marB="0" anchor="b"/>
                </a:tc>
                <a:extLst>
                  <a:ext uri="{0D108BD9-81ED-4DB2-BD59-A6C34878D82A}">
                    <a16:rowId xmlns:a16="http://schemas.microsoft.com/office/drawing/2014/main" xmlns="" val="10013"/>
                  </a:ext>
                </a:extLst>
              </a:tr>
              <a:tr h="196404">
                <a:tc>
                  <a:txBody>
                    <a:bodyPr/>
                    <a:lstStyle/>
                    <a:p>
                      <a:pPr algn="ctr" fontAlgn="b"/>
                      <a:r>
                        <a:rPr lang="en-US" sz="1800" b="1" i="0" u="none" strike="noStrike" dirty="0">
                          <a:solidFill>
                            <a:schemeClr val="bg1"/>
                          </a:solidFill>
                          <a:effectLst/>
                          <a:latin typeface="Calibri" panose="020F0502020204030204" pitchFamily="34" charset="0"/>
                        </a:rPr>
                        <a:t>Ellis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39</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2.7%</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77.2%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2.7%</a:t>
                      </a:r>
                    </a:p>
                  </a:txBody>
                  <a:tcPr marL="9525" marR="9525" marT="9525" marB="0" anchor="b"/>
                </a:tc>
                <a:extLst>
                  <a:ext uri="{0D108BD9-81ED-4DB2-BD59-A6C34878D82A}">
                    <a16:rowId xmlns:a16="http://schemas.microsoft.com/office/drawing/2014/main" xmlns="" val="10014"/>
                  </a:ext>
                </a:extLst>
              </a:tr>
            </a:tbl>
          </a:graphicData>
        </a:graphic>
      </p:graphicFrame>
      <p:sp>
        <p:nvSpPr>
          <p:cNvPr id="5" name="Rectangle 4"/>
          <p:cNvSpPr/>
          <p:nvPr/>
        </p:nvSpPr>
        <p:spPr>
          <a:xfrm>
            <a:off x="104934" y="6236716"/>
            <a:ext cx="4572000" cy="635751"/>
          </a:xfrm>
          <a:prstGeom prst="rect">
            <a:avLst/>
          </a:prstGeom>
        </p:spPr>
        <p:txBody>
          <a:bodyPr>
            <a:spAutoFit/>
          </a:bodyPr>
          <a:lstStyle/>
          <a:p>
            <a:pPr marL="0" marR="0">
              <a:lnSpc>
                <a:spcPct val="107000"/>
              </a:lnSpc>
              <a:spcBef>
                <a:spcPts val="0"/>
              </a:spcBef>
              <a:spcAft>
                <a:spcPts val="0"/>
              </a:spcAft>
            </a:pPr>
            <a:r>
              <a:rPr lang="en-US" sz="1100" dirty="0">
                <a:solidFill>
                  <a:schemeClr val="bg1">
                    <a:lumMod val="75000"/>
                  </a:schemeClr>
                </a:solidFill>
              </a:rPr>
              <a:t>*Among Counties with 10,000 or more population in 2014</a:t>
            </a:r>
          </a:p>
          <a:p>
            <a:pPr marL="0" marR="0">
              <a:lnSpc>
                <a:spcPct val="107000"/>
              </a:lnSpc>
              <a:spcBef>
                <a:spcPts val="0"/>
              </a:spcBef>
              <a:spcAft>
                <a:spcPts val="0"/>
              </a:spcAft>
            </a:pP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Source: U.S. Census  Bureau, 2015 Vintage Population </a:t>
            </a:r>
            <a:r>
              <a:rPr lang="fr-FR" sz="1100"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Estimates</a:t>
            </a:r>
            <a:endPar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581400" y="2286000"/>
            <a:ext cx="685800" cy="533400"/>
          </a:xfrm>
          <a:prstGeom prst="rect">
            <a:avLst/>
          </a:prstGeom>
          <a:noFill/>
          <a:ln w="22225">
            <a:solidFill>
              <a:srgbClr val="C00000"/>
            </a:solidFill>
          </a:ln>
        </p:spPr>
        <p:style>
          <a:lnRef idx="2">
            <a:schemeClr val="accent2"/>
          </a:lnRef>
          <a:fillRef idx="1">
            <a:schemeClr val="lt1"/>
          </a:fillRef>
          <a:effectRef idx="0">
            <a:schemeClr val="accent2"/>
          </a:effectRef>
          <a:fontRef idx="minor">
            <a:schemeClr val="dk1"/>
          </a:fontRef>
        </p:style>
        <p:txBody>
          <a:bodyPr rtlCol="0" anchor="ctr">
            <a:spAutoFit/>
          </a:bodyPr>
          <a:lstStyle/>
          <a:p>
            <a:pPr algn="ctr"/>
            <a:endParaRPr lang="en-US" dirty="0">
              <a:solidFill>
                <a:schemeClr val="tx2"/>
              </a:solidFill>
            </a:endParaRPr>
          </a:p>
        </p:txBody>
      </p:sp>
      <p:sp>
        <p:nvSpPr>
          <p:cNvPr id="7" name="Rectangle 6"/>
          <p:cNvSpPr/>
          <p:nvPr/>
        </p:nvSpPr>
        <p:spPr>
          <a:xfrm>
            <a:off x="5257800" y="1219200"/>
            <a:ext cx="1066800" cy="5017516"/>
          </a:xfrm>
          <a:prstGeom prst="rect">
            <a:avLst/>
          </a:prstGeom>
          <a:noFill/>
          <a:ln w="22225">
            <a:solidFill>
              <a:srgbClr val="C00000"/>
            </a:solidFill>
          </a:ln>
        </p:spPr>
        <p:style>
          <a:lnRef idx="2">
            <a:schemeClr val="accent2"/>
          </a:lnRef>
          <a:fillRef idx="1">
            <a:schemeClr val="lt1"/>
          </a:fillRef>
          <a:effectRef idx="0">
            <a:schemeClr val="accent2"/>
          </a:effectRef>
          <a:fontRef idx="minor">
            <a:schemeClr val="dk1"/>
          </a:fontRef>
        </p:style>
        <p:txBody>
          <a:bodyPr rtlCol="0" anchor="ctr">
            <a:spAutoFit/>
          </a:bodyPr>
          <a:lstStyle/>
          <a:p>
            <a:pPr algn="ctr"/>
            <a:endParaRPr lang="en-US" dirty="0">
              <a:solidFill>
                <a:schemeClr val="tx2"/>
              </a:solidFill>
            </a:endParaRPr>
          </a:p>
        </p:txBody>
      </p:sp>
    </p:spTree>
    <p:extLst>
      <p:ext uri="{BB962C8B-B14F-4D97-AF65-F5344CB8AC3E}">
        <p14:creationId xmlns:p14="http://schemas.microsoft.com/office/powerpoint/2010/main" val="232749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600200" y="137656"/>
            <a:ext cx="7391400" cy="990600"/>
          </a:xfrm>
          <a:prstGeom prst="rect">
            <a:avLst/>
          </a:prstGeom>
        </p:spPr>
        <p:txBody>
          <a:bodyPr/>
          <a:lstStyle/>
          <a:p>
            <a:pPr lvl="0" algn="ctr" eaLnBrk="1" hangingPunct="1">
              <a:defRPr/>
            </a:pPr>
            <a:r>
              <a:rPr lang="en-US" sz="2400" kern="0" dirty="0">
                <a:solidFill>
                  <a:schemeClr val="bg1"/>
                </a:solidFill>
                <a:latin typeface="+mj-lt"/>
                <a:ea typeface="+mj-ea"/>
                <a:cs typeface="+mj-cs"/>
              </a:rPr>
              <a:t>Texas Racial and Ethnic Composition, </a:t>
            </a:r>
          </a:p>
          <a:p>
            <a:pPr lvl="0" algn="ctr" eaLnBrk="1" hangingPunct="1">
              <a:defRPr/>
            </a:pPr>
            <a:r>
              <a:rPr lang="en-US" sz="2400" kern="0" dirty="0">
                <a:solidFill>
                  <a:schemeClr val="bg1"/>
                </a:solidFill>
                <a:latin typeface="+mj-lt"/>
                <a:ea typeface="+mj-ea"/>
                <a:cs typeface="+mj-cs"/>
              </a:rPr>
              <a:t>2000, 2010, and 2015</a:t>
            </a:r>
          </a:p>
        </p:txBody>
      </p:sp>
      <p:sp>
        <p:nvSpPr>
          <p:cNvPr id="9" name="Rectangle 8"/>
          <p:cNvSpPr/>
          <p:nvPr/>
        </p:nvSpPr>
        <p:spPr>
          <a:xfrm>
            <a:off x="0" y="6472543"/>
            <a:ext cx="8001000" cy="430887"/>
          </a:xfrm>
          <a:prstGeom prst="rect">
            <a:avLst/>
          </a:prstGeom>
        </p:spPr>
        <p:txBody>
          <a:bodyPr wrap="square">
            <a:spAutoFit/>
          </a:bodyPr>
          <a:lstStyle/>
          <a:p>
            <a:r>
              <a:rPr lang="en-US" sz="1100" dirty="0">
                <a:solidFill>
                  <a:schemeClr val="tx1">
                    <a:lumMod val="50000"/>
                    <a:lumOff val="50000"/>
                  </a:schemeClr>
                </a:solidFill>
              </a:rPr>
              <a:t>Source: U.S. Census Bureau. 2000, 2010 Decennial Census and 2015 Population Estimates					</a:t>
            </a:r>
          </a:p>
        </p:txBody>
      </p:sp>
      <p:sp>
        <p:nvSpPr>
          <p:cNvPr id="7" name="Slide Number Placeholder 3"/>
          <p:cNvSpPr txBox="1">
            <a:spLocks/>
          </p:cNvSpPr>
          <p:nvPr/>
        </p:nvSpPr>
        <p:spPr>
          <a:xfrm>
            <a:off x="6553200" y="6356355"/>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a:lstStyle>
          <a:p>
            <a:r>
              <a:rPr lang="en-US" dirty="0"/>
              <a:t>11</a:t>
            </a:r>
          </a:p>
        </p:txBody>
      </p:sp>
      <p:graphicFrame>
        <p:nvGraphicFramePr>
          <p:cNvPr id="11" name="Chart 10"/>
          <p:cNvGraphicFramePr>
            <a:graphicFrameLocks noGrp="1"/>
          </p:cNvGraphicFramePr>
          <p:nvPr>
            <p:extLst/>
          </p:nvPr>
        </p:nvGraphicFramePr>
        <p:xfrm>
          <a:off x="-721708" y="1112122"/>
          <a:ext cx="4966253" cy="37205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noGrp="1"/>
          </p:cNvGraphicFramePr>
          <p:nvPr>
            <p:extLst/>
          </p:nvPr>
        </p:nvGraphicFramePr>
        <p:xfrm>
          <a:off x="4710051" y="2581260"/>
          <a:ext cx="5089228" cy="37170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a:graphicFrameLocks noGrp="1"/>
          </p:cNvGraphicFramePr>
          <p:nvPr>
            <p:extLst/>
          </p:nvPr>
        </p:nvGraphicFramePr>
        <p:xfrm>
          <a:off x="2336457" y="1819277"/>
          <a:ext cx="4415027" cy="372987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01615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6858000" cy="990600"/>
          </a:xfrm>
        </p:spPr>
        <p:txBody>
          <a:bodyPr>
            <a:noAutofit/>
          </a:bodyPr>
          <a:lstStyle/>
          <a:p>
            <a:r>
              <a:rPr lang="en-US" sz="2800" dirty="0"/>
              <a:t>Percent  of the Population that is of Hispanic Descent,  Texas Counties, 2009-2013</a:t>
            </a:r>
          </a:p>
        </p:txBody>
      </p:sp>
      <p:pic>
        <p:nvPicPr>
          <p:cNvPr id="5" name="Content Placeholder 4"/>
          <p:cNvPicPr>
            <a:picLocks noGrp="1" noChangeAspect="1"/>
          </p:cNvPicPr>
          <p:nvPr>
            <p:ph idx="1"/>
          </p:nvPr>
        </p:nvPicPr>
        <p:blipFill rotWithShape="1">
          <a:blip r:embed="rId2"/>
          <a:srcRect l="2035" t="20203" r="4320" b="20870"/>
          <a:stretch/>
        </p:blipFill>
        <p:spPr>
          <a:xfrm>
            <a:off x="1143000" y="1074160"/>
            <a:ext cx="6699068" cy="5718717"/>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14</a:t>
            </a:fld>
            <a:endParaRPr lang="en-US" dirty="0"/>
          </a:p>
        </p:txBody>
      </p:sp>
      <p:pic>
        <p:nvPicPr>
          <p:cNvPr id="6" name="Picture 5"/>
          <p:cNvPicPr>
            <a:picLocks noChangeAspect="1"/>
          </p:cNvPicPr>
          <p:nvPr/>
        </p:nvPicPr>
        <p:blipFill rotWithShape="1">
          <a:blip r:embed="rId3"/>
          <a:srcRect t="25899" r="17387"/>
          <a:stretch/>
        </p:blipFill>
        <p:spPr>
          <a:xfrm>
            <a:off x="685800" y="1447800"/>
            <a:ext cx="1823838" cy="1612900"/>
          </a:xfrm>
          <a:prstGeom prst="rect">
            <a:avLst/>
          </a:prstGeom>
        </p:spPr>
      </p:pic>
      <p:sp>
        <p:nvSpPr>
          <p:cNvPr id="7" name="Rectangle 6"/>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4144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Percent of the Population that is Non-Hispanic Black, Texas Counties, 2009-2013</a:t>
            </a:r>
          </a:p>
        </p:txBody>
      </p:sp>
      <p:pic>
        <p:nvPicPr>
          <p:cNvPr id="5" name="Content Placeholder 4"/>
          <p:cNvPicPr>
            <a:picLocks noGrp="1" noChangeAspect="1"/>
          </p:cNvPicPr>
          <p:nvPr>
            <p:ph idx="1"/>
          </p:nvPr>
        </p:nvPicPr>
        <p:blipFill rotWithShape="1">
          <a:blip r:embed="rId2"/>
          <a:srcRect l="2036" t="21887" r="2036" b="19186"/>
          <a:stretch/>
        </p:blipFill>
        <p:spPr>
          <a:xfrm>
            <a:off x="1828800" y="1336673"/>
            <a:ext cx="6602732" cy="5502277"/>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15</a:t>
            </a:fld>
            <a:endParaRPr lang="en-US" dirty="0"/>
          </a:p>
        </p:txBody>
      </p:sp>
      <p:pic>
        <p:nvPicPr>
          <p:cNvPr id="3" name="Picture 2"/>
          <p:cNvPicPr>
            <a:picLocks noChangeAspect="1"/>
          </p:cNvPicPr>
          <p:nvPr/>
        </p:nvPicPr>
        <p:blipFill rotWithShape="1">
          <a:blip r:embed="rId3"/>
          <a:srcRect t="26091" r="20135"/>
          <a:stretch/>
        </p:blipFill>
        <p:spPr>
          <a:xfrm>
            <a:off x="1219200" y="1711477"/>
            <a:ext cx="1807425" cy="1641023"/>
          </a:xfrm>
          <a:prstGeom prst="rect">
            <a:avLst/>
          </a:prstGeom>
        </p:spPr>
      </p:pic>
      <p:sp>
        <p:nvSpPr>
          <p:cNvPr id="6" name="Rectangle 5"/>
          <p:cNvSpPr/>
          <p:nvPr/>
        </p:nvSpPr>
        <p:spPr>
          <a:xfrm>
            <a:off x="228600" y="6477000"/>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8964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Percent of the Population that is of Asian Descent, Texas Counties, 2009-2013</a:t>
            </a:r>
          </a:p>
        </p:txBody>
      </p:sp>
      <p:pic>
        <p:nvPicPr>
          <p:cNvPr id="5" name="Content Placeholder 4"/>
          <p:cNvPicPr>
            <a:picLocks noGrp="1" noChangeAspect="1"/>
          </p:cNvPicPr>
          <p:nvPr>
            <p:ph idx="1"/>
          </p:nvPr>
        </p:nvPicPr>
        <p:blipFill rotWithShape="1">
          <a:blip r:embed="rId2"/>
          <a:srcRect l="2036" t="20203" r="2036" b="19186"/>
          <a:stretch/>
        </p:blipFill>
        <p:spPr>
          <a:xfrm>
            <a:off x="1371600" y="1143000"/>
            <a:ext cx="6781800" cy="5812971"/>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16</a:t>
            </a:fld>
            <a:endParaRPr lang="en-US" dirty="0"/>
          </a:p>
        </p:txBody>
      </p:sp>
      <p:pic>
        <p:nvPicPr>
          <p:cNvPr id="3" name="Picture 2"/>
          <p:cNvPicPr>
            <a:picLocks noChangeAspect="1"/>
          </p:cNvPicPr>
          <p:nvPr/>
        </p:nvPicPr>
        <p:blipFill rotWithShape="1">
          <a:blip r:embed="rId3"/>
          <a:srcRect t="26091" r="20135"/>
          <a:stretch/>
        </p:blipFill>
        <p:spPr>
          <a:xfrm>
            <a:off x="707176" y="1752600"/>
            <a:ext cx="1762132" cy="1599900"/>
          </a:xfrm>
          <a:prstGeom prst="rect">
            <a:avLst/>
          </a:prstGeom>
        </p:spPr>
      </p:pic>
      <p:sp>
        <p:nvSpPr>
          <p:cNvPr id="6" name="Rectangle 5"/>
          <p:cNvSpPr/>
          <p:nvPr/>
        </p:nvSpPr>
        <p:spPr>
          <a:xfrm>
            <a:off x="228600" y="6477000"/>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8264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a:t>Texas White (non-Hispanic) and Hispanic Populations by Age, 2014</a:t>
            </a:r>
          </a:p>
        </p:txBody>
      </p:sp>
      <p:graphicFrame>
        <p:nvGraphicFramePr>
          <p:cNvPr id="5" name="Content Placeholder 4"/>
          <p:cNvGraphicFramePr>
            <a:graphicFrameLocks noGrp="1"/>
          </p:cNvGraphicFramePr>
          <p:nvPr>
            <p:ph idx="1"/>
            <p:extLst/>
          </p:nvPr>
        </p:nvGraphicFramePr>
        <p:xfrm>
          <a:off x="0" y="1524000"/>
          <a:ext cx="9067800" cy="589667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17</a:t>
            </a:fld>
            <a:endParaRPr lang="en-US" dirty="0"/>
          </a:p>
        </p:txBody>
      </p:sp>
      <p:sp>
        <p:nvSpPr>
          <p:cNvPr id="6" name="TextBox 5"/>
          <p:cNvSpPr txBox="1"/>
          <p:nvPr/>
        </p:nvSpPr>
        <p:spPr>
          <a:xfrm>
            <a:off x="533400" y="6554085"/>
            <a:ext cx="2882520" cy="215444"/>
          </a:xfrm>
          <a:prstGeom prst="rect">
            <a:avLst/>
          </a:prstGeom>
          <a:noFill/>
        </p:spPr>
        <p:txBody>
          <a:bodyPr wrap="none" rtlCol="0">
            <a:spAutoFit/>
          </a:bodyPr>
          <a:lstStyle/>
          <a:p>
            <a:r>
              <a:rPr lang="en-US" sz="800" dirty="0">
                <a:solidFill>
                  <a:schemeClr val="tx1">
                    <a:lumMod val="50000"/>
                    <a:lumOff val="50000"/>
                  </a:schemeClr>
                </a:solidFill>
              </a:rPr>
              <a:t>Source: U.S. Census Bureau 2010 Decennial Census, SF1</a:t>
            </a:r>
          </a:p>
        </p:txBody>
      </p:sp>
    </p:spTree>
    <p:extLst>
      <p:ext uri="{BB962C8B-B14F-4D97-AF65-F5344CB8AC3E}">
        <p14:creationId xmlns:p14="http://schemas.microsoft.com/office/powerpoint/2010/main" val="3434142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18</a:t>
            </a:fld>
            <a:endParaRPr lang="en-US" dirty="0"/>
          </a:p>
        </p:txBody>
      </p:sp>
      <p:sp>
        <p:nvSpPr>
          <p:cNvPr id="6" name="Title 1"/>
          <p:cNvSpPr>
            <a:spLocks noGrp="1"/>
          </p:cNvSpPr>
          <p:nvPr>
            <p:ph type="title"/>
          </p:nvPr>
        </p:nvSpPr>
        <p:spPr/>
        <p:txBody>
          <a:bodyPr>
            <a:noAutofit/>
          </a:bodyPr>
          <a:lstStyle/>
          <a:p>
            <a:r>
              <a:rPr lang="en-US" sz="2400" dirty="0"/>
              <a:t>Texas Population Pyramid by Race/Ethnicity, 2014</a:t>
            </a:r>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a:solidFill>
                  <a:schemeClr val="tx1">
                    <a:lumMod val="50000"/>
                    <a:lumOff val="50000"/>
                  </a:schemeClr>
                </a:solidFill>
              </a:rPr>
              <a:t>Source: Texas Demographic Center, 2014 Population Estimates</a:t>
            </a:r>
          </a:p>
        </p:txBody>
      </p:sp>
    </p:spTree>
    <p:extLst>
      <p:ext uri="{BB962C8B-B14F-4D97-AF65-F5344CB8AC3E}">
        <p14:creationId xmlns:p14="http://schemas.microsoft.com/office/powerpoint/2010/main" val="2989758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19</a:t>
            </a:fld>
            <a:endParaRPr lang="en-US" dirty="0"/>
          </a:p>
        </p:txBody>
      </p:sp>
      <p:sp>
        <p:nvSpPr>
          <p:cNvPr id="6" name="Title 1"/>
          <p:cNvSpPr>
            <a:spLocks noGrp="1"/>
          </p:cNvSpPr>
          <p:nvPr>
            <p:ph type="title"/>
          </p:nvPr>
        </p:nvSpPr>
        <p:spPr/>
        <p:txBody>
          <a:bodyPr>
            <a:noAutofit/>
          </a:bodyPr>
          <a:lstStyle/>
          <a:p>
            <a:r>
              <a:rPr lang="en-US" sz="2400" dirty="0"/>
              <a:t>Texas Population Pyramid by Race/Ethnicity, 2014</a:t>
            </a:r>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a:solidFill>
                  <a:schemeClr val="tx1">
                    <a:lumMod val="50000"/>
                    <a:lumOff val="50000"/>
                  </a:schemeClr>
                </a:solidFill>
              </a:rPr>
              <a:t>Source: Texas Demographic Center, 2014 Population Estimates</a:t>
            </a:r>
          </a:p>
        </p:txBody>
      </p:sp>
    </p:spTree>
    <p:extLst>
      <p:ext uri="{BB962C8B-B14F-4D97-AF65-F5344CB8AC3E}">
        <p14:creationId xmlns:p14="http://schemas.microsoft.com/office/powerpoint/2010/main" val="3631909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43000" y="304800"/>
            <a:ext cx="7391400" cy="685800"/>
          </a:xfrm>
        </p:spPr>
        <p:txBody>
          <a:bodyPr>
            <a:normAutofit/>
          </a:bodyPr>
          <a:lstStyle/>
          <a:p>
            <a:r>
              <a:rPr lang="en-US" sz="2800" dirty="0"/>
              <a:t>Growing States, 2000-2015</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a:t>
            </a:fld>
            <a:endParaRPr lang="en-US" dirty="0"/>
          </a:p>
        </p:txBody>
      </p:sp>
      <p:graphicFrame>
        <p:nvGraphicFramePr>
          <p:cNvPr id="6" name="Table 5"/>
          <p:cNvGraphicFramePr>
            <a:graphicFrameLocks noGrp="1"/>
          </p:cNvGraphicFramePr>
          <p:nvPr>
            <p:extLst/>
          </p:nvPr>
        </p:nvGraphicFramePr>
        <p:xfrm>
          <a:off x="838200" y="1233694"/>
          <a:ext cx="7802882" cy="5722523"/>
        </p:xfrm>
        <a:graphic>
          <a:graphicData uri="http://schemas.openxmlformats.org/drawingml/2006/table">
            <a:tbl>
              <a:tblPr firstRow="1" bandRow="1">
                <a:tableStyleId>{073A0DAA-6AF3-43AB-8588-CEC1D06C72B9}</a:tableStyleId>
              </a:tblPr>
              <a:tblGrid>
                <a:gridCol w="1645920">
                  <a:extLst>
                    <a:ext uri="{9D8B030D-6E8A-4147-A177-3AD203B41FA5}">
                      <a16:colId xmlns:a16="http://schemas.microsoft.com/office/drawing/2014/main" xmlns="" val="20000"/>
                    </a:ext>
                  </a:extLst>
                </a:gridCol>
                <a:gridCol w="1341121">
                  <a:extLst>
                    <a:ext uri="{9D8B030D-6E8A-4147-A177-3AD203B41FA5}">
                      <a16:colId xmlns:a16="http://schemas.microsoft.com/office/drawing/2014/main" xmlns="" val="20001"/>
                    </a:ext>
                  </a:extLst>
                </a:gridCol>
                <a:gridCol w="1341121">
                  <a:extLst>
                    <a:ext uri="{9D8B030D-6E8A-4147-A177-3AD203B41FA5}">
                      <a16:colId xmlns:a16="http://schemas.microsoft.com/office/drawing/2014/main" xmlns="" val="20002"/>
                    </a:ext>
                  </a:extLst>
                </a:gridCol>
                <a:gridCol w="1219200">
                  <a:extLst>
                    <a:ext uri="{9D8B030D-6E8A-4147-A177-3AD203B41FA5}">
                      <a16:colId xmlns:a16="http://schemas.microsoft.com/office/drawing/2014/main" xmlns="" val="20003"/>
                    </a:ext>
                  </a:extLst>
                </a:gridCol>
                <a:gridCol w="1219200">
                  <a:extLst>
                    <a:ext uri="{9D8B030D-6E8A-4147-A177-3AD203B41FA5}">
                      <a16:colId xmlns:a16="http://schemas.microsoft.com/office/drawing/2014/main" xmlns="" val="20004"/>
                    </a:ext>
                  </a:extLst>
                </a:gridCol>
                <a:gridCol w="1036320">
                  <a:extLst>
                    <a:ext uri="{9D8B030D-6E8A-4147-A177-3AD203B41FA5}">
                      <a16:colId xmlns:a16="http://schemas.microsoft.com/office/drawing/2014/main" xmlns="" val="20005"/>
                    </a:ext>
                  </a:extLst>
                </a:gridCol>
              </a:tblGrid>
              <a:tr h="633927">
                <a:tc>
                  <a:txBody>
                    <a:bodyPr/>
                    <a:lstStyle/>
                    <a:p>
                      <a:pPr marL="117475" indent="0" algn="l"/>
                      <a:endParaRPr lang="en-US" sz="1600" b="1" dirty="0">
                        <a:solidFill>
                          <a:srgbClr val="1B1E7A"/>
                        </a:solidFill>
                        <a:latin typeface="Arial" pitchFamily="34" charset="0"/>
                        <a:cs typeface="Arial" pitchFamily="34" charset="0"/>
                      </a:endParaRPr>
                    </a:p>
                  </a:txBody>
                  <a:tcPr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a:r>
                        <a:rPr lang="en-US" sz="1100" b="1" dirty="0">
                          <a:solidFill>
                            <a:srgbClr val="1B1E7A"/>
                          </a:solidFill>
                          <a:latin typeface="Arial" pitchFamily="34" charset="0"/>
                          <a:cs typeface="Arial" pitchFamily="34" charset="0"/>
                        </a:rPr>
                        <a:t>2000</a:t>
                      </a:r>
                    </a:p>
                    <a:p>
                      <a:pPr marL="233363" indent="0" algn="ctr"/>
                      <a:r>
                        <a:rPr lang="en-US" sz="1100" b="1" dirty="0">
                          <a:solidFill>
                            <a:srgbClr val="1B1E7A"/>
                          </a:solidFill>
                          <a:latin typeface="Arial" pitchFamily="34" charset="0"/>
                          <a:cs typeface="Arial" pitchFamily="34" charset="0"/>
                        </a:rPr>
                        <a:t>Population</a:t>
                      </a:r>
                    </a:p>
                  </a:txBody>
                  <a:tcPr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100" b="1" kern="1200" dirty="0">
                          <a:solidFill>
                            <a:srgbClr val="1B1E7A"/>
                          </a:solidFill>
                          <a:latin typeface="Arial" pitchFamily="34" charset="0"/>
                          <a:ea typeface="+mn-ea"/>
                          <a:cs typeface="Arial" pitchFamily="34" charset="0"/>
                        </a:rPr>
                        <a:t>2010</a:t>
                      </a:r>
                    </a:p>
                    <a:p>
                      <a:pPr marL="233363" indent="0" algn="ctr" defTabSz="914400" rtl="0" eaLnBrk="1" latinLnBrk="0" hangingPunct="1"/>
                      <a:r>
                        <a:rPr lang="en-US" sz="1100" b="1" kern="1200" dirty="0">
                          <a:solidFill>
                            <a:srgbClr val="1B1E7A"/>
                          </a:solidFill>
                          <a:latin typeface="Arial" pitchFamily="34" charset="0"/>
                          <a:ea typeface="+mn-ea"/>
                          <a:cs typeface="Arial" pitchFamily="34" charset="0"/>
                        </a:rPr>
                        <a:t>Population</a:t>
                      </a:r>
                    </a:p>
                  </a:txBody>
                  <a:tcPr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100" b="1" kern="1200" dirty="0">
                          <a:solidFill>
                            <a:srgbClr val="1B1E7A"/>
                          </a:solidFill>
                          <a:latin typeface="Arial" pitchFamily="34" charset="0"/>
                          <a:ea typeface="+mn-ea"/>
                          <a:cs typeface="Arial" pitchFamily="34" charset="0"/>
                        </a:rPr>
                        <a:t>2015 Population</a:t>
                      </a:r>
                    </a:p>
                  </a:txBody>
                  <a:tcPr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100" b="1" kern="1200" dirty="0">
                          <a:solidFill>
                            <a:srgbClr val="1B1E7A"/>
                          </a:solidFill>
                          <a:latin typeface="Arial" pitchFamily="34" charset="0"/>
                          <a:ea typeface="+mn-ea"/>
                          <a:cs typeface="Arial" pitchFamily="34" charset="0"/>
                        </a:rPr>
                        <a:t>Numeric</a:t>
                      </a:r>
                    </a:p>
                    <a:p>
                      <a:pPr marL="233363" indent="0" algn="ctr" defTabSz="914400" rtl="0" eaLnBrk="1" latinLnBrk="0" hangingPunct="1"/>
                      <a:r>
                        <a:rPr lang="en-US" sz="1100" b="1" kern="1200" dirty="0">
                          <a:solidFill>
                            <a:srgbClr val="1B1E7A"/>
                          </a:solidFill>
                          <a:latin typeface="Arial" pitchFamily="34" charset="0"/>
                          <a:ea typeface="+mn-ea"/>
                          <a:cs typeface="Arial" pitchFamily="34" charset="0"/>
                        </a:rPr>
                        <a:t>Change</a:t>
                      </a:r>
                    </a:p>
                    <a:p>
                      <a:pPr marL="233363" indent="0" algn="ctr" defTabSz="914400" rtl="0" eaLnBrk="1" latinLnBrk="0" hangingPunct="1"/>
                      <a:r>
                        <a:rPr lang="en-US" sz="1100" b="1" kern="1200" dirty="0">
                          <a:solidFill>
                            <a:srgbClr val="1B1E7A"/>
                          </a:solidFill>
                          <a:latin typeface="Arial" pitchFamily="34" charset="0"/>
                          <a:ea typeface="+mn-ea"/>
                          <a:cs typeface="Arial" pitchFamily="34" charset="0"/>
                        </a:rPr>
                        <a:t>2010-2015</a:t>
                      </a:r>
                    </a:p>
                  </a:txBody>
                  <a:tcPr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58738" indent="0" algn="ctr"/>
                      <a:r>
                        <a:rPr lang="en-US" sz="1100" b="1" dirty="0">
                          <a:solidFill>
                            <a:srgbClr val="1B1E7A"/>
                          </a:solidFill>
                          <a:latin typeface="Arial" pitchFamily="34" charset="0"/>
                          <a:cs typeface="Arial" pitchFamily="34" charset="0"/>
                        </a:rPr>
                        <a:t>Percent</a:t>
                      </a:r>
                    </a:p>
                    <a:p>
                      <a:pPr marL="58738" indent="0" algn="ctr"/>
                      <a:r>
                        <a:rPr lang="en-US" sz="1100" b="1" dirty="0">
                          <a:solidFill>
                            <a:srgbClr val="1B1E7A"/>
                          </a:solidFill>
                          <a:latin typeface="Arial" pitchFamily="34" charset="0"/>
                          <a:cs typeface="Arial" pitchFamily="34" charset="0"/>
                        </a:rPr>
                        <a:t>Change</a:t>
                      </a:r>
                    </a:p>
                    <a:p>
                      <a:pPr marL="58738" indent="0" algn="ctr"/>
                      <a:r>
                        <a:rPr lang="en-US" sz="1100" b="1" dirty="0">
                          <a:solidFill>
                            <a:srgbClr val="1B1E7A"/>
                          </a:solidFill>
                          <a:latin typeface="Arial" pitchFamily="34" charset="0"/>
                          <a:cs typeface="Arial" pitchFamily="34" charset="0"/>
                        </a:rPr>
                        <a:t>2000-2010</a:t>
                      </a:r>
                    </a:p>
                  </a:txBody>
                  <a:tcPr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xmlns="" val="10000"/>
                  </a:ext>
                </a:extLst>
              </a:tr>
              <a:tr h="335280">
                <a:tc>
                  <a:txBody>
                    <a:bodyPr/>
                    <a:lstStyle/>
                    <a:p>
                      <a:pPr algn="l" rtl="0" fontAlgn="ctr"/>
                      <a:r>
                        <a:rPr lang="en-US" sz="1800" b="0" i="0" u="none" strike="noStrike" dirty="0">
                          <a:solidFill>
                            <a:srgbClr val="1B1E7A"/>
                          </a:solidFill>
                          <a:effectLst/>
                          <a:latin typeface="Calibri"/>
                        </a:rPr>
                        <a:t>United States</a:t>
                      </a:r>
                    </a:p>
                  </a:txBody>
                  <a:tcPr marL="9525" marR="9525" marT="9525" marB="0" anchor="ctr">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r" defTabSz="914400" rtl="0" eaLnBrk="1" fontAlgn="b" latinLnBrk="0" hangingPunct="1">
                        <a:tabLst>
                          <a:tab pos="1312863" algn="dec"/>
                        </a:tabLst>
                      </a:pPr>
                      <a:r>
                        <a:rPr lang="en-US" sz="1800" u="none" strike="noStrike" kern="1200" dirty="0">
                          <a:solidFill>
                            <a:srgbClr val="1B1E7A"/>
                          </a:solidFill>
                          <a:effectLst/>
                          <a:latin typeface="+mn-lt"/>
                          <a:ea typeface="+mn-ea"/>
                          <a:cs typeface="+mn-cs"/>
                        </a:rPr>
                        <a:t>         281,421,906</a:t>
                      </a:r>
                    </a:p>
                  </a:txBody>
                  <a:tcPr marL="9525" marR="9525" marT="9525"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r" defTabSz="914400" rtl="0" eaLnBrk="1" fontAlgn="b" latinLnBrk="0" hangingPunct="1">
                        <a:lnSpc>
                          <a:spcPct val="100000"/>
                        </a:lnSpc>
                        <a:spcBef>
                          <a:spcPts val="0"/>
                        </a:spcBef>
                        <a:spcAft>
                          <a:spcPts val="0"/>
                        </a:spcAft>
                        <a:buClrTx/>
                        <a:buSzTx/>
                        <a:buFontTx/>
                        <a:buNone/>
                        <a:tabLst>
                          <a:tab pos="1312863" algn="dec"/>
                        </a:tabLst>
                        <a:defRPr/>
                      </a:pPr>
                      <a:r>
                        <a:rPr lang="en-US" sz="1800" u="none" strike="noStrike" kern="1200" dirty="0">
                          <a:solidFill>
                            <a:srgbClr val="1B1E7A"/>
                          </a:solidFill>
                          <a:effectLst/>
                          <a:latin typeface="+mn-lt"/>
                          <a:ea typeface="+mn-ea"/>
                          <a:cs typeface="+mn-cs"/>
                        </a:rPr>
                        <a:t>308,745,538</a:t>
                      </a:r>
                    </a:p>
                  </a:txBody>
                  <a:tcPr marL="9525" marR="9525" marT="9525"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r" defTabSz="914400" rtl="0" eaLnBrk="1" fontAlgn="b" latinLnBrk="0" hangingPunct="1">
                        <a:tabLst>
                          <a:tab pos="1312863" algn="dec"/>
                        </a:tabLst>
                      </a:pPr>
                      <a:r>
                        <a:rPr lang="en-US" sz="1800" u="none" strike="noStrike" kern="1200" dirty="0">
                          <a:solidFill>
                            <a:srgbClr val="1B1E7A"/>
                          </a:solidFill>
                          <a:effectLst/>
                          <a:latin typeface="+mn-lt"/>
                          <a:ea typeface="+mn-ea"/>
                          <a:cs typeface="+mn-cs"/>
                        </a:rPr>
                        <a:t>321,418,820 </a:t>
                      </a:r>
                    </a:p>
                  </a:txBody>
                  <a:tcPr marL="9525" marR="9525" marT="9525"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dirty="0">
                          <a:solidFill>
                            <a:srgbClr val="1B1E7A"/>
                          </a:solidFill>
                          <a:effectLst/>
                          <a:latin typeface="+mn-lt"/>
                        </a:rPr>
                        <a:t>12,673,282</a:t>
                      </a:r>
                    </a:p>
                  </a:txBody>
                  <a:tcPr marL="9525" marR="9525" marT="9525"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a:solidFill>
                            <a:srgbClr val="1B1E7A"/>
                          </a:solidFill>
                          <a:effectLst/>
                          <a:latin typeface="+mn-lt"/>
                        </a:rPr>
                        <a:t>4.1%</a:t>
                      </a:r>
                    </a:p>
                  </a:txBody>
                  <a:tcPr marL="9525" marR="9525" marT="9525"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10001"/>
                  </a:ext>
                </a:extLst>
              </a:tr>
              <a:tr h="402701">
                <a:tc>
                  <a:txBody>
                    <a:bodyPr/>
                    <a:lstStyle/>
                    <a:p>
                      <a:pPr algn="l" rtl="0" fontAlgn="ctr"/>
                      <a:r>
                        <a:rPr lang="en-US" sz="1800" b="1" i="0" u="none" strike="noStrike" dirty="0">
                          <a:solidFill>
                            <a:srgbClr val="1B1E7A"/>
                          </a:solidFill>
                          <a:effectLst/>
                          <a:latin typeface="Calibri"/>
                        </a:rPr>
                        <a:t>Texas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r" defTabSz="914400" rtl="0" eaLnBrk="1" fontAlgn="b" latinLnBrk="0" hangingPunct="1">
                        <a:tabLst>
                          <a:tab pos="1312863" algn="dec"/>
                        </a:tabLst>
                      </a:pPr>
                      <a:r>
                        <a:rPr lang="en-US" sz="1800" u="none" strike="noStrike" kern="1200" dirty="0">
                          <a:solidFill>
                            <a:srgbClr val="1B1E7A"/>
                          </a:solidFill>
                          <a:effectLst/>
                          <a:latin typeface="+mn-lt"/>
                          <a:ea typeface="+mn-ea"/>
                          <a:cs typeface="+mn-cs"/>
                        </a:rPr>
                        <a:t>	</a:t>
                      </a:r>
                      <a:r>
                        <a:rPr lang="en-US" sz="1800" b="1" u="none" strike="noStrike" kern="1200" dirty="0">
                          <a:solidFill>
                            <a:srgbClr val="1B1E7A"/>
                          </a:solidFill>
                          <a:effectLst/>
                          <a:latin typeface="+mn-lt"/>
                          <a:ea typeface="+mn-ea"/>
                          <a:cs typeface="+mn-cs"/>
                        </a:rPr>
                        <a:t>20,851,820</a:t>
                      </a:r>
                    </a:p>
                  </a:txBody>
                  <a:tcPr marL="9525" marR="9525" marT="9525"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r" defTabSz="914400" rtl="0" eaLnBrk="1" fontAlgn="b" latinLnBrk="0" hangingPunct="1">
                        <a:tabLst>
                          <a:tab pos="1312863" algn="dec"/>
                        </a:tabLst>
                      </a:pPr>
                      <a:r>
                        <a:rPr lang="en-US" sz="1800" b="1" u="none" strike="noStrike" kern="1200" dirty="0">
                          <a:solidFill>
                            <a:srgbClr val="1B1E7A"/>
                          </a:solidFill>
                          <a:effectLst/>
                          <a:latin typeface="+mn-lt"/>
                          <a:ea typeface="+mn-ea"/>
                          <a:cs typeface="+mn-cs"/>
                        </a:rPr>
                        <a:t>25,145,561</a:t>
                      </a:r>
                    </a:p>
                  </a:txBody>
                  <a:tcPr marL="9525" marR="9525" marT="9525"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1" u="none" strike="noStrike" kern="1200" dirty="0">
                          <a:solidFill>
                            <a:srgbClr val="1B1E7A"/>
                          </a:solidFill>
                          <a:effectLst/>
                          <a:latin typeface="+mn-lt"/>
                          <a:ea typeface="+mn-ea"/>
                          <a:cs typeface="+mn-cs"/>
                        </a:rPr>
                        <a:t> 27,469,114</a:t>
                      </a:r>
                    </a:p>
                  </a:txBody>
                  <a:tcPr marL="9525" marR="9525" marT="9525"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1" i="0" u="none" strike="noStrike" dirty="0">
                          <a:solidFill>
                            <a:srgbClr val="1B1E7A"/>
                          </a:solidFill>
                          <a:effectLst/>
                          <a:latin typeface="+mn-lt"/>
                        </a:rPr>
                        <a:t>2,323,553</a:t>
                      </a:r>
                    </a:p>
                  </a:txBody>
                  <a:tcPr marL="9525" marR="9525" marT="9525"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1" i="0" u="none" strike="noStrike" dirty="0">
                          <a:solidFill>
                            <a:srgbClr val="1B1E7A"/>
                          </a:solidFill>
                          <a:effectLst/>
                          <a:latin typeface="+mn-lt"/>
                        </a:rPr>
                        <a:t>9.2%</a:t>
                      </a:r>
                    </a:p>
                  </a:txBody>
                  <a:tcPr marL="9525" marR="9525" marT="9525"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xmlns="" val="10002"/>
                  </a:ext>
                </a:extLst>
              </a:tr>
              <a:tr h="524621">
                <a:tc>
                  <a:txBody>
                    <a:bodyPr/>
                    <a:lstStyle/>
                    <a:p>
                      <a:pPr algn="l" rtl="0" fontAlgn="ctr"/>
                      <a:r>
                        <a:rPr lang="en-US" sz="1800" b="0" i="0" u="none" strike="noStrike" dirty="0">
                          <a:solidFill>
                            <a:srgbClr val="1B1E7A"/>
                          </a:solidFill>
                          <a:effectLst/>
                          <a:latin typeface="Calibri"/>
                        </a:rPr>
                        <a:t>California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r" defTabSz="914400" rtl="0" eaLnBrk="1" fontAlgn="b" latinLnBrk="0" hangingPunct="1">
                        <a:tabLst>
                          <a:tab pos="1312863" algn="dec"/>
                        </a:tabLst>
                      </a:pPr>
                      <a:r>
                        <a:rPr lang="en-US" sz="1800" u="none" strike="noStrike" kern="1200" dirty="0">
                          <a:solidFill>
                            <a:srgbClr val="1B1E7A"/>
                          </a:solidFill>
                          <a:effectLst/>
                          <a:latin typeface="+mn-lt"/>
                          <a:ea typeface="+mn-ea"/>
                          <a:cs typeface="+mn-cs"/>
                        </a:rPr>
                        <a:t>	33,871,648</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a:solidFill>
                            <a:srgbClr val="1B1E7A"/>
                          </a:solidFill>
                          <a:effectLst/>
                          <a:latin typeface="+mn-lt"/>
                          <a:ea typeface="+mn-ea"/>
                          <a:cs typeface="+mn-cs"/>
                        </a:rPr>
                        <a:t>37,253,956</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a:solidFill>
                            <a:srgbClr val="1B1E7A"/>
                          </a:solidFill>
                          <a:effectLst/>
                          <a:latin typeface="+mn-lt"/>
                          <a:ea typeface="+mn-ea"/>
                          <a:cs typeface="+mn-cs"/>
                        </a:rPr>
                        <a:t>39,144,818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dirty="0">
                          <a:solidFill>
                            <a:srgbClr val="1B1E7A"/>
                          </a:solidFill>
                          <a:effectLst/>
                          <a:latin typeface="+mn-lt"/>
                        </a:rPr>
                        <a:t>1,890,862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a:solidFill>
                            <a:srgbClr val="1B1E7A"/>
                          </a:solidFill>
                          <a:effectLst/>
                          <a:latin typeface="+mn-lt"/>
                        </a:rPr>
                        <a:t>5.1%</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10003"/>
                  </a:ext>
                </a:extLst>
              </a:tr>
              <a:tr h="427570">
                <a:tc>
                  <a:txBody>
                    <a:bodyPr/>
                    <a:lstStyle/>
                    <a:p>
                      <a:pPr algn="l" rtl="0" fontAlgn="ctr"/>
                      <a:r>
                        <a:rPr lang="en-US" sz="1800" b="0" i="0" u="none" strike="noStrike" dirty="0">
                          <a:solidFill>
                            <a:srgbClr val="1B1E7A"/>
                          </a:solidFill>
                          <a:effectLst/>
                          <a:latin typeface="Calibri"/>
                        </a:rPr>
                        <a:t>Florida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r" defTabSz="914400" rtl="0" eaLnBrk="1" fontAlgn="b" latinLnBrk="0" hangingPunct="1">
                        <a:tabLst>
                          <a:tab pos="1312863" algn="dec"/>
                        </a:tabLst>
                      </a:pPr>
                      <a:r>
                        <a:rPr lang="en-US" sz="1800" u="none" strike="noStrike" kern="1200" dirty="0">
                          <a:solidFill>
                            <a:srgbClr val="1B1E7A"/>
                          </a:solidFill>
                          <a:effectLst/>
                          <a:latin typeface="+mn-lt"/>
                          <a:ea typeface="+mn-ea"/>
                          <a:cs typeface="+mn-cs"/>
                        </a:rPr>
                        <a:t>	15,982,378</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u="none" strike="noStrike" kern="1200" dirty="0">
                          <a:solidFill>
                            <a:srgbClr val="1B1E7A"/>
                          </a:solidFill>
                          <a:effectLst/>
                          <a:latin typeface="+mn-lt"/>
                          <a:ea typeface="+mn-ea"/>
                          <a:cs typeface="+mn-cs"/>
                        </a:rPr>
                        <a:t>18,801,310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u="none" strike="noStrike" kern="1200" dirty="0">
                          <a:solidFill>
                            <a:srgbClr val="1B1E7A"/>
                          </a:solidFill>
                          <a:effectLst/>
                          <a:latin typeface="+mn-lt"/>
                          <a:ea typeface="+mn-ea"/>
                          <a:cs typeface="+mn-cs"/>
                        </a:rPr>
                        <a:t> 20,271,272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0" i="0" u="none" strike="noStrike" dirty="0">
                          <a:solidFill>
                            <a:srgbClr val="1B1E7A"/>
                          </a:solidFill>
                          <a:effectLst/>
                          <a:latin typeface="+mn-lt"/>
                        </a:rPr>
                        <a:t>1,469,962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0" i="0" u="none" strike="noStrike" dirty="0">
                          <a:solidFill>
                            <a:srgbClr val="1B1E7A"/>
                          </a:solidFill>
                          <a:effectLst/>
                          <a:latin typeface="+mn-lt"/>
                        </a:rPr>
                        <a:t>7.8%</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xmlns="" val="10004"/>
                  </a:ext>
                </a:extLst>
              </a:tr>
              <a:tr h="486522">
                <a:tc>
                  <a:txBody>
                    <a:bodyPr/>
                    <a:lstStyle/>
                    <a:p>
                      <a:pPr algn="l" rtl="0" fontAlgn="ctr"/>
                      <a:r>
                        <a:rPr lang="en-US" sz="1800" b="0" i="0" u="none" strike="noStrike" dirty="0">
                          <a:solidFill>
                            <a:srgbClr val="1B1E7A"/>
                          </a:solidFill>
                          <a:effectLst/>
                          <a:latin typeface="Calibri"/>
                        </a:rPr>
                        <a:t>Georgia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r" defTabSz="914400" rtl="0" eaLnBrk="1" fontAlgn="b" latinLnBrk="0" hangingPunct="1">
                        <a:tabLst>
                          <a:tab pos="1312863" algn="dec"/>
                        </a:tabLst>
                      </a:pPr>
                      <a:r>
                        <a:rPr lang="en-US" sz="1800" u="none" strike="noStrike" kern="1200" dirty="0">
                          <a:solidFill>
                            <a:srgbClr val="1B1E7A"/>
                          </a:solidFill>
                          <a:effectLst/>
                          <a:latin typeface="+mn-lt"/>
                          <a:ea typeface="+mn-ea"/>
                          <a:cs typeface="+mn-cs"/>
                        </a:rPr>
                        <a:t>	8,186,453</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a:solidFill>
                            <a:srgbClr val="1B1E7A"/>
                          </a:solidFill>
                          <a:effectLst/>
                          <a:latin typeface="+mn-lt"/>
                          <a:ea typeface="+mn-ea"/>
                          <a:cs typeface="+mn-cs"/>
                        </a:rPr>
                        <a:t>9,687,653</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a:solidFill>
                            <a:srgbClr val="1B1E7A"/>
                          </a:solidFill>
                          <a:effectLst/>
                          <a:latin typeface="+mn-lt"/>
                          <a:ea typeface="+mn-ea"/>
                          <a:cs typeface="+mn-cs"/>
                        </a:rPr>
                        <a:t>10,214,860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dirty="0">
                          <a:solidFill>
                            <a:srgbClr val="1B1E7A"/>
                          </a:solidFill>
                          <a:effectLst/>
                          <a:latin typeface="+mn-lt"/>
                        </a:rPr>
                        <a:t>527,207</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dirty="0">
                          <a:solidFill>
                            <a:srgbClr val="1B1E7A"/>
                          </a:solidFill>
                          <a:effectLst/>
                          <a:latin typeface="+mn-lt"/>
                        </a:rPr>
                        <a:t>5.4%</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10005"/>
                  </a:ext>
                </a:extLst>
              </a:tr>
              <a:tr h="384603">
                <a:tc>
                  <a:txBody>
                    <a:bodyPr/>
                    <a:lstStyle/>
                    <a:p>
                      <a:pPr algn="l" rtl="0" fontAlgn="b"/>
                      <a:r>
                        <a:rPr lang="en-US" sz="1800" b="0" i="0" u="none" strike="noStrike" dirty="0">
                          <a:solidFill>
                            <a:srgbClr val="1B1E7A"/>
                          </a:solidFill>
                          <a:effectLst/>
                          <a:latin typeface="Calibri"/>
                        </a:rPr>
                        <a:t>North Carolina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u="none" strike="noStrike" kern="1200" dirty="0">
                          <a:solidFill>
                            <a:srgbClr val="1B1E7A"/>
                          </a:solidFill>
                          <a:effectLst/>
                          <a:latin typeface="+mn-lt"/>
                          <a:ea typeface="+mn-ea"/>
                          <a:cs typeface="+mn-cs"/>
                        </a:rPr>
                        <a:t>           8,049,313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u="none" strike="noStrike" kern="1200" dirty="0">
                          <a:solidFill>
                            <a:srgbClr val="1B1E7A"/>
                          </a:solidFill>
                          <a:effectLst/>
                          <a:latin typeface="+mn-lt"/>
                          <a:ea typeface="+mn-ea"/>
                          <a:cs typeface="+mn-cs"/>
                        </a:rPr>
                        <a:t>           9,535,483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u="none" strike="noStrike" kern="1200" dirty="0">
                          <a:solidFill>
                            <a:srgbClr val="1B1E7A"/>
                          </a:solidFill>
                          <a:effectLst/>
                          <a:latin typeface="+mn-lt"/>
                          <a:ea typeface="+mn-ea"/>
                          <a:cs typeface="+mn-cs"/>
                        </a:rPr>
                        <a:t>10,042,802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0" i="0" u="none" strike="noStrike" dirty="0">
                          <a:solidFill>
                            <a:srgbClr val="1B1E7A"/>
                          </a:solidFill>
                          <a:effectLst/>
                          <a:latin typeface="+mn-lt"/>
                        </a:rPr>
                        <a:t>507,319</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0" i="0" u="none" strike="noStrike" dirty="0">
                          <a:solidFill>
                            <a:srgbClr val="1B1E7A"/>
                          </a:solidFill>
                          <a:effectLst/>
                          <a:latin typeface="+mn-lt"/>
                        </a:rPr>
                        <a:t>5.3%</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xmlns="" val="10006"/>
                  </a:ext>
                </a:extLst>
              </a:tr>
              <a:tr h="325651">
                <a:tc>
                  <a:txBody>
                    <a:bodyPr/>
                    <a:lstStyle/>
                    <a:p>
                      <a:pPr algn="l" rtl="0" fontAlgn="b"/>
                      <a:r>
                        <a:rPr lang="en-US" sz="1800" b="0" i="0" u="none" strike="noStrike" dirty="0">
                          <a:solidFill>
                            <a:srgbClr val="1B1E7A"/>
                          </a:solidFill>
                          <a:effectLst/>
                          <a:latin typeface="Calibri"/>
                        </a:rPr>
                        <a:t>Arizona</a:t>
                      </a:r>
                    </a:p>
                  </a:txBody>
                  <a:tcPr marL="9525" marR="9525" marT="9525"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a:solidFill>
                            <a:srgbClr val="1B1E7A"/>
                          </a:solidFill>
                          <a:effectLst/>
                          <a:latin typeface="+mn-lt"/>
                          <a:ea typeface="+mn-ea"/>
                          <a:cs typeface="+mn-cs"/>
                        </a:rPr>
                        <a:t>           5,130,632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a:solidFill>
                            <a:srgbClr val="1B1E7A"/>
                          </a:solidFill>
                          <a:effectLst/>
                          <a:latin typeface="+mn-lt"/>
                          <a:ea typeface="+mn-ea"/>
                          <a:cs typeface="+mn-cs"/>
                        </a:rPr>
                        <a:t>           6,392,017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a:solidFill>
                            <a:srgbClr val="1B1E7A"/>
                          </a:solidFill>
                          <a:effectLst/>
                          <a:latin typeface="+mn-lt"/>
                          <a:ea typeface="+mn-ea"/>
                          <a:cs typeface="+mn-cs"/>
                        </a:rPr>
                        <a:t>6,828,065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a:solidFill>
                            <a:srgbClr val="1B1E7A"/>
                          </a:solidFill>
                          <a:effectLst/>
                          <a:latin typeface="+mn-lt"/>
                        </a:rPr>
                        <a:t>436,048</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dirty="0">
                          <a:solidFill>
                            <a:srgbClr val="1B1E7A"/>
                          </a:solidFill>
                          <a:effectLst/>
                          <a:latin typeface="+mn-lt"/>
                        </a:rPr>
                        <a:t>6.8%</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10007"/>
                  </a:ext>
                </a:extLst>
              </a:tr>
              <a:tr h="137160">
                <a:tc>
                  <a:txBody>
                    <a:bodyPr/>
                    <a:lstStyle/>
                    <a:p>
                      <a:pPr marL="117475" indent="0" algn="l" defTabSz="914400" rtl="0" eaLnBrk="1" latinLnBrk="0" hangingPunct="1"/>
                      <a:endParaRPr lang="en-US" sz="500" b="1" kern="1200" spc="-100" baseline="0" dirty="0">
                        <a:solidFill>
                          <a:srgbClr val="1B1E7A"/>
                        </a:solidFill>
                        <a:latin typeface="Arial Black" pitchFamily="34" charset="0"/>
                        <a:ea typeface="+mn-ea"/>
                        <a:cs typeface="+mn-cs"/>
                      </a:endParaRPr>
                    </a:p>
                  </a:txBody>
                  <a:tcPr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0" indent="0" algn="l" defTabSz="914400" rtl="0" eaLnBrk="1" latinLnBrk="0" hangingPunct="1">
                        <a:tabLst>
                          <a:tab pos="1312863" algn="dec"/>
                        </a:tabLst>
                      </a:pPr>
                      <a:endParaRPr lang="en-US" sz="500" b="1" kern="1200" spc="-100" baseline="0" dirty="0">
                        <a:solidFill>
                          <a:srgbClr val="1B1E7A"/>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l" defTabSz="914400" rtl="0" eaLnBrk="1" latinLnBrk="0" hangingPunct="1">
                        <a:tabLst>
                          <a:tab pos="1312863" algn="dec"/>
                        </a:tabLst>
                      </a:pPr>
                      <a:endParaRPr lang="en-US" sz="2000" b="1" kern="1200" spc="-100" baseline="0" dirty="0">
                        <a:solidFill>
                          <a:srgbClr val="191C6F"/>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l" defTabSz="914400" rtl="0" eaLnBrk="1" latinLnBrk="0" hangingPunct="1">
                        <a:tabLst>
                          <a:tab pos="1312863" algn="dec"/>
                        </a:tabLst>
                      </a:pPr>
                      <a:endParaRPr lang="en-US" sz="2000" b="1" kern="1200" spc="-100" baseline="0" dirty="0">
                        <a:solidFill>
                          <a:srgbClr val="191C6F"/>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l" defTabSz="914400" rtl="0" eaLnBrk="1" latinLnBrk="0" hangingPunct="1">
                        <a:tabLst>
                          <a:tab pos="1312863" algn="dec"/>
                        </a:tabLst>
                      </a:pPr>
                      <a:endParaRPr lang="en-US" sz="2000" b="1" kern="1200" spc="-100" baseline="0" dirty="0">
                        <a:solidFill>
                          <a:srgbClr val="191C6F"/>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algn="l" defTabSz="914400" rtl="0" eaLnBrk="1" latinLnBrk="0" hangingPunct="1">
                        <a:tabLst>
                          <a:tab pos="631825" algn="dec"/>
                        </a:tabLst>
                      </a:pPr>
                      <a:endParaRPr lang="en-US" sz="1800" u="none" strike="noStrike" kern="1200" dirty="0">
                        <a:solidFill>
                          <a:srgbClr val="1B1E7A"/>
                        </a:solidFill>
                        <a:effectLst/>
                        <a:latin typeface="+mn-lt"/>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xmlns="" val="10008"/>
                  </a:ext>
                </a:extLst>
              </a:tr>
              <a:tr h="1176447">
                <a:tc gridSpan="6">
                  <a:txBody>
                    <a:bodyPr/>
                    <a:lstStyle/>
                    <a:p>
                      <a:pPr marL="339725" indent="-339725"/>
                      <a:endParaRPr lang="en-US" sz="800" b="1" dirty="0">
                        <a:solidFill>
                          <a:srgbClr val="1B1E7A"/>
                        </a:solidFill>
                        <a:latin typeface="Arial" pitchFamily="34" charset="0"/>
                        <a:cs typeface="Arial" pitchFamily="34" charset="0"/>
                      </a:endParaRPr>
                    </a:p>
                  </a:txBody>
                  <a:tcPr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hMerge="1">
                  <a:txBody>
                    <a:bodyPr/>
                    <a:lstStyle/>
                    <a:p>
                      <a:pPr marL="0" indent="0" algn="l" defTabSz="914400" rtl="0" eaLnBrk="1" latinLnBrk="0" hangingPunct="1">
                        <a:tabLst>
                          <a:tab pos="1312863" algn="dec"/>
                        </a:tabLst>
                      </a:pPr>
                      <a:endParaRPr lang="en-US" sz="1450" b="1" kern="1200" spc="-100" baseline="0" dirty="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indent="0" algn="l" defTabSz="914400" rtl="0" eaLnBrk="1" latinLnBrk="0" hangingPunct="1">
                        <a:tabLst>
                          <a:tab pos="1312863" algn="dec"/>
                        </a:tabLst>
                      </a:pPr>
                      <a:endParaRPr lang="en-US" sz="1450" b="1" kern="1200" spc="-100" baseline="0" dirty="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pPr marL="0" indent="0" algn="l" defTabSz="914400" rtl="0" eaLnBrk="1" latinLnBrk="0" hangingPunct="1">
                        <a:tabLst>
                          <a:tab pos="1312863" algn="dec"/>
                        </a:tabLst>
                      </a:pPr>
                      <a:endParaRPr lang="en-US" sz="1450" b="1" kern="1200" spc="-100" baseline="0" dirty="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algn="l" defTabSz="914400" rtl="0" eaLnBrk="1" latinLnBrk="0" hangingPunct="1">
                        <a:tabLst>
                          <a:tab pos="631825" algn="dec"/>
                        </a:tabLst>
                      </a:pPr>
                      <a:endParaRPr lang="en-US" sz="1450" b="1" kern="1200" spc="-100" baseline="0" dirty="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9"/>
                  </a:ext>
                </a:extLst>
              </a:tr>
            </a:tbl>
          </a:graphicData>
        </a:graphic>
      </p:graphicFrame>
      <p:sp>
        <p:nvSpPr>
          <p:cNvPr id="9" name="Rectangle 8"/>
          <p:cNvSpPr/>
          <p:nvPr/>
        </p:nvSpPr>
        <p:spPr>
          <a:xfrm>
            <a:off x="0" y="6396335"/>
            <a:ext cx="8001000" cy="461665"/>
          </a:xfrm>
          <a:prstGeom prst="rect">
            <a:avLst/>
          </a:prstGeom>
        </p:spPr>
        <p:txBody>
          <a:bodyPr wrap="square">
            <a:spAutoFit/>
          </a:bodyPr>
          <a:lstStyle/>
          <a:p>
            <a:r>
              <a:rPr lang="en-US" sz="1200" dirty="0">
                <a:solidFill>
                  <a:schemeClr val="tx1">
                    <a:lumMod val="50000"/>
                    <a:lumOff val="50000"/>
                  </a:schemeClr>
                </a:solidFill>
              </a:rPr>
              <a:t>Source: U.S. Census Bureau. 2000 and 2010 Census Count, 2015 Population Estimates.					</a:t>
            </a:r>
          </a:p>
        </p:txBody>
      </p:sp>
    </p:spTree>
    <p:extLst>
      <p:ext uri="{BB962C8B-B14F-4D97-AF65-F5344CB8AC3E}">
        <p14:creationId xmlns:p14="http://schemas.microsoft.com/office/powerpoint/2010/main" val="394455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20</a:t>
            </a:fld>
            <a:endParaRPr lang="en-US" dirty="0"/>
          </a:p>
        </p:txBody>
      </p:sp>
      <p:sp>
        <p:nvSpPr>
          <p:cNvPr id="6" name="Title 1"/>
          <p:cNvSpPr>
            <a:spLocks noGrp="1"/>
          </p:cNvSpPr>
          <p:nvPr>
            <p:ph type="title"/>
          </p:nvPr>
        </p:nvSpPr>
        <p:spPr/>
        <p:txBody>
          <a:bodyPr>
            <a:noAutofit/>
          </a:bodyPr>
          <a:lstStyle/>
          <a:p>
            <a:r>
              <a:rPr lang="en-US" sz="2400" dirty="0"/>
              <a:t>Texas Population Pyramid by Race/Ethnicity, 2014</a:t>
            </a:r>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a:solidFill>
                  <a:schemeClr val="tx1">
                    <a:lumMod val="50000"/>
                    <a:lumOff val="50000"/>
                  </a:schemeClr>
                </a:solidFill>
              </a:rPr>
              <a:t>Source: Texas Demographic Center, 2014 Population Estimates</a:t>
            </a:r>
          </a:p>
        </p:txBody>
      </p:sp>
    </p:spTree>
    <p:extLst>
      <p:ext uri="{BB962C8B-B14F-4D97-AF65-F5344CB8AC3E}">
        <p14:creationId xmlns:p14="http://schemas.microsoft.com/office/powerpoint/2010/main" val="57435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rPr>
              <a:t>Top 10 Gross Migration States for Domestic Migration to Texas, 2013</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21</a:t>
            </a:fld>
            <a:endParaRPr lang="en-US" dirty="0"/>
          </a:p>
        </p:txBody>
      </p:sp>
      <p:graphicFrame>
        <p:nvGraphicFramePr>
          <p:cNvPr id="5" name="Content Placeholder 4"/>
          <p:cNvGraphicFramePr>
            <a:graphicFrameLocks noGrp="1"/>
          </p:cNvGraphicFramePr>
          <p:nvPr>
            <p:ph idx="1"/>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34925" y="6444477"/>
            <a:ext cx="4572000" cy="276999"/>
          </a:xfrm>
          <a:prstGeom prst="rect">
            <a:avLst/>
          </a:prstGeom>
        </p:spPr>
        <p:txBody>
          <a:bodyPr>
            <a:spAutoFit/>
          </a:bodyPr>
          <a:lstStyle/>
          <a:p>
            <a:r>
              <a:rPr lang="en-US" sz="1200" i="1" dirty="0">
                <a:solidFill>
                  <a:schemeClr val="bg1">
                    <a:lumMod val="50000"/>
                  </a:schemeClr>
                </a:solidFill>
                <a:latin typeface="Arial" panose="020B0604020202020204" pitchFamily="34" charset="0"/>
                <a:ea typeface="Calibri" panose="020F0502020204030204" pitchFamily="34" charset="0"/>
              </a:rPr>
              <a:t>U.S. Census Bureau ACS 1-Year PUMS,2013</a:t>
            </a:r>
            <a:endParaRPr lang="en-US" sz="1200" dirty="0">
              <a:solidFill>
                <a:schemeClr val="bg1">
                  <a:lumMod val="50000"/>
                </a:schemeClr>
              </a:solidFill>
            </a:endParaRPr>
          </a:p>
        </p:txBody>
      </p:sp>
    </p:spTree>
    <p:extLst>
      <p:ext uri="{BB962C8B-B14F-4D97-AF65-F5344CB8AC3E}">
        <p14:creationId xmlns:p14="http://schemas.microsoft.com/office/powerpoint/2010/main" val="3138101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Annual Shares of Recent Non-Citizen Immigrants to Texas by World Area of Birth, 2005 and 2013 </a:t>
            </a:r>
          </a:p>
        </p:txBody>
      </p:sp>
      <p:grpSp>
        <p:nvGrpSpPr>
          <p:cNvPr id="5" name="Group 4"/>
          <p:cNvGrpSpPr/>
          <p:nvPr/>
        </p:nvGrpSpPr>
        <p:grpSpPr>
          <a:xfrm>
            <a:off x="533400" y="2438400"/>
            <a:ext cx="8089901" cy="2266451"/>
            <a:chOff x="457200" y="1970481"/>
            <a:chExt cx="8089901" cy="2266451"/>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6560"/>
            <a:stretch/>
          </p:blipFill>
          <p:spPr bwMode="auto">
            <a:xfrm>
              <a:off x="457200" y="1970481"/>
              <a:ext cx="8089901" cy="918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0405"/>
            <a:stretch/>
          </p:blipFill>
          <p:spPr bwMode="auto">
            <a:xfrm>
              <a:off x="457200" y="2898465"/>
              <a:ext cx="8089901" cy="1338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spTree>
    <p:extLst>
      <p:ext uri="{BB962C8B-B14F-4D97-AF65-F5344CB8AC3E}">
        <p14:creationId xmlns:p14="http://schemas.microsoft.com/office/powerpoint/2010/main" val="3399286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447800" y="1138228"/>
            <a:ext cx="6472515" cy="5284713"/>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23</a:t>
            </a:fld>
            <a:endParaRPr lang="en-US" dirty="0"/>
          </a:p>
        </p:txBody>
      </p:sp>
    </p:spTree>
    <p:extLst>
      <p:ext uri="{BB962C8B-B14F-4D97-AF65-F5344CB8AC3E}">
        <p14:creationId xmlns:p14="http://schemas.microsoft.com/office/powerpoint/2010/main" val="3854971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Net Migration from Mexico Below Zero After the Great Recession</a:t>
            </a:r>
          </a:p>
        </p:txBody>
      </p:sp>
      <p:pic>
        <p:nvPicPr>
          <p:cNvPr id="5" name="Content Placeholder 4"/>
          <p:cNvPicPr>
            <a:picLocks noGrp="1" noChangeAspect="1"/>
          </p:cNvPicPr>
          <p:nvPr>
            <p:ph idx="1"/>
          </p:nvPr>
        </p:nvPicPr>
        <p:blipFill>
          <a:blip r:embed="rId2"/>
          <a:stretch>
            <a:fillRect/>
          </a:stretch>
        </p:blipFill>
        <p:spPr>
          <a:xfrm>
            <a:off x="2269384" y="1847996"/>
            <a:ext cx="4606290" cy="3932199"/>
          </a:xfrm>
          <a:prstGeom prst="rect">
            <a:avLst/>
          </a:prstGeom>
        </p:spPr>
      </p:pic>
      <p:sp>
        <p:nvSpPr>
          <p:cNvPr id="4" name="Slide Number Placeholder 3"/>
          <p:cNvSpPr>
            <a:spLocks noGrp="1"/>
          </p:cNvSpPr>
          <p:nvPr>
            <p:ph type="sldNum" sz="quarter" idx="4294967295"/>
          </p:nvPr>
        </p:nvSpPr>
        <p:spPr>
          <a:xfrm>
            <a:off x="7246620" y="5662032"/>
            <a:ext cx="612934" cy="236325"/>
          </a:xfrm>
          <a:prstGeom prst="rect">
            <a:avLst/>
          </a:prstGeom>
        </p:spPr>
        <p:txBody>
          <a:bodyPr/>
          <a:lstStyle/>
          <a:p>
            <a:fld id="{2BC1FA3B-F0C1-4F58-90BE-DCC7501F4B28}" type="slidenum">
              <a:rPr lang="en-US" smtClean="0"/>
              <a:pPr/>
              <a:t>24</a:t>
            </a:fld>
            <a:endParaRPr lang="en-US" dirty="0"/>
          </a:p>
        </p:txBody>
      </p:sp>
      <p:sp>
        <p:nvSpPr>
          <p:cNvPr id="6" name="Rectangle 5"/>
          <p:cNvSpPr/>
          <p:nvPr/>
        </p:nvSpPr>
        <p:spPr>
          <a:xfrm>
            <a:off x="752186" y="5662032"/>
            <a:ext cx="6172200" cy="323165"/>
          </a:xfrm>
          <a:prstGeom prst="rect">
            <a:avLst/>
          </a:prstGeom>
        </p:spPr>
        <p:txBody>
          <a:bodyPr wrap="square">
            <a:spAutoFit/>
          </a:bodyPr>
          <a:lstStyle/>
          <a:p>
            <a:r>
              <a:rPr lang="en-US" sz="750" dirty="0">
                <a:solidFill>
                  <a:schemeClr val="bg1">
                    <a:lumMod val="50000"/>
                  </a:schemeClr>
                </a:solidFill>
              </a:rPr>
              <a:t>Source: Pew Research Center</a:t>
            </a:r>
          </a:p>
          <a:p>
            <a:r>
              <a:rPr lang="en-US" sz="750" dirty="0">
                <a:solidFill>
                  <a:schemeClr val="bg1">
                    <a:lumMod val="50000"/>
                  </a:schemeClr>
                </a:solidFill>
              </a:rPr>
              <a:t>http://www.pewhispanic.org/2015/11/19/more-mexicans-leaving-than-coming-to-the-u-s/ph_2015-11-19_mexican-immigration-04/</a:t>
            </a:r>
          </a:p>
        </p:txBody>
      </p:sp>
    </p:spTree>
    <p:extLst>
      <p:ext uri="{BB962C8B-B14F-4D97-AF65-F5344CB8AC3E}">
        <p14:creationId xmlns:p14="http://schemas.microsoft.com/office/powerpoint/2010/main" val="3890942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BC1FA3B-F0C1-4F58-90BE-DCC7501F4B28}" type="slidenum">
              <a:rPr lang="en-US" smtClean="0"/>
              <a:pPr/>
              <a:t>25</a:t>
            </a:fld>
            <a:endParaRPr lang="en-US" dirty="0"/>
          </a:p>
        </p:txBody>
      </p:sp>
      <p:pic>
        <p:nvPicPr>
          <p:cNvPr id="5" name="Content Placeholder 4"/>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6734" b="4034"/>
          <a:stretch/>
        </p:blipFill>
        <p:spPr>
          <a:xfrm>
            <a:off x="1143000" y="1325250"/>
            <a:ext cx="6477000" cy="5373688"/>
          </a:xfrm>
        </p:spPr>
      </p:pic>
    </p:spTree>
    <p:extLst>
      <p:ext uri="{BB962C8B-B14F-4D97-AF65-F5344CB8AC3E}">
        <p14:creationId xmlns:p14="http://schemas.microsoft.com/office/powerpoint/2010/main" val="1925765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a:latin typeface="+mj-lt"/>
                <a:ea typeface="+mj-ea"/>
                <a:cs typeface="+mj-cs"/>
              </a:rPr>
              <a:t>Projected Population Growth in Texas, </a:t>
            </a:r>
            <a:br>
              <a:rPr lang="en-US" sz="2800" kern="0" dirty="0">
                <a:latin typeface="+mj-lt"/>
                <a:ea typeface="+mj-ea"/>
                <a:cs typeface="+mj-cs"/>
              </a:rPr>
            </a:br>
            <a:r>
              <a:rPr lang="en-US" sz="2800" kern="0" dirty="0">
                <a:latin typeface="+mj-lt"/>
                <a:ea typeface="+mj-ea"/>
                <a:cs typeface="+mj-cs"/>
              </a:rPr>
              <a:t>2010-2050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26</a:t>
            </a:fld>
            <a:endParaRPr lang="en-US" dirty="0"/>
          </a:p>
        </p:txBody>
      </p:sp>
      <p:cxnSp>
        <p:nvCxnSpPr>
          <p:cNvPr id="8" name="Straight Connector 7"/>
          <p:cNvCxnSpPr/>
          <p:nvPr/>
        </p:nvCxnSpPr>
        <p:spPr>
          <a:xfrm flipV="1">
            <a:off x="3048000" y="4267200"/>
            <a:ext cx="0" cy="1143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a:solidFill>
                  <a:schemeClr val="tx1">
                    <a:lumMod val="50000"/>
                    <a:lumOff val="50000"/>
                  </a:schemeClr>
                </a:solidFill>
                <a:latin typeface="Arial" pitchFamily="34" charset="0"/>
                <a:cs typeface="Arial" pitchFamily="34" charset="0"/>
              </a:rPr>
              <a:t>Source: Texas State Data Center 2014 Population Projections </a:t>
            </a:r>
          </a:p>
        </p:txBody>
      </p:sp>
      <p:cxnSp>
        <p:nvCxnSpPr>
          <p:cNvPr id="11" name="Straight Connector 10"/>
          <p:cNvCxnSpPr/>
          <p:nvPr/>
        </p:nvCxnSpPr>
        <p:spPr>
          <a:xfrm flipV="1">
            <a:off x="4648200" y="3581400"/>
            <a:ext cx="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248400" y="2743200"/>
            <a:ext cx="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810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304800" y="14478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a:latin typeface="+mj-lt"/>
                <a:ea typeface="+mj-ea"/>
                <a:cs typeface="+mj-cs"/>
              </a:rPr>
              <a:t>Projected and Estimated Population Growth in Texas, 2010-2015</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27</a:t>
            </a:fld>
            <a:endParaRPr lang="en-US" dirty="0"/>
          </a:p>
        </p:txBody>
      </p:sp>
      <p:sp>
        <p:nvSpPr>
          <p:cNvPr id="10" name="TextBox 9"/>
          <p:cNvSpPr txBox="1"/>
          <p:nvPr/>
        </p:nvSpPr>
        <p:spPr>
          <a:xfrm>
            <a:off x="76200" y="6478320"/>
            <a:ext cx="8763000" cy="553998"/>
          </a:xfrm>
          <a:prstGeom prst="rect">
            <a:avLst/>
          </a:prstGeom>
          <a:noFill/>
        </p:spPr>
        <p:txBody>
          <a:bodyPr wrap="square" rtlCol="0">
            <a:spAutoFit/>
          </a:bodyPr>
          <a:lstStyle/>
          <a:p>
            <a:pPr marL="798513" indent="-798513">
              <a:spcBef>
                <a:spcPct val="50000"/>
              </a:spcBef>
            </a:pPr>
            <a:r>
              <a:rPr lang="en-US" sz="1200" dirty="0">
                <a:solidFill>
                  <a:schemeClr val="tx1">
                    <a:lumMod val="50000"/>
                    <a:lumOff val="50000"/>
                  </a:schemeClr>
                </a:solidFill>
                <a:latin typeface="Arial" pitchFamily="34" charset="0"/>
                <a:cs typeface="Arial" pitchFamily="34" charset="0"/>
              </a:rPr>
              <a:t>Source: Texas State Data Center 2014 Population Projections and U.S. Census Bureau Population Estimates</a:t>
            </a:r>
          </a:p>
          <a:p>
            <a:pPr marL="798513" indent="-798513">
              <a:spcBef>
                <a:spcPct val="50000"/>
              </a:spcBef>
            </a:pPr>
            <a:r>
              <a:rPr lang="en-US" sz="1200" dirty="0">
                <a:solidFill>
                  <a:schemeClr val="tx1">
                    <a:lumMod val="50000"/>
                    <a:lumOff val="50000"/>
                  </a:schemeClr>
                </a:solidFill>
                <a:latin typeface="Arial" pitchFamily="34" charset="0"/>
                <a:cs typeface="Arial" pitchFamily="34" charset="0"/>
              </a:rPr>
              <a:t> </a:t>
            </a:r>
          </a:p>
        </p:txBody>
      </p:sp>
    </p:spTree>
    <p:extLst>
      <p:ext uri="{BB962C8B-B14F-4D97-AF65-F5344CB8AC3E}">
        <p14:creationId xmlns:p14="http://schemas.microsoft.com/office/powerpoint/2010/main" val="2982332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Percent of Population Below Poverty Threshold, Texas, 2010-2015</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1220376"/>
              </p:ext>
            </p:extLst>
          </p:nvPr>
        </p:nvGraphicFramePr>
        <p:xfrm>
          <a:off x="838198" y="1600200"/>
          <a:ext cx="7696201" cy="4724398"/>
        </p:xfrm>
        <a:graphic>
          <a:graphicData uri="http://schemas.openxmlformats.org/drawingml/2006/table">
            <a:tbl>
              <a:tblPr>
                <a:tableStyleId>{69CF1AB2-1976-4502-BF36-3FF5EA218861}</a:tableStyleId>
              </a:tblPr>
              <a:tblGrid>
                <a:gridCol w="3634563">
                  <a:extLst>
                    <a:ext uri="{9D8B030D-6E8A-4147-A177-3AD203B41FA5}">
                      <a16:colId xmlns:a16="http://schemas.microsoft.com/office/drawing/2014/main" xmlns="" val="20000"/>
                    </a:ext>
                  </a:extLst>
                </a:gridCol>
                <a:gridCol w="1567673">
                  <a:extLst>
                    <a:ext uri="{9D8B030D-6E8A-4147-A177-3AD203B41FA5}">
                      <a16:colId xmlns:a16="http://schemas.microsoft.com/office/drawing/2014/main" xmlns="" val="20001"/>
                    </a:ext>
                  </a:extLst>
                </a:gridCol>
                <a:gridCol w="1106593">
                  <a:extLst>
                    <a:ext uri="{9D8B030D-6E8A-4147-A177-3AD203B41FA5}">
                      <a16:colId xmlns:a16="http://schemas.microsoft.com/office/drawing/2014/main" xmlns="" val="20002"/>
                    </a:ext>
                  </a:extLst>
                </a:gridCol>
                <a:gridCol w="1387372">
                  <a:extLst>
                    <a:ext uri="{9D8B030D-6E8A-4147-A177-3AD203B41FA5}">
                      <a16:colId xmlns:a16="http://schemas.microsoft.com/office/drawing/2014/main" xmlns="" val="20003"/>
                    </a:ext>
                  </a:extLst>
                </a:gridCol>
              </a:tblGrid>
              <a:tr h="338783">
                <a:tc rowSpan="2">
                  <a:txBody>
                    <a:bodyPr/>
                    <a:lstStyle/>
                    <a:p>
                      <a:pPr algn="ctr" fontAlgn="ctr"/>
                      <a:r>
                        <a:rPr lang="en-US" sz="1800" b="1" u="none" strike="noStrike" dirty="0">
                          <a:effectLst/>
                        </a:rPr>
                        <a:t> </a:t>
                      </a:r>
                      <a:endParaRPr lang="en-US" sz="1800" b="1" i="0" u="none" strike="noStrike" dirty="0">
                        <a:solidFill>
                          <a:srgbClr val="000000"/>
                        </a:solidFill>
                        <a:effectLst/>
                        <a:latin typeface="SansSerif" panose="00000400000000000000" pitchFamily="2" charset="2"/>
                      </a:endParaRPr>
                    </a:p>
                    <a:p>
                      <a:pPr algn="l" fontAlgn="t"/>
                      <a:r>
                        <a:rPr lang="en-US" sz="1800" b="1" u="none" strike="noStrike" dirty="0">
                          <a:effectLst/>
                        </a:rPr>
                        <a:t> </a:t>
                      </a:r>
                      <a:endParaRPr lang="en-US" sz="1800" b="1" i="0" u="none" strike="noStrike" dirty="0">
                        <a:solidFill>
                          <a:srgbClr val="000000"/>
                        </a:solidFill>
                        <a:effectLst/>
                        <a:latin typeface="SansSerif" panose="00000400000000000000" pitchFamily="2" charset="2"/>
                      </a:endParaRPr>
                    </a:p>
                    <a:p>
                      <a:pPr algn="l" fontAlgn="t"/>
                      <a:r>
                        <a:rPr lang="en-US" sz="1800" b="1" u="none" strike="noStrike" dirty="0">
                          <a:effectLst/>
                        </a:rPr>
                        <a:t> </a:t>
                      </a:r>
                      <a:endParaRPr lang="en-US" sz="1800" b="1" i="0" u="none" strike="noStrike" dirty="0">
                        <a:solidFill>
                          <a:srgbClr val="000000"/>
                        </a:solidFill>
                        <a:effectLst/>
                        <a:latin typeface="SansSerif" panose="00000400000000000000" pitchFamily="2" charset="2"/>
                      </a:endParaRPr>
                    </a:p>
                    <a:p>
                      <a:pPr algn="l" fontAlgn="t"/>
                      <a:r>
                        <a:rPr lang="en-US" sz="1800" b="1" u="none" strike="noStrike" dirty="0">
                          <a:effectLst/>
                        </a:rPr>
                        <a:t> </a:t>
                      </a:r>
                      <a:endParaRPr lang="en-US" sz="1800" b="1" i="0" u="none" strike="noStrike" dirty="0">
                        <a:solidFill>
                          <a:srgbClr val="000000"/>
                        </a:solidFill>
                        <a:effectLst/>
                        <a:latin typeface="SansSerif" panose="00000400000000000000" pitchFamily="2" charset="2"/>
                      </a:endParaRPr>
                    </a:p>
                  </a:txBody>
                  <a:tcPr marL="3810" marR="3810" marT="3810" marB="0" anchor="ctr"/>
                </a:tc>
                <a:tc gridSpan="3">
                  <a:txBody>
                    <a:bodyPr/>
                    <a:lstStyle/>
                    <a:p>
                      <a:pPr algn="ctr" fontAlgn="t"/>
                      <a:r>
                        <a:rPr lang="en-US" sz="1800" b="1" u="none" strike="noStrike" dirty="0">
                          <a:effectLst/>
                        </a:rPr>
                        <a:t>Percent below poverty level</a:t>
                      </a:r>
                      <a:endParaRPr lang="en-US" sz="1800" b="1" i="0" u="none" strike="noStrike" dirty="0">
                        <a:solidFill>
                          <a:srgbClr val="000000"/>
                        </a:solidFill>
                        <a:effectLst/>
                        <a:latin typeface="SansSerif" panose="00000400000000000000" pitchFamily="2" charset="2"/>
                      </a:endParaRPr>
                    </a:p>
                  </a:txBody>
                  <a:tcPr marL="3810" marR="3810" marT="381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1002426">
                <a:tc vMerge="1">
                  <a:txBody>
                    <a:bodyPr/>
                    <a:lstStyle/>
                    <a:p>
                      <a:pPr algn="l" fontAlgn="t"/>
                      <a:endParaRPr lang="en-US" sz="1000" b="0" i="0" u="none" strike="noStrike">
                        <a:solidFill>
                          <a:srgbClr val="000000"/>
                        </a:solidFill>
                        <a:effectLst/>
                        <a:latin typeface="SansSerif" panose="00000400000000000000" pitchFamily="2" charset="2"/>
                      </a:endParaRPr>
                    </a:p>
                  </a:txBody>
                  <a:tcPr marL="3810" marR="3810" marT="3810" marB="0"/>
                </a:tc>
                <a:tc>
                  <a:txBody>
                    <a:bodyPr/>
                    <a:lstStyle/>
                    <a:p>
                      <a:pPr algn="ctr" fontAlgn="t"/>
                      <a:r>
                        <a:rPr lang="en-US" sz="1800" b="1" u="none" strike="noStrike" dirty="0">
                          <a:effectLst/>
                        </a:rPr>
                        <a:t>2010</a:t>
                      </a:r>
                      <a:endParaRPr lang="en-US" sz="1800" b="1" i="0" u="none" strike="noStrike" dirty="0">
                        <a:solidFill>
                          <a:srgbClr val="000000"/>
                        </a:solidFill>
                        <a:effectLst/>
                        <a:latin typeface="SansSerif" panose="00000400000000000000" pitchFamily="2" charset="2"/>
                      </a:endParaRPr>
                    </a:p>
                  </a:txBody>
                  <a:tcPr marL="3810" marR="3810" marT="3810" marB="0" anchor="ctr"/>
                </a:tc>
                <a:tc>
                  <a:txBody>
                    <a:bodyPr/>
                    <a:lstStyle/>
                    <a:p>
                      <a:pPr algn="ctr" fontAlgn="b"/>
                      <a:r>
                        <a:rPr lang="en-US" sz="1800" b="1" u="none" strike="noStrike" dirty="0">
                          <a:effectLst/>
                        </a:rPr>
                        <a:t>2014</a:t>
                      </a:r>
                      <a:endParaRPr lang="en-US" sz="1800" b="1" i="0" u="none" strike="noStrike" dirty="0">
                        <a:effectLst/>
                        <a:latin typeface="Arial" panose="020B0604020202020204" pitchFamily="34" charset="0"/>
                      </a:endParaRPr>
                    </a:p>
                  </a:txBody>
                  <a:tcPr marL="3810" marR="3810" marT="3810" marB="0" anchor="ctr"/>
                </a:tc>
                <a:tc>
                  <a:txBody>
                    <a:bodyPr/>
                    <a:lstStyle/>
                    <a:p>
                      <a:pPr algn="ctr" fontAlgn="b"/>
                      <a:r>
                        <a:rPr lang="en-US" sz="1800" b="1" u="none" strike="noStrike" dirty="0">
                          <a:effectLst/>
                        </a:rPr>
                        <a:t>Difference</a:t>
                      </a:r>
                      <a:endParaRPr lang="en-US" sz="1800" b="1" i="0" u="none" strike="noStrike" dirty="0">
                        <a:effectLst/>
                        <a:latin typeface="Arial" panose="020B0604020202020204" pitchFamily="34" charset="0"/>
                      </a:endParaRPr>
                    </a:p>
                  </a:txBody>
                  <a:tcPr marL="3810" marR="3810" marT="3810" marB="0" anchor="ctr"/>
                </a:tc>
                <a:extLst>
                  <a:ext uri="{0D108BD9-81ED-4DB2-BD59-A6C34878D82A}">
                    <a16:rowId xmlns:a16="http://schemas.microsoft.com/office/drawing/2014/main" xmlns="" val="10001"/>
                  </a:ext>
                </a:extLst>
              </a:tr>
              <a:tr h="672925">
                <a:tc>
                  <a:txBody>
                    <a:bodyPr/>
                    <a:lstStyle/>
                    <a:p>
                      <a:pPr algn="l" fontAlgn="t"/>
                      <a:r>
                        <a:rPr lang="en-US" sz="1800" b="1" u="none" strike="noStrike" dirty="0">
                          <a:effectLst/>
                        </a:rPr>
                        <a:t>Population for whom poverty status is determined</a:t>
                      </a:r>
                      <a:endParaRPr lang="en-US" sz="1800" b="1" i="0" u="none" strike="noStrike" dirty="0">
                        <a:solidFill>
                          <a:srgbClr val="000000"/>
                        </a:solidFill>
                        <a:effectLst/>
                        <a:latin typeface="SansSerif" panose="00000400000000000000" pitchFamily="2" charset="2"/>
                      </a:endParaRPr>
                    </a:p>
                  </a:txBody>
                  <a:tcPr marL="3810" marR="3810" marT="3810" marB="0"/>
                </a:tc>
                <a:tc>
                  <a:txBody>
                    <a:bodyPr/>
                    <a:lstStyle/>
                    <a:p>
                      <a:pPr algn="ctr" fontAlgn="t"/>
                      <a:r>
                        <a:rPr lang="en-US" sz="1800" b="1" u="none" strike="noStrike" dirty="0">
                          <a:effectLst/>
                        </a:rPr>
                        <a:t>17.9%</a:t>
                      </a:r>
                      <a:endParaRPr lang="en-US" sz="1800" b="1" i="0" u="none" strike="noStrike" dirty="0">
                        <a:solidFill>
                          <a:srgbClr val="000000"/>
                        </a:solidFill>
                        <a:effectLst/>
                        <a:latin typeface="SansSerif" panose="00000400000000000000" pitchFamily="2" charset="2"/>
                      </a:endParaRPr>
                    </a:p>
                  </a:txBody>
                  <a:tcPr marL="3810" marR="3810" marT="3810" marB="0" anchor="ctr"/>
                </a:tc>
                <a:tc>
                  <a:txBody>
                    <a:bodyPr/>
                    <a:lstStyle/>
                    <a:p>
                      <a:pPr algn="ctr" fontAlgn="t"/>
                      <a:r>
                        <a:rPr lang="en-US" sz="1800" b="1" u="none" strike="noStrike" dirty="0">
                          <a:effectLst/>
                        </a:rPr>
                        <a:t>15.9%</a:t>
                      </a:r>
                      <a:endParaRPr lang="en-US" sz="1800" b="1" i="0" u="none" strike="noStrike" dirty="0">
                        <a:solidFill>
                          <a:srgbClr val="000000"/>
                        </a:solidFill>
                        <a:effectLst/>
                        <a:latin typeface="SansSerif" panose="00000400000000000000" pitchFamily="2" charset="2"/>
                      </a:endParaRPr>
                    </a:p>
                  </a:txBody>
                  <a:tcPr marL="3810" marR="3810" marT="3810" marB="0" anchor="ctr"/>
                </a:tc>
                <a:tc>
                  <a:txBody>
                    <a:bodyPr/>
                    <a:lstStyle/>
                    <a:p>
                      <a:pPr algn="ctr" fontAlgn="b"/>
                      <a:r>
                        <a:rPr lang="en-US" sz="1800" b="1" u="none" strike="noStrike" dirty="0">
                          <a:effectLst/>
                        </a:rPr>
                        <a:t>-2.0%</a:t>
                      </a:r>
                      <a:endParaRPr lang="en-US" sz="1800" b="1" i="0" u="none" strike="noStrike" dirty="0">
                        <a:effectLst/>
                        <a:latin typeface="Arial" panose="020B0604020202020204" pitchFamily="34" charset="0"/>
                      </a:endParaRPr>
                    </a:p>
                  </a:txBody>
                  <a:tcPr marL="3810" marR="3810" marT="3810" marB="0" anchor="ctr"/>
                </a:tc>
                <a:extLst>
                  <a:ext uri="{0D108BD9-81ED-4DB2-BD59-A6C34878D82A}">
                    <a16:rowId xmlns:a16="http://schemas.microsoft.com/office/drawing/2014/main" xmlns="" val="10002"/>
                  </a:ext>
                </a:extLst>
              </a:tr>
              <a:tr h="338783">
                <a:tc>
                  <a:txBody>
                    <a:bodyPr/>
                    <a:lstStyle/>
                    <a:p>
                      <a:pPr algn="l" fontAlgn="t"/>
                      <a:r>
                        <a:rPr lang="en-US" sz="1800" b="1" u="none" strike="noStrike">
                          <a:effectLst/>
                        </a:rPr>
                        <a:t>AGE</a:t>
                      </a:r>
                      <a:endParaRPr lang="en-US" sz="1800" b="1" i="0" u="none" strike="noStrike">
                        <a:solidFill>
                          <a:srgbClr val="000000"/>
                        </a:solidFill>
                        <a:effectLst/>
                        <a:latin typeface="SansSerif" panose="00000400000000000000" pitchFamily="2" charset="2"/>
                      </a:endParaRPr>
                    </a:p>
                  </a:txBody>
                  <a:tcPr marL="3810" marR="3810" marT="3810" marB="0"/>
                </a:tc>
                <a:tc>
                  <a:txBody>
                    <a:bodyPr/>
                    <a:lstStyle/>
                    <a:p>
                      <a:pPr algn="ctr" fontAlgn="t"/>
                      <a:r>
                        <a:rPr lang="en-US" sz="1800" b="1" u="none" strike="noStrike" dirty="0">
                          <a:effectLst/>
                        </a:rPr>
                        <a:t> </a:t>
                      </a:r>
                      <a:endParaRPr lang="en-US" sz="1800" b="1" i="0" u="none" strike="noStrike" dirty="0">
                        <a:solidFill>
                          <a:srgbClr val="000000"/>
                        </a:solidFill>
                        <a:effectLst/>
                        <a:latin typeface="SansSerif" panose="00000400000000000000" pitchFamily="2" charset="2"/>
                      </a:endParaRPr>
                    </a:p>
                  </a:txBody>
                  <a:tcPr marL="3810" marR="3810" marT="3810" marB="0" anchor="ctr"/>
                </a:tc>
                <a:tc>
                  <a:txBody>
                    <a:bodyPr/>
                    <a:lstStyle/>
                    <a:p>
                      <a:pPr algn="ctr" fontAlgn="t"/>
                      <a:r>
                        <a:rPr lang="en-US" sz="1800" b="1" u="none" strike="noStrike">
                          <a:effectLst/>
                        </a:rPr>
                        <a:t> </a:t>
                      </a:r>
                      <a:endParaRPr lang="en-US" sz="1800" b="1" i="0" u="none" strike="noStrike">
                        <a:solidFill>
                          <a:srgbClr val="000000"/>
                        </a:solidFill>
                        <a:effectLst/>
                        <a:latin typeface="SansSerif" panose="00000400000000000000" pitchFamily="2" charset="2"/>
                      </a:endParaRPr>
                    </a:p>
                  </a:txBody>
                  <a:tcPr marL="3810" marR="3810" marT="3810" marB="0" anchor="ctr"/>
                </a:tc>
                <a:tc>
                  <a:txBody>
                    <a:bodyPr/>
                    <a:lstStyle/>
                    <a:p>
                      <a:pPr algn="ctr" fontAlgn="b"/>
                      <a:endParaRPr lang="en-US" sz="1800" b="1" i="0" u="none" strike="noStrike">
                        <a:effectLst/>
                        <a:latin typeface="Arial" panose="020B0604020202020204" pitchFamily="34" charset="0"/>
                      </a:endParaRPr>
                    </a:p>
                  </a:txBody>
                  <a:tcPr marL="3810" marR="3810" marT="3810" marB="0" anchor="ctr"/>
                </a:tc>
                <a:extLst>
                  <a:ext uri="{0D108BD9-81ED-4DB2-BD59-A6C34878D82A}">
                    <a16:rowId xmlns:a16="http://schemas.microsoft.com/office/drawing/2014/main" xmlns="" val="10003"/>
                  </a:ext>
                </a:extLst>
              </a:tr>
              <a:tr h="338783">
                <a:tc>
                  <a:txBody>
                    <a:bodyPr/>
                    <a:lstStyle/>
                    <a:p>
                      <a:pPr algn="l" fontAlgn="t"/>
                      <a:r>
                        <a:rPr lang="en-US" sz="1800" b="1" u="none" strike="noStrike">
                          <a:effectLst/>
                        </a:rPr>
                        <a:t>  Under 18 years</a:t>
                      </a:r>
                      <a:endParaRPr lang="en-US" sz="1800" b="1" i="0" u="none" strike="noStrike">
                        <a:solidFill>
                          <a:srgbClr val="000000"/>
                        </a:solidFill>
                        <a:effectLst/>
                        <a:latin typeface="SansSerif" panose="00000400000000000000" pitchFamily="2" charset="2"/>
                      </a:endParaRPr>
                    </a:p>
                  </a:txBody>
                  <a:tcPr marL="3810" marR="3810" marT="3810" marB="0"/>
                </a:tc>
                <a:tc>
                  <a:txBody>
                    <a:bodyPr/>
                    <a:lstStyle/>
                    <a:p>
                      <a:pPr algn="ctr" fontAlgn="t"/>
                      <a:r>
                        <a:rPr lang="en-US" sz="1800" b="1" u="none" strike="noStrike" dirty="0">
                          <a:effectLst/>
                        </a:rPr>
                        <a:t>25.7%</a:t>
                      </a:r>
                      <a:endParaRPr lang="en-US" sz="1800" b="1" i="0" u="none" strike="noStrike" dirty="0">
                        <a:solidFill>
                          <a:srgbClr val="000000"/>
                        </a:solidFill>
                        <a:effectLst/>
                        <a:latin typeface="SansSerif" panose="00000400000000000000" pitchFamily="2" charset="2"/>
                      </a:endParaRPr>
                    </a:p>
                  </a:txBody>
                  <a:tcPr marL="3810" marR="3810" marT="3810" marB="0" anchor="ctr"/>
                </a:tc>
                <a:tc>
                  <a:txBody>
                    <a:bodyPr/>
                    <a:lstStyle/>
                    <a:p>
                      <a:pPr algn="ctr" fontAlgn="t"/>
                      <a:r>
                        <a:rPr lang="en-US" sz="1800" b="1" u="none" strike="noStrike">
                          <a:effectLst/>
                        </a:rPr>
                        <a:t>23.0%</a:t>
                      </a:r>
                      <a:endParaRPr lang="en-US" sz="1800" b="1" i="0" u="none" strike="noStrike">
                        <a:solidFill>
                          <a:srgbClr val="000000"/>
                        </a:solidFill>
                        <a:effectLst/>
                        <a:latin typeface="SansSerif" panose="00000400000000000000" pitchFamily="2" charset="2"/>
                      </a:endParaRPr>
                    </a:p>
                  </a:txBody>
                  <a:tcPr marL="3810" marR="3810" marT="3810" marB="0" anchor="ctr"/>
                </a:tc>
                <a:tc>
                  <a:txBody>
                    <a:bodyPr/>
                    <a:lstStyle/>
                    <a:p>
                      <a:pPr algn="ctr" fontAlgn="b"/>
                      <a:r>
                        <a:rPr lang="en-US" sz="1800" b="1" u="none" strike="noStrike">
                          <a:effectLst/>
                        </a:rPr>
                        <a:t>-2.7%</a:t>
                      </a:r>
                      <a:endParaRPr lang="en-US" sz="1800" b="1" i="0" u="none" strike="noStrike">
                        <a:effectLst/>
                        <a:latin typeface="Arial" panose="020B0604020202020204" pitchFamily="34" charset="0"/>
                      </a:endParaRPr>
                    </a:p>
                  </a:txBody>
                  <a:tcPr marL="3810" marR="3810" marT="3810" marB="0" anchor="ctr"/>
                </a:tc>
                <a:extLst>
                  <a:ext uri="{0D108BD9-81ED-4DB2-BD59-A6C34878D82A}">
                    <a16:rowId xmlns:a16="http://schemas.microsoft.com/office/drawing/2014/main" xmlns="" val="10004"/>
                  </a:ext>
                </a:extLst>
              </a:tr>
              <a:tr h="338783">
                <a:tc>
                  <a:txBody>
                    <a:bodyPr/>
                    <a:lstStyle/>
                    <a:p>
                      <a:pPr algn="l" fontAlgn="t"/>
                      <a:r>
                        <a:rPr lang="en-US" sz="1800" b="1" u="none" strike="noStrike">
                          <a:effectLst/>
                        </a:rPr>
                        <a:t>  18 to 64 years</a:t>
                      </a:r>
                      <a:endParaRPr lang="en-US" sz="1800" b="1" i="0" u="none" strike="noStrike">
                        <a:solidFill>
                          <a:srgbClr val="000000"/>
                        </a:solidFill>
                        <a:effectLst/>
                        <a:latin typeface="SansSerif" panose="00000400000000000000" pitchFamily="2" charset="2"/>
                      </a:endParaRPr>
                    </a:p>
                  </a:txBody>
                  <a:tcPr marL="3810" marR="3810" marT="3810" marB="0"/>
                </a:tc>
                <a:tc>
                  <a:txBody>
                    <a:bodyPr/>
                    <a:lstStyle/>
                    <a:p>
                      <a:pPr algn="ctr" fontAlgn="t"/>
                      <a:r>
                        <a:rPr lang="en-US" sz="1800" b="1" u="none" strike="noStrike" dirty="0">
                          <a:effectLst/>
                        </a:rPr>
                        <a:t>15.6%</a:t>
                      </a:r>
                      <a:endParaRPr lang="en-US" sz="1800" b="1" i="0" u="none" strike="noStrike" dirty="0">
                        <a:solidFill>
                          <a:srgbClr val="000000"/>
                        </a:solidFill>
                        <a:effectLst/>
                        <a:latin typeface="SansSerif" panose="00000400000000000000" pitchFamily="2" charset="2"/>
                      </a:endParaRPr>
                    </a:p>
                  </a:txBody>
                  <a:tcPr marL="3810" marR="3810" marT="3810" marB="0" anchor="ctr"/>
                </a:tc>
                <a:tc>
                  <a:txBody>
                    <a:bodyPr/>
                    <a:lstStyle/>
                    <a:p>
                      <a:pPr algn="ctr" fontAlgn="t"/>
                      <a:r>
                        <a:rPr lang="en-US" sz="1800" b="1" u="none" strike="noStrike">
                          <a:effectLst/>
                        </a:rPr>
                        <a:t>13.8%</a:t>
                      </a:r>
                      <a:endParaRPr lang="en-US" sz="1800" b="1" i="0" u="none" strike="noStrike">
                        <a:solidFill>
                          <a:srgbClr val="000000"/>
                        </a:solidFill>
                        <a:effectLst/>
                        <a:latin typeface="SansSerif" panose="00000400000000000000" pitchFamily="2" charset="2"/>
                      </a:endParaRPr>
                    </a:p>
                  </a:txBody>
                  <a:tcPr marL="3810" marR="3810" marT="3810" marB="0" anchor="ctr"/>
                </a:tc>
                <a:tc>
                  <a:txBody>
                    <a:bodyPr/>
                    <a:lstStyle/>
                    <a:p>
                      <a:pPr algn="ctr" fontAlgn="b"/>
                      <a:r>
                        <a:rPr lang="en-US" sz="1800" b="1" u="none" strike="noStrike">
                          <a:effectLst/>
                        </a:rPr>
                        <a:t>-1.8%</a:t>
                      </a:r>
                      <a:endParaRPr lang="en-US" sz="1800" b="1" i="0" u="none" strike="noStrike">
                        <a:effectLst/>
                        <a:latin typeface="Arial" panose="020B0604020202020204" pitchFamily="34" charset="0"/>
                      </a:endParaRPr>
                    </a:p>
                  </a:txBody>
                  <a:tcPr marL="3810" marR="3810" marT="3810" marB="0" anchor="ctr"/>
                </a:tc>
                <a:extLst>
                  <a:ext uri="{0D108BD9-81ED-4DB2-BD59-A6C34878D82A}">
                    <a16:rowId xmlns:a16="http://schemas.microsoft.com/office/drawing/2014/main" xmlns="" val="10005"/>
                  </a:ext>
                </a:extLst>
              </a:tr>
              <a:tr h="338783">
                <a:tc>
                  <a:txBody>
                    <a:bodyPr/>
                    <a:lstStyle/>
                    <a:p>
                      <a:pPr algn="l" fontAlgn="t"/>
                      <a:r>
                        <a:rPr lang="en-US" sz="1800" b="1" u="none" strike="noStrike">
                          <a:effectLst/>
                        </a:rPr>
                        <a:t>  65 years and over</a:t>
                      </a:r>
                      <a:endParaRPr lang="en-US" sz="1800" b="1" i="0" u="none" strike="noStrike">
                        <a:solidFill>
                          <a:srgbClr val="000000"/>
                        </a:solidFill>
                        <a:effectLst/>
                        <a:latin typeface="SansSerif" panose="00000400000000000000" pitchFamily="2" charset="2"/>
                      </a:endParaRPr>
                    </a:p>
                  </a:txBody>
                  <a:tcPr marL="3810" marR="3810" marT="3810" marB="0"/>
                </a:tc>
                <a:tc>
                  <a:txBody>
                    <a:bodyPr/>
                    <a:lstStyle/>
                    <a:p>
                      <a:pPr algn="ctr" fontAlgn="t"/>
                      <a:r>
                        <a:rPr lang="en-US" sz="1800" b="1" u="none" strike="noStrike" dirty="0">
                          <a:effectLst/>
                        </a:rPr>
                        <a:t>10.7%</a:t>
                      </a:r>
                      <a:endParaRPr lang="en-US" sz="1800" b="1" i="0" u="none" strike="noStrike" dirty="0">
                        <a:solidFill>
                          <a:srgbClr val="000000"/>
                        </a:solidFill>
                        <a:effectLst/>
                        <a:latin typeface="SansSerif" panose="00000400000000000000" pitchFamily="2" charset="2"/>
                      </a:endParaRPr>
                    </a:p>
                  </a:txBody>
                  <a:tcPr marL="3810" marR="3810" marT="3810" marB="0" anchor="ctr"/>
                </a:tc>
                <a:tc>
                  <a:txBody>
                    <a:bodyPr/>
                    <a:lstStyle/>
                    <a:p>
                      <a:pPr algn="ctr" fontAlgn="t"/>
                      <a:r>
                        <a:rPr lang="en-US" sz="1800" b="1" u="none" strike="noStrike">
                          <a:effectLst/>
                        </a:rPr>
                        <a:t>10.3%</a:t>
                      </a:r>
                      <a:endParaRPr lang="en-US" sz="1800" b="1" i="0" u="none" strike="noStrike">
                        <a:solidFill>
                          <a:srgbClr val="000000"/>
                        </a:solidFill>
                        <a:effectLst/>
                        <a:latin typeface="SansSerif" panose="00000400000000000000" pitchFamily="2" charset="2"/>
                      </a:endParaRPr>
                    </a:p>
                  </a:txBody>
                  <a:tcPr marL="3810" marR="3810" marT="3810" marB="0" anchor="ctr"/>
                </a:tc>
                <a:tc>
                  <a:txBody>
                    <a:bodyPr/>
                    <a:lstStyle/>
                    <a:p>
                      <a:pPr algn="ctr" fontAlgn="b"/>
                      <a:r>
                        <a:rPr lang="en-US" sz="1800" b="1" u="none" strike="noStrike">
                          <a:effectLst/>
                        </a:rPr>
                        <a:t>-0.4%</a:t>
                      </a:r>
                      <a:endParaRPr lang="en-US" sz="1800" b="1" i="0" u="none" strike="noStrike">
                        <a:effectLst/>
                        <a:latin typeface="Arial" panose="020B0604020202020204" pitchFamily="34" charset="0"/>
                      </a:endParaRPr>
                    </a:p>
                  </a:txBody>
                  <a:tcPr marL="3810" marR="3810" marT="3810" marB="0" anchor="ctr"/>
                </a:tc>
                <a:extLst>
                  <a:ext uri="{0D108BD9-81ED-4DB2-BD59-A6C34878D82A}">
                    <a16:rowId xmlns:a16="http://schemas.microsoft.com/office/drawing/2014/main" xmlns="" val="10006"/>
                  </a:ext>
                </a:extLst>
              </a:tr>
              <a:tr h="338783">
                <a:tc>
                  <a:txBody>
                    <a:bodyPr/>
                    <a:lstStyle/>
                    <a:p>
                      <a:pPr algn="l" fontAlgn="t"/>
                      <a:r>
                        <a:rPr lang="en-US" sz="1800" b="1" u="none" strike="noStrike">
                          <a:effectLst/>
                        </a:rPr>
                        <a:t> </a:t>
                      </a:r>
                      <a:endParaRPr lang="en-US" sz="1800" b="1" i="0" u="none" strike="noStrike">
                        <a:solidFill>
                          <a:srgbClr val="000000"/>
                        </a:solidFill>
                        <a:effectLst/>
                        <a:latin typeface="SansSerif" panose="00000400000000000000" pitchFamily="2" charset="2"/>
                      </a:endParaRPr>
                    </a:p>
                  </a:txBody>
                  <a:tcPr marL="3810" marR="3810" marT="3810" marB="0"/>
                </a:tc>
                <a:tc>
                  <a:txBody>
                    <a:bodyPr/>
                    <a:lstStyle/>
                    <a:p>
                      <a:pPr algn="ctr" fontAlgn="t"/>
                      <a:r>
                        <a:rPr lang="en-US" sz="1800" b="1" u="none" strike="noStrike" dirty="0">
                          <a:effectLst/>
                        </a:rPr>
                        <a:t> </a:t>
                      </a:r>
                      <a:endParaRPr lang="en-US" sz="1800" b="1" i="0" u="none" strike="noStrike" dirty="0">
                        <a:solidFill>
                          <a:srgbClr val="000000"/>
                        </a:solidFill>
                        <a:effectLst/>
                        <a:latin typeface="SansSerif" panose="00000400000000000000" pitchFamily="2" charset="2"/>
                      </a:endParaRPr>
                    </a:p>
                  </a:txBody>
                  <a:tcPr marL="3810" marR="3810" marT="3810" marB="0" anchor="ctr"/>
                </a:tc>
                <a:tc>
                  <a:txBody>
                    <a:bodyPr/>
                    <a:lstStyle/>
                    <a:p>
                      <a:pPr algn="ctr" fontAlgn="t"/>
                      <a:r>
                        <a:rPr lang="en-US" sz="1800" b="1" u="none" strike="noStrike" dirty="0">
                          <a:effectLst/>
                        </a:rPr>
                        <a:t> </a:t>
                      </a:r>
                      <a:endParaRPr lang="en-US" sz="1800" b="1" i="0" u="none" strike="noStrike" dirty="0">
                        <a:solidFill>
                          <a:srgbClr val="000000"/>
                        </a:solidFill>
                        <a:effectLst/>
                        <a:latin typeface="SansSerif" panose="00000400000000000000" pitchFamily="2" charset="2"/>
                      </a:endParaRPr>
                    </a:p>
                  </a:txBody>
                  <a:tcPr marL="3810" marR="3810" marT="3810" marB="0" anchor="ctr"/>
                </a:tc>
                <a:tc>
                  <a:txBody>
                    <a:bodyPr/>
                    <a:lstStyle/>
                    <a:p>
                      <a:pPr algn="ctr" fontAlgn="b"/>
                      <a:endParaRPr lang="en-US" sz="1800" b="1" i="0" u="none" strike="noStrike">
                        <a:effectLst/>
                        <a:latin typeface="Arial" panose="020B0604020202020204" pitchFamily="34" charset="0"/>
                      </a:endParaRPr>
                    </a:p>
                  </a:txBody>
                  <a:tcPr marL="3810" marR="3810" marT="3810" marB="0" anchor="ctr"/>
                </a:tc>
                <a:extLst>
                  <a:ext uri="{0D108BD9-81ED-4DB2-BD59-A6C34878D82A}">
                    <a16:rowId xmlns:a16="http://schemas.microsoft.com/office/drawing/2014/main" xmlns="" val="10007"/>
                  </a:ext>
                </a:extLst>
              </a:tr>
              <a:tr h="338783">
                <a:tc>
                  <a:txBody>
                    <a:bodyPr/>
                    <a:lstStyle/>
                    <a:p>
                      <a:pPr algn="l" fontAlgn="t"/>
                      <a:r>
                        <a:rPr lang="en-US" sz="1800" b="1" u="none" strike="noStrike">
                          <a:effectLst/>
                        </a:rPr>
                        <a:t>SEX</a:t>
                      </a:r>
                      <a:endParaRPr lang="en-US" sz="1800" b="1" i="0" u="none" strike="noStrike">
                        <a:solidFill>
                          <a:srgbClr val="000000"/>
                        </a:solidFill>
                        <a:effectLst/>
                        <a:latin typeface="SansSerif" panose="00000400000000000000" pitchFamily="2" charset="2"/>
                      </a:endParaRPr>
                    </a:p>
                  </a:txBody>
                  <a:tcPr marL="3810" marR="3810" marT="3810" marB="0"/>
                </a:tc>
                <a:tc>
                  <a:txBody>
                    <a:bodyPr/>
                    <a:lstStyle/>
                    <a:p>
                      <a:pPr algn="ctr" fontAlgn="t"/>
                      <a:r>
                        <a:rPr lang="en-US" sz="1800" b="1" u="none" strike="noStrike" dirty="0">
                          <a:effectLst/>
                        </a:rPr>
                        <a:t> </a:t>
                      </a:r>
                      <a:endParaRPr lang="en-US" sz="1800" b="1" i="0" u="none" strike="noStrike" dirty="0">
                        <a:solidFill>
                          <a:srgbClr val="000000"/>
                        </a:solidFill>
                        <a:effectLst/>
                        <a:latin typeface="SansSerif" panose="00000400000000000000" pitchFamily="2" charset="2"/>
                      </a:endParaRPr>
                    </a:p>
                  </a:txBody>
                  <a:tcPr marL="3810" marR="3810" marT="3810" marB="0" anchor="ctr"/>
                </a:tc>
                <a:tc>
                  <a:txBody>
                    <a:bodyPr/>
                    <a:lstStyle/>
                    <a:p>
                      <a:pPr algn="ctr" fontAlgn="t"/>
                      <a:r>
                        <a:rPr lang="en-US" sz="1800" b="1" u="none" strike="noStrike" dirty="0">
                          <a:effectLst/>
                        </a:rPr>
                        <a:t> </a:t>
                      </a:r>
                      <a:endParaRPr lang="en-US" sz="1800" b="1" i="0" u="none" strike="noStrike" dirty="0">
                        <a:solidFill>
                          <a:srgbClr val="000000"/>
                        </a:solidFill>
                        <a:effectLst/>
                        <a:latin typeface="SansSerif" panose="00000400000000000000" pitchFamily="2" charset="2"/>
                      </a:endParaRPr>
                    </a:p>
                  </a:txBody>
                  <a:tcPr marL="3810" marR="3810" marT="3810" marB="0" anchor="ctr"/>
                </a:tc>
                <a:tc>
                  <a:txBody>
                    <a:bodyPr/>
                    <a:lstStyle/>
                    <a:p>
                      <a:pPr algn="ctr" fontAlgn="b"/>
                      <a:endParaRPr lang="en-US" sz="1800" b="1" i="0" u="none" strike="noStrike">
                        <a:effectLst/>
                        <a:latin typeface="Arial" panose="020B0604020202020204" pitchFamily="34" charset="0"/>
                      </a:endParaRPr>
                    </a:p>
                  </a:txBody>
                  <a:tcPr marL="3810" marR="3810" marT="3810" marB="0" anchor="ctr"/>
                </a:tc>
                <a:extLst>
                  <a:ext uri="{0D108BD9-81ED-4DB2-BD59-A6C34878D82A}">
                    <a16:rowId xmlns:a16="http://schemas.microsoft.com/office/drawing/2014/main" xmlns="" val="10008"/>
                  </a:ext>
                </a:extLst>
              </a:tr>
              <a:tr h="338783">
                <a:tc>
                  <a:txBody>
                    <a:bodyPr/>
                    <a:lstStyle/>
                    <a:p>
                      <a:pPr algn="l" fontAlgn="t"/>
                      <a:r>
                        <a:rPr lang="en-US" sz="1800" b="1" u="none" strike="noStrike">
                          <a:effectLst/>
                        </a:rPr>
                        <a:t>  Male</a:t>
                      </a:r>
                      <a:endParaRPr lang="en-US" sz="1800" b="1" i="0" u="none" strike="noStrike">
                        <a:solidFill>
                          <a:srgbClr val="000000"/>
                        </a:solidFill>
                        <a:effectLst/>
                        <a:latin typeface="SansSerif" panose="00000400000000000000" pitchFamily="2" charset="2"/>
                      </a:endParaRPr>
                    </a:p>
                  </a:txBody>
                  <a:tcPr marL="3810" marR="3810" marT="3810" marB="0"/>
                </a:tc>
                <a:tc>
                  <a:txBody>
                    <a:bodyPr/>
                    <a:lstStyle/>
                    <a:p>
                      <a:pPr algn="ctr" fontAlgn="t"/>
                      <a:r>
                        <a:rPr lang="en-US" sz="1800" b="1" u="none" strike="noStrike" dirty="0">
                          <a:effectLst/>
                        </a:rPr>
                        <a:t>16.4%</a:t>
                      </a:r>
                      <a:endParaRPr lang="en-US" sz="1800" b="1" i="0" u="none" strike="noStrike" dirty="0">
                        <a:solidFill>
                          <a:srgbClr val="000000"/>
                        </a:solidFill>
                        <a:effectLst/>
                        <a:latin typeface="SansSerif" panose="00000400000000000000" pitchFamily="2" charset="2"/>
                      </a:endParaRPr>
                    </a:p>
                  </a:txBody>
                  <a:tcPr marL="3810" marR="3810" marT="3810" marB="0" anchor="ctr"/>
                </a:tc>
                <a:tc>
                  <a:txBody>
                    <a:bodyPr/>
                    <a:lstStyle/>
                    <a:p>
                      <a:pPr algn="ctr" fontAlgn="t"/>
                      <a:r>
                        <a:rPr lang="en-US" sz="1800" b="1" u="none" strike="noStrike" dirty="0">
                          <a:effectLst/>
                        </a:rPr>
                        <a:t>14.4%</a:t>
                      </a:r>
                      <a:endParaRPr lang="en-US" sz="1800" b="1" i="0" u="none" strike="noStrike" dirty="0">
                        <a:solidFill>
                          <a:srgbClr val="000000"/>
                        </a:solidFill>
                        <a:effectLst/>
                        <a:latin typeface="SansSerif" panose="00000400000000000000" pitchFamily="2" charset="2"/>
                      </a:endParaRPr>
                    </a:p>
                  </a:txBody>
                  <a:tcPr marL="3810" marR="3810" marT="3810" marB="0" anchor="ctr"/>
                </a:tc>
                <a:tc>
                  <a:txBody>
                    <a:bodyPr/>
                    <a:lstStyle/>
                    <a:p>
                      <a:pPr algn="ctr" fontAlgn="b"/>
                      <a:r>
                        <a:rPr lang="en-US" sz="1800" b="1" u="none" strike="noStrike" dirty="0">
                          <a:effectLst/>
                        </a:rPr>
                        <a:t>-2.0%</a:t>
                      </a:r>
                      <a:endParaRPr lang="en-US" sz="1800" b="1" i="0" u="none" strike="noStrike" dirty="0">
                        <a:effectLst/>
                        <a:latin typeface="Arial" panose="020B0604020202020204" pitchFamily="34" charset="0"/>
                      </a:endParaRPr>
                    </a:p>
                  </a:txBody>
                  <a:tcPr marL="3810" marR="3810" marT="3810" marB="0" anchor="ctr"/>
                </a:tc>
                <a:extLst>
                  <a:ext uri="{0D108BD9-81ED-4DB2-BD59-A6C34878D82A}">
                    <a16:rowId xmlns:a16="http://schemas.microsoft.com/office/drawing/2014/main" xmlns="" val="10009"/>
                  </a:ext>
                </a:extLst>
              </a:tr>
              <a:tr h="338783">
                <a:tc>
                  <a:txBody>
                    <a:bodyPr/>
                    <a:lstStyle/>
                    <a:p>
                      <a:pPr algn="l" fontAlgn="t"/>
                      <a:r>
                        <a:rPr lang="en-US" sz="1800" b="1" u="none" strike="noStrike">
                          <a:effectLst/>
                        </a:rPr>
                        <a:t>  Female</a:t>
                      </a:r>
                      <a:endParaRPr lang="en-US" sz="1800" b="1" i="0" u="none" strike="noStrike">
                        <a:solidFill>
                          <a:srgbClr val="000000"/>
                        </a:solidFill>
                        <a:effectLst/>
                        <a:latin typeface="SansSerif" panose="00000400000000000000" pitchFamily="2" charset="2"/>
                      </a:endParaRPr>
                    </a:p>
                  </a:txBody>
                  <a:tcPr marL="3810" marR="3810" marT="3810" marB="0"/>
                </a:tc>
                <a:tc>
                  <a:txBody>
                    <a:bodyPr/>
                    <a:lstStyle/>
                    <a:p>
                      <a:pPr algn="ctr" fontAlgn="t"/>
                      <a:r>
                        <a:rPr lang="en-US" sz="1800" b="1" u="none" strike="noStrike">
                          <a:effectLst/>
                        </a:rPr>
                        <a:t>19.4%</a:t>
                      </a:r>
                      <a:endParaRPr lang="en-US" sz="1800" b="1" i="0" u="none" strike="noStrike">
                        <a:solidFill>
                          <a:srgbClr val="000000"/>
                        </a:solidFill>
                        <a:effectLst/>
                        <a:latin typeface="SansSerif" panose="00000400000000000000" pitchFamily="2" charset="2"/>
                      </a:endParaRPr>
                    </a:p>
                  </a:txBody>
                  <a:tcPr marL="3810" marR="3810" marT="3810" marB="0" anchor="ctr"/>
                </a:tc>
                <a:tc>
                  <a:txBody>
                    <a:bodyPr/>
                    <a:lstStyle/>
                    <a:p>
                      <a:pPr algn="ctr" fontAlgn="t"/>
                      <a:r>
                        <a:rPr lang="en-US" sz="1800" b="1" u="none" strike="noStrike" dirty="0">
                          <a:effectLst/>
                        </a:rPr>
                        <a:t>17.3%</a:t>
                      </a:r>
                      <a:endParaRPr lang="en-US" sz="1800" b="1" i="0" u="none" strike="noStrike" dirty="0">
                        <a:solidFill>
                          <a:srgbClr val="000000"/>
                        </a:solidFill>
                        <a:effectLst/>
                        <a:latin typeface="SansSerif" panose="00000400000000000000" pitchFamily="2" charset="2"/>
                      </a:endParaRPr>
                    </a:p>
                  </a:txBody>
                  <a:tcPr marL="3810" marR="3810" marT="3810" marB="0" anchor="ctr"/>
                </a:tc>
                <a:tc>
                  <a:txBody>
                    <a:bodyPr/>
                    <a:lstStyle/>
                    <a:p>
                      <a:pPr algn="ctr" fontAlgn="b"/>
                      <a:r>
                        <a:rPr lang="en-US" sz="1800" b="1" u="none" strike="noStrike" dirty="0">
                          <a:effectLst/>
                        </a:rPr>
                        <a:t>-2.1%</a:t>
                      </a:r>
                      <a:endParaRPr lang="en-US" sz="1800" b="1" i="0" u="none" strike="noStrike" dirty="0">
                        <a:effectLst/>
                        <a:latin typeface="Arial" panose="020B0604020202020204" pitchFamily="34" charset="0"/>
                      </a:endParaRPr>
                    </a:p>
                  </a:txBody>
                  <a:tcPr marL="3810" marR="3810" marT="3810" marB="0" anchor="ctr"/>
                </a:tc>
                <a:extLst>
                  <a:ext uri="{0D108BD9-81ED-4DB2-BD59-A6C34878D82A}">
                    <a16:rowId xmlns:a16="http://schemas.microsoft.com/office/drawing/2014/main" xmlns="" val="10010"/>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28</a:t>
            </a:fld>
            <a:endParaRPr lang="en-US" dirty="0"/>
          </a:p>
        </p:txBody>
      </p:sp>
      <p:sp>
        <p:nvSpPr>
          <p:cNvPr id="7" name="Rectangle 6"/>
          <p:cNvSpPr/>
          <p:nvPr/>
        </p:nvSpPr>
        <p:spPr>
          <a:xfrm>
            <a:off x="-3313" y="6526348"/>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American Community Survey, 2010 and 2015 1 Year Samples</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5505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Percent of Population Below Poverty Threshold, Texas, 2010-2015</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4151962"/>
              </p:ext>
            </p:extLst>
          </p:nvPr>
        </p:nvGraphicFramePr>
        <p:xfrm>
          <a:off x="1066800" y="1295400"/>
          <a:ext cx="7888604" cy="5044656"/>
        </p:xfrm>
        <a:graphic>
          <a:graphicData uri="http://schemas.openxmlformats.org/drawingml/2006/table">
            <a:tbl>
              <a:tblPr>
                <a:tableStyleId>{69CF1AB2-1976-4502-BF36-3FF5EA218861}</a:tableStyleId>
              </a:tblPr>
              <a:tblGrid>
                <a:gridCol w="4038600">
                  <a:extLst>
                    <a:ext uri="{9D8B030D-6E8A-4147-A177-3AD203B41FA5}">
                      <a16:colId xmlns:a16="http://schemas.microsoft.com/office/drawing/2014/main" xmlns="" val="20000"/>
                    </a:ext>
                  </a:extLst>
                </a:gridCol>
                <a:gridCol w="1447800">
                  <a:extLst>
                    <a:ext uri="{9D8B030D-6E8A-4147-A177-3AD203B41FA5}">
                      <a16:colId xmlns:a16="http://schemas.microsoft.com/office/drawing/2014/main" xmlns="" val="20001"/>
                    </a:ext>
                  </a:extLst>
                </a:gridCol>
                <a:gridCol w="1219200">
                  <a:extLst>
                    <a:ext uri="{9D8B030D-6E8A-4147-A177-3AD203B41FA5}">
                      <a16:colId xmlns:a16="http://schemas.microsoft.com/office/drawing/2014/main" xmlns="" val="20002"/>
                    </a:ext>
                  </a:extLst>
                </a:gridCol>
                <a:gridCol w="1183004">
                  <a:extLst>
                    <a:ext uri="{9D8B030D-6E8A-4147-A177-3AD203B41FA5}">
                      <a16:colId xmlns:a16="http://schemas.microsoft.com/office/drawing/2014/main" xmlns="" val="20003"/>
                    </a:ext>
                  </a:extLst>
                </a:gridCol>
              </a:tblGrid>
              <a:tr h="338783">
                <a:tc rowSpan="2">
                  <a:txBody>
                    <a:bodyPr/>
                    <a:lstStyle/>
                    <a:p>
                      <a:pPr algn="ctr" fontAlgn="ctr"/>
                      <a:r>
                        <a:rPr lang="en-US" sz="1800" b="1" u="none" strike="noStrike" dirty="0">
                          <a:effectLst/>
                        </a:rPr>
                        <a:t> </a:t>
                      </a:r>
                      <a:endParaRPr lang="en-US" sz="1800" b="1" i="0" u="none" strike="noStrike" dirty="0">
                        <a:solidFill>
                          <a:srgbClr val="000000"/>
                        </a:solidFill>
                        <a:effectLst/>
                        <a:latin typeface="SansSerif" panose="00000400000000000000" pitchFamily="2" charset="2"/>
                      </a:endParaRPr>
                    </a:p>
                    <a:p>
                      <a:pPr algn="l" fontAlgn="t"/>
                      <a:r>
                        <a:rPr lang="en-US" sz="1800" b="1" u="none" strike="noStrike" dirty="0">
                          <a:effectLst/>
                        </a:rPr>
                        <a:t> </a:t>
                      </a:r>
                      <a:endParaRPr lang="en-US" sz="1800" b="1" i="0" u="none" strike="noStrike" dirty="0">
                        <a:solidFill>
                          <a:srgbClr val="000000"/>
                        </a:solidFill>
                        <a:effectLst/>
                        <a:latin typeface="SansSerif" panose="00000400000000000000" pitchFamily="2" charset="2"/>
                      </a:endParaRPr>
                    </a:p>
                    <a:p>
                      <a:pPr algn="l" fontAlgn="t"/>
                      <a:r>
                        <a:rPr lang="en-US" sz="1800" b="1" u="none" strike="noStrike" dirty="0">
                          <a:effectLst/>
                        </a:rPr>
                        <a:t> </a:t>
                      </a:r>
                      <a:endParaRPr lang="en-US" sz="1800" b="1" i="0" u="none" strike="noStrike" dirty="0">
                        <a:solidFill>
                          <a:srgbClr val="000000"/>
                        </a:solidFill>
                        <a:effectLst/>
                        <a:latin typeface="SansSerif" panose="00000400000000000000" pitchFamily="2" charset="2"/>
                      </a:endParaRPr>
                    </a:p>
                    <a:p>
                      <a:pPr algn="l" fontAlgn="t"/>
                      <a:r>
                        <a:rPr lang="en-US" sz="1800" b="1" u="none" strike="noStrike" dirty="0">
                          <a:effectLst/>
                        </a:rPr>
                        <a:t> </a:t>
                      </a:r>
                      <a:endParaRPr lang="en-US" sz="1800" b="1" i="0" u="none" strike="noStrike" dirty="0">
                        <a:solidFill>
                          <a:srgbClr val="000000"/>
                        </a:solidFill>
                        <a:effectLst/>
                        <a:latin typeface="SansSerif" panose="00000400000000000000" pitchFamily="2" charset="2"/>
                      </a:endParaRPr>
                    </a:p>
                  </a:txBody>
                  <a:tcPr marL="3810" marR="3810" marT="3810" marB="0" anchor="ctr"/>
                </a:tc>
                <a:tc gridSpan="3">
                  <a:txBody>
                    <a:bodyPr/>
                    <a:lstStyle/>
                    <a:p>
                      <a:pPr algn="ctr" fontAlgn="t"/>
                      <a:r>
                        <a:rPr lang="en-US" sz="1800" b="1" u="none" strike="noStrike" dirty="0">
                          <a:effectLst/>
                        </a:rPr>
                        <a:t>Percent below poverty level</a:t>
                      </a:r>
                      <a:endParaRPr lang="en-US" sz="1800" b="1" i="0" u="none" strike="noStrike" dirty="0">
                        <a:solidFill>
                          <a:srgbClr val="000000"/>
                        </a:solidFill>
                        <a:effectLst/>
                        <a:latin typeface="SansSerif" panose="00000400000000000000" pitchFamily="2" charset="2"/>
                      </a:endParaRPr>
                    </a:p>
                  </a:txBody>
                  <a:tcPr marL="3810" marR="3810" marT="381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728017">
                <a:tc vMerge="1">
                  <a:txBody>
                    <a:bodyPr/>
                    <a:lstStyle/>
                    <a:p>
                      <a:pPr algn="l" fontAlgn="t"/>
                      <a:endParaRPr lang="en-US" sz="1000" b="0" i="0" u="none" strike="noStrike">
                        <a:solidFill>
                          <a:srgbClr val="000000"/>
                        </a:solidFill>
                        <a:effectLst/>
                        <a:latin typeface="SansSerif" panose="00000400000000000000" pitchFamily="2" charset="2"/>
                      </a:endParaRPr>
                    </a:p>
                  </a:txBody>
                  <a:tcPr marL="3810" marR="3810" marT="3810" marB="0"/>
                </a:tc>
                <a:tc>
                  <a:txBody>
                    <a:bodyPr/>
                    <a:lstStyle/>
                    <a:p>
                      <a:pPr algn="ctr" fontAlgn="t"/>
                      <a:r>
                        <a:rPr lang="en-US" sz="1800" b="1" u="none" strike="noStrike" dirty="0">
                          <a:effectLst/>
                        </a:rPr>
                        <a:t>2010</a:t>
                      </a:r>
                      <a:endParaRPr lang="en-US" sz="1800" b="1" i="0" u="none" strike="noStrike" dirty="0">
                        <a:solidFill>
                          <a:srgbClr val="000000"/>
                        </a:solidFill>
                        <a:effectLst/>
                        <a:latin typeface="SansSerif" panose="00000400000000000000" pitchFamily="2" charset="2"/>
                      </a:endParaRPr>
                    </a:p>
                  </a:txBody>
                  <a:tcPr marL="3810" marR="3810" marT="3810" marB="0" anchor="ctr"/>
                </a:tc>
                <a:tc>
                  <a:txBody>
                    <a:bodyPr/>
                    <a:lstStyle/>
                    <a:p>
                      <a:pPr algn="ctr" fontAlgn="b"/>
                      <a:r>
                        <a:rPr lang="en-US" sz="1800" b="1" u="none" strike="noStrike" dirty="0">
                          <a:effectLst/>
                        </a:rPr>
                        <a:t>2014</a:t>
                      </a:r>
                      <a:endParaRPr lang="en-US" sz="1800" b="1" i="0" u="none" strike="noStrike" dirty="0">
                        <a:effectLst/>
                        <a:latin typeface="Arial" panose="020B0604020202020204" pitchFamily="34" charset="0"/>
                      </a:endParaRPr>
                    </a:p>
                  </a:txBody>
                  <a:tcPr marL="3810" marR="3810" marT="3810" marB="0" anchor="ctr"/>
                </a:tc>
                <a:tc>
                  <a:txBody>
                    <a:bodyPr/>
                    <a:lstStyle/>
                    <a:p>
                      <a:pPr algn="ctr" fontAlgn="b"/>
                      <a:r>
                        <a:rPr lang="en-US" sz="1800" b="1" u="none" strike="noStrike" dirty="0">
                          <a:effectLst/>
                        </a:rPr>
                        <a:t>Difference</a:t>
                      </a:r>
                      <a:endParaRPr lang="en-US" sz="1800" b="1" i="0" u="none" strike="noStrike" dirty="0">
                        <a:effectLst/>
                        <a:latin typeface="Arial" panose="020B0604020202020204" pitchFamily="34" charset="0"/>
                      </a:endParaRPr>
                    </a:p>
                  </a:txBody>
                  <a:tcPr marL="3810" marR="3810" marT="3810" marB="0" anchor="ctr"/>
                </a:tc>
                <a:extLst>
                  <a:ext uri="{0D108BD9-81ED-4DB2-BD59-A6C34878D82A}">
                    <a16:rowId xmlns:a16="http://schemas.microsoft.com/office/drawing/2014/main" xmlns="" val="10001"/>
                  </a:ext>
                </a:extLst>
              </a:tr>
              <a:tr h="346710">
                <a:tc>
                  <a:txBody>
                    <a:bodyPr/>
                    <a:lstStyle/>
                    <a:p>
                      <a:pPr algn="l" fontAlgn="t"/>
                      <a:r>
                        <a:rPr lang="en-US" sz="1800" b="0" i="0" u="none" strike="noStrike" dirty="0">
                          <a:solidFill>
                            <a:srgbClr val="000000"/>
                          </a:solidFill>
                          <a:effectLst/>
                          <a:latin typeface="SansSerif" panose="00000400000000000000" pitchFamily="2" charset="2"/>
                        </a:rPr>
                        <a:t>Race Alone</a:t>
                      </a:r>
                    </a:p>
                  </a:txBody>
                  <a:tcPr marL="3810" marR="3810" marT="3810" marB="0" anchor="ctr"/>
                </a:tc>
                <a:tc>
                  <a:txBody>
                    <a:bodyPr/>
                    <a:lstStyle/>
                    <a:p>
                      <a:pPr algn="ctr" fontAlgn="t"/>
                      <a:r>
                        <a:rPr lang="en-US" sz="1800" b="0" i="0" u="none" strike="noStrike" dirty="0">
                          <a:solidFill>
                            <a:srgbClr val="000000"/>
                          </a:solidFill>
                          <a:effectLst/>
                          <a:latin typeface="SansSerif" panose="00000400000000000000" pitchFamily="2" charset="2"/>
                        </a:rPr>
                        <a:t> </a:t>
                      </a:r>
                    </a:p>
                  </a:txBody>
                  <a:tcPr marL="3810" marR="3810" marT="3810" marB="0" anchor="ctr"/>
                </a:tc>
                <a:tc>
                  <a:txBody>
                    <a:bodyPr/>
                    <a:lstStyle/>
                    <a:p>
                      <a:pPr algn="ctr" fontAlgn="t"/>
                      <a:r>
                        <a:rPr lang="en-US" sz="1800" b="0" i="0" u="none" strike="noStrike" dirty="0">
                          <a:solidFill>
                            <a:srgbClr val="000000"/>
                          </a:solidFill>
                          <a:effectLst/>
                          <a:latin typeface="SansSerif" panose="00000400000000000000" pitchFamily="2" charset="2"/>
                        </a:rPr>
                        <a:t> </a:t>
                      </a:r>
                    </a:p>
                  </a:txBody>
                  <a:tcPr marL="3810" marR="3810" marT="3810" marB="0" anchor="ctr"/>
                </a:tc>
                <a:tc>
                  <a:txBody>
                    <a:bodyPr/>
                    <a:lstStyle/>
                    <a:p>
                      <a:pPr algn="ctr" fontAlgn="b"/>
                      <a:endParaRPr lang="en-US" sz="1800" b="0" i="0" u="none" strike="noStrike" dirty="0">
                        <a:effectLst/>
                        <a:latin typeface="Arial" panose="020B0604020202020204" pitchFamily="34" charset="0"/>
                      </a:endParaRPr>
                    </a:p>
                  </a:txBody>
                  <a:tcPr marL="3810" marR="3810" marT="3810" marB="0" anchor="ctr"/>
                </a:tc>
                <a:extLst>
                  <a:ext uri="{0D108BD9-81ED-4DB2-BD59-A6C34878D82A}">
                    <a16:rowId xmlns:a16="http://schemas.microsoft.com/office/drawing/2014/main" xmlns="" val="10002"/>
                  </a:ext>
                </a:extLst>
              </a:tr>
              <a:tr h="672925">
                <a:tc>
                  <a:txBody>
                    <a:bodyPr/>
                    <a:lstStyle/>
                    <a:p>
                      <a:pPr algn="l" fontAlgn="t"/>
                      <a:r>
                        <a:rPr lang="en-US" sz="1800" b="0" i="0" u="none" strike="noStrike" dirty="0">
                          <a:solidFill>
                            <a:srgbClr val="000000"/>
                          </a:solidFill>
                          <a:effectLst/>
                          <a:latin typeface="SansSerif" panose="00000400000000000000" pitchFamily="2" charset="2"/>
                        </a:rPr>
                        <a:t>    Black or African American</a:t>
                      </a:r>
                    </a:p>
                  </a:txBody>
                  <a:tcPr marL="3810" marR="3810" marT="3810" marB="0" anchor="ctr"/>
                </a:tc>
                <a:tc>
                  <a:txBody>
                    <a:bodyPr/>
                    <a:lstStyle/>
                    <a:p>
                      <a:pPr algn="ctr" fontAlgn="t"/>
                      <a:r>
                        <a:rPr lang="en-US" sz="1800" b="0" i="0" u="none" strike="noStrike" dirty="0">
                          <a:solidFill>
                            <a:srgbClr val="000000"/>
                          </a:solidFill>
                          <a:effectLst/>
                          <a:latin typeface="SansSerif" panose="00000400000000000000" pitchFamily="2" charset="2"/>
                        </a:rPr>
                        <a:t>24.8%</a:t>
                      </a:r>
                    </a:p>
                  </a:txBody>
                  <a:tcPr marL="3810" marR="3810" marT="3810" marB="0" anchor="ctr"/>
                </a:tc>
                <a:tc>
                  <a:txBody>
                    <a:bodyPr/>
                    <a:lstStyle/>
                    <a:p>
                      <a:pPr algn="ctr" fontAlgn="t"/>
                      <a:r>
                        <a:rPr lang="en-US" sz="1800" b="0" i="0" u="none" strike="noStrike">
                          <a:solidFill>
                            <a:srgbClr val="000000"/>
                          </a:solidFill>
                          <a:effectLst/>
                          <a:latin typeface="SansSerif" panose="00000400000000000000" pitchFamily="2" charset="2"/>
                        </a:rPr>
                        <a:t>21.4%</a:t>
                      </a:r>
                    </a:p>
                  </a:txBody>
                  <a:tcPr marL="3810" marR="3810" marT="3810" marB="0" anchor="ctr"/>
                </a:tc>
                <a:tc>
                  <a:txBody>
                    <a:bodyPr/>
                    <a:lstStyle/>
                    <a:p>
                      <a:pPr algn="ctr" fontAlgn="b"/>
                      <a:r>
                        <a:rPr lang="en-US" sz="1800" b="0" i="0" u="none" strike="noStrike">
                          <a:effectLst/>
                          <a:latin typeface="Arial" panose="020B0604020202020204" pitchFamily="34" charset="0"/>
                        </a:rPr>
                        <a:t>-3.4%</a:t>
                      </a:r>
                    </a:p>
                  </a:txBody>
                  <a:tcPr marL="3810" marR="3810" marT="3810" marB="0" anchor="ctr"/>
                </a:tc>
                <a:extLst>
                  <a:ext uri="{0D108BD9-81ED-4DB2-BD59-A6C34878D82A}">
                    <a16:rowId xmlns:a16="http://schemas.microsoft.com/office/drawing/2014/main" xmlns="" val="10003"/>
                  </a:ext>
                </a:extLst>
              </a:tr>
              <a:tr h="338783">
                <a:tc>
                  <a:txBody>
                    <a:bodyPr/>
                    <a:lstStyle/>
                    <a:p>
                      <a:pPr algn="l" fontAlgn="t"/>
                      <a:r>
                        <a:rPr lang="en-US" sz="1800" b="0" i="0" u="none" strike="noStrike" dirty="0">
                          <a:solidFill>
                            <a:srgbClr val="000000"/>
                          </a:solidFill>
                          <a:effectLst/>
                          <a:latin typeface="SansSerif" panose="00000400000000000000" pitchFamily="2" charset="2"/>
                        </a:rPr>
                        <a:t>    American Indian and Alaska Native</a:t>
                      </a:r>
                    </a:p>
                  </a:txBody>
                  <a:tcPr marL="3810" marR="3810" marT="3810" marB="0" anchor="ctr"/>
                </a:tc>
                <a:tc>
                  <a:txBody>
                    <a:bodyPr/>
                    <a:lstStyle/>
                    <a:p>
                      <a:pPr algn="ctr" fontAlgn="t"/>
                      <a:r>
                        <a:rPr lang="en-US" sz="1800" b="0" i="0" u="none" strike="noStrike">
                          <a:solidFill>
                            <a:srgbClr val="000000"/>
                          </a:solidFill>
                          <a:effectLst/>
                          <a:latin typeface="SansSerif" panose="00000400000000000000" pitchFamily="2" charset="2"/>
                        </a:rPr>
                        <a:t>23.1%</a:t>
                      </a:r>
                    </a:p>
                  </a:txBody>
                  <a:tcPr marL="3810" marR="3810" marT="3810" marB="0" anchor="ctr"/>
                </a:tc>
                <a:tc>
                  <a:txBody>
                    <a:bodyPr/>
                    <a:lstStyle/>
                    <a:p>
                      <a:pPr algn="ctr" fontAlgn="t"/>
                      <a:r>
                        <a:rPr lang="en-US" sz="1800" b="0" i="0" u="none" strike="noStrike">
                          <a:solidFill>
                            <a:srgbClr val="000000"/>
                          </a:solidFill>
                          <a:effectLst/>
                          <a:latin typeface="SansSerif" panose="00000400000000000000" pitchFamily="2" charset="2"/>
                        </a:rPr>
                        <a:t>20.5%</a:t>
                      </a:r>
                    </a:p>
                  </a:txBody>
                  <a:tcPr marL="3810" marR="3810" marT="3810" marB="0" anchor="ctr"/>
                </a:tc>
                <a:tc>
                  <a:txBody>
                    <a:bodyPr/>
                    <a:lstStyle/>
                    <a:p>
                      <a:pPr algn="ctr" fontAlgn="b"/>
                      <a:r>
                        <a:rPr lang="en-US" sz="1800" b="0" i="0" u="none" strike="noStrike">
                          <a:effectLst/>
                          <a:latin typeface="Arial" panose="020B0604020202020204" pitchFamily="34" charset="0"/>
                        </a:rPr>
                        <a:t>-2.6%</a:t>
                      </a:r>
                    </a:p>
                  </a:txBody>
                  <a:tcPr marL="3810" marR="3810" marT="3810" marB="0" anchor="ctr"/>
                </a:tc>
                <a:extLst>
                  <a:ext uri="{0D108BD9-81ED-4DB2-BD59-A6C34878D82A}">
                    <a16:rowId xmlns:a16="http://schemas.microsoft.com/office/drawing/2014/main" xmlns="" val="10004"/>
                  </a:ext>
                </a:extLst>
              </a:tr>
              <a:tr h="338783">
                <a:tc>
                  <a:txBody>
                    <a:bodyPr/>
                    <a:lstStyle/>
                    <a:p>
                      <a:pPr algn="l" fontAlgn="t"/>
                      <a:r>
                        <a:rPr lang="en-US" sz="1800" b="0" i="0" u="none" strike="noStrike" dirty="0">
                          <a:solidFill>
                            <a:srgbClr val="000000"/>
                          </a:solidFill>
                          <a:effectLst/>
                          <a:latin typeface="SansSerif" panose="00000400000000000000" pitchFamily="2" charset="2"/>
                        </a:rPr>
                        <a:t>    Asian</a:t>
                      </a:r>
                    </a:p>
                  </a:txBody>
                  <a:tcPr marL="3810" marR="3810" marT="3810" marB="0" anchor="ctr"/>
                </a:tc>
                <a:tc>
                  <a:txBody>
                    <a:bodyPr/>
                    <a:lstStyle/>
                    <a:p>
                      <a:pPr algn="ctr" fontAlgn="t"/>
                      <a:r>
                        <a:rPr lang="en-US" sz="1800" b="0" i="0" u="none" strike="noStrike">
                          <a:solidFill>
                            <a:srgbClr val="000000"/>
                          </a:solidFill>
                          <a:effectLst/>
                          <a:latin typeface="SansSerif" panose="00000400000000000000" pitchFamily="2" charset="2"/>
                        </a:rPr>
                        <a:t>12.6%</a:t>
                      </a:r>
                    </a:p>
                  </a:txBody>
                  <a:tcPr marL="3810" marR="3810" marT="3810" marB="0" anchor="ctr"/>
                </a:tc>
                <a:tc>
                  <a:txBody>
                    <a:bodyPr/>
                    <a:lstStyle/>
                    <a:p>
                      <a:pPr algn="ctr" fontAlgn="t"/>
                      <a:r>
                        <a:rPr lang="en-US" sz="1800" b="0" i="0" u="none" strike="noStrike">
                          <a:solidFill>
                            <a:srgbClr val="000000"/>
                          </a:solidFill>
                          <a:effectLst/>
                          <a:latin typeface="SansSerif" panose="00000400000000000000" pitchFamily="2" charset="2"/>
                        </a:rPr>
                        <a:t>10.6%</a:t>
                      </a:r>
                    </a:p>
                  </a:txBody>
                  <a:tcPr marL="3810" marR="3810" marT="3810" marB="0" anchor="ctr"/>
                </a:tc>
                <a:tc>
                  <a:txBody>
                    <a:bodyPr/>
                    <a:lstStyle/>
                    <a:p>
                      <a:pPr algn="ctr" fontAlgn="b"/>
                      <a:r>
                        <a:rPr lang="en-US" sz="1800" b="0" i="0" u="none" strike="noStrike">
                          <a:effectLst/>
                          <a:latin typeface="Arial" panose="020B0604020202020204" pitchFamily="34" charset="0"/>
                        </a:rPr>
                        <a:t>-2.0%</a:t>
                      </a:r>
                    </a:p>
                  </a:txBody>
                  <a:tcPr marL="3810" marR="3810" marT="3810" marB="0" anchor="ctr"/>
                </a:tc>
                <a:extLst>
                  <a:ext uri="{0D108BD9-81ED-4DB2-BD59-A6C34878D82A}">
                    <a16:rowId xmlns:a16="http://schemas.microsoft.com/office/drawing/2014/main" xmlns="" val="10005"/>
                  </a:ext>
                </a:extLst>
              </a:tr>
              <a:tr h="338783">
                <a:tc>
                  <a:txBody>
                    <a:bodyPr/>
                    <a:lstStyle/>
                    <a:p>
                      <a:pPr algn="l" fontAlgn="t"/>
                      <a:r>
                        <a:rPr lang="en-US" sz="1800" b="0" i="0" u="none" strike="noStrike" dirty="0">
                          <a:solidFill>
                            <a:srgbClr val="000000"/>
                          </a:solidFill>
                          <a:effectLst/>
                          <a:latin typeface="SansSerif" panose="00000400000000000000" pitchFamily="2" charset="2"/>
                        </a:rPr>
                        <a:t>    Native Hawaiian and Other Pacific Islander</a:t>
                      </a:r>
                    </a:p>
                  </a:txBody>
                  <a:tcPr marL="3810" marR="3810" marT="3810" marB="0" anchor="ctr"/>
                </a:tc>
                <a:tc>
                  <a:txBody>
                    <a:bodyPr/>
                    <a:lstStyle/>
                    <a:p>
                      <a:pPr algn="ctr" fontAlgn="t"/>
                      <a:r>
                        <a:rPr lang="en-US" sz="1800" b="0" i="0" u="none" strike="noStrike">
                          <a:solidFill>
                            <a:srgbClr val="000000"/>
                          </a:solidFill>
                          <a:effectLst/>
                          <a:latin typeface="SansSerif" panose="00000400000000000000" pitchFamily="2" charset="2"/>
                        </a:rPr>
                        <a:t>19.4%</a:t>
                      </a:r>
                    </a:p>
                  </a:txBody>
                  <a:tcPr marL="3810" marR="3810" marT="3810" marB="0" anchor="ctr"/>
                </a:tc>
                <a:tc>
                  <a:txBody>
                    <a:bodyPr/>
                    <a:lstStyle/>
                    <a:p>
                      <a:pPr algn="ctr" fontAlgn="t"/>
                      <a:r>
                        <a:rPr lang="en-US" sz="1800" b="0" i="0" u="none" strike="noStrike">
                          <a:solidFill>
                            <a:srgbClr val="000000"/>
                          </a:solidFill>
                          <a:effectLst/>
                          <a:latin typeface="SansSerif" panose="00000400000000000000" pitchFamily="2" charset="2"/>
                        </a:rPr>
                        <a:t>12.0%</a:t>
                      </a:r>
                    </a:p>
                  </a:txBody>
                  <a:tcPr marL="3810" marR="3810" marT="3810" marB="0" anchor="ctr"/>
                </a:tc>
                <a:tc>
                  <a:txBody>
                    <a:bodyPr/>
                    <a:lstStyle/>
                    <a:p>
                      <a:pPr algn="ctr" fontAlgn="b"/>
                      <a:r>
                        <a:rPr lang="en-US" sz="1800" b="0" i="0" u="none" strike="noStrike">
                          <a:effectLst/>
                          <a:latin typeface="Arial" panose="020B0604020202020204" pitchFamily="34" charset="0"/>
                        </a:rPr>
                        <a:t>-7.4%</a:t>
                      </a:r>
                    </a:p>
                  </a:txBody>
                  <a:tcPr marL="3810" marR="3810" marT="3810" marB="0" anchor="ctr"/>
                </a:tc>
                <a:extLst>
                  <a:ext uri="{0D108BD9-81ED-4DB2-BD59-A6C34878D82A}">
                    <a16:rowId xmlns:a16="http://schemas.microsoft.com/office/drawing/2014/main" xmlns="" val="10006"/>
                  </a:ext>
                </a:extLst>
              </a:tr>
              <a:tr h="338783">
                <a:tc>
                  <a:txBody>
                    <a:bodyPr/>
                    <a:lstStyle/>
                    <a:p>
                      <a:pPr algn="l" fontAlgn="t"/>
                      <a:r>
                        <a:rPr lang="en-US" sz="1800" b="0" i="0" u="none" strike="noStrike" dirty="0">
                          <a:solidFill>
                            <a:srgbClr val="000000"/>
                          </a:solidFill>
                          <a:effectLst/>
                          <a:latin typeface="SansSerif" panose="00000400000000000000" pitchFamily="2" charset="2"/>
                        </a:rPr>
                        <a:t>    Some other race</a:t>
                      </a:r>
                    </a:p>
                  </a:txBody>
                  <a:tcPr marL="3810" marR="3810" marT="3810" marB="0" anchor="ctr"/>
                </a:tc>
                <a:tc>
                  <a:txBody>
                    <a:bodyPr/>
                    <a:lstStyle/>
                    <a:p>
                      <a:pPr algn="ctr" fontAlgn="t"/>
                      <a:r>
                        <a:rPr lang="en-US" sz="1800" b="0" i="0" u="none" strike="noStrike">
                          <a:solidFill>
                            <a:srgbClr val="000000"/>
                          </a:solidFill>
                          <a:effectLst/>
                          <a:latin typeface="SansSerif" panose="00000400000000000000" pitchFamily="2" charset="2"/>
                        </a:rPr>
                        <a:t>28.0%</a:t>
                      </a:r>
                    </a:p>
                  </a:txBody>
                  <a:tcPr marL="3810" marR="3810" marT="3810" marB="0" anchor="ctr"/>
                </a:tc>
                <a:tc>
                  <a:txBody>
                    <a:bodyPr/>
                    <a:lstStyle/>
                    <a:p>
                      <a:pPr algn="ctr" fontAlgn="t"/>
                      <a:r>
                        <a:rPr lang="en-US" sz="1800" b="0" i="0" u="none" strike="noStrike">
                          <a:solidFill>
                            <a:srgbClr val="000000"/>
                          </a:solidFill>
                          <a:effectLst/>
                          <a:latin typeface="SansSerif" panose="00000400000000000000" pitchFamily="2" charset="2"/>
                        </a:rPr>
                        <a:t>21.6%</a:t>
                      </a:r>
                    </a:p>
                  </a:txBody>
                  <a:tcPr marL="3810" marR="3810" marT="3810" marB="0" anchor="ctr"/>
                </a:tc>
                <a:tc>
                  <a:txBody>
                    <a:bodyPr/>
                    <a:lstStyle/>
                    <a:p>
                      <a:pPr algn="ctr" fontAlgn="b"/>
                      <a:r>
                        <a:rPr lang="en-US" sz="1800" b="0" i="0" u="none" strike="noStrike">
                          <a:effectLst/>
                          <a:latin typeface="Arial" panose="020B0604020202020204" pitchFamily="34" charset="0"/>
                        </a:rPr>
                        <a:t>-6.4%</a:t>
                      </a:r>
                    </a:p>
                  </a:txBody>
                  <a:tcPr marL="3810" marR="3810" marT="3810" marB="0" anchor="ctr"/>
                </a:tc>
                <a:extLst>
                  <a:ext uri="{0D108BD9-81ED-4DB2-BD59-A6C34878D82A}">
                    <a16:rowId xmlns:a16="http://schemas.microsoft.com/office/drawing/2014/main" xmlns="" val="10007"/>
                  </a:ext>
                </a:extLst>
              </a:tr>
              <a:tr h="338783">
                <a:tc>
                  <a:txBody>
                    <a:bodyPr/>
                    <a:lstStyle/>
                    <a:p>
                      <a:pPr algn="l" fontAlgn="t"/>
                      <a:r>
                        <a:rPr lang="en-US" sz="1800" b="0" i="0" u="none" strike="noStrike" dirty="0">
                          <a:solidFill>
                            <a:srgbClr val="000000"/>
                          </a:solidFill>
                          <a:effectLst/>
                          <a:latin typeface="SansSerif" panose="00000400000000000000" pitchFamily="2" charset="2"/>
                        </a:rPr>
                        <a:t>  Two or more races</a:t>
                      </a:r>
                    </a:p>
                  </a:txBody>
                  <a:tcPr marL="3810" marR="3810" marT="3810" marB="0" anchor="ctr"/>
                </a:tc>
                <a:tc>
                  <a:txBody>
                    <a:bodyPr/>
                    <a:lstStyle/>
                    <a:p>
                      <a:pPr algn="ctr" fontAlgn="t"/>
                      <a:r>
                        <a:rPr lang="en-US" sz="1800" b="0" i="0" u="none" strike="noStrike">
                          <a:solidFill>
                            <a:srgbClr val="000000"/>
                          </a:solidFill>
                          <a:effectLst/>
                          <a:latin typeface="SansSerif" panose="00000400000000000000" pitchFamily="2" charset="2"/>
                        </a:rPr>
                        <a:t>19.3%</a:t>
                      </a:r>
                    </a:p>
                  </a:txBody>
                  <a:tcPr marL="3810" marR="3810" marT="3810" marB="0" anchor="ctr"/>
                </a:tc>
                <a:tc>
                  <a:txBody>
                    <a:bodyPr/>
                    <a:lstStyle/>
                    <a:p>
                      <a:pPr algn="ctr" fontAlgn="t"/>
                      <a:r>
                        <a:rPr lang="en-US" sz="1800" b="0" i="0" u="none" strike="noStrike">
                          <a:solidFill>
                            <a:srgbClr val="000000"/>
                          </a:solidFill>
                          <a:effectLst/>
                          <a:latin typeface="SansSerif" panose="00000400000000000000" pitchFamily="2" charset="2"/>
                        </a:rPr>
                        <a:t>16.3%</a:t>
                      </a:r>
                    </a:p>
                  </a:txBody>
                  <a:tcPr marL="3810" marR="3810" marT="3810" marB="0" anchor="ctr"/>
                </a:tc>
                <a:tc>
                  <a:txBody>
                    <a:bodyPr/>
                    <a:lstStyle/>
                    <a:p>
                      <a:pPr algn="ctr" fontAlgn="b"/>
                      <a:r>
                        <a:rPr lang="en-US" sz="1800" b="0" i="0" u="none" strike="noStrike">
                          <a:effectLst/>
                          <a:latin typeface="Arial" panose="020B0604020202020204" pitchFamily="34" charset="0"/>
                        </a:rPr>
                        <a:t>-3.0%</a:t>
                      </a:r>
                    </a:p>
                  </a:txBody>
                  <a:tcPr marL="3810" marR="3810" marT="3810" marB="0" anchor="ctr"/>
                </a:tc>
                <a:extLst>
                  <a:ext uri="{0D108BD9-81ED-4DB2-BD59-A6C34878D82A}">
                    <a16:rowId xmlns:a16="http://schemas.microsoft.com/office/drawing/2014/main" xmlns="" val="10008"/>
                  </a:ext>
                </a:extLst>
              </a:tr>
              <a:tr h="338783">
                <a:tc>
                  <a:txBody>
                    <a:bodyPr/>
                    <a:lstStyle/>
                    <a:p>
                      <a:pPr algn="l" fontAlgn="t"/>
                      <a:r>
                        <a:rPr lang="en-US" sz="1800" b="0" i="0" u="none" strike="noStrike" dirty="0">
                          <a:solidFill>
                            <a:srgbClr val="000000"/>
                          </a:solidFill>
                          <a:effectLst/>
                          <a:latin typeface="SansSerif" panose="00000400000000000000" pitchFamily="2" charset="2"/>
                        </a:rPr>
                        <a:t> </a:t>
                      </a:r>
                    </a:p>
                  </a:txBody>
                  <a:tcPr marL="3810" marR="3810" marT="3810" marB="0" anchor="ctr"/>
                </a:tc>
                <a:tc>
                  <a:txBody>
                    <a:bodyPr/>
                    <a:lstStyle/>
                    <a:p>
                      <a:pPr algn="ctr" fontAlgn="t"/>
                      <a:r>
                        <a:rPr lang="en-US" sz="1800" b="0" i="0" u="none" strike="noStrike">
                          <a:solidFill>
                            <a:srgbClr val="000000"/>
                          </a:solidFill>
                          <a:effectLst/>
                          <a:latin typeface="SansSerif" panose="00000400000000000000" pitchFamily="2" charset="2"/>
                        </a:rPr>
                        <a:t> </a:t>
                      </a:r>
                    </a:p>
                  </a:txBody>
                  <a:tcPr marL="3810" marR="3810" marT="3810" marB="0" anchor="ctr"/>
                </a:tc>
                <a:tc>
                  <a:txBody>
                    <a:bodyPr/>
                    <a:lstStyle/>
                    <a:p>
                      <a:pPr algn="ctr" fontAlgn="t"/>
                      <a:r>
                        <a:rPr lang="en-US" sz="1800" b="0" i="0" u="none" strike="noStrike">
                          <a:solidFill>
                            <a:srgbClr val="000000"/>
                          </a:solidFill>
                          <a:effectLst/>
                          <a:latin typeface="SansSerif" panose="00000400000000000000" pitchFamily="2" charset="2"/>
                        </a:rPr>
                        <a:t> </a:t>
                      </a:r>
                    </a:p>
                  </a:txBody>
                  <a:tcPr marL="3810" marR="3810" marT="3810" marB="0" anchor="ctr"/>
                </a:tc>
                <a:tc>
                  <a:txBody>
                    <a:bodyPr/>
                    <a:lstStyle/>
                    <a:p>
                      <a:pPr algn="ctr" fontAlgn="b"/>
                      <a:endParaRPr lang="en-US" sz="1800" b="0" i="0" u="none" strike="noStrike">
                        <a:effectLst/>
                        <a:latin typeface="Arial" panose="020B0604020202020204" pitchFamily="34" charset="0"/>
                      </a:endParaRPr>
                    </a:p>
                  </a:txBody>
                  <a:tcPr marL="3810" marR="3810" marT="3810" marB="0" anchor="ctr"/>
                </a:tc>
                <a:extLst>
                  <a:ext uri="{0D108BD9-81ED-4DB2-BD59-A6C34878D82A}">
                    <a16:rowId xmlns:a16="http://schemas.microsoft.com/office/drawing/2014/main" xmlns="" val="10009"/>
                  </a:ext>
                </a:extLst>
              </a:tr>
              <a:tr h="338783">
                <a:tc>
                  <a:txBody>
                    <a:bodyPr/>
                    <a:lstStyle/>
                    <a:p>
                      <a:pPr algn="l" fontAlgn="t"/>
                      <a:r>
                        <a:rPr lang="en-US" sz="1800" b="0" i="0" u="none" strike="noStrike" dirty="0">
                          <a:solidFill>
                            <a:srgbClr val="000000"/>
                          </a:solidFill>
                          <a:effectLst/>
                          <a:latin typeface="SansSerif" panose="00000400000000000000" pitchFamily="2" charset="2"/>
                        </a:rPr>
                        <a:t>Hispanic or Latino origin (of any race)</a:t>
                      </a:r>
                    </a:p>
                  </a:txBody>
                  <a:tcPr marL="3810" marR="3810" marT="3810" marB="0" anchor="ctr"/>
                </a:tc>
                <a:tc>
                  <a:txBody>
                    <a:bodyPr/>
                    <a:lstStyle/>
                    <a:p>
                      <a:pPr algn="ctr" fontAlgn="t"/>
                      <a:r>
                        <a:rPr lang="en-US" sz="1800" b="0" i="0" u="none" strike="noStrike" dirty="0">
                          <a:solidFill>
                            <a:srgbClr val="000000"/>
                          </a:solidFill>
                          <a:effectLst/>
                          <a:latin typeface="SansSerif" panose="00000400000000000000" pitchFamily="2" charset="2"/>
                        </a:rPr>
                        <a:t>26.8%</a:t>
                      </a:r>
                    </a:p>
                  </a:txBody>
                  <a:tcPr marL="3810" marR="3810" marT="3810" marB="0" anchor="ctr"/>
                </a:tc>
                <a:tc>
                  <a:txBody>
                    <a:bodyPr/>
                    <a:lstStyle/>
                    <a:p>
                      <a:pPr algn="ctr" fontAlgn="t"/>
                      <a:r>
                        <a:rPr lang="en-US" sz="1800" b="0" i="0" u="none" strike="noStrike" dirty="0">
                          <a:solidFill>
                            <a:srgbClr val="000000"/>
                          </a:solidFill>
                          <a:effectLst/>
                          <a:latin typeface="SansSerif" panose="00000400000000000000" pitchFamily="2" charset="2"/>
                        </a:rPr>
                        <a:t>22.8%</a:t>
                      </a:r>
                    </a:p>
                  </a:txBody>
                  <a:tcPr marL="3810" marR="3810" marT="3810" marB="0" anchor="ctr"/>
                </a:tc>
                <a:tc>
                  <a:txBody>
                    <a:bodyPr/>
                    <a:lstStyle/>
                    <a:p>
                      <a:pPr algn="ctr" fontAlgn="b"/>
                      <a:r>
                        <a:rPr lang="en-US" sz="1800" b="0" i="0" u="none" strike="noStrike">
                          <a:effectLst/>
                          <a:latin typeface="Arial" panose="020B0604020202020204" pitchFamily="34" charset="0"/>
                        </a:rPr>
                        <a:t>-4.0%</a:t>
                      </a:r>
                    </a:p>
                  </a:txBody>
                  <a:tcPr marL="3810" marR="3810" marT="3810" marB="0" anchor="ctr"/>
                </a:tc>
                <a:extLst>
                  <a:ext uri="{0D108BD9-81ED-4DB2-BD59-A6C34878D82A}">
                    <a16:rowId xmlns:a16="http://schemas.microsoft.com/office/drawing/2014/main" xmlns="" val="10010"/>
                  </a:ext>
                </a:extLst>
              </a:tr>
              <a:tr h="338783">
                <a:tc>
                  <a:txBody>
                    <a:bodyPr/>
                    <a:lstStyle/>
                    <a:p>
                      <a:pPr algn="l" fontAlgn="t"/>
                      <a:r>
                        <a:rPr lang="en-US" sz="1800" b="0" i="0" u="none" strike="noStrike" dirty="0">
                          <a:solidFill>
                            <a:srgbClr val="000000"/>
                          </a:solidFill>
                          <a:effectLst/>
                          <a:latin typeface="SansSerif" panose="00000400000000000000" pitchFamily="2" charset="2"/>
                        </a:rPr>
                        <a:t>White alone, not Hispanic or Latino</a:t>
                      </a:r>
                    </a:p>
                  </a:txBody>
                  <a:tcPr marL="3810" marR="3810" marT="3810" marB="0" anchor="ctr"/>
                </a:tc>
                <a:tc>
                  <a:txBody>
                    <a:bodyPr/>
                    <a:lstStyle/>
                    <a:p>
                      <a:pPr algn="ctr" fontAlgn="t"/>
                      <a:r>
                        <a:rPr lang="en-US" sz="1800" b="0" i="0" u="none" strike="noStrike">
                          <a:solidFill>
                            <a:srgbClr val="000000"/>
                          </a:solidFill>
                          <a:effectLst/>
                          <a:latin typeface="SansSerif" panose="00000400000000000000" pitchFamily="2" charset="2"/>
                        </a:rPr>
                        <a:t>9.3%</a:t>
                      </a:r>
                    </a:p>
                  </a:txBody>
                  <a:tcPr marL="3810" marR="3810" marT="3810" marB="0" anchor="ctr"/>
                </a:tc>
                <a:tc>
                  <a:txBody>
                    <a:bodyPr/>
                    <a:lstStyle/>
                    <a:p>
                      <a:pPr algn="ctr" fontAlgn="t"/>
                      <a:r>
                        <a:rPr lang="en-US" sz="1800" b="0" i="0" u="none" strike="noStrike" dirty="0">
                          <a:solidFill>
                            <a:srgbClr val="000000"/>
                          </a:solidFill>
                          <a:effectLst/>
                          <a:latin typeface="SansSerif" panose="00000400000000000000" pitchFamily="2" charset="2"/>
                        </a:rPr>
                        <a:t>8.6%</a:t>
                      </a:r>
                    </a:p>
                  </a:txBody>
                  <a:tcPr marL="3810" marR="3810" marT="3810" marB="0" anchor="ctr"/>
                </a:tc>
                <a:tc>
                  <a:txBody>
                    <a:bodyPr/>
                    <a:lstStyle/>
                    <a:p>
                      <a:pPr algn="ctr" fontAlgn="b"/>
                      <a:r>
                        <a:rPr lang="en-US" sz="1800" b="0" i="0" u="none" strike="noStrike" dirty="0">
                          <a:effectLst/>
                          <a:latin typeface="Arial" panose="020B0604020202020204" pitchFamily="34" charset="0"/>
                        </a:rPr>
                        <a:t>-0.7%</a:t>
                      </a:r>
                    </a:p>
                  </a:txBody>
                  <a:tcPr marL="3810" marR="3810" marT="3810" marB="0" anchor="ctr"/>
                </a:tc>
                <a:extLst>
                  <a:ext uri="{0D108BD9-81ED-4DB2-BD59-A6C34878D82A}">
                    <a16:rowId xmlns:a16="http://schemas.microsoft.com/office/drawing/2014/main" xmlns="" val="10011"/>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29</a:t>
            </a:fld>
            <a:endParaRPr lang="en-US" dirty="0"/>
          </a:p>
        </p:txBody>
      </p:sp>
      <p:sp>
        <p:nvSpPr>
          <p:cNvPr id="7" name="Rectangle 6"/>
          <p:cNvSpPr/>
          <p:nvPr/>
        </p:nvSpPr>
        <p:spPr>
          <a:xfrm>
            <a:off x="-3313" y="6526348"/>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American Community Survey, 2010 and 2015 1 Year Samples</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4121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914400" y="15240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76200" y="6356352"/>
            <a:ext cx="9144000" cy="246221"/>
          </a:xfrm>
          <a:prstGeom prst="rect">
            <a:avLst/>
          </a:prstGeom>
        </p:spPr>
        <p:txBody>
          <a:bodyPr wrap="square">
            <a:spAutoFit/>
          </a:bodyPr>
          <a:lstStyle/>
          <a:p>
            <a:pPr marL="0" indent="0">
              <a:buFont typeface="Arial" charset="0"/>
              <a:buNone/>
            </a:pPr>
            <a:r>
              <a:rPr lang="en-US" sz="1000" dirty="0">
                <a:solidFill>
                  <a:schemeClr val="bg1">
                    <a:lumMod val="50000"/>
                  </a:schemeClr>
                </a:solidFill>
                <a:latin typeface="Arial" pitchFamily="34" charset="0"/>
                <a:cs typeface="Arial" pitchFamily="34" charset="0"/>
              </a:rPr>
              <a:t>All values for the decennial dates are for April 1</a:t>
            </a:r>
            <a:r>
              <a:rPr lang="en-US" sz="1000" baseline="30000" dirty="0">
                <a:solidFill>
                  <a:schemeClr val="bg1">
                    <a:lumMod val="50000"/>
                  </a:schemeClr>
                </a:solidFill>
                <a:latin typeface="Arial" pitchFamily="34" charset="0"/>
                <a:cs typeface="Arial" pitchFamily="34" charset="0"/>
              </a:rPr>
              <a:t>st</a:t>
            </a:r>
            <a:r>
              <a:rPr lang="en-US" sz="1000" dirty="0">
                <a:solidFill>
                  <a:schemeClr val="bg1">
                    <a:lumMod val="50000"/>
                  </a:schemeClr>
                </a:solidFill>
                <a:latin typeface="Arial" pitchFamily="34" charset="0"/>
                <a:cs typeface="Arial" pitchFamily="34" charset="0"/>
              </a:rPr>
              <a:t> of the indicated census year.  Values for 2012-2014 are for July 1 as estimated by the U.S. Census Bureau. </a:t>
            </a:r>
          </a:p>
        </p:txBody>
      </p:sp>
      <p:sp>
        <p:nvSpPr>
          <p:cNvPr id="9" name="Rectangle 2"/>
          <p:cNvSpPr txBox="1">
            <a:spLocks noGrp="1" noChangeArrowheads="1"/>
          </p:cNvSpPr>
          <p:nvPr>
            <p:ph type="title"/>
          </p:nvPr>
        </p:nvSpPr>
        <p:spPr>
          <a:prstGeom prst="rect">
            <a:avLst/>
          </a:prstGeom>
        </p:spPr>
        <p:txBody>
          <a:bodyPr>
            <a:normAutofit fontScale="9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a:ln>
                  <a:noFill/>
                </a:ln>
                <a:effectLst/>
                <a:uLnTx/>
                <a:uFillTx/>
                <a:latin typeface="+mj-lt"/>
                <a:ea typeface="+mj-ea"/>
                <a:cs typeface="+mj-cs"/>
              </a:rPr>
              <a:t>Total Population and Population Change in Texas, 1950-2014</a:t>
            </a:r>
          </a:p>
        </p:txBody>
      </p:sp>
      <p:sp>
        <p:nvSpPr>
          <p:cNvPr id="11" name="Rectangle 10"/>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Census Counts and Population Estimates</a:t>
            </a:r>
          </a:p>
        </p:txBody>
      </p:sp>
      <p:sp>
        <p:nvSpPr>
          <p:cNvPr id="2" name="Slide Number Placeholder 1"/>
          <p:cNvSpPr>
            <a:spLocks noGrp="1"/>
          </p:cNvSpPr>
          <p:nvPr>
            <p:ph type="sldNum" sz="quarter" idx="4"/>
          </p:nvPr>
        </p:nvSpPr>
        <p:spPr/>
        <p:txBody>
          <a:bodyPr/>
          <a:lstStyle/>
          <a:p>
            <a:fld id="{2BC1FA3B-F0C1-4F58-90BE-DCC7501F4B28}" type="slidenum">
              <a:rPr lang="en-US" smtClean="0"/>
              <a:pPr/>
              <a:t>3</a:t>
            </a:fld>
            <a:endParaRPr lang="en-US" dirty="0"/>
          </a:p>
        </p:txBody>
      </p:sp>
    </p:spTree>
    <p:extLst>
      <p:ext uri="{BB962C8B-B14F-4D97-AF65-F5344CB8AC3E}">
        <p14:creationId xmlns:p14="http://schemas.microsoft.com/office/powerpoint/2010/main" val="3645968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Percent of Population Below Poverty Threshold, Texas, 2010-2015</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60868704"/>
              </p:ext>
            </p:extLst>
          </p:nvPr>
        </p:nvGraphicFramePr>
        <p:xfrm>
          <a:off x="676409" y="1752600"/>
          <a:ext cx="7888604" cy="3689524"/>
        </p:xfrm>
        <a:graphic>
          <a:graphicData uri="http://schemas.openxmlformats.org/drawingml/2006/table">
            <a:tbl>
              <a:tblPr>
                <a:tableStyleId>{69CF1AB2-1976-4502-BF36-3FF5EA218861}</a:tableStyleId>
              </a:tblPr>
              <a:tblGrid>
                <a:gridCol w="4191000">
                  <a:extLst>
                    <a:ext uri="{9D8B030D-6E8A-4147-A177-3AD203B41FA5}">
                      <a16:colId xmlns:a16="http://schemas.microsoft.com/office/drawing/2014/main" xmlns="" val="20000"/>
                    </a:ext>
                  </a:extLst>
                </a:gridCol>
                <a:gridCol w="1447800">
                  <a:extLst>
                    <a:ext uri="{9D8B030D-6E8A-4147-A177-3AD203B41FA5}">
                      <a16:colId xmlns:a16="http://schemas.microsoft.com/office/drawing/2014/main" xmlns="" val="20001"/>
                    </a:ext>
                  </a:extLst>
                </a:gridCol>
                <a:gridCol w="1066800">
                  <a:extLst>
                    <a:ext uri="{9D8B030D-6E8A-4147-A177-3AD203B41FA5}">
                      <a16:colId xmlns:a16="http://schemas.microsoft.com/office/drawing/2014/main" xmlns="" val="20002"/>
                    </a:ext>
                  </a:extLst>
                </a:gridCol>
                <a:gridCol w="1183004">
                  <a:extLst>
                    <a:ext uri="{9D8B030D-6E8A-4147-A177-3AD203B41FA5}">
                      <a16:colId xmlns:a16="http://schemas.microsoft.com/office/drawing/2014/main" xmlns="" val="20003"/>
                    </a:ext>
                  </a:extLst>
                </a:gridCol>
              </a:tblGrid>
              <a:tr h="338783">
                <a:tc rowSpan="2">
                  <a:txBody>
                    <a:bodyPr/>
                    <a:lstStyle/>
                    <a:p>
                      <a:pPr algn="ctr" fontAlgn="ctr"/>
                      <a:r>
                        <a:rPr lang="en-US" sz="1800" b="1" u="none" strike="noStrike" dirty="0">
                          <a:effectLst/>
                        </a:rPr>
                        <a:t> </a:t>
                      </a:r>
                      <a:endParaRPr lang="en-US" sz="1800" b="1" i="0" u="none" strike="noStrike" dirty="0">
                        <a:solidFill>
                          <a:srgbClr val="000000"/>
                        </a:solidFill>
                        <a:effectLst/>
                        <a:latin typeface="SansSerif" panose="00000400000000000000" pitchFamily="2" charset="2"/>
                      </a:endParaRPr>
                    </a:p>
                    <a:p>
                      <a:pPr algn="l" fontAlgn="t"/>
                      <a:r>
                        <a:rPr lang="en-US" sz="1800" b="1" u="none" strike="noStrike" dirty="0">
                          <a:effectLst/>
                        </a:rPr>
                        <a:t> </a:t>
                      </a:r>
                      <a:endParaRPr lang="en-US" sz="1800" b="1" i="0" u="none" strike="noStrike" dirty="0">
                        <a:solidFill>
                          <a:srgbClr val="000000"/>
                        </a:solidFill>
                        <a:effectLst/>
                        <a:latin typeface="SansSerif" panose="00000400000000000000" pitchFamily="2" charset="2"/>
                      </a:endParaRPr>
                    </a:p>
                    <a:p>
                      <a:pPr algn="l" fontAlgn="t"/>
                      <a:r>
                        <a:rPr lang="en-US" sz="1800" b="1" u="none" strike="noStrike" dirty="0">
                          <a:effectLst/>
                        </a:rPr>
                        <a:t> </a:t>
                      </a:r>
                      <a:endParaRPr lang="en-US" sz="1800" b="1" i="0" u="none" strike="noStrike" dirty="0">
                        <a:solidFill>
                          <a:srgbClr val="000000"/>
                        </a:solidFill>
                        <a:effectLst/>
                        <a:latin typeface="SansSerif" panose="00000400000000000000" pitchFamily="2" charset="2"/>
                      </a:endParaRPr>
                    </a:p>
                    <a:p>
                      <a:pPr algn="l" fontAlgn="t"/>
                      <a:r>
                        <a:rPr lang="en-US" sz="1800" b="1" u="none" strike="noStrike" dirty="0">
                          <a:effectLst/>
                        </a:rPr>
                        <a:t> </a:t>
                      </a:r>
                      <a:endParaRPr lang="en-US" sz="1800" b="1" i="0" u="none" strike="noStrike" dirty="0">
                        <a:solidFill>
                          <a:srgbClr val="000000"/>
                        </a:solidFill>
                        <a:effectLst/>
                        <a:latin typeface="SansSerif" panose="00000400000000000000" pitchFamily="2" charset="2"/>
                      </a:endParaRPr>
                    </a:p>
                  </a:txBody>
                  <a:tcPr marL="3810" marR="3810" marT="3810" marB="0" anchor="ctr"/>
                </a:tc>
                <a:tc gridSpan="3">
                  <a:txBody>
                    <a:bodyPr/>
                    <a:lstStyle/>
                    <a:p>
                      <a:pPr algn="ctr" fontAlgn="t"/>
                      <a:r>
                        <a:rPr lang="en-US" sz="1800" b="1" u="none" strike="noStrike" dirty="0">
                          <a:effectLst/>
                        </a:rPr>
                        <a:t>Percent below poverty level</a:t>
                      </a:r>
                      <a:endParaRPr lang="en-US" sz="1800" b="1" i="0" u="none" strike="noStrike" dirty="0">
                        <a:solidFill>
                          <a:srgbClr val="000000"/>
                        </a:solidFill>
                        <a:effectLst/>
                        <a:latin typeface="SansSerif" panose="00000400000000000000" pitchFamily="2" charset="2"/>
                      </a:endParaRPr>
                    </a:p>
                  </a:txBody>
                  <a:tcPr marL="3810" marR="3810" marT="381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728017">
                <a:tc vMerge="1">
                  <a:txBody>
                    <a:bodyPr/>
                    <a:lstStyle/>
                    <a:p>
                      <a:pPr algn="l" fontAlgn="t"/>
                      <a:endParaRPr lang="en-US" sz="1000" b="0" i="0" u="none" strike="noStrike">
                        <a:solidFill>
                          <a:srgbClr val="000000"/>
                        </a:solidFill>
                        <a:effectLst/>
                        <a:latin typeface="SansSerif" panose="00000400000000000000" pitchFamily="2" charset="2"/>
                      </a:endParaRPr>
                    </a:p>
                  </a:txBody>
                  <a:tcPr marL="3810" marR="3810" marT="3810" marB="0"/>
                </a:tc>
                <a:tc>
                  <a:txBody>
                    <a:bodyPr/>
                    <a:lstStyle/>
                    <a:p>
                      <a:pPr algn="ctr" fontAlgn="t"/>
                      <a:r>
                        <a:rPr lang="en-US" sz="1800" b="1" u="none" strike="noStrike" dirty="0">
                          <a:effectLst/>
                        </a:rPr>
                        <a:t>2010</a:t>
                      </a:r>
                      <a:endParaRPr lang="en-US" sz="1800" b="1" i="0" u="none" strike="noStrike" dirty="0">
                        <a:solidFill>
                          <a:srgbClr val="000000"/>
                        </a:solidFill>
                        <a:effectLst/>
                        <a:latin typeface="SansSerif" panose="00000400000000000000" pitchFamily="2" charset="2"/>
                      </a:endParaRPr>
                    </a:p>
                  </a:txBody>
                  <a:tcPr marL="3810" marR="3810" marT="3810" marB="0" anchor="ctr"/>
                </a:tc>
                <a:tc>
                  <a:txBody>
                    <a:bodyPr/>
                    <a:lstStyle/>
                    <a:p>
                      <a:pPr algn="ctr" fontAlgn="b"/>
                      <a:r>
                        <a:rPr lang="en-US" sz="1800" b="1" u="none" strike="noStrike" dirty="0">
                          <a:effectLst/>
                        </a:rPr>
                        <a:t>2014</a:t>
                      </a:r>
                      <a:endParaRPr lang="en-US" sz="1800" b="1" i="0" u="none" strike="noStrike" dirty="0">
                        <a:effectLst/>
                        <a:latin typeface="Arial" panose="020B0604020202020204" pitchFamily="34" charset="0"/>
                      </a:endParaRPr>
                    </a:p>
                  </a:txBody>
                  <a:tcPr marL="3810" marR="3810" marT="3810" marB="0" anchor="ctr"/>
                </a:tc>
                <a:tc>
                  <a:txBody>
                    <a:bodyPr/>
                    <a:lstStyle/>
                    <a:p>
                      <a:pPr algn="ctr" fontAlgn="b"/>
                      <a:r>
                        <a:rPr lang="en-US" sz="1800" b="1" u="none" strike="noStrike" dirty="0">
                          <a:effectLst/>
                        </a:rPr>
                        <a:t>Difference</a:t>
                      </a:r>
                      <a:endParaRPr lang="en-US" sz="1800" b="1" i="0" u="none" strike="noStrike" dirty="0">
                        <a:effectLst/>
                        <a:latin typeface="Arial" panose="020B0604020202020204" pitchFamily="34" charset="0"/>
                      </a:endParaRPr>
                    </a:p>
                  </a:txBody>
                  <a:tcPr marL="3810" marR="3810" marT="3810" marB="0" anchor="ctr"/>
                </a:tc>
                <a:extLst>
                  <a:ext uri="{0D108BD9-81ED-4DB2-BD59-A6C34878D82A}">
                    <a16:rowId xmlns:a16="http://schemas.microsoft.com/office/drawing/2014/main" xmlns="" val="10001"/>
                  </a:ext>
                </a:extLst>
              </a:tr>
              <a:tr h="346710">
                <a:tc>
                  <a:txBody>
                    <a:bodyPr/>
                    <a:lstStyle/>
                    <a:p>
                      <a:pPr algn="l" fontAlgn="t"/>
                      <a:r>
                        <a:rPr lang="en-US" sz="1800" b="1" i="0" u="none" strike="noStrike" dirty="0">
                          <a:solidFill>
                            <a:srgbClr val="000000"/>
                          </a:solidFill>
                          <a:effectLst/>
                          <a:latin typeface="SansSerif" panose="00000400000000000000" pitchFamily="2" charset="2"/>
                        </a:rPr>
                        <a:t>EDUCATIONAL ATTAINMENT</a:t>
                      </a:r>
                    </a:p>
                  </a:txBody>
                  <a:tcPr marL="3810" marR="3810" marT="3810" marB="0"/>
                </a:tc>
                <a:tc>
                  <a:txBody>
                    <a:bodyPr/>
                    <a:lstStyle/>
                    <a:p>
                      <a:pPr algn="l" fontAlgn="t"/>
                      <a:r>
                        <a:rPr lang="en-US" sz="1800" b="1" i="0" u="none" strike="noStrike">
                          <a:solidFill>
                            <a:srgbClr val="000000"/>
                          </a:solidFill>
                          <a:effectLst/>
                          <a:latin typeface="SansSerif" panose="00000400000000000000" pitchFamily="2" charset="2"/>
                        </a:rPr>
                        <a:t> </a:t>
                      </a:r>
                    </a:p>
                  </a:txBody>
                  <a:tcPr marL="3810" marR="3810" marT="3810" marB="0"/>
                </a:tc>
                <a:tc>
                  <a:txBody>
                    <a:bodyPr/>
                    <a:lstStyle/>
                    <a:p>
                      <a:pPr algn="l" fontAlgn="t"/>
                      <a:r>
                        <a:rPr lang="en-US" sz="1800" b="1" i="0" u="none" strike="noStrike">
                          <a:solidFill>
                            <a:srgbClr val="000000"/>
                          </a:solidFill>
                          <a:effectLst/>
                          <a:latin typeface="SansSerif" panose="00000400000000000000" pitchFamily="2" charset="2"/>
                        </a:rPr>
                        <a:t> </a:t>
                      </a:r>
                    </a:p>
                  </a:txBody>
                  <a:tcPr marL="3810" marR="3810" marT="3810" marB="0"/>
                </a:tc>
                <a:tc>
                  <a:txBody>
                    <a:bodyPr/>
                    <a:lstStyle/>
                    <a:p>
                      <a:pPr algn="l" fontAlgn="b"/>
                      <a:endParaRPr lang="en-US" sz="1800" b="1" i="0" u="none" strike="noStrike" dirty="0">
                        <a:effectLst/>
                        <a:latin typeface="Arial" panose="020B0604020202020204" pitchFamily="34" charset="0"/>
                      </a:endParaRPr>
                    </a:p>
                  </a:txBody>
                  <a:tcPr marL="3810" marR="3810" marT="3810" marB="0" anchor="b"/>
                </a:tc>
                <a:extLst>
                  <a:ext uri="{0D108BD9-81ED-4DB2-BD59-A6C34878D82A}">
                    <a16:rowId xmlns:a16="http://schemas.microsoft.com/office/drawing/2014/main" xmlns="" val="10002"/>
                  </a:ext>
                </a:extLst>
              </a:tr>
              <a:tr h="672925">
                <a:tc>
                  <a:txBody>
                    <a:bodyPr/>
                    <a:lstStyle/>
                    <a:p>
                      <a:pPr algn="l" fontAlgn="t"/>
                      <a:r>
                        <a:rPr lang="en-US" sz="1800" b="1" i="0" u="none" strike="noStrike">
                          <a:solidFill>
                            <a:srgbClr val="000000"/>
                          </a:solidFill>
                          <a:effectLst/>
                          <a:latin typeface="SansSerif" panose="00000400000000000000" pitchFamily="2" charset="2"/>
                        </a:rPr>
                        <a:t>    Population 25 years and over</a:t>
                      </a:r>
                    </a:p>
                  </a:txBody>
                  <a:tcPr marL="3810" marR="3810" marT="3810" marB="0"/>
                </a:tc>
                <a:tc>
                  <a:txBody>
                    <a:bodyPr/>
                    <a:lstStyle/>
                    <a:p>
                      <a:pPr algn="ctr" fontAlgn="t"/>
                      <a:r>
                        <a:rPr lang="en-US" sz="1800" b="1" i="0" u="none" strike="noStrike" dirty="0">
                          <a:solidFill>
                            <a:srgbClr val="000000"/>
                          </a:solidFill>
                          <a:effectLst/>
                          <a:latin typeface="SansSerif" panose="00000400000000000000" pitchFamily="2" charset="2"/>
                        </a:rPr>
                        <a:t>13.1%</a:t>
                      </a:r>
                    </a:p>
                  </a:txBody>
                  <a:tcPr marL="3810" marR="3810" marT="3810" marB="0" anchor="ctr"/>
                </a:tc>
                <a:tc>
                  <a:txBody>
                    <a:bodyPr/>
                    <a:lstStyle/>
                    <a:p>
                      <a:pPr algn="ctr" fontAlgn="t"/>
                      <a:r>
                        <a:rPr lang="en-US" sz="1800" b="1" i="0" u="none" strike="noStrike">
                          <a:solidFill>
                            <a:srgbClr val="000000"/>
                          </a:solidFill>
                          <a:effectLst/>
                          <a:latin typeface="SansSerif" panose="00000400000000000000" pitchFamily="2" charset="2"/>
                        </a:rPr>
                        <a:t>12.0%</a:t>
                      </a:r>
                    </a:p>
                  </a:txBody>
                  <a:tcPr marL="3810" marR="3810" marT="3810" marB="0" anchor="ctr"/>
                </a:tc>
                <a:tc>
                  <a:txBody>
                    <a:bodyPr/>
                    <a:lstStyle/>
                    <a:p>
                      <a:pPr algn="ctr" fontAlgn="b"/>
                      <a:r>
                        <a:rPr lang="en-US" sz="1800" b="1" i="0" u="none" strike="noStrike" dirty="0">
                          <a:effectLst/>
                          <a:latin typeface="Arial" panose="020B0604020202020204" pitchFamily="34" charset="0"/>
                        </a:rPr>
                        <a:t>-1.1%</a:t>
                      </a:r>
                    </a:p>
                  </a:txBody>
                  <a:tcPr marL="3810" marR="3810" marT="3810" marB="0" anchor="ctr"/>
                </a:tc>
                <a:extLst>
                  <a:ext uri="{0D108BD9-81ED-4DB2-BD59-A6C34878D82A}">
                    <a16:rowId xmlns:a16="http://schemas.microsoft.com/office/drawing/2014/main" xmlns="" val="10003"/>
                  </a:ext>
                </a:extLst>
              </a:tr>
              <a:tr h="338783">
                <a:tc>
                  <a:txBody>
                    <a:bodyPr/>
                    <a:lstStyle/>
                    <a:p>
                      <a:pPr algn="l" fontAlgn="t"/>
                      <a:r>
                        <a:rPr lang="en-US" sz="1800" b="1" i="0" u="none" strike="noStrike">
                          <a:solidFill>
                            <a:srgbClr val="000000"/>
                          </a:solidFill>
                          <a:effectLst/>
                          <a:latin typeface="SansSerif" panose="00000400000000000000" pitchFamily="2" charset="2"/>
                        </a:rPr>
                        <a:t>  Less than high school graduate</a:t>
                      </a:r>
                    </a:p>
                  </a:txBody>
                  <a:tcPr marL="3810" marR="3810" marT="3810" marB="0"/>
                </a:tc>
                <a:tc>
                  <a:txBody>
                    <a:bodyPr/>
                    <a:lstStyle/>
                    <a:p>
                      <a:pPr algn="ctr" fontAlgn="t"/>
                      <a:r>
                        <a:rPr lang="en-US" sz="1800" b="1" i="0" u="none" strike="noStrike" dirty="0">
                          <a:solidFill>
                            <a:srgbClr val="000000"/>
                          </a:solidFill>
                          <a:effectLst/>
                          <a:latin typeface="SansSerif" panose="00000400000000000000" pitchFamily="2" charset="2"/>
                        </a:rPr>
                        <a:t>29.1%</a:t>
                      </a:r>
                    </a:p>
                  </a:txBody>
                  <a:tcPr marL="3810" marR="3810" marT="3810" marB="0" anchor="ctr"/>
                </a:tc>
                <a:tc>
                  <a:txBody>
                    <a:bodyPr/>
                    <a:lstStyle/>
                    <a:p>
                      <a:pPr algn="ctr" fontAlgn="t"/>
                      <a:r>
                        <a:rPr lang="en-US" sz="1800" b="1" i="0" u="none" strike="noStrike">
                          <a:solidFill>
                            <a:srgbClr val="000000"/>
                          </a:solidFill>
                          <a:effectLst/>
                          <a:latin typeface="SansSerif" panose="00000400000000000000" pitchFamily="2" charset="2"/>
                        </a:rPr>
                        <a:t>26.2%</a:t>
                      </a:r>
                    </a:p>
                  </a:txBody>
                  <a:tcPr marL="3810" marR="3810" marT="3810" marB="0" anchor="ctr"/>
                </a:tc>
                <a:tc>
                  <a:txBody>
                    <a:bodyPr/>
                    <a:lstStyle/>
                    <a:p>
                      <a:pPr algn="ctr" fontAlgn="b"/>
                      <a:r>
                        <a:rPr lang="en-US" sz="1800" b="1" i="0" u="none" strike="noStrike" dirty="0">
                          <a:effectLst/>
                          <a:latin typeface="Arial" panose="020B0604020202020204" pitchFamily="34" charset="0"/>
                        </a:rPr>
                        <a:t>-2.9%</a:t>
                      </a:r>
                    </a:p>
                  </a:txBody>
                  <a:tcPr marL="3810" marR="3810" marT="3810" marB="0" anchor="ctr"/>
                </a:tc>
                <a:extLst>
                  <a:ext uri="{0D108BD9-81ED-4DB2-BD59-A6C34878D82A}">
                    <a16:rowId xmlns:a16="http://schemas.microsoft.com/office/drawing/2014/main" xmlns="" val="10004"/>
                  </a:ext>
                </a:extLst>
              </a:tr>
              <a:tr h="338783">
                <a:tc>
                  <a:txBody>
                    <a:bodyPr/>
                    <a:lstStyle/>
                    <a:p>
                      <a:pPr algn="l" fontAlgn="t"/>
                      <a:r>
                        <a:rPr lang="en-US" sz="1800" b="1" i="0" u="none" strike="noStrike">
                          <a:solidFill>
                            <a:srgbClr val="000000"/>
                          </a:solidFill>
                          <a:effectLst/>
                          <a:latin typeface="SansSerif" panose="00000400000000000000" pitchFamily="2" charset="2"/>
                        </a:rPr>
                        <a:t>  High school graduate (includes equivalency)</a:t>
                      </a:r>
                    </a:p>
                  </a:txBody>
                  <a:tcPr marL="3810" marR="3810" marT="3810" marB="0"/>
                </a:tc>
                <a:tc>
                  <a:txBody>
                    <a:bodyPr/>
                    <a:lstStyle/>
                    <a:p>
                      <a:pPr algn="ctr" fontAlgn="t"/>
                      <a:r>
                        <a:rPr lang="en-US" sz="1800" b="1" i="0" u="none" strike="noStrike" dirty="0">
                          <a:solidFill>
                            <a:srgbClr val="000000"/>
                          </a:solidFill>
                          <a:effectLst/>
                          <a:latin typeface="SansSerif" panose="00000400000000000000" pitchFamily="2" charset="2"/>
                        </a:rPr>
                        <a:t>14.7%</a:t>
                      </a:r>
                    </a:p>
                  </a:txBody>
                  <a:tcPr marL="3810" marR="3810" marT="3810" marB="0" anchor="ctr"/>
                </a:tc>
                <a:tc>
                  <a:txBody>
                    <a:bodyPr/>
                    <a:lstStyle/>
                    <a:p>
                      <a:pPr algn="ctr" fontAlgn="t"/>
                      <a:r>
                        <a:rPr lang="en-US" sz="1800" b="1" i="0" u="none" strike="noStrike">
                          <a:solidFill>
                            <a:srgbClr val="000000"/>
                          </a:solidFill>
                          <a:effectLst/>
                          <a:latin typeface="SansSerif" panose="00000400000000000000" pitchFamily="2" charset="2"/>
                        </a:rPr>
                        <a:t>14.2%</a:t>
                      </a:r>
                    </a:p>
                  </a:txBody>
                  <a:tcPr marL="3810" marR="3810" marT="3810" marB="0" anchor="ctr"/>
                </a:tc>
                <a:tc>
                  <a:txBody>
                    <a:bodyPr/>
                    <a:lstStyle/>
                    <a:p>
                      <a:pPr algn="ctr" fontAlgn="b"/>
                      <a:r>
                        <a:rPr lang="en-US" sz="1800" b="1" i="0" u="none" strike="noStrike" dirty="0">
                          <a:effectLst/>
                          <a:latin typeface="Arial" panose="020B0604020202020204" pitchFamily="34" charset="0"/>
                        </a:rPr>
                        <a:t>-0.5%</a:t>
                      </a:r>
                    </a:p>
                  </a:txBody>
                  <a:tcPr marL="3810" marR="3810" marT="3810" marB="0" anchor="ctr"/>
                </a:tc>
                <a:extLst>
                  <a:ext uri="{0D108BD9-81ED-4DB2-BD59-A6C34878D82A}">
                    <a16:rowId xmlns:a16="http://schemas.microsoft.com/office/drawing/2014/main" xmlns="" val="10005"/>
                  </a:ext>
                </a:extLst>
              </a:tr>
              <a:tr h="338783">
                <a:tc>
                  <a:txBody>
                    <a:bodyPr/>
                    <a:lstStyle/>
                    <a:p>
                      <a:pPr algn="l" fontAlgn="t"/>
                      <a:r>
                        <a:rPr lang="en-US" sz="1800" b="1" i="0" u="none" strike="noStrike">
                          <a:solidFill>
                            <a:srgbClr val="000000"/>
                          </a:solidFill>
                          <a:effectLst/>
                          <a:latin typeface="SansSerif" panose="00000400000000000000" pitchFamily="2" charset="2"/>
                        </a:rPr>
                        <a:t>  Some college, associate's degree</a:t>
                      </a:r>
                    </a:p>
                  </a:txBody>
                  <a:tcPr marL="3810" marR="3810" marT="3810" marB="0"/>
                </a:tc>
                <a:tc>
                  <a:txBody>
                    <a:bodyPr/>
                    <a:lstStyle/>
                    <a:p>
                      <a:pPr algn="ctr" fontAlgn="t"/>
                      <a:r>
                        <a:rPr lang="en-US" sz="1800" b="1" i="0" u="none" strike="noStrike" dirty="0">
                          <a:solidFill>
                            <a:srgbClr val="000000"/>
                          </a:solidFill>
                          <a:effectLst/>
                          <a:latin typeface="SansSerif" panose="00000400000000000000" pitchFamily="2" charset="2"/>
                        </a:rPr>
                        <a:t>9.5%</a:t>
                      </a:r>
                    </a:p>
                  </a:txBody>
                  <a:tcPr marL="3810" marR="3810" marT="3810" marB="0" anchor="ctr"/>
                </a:tc>
                <a:tc>
                  <a:txBody>
                    <a:bodyPr/>
                    <a:lstStyle/>
                    <a:p>
                      <a:pPr algn="ctr" fontAlgn="t"/>
                      <a:r>
                        <a:rPr lang="en-US" sz="1800" b="1" i="0" u="none" strike="noStrike" dirty="0">
                          <a:solidFill>
                            <a:srgbClr val="000000"/>
                          </a:solidFill>
                          <a:effectLst/>
                          <a:latin typeface="SansSerif" panose="00000400000000000000" pitchFamily="2" charset="2"/>
                        </a:rPr>
                        <a:t>9.4%</a:t>
                      </a:r>
                    </a:p>
                  </a:txBody>
                  <a:tcPr marL="3810" marR="3810" marT="3810" marB="0" anchor="ctr"/>
                </a:tc>
                <a:tc>
                  <a:txBody>
                    <a:bodyPr/>
                    <a:lstStyle/>
                    <a:p>
                      <a:pPr algn="ctr" fontAlgn="b"/>
                      <a:r>
                        <a:rPr lang="en-US" sz="1800" b="1" i="0" u="none" strike="noStrike" dirty="0">
                          <a:effectLst/>
                          <a:latin typeface="Arial" panose="020B0604020202020204" pitchFamily="34" charset="0"/>
                        </a:rPr>
                        <a:t>-0.1%</a:t>
                      </a:r>
                    </a:p>
                  </a:txBody>
                  <a:tcPr marL="3810" marR="3810" marT="3810" marB="0" anchor="ctr"/>
                </a:tc>
                <a:extLst>
                  <a:ext uri="{0D108BD9-81ED-4DB2-BD59-A6C34878D82A}">
                    <a16:rowId xmlns:a16="http://schemas.microsoft.com/office/drawing/2014/main" xmlns="" val="10006"/>
                  </a:ext>
                </a:extLst>
              </a:tr>
              <a:tr h="338783">
                <a:tc>
                  <a:txBody>
                    <a:bodyPr/>
                    <a:lstStyle/>
                    <a:p>
                      <a:pPr algn="l" fontAlgn="t"/>
                      <a:r>
                        <a:rPr lang="en-US" sz="1800" b="1" i="0" u="none" strike="noStrike">
                          <a:solidFill>
                            <a:srgbClr val="000000"/>
                          </a:solidFill>
                          <a:effectLst/>
                          <a:latin typeface="SansSerif" panose="00000400000000000000" pitchFamily="2" charset="2"/>
                        </a:rPr>
                        <a:t>  Bachelor's degree or higher</a:t>
                      </a:r>
                    </a:p>
                  </a:txBody>
                  <a:tcPr marL="3810" marR="3810" marT="3810" marB="0"/>
                </a:tc>
                <a:tc>
                  <a:txBody>
                    <a:bodyPr/>
                    <a:lstStyle/>
                    <a:p>
                      <a:pPr algn="ctr" fontAlgn="t"/>
                      <a:r>
                        <a:rPr lang="en-US" sz="1800" b="1" i="0" u="none" strike="noStrike">
                          <a:solidFill>
                            <a:srgbClr val="000000"/>
                          </a:solidFill>
                          <a:effectLst/>
                          <a:latin typeface="SansSerif" panose="00000400000000000000" pitchFamily="2" charset="2"/>
                        </a:rPr>
                        <a:t>3.9%</a:t>
                      </a:r>
                    </a:p>
                  </a:txBody>
                  <a:tcPr marL="3810" marR="3810" marT="3810" marB="0" anchor="ctr"/>
                </a:tc>
                <a:tc>
                  <a:txBody>
                    <a:bodyPr/>
                    <a:lstStyle/>
                    <a:p>
                      <a:pPr algn="ctr" fontAlgn="t"/>
                      <a:r>
                        <a:rPr lang="en-US" sz="1800" b="1" i="0" u="none" strike="noStrike">
                          <a:solidFill>
                            <a:srgbClr val="000000"/>
                          </a:solidFill>
                          <a:effectLst/>
                          <a:latin typeface="SansSerif" panose="00000400000000000000" pitchFamily="2" charset="2"/>
                        </a:rPr>
                        <a:t>4.1%</a:t>
                      </a:r>
                    </a:p>
                  </a:txBody>
                  <a:tcPr marL="3810" marR="3810" marT="3810" marB="0" anchor="ctr"/>
                </a:tc>
                <a:tc>
                  <a:txBody>
                    <a:bodyPr/>
                    <a:lstStyle/>
                    <a:p>
                      <a:pPr algn="ctr" fontAlgn="b"/>
                      <a:r>
                        <a:rPr lang="en-US" sz="1800" b="1" i="0" u="none" strike="noStrike" dirty="0">
                          <a:effectLst/>
                          <a:latin typeface="Arial" panose="020B0604020202020204" pitchFamily="34" charset="0"/>
                        </a:rPr>
                        <a:t>0.2%</a:t>
                      </a:r>
                    </a:p>
                  </a:txBody>
                  <a:tcPr marL="3810" marR="3810" marT="3810" marB="0" anchor="ctr"/>
                </a:tc>
                <a:extLst>
                  <a:ext uri="{0D108BD9-81ED-4DB2-BD59-A6C34878D82A}">
                    <a16:rowId xmlns:a16="http://schemas.microsoft.com/office/drawing/2014/main" xmlns="" val="10007"/>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30</a:t>
            </a:fld>
            <a:endParaRPr lang="en-US" dirty="0"/>
          </a:p>
        </p:txBody>
      </p:sp>
      <p:sp>
        <p:nvSpPr>
          <p:cNvPr id="7" name="Rectangle 6"/>
          <p:cNvSpPr/>
          <p:nvPr/>
        </p:nvSpPr>
        <p:spPr>
          <a:xfrm>
            <a:off x="-3313" y="6526348"/>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American Community Survey, 2010 and 2015 1 Year Samples</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6195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Percent of households receiving SNAP benefits, Census Tracts, Texas, 2010-2014</a:t>
            </a:r>
          </a:p>
        </p:txBody>
      </p:sp>
      <p:pic>
        <p:nvPicPr>
          <p:cNvPr id="5" name="Content Placeholder 4"/>
          <p:cNvPicPr>
            <a:picLocks noGrp="1" noChangeAspect="1"/>
          </p:cNvPicPr>
          <p:nvPr>
            <p:ph idx="1"/>
          </p:nvPr>
        </p:nvPicPr>
        <p:blipFill rotWithShape="1">
          <a:blip r:embed="rId2"/>
          <a:srcRect l="6249" t="26366" r="1251" b="19085"/>
          <a:stretch/>
        </p:blipFill>
        <p:spPr>
          <a:xfrm>
            <a:off x="1929310" y="1181218"/>
            <a:ext cx="6614158" cy="5362830"/>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31</a:t>
            </a:fld>
            <a:endParaRPr lang="en-US" dirty="0"/>
          </a:p>
        </p:txBody>
      </p:sp>
      <p:sp>
        <p:nvSpPr>
          <p:cNvPr id="6" name="Rectangle 5"/>
          <p:cNvSpPr/>
          <p:nvPr/>
        </p:nvSpPr>
        <p:spPr>
          <a:xfrm>
            <a:off x="-3313" y="6526348"/>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American Community Survey, 2010-2014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rotWithShape="1">
          <a:blip r:embed="rId3"/>
          <a:srcRect t="36876" r="8917"/>
          <a:stretch/>
        </p:blipFill>
        <p:spPr>
          <a:xfrm>
            <a:off x="109251" y="2233094"/>
            <a:ext cx="1707496" cy="1533000"/>
          </a:xfrm>
          <a:prstGeom prst="rect">
            <a:avLst/>
          </a:prstGeom>
        </p:spPr>
      </p:pic>
    </p:spTree>
    <p:extLst>
      <p:ext uri="{BB962C8B-B14F-4D97-AF65-F5344CB8AC3E}">
        <p14:creationId xmlns:p14="http://schemas.microsoft.com/office/powerpoint/2010/main" val="1299514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l="2246" t="-67" r="1164" b="20012"/>
          <a:stretch/>
        </p:blipFill>
        <p:spPr>
          <a:xfrm>
            <a:off x="2590800" y="1144664"/>
            <a:ext cx="4800600" cy="5470451"/>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32</a:t>
            </a:fld>
            <a:endParaRPr lang="en-US" dirty="0"/>
          </a:p>
        </p:txBody>
      </p:sp>
      <p:sp>
        <p:nvSpPr>
          <p:cNvPr id="7" name="Title 1"/>
          <p:cNvSpPr>
            <a:spLocks noGrp="1"/>
          </p:cNvSpPr>
          <p:nvPr>
            <p:ph type="title"/>
          </p:nvPr>
        </p:nvSpPr>
        <p:spPr/>
        <p:txBody>
          <a:bodyPr>
            <a:noAutofit/>
          </a:bodyPr>
          <a:lstStyle/>
          <a:p>
            <a:r>
              <a:rPr lang="en-US" sz="2400" dirty="0"/>
              <a:t>Percent of households receiving SNAP benefits, Census Tracts, Lower Rio Grande Valley, Texas, 2010-2014</a:t>
            </a:r>
          </a:p>
        </p:txBody>
      </p:sp>
      <p:sp>
        <p:nvSpPr>
          <p:cNvPr id="8" name="Rectangle 7"/>
          <p:cNvSpPr/>
          <p:nvPr/>
        </p:nvSpPr>
        <p:spPr>
          <a:xfrm>
            <a:off x="-3313" y="6526348"/>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American Community Survey, 2010-2014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3"/>
          <a:srcRect t="36876" r="8917"/>
          <a:stretch/>
        </p:blipFill>
        <p:spPr>
          <a:xfrm>
            <a:off x="685800" y="2332724"/>
            <a:ext cx="1905000" cy="1710320"/>
          </a:xfrm>
          <a:prstGeom prst="rect">
            <a:avLst/>
          </a:prstGeom>
        </p:spPr>
      </p:pic>
    </p:spTree>
    <p:extLst>
      <p:ext uri="{BB962C8B-B14F-4D97-AF65-F5344CB8AC3E}">
        <p14:creationId xmlns:p14="http://schemas.microsoft.com/office/powerpoint/2010/main" val="249843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Food Desert (Low Income, Low Access) Census Tracts, 2010</a:t>
            </a:r>
          </a:p>
        </p:txBody>
      </p:sp>
      <p:pic>
        <p:nvPicPr>
          <p:cNvPr id="5" name="Content Placeholder 4"/>
          <p:cNvPicPr>
            <a:picLocks noGrp="1" noChangeAspect="1"/>
          </p:cNvPicPr>
          <p:nvPr>
            <p:ph idx="1"/>
          </p:nvPr>
        </p:nvPicPr>
        <p:blipFill rotWithShape="1">
          <a:blip r:embed="rId2"/>
          <a:srcRect l="1973" t="21750" r="1414" b="19453"/>
          <a:stretch/>
        </p:blipFill>
        <p:spPr>
          <a:xfrm>
            <a:off x="1676400" y="1295400"/>
            <a:ext cx="5969442" cy="4994839"/>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33</a:t>
            </a:fld>
            <a:endParaRPr lang="en-US" dirty="0"/>
          </a:p>
        </p:txBody>
      </p:sp>
      <p:sp>
        <p:nvSpPr>
          <p:cNvPr id="6" name="Rectangle 5"/>
          <p:cNvSpPr/>
          <p:nvPr/>
        </p:nvSpPr>
        <p:spPr>
          <a:xfrm>
            <a:off x="76200" y="6416770"/>
            <a:ext cx="8061959" cy="215444"/>
          </a:xfrm>
          <a:prstGeom prst="rect">
            <a:avLst/>
          </a:prstGeom>
        </p:spPr>
        <p:txBody>
          <a:bodyPr wrap="square">
            <a:spAutoFit/>
          </a:bodyPr>
          <a:lstStyle/>
          <a:p>
            <a:r>
              <a:rPr lang="en-US" sz="800" dirty="0">
                <a:solidFill>
                  <a:schemeClr val="bg1">
                    <a:lumMod val="50000"/>
                  </a:schemeClr>
                </a:solidFill>
              </a:rPr>
              <a:t>Source: U.S. Department of Agriculture: http://www.ers.usda.gov/data-products/food-access-research-atlas/download-the-data.aspx</a:t>
            </a:r>
          </a:p>
        </p:txBody>
      </p:sp>
    </p:spTree>
    <p:extLst>
      <p:ext uri="{BB962C8B-B14F-4D97-AF65-F5344CB8AC3E}">
        <p14:creationId xmlns:p14="http://schemas.microsoft.com/office/powerpoint/2010/main" val="2619288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Food Desert (Low Income, Low Access) Census Tracts, 2010</a:t>
            </a:r>
          </a:p>
        </p:txBody>
      </p:sp>
      <p:sp>
        <p:nvSpPr>
          <p:cNvPr id="4" name="Slide Number Placeholder 3"/>
          <p:cNvSpPr>
            <a:spLocks noGrp="1"/>
          </p:cNvSpPr>
          <p:nvPr>
            <p:ph type="sldNum" sz="quarter" idx="4"/>
          </p:nvPr>
        </p:nvSpPr>
        <p:spPr/>
        <p:txBody>
          <a:bodyPr/>
          <a:lstStyle/>
          <a:p>
            <a:fld id="{2BC1FA3B-F0C1-4F58-90BE-DCC7501F4B28}" type="slidenum">
              <a:rPr lang="en-US" smtClean="0"/>
              <a:pPr/>
              <a:t>34</a:t>
            </a:fld>
            <a:endParaRPr lang="en-US" dirty="0"/>
          </a:p>
        </p:txBody>
      </p:sp>
      <p:sp>
        <p:nvSpPr>
          <p:cNvPr id="6" name="Rectangle 5"/>
          <p:cNvSpPr/>
          <p:nvPr/>
        </p:nvSpPr>
        <p:spPr>
          <a:xfrm>
            <a:off x="76200" y="6416770"/>
            <a:ext cx="8061959" cy="215444"/>
          </a:xfrm>
          <a:prstGeom prst="rect">
            <a:avLst/>
          </a:prstGeom>
        </p:spPr>
        <p:txBody>
          <a:bodyPr wrap="square">
            <a:spAutoFit/>
          </a:bodyPr>
          <a:lstStyle/>
          <a:p>
            <a:r>
              <a:rPr lang="en-US" sz="800" dirty="0">
                <a:solidFill>
                  <a:schemeClr val="bg1">
                    <a:lumMod val="50000"/>
                  </a:schemeClr>
                </a:solidFill>
              </a:rPr>
              <a:t>Source: U.S. Department of Agriculture: http://www.ers.usda.gov/data-products/food-access-research-atlas/download-the-data.aspx</a:t>
            </a:r>
          </a:p>
        </p:txBody>
      </p:sp>
      <p:pic>
        <p:nvPicPr>
          <p:cNvPr id="7" name="Content Placeholder 6"/>
          <p:cNvPicPr>
            <a:picLocks noGrp="1" noChangeAspect="1"/>
          </p:cNvPicPr>
          <p:nvPr>
            <p:ph idx="1"/>
          </p:nvPr>
        </p:nvPicPr>
        <p:blipFill rotWithShape="1">
          <a:blip r:embed="rId2"/>
          <a:srcRect l="2246" r="3410" b="19809"/>
          <a:stretch/>
        </p:blipFill>
        <p:spPr>
          <a:xfrm>
            <a:off x="2743200" y="1282432"/>
            <a:ext cx="4317009" cy="5045076"/>
          </a:xfrm>
          <a:prstGeom prst="rect">
            <a:avLst/>
          </a:prstGeom>
        </p:spPr>
      </p:pic>
    </p:spTree>
    <p:extLst>
      <p:ext uri="{BB962C8B-B14F-4D97-AF65-F5344CB8AC3E}">
        <p14:creationId xmlns:p14="http://schemas.microsoft.com/office/powerpoint/2010/main" val="1421817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Percent of the population that is Hispanic, </a:t>
            </a:r>
            <a:br>
              <a:rPr lang="en-US" sz="2400" dirty="0"/>
            </a:br>
            <a:r>
              <a:rPr lang="en-US" sz="2400" dirty="0"/>
              <a:t>Census Tracts, LRGV Area, Texas, 2010-2014</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35</a:t>
            </a:fld>
            <a:endParaRPr lang="en-US" dirty="0"/>
          </a:p>
        </p:txBody>
      </p:sp>
      <p:pic>
        <p:nvPicPr>
          <p:cNvPr id="6" name="Picture 5"/>
          <p:cNvPicPr>
            <a:picLocks noChangeAspect="1"/>
          </p:cNvPicPr>
          <p:nvPr/>
        </p:nvPicPr>
        <p:blipFill rotWithShape="1">
          <a:blip r:embed="rId2"/>
          <a:srcRect t="30167" r="23395" b="9498"/>
          <a:stretch/>
        </p:blipFill>
        <p:spPr>
          <a:xfrm>
            <a:off x="228600" y="3124200"/>
            <a:ext cx="1371600" cy="1371600"/>
          </a:xfrm>
          <a:prstGeom prst="rect">
            <a:avLst/>
          </a:prstGeom>
        </p:spPr>
      </p:pic>
      <p:sp>
        <p:nvSpPr>
          <p:cNvPr id="7" name="TextBox 6"/>
          <p:cNvSpPr txBox="1"/>
          <p:nvPr/>
        </p:nvSpPr>
        <p:spPr>
          <a:xfrm>
            <a:off x="76200" y="6475256"/>
            <a:ext cx="6096000" cy="246221"/>
          </a:xfrm>
          <a:prstGeom prst="rect">
            <a:avLst/>
          </a:prstGeom>
          <a:noFill/>
        </p:spPr>
        <p:txBody>
          <a:bodyPr wrap="square" rtlCol="0">
            <a:spAutoFit/>
          </a:bodyPr>
          <a:lstStyle/>
          <a:p>
            <a:r>
              <a:rPr lang="en-US" sz="1000" dirty="0">
                <a:solidFill>
                  <a:schemeClr val="bg1">
                    <a:lumMod val="50000"/>
                  </a:schemeClr>
                </a:solidFill>
              </a:rPr>
              <a:t>Source: U.S. Census Bureau, American Community Survey, 5 Year Sample 2010-2014.</a:t>
            </a:r>
          </a:p>
        </p:txBody>
      </p:sp>
      <p:pic>
        <p:nvPicPr>
          <p:cNvPr id="8" name="Content Placeholder 7"/>
          <p:cNvPicPr>
            <a:picLocks noGrp="1" noChangeAspect="1"/>
          </p:cNvPicPr>
          <p:nvPr>
            <p:ph idx="1"/>
          </p:nvPr>
        </p:nvPicPr>
        <p:blipFill rotWithShape="1">
          <a:blip r:embed="rId3"/>
          <a:srcRect l="-11997" b="14772"/>
          <a:stretch/>
        </p:blipFill>
        <p:spPr>
          <a:xfrm>
            <a:off x="2133600" y="1219200"/>
            <a:ext cx="4952999" cy="5189353"/>
          </a:xfrm>
          <a:prstGeom prst="rect">
            <a:avLst/>
          </a:prstGeom>
        </p:spPr>
      </p:pic>
    </p:spTree>
    <p:extLst>
      <p:ext uri="{BB962C8B-B14F-4D97-AF65-F5344CB8AC3E}">
        <p14:creationId xmlns:p14="http://schemas.microsoft.com/office/powerpoint/2010/main" val="1781775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Percent of the population living below poverty, LRGV area, 2010-2014</a:t>
            </a:r>
          </a:p>
        </p:txBody>
      </p:sp>
      <p:sp>
        <p:nvSpPr>
          <p:cNvPr id="4" name="Slide Number Placeholder 3"/>
          <p:cNvSpPr>
            <a:spLocks noGrp="1"/>
          </p:cNvSpPr>
          <p:nvPr>
            <p:ph type="sldNum" sz="quarter" idx="4"/>
          </p:nvPr>
        </p:nvSpPr>
        <p:spPr/>
        <p:txBody>
          <a:bodyPr/>
          <a:lstStyle/>
          <a:p>
            <a:fld id="{2BC1FA3B-F0C1-4F58-90BE-DCC7501F4B28}" type="slidenum">
              <a:rPr lang="en-US" smtClean="0"/>
              <a:pPr/>
              <a:t>36</a:t>
            </a:fld>
            <a:endParaRPr lang="en-US" dirty="0"/>
          </a:p>
        </p:txBody>
      </p:sp>
      <p:sp>
        <p:nvSpPr>
          <p:cNvPr id="6" name="Rectangle 5"/>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American Community Survey, 2010-2014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Content Placeholder 7"/>
          <p:cNvPicPr>
            <a:picLocks noGrp="1" noChangeAspect="1"/>
          </p:cNvPicPr>
          <p:nvPr>
            <p:ph idx="1"/>
          </p:nvPr>
        </p:nvPicPr>
        <p:blipFill rotWithShape="1">
          <a:blip r:embed="rId2"/>
          <a:srcRect t="66421" r="61540"/>
          <a:stretch/>
        </p:blipFill>
        <p:spPr>
          <a:xfrm>
            <a:off x="736643" y="2590800"/>
            <a:ext cx="2021798" cy="1728767"/>
          </a:xfrm>
          <a:prstGeom prst="rect">
            <a:avLst/>
          </a:prstGeom>
        </p:spPr>
      </p:pic>
      <p:pic>
        <p:nvPicPr>
          <p:cNvPr id="7" name="Picture 6"/>
          <p:cNvPicPr>
            <a:picLocks noChangeAspect="1"/>
          </p:cNvPicPr>
          <p:nvPr/>
        </p:nvPicPr>
        <p:blipFill rotWithShape="1">
          <a:blip r:embed="rId3"/>
          <a:srcRect b="15142"/>
          <a:stretch/>
        </p:blipFill>
        <p:spPr>
          <a:xfrm>
            <a:off x="3200400" y="1206779"/>
            <a:ext cx="4495800" cy="5252558"/>
          </a:xfrm>
          <a:prstGeom prst="rect">
            <a:avLst/>
          </a:prstGeom>
        </p:spPr>
      </p:pic>
    </p:spTree>
    <p:extLst>
      <p:ext uri="{BB962C8B-B14F-4D97-AF65-F5344CB8AC3E}">
        <p14:creationId xmlns:p14="http://schemas.microsoft.com/office/powerpoint/2010/main" val="2458762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162800" cy="990600"/>
          </a:xfrm>
        </p:spPr>
        <p:txBody>
          <a:bodyPr>
            <a:noAutofit/>
          </a:bodyPr>
          <a:lstStyle/>
          <a:p>
            <a:r>
              <a:rPr lang="en-US" sz="3200" kern="0" dirty="0"/>
              <a:t>Projected Racial and Ethnic Population, Texas, 2010-2050</a:t>
            </a:r>
            <a:endParaRPr lang="en-US" sz="3200" dirty="0"/>
          </a:p>
        </p:txBody>
      </p:sp>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37</a:t>
            </a:fld>
            <a:endParaRPr lang="en-US" dirty="0"/>
          </a:p>
        </p:txBody>
      </p:sp>
      <p:sp>
        <p:nvSpPr>
          <p:cNvPr id="6" name="TextBox 5"/>
          <p:cNvSpPr txBox="1"/>
          <p:nvPr/>
        </p:nvSpPr>
        <p:spPr>
          <a:xfrm>
            <a:off x="838200" y="6477519"/>
            <a:ext cx="8763000" cy="261610"/>
          </a:xfrm>
          <a:prstGeom prst="rect">
            <a:avLst/>
          </a:prstGeom>
          <a:noFill/>
        </p:spPr>
        <p:txBody>
          <a:bodyPr wrap="square" rtlCol="0">
            <a:spAutoFit/>
          </a:bodyPr>
          <a:lstStyle/>
          <a:p>
            <a:pPr marL="798513" indent="-798513">
              <a:spcBef>
                <a:spcPct val="50000"/>
              </a:spcBef>
            </a:pPr>
            <a:r>
              <a:rPr lang="en-US" sz="1100" dirty="0">
                <a:solidFill>
                  <a:schemeClr val="tx1">
                    <a:lumMod val="50000"/>
                    <a:lumOff val="50000"/>
                  </a:schemeClr>
                </a:solidFill>
                <a:latin typeface="+mn-lt"/>
              </a:rPr>
              <a:t>Source: Texas State Data Center 2012 Population Projections , 2000-2010 Migration Scenario</a:t>
            </a:r>
          </a:p>
        </p:txBody>
      </p:sp>
    </p:spTree>
    <p:extLst>
      <p:ext uri="{BB962C8B-B14F-4D97-AF65-F5344CB8AC3E}">
        <p14:creationId xmlns:p14="http://schemas.microsoft.com/office/powerpoint/2010/main" val="834591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162800" cy="990600"/>
          </a:xfrm>
        </p:spPr>
        <p:txBody>
          <a:bodyPr>
            <a:noAutofit/>
          </a:bodyPr>
          <a:lstStyle/>
          <a:p>
            <a:r>
              <a:rPr lang="en-US" sz="3200" kern="0" dirty="0"/>
              <a:t>Projected Racial and Ethnic Population, </a:t>
            </a:r>
            <a:r>
              <a:rPr lang="en-US" sz="3200" kern="0" dirty="0" err="1"/>
              <a:t>Hildago</a:t>
            </a:r>
            <a:r>
              <a:rPr lang="en-US" sz="3200" kern="0" dirty="0"/>
              <a:t> County, Texas, 2010-2050</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621076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38</a:t>
            </a:fld>
            <a:endParaRPr lang="en-US" dirty="0"/>
          </a:p>
        </p:txBody>
      </p:sp>
      <p:sp>
        <p:nvSpPr>
          <p:cNvPr id="6" name="TextBox 5"/>
          <p:cNvSpPr txBox="1"/>
          <p:nvPr/>
        </p:nvSpPr>
        <p:spPr>
          <a:xfrm>
            <a:off x="838200" y="6477519"/>
            <a:ext cx="8763000" cy="261610"/>
          </a:xfrm>
          <a:prstGeom prst="rect">
            <a:avLst/>
          </a:prstGeom>
          <a:noFill/>
        </p:spPr>
        <p:txBody>
          <a:bodyPr wrap="square" rtlCol="0">
            <a:spAutoFit/>
          </a:bodyPr>
          <a:lstStyle/>
          <a:p>
            <a:pPr marL="798513" indent="-798513">
              <a:spcBef>
                <a:spcPct val="50000"/>
              </a:spcBef>
            </a:pPr>
            <a:r>
              <a:rPr lang="en-US" sz="1100" dirty="0">
                <a:solidFill>
                  <a:schemeClr val="tx1">
                    <a:lumMod val="50000"/>
                    <a:lumOff val="50000"/>
                  </a:schemeClr>
                </a:solidFill>
                <a:latin typeface="+mn-lt"/>
              </a:rPr>
              <a:t>Source: Texas State Data Center 2012 Population Projections , 2000-2010 Migration Scenario</a:t>
            </a:r>
          </a:p>
        </p:txBody>
      </p:sp>
    </p:spTree>
    <p:extLst>
      <p:ext uri="{BB962C8B-B14F-4D97-AF65-F5344CB8AC3E}">
        <p14:creationId xmlns:p14="http://schemas.microsoft.com/office/powerpoint/2010/main" val="1849874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162800" cy="990600"/>
          </a:xfrm>
        </p:spPr>
        <p:txBody>
          <a:bodyPr>
            <a:noAutofit/>
          </a:bodyPr>
          <a:lstStyle/>
          <a:p>
            <a:r>
              <a:rPr lang="en-US" sz="3200" kern="0" dirty="0"/>
              <a:t>Projected Racial and Ethnic Population, Nueces County, Texas, 2010-2050</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4678576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39</a:t>
            </a:fld>
            <a:endParaRPr lang="en-US" dirty="0"/>
          </a:p>
        </p:txBody>
      </p:sp>
      <p:sp>
        <p:nvSpPr>
          <p:cNvPr id="6" name="TextBox 5"/>
          <p:cNvSpPr txBox="1"/>
          <p:nvPr/>
        </p:nvSpPr>
        <p:spPr>
          <a:xfrm>
            <a:off x="838200" y="6477519"/>
            <a:ext cx="8763000" cy="261610"/>
          </a:xfrm>
          <a:prstGeom prst="rect">
            <a:avLst/>
          </a:prstGeom>
          <a:noFill/>
        </p:spPr>
        <p:txBody>
          <a:bodyPr wrap="square" rtlCol="0">
            <a:spAutoFit/>
          </a:bodyPr>
          <a:lstStyle/>
          <a:p>
            <a:pPr marL="798513" indent="-798513">
              <a:spcBef>
                <a:spcPct val="50000"/>
              </a:spcBef>
            </a:pPr>
            <a:r>
              <a:rPr lang="en-US" sz="1100" dirty="0">
                <a:solidFill>
                  <a:schemeClr val="tx1">
                    <a:lumMod val="50000"/>
                    <a:lumOff val="50000"/>
                  </a:schemeClr>
                </a:solidFill>
                <a:latin typeface="+mn-lt"/>
              </a:rPr>
              <a:t>Source: Texas State Data Center 2012 Population Projections , 2000-2010 Migration Scenario</a:t>
            </a:r>
          </a:p>
        </p:txBody>
      </p:sp>
    </p:spTree>
    <p:extLst>
      <p:ext uri="{BB962C8B-B14F-4D97-AF65-F5344CB8AC3E}">
        <p14:creationId xmlns:p14="http://schemas.microsoft.com/office/powerpoint/2010/main" val="1476980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nvPr>
        </p:nvGraphicFramePr>
        <p:xfrm>
          <a:off x="304800" y="1447800"/>
          <a:ext cx="8865042" cy="457801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1600200" y="228600"/>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dirty="0">
                <a:solidFill>
                  <a:schemeClr val="bg1"/>
                </a:solidFill>
                <a:latin typeface="Tw Cen MT" panose="020B0602020104020603" pitchFamily="34" charset="0"/>
              </a:rPr>
              <a:t>Components of Population Change by Percent in Texas, 1950-2010</a:t>
            </a:r>
            <a:endParaRPr lang="en-US" sz="2800" dirty="0">
              <a:solidFill>
                <a:schemeClr val="bg1"/>
              </a:solidFill>
            </a:endParaRPr>
          </a:p>
        </p:txBody>
      </p:sp>
      <p:sp>
        <p:nvSpPr>
          <p:cNvPr id="6" name="Rectangle 5"/>
          <p:cNvSpPr/>
          <p:nvPr/>
        </p:nvSpPr>
        <p:spPr>
          <a:xfrm>
            <a:off x="76200" y="6431192"/>
            <a:ext cx="4572000" cy="215444"/>
          </a:xfrm>
          <a:prstGeom prst="rect">
            <a:avLst/>
          </a:prstGeom>
        </p:spPr>
        <p:txBody>
          <a:bodyPr>
            <a:spAutoFit/>
          </a:bodyPr>
          <a:lstStyle/>
          <a:p>
            <a:pPr marL="914400" indent="-914400"/>
            <a:r>
              <a:rPr lang="en-US" sz="800" dirty="0">
                <a:solidFill>
                  <a:schemeClr val="bg1">
                    <a:lumMod val="50000"/>
                  </a:schemeClr>
                </a:solidFill>
                <a:latin typeface="Arial" pitchFamily="34" charset="0"/>
                <a:cs typeface="Arial" pitchFamily="34" charset="0"/>
              </a:rPr>
              <a:t>Source: U.S. Census Bureau, Population Estimates</a:t>
            </a:r>
          </a:p>
        </p:txBody>
      </p:sp>
    </p:spTree>
    <p:extLst>
      <p:ext uri="{BB962C8B-B14F-4D97-AF65-F5344CB8AC3E}">
        <p14:creationId xmlns:p14="http://schemas.microsoft.com/office/powerpoint/2010/main" val="428614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162800" cy="990600"/>
          </a:xfrm>
        </p:spPr>
        <p:txBody>
          <a:bodyPr>
            <a:noAutofit/>
          </a:bodyPr>
          <a:lstStyle/>
          <a:p>
            <a:r>
              <a:rPr lang="en-US" sz="3200" kern="0" dirty="0"/>
              <a:t>Projected Racial and Ethnic Population Webb County, Texas, 2010-2050</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3848316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40</a:t>
            </a:fld>
            <a:endParaRPr lang="en-US" dirty="0"/>
          </a:p>
        </p:txBody>
      </p:sp>
      <p:sp>
        <p:nvSpPr>
          <p:cNvPr id="6" name="TextBox 5"/>
          <p:cNvSpPr txBox="1"/>
          <p:nvPr/>
        </p:nvSpPr>
        <p:spPr>
          <a:xfrm>
            <a:off x="838200" y="6477519"/>
            <a:ext cx="8763000" cy="261610"/>
          </a:xfrm>
          <a:prstGeom prst="rect">
            <a:avLst/>
          </a:prstGeom>
          <a:noFill/>
        </p:spPr>
        <p:txBody>
          <a:bodyPr wrap="square" rtlCol="0">
            <a:spAutoFit/>
          </a:bodyPr>
          <a:lstStyle/>
          <a:p>
            <a:pPr marL="798513" indent="-798513">
              <a:spcBef>
                <a:spcPct val="50000"/>
              </a:spcBef>
            </a:pPr>
            <a:r>
              <a:rPr lang="en-US" sz="1100" dirty="0">
                <a:solidFill>
                  <a:schemeClr val="tx1">
                    <a:lumMod val="50000"/>
                    <a:lumOff val="50000"/>
                  </a:schemeClr>
                </a:solidFill>
                <a:latin typeface="+mn-lt"/>
              </a:rPr>
              <a:t>Source: Texas State Data Center 2012 Population Projections , 2000-2010 Migration Scenario</a:t>
            </a:r>
          </a:p>
        </p:txBody>
      </p:sp>
    </p:spTree>
    <p:extLst>
      <p:ext uri="{BB962C8B-B14F-4D97-AF65-F5344CB8AC3E}">
        <p14:creationId xmlns:p14="http://schemas.microsoft.com/office/powerpoint/2010/main" val="1871184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162800" cy="990600"/>
          </a:xfrm>
        </p:spPr>
        <p:txBody>
          <a:bodyPr>
            <a:noAutofit/>
          </a:bodyPr>
          <a:lstStyle/>
          <a:p>
            <a:r>
              <a:rPr lang="en-US" sz="3200" kern="0" dirty="0"/>
              <a:t>Projected Racial and Ethnic Population Cameron County, Texas, 2010-2050</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3326937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41</a:t>
            </a:fld>
            <a:endParaRPr lang="en-US" dirty="0"/>
          </a:p>
        </p:txBody>
      </p:sp>
      <p:sp>
        <p:nvSpPr>
          <p:cNvPr id="6" name="TextBox 5"/>
          <p:cNvSpPr txBox="1"/>
          <p:nvPr/>
        </p:nvSpPr>
        <p:spPr>
          <a:xfrm>
            <a:off x="838200" y="6477519"/>
            <a:ext cx="8763000" cy="261610"/>
          </a:xfrm>
          <a:prstGeom prst="rect">
            <a:avLst/>
          </a:prstGeom>
          <a:noFill/>
        </p:spPr>
        <p:txBody>
          <a:bodyPr wrap="square" rtlCol="0">
            <a:spAutoFit/>
          </a:bodyPr>
          <a:lstStyle/>
          <a:p>
            <a:pPr marL="798513" indent="-798513">
              <a:spcBef>
                <a:spcPct val="50000"/>
              </a:spcBef>
            </a:pPr>
            <a:r>
              <a:rPr lang="en-US" sz="1100" dirty="0">
                <a:solidFill>
                  <a:schemeClr val="tx1">
                    <a:lumMod val="50000"/>
                    <a:lumOff val="50000"/>
                  </a:schemeClr>
                </a:solidFill>
                <a:latin typeface="+mn-lt"/>
              </a:rPr>
              <a:t>Source: Texas State Data Center 2012 Population Projections , 2000-2010 Migration Scenario</a:t>
            </a:r>
          </a:p>
        </p:txBody>
      </p:sp>
    </p:spTree>
    <p:extLst>
      <p:ext uri="{BB962C8B-B14F-4D97-AF65-F5344CB8AC3E}">
        <p14:creationId xmlns:p14="http://schemas.microsoft.com/office/powerpoint/2010/main" val="1797482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315200" cy="990600"/>
          </a:xfrm>
        </p:spPr>
        <p:txBody>
          <a:bodyPr>
            <a:noAutofit/>
          </a:bodyPr>
          <a:lstStyle/>
          <a:p>
            <a:r>
              <a:rPr lang="en-US" sz="2400" dirty="0"/>
              <a:t>Trends in Educational Attainment of Persons in the Labor Force (25-64 Years of Age) in Texas by Race/Ethnicity – High School Graduates and Above</a:t>
            </a:r>
          </a:p>
        </p:txBody>
      </p:sp>
      <p:sp>
        <p:nvSpPr>
          <p:cNvPr id="3" name="TextBox 2"/>
          <p:cNvSpPr txBox="1"/>
          <p:nvPr/>
        </p:nvSpPr>
        <p:spPr>
          <a:xfrm>
            <a:off x="2971800" y="2362200"/>
            <a:ext cx="3657600" cy="369332"/>
          </a:xfrm>
          <a:prstGeom prst="rect">
            <a:avLst/>
          </a:prstGeom>
          <a:noFill/>
        </p:spPr>
        <p:txBody>
          <a:bodyPr wrap="square" rtlCol="0">
            <a:spAutoFit/>
          </a:bodyPr>
          <a:lstStyle/>
          <a:p>
            <a:endParaRPr lang="en-US" dirty="0"/>
          </a:p>
        </p:txBody>
      </p:sp>
      <p:graphicFrame>
        <p:nvGraphicFramePr>
          <p:cNvPr id="5" name="Chart 4"/>
          <p:cNvGraphicFramePr>
            <a:graphicFrameLocks/>
          </p:cNvGraphicFramePr>
          <p:nvPr>
            <p:extLst/>
          </p:nvPr>
        </p:nvGraphicFramePr>
        <p:xfrm>
          <a:off x="728662" y="1362074"/>
          <a:ext cx="8034338" cy="465772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Public Use Micro Sample, 2001-2011</a:t>
            </a:r>
            <a:endParaRPr lang="en-US" sz="1000" dirty="0">
              <a:solidFill>
                <a:schemeClr val="bg1">
                  <a:lumMod val="50000"/>
                </a:schemeClr>
              </a:solidFill>
            </a:endParaRPr>
          </a:p>
        </p:txBody>
      </p:sp>
    </p:spTree>
    <p:extLst>
      <p:ext uri="{BB962C8B-B14F-4D97-AF65-F5344CB8AC3E}">
        <p14:creationId xmlns:p14="http://schemas.microsoft.com/office/powerpoint/2010/main" val="958008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2030 Using Constant Rates, 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43</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a:solidFill>
                  <a:schemeClr val="tx1">
                    <a:lumMod val="50000"/>
                    <a:lumOff val="50000"/>
                  </a:schemeClr>
                </a:solidFill>
              </a:rPr>
              <a:t>					</a:t>
            </a: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a:t>These should be going DOWN</a:t>
            </a:r>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a:t>These should be going UP</a:t>
            </a:r>
          </a:p>
        </p:txBody>
      </p:sp>
      <p:sp>
        <p:nvSpPr>
          <p:cNvPr id="8" name="Rectangle 7"/>
          <p:cNvSpPr/>
          <p:nvPr/>
        </p:nvSpPr>
        <p:spPr>
          <a:xfrm>
            <a:off x="152400" y="6356352"/>
            <a:ext cx="4572000" cy="338554"/>
          </a:xfrm>
          <a:prstGeom prst="rect">
            <a:avLst/>
          </a:prstGeom>
        </p:spPr>
        <p:txBody>
          <a:bodyPr wrap="square">
            <a:spAutoFit/>
          </a:bodyPr>
          <a:lstStyle/>
          <a:p>
            <a:r>
              <a:rPr lang="en-US" sz="800" dirty="0">
                <a:solidFill>
                  <a:schemeClr val="accent1">
                    <a:lumMod val="50000"/>
                  </a:schemeClr>
                </a:solidFill>
                <a:effectLst/>
                <a:cs typeface="Calibri" panose="020F0502020204030204" pitchFamily="34" charset="0"/>
              </a:rPr>
              <a:t>Sources: U.S. Census Bureau, American Community Survey, 1-Year PUMS.</a:t>
            </a:r>
            <a:endParaRPr lang="en-US" sz="800" dirty="0">
              <a:solidFill>
                <a:schemeClr val="accent1">
                  <a:lumMod val="50000"/>
                </a:schemeClr>
              </a:solidFill>
              <a:effectLst/>
            </a:endParaRPr>
          </a:p>
          <a:p>
            <a:r>
              <a:rPr lang="en-US" sz="800" dirty="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3819144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and 2030 Using Trended Rates, 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44</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a:solidFill>
                  <a:schemeClr val="tx1">
                    <a:lumMod val="50000"/>
                    <a:lumOff val="50000"/>
                  </a:schemeClr>
                </a:solidFill>
              </a:rPr>
              <a:t>					</a:t>
            </a: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a:t>These should be going DOWN</a:t>
            </a:r>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a:t>These should be going UP</a:t>
            </a:r>
          </a:p>
        </p:txBody>
      </p:sp>
      <p:sp>
        <p:nvSpPr>
          <p:cNvPr id="8" name="Rectangle 7"/>
          <p:cNvSpPr/>
          <p:nvPr/>
        </p:nvSpPr>
        <p:spPr>
          <a:xfrm>
            <a:off x="152400" y="6356352"/>
            <a:ext cx="4572000" cy="338554"/>
          </a:xfrm>
          <a:prstGeom prst="rect">
            <a:avLst/>
          </a:prstGeom>
        </p:spPr>
        <p:txBody>
          <a:bodyPr wrap="square">
            <a:spAutoFit/>
          </a:bodyPr>
          <a:lstStyle/>
          <a:p>
            <a:r>
              <a:rPr lang="en-US" sz="800" dirty="0">
                <a:solidFill>
                  <a:schemeClr val="accent1">
                    <a:lumMod val="50000"/>
                  </a:schemeClr>
                </a:solidFill>
                <a:effectLst/>
                <a:cs typeface="Calibri" panose="020F0502020204030204" pitchFamily="34" charset="0"/>
              </a:rPr>
              <a:t>Sources: U.S. Census Bureau, American Community Survey, 1-Year PUMS.</a:t>
            </a:r>
            <a:endParaRPr lang="en-US" sz="800" dirty="0">
              <a:solidFill>
                <a:schemeClr val="accent1">
                  <a:lumMod val="50000"/>
                </a:schemeClr>
              </a:solidFill>
              <a:effectLst/>
            </a:endParaRPr>
          </a:p>
          <a:p>
            <a:r>
              <a:rPr lang="en-US" sz="800" dirty="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19098610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Teen (ages 15-19 years) birth rates, the U.S. and select states, 2014</a:t>
            </a:r>
          </a:p>
        </p:txBody>
      </p:sp>
      <p:graphicFrame>
        <p:nvGraphicFramePr>
          <p:cNvPr id="5" name="Content Placeholder 4"/>
          <p:cNvGraphicFramePr>
            <a:graphicFrameLocks noGrp="1"/>
          </p:cNvGraphicFramePr>
          <p:nvPr>
            <p:ph idx="1"/>
            <p:extLst/>
          </p:nvPr>
        </p:nvGraphicFramePr>
        <p:xfrm>
          <a:off x="2285999" y="1143000"/>
          <a:ext cx="5562601" cy="5033010"/>
        </p:xfrm>
        <a:graphic>
          <a:graphicData uri="http://schemas.openxmlformats.org/drawingml/2006/table">
            <a:tbl>
              <a:tblPr firstRow="1">
                <a:tableStyleId>{BC89EF96-8CEA-46FF-86C4-4CE0E7609802}</a:tableStyleId>
              </a:tblPr>
              <a:tblGrid>
                <a:gridCol w="2372286">
                  <a:extLst>
                    <a:ext uri="{9D8B030D-6E8A-4147-A177-3AD203B41FA5}">
                      <a16:colId xmlns:a16="http://schemas.microsoft.com/office/drawing/2014/main" xmlns="" val="20000"/>
                    </a:ext>
                  </a:extLst>
                </a:gridCol>
                <a:gridCol w="1308847">
                  <a:extLst>
                    <a:ext uri="{9D8B030D-6E8A-4147-A177-3AD203B41FA5}">
                      <a16:colId xmlns:a16="http://schemas.microsoft.com/office/drawing/2014/main" xmlns="" val="20001"/>
                    </a:ext>
                  </a:extLst>
                </a:gridCol>
                <a:gridCol w="1881468">
                  <a:extLst>
                    <a:ext uri="{9D8B030D-6E8A-4147-A177-3AD203B41FA5}">
                      <a16:colId xmlns:a16="http://schemas.microsoft.com/office/drawing/2014/main" xmlns="" val="20002"/>
                    </a:ext>
                  </a:extLst>
                </a:gridCol>
              </a:tblGrid>
              <a:tr h="268941">
                <a:tc>
                  <a:txBody>
                    <a:bodyPr/>
                    <a:lstStyle/>
                    <a:p>
                      <a:pPr algn="ctr" fontAlgn="t"/>
                      <a:r>
                        <a:rPr lang="en-US" sz="1800" b="1" u="none" strike="noStrike" dirty="0">
                          <a:solidFill>
                            <a:srgbClr val="1B1E7A"/>
                          </a:solidFill>
                          <a:effectLst/>
                        </a:rPr>
                        <a:t>Area</a:t>
                      </a:r>
                      <a:endParaRPr lang="en-US" sz="1800" b="1" i="0" u="none" strike="noStrike" dirty="0">
                        <a:solidFill>
                          <a:srgbClr val="1B1E7A"/>
                        </a:solidFill>
                        <a:effectLst/>
                        <a:latin typeface="Times New Roman" panose="02020603050405020304" pitchFamily="18" charset="0"/>
                      </a:endParaRPr>
                    </a:p>
                  </a:txBody>
                  <a:tcPr marL="3810" marR="3810" marT="3810" marB="0" anchor="ctr">
                    <a:solidFill>
                      <a:schemeClr val="accent1">
                        <a:lumMod val="20000"/>
                        <a:lumOff val="80000"/>
                      </a:schemeClr>
                    </a:solidFill>
                  </a:tcPr>
                </a:tc>
                <a:tc>
                  <a:txBody>
                    <a:bodyPr/>
                    <a:lstStyle/>
                    <a:p>
                      <a:pPr algn="ctr" fontAlgn="t"/>
                      <a:r>
                        <a:rPr lang="en-US" sz="1800" b="1" u="none" strike="noStrike" dirty="0">
                          <a:solidFill>
                            <a:srgbClr val="1B1E7A"/>
                          </a:solidFill>
                          <a:effectLst/>
                        </a:rPr>
                        <a:t>Rank</a:t>
                      </a:r>
                      <a:endParaRPr lang="en-US" sz="1800" b="1" i="0" u="none" strike="noStrike" dirty="0">
                        <a:solidFill>
                          <a:srgbClr val="1B1E7A"/>
                        </a:solidFill>
                        <a:effectLst/>
                        <a:latin typeface="Times New Roman" panose="02020603050405020304" pitchFamily="18" charset="0"/>
                      </a:endParaRPr>
                    </a:p>
                  </a:txBody>
                  <a:tcPr marL="3810" marR="3810" marT="3810" marB="0" anchor="ctr">
                    <a:solidFill>
                      <a:schemeClr val="accent1">
                        <a:lumMod val="20000"/>
                        <a:lumOff val="80000"/>
                      </a:schemeClr>
                    </a:solidFill>
                  </a:tcPr>
                </a:tc>
                <a:tc>
                  <a:txBody>
                    <a:bodyPr/>
                    <a:lstStyle/>
                    <a:p>
                      <a:pPr algn="ctr" fontAlgn="t"/>
                      <a:r>
                        <a:rPr lang="en-US" sz="1800" b="1" i="0" u="none" strike="noStrike" dirty="0">
                          <a:solidFill>
                            <a:srgbClr val="1B1E7A"/>
                          </a:solidFill>
                          <a:effectLst/>
                          <a:latin typeface="+mn-lt"/>
                        </a:rPr>
                        <a:t>Birth</a:t>
                      </a:r>
                      <a:r>
                        <a:rPr lang="en-US" sz="1800" b="1" i="0" u="none" strike="noStrike" baseline="0" dirty="0">
                          <a:solidFill>
                            <a:srgbClr val="1B1E7A"/>
                          </a:solidFill>
                          <a:effectLst/>
                          <a:latin typeface="+mn-lt"/>
                        </a:rPr>
                        <a:t> Rate Per 1,000 Women</a:t>
                      </a:r>
                      <a:endParaRPr lang="en-US" sz="1800" b="1" i="0" u="none" strike="noStrike" dirty="0">
                        <a:solidFill>
                          <a:srgbClr val="1B1E7A"/>
                        </a:solidFill>
                        <a:effectLst/>
                        <a:latin typeface="Times New Roman" panose="02020603050405020304" pitchFamily="18" charset="0"/>
                      </a:endParaRPr>
                    </a:p>
                  </a:txBody>
                  <a:tcPr marL="3810" marR="3810" marT="3810" marB="0" anchor="ctr">
                    <a:solidFill>
                      <a:schemeClr val="accent1">
                        <a:lumMod val="20000"/>
                        <a:lumOff val="80000"/>
                      </a:schemeClr>
                    </a:solidFill>
                  </a:tcPr>
                </a:tc>
                <a:extLst>
                  <a:ext uri="{0D108BD9-81ED-4DB2-BD59-A6C34878D82A}">
                    <a16:rowId xmlns:a16="http://schemas.microsoft.com/office/drawing/2014/main" xmlns="" val="10000"/>
                  </a:ext>
                </a:extLst>
              </a:tr>
              <a:tr h="268941">
                <a:tc>
                  <a:txBody>
                    <a:bodyPr/>
                    <a:lstStyle/>
                    <a:p>
                      <a:pPr algn="l" fontAlgn="t"/>
                      <a:r>
                        <a:rPr lang="en-US" sz="1800" b="1" u="none" strike="noStrike">
                          <a:solidFill>
                            <a:srgbClr val="1B1E7A"/>
                          </a:solidFill>
                          <a:effectLst/>
                        </a:rPr>
                        <a:t>UnitedStates                 </a:t>
                      </a:r>
                      <a:endParaRPr lang="en-US" sz="1800" b="1" i="0" u="none" strike="noStrike">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 </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24.2</a:t>
                      </a:r>
                      <a:endParaRPr lang="en-US" sz="1800" b="1" i="0" u="none" strike="noStrike" dirty="0">
                        <a:solidFill>
                          <a:srgbClr val="1B1E7A"/>
                        </a:solidFill>
                        <a:effectLst/>
                        <a:latin typeface="Times New Roman" panose="02020603050405020304" pitchFamily="18" charset="0"/>
                      </a:endParaRPr>
                    </a:p>
                  </a:txBody>
                  <a:tcPr marL="3810" marR="3810" marT="3810" marB="0"/>
                </a:tc>
                <a:extLst>
                  <a:ext uri="{0D108BD9-81ED-4DB2-BD59-A6C34878D82A}">
                    <a16:rowId xmlns:a16="http://schemas.microsoft.com/office/drawing/2014/main" xmlns="" val="10001"/>
                  </a:ext>
                </a:extLst>
              </a:tr>
              <a:tr h="268941">
                <a:tc>
                  <a:txBody>
                    <a:bodyPr/>
                    <a:lstStyle/>
                    <a:p>
                      <a:pPr algn="l" fontAlgn="t"/>
                      <a:r>
                        <a:rPr lang="en-US" sz="1800" b="1" u="none" strike="noStrike">
                          <a:solidFill>
                            <a:srgbClr val="1B1E7A"/>
                          </a:solidFill>
                          <a:effectLst/>
                        </a:rPr>
                        <a:t>Arkansas                   </a:t>
                      </a:r>
                      <a:endParaRPr lang="en-US" sz="1800" b="1" i="0" u="none" strike="noStrike">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1</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39.5</a:t>
                      </a:r>
                      <a:endParaRPr lang="en-US" sz="1800" b="1" i="0" u="none" strike="noStrike" dirty="0">
                        <a:solidFill>
                          <a:srgbClr val="1B1E7A"/>
                        </a:solidFill>
                        <a:effectLst/>
                        <a:latin typeface="Times New Roman" panose="02020603050405020304" pitchFamily="18" charset="0"/>
                      </a:endParaRPr>
                    </a:p>
                  </a:txBody>
                  <a:tcPr marL="3810" marR="3810" marT="3810" marB="0"/>
                </a:tc>
                <a:extLst>
                  <a:ext uri="{0D108BD9-81ED-4DB2-BD59-A6C34878D82A}">
                    <a16:rowId xmlns:a16="http://schemas.microsoft.com/office/drawing/2014/main" xmlns="" val="10002"/>
                  </a:ext>
                </a:extLst>
              </a:tr>
              <a:tr h="268941">
                <a:tc>
                  <a:txBody>
                    <a:bodyPr/>
                    <a:lstStyle/>
                    <a:p>
                      <a:pPr algn="l" fontAlgn="t"/>
                      <a:r>
                        <a:rPr lang="en-US" sz="1800" b="1" u="none" strike="noStrike">
                          <a:solidFill>
                            <a:srgbClr val="1B1E7A"/>
                          </a:solidFill>
                          <a:effectLst/>
                        </a:rPr>
                        <a:t>Oklahoma                   </a:t>
                      </a:r>
                      <a:endParaRPr lang="en-US" sz="1800" b="1" i="0" u="none" strike="noStrike">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2</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38.5</a:t>
                      </a:r>
                      <a:endParaRPr lang="en-US" sz="1800" b="1" i="0" u="none" strike="noStrike" dirty="0">
                        <a:solidFill>
                          <a:srgbClr val="1B1E7A"/>
                        </a:solidFill>
                        <a:effectLst/>
                        <a:latin typeface="Times New Roman" panose="02020603050405020304" pitchFamily="18" charset="0"/>
                      </a:endParaRPr>
                    </a:p>
                  </a:txBody>
                  <a:tcPr marL="3810" marR="3810" marT="3810" marB="0"/>
                </a:tc>
                <a:extLst>
                  <a:ext uri="{0D108BD9-81ED-4DB2-BD59-A6C34878D82A}">
                    <a16:rowId xmlns:a16="http://schemas.microsoft.com/office/drawing/2014/main" xmlns="" val="10003"/>
                  </a:ext>
                </a:extLst>
              </a:tr>
              <a:tr h="268941">
                <a:tc>
                  <a:txBody>
                    <a:bodyPr/>
                    <a:lstStyle/>
                    <a:p>
                      <a:pPr algn="l" fontAlgn="t"/>
                      <a:r>
                        <a:rPr lang="en-US" sz="1800" b="1" u="none" strike="noStrike" dirty="0">
                          <a:solidFill>
                            <a:srgbClr val="1B1E7A"/>
                          </a:solidFill>
                          <a:effectLst/>
                        </a:rPr>
                        <a:t>Mississippi                   </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3</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38.0</a:t>
                      </a:r>
                      <a:endParaRPr lang="en-US" sz="1800" b="1" i="0" u="none" strike="noStrike" dirty="0">
                        <a:solidFill>
                          <a:srgbClr val="1B1E7A"/>
                        </a:solidFill>
                        <a:effectLst/>
                        <a:latin typeface="Times New Roman" panose="02020603050405020304" pitchFamily="18" charset="0"/>
                      </a:endParaRPr>
                    </a:p>
                  </a:txBody>
                  <a:tcPr marL="3810" marR="3810" marT="3810" marB="0"/>
                </a:tc>
                <a:extLst>
                  <a:ext uri="{0D108BD9-81ED-4DB2-BD59-A6C34878D82A}">
                    <a16:rowId xmlns:a16="http://schemas.microsoft.com/office/drawing/2014/main" xmlns="" val="10004"/>
                  </a:ext>
                </a:extLst>
              </a:tr>
              <a:tr h="268941">
                <a:tc>
                  <a:txBody>
                    <a:bodyPr/>
                    <a:lstStyle/>
                    <a:p>
                      <a:pPr algn="l" fontAlgn="t"/>
                      <a:r>
                        <a:rPr lang="en-US" sz="1800" b="1" u="none" strike="noStrike" dirty="0">
                          <a:solidFill>
                            <a:srgbClr val="1B1E7A"/>
                          </a:solidFill>
                          <a:effectLst/>
                        </a:rPr>
                        <a:t>New Mexico                  </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4</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37.8</a:t>
                      </a:r>
                      <a:endParaRPr lang="en-US" sz="1800" b="1" i="0" u="none" strike="noStrike" dirty="0">
                        <a:solidFill>
                          <a:srgbClr val="1B1E7A"/>
                        </a:solidFill>
                        <a:effectLst/>
                        <a:latin typeface="Times New Roman" panose="02020603050405020304" pitchFamily="18" charset="0"/>
                      </a:endParaRPr>
                    </a:p>
                  </a:txBody>
                  <a:tcPr marL="3810" marR="3810" marT="3810" marB="0"/>
                </a:tc>
                <a:extLst>
                  <a:ext uri="{0D108BD9-81ED-4DB2-BD59-A6C34878D82A}">
                    <a16:rowId xmlns:a16="http://schemas.microsoft.com/office/drawing/2014/main" xmlns="" val="10005"/>
                  </a:ext>
                </a:extLst>
              </a:tr>
              <a:tr h="268941">
                <a:tc>
                  <a:txBody>
                    <a:bodyPr/>
                    <a:lstStyle/>
                    <a:p>
                      <a:pPr algn="l" fontAlgn="t"/>
                      <a:r>
                        <a:rPr lang="en-US" sz="2000" b="1" u="none" strike="noStrike" dirty="0">
                          <a:solidFill>
                            <a:srgbClr val="1B1E7A"/>
                          </a:solidFill>
                          <a:effectLst/>
                        </a:rPr>
                        <a:t>Texas                     </a:t>
                      </a:r>
                      <a:endParaRPr lang="en-US" sz="2000" b="1" i="0" u="none" strike="noStrike" dirty="0">
                        <a:solidFill>
                          <a:srgbClr val="1B1E7A"/>
                        </a:solidFill>
                        <a:effectLst/>
                        <a:latin typeface="Times New Roman" panose="02020603050405020304" pitchFamily="18" charset="0"/>
                      </a:endParaRPr>
                    </a:p>
                  </a:txBody>
                  <a:tcPr marL="3810" marR="3810" marT="3810" marB="0">
                    <a:solidFill>
                      <a:schemeClr val="accent3">
                        <a:lumMod val="20000"/>
                        <a:lumOff val="80000"/>
                      </a:schemeClr>
                    </a:solidFill>
                  </a:tcPr>
                </a:tc>
                <a:tc>
                  <a:txBody>
                    <a:bodyPr/>
                    <a:lstStyle/>
                    <a:p>
                      <a:pPr algn="ctr" fontAlgn="t"/>
                      <a:r>
                        <a:rPr lang="en-US" sz="2000" b="1" u="none" strike="noStrike" dirty="0">
                          <a:solidFill>
                            <a:srgbClr val="1B1E7A"/>
                          </a:solidFill>
                          <a:effectLst/>
                        </a:rPr>
                        <a:t>5</a:t>
                      </a:r>
                      <a:endParaRPr lang="en-US" sz="2000" b="1" i="0" u="none" strike="noStrike" dirty="0">
                        <a:solidFill>
                          <a:srgbClr val="1B1E7A"/>
                        </a:solidFill>
                        <a:effectLst/>
                        <a:latin typeface="Times New Roman" panose="02020603050405020304" pitchFamily="18" charset="0"/>
                      </a:endParaRPr>
                    </a:p>
                  </a:txBody>
                  <a:tcPr marL="3810" marR="3810" marT="3810" marB="0">
                    <a:solidFill>
                      <a:schemeClr val="accent3">
                        <a:lumMod val="20000"/>
                        <a:lumOff val="80000"/>
                      </a:schemeClr>
                    </a:solidFill>
                  </a:tcPr>
                </a:tc>
                <a:tc>
                  <a:txBody>
                    <a:bodyPr/>
                    <a:lstStyle/>
                    <a:p>
                      <a:pPr algn="ctr" fontAlgn="t"/>
                      <a:r>
                        <a:rPr lang="en-US" sz="2000" b="1" u="none" strike="noStrike" dirty="0">
                          <a:solidFill>
                            <a:srgbClr val="1B1E7A"/>
                          </a:solidFill>
                          <a:effectLst/>
                        </a:rPr>
                        <a:t>37.8</a:t>
                      </a:r>
                      <a:endParaRPr lang="en-US" sz="2000" b="1" i="0" u="none" strike="noStrike" dirty="0">
                        <a:solidFill>
                          <a:srgbClr val="1B1E7A"/>
                        </a:solidFill>
                        <a:effectLst/>
                        <a:latin typeface="Times New Roman" panose="02020603050405020304" pitchFamily="18" charset="0"/>
                      </a:endParaRPr>
                    </a:p>
                  </a:txBody>
                  <a:tcPr marL="3810" marR="3810" marT="3810" marB="0">
                    <a:solidFill>
                      <a:schemeClr val="accent3">
                        <a:lumMod val="20000"/>
                        <a:lumOff val="80000"/>
                      </a:schemeClr>
                    </a:solidFill>
                  </a:tcPr>
                </a:tc>
                <a:extLst>
                  <a:ext uri="{0D108BD9-81ED-4DB2-BD59-A6C34878D82A}">
                    <a16:rowId xmlns:a16="http://schemas.microsoft.com/office/drawing/2014/main" xmlns="" val="10006"/>
                  </a:ext>
                </a:extLst>
              </a:tr>
              <a:tr h="268941">
                <a:tc>
                  <a:txBody>
                    <a:bodyPr/>
                    <a:lstStyle/>
                    <a:p>
                      <a:pPr algn="l" fontAlgn="t"/>
                      <a:r>
                        <a:rPr lang="en-US" sz="1800" b="1" u="none" strike="noStrike" dirty="0">
                          <a:solidFill>
                            <a:srgbClr val="1B1E7A"/>
                          </a:solidFill>
                          <a:effectLst/>
                        </a:rPr>
                        <a:t>West Virginia                  </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6</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36.6</a:t>
                      </a:r>
                      <a:endParaRPr lang="en-US" sz="1800" b="1" i="0" u="none" strike="noStrike" dirty="0">
                        <a:solidFill>
                          <a:srgbClr val="1B1E7A"/>
                        </a:solidFill>
                        <a:effectLst/>
                        <a:latin typeface="Times New Roman" panose="02020603050405020304" pitchFamily="18" charset="0"/>
                      </a:endParaRPr>
                    </a:p>
                  </a:txBody>
                  <a:tcPr marL="3810" marR="3810" marT="3810" marB="0"/>
                </a:tc>
                <a:extLst>
                  <a:ext uri="{0D108BD9-81ED-4DB2-BD59-A6C34878D82A}">
                    <a16:rowId xmlns:a16="http://schemas.microsoft.com/office/drawing/2014/main" xmlns="" val="10007"/>
                  </a:ext>
                </a:extLst>
              </a:tr>
              <a:tr h="268941">
                <a:tc>
                  <a:txBody>
                    <a:bodyPr/>
                    <a:lstStyle/>
                    <a:p>
                      <a:pPr algn="l" fontAlgn="t"/>
                      <a:r>
                        <a:rPr lang="en-US" sz="1800" b="1" u="none" strike="noStrike">
                          <a:solidFill>
                            <a:srgbClr val="1B1E7A"/>
                          </a:solidFill>
                          <a:effectLst/>
                        </a:rPr>
                        <a:t>Louisiana                   </a:t>
                      </a:r>
                      <a:endParaRPr lang="en-US" sz="1800" b="1" i="0" u="none" strike="noStrike">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7</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35.8</a:t>
                      </a:r>
                      <a:endParaRPr lang="en-US" sz="1800" b="1" i="0" u="none" strike="noStrike" dirty="0">
                        <a:solidFill>
                          <a:srgbClr val="1B1E7A"/>
                        </a:solidFill>
                        <a:effectLst/>
                        <a:latin typeface="Times New Roman" panose="02020603050405020304" pitchFamily="18" charset="0"/>
                      </a:endParaRPr>
                    </a:p>
                  </a:txBody>
                  <a:tcPr marL="3810" marR="3810" marT="3810" marB="0"/>
                </a:tc>
                <a:extLst>
                  <a:ext uri="{0D108BD9-81ED-4DB2-BD59-A6C34878D82A}">
                    <a16:rowId xmlns:a16="http://schemas.microsoft.com/office/drawing/2014/main" xmlns="" val="10008"/>
                  </a:ext>
                </a:extLst>
              </a:tr>
              <a:tr h="268941">
                <a:tc>
                  <a:txBody>
                    <a:bodyPr/>
                    <a:lstStyle/>
                    <a:p>
                      <a:pPr algn="l" fontAlgn="t"/>
                      <a:r>
                        <a:rPr lang="en-US" sz="1800" b="1" u="none" strike="noStrike">
                          <a:solidFill>
                            <a:srgbClr val="1B1E7A"/>
                          </a:solidFill>
                          <a:effectLst/>
                        </a:rPr>
                        <a:t>Kentucky                   </a:t>
                      </a:r>
                      <a:endParaRPr lang="en-US" sz="1800" b="1" i="0" u="none" strike="noStrike">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8</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35.3</a:t>
                      </a:r>
                      <a:endParaRPr lang="en-US" sz="1800" b="1" i="0" u="none" strike="noStrike" dirty="0">
                        <a:solidFill>
                          <a:srgbClr val="1B1E7A"/>
                        </a:solidFill>
                        <a:effectLst/>
                        <a:latin typeface="Times New Roman" panose="02020603050405020304" pitchFamily="18" charset="0"/>
                      </a:endParaRPr>
                    </a:p>
                  </a:txBody>
                  <a:tcPr marL="3810" marR="3810" marT="3810" marB="0"/>
                </a:tc>
                <a:extLst>
                  <a:ext uri="{0D108BD9-81ED-4DB2-BD59-A6C34878D82A}">
                    <a16:rowId xmlns:a16="http://schemas.microsoft.com/office/drawing/2014/main" xmlns="" val="10009"/>
                  </a:ext>
                </a:extLst>
              </a:tr>
              <a:tr h="268941">
                <a:tc>
                  <a:txBody>
                    <a:bodyPr/>
                    <a:lstStyle/>
                    <a:p>
                      <a:pPr algn="l" fontAlgn="t"/>
                      <a:r>
                        <a:rPr lang="en-US" sz="1800" b="1" u="none" strike="noStrike">
                          <a:solidFill>
                            <a:srgbClr val="1B1E7A"/>
                          </a:solidFill>
                          <a:effectLst/>
                        </a:rPr>
                        <a:t>Tennessee                   </a:t>
                      </a:r>
                      <a:endParaRPr lang="en-US" sz="1800" b="1" i="0" u="none" strike="noStrike">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9</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33.0</a:t>
                      </a:r>
                      <a:endParaRPr lang="en-US" sz="1800" b="1" i="0" u="none" strike="noStrike" dirty="0">
                        <a:solidFill>
                          <a:srgbClr val="1B1E7A"/>
                        </a:solidFill>
                        <a:effectLst/>
                        <a:latin typeface="Times New Roman" panose="02020603050405020304" pitchFamily="18" charset="0"/>
                      </a:endParaRPr>
                    </a:p>
                  </a:txBody>
                  <a:tcPr marL="3810" marR="3810" marT="3810" marB="0"/>
                </a:tc>
                <a:extLst>
                  <a:ext uri="{0D108BD9-81ED-4DB2-BD59-A6C34878D82A}">
                    <a16:rowId xmlns:a16="http://schemas.microsoft.com/office/drawing/2014/main" xmlns="" val="10010"/>
                  </a:ext>
                </a:extLst>
              </a:tr>
              <a:tr h="268941">
                <a:tc>
                  <a:txBody>
                    <a:bodyPr/>
                    <a:lstStyle/>
                    <a:p>
                      <a:pPr algn="l" fontAlgn="t"/>
                      <a:r>
                        <a:rPr lang="en-US" sz="1800" b="1" u="none" strike="noStrike">
                          <a:solidFill>
                            <a:srgbClr val="1B1E7A"/>
                          </a:solidFill>
                          <a:effectLst/>
                        </a:rPr>
                        <a:t>Alabama                    </a:t>
                      </a:r>
                      <a:endParaRPr lang="en-US" sz="1800" b="1" i="0" u="none" strike="noStrike">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10</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32.0</a:t>
                      </a:r>
                      <a:endParaRPr lang="en-US" sz="1800" b="1" i="0" u="none" strike="noStrike" dirty="0">
                        <a:solidFill>
                          <a:srgbClr val="1B1E7A"/>
                        </a:solidFill>
                        <a:effectLst/>
                        <a:latin typeface="Times New Roman" panose="02020603050405020304" pitchFamily="18" charset="0"/>
                      </a:endParaRPr>
                    </a:p>
                  </a:txBody>
                  <a:tcPr marL="3810" marR="3810" marT="3810" marB="0"/>
                </a:tc>
                <a:extLst>
                  <a:ext uri="{0D108BD9-81ED-4DB2-BD59-A6C34878D82A}">
                    <a16:rowId xmlns:a16="http://schemas.microsoft.com/office/drawing/2014/main" xmlns="" val="10011"/>
                  </a:ext>
                </a:extLst>
              </a:tr>
              <a:tr h="268941">
                <a:tc>
                  <a:txBody>
                    <a:bodyPr/>
                    <a:lstStyle/>
                    <a:p>
                      <a:pPr algn="l" fontAlgn="t"/>
                      <a:r>
                        <a:rPr lang="en-US" sz="1800" b="1" u="none" strike="noStrike">
                          <a:solidFill>
                            <a:srgbClr val="1B1E7A"/>
                          </a:solidFill>
                          <a:effectLst/>
                        </a:rPr>
                        <a:t>Wyoming                   </a:t>
                      </a:r>
                      <a:endParaRPr lang="en-US" sz="1800" b="1" i="0" u="none" strike="noStrike">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11</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30.1</a:t>
                      </a:r>
                      <a:endParaRPr lang="en-US" sz="1800" b="1" i="0" u="none" strike="noStrike" dirty="0">
                        <a:solidFill>
                          <a:srgbClr val="1B1E7A"/>
                        </a:solidFill>
                        <a:effectLst/>
                        <a:latin typeface="Times New Roman" panose="02020603050405020304" pitchFamily="18" charset="0"/>
                      </a:endParaRPr>
                    </a:p>
                  </a:txBody>
                  <a:tcPr marL="3810" marR="3810" marT="3810" marB="0"/>
                </a:tc>
                <a:extLst>
                  <a:ext uri="{0D108BD9-81ED-4DB2-BD59-A6C34878D82A}">
                    <a16:rowId xmlns:a16="http://schemas.microsoft.com/office/drawing/2014/main" xmlns="" val="10012"/>
                  </a:ext>
                </a:extLst>
              </a:tr>
              <a:tr h="268941">
                <a:tc>
                  <a:txBody>
                    <a:bodyPr/>
                    <a:lstStyle/>
                    <a:p>
                      <a:pPr algn="l" fontAlgn="t"/>
                      <a:r>
                        <a:rPr lang="en-US" sz="1800" b="1" u="none" strike="noStrike">
                          <a:solidFill>
                            <a:srgbClr val="1B1E7A"/>
                          </a:solidFill>
                          <a:effectLst/>
                        </a:rPr>
                        <a:t>Arizona                    </a:t>
                      </a:r>
                      <a:endParaRPr lang="en-US" sz="1800" b="1" i="0" u="none" strike="noStrike">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12</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29.9</a:t>
                      </a:r>
                      <a:endParaRPr lang="en-US" sz="1800" b="1" i="0" u="none" strike="noStrike" dirty="0">
                        <a:solidFill>
                          <a:srgbClr val="1B1E7A"/>
                        </a:solidFill>
                        <a:effectLst/>
                        <a:latin typeface="Times New Roman" panose="02020603050405020304" pitchFamily="18" charset="0"/>
                      </a:endParaRPr>
                    </a:p>
                  </a:txBody>
                  <a:tcPr marL="3810" marR="3810" marT="3810" marB="0"/>
                </a:tc>
                <a:extLst>
                  <a:ext uri="{0D108BD9-81ED-4DB2-BD59-A6C34878D82A}">
                    <a16:rowId xmlns:a16="http://schemas.microsoft.com/office/drawing/2014/main" xmlns="" val="10013"/>
                  </a:ext>
                </a:extLst>
              </a:tr>
              <a:tr h="268941">
                <a:tc>
                  <a:txBody>
                    <a:bodyPr/>
                    <a:lstStyle/>
                    <a:p>
                      <a:pPr algn="l" fontAlgn="t"/>
                      <a:r>
                        <a:rPr lang="en-US" sz="1800" b="1" u="none" strike="noStrike" dirty="0">
                          <a:solidFill>
                            <a:srgbClr val="1B1E7A"/>
                          </a:solidFill>
                          <a:effectLst/>
                        </a:rPr>
                        <a:t>South </a:t>
                      </a:r>
                      <a:r>
                        <a:rPr lang="en-US" sz="1800" b="0" u="none" strike="noStrike" dirty="0">
                          <a:solidFill>
                            <a:srgbClr val="1B1E7A"/>
                          </a:solidFill>
                          <a:effectLst/>
                        </a:rPr>
                        <a:t>C</a:t>
                      </a:r>
                      <a:r>
                        <a:rPr lang="en-US" sz="1800" b="1" u="none" strike="noStrike" dirty="0">
                          <a:solidFill>
                            <a:srgbClr val="1B1E7A"/>
                          </a:solidFill>
                          <a:effectLst/>
                        </a:rPr>
                        <a:t>arolina                 </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13</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28.5</a:t>
                      </a:r>
                      <a:endParaRPr lang="en-US" sz="1800" b="1" i="0" u="none" strike="noStrike" dirty="0">
                        <a:solidFill>
                          <a:srgbClr val="1B1E7A"/>
                        </a:solidFill>
                        <a:effectLst/>
                        <a:latin typeface="Times New Roman" panose="02020603050405020304" pitchFamily="18" charset="0"/>
                      </a:endParaRPr>
                    </a:p>
                  </a:txBody>
                  <a:tcPr marL="3810" marR="3810" marT="3810" marB="0"/>
                </a:tc>
                <a:extLst>
                  <a:ext uri="{0D108BD9-81ED-4DB2-BD59-A6C34878D82A}">
                    <a16:rowId xmlns:a16="http://schemas.microsoft.com/office/drawing/2014/main" xmlns="" val="10014"/>
                  </a:ext>
                </a:extLst>
              </a:tr>
              <a:tr h="268941">
                <a:tc>
                  <a:txBody>
                    <a:bodyPr/>
                    <a:lstStyle/>
                    <a:p>
                      <a:pPr algn="l" fontAlgn="t"/>
                      <a:r>
                        <a:rPr lang="en-US" sz="1800" b="1" u="none" strike="noStrike">
                          <a:solidFill>
                            <a:srgbClr val="1B1E7A"/>
                          </a:solidFill>
                          <a:effectLst/>
                        </a:rPr>
                        <a:t>Nevada                    </a:t>
                      </a:r>
                      <a:endParaRPr lang="en-US" sz="1800" b="1" i="0" u="none" strike="noStrike">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14</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28.5</a:t>
                      </a:r>
                      <a:endParaRPr lang="en-US" sz="1800" b="1" i="0" u="none" strike="noStrike" dirty="0">
                        <a:solidFill>
                          <a:srgbClr val="1B1E7A"/>
                        </a:solidFill>
                        <a:effectLst/>
                        <a:latin typeface="Times New Roman" panose="02020603050405020304" pitchFamily="18" charset="0"/>
                      </a:endParaRPr>
                    </a:p>
                  </a:txBody>
                  <a:tcPr marL="3810" marR="3810" marT="3810" marB="0"/>
                </a:tc>
                <a:extLst>
                  <a:ext uri="{0D108BD9-81ED-4DB2-BD59-A6C34878D82A}">
                    <a16:rowId xmlns:a16="http://schemas.microsoft.com/office/drawing/2014/main" xmlns="" val="10015"/>
                  </a:ext>
                </a:extLst>
              </a:tr>
              <a:tr h="268941">
                <a:tc>
                  <a:txBody>
                    <a:bodyPr/>
                    <a:lstStyle/>
                    <a:p>
                      <a:pPr algn="l" fontAlgn="t"/>
                      <a:r>
                        <a:rPr lang="en-US" sz="1800" b="1" u="none" strike="noStrike">
                          <a:solidFill>
                            <a:srgbClr val="1B1E7A"/>
                          </a:solidFill>
                          <a:effectLst/>
                        </a:rPr>
                        <a:t>District of Columbia                </a:t>
                      </a:r>
                      <a:endParaRPr lang="en-US" sz="1800" b="1" i="0" u="none" strike="noStrike">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15</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28.4</a:t>
                      </a:r>
                      <a:endParaRPr lang="en-US" sz="1800" b="1" i="0" u="none" strike="noStrike" dirty="0">
                        <a:solidFill>
                          <a:srgbClr val="1B1E7A"/>
                        </a:solidFill>
                        <a:effectLst/>
                        <a:latin typeface="Times New Roman" panose="02020603050405020304" pitchFamily="18" charset="0"/>
                      </a:endParaRPr>
                    </a:p>
                  </a:txBody>
                  <a:tcPr marL="3810" marR="3810" marT="3810" marB="0"/>
                </a:tc>
                <a:extLst>
                  <a:ext uri="{0D108BD9-81ED-4DB2-BD59-A6C34878D82A}">
                    <a16:rowId xmlns:a16="http://schemas.microsoft.com/office/drawing/2014/main" xmlns="" val="10016"/>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45</a:t>
            </a:fld>
            <a:endParaRPr lang="en-US" dirty="0"/>
          </a:p>
        </p:txBody>
      </p:sp>
      <p:sp>
        <p:nvSpPr>
          <p:cNvPr id="7" name="Rectangle 6"/>
          <p:cNvSpPr/>
          <p:nvPr/>
        </p:nvSpPr>
        <p:spPr>
          <a:xfrm>
            <a:off x="228600" y="6406376"/>
            <a:ext cx="6324600" cy="261610"/>
          </a:xfrm>
          <a:prstGeom prst="rect">
            <a:avLst/>
          </a:prstGeom>
        </p:spPr>
        <p:txBody>
          <a:bodyPr wrap="square">
            <a:spAutoFit/>
          </a:bodyPr>
          <a:lstStyle/>
          <a:p>
            <a:r>
              <a:rPr lang="en-US" sz="1100" dirty="0">
                <a:solidFill>
                  <a:schemeClr val="bg1">
                    <a:lumMod val="65000"/>
                  </a:schemeClr>
                </a:solidFill>
              </a:rPr>
              <a:t>Source: National Center for Health Statistics at the Centers for Disease Control and Prevention</a:t>
            </a:r>
            <a:endParaRPr lang="en-US" sz="1100" dirty="0">
              <a:solidFill>
                <a:schemeClr val="bg1">
                  <a:lumMod val="65000"/>
                </a:schemeClr>
              </a:solidFill>
              <a:effectLst/>
            </a:endParaRPr>
          </a:p>
        </p:txBody>
      </p:sp>
    </p:spTree>
    <p:extLst>
      <p:ext uri="{BB962C8B-B14F-4D97-AF65-F5344CB8AC3E}">
        <p14:creationId xmlns:p14="http://schemas.microsoft.com/office/powerpoint/2010/main" val="35034752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Adult Obesity</a:t>
            </a:r>
          </a:p>
        </p:txBody>
      </p:sp>
      <p:pic>
        <p:nvPicPr>
          <p:cNvPr id="5" name="Content Placeholder 4"/>
          <p:cNvPicPr>
            <a:picLocks noGrp="1" noChangeAspect="1"/>
          </p:cNvPicPr>
          <p:nvPr>
            <p:ph idx="1"/>
          </p:nvPr>
        </p:nvPicPr>
        <p:blipFill>
          <a:blip r:embed="rId2"/>
          <a:stretch>
            <a:fillRect/>
          </a:stretch>
        </p:blipFill>
        <p:spPr>
          <a:xfrm>
            <a:off x="-152400" y="1828800"/>
            <a:ext cx="4724400" cy="3624590"/>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46</a:t>
            </a:fld>
            <a:endParaRPr lang="en-US" dirty="0"/>
          </a:p>
        </p:txBody>
      </p:sp>
      <p:sp>
        <p:nvSpPr>
          <p:cNvPr id="6" name="Rectangle 5"/>
          <p:cNvSpPr/>
          <p:nvPr/>
        </p:nvSpPr>
        <p:spPr>
          <a:xfrm>
            <a:off x="152400" y="6444478"/>
            <a:ext cx="4572000" cy="276999"/>
          </a:xfrm>
          <a:prstGeom prst="rect">
            <a:avLst/>
          </a:prstGeom>
        </p:spPr>
        <p:txBody>
          <a:bodyPr>
            <a:spAutoFit/>
          </a:bodyPr>
          <a:lstStyle/>
          <a:p>
            <a:r>
              <a:rPr lang="en-US" sz="1200" dirty="0">
                <a:solidFill>
                  <a:schemeClr val="bg1">
                    <a:lumMod val="50000"/>
                  </a:schemeClr>
                </a:solidFill>
              </a:rPr>
              <a:t>Source: http://stateofobesity.org/files/stateofobesity2015.pdf</a:t>
            </a:r>
          </a:p>
        </p:txBody>
      </p:sp>
      <p:pic>
        <p:nvPicPr>
          <p:cNvPr id="7" name="Picture 6"/>
          <p:cNvPicPr>
            <a:picLocks noChangeAspect="1"/>
          </p:cNvPicPr>
          <p:nvPr/>
        </p:nvPicPr>
        <p:blipFill>
          <a:blip r:embed="rId3"/>
          <a:stretch>
            <a:fillRect/>
          </a:stretch>
        </p:blipFill>
        <p:spPr>
          <a:xfrm>
            <a:off x="4495800" y="2286000"/>
            <a:ext cx="4543337" cy="2819400"/>
          </a:xfrm>
          <a:prstGeom prst="rect">
            <a:avLst/>
          </a:prstGeom>
        </p:spPr>
      </p:pic>
    </p:spTree>
    <p:extLst>
      <p:ext uri="{BB962C8B-B14F-4D97-AF65-F5344CB8AC3E}">
        <p14:creationId xmlns:p14="http://schemas.microsoft.com/office/powerpoint/2010/main" val="9773098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7391400" cy="1143000"/>
          </a:xfrm>
        </p:spPr>
        <p:txBody>
          <a:bodyPr>
            <a:noAutofit/>
          </a:bodyPr>
          <a:lstStyle/>
          <a:p>
            <a:r>
              <a:rPr lang="en-US" sz="2800" b="1" dirty="0"/>
              <a:t>Projected Increase in Obesity in Texas by Ethnicity, 2006 to 2040</a:t>
            </a:r>
          </a:p>
        </p:txBody>
      </p:sp>
      <p:pic>
        <p:nvPicPr>
          <p:cNvPr id="1026" name="Picture 2" descr="C:\Users\Owner\Pictures\Picture1.png"/>
          <p:cNvPicPr>
            <a:picLocks noGrp="1" noChangeAspect="1" noChangeArrowheads="1"/>
          </p:cNvPicPr>
          <p:nvPr>
            <p:ph idx="1"/>
          </p:nvPr>
        </p:nvPicPr>
        <p:blipFill>
          <a:blip r:embed="rId3" cstate="print"/>
          <a:stretch>
            <a:fillRect/>
          </a:stretch>
        </p:blipFill>
        <p:spPr bwMode="auto">
          <a:xfrm>
            <a:off x="459700" y="1600200"/>
            <a:ext cx="8224600" cy="4525963"/>
          </a:xfrm>
          <a:prstGeom prst="rect">
            <a:avLst/>
          </a:prstGeom>
          <a:noFill/>
        </p:spPr>
      </p:pic>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C5A0E2DA-1685-4FD8-8CAE-9EFF8F924A6A}" type="slidenum">
              <a:rPr lang="en-US" smtClean="0"/>
              <a:pPr/>
              <a:t>47</a:t>
            </a:fld>
            <a:endParaRPr lang="en-US" dirty="0"/>
          </a:p>
        </p:txBody>
      </p:sp>
      <p:sp>
        <p:nvSpPr>
          <p:cNvPr id="6" name="Rectangle 5"/>
          <p:cNvSpPr/>
          <p:nvPr/>
        </p:nvSpPr>
        <p:spPr>
          <a:xfrm>
            <a:off x="0" y="6537900"/>
            <a:ext cx="5867400" cy="230832"/>
          </a:xfrm>
          <a:prstGeom prst="rect">
            <a:avLst/>
          </a:prstGeom>
        </p:spPr>
        <p:txBody>
          <a:bodyPr wrap="square">
            <a:spAutoFit/>
          </a:bodyPr>
          <a:lstStyle/>
          <a:p>
            <a:r>
              <a:rPr lang="en-US" sz="900" dirty="0"/>
              <a:t>Source: Office of the State Demographer projections, using 2000-2004 migration scenario population projections </a:t>
            </a:r>
          </a:p>
        </p:txBody>
      </p:sp>
    </p:spTree>
    <p:extLst>
      <p:ext uri="{BB962C8B-B14F-4D97-AF65-F5344CB8AC3E}">
        <p14:creationId xmlns:p14="http://schemas.microsoft.com/office/powerpoint/2010/main" val="16938225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019566239"/>
              </p:ext>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48</a:t>
            </a:fld>
            <a:endParaRPr lang="en-US" dirty="0"/>
          </a:p>
        </p:txBody>
      </p:sp>
    </p:spTree>
    <p:extLst>
      <p:ext uri="{BB962C8B-B14F-4D97-AF65-F5344CB8AC3E}">
        <p14:creationId xmlns:p14="http://schemas.microsoft.com/office/powerpoint/2010/main" val="24597361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Births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952962855"/>
              </p:ext>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49</a:t>
            </a:fld>
            <a:endParaRPr lang="en-US" dirty="0"/>
          </a:p>
        </p:txBody>
      </p:sp>
    </p:spTree>
    <p:extLst>
      <p:ext uri="{BB962C8B-B14F-4D97-AF65-F5344CB8AC3E}">
        <p14:creationId xmlns:p14="http://schemas.microsoft.com/office/powerpoint/2010/main" val="2265852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49" t="4373" r="1149" b="8269"/>
          <a:stretch/>
        </p:blipFill>
        <p:spPr>
          <a:xfrm>
            <a:off x="1524000" y="762000"/>
            <a:ext cx="6477000" cy="5867400"/>
          </a:xfrm>
          <a:prstGeom prst="rect">
            <a:avLst/>
          </a:prstGeom>
        </p:spPr>
      </p:pic>
      <p:sp>
        <p:nvSpPr>
          <p:cNvPr id="2" name="Title 1"/>
          <p:cNvSpPr>
            <a:spLocks noGrp="1"/>
          </p:cNvSpPr>
          <p:nvPr>
            <p:ph type="title"/>
          </p:nvPr>
        </p:nvSpPr>
        <p:spPr>
          <a:xfrm>
            <a:off x="1567097" y="152400"/>
            <a:ext cx="6858000" cy="990600"/>
          </a:xfrm>
        </p:spPr>
        <p:txBody>
          <a:bodyPr>
            <a:noAutofit/>
          </a:bodyPr>
          <a:lstStyle/>
          <a:p>
            <a:r>
              <a:rPr lang="en-US" sz="2800" dirty="0"/>
              <a:t>Total Estimated Population by County, Texas, 2015</a:t>
            </a:r>
          </a:p>
        </p:txBody>
      </p:sp>
      <p:sp>
        <p:nvSpPr>
          <p:cNvPr id="15" name="TextBox 14"/>
          <p:cNvSpPr txBox="1"/>
          <p:nvPr/>
        </p:nvSpPr>
        <p:spPr>
          <a:xfrm>
            <a:off x="2" y="6510040"/>
            <a:ext cx="3943708" cy="246221"/>
          </a:xfrm>
          <a:prstGeom prst="rect">
            <a:avLst/>
          </a:prstGeom>
          <a:noFill/>
        </p:spPr>
        <p:txBody>
          <a:bodyPr wrap="none" rtlCol="0">
            <a:spAutoFit/>
          </a:bodyPr>
          <a:lstStyle/>
          <a:p>
            <a:r>
              <a:rPr lang="en-US" sz="1000" dirty="0">
                <a:solidFill>
                  <a:schemeClr val="tx1">
                    <a:lumMod val="50000"/>
                    <a:lumOff val="50000"/>
                  </a:schemeClr>
                </a:solidFill>
              </a:rPr>
              <a:t>Source: U.S. Census Bureau, 2015 Vintage Population Estimates</a:t>
            </a:r>
          </a:p>
        </p:txBody>
      </p:sp>
      <p:sp>
        <p:nvSpPr>
          <p:cNvPr id="5" name="Isosceles Triangle 4"/>
          <p:cNvSpPr/>
          <p:nvPr/>
        </p:nvSpPr>
        <p:spPr>
          <a:xfrm rot="21366823">
            <a:off x="5398490" y="2901586"/>
            <a:ext cx="1782924" cy="1752600"/>
          </a:xfrm>
          <a:prstGeom prst="triangle">
            <a:avLst/>
          </a:prstGeom>
          <a:noFill/>
          <a:ln w="38100">
            <a:solidFill>
              <a:schemeClr val="accent2">
                <a:lumMod val="60000"/>
                <a:lumOff val="40000"/>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5162774" y="2362200"/>
            <a:ext cx="1020216" cy="3295291"/>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4"/>
          <a:srcRect t="28661"/>
          <a:stretch/>
        </p:blipFill>
        <p:spPr>
          <a:xfrm>
            <a:off x="914400" y="1586582"/>
            <a:ext cx="1947713" cy="1366292"/>
          </a:xfrm>
          <a:prstGeom prst="rect">
            <a:avLst/>
          </a:prstGeom>
        </p:spPr>
      </p:pic>
      <p:sp>
        <p:nvSpPr>
          <p:cNvPr id="3" name="Slide Number Placeholder 2"/>
          <p:cNvSpPr>
            <a:spLocks noGrp="1"/>
          </p:cNvSpPr>
          <p:nvPr>
            <p:ph type="sldNum" sz="quarter" idx="4"/>
          </p:nvPr>
        </p:nvSpPr>
        <p:spPr/>
        <p:txBody>
          <a:bodyPr/>
          <a:lstStyle/>
          <a:p>
            <a:fld id="{2BC1FA3B-F0C1-4F58-90BE-DCC7501F4B28}" type="slidenum">
              <a:rPr lang="en-US" smtClean="0"/>
              <a:pPr/>
              <a:t>5</a:t>
            </a:fld>
            <a:endParaRPr lang="en-US" dirty="0"/>
          </a:p>
        </p:txBody>
      </p:sp>
    </p:spTree>
    <p:extLst>
      <p:ext uri="{BB962C8B-B14F-4D97-AF65-F5344CB8AC3E}">
        <p14:creationId xmlns:p14="http://schemas.microsoft.com/office/powerpoint/2010/main" val="209672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Educational Attainment of Adults Aged 25 years and Older,</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111332428"/>
              </p:ext>
            </p:extLst>
          </p:nvPr>
        </p:nvGraphicFramePr>
        <p:xfrm>
          <a:off x="377825" y="1511300"/>
          <a:ext cx="8458200" cy="5052626"/>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50</a:t>
            </a:fld>
            <a:endParaRPr lang="en-US" dirty="0"/>
          </a:p>
        </p:txBody>
      </p:sp>
    </p:spTree>
    <p:extLst>
      <p:ext uri="{BB962C8B-B14F-4D97-AF65-F5344CB8AC3E}">
        <p14:creationId xmlns:p14="http://schemas.microsoft.com/office/powerpoint/2010/main" val="3119100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Percent of Civilian Population that are Veterans,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482495672"/>
              </p:ext>
            </p:extLst>
          </p:nvPr>
        </p:nvGraphicFramePr>
        <p:xfrm>
          <a:off x="152400" y="1005840"/>
          <a:ext cx="9220200" cy="562356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51</a:t>
            </a:fld>
            <a:endParaRPr lang="en-US" dirty="0"/>
          </a:p>
        </p:txBody>
      </p:sp>
    </p:spTree>
    <p:extLst>
      <p:ext uri="{BB962C8B-B14F-4D97-AF65-F5344CB8AC3E}">
        <p14:creationId xmlns:p14="http://schemas.microsoft.com/office/powerpoint/2010/main" val="218889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Percent of the Population that is Foreign Born and Percent of Foreign Born Who are Citizens, 2009-2014</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453625343"/>
              </p:ext>
            </p:extLst>
          </p:nvPr>
        </p:nvGraphicFramePr>
        <p:xfrm>
          <a:off x="377825" y="1511300"/>
          <a:ext cx="8458200" cy="5052626"/>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52</a:t>
            </a:fld>
            <a:endParaRPr lang="en-US" dirty="0"/>
          </a:p>
        </p:txBody>
      </p:sp>
    </p:spTree>
    <p:extLst>
      <p:ext uri="{BB962C8B-B14F-4D97-AF65-F5344CB8AC3E}">
        <p14:creationId xmlns:p14="http://schemas.microsoft.com/office/powerpoint/2010/main" val="9862517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Contact </a:t>
            </a:r>
          </a:p>
        </p:txBody>
      </p:sp>
      <p:sp>
        <p:nvSpPr>
          <p:cNvPr id="36867" name="Content Placeholder 2"/>
          <p:cNvSpPr>
            <a:spLocks noGrp="1"/>
          </p:cNvSpPr>
          <p:nvPr>
            <p:ph idx="4294967295"/>
          </p:nvPr>
        </p:nvSpPr>
        <p:spPr>
          <a:xfrm>
            <a:off x="914400" y="1676400"/>
            <a:ext cx="7924800" cy="4525963"/>
          </a:xfrm>
        </p:spPr>
        <p:txBody>
          <a:bodyPr/>
          <a:lstStyle/>
          <a:p>
            <a:pPr lvl="1" eaLnBrk="1" hangingPunct="1">
              <a:buNone/>
            </a:pPr>
            <a:endParaRPr lang="en-US" dirty="0"/>
          </a:p>
          <a:p>
            <a:pPr lvl="1" eaLnBrk="1" hangingPunct="1">
              <a:buNone/>
            </a:pPr>
            <a:endParaRPr lang="en-US" dirty="0"/>
          </a:p>
          <a:p>
            <a:pPr lvl="1" eaLnBrk="1" hangingPunct="1">
              <a:buNone/>
            </a:pPr>
            <a:endParaRPr lang="en-US" dirty="0"/>
          </a:p>
          <a:p>
            <a:pPr lvl="1">
              <a:buNone/>
            </a:pPr>
            <a:r>
              <a:rPr lang="en-US" dirty="0"/>
              <a:t>State Demographer</a:t>
            </a:r>
          </a:p>
          <a:p>
            <a:pPr lvl="1">
              <a:buNone/>
            </a:pPr>
            <a:r>
              <a:rPr lang="en-US" dirty="0"/>
              <a:t>Office: (210) 458-6530</a:t>
            </a:r>
          </a:p>
          <a:p>
            <a:pPr lvl="1" eaLnBrk="1" hangingPunct="1">
              <a:buNone/>
            </a:pPr>
            <a:r>
              <a:rPr lang="en-US" dirty="0"/>
              <a:t>Email: </a:t>
            </a:r>
            <a:r>
              <a:rPr lang="en-US" dirty="0">
                <a:hlinkClick r:id="rId3"/>
              </a:rPr>
              <a:t>Lloyd.Potter@</a:t>
            </a:r>
            <a:r>
              <a:rPr lang="en-US" dirty="0"/>
              <a:t>utsa.edu</a:t>
            </a:r>
          </a:p>
          <a:p>
            <a:pPr lvl="1">
              <a:buNone/>
            </a:pPr>
            <a:r>
              <a:rPr lang="en-US" dirty="0"/>
              <a:t>Internet: Demographics.Texas.gov</a:t>
            </a:r>
          </a:p>
          <a:p>
            <a:pPr lvl="1">
              <a:buNone/>
            </a:pPr>
            <a:endParaRPr lang="en-US" dirty="0"/>
          </a:p>
          <a:p>
            <a:pPr eaLnBrk="1" hangingPunct="1">
              <a:buNone/>
            </a:pPr>
            <a:endParaRPr lang="en-US" dirty="0"/>
          </a:p>
        </p:txBody>
      </p:sp>
      <p:sp>
        <p:nvSpPr>
          <p:cNvPr id="5" name="Slide Number Placeholder 3"/>
          <p:cNvSpPr txBox="1">
            <a:spLocks/>
          </p:cNvSpPr>
          <p:nvPr/>
        </p:nvSpPr>
        <p:spPr>
          <a:xfrm>
            <a:off x="5714081" y="5190499"/>
            <a:ext cx="572243" cy="442437"/>
          </a:xfrm>
          <a:prstGeom prst="rect">
            <a:avLst/>
          </a:prstGeom>
        </p:spPr>
        <p:txBody>
          <a:bodyPr anchor="ctr"/>
          <a:lstStyle/>
          <a:p>
            <a:pPr algn="r" fontAlgn="auto">
              <a:spcBef>
                <a:spcPts val="0"/>
              </a:spcBef>
              <a:spcAft>
                <a:spcPts val="0"/>
              </a:spcAft>
              <a:defRPr/>
            </a:pPr>
            <a:endParaRPr lang="en-US" sz="2000" dirty="0">
              <a:solidFill>
                <a:schemeClr val="tx1">
                  <a:tint val="75000"/>
                </a:schemeClr>
              </a:solidFill>
              <a:latin typeface="+mn-lt"/>
              <a:cs typeface="+mn-cs"/>
            </a:endParaRPr>
          </a:p>
        </p:txBody>
      </p:sp>
      <p:sp>
        <p:nvSpPr>
          <p:cNvPr id="9" name="Rectangle 8"/>
          <p:cNvSpPr/>
          <p:nvPr/>
        </p:nvSpPr>
        <p:spPr>
          <a:xfrm>
            <a:off x="1295400" y="1905002"/>
            <a:ext cx="4369594" cy="769441"/>
          </a:xfrm>
          <a:prstGeom prst="rect">
            <a:avLst/>
          </a:prstGeom>
        </p:spPr>
        <p:txBody>
          <a:bodyPr wrap="none">
            <a:spAutoFit/>
          </a:bodyPr>
          <a:lstStyle/>
          <a:p>
            <a:pPr eaLnBrk="1" hangingPunct="1">
              <a:buNone/>
            </a:pPr>
            <a:r>
              <a:rPr lang="en-US" sz="4400" dirty="0">
                <a:solidFill>
                  <a:srgbClr val="1B1E7A"/>
                </a:solidFill>
                <a:latin typeface="+mj-lt"/>
              </a:rPr>
              <a:t>Lloyd Potter, Ph.D.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8037" y="4450275"/>
            <a:ext cx="341593" cy="341593"/>
          </a:xfrm>
          <a:prstGeom prst="rect">
            <a:avLst/>
          </a:prstGeom>
        </p:spPr>
      </p:pic>
      <p:sp>
        <p:nvSpPr>
          <p:cNvPr id="10" name="TextBox 9"/>
          <p:cNvSpPr txBox="1"/>
          <p:nvPr/>
        </p:nvSpPr>
        <p:spPr>
          <a:xfrm>
            <a:off x="1981200" y="4421017"/>
            <a:ext cx="4804906" cy="400110"/>
          </a:xfrm>
          <a:prstGeom prst="rect">
            <a:avLst/>
          </a:prstGeom>
          <a:noFill/>
        </p:spPr>
        <p:txBody>
          <a:bodyPr wrap="square" rtlCol="0">
            <a:spAutoFit/>
          </a:bodyPr>
          <a:lstStyle/>
          <a:p>
            <a:r>
              <a:rPr lang="en-US" sz="2000" dirty="0">
                <a:solidFill>
                  <a:schemeClr val="tx2"/>
                </a:solidFill>
              </a:rPr>
              <a:t>@</a:t>
            </a:r>
            <a:r>
              <a:rPr lang="en-US" sz="2000" dirty="0" err="1">
                <a:solidFill>
                  <a:schemeClr val="tx2"/>
                </a:solidFill>
              </a:rPr>
              <a:t>TexasDemography</a:t>
            </a:r>
            <a:endParaRPr lang="en-US" sz="2000" dirty="0">
              <a:solidFill>
                <a:schemeClr val="tx2"/>
              </a:solidFill>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53</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853"/>
            <a:ext cx="7539616" cy="990600"/>
          </a:xfrm>
        </p:spPr>
        <p:txBody>
          <a:bodyPr>
            <a:noAutofit/>
          </a:bodyPr>
          <a:lstStyle/>
          <a:p>
            <a:r>
              <a:rPr lang="en-US" sz="2800" dirty="0"/>
              <a:t>Estimated Population Change, Texas Counties, 2010 to 2015</a:t>
            </a:r>
          </a:p>
        </p:txBody>
      </p:sp>
      <p:sp>
        <p:nvSpPr>
          <p:cNvPr id="15" name="TextBox 14"/>
          <p:cNvSpPr txBox="1"/>
          <p:nvPr/>
        </p:nvSpPr>
        <p:spPr>
          <a:xfrm>
            <a:off x="3" y="6501769"/>
            <a:ext cx="3653564" cy="230832"/>
          </a:xfrm>
          <a:prstGeom prst="rect">
            <a:avLst/>
          </a:prstGeom>
          <a:noFill/>
        </p:spPr>
        <p:txBody>
          <a:bodyPr wrap="none" rtlCol="0">
            <a:spAutoFit/>
          </a:bodyPr>
          <a:lstStyle/>
          <a:p>
            <a:r>
              <a:rPr lang="en-US" sz="900" dirty="0">
                <a:solidFill>
                  <a:schemeClr val="tx1">
                    <a:lumMod val="50000"/>
                    <a:lumOff val="50000"/>
                  </a:schemeClr>
                </a:solidFill>
              </a:rPr>
              <a:t>Source: U.S. Census Bureau Population Estimates, 2015 Vintage. </a:t>
            </a:r>
          </a:p>
        </p:txBody>
      </p:sp>
      <p:sp>
        <p:nvSpPr>
          <p:cNvPr id="3" name="TextBox 2"/>
          <p:cNvSpPr txBox="1"/>
          <p:nvPr/>
        </p:nvSpPr>
        <p:spPr>
          <a:xfrm>
            <a:off x="5649246" y="1447800"/>
            <a:ext cx="1981200" cy="830997"/>
          </a:xfrm>
          <a:prstGeom prst="rect">
            <a:avLst/>
          </a:prstGeom>
          <a:noFill/>
        </p:spPr>
        <p:txBody>
          <a:bodyPr wrap="square" rtlCol="0">
            <a:spAutoFit/>
          </a:bodyPr>
          <a:lstStyle/>
          <a:p>
            <a:r>
              <a:rPr lang="en-US" sz="1600" dirty="0">
                <a:solidFill>
                  <a:srgbClr val="191C6F"/>
                </a:solidFill>
              </a:rPr>
              <a:t>99 counties lost population over the five year period.</a:t>
            </a:r>
          </a:p>
        </p:txBody>
      </p:sp>
      <p:pic>
        <p:nvPicPr>
          <p:cNvPr id="8" name="Picture 7"/>
          <p:cNvPicPr>
            <a:picLocks noChangeAspect="1"/>
          </p:cNvPicPr>
          <p:nvPr/>
        </p:nvPicPr>
        <p:blipFill rotWithShape="1">
          <a:blip r:embed="rId3"/>
          <a:srcRect l="561" t="9960" r="561" b="9960"/>
          <a:stretch/>
        </p:blipFill>
        <p:spPr>
          <a:xfrm>
            <a:off x="1295400" y="1219446"/>
            <a:ext cx="6705600" cy="5502031"/>
          </a:xfrm>
          <a:prstGeom prst="rect">
            <a:avLst/>
          </a:prstGeom>
        </p:spPr>
      </p:pic>
      <p:pic>
        <p:nvPicPr>
          <p:cNvPr id="10" name="Picture 9"/>
          <p:cNvPicPr>
            <a:picLocks noChangeAspect="1"/>
          </p:cNvPicPr>
          <p:nvPr/>
        </p:nvPicPr>
        <p:blipFill rotWithShape="1">
          <a:blip r:embed="rId4"/>
          <a:srcRect t="27851" r="13058"/>
          <a:stretch/>
        </p:blipFill>
        <p:spPr>
          <a:xfrm>
            <a:off x="677310" y="1787908"/>
            <a:ext cx="1693380" cy="1381800"/>
          </a:xfrm>
          <a:prstGeom prst="rect">
            <a:avLst/>
          </a:prstGeom>
        </p:spPr>
      </p:pic>
      <p:sp>
        <p:nvSpPr>
          <p:cNvPr id="5" name="Slide Number Placeholder 4"/>
          <p:cNvSpPr>
            <a:spLocks noGrp="1"/>
          </p:cNvSpPr>
          <p:nvPr>
            <p:ph type="sldNum" sz="quarter" idx="4"/>
          </p:nvPr>
        </p:nvSpPr>
        <p:spPr/>
        <p:txBody>
          <a:bodyPr/>
          <a:lstStyle/>
          <a:p>
            <a:fld id="{2BC1FA3B-F0C1-4F58-90BE-DCC7501F4B28}" type="slidenum">
              <a:rPr lang="en-US" smtClean="0"/>
              <a:pPr/>
              <a:t>6</a:t>
            </a:fld>
            <a:endParaRPr lang="en-US" dirty="0"/>
          </a:p>
        </p:txBody>
      </p:sp>
    </p:spTree>
    <p:extLst>
      <p:ext uri="{BB962C8B-B14F-4D97-AF65-F5344CB8AC3E}">
        <p14:creationId xmlns:p14="http://schemas.microsoft.com/office/powerpoint/2010/main" val="1310055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28600"/>
            <a:ext cx="7539616" cy="990600"/>
          </a:xfrm>
        </p:spPr>
        <p:txBody>
          <a:bodyPr>
            <a:noAutofit/>
          </a:bodyPr>
          <a:lstStyle/>
          <a:p>
            <a:r>
              <a:rPr lang="en-US" sz="2800" dirty="0"/>
              <a:t>Estimated Percent Change of the Total Population </a:t>
            </a:r>
            <a:r>
              <a:rPr lang="en-US" sz="2800"/>
              <a:t>by County, </a:t>
            </a:r>
            <a:r>
              <a:rPr lang="en-US" sz="2800" dirty="0"/>
              <a:t>Texas, 2010 to 2015</a:t>
            </a:r>
          </a:p>
        </p:txBody>
      </p:sp>
      <p:sp>
        <p:nvSpPr>
          <p:cNvPr id="15" name="TextBox 14"/>
          <p:cNvSpPr txBox="1"/>
          <p:nvPr/>
        </p:nvSpPr>
        <p:spPr>
          <a:xfrm>
            <a:off x="0" y="6538914"/>
            <a:ext cx="4014240" cy="246221"/>
          </a:xfrm>
          <a:prstGeom prst="rect">
            <a:avLst/>
          </a:prstGeom>
          <a:noFill/>
        </p:spPr>
        <p:txBody>
          <a:bodyPr wrap="none" rtlCol="0">
            <a:spAutoFit/>
          </a:bodyPr>
          <a:lstStyle/>
          <a:p>
            <a:r>
              <a:rPr lang="en-US" sz="1000" dirty="0">
                <a:solidFill>
                  <a:schemeClr val="tx1">
                    <a:lumMod val="50000"/>
                    <a:lumOff val="50000"/>
                  </a:schemeClr>
                </a:solidFill>
              </a:rPr>
              <a:t>Source: U.S. Census Bureau Population Estimates, 2015 Vintage. </a:t>
            </a:r>
          </a:p>
        </p:txBody>
      </p:sp>
      <p:pic>
        <p:nvPicPr>
          <p:cNvPr id="3" name="Picture 2"/>
          <p:cNvPicPr>
            <a:picLocks noChangeAspect="1"/>
          </p:cNvPicPr>
          <p:nvPr/>
        </p:nvPicPr>
        <p:blipFill rotWithShape="1">
          <a:blip r:embed="rId3"/>
          <a:srcRect l="1125" t="7773" r="996" b="10052"/>
          <a:stretch/>
        </p:blipFill>
        <p:spPr>
          <a:xfrm>
            <a:off x="1905000" y="1088232"/>
            <a:ext cx="6629400" cy="5638800"/>
          </a:xfrm>
          <a:prstGeom prst="rect">
            <a:avLst/>
          </a:prstGeom>
        </p:spPr>
      </p:pic>
      <p:pic>
        <p:nvPicPr>
          <p:cNvPr id="6" name="Picture 5"/>
          <p:cNvPicPr>
            <a:picLocks noChangeAspect="1"/>
          </p:cNvPicPr>
          <p:nvPr/>
        </p:nvPicPr>
        <p:blipFill rotWithShape="1">
          <a:blip r:embed="rId4"/>
          <a:srcRect t="27851"/>
          <a:stretch/>
        </p:blipFill>
        <p:spPr>
          <a:xfrm>
            <a:off x="790361" y="1828800"/>
            <a:ext cx="1947713" cy="1381800"/>
          </a:xfrm>
          <a:prstGeom prst="rect">
            <a:avLst/>
          </a:prstGeom>
        </p:spPr>
      </p:pic>
      <p:sp>
        <p:nvSpPr>
          <p:cNvPr id="5" name="Slide Number Placeholder 4"/>
          <p:cNvSpPr>
            <a:spLocks noGrp="1"/>
          </p:cNvSpPr>
          <p:nvPr>
            <p:ph type="sldNum" sz="quarter" idx="4"/>
          </p:nvPr>
        </p:nvSpPr>
        <p:spPr/>
        <p:txBody>
          <a:bodyPr/>
          <a:lstStyle/>
          <a:p>
            <a:fld id="{2BC1FA3B-F0C1-4F58-90BE-DCC7501F4B28}" type="slidenum">
              <a:rPr lang="en-US" smtClean="0"/>
              <a:pPr/>
              <a:t>7</a:t>
            </a:fld>
            <a:endParaRPr lang="en-US" dirty="0"/>
          </a:p>
        </p:txBody>
      </p:sp>
    </p:spTree>
    <p:extLst>
      <p:ext uri="{BB962C8B-B14F-4D97-AF65-F5344CB8AC3E}">
        <p14:creationId xmlns:p14="http://schemas.microsoft.com/office/powerpoint/2010/main" val="1839116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Estimated Net-Domestic Migrants by County, Texas, 2014-2015</a:t>
            </a:r>
          </a:p>
        </p:txBody>
      </p:sp>
      <p:sp>
        <p:nvSpPr>
          <p:cNvPr id="4" name="Slide Number Placeholder 3"/>
          <p:cNvSpPr>
            <a:spLocks noGrp="1"/>
          </p:cNvSpPr>
          <p:nvPr>
            <p:ph type="sldNum" sz="quarter" idx="4294967295"/>
          </p:nvPr>
        </p:nvSpPr>
        <p:spPr>
          <a:xfrm>
            <a:off x="8137525" y="6407150"/>
            <a:ext cx="817563" cy="314325"/>
          </a:xfrm>
          <a:prstGeom prst="rect">
            <a:avLst/>
          </a:prstGeom>
        </p:spPr>
        <p:txBody>
          <a:bodyPr/>
          <a:lstStyle/>
          <a:p>
            <a:pPr>
              <a:defRPr/>
            </a:pPr>
            <a:fld id="{E90DB382-30B2-441A-B693-ACD9572C097F}" type="slidenum">
              <a:rPr lang="en-US" smtClean="0"/>
              <a:pPr>
                <a:defRPr/>
              </a:pPr>
              <a:t>8</a:t>
            </a:fld>
            <a:endParaRPr lang="en-US" dirty="0"/>
          </a:p>
        </p:txBody>
      </p:sp>
      <p:pic>
        <p:nvPicPr>
          <p:cNvPr id="8" name="Picture 7"/>
          <p:cNvPicPr>
            <a:picLocks noChangeAspect="1"/>
          </p:cNvPicPr>
          <p:nvPr/>
        </p:nvPicPr>
        <p:blipFill rotWithShape="1">
          <a:blip r:embed="rId2"/>
          <a:srcRect l="4238" t="11136" r="4490" b="10036"/>
          <a:stretch/>
        </p:blipFill>
        <p:spPr>
          <a:xfrm>
            <a:off x="1796256" y="1066800"/>
            <a:ext cx="6778625" cy="5931297"/>
          </a:xfrm>
          <a:prstGeom prst="rect">
            <a:avLst/>
          </a:prstGeom>
        </p:spPr>
      </p:pic>
      <p:pic>
        <p:nvPicPr>
          <p:cNvPr id="10" name="Picture 9"/>
          <p:cNvPicPr>
            <a:picLocks noChangeAspect="1"/>
          </p:cNvPicPr>
          <p:nvPr/>
        </p:nvPicPr>
        <p:blipFill rotWithShape="1">
          <a:blip r:embed="rId3"/>
          <a:srcRect t="27851" r="14300"/>
          <a:stretch/>
        </p:blipFill>
        <p:spPr>
          <a:xfrm>
            <a:off x="990600" y="1524000"/>
            <a:ext cx="2286000" cy="1884273"/>
          </a:xfrm>
          <a:prstGeom prst="rect">
            <a:avLst/>
          </a:prstGeom>
        </p:spPr>
      </p:pic>
      <p:sp>
        <p:nvSpPr>
          <p:cNvPr id="11" name="TextBox 10"/>
          <p:cNvSpPr txBox="1"/>
          <p:nvPr/>
        </p:nvSpPr>
        <p:spPr>
          <a:xfrm>
            <a:off x="0" y="6538913"/>
            <a:ext cx="4014788" cy="246062"/>
          </a:xfrm>
          <a:prstGeom prst="rect">
            <a:avLst/>
          </a:prstGeom>
          <a:noFill/>
        </p:spPr>
        <p:txBody>
          <a:bodyPr wrap="none">
            <a:spAutoFit/>
          </a:bodyPr>
          <a:lstStyle/>
          <a:p>
            <a:pPr>
              <a:defRPr/>
            </a:pPr>
            <a:r>
              <a:rPr lang="en-US" sz="1000" dirty="0">
                <a:solidFill>
                  <a:schemeClr val="tx1">
                    <a:lumMod val="50000"/>
                    <a:lumOff val="50000"/>
                  </a:schemeClr>
                </a:solidFill>
                <a:latin typeface="Arial" charset="0"/>
                <a:ea typeface="ＭＳ Ｐゴシック" pitchFamily="-16" charset="-128"/>
              </a:rPr>
              <a:t>Source: U.S. Census Bureau Population Estimates, 2015 Vintage. </a:t>
            </a:r>
          </a:p>
        </p:txBody>
      </p:sp>
    </p:spTree>
    <p:extLst>
      <p:ext uri="{BB962C8B-B14F-4D97-AF65-F5344CB8AC3E}">
        <p14:creationId xmlns:p14="http://schemas.microsoft.com/office/powerpoint/2010/main" val="865972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Estimated Net-International Migrants by County, Texas, 2014-2015</a:t>
            </a:r>
          </a:p>
        </p:txBody>
      </p:sp>
      <p:sp>
        <p:nvSpPr>
          <p:cNvPr id="4" name="Slide Number Placeholder 3"/>
          <p:cNvSpPr>
            <a:spLocks noGrp="1"/>
          </p:cNvSpPr>
          <p:nvPr>
            <p:ph type="sldNum" sz="quarter" idx="4294967295"/>
          </p:nvPr>
        </p:nvSpPr>
        <p:spPr>
          <a:xfrm>
            <a:off x="8137525" y="6407150"/>
            <a:ext cx="817563" cy="314325"/>
          </a:xfrm>
          <a:prstGeom prst="rect">
            <a:avLst/>
          </a:prstGeom>
        </p:spPr>
        <p:txBody>
          <a:bodyPr/>
          <a:lstStyle/>
          <a:p>
            <a:pPr>
              <a:defRPr/>
            </a:pPr>
            <a:fld id="{E90DB382-30B2-441A-B693-ACD9572C097F}" type="slidenum">
              <a:rPr lang="en-US" smtClean="0"/>
              <a:pPr>
                <a:defRPr/>
              </a:pPr>
              <a:t>9</a:t>
            </a:fld>
            <a:endParaRPr lang="en-US" dirty="0"/>
          </a:p>
        </p:txBody>
      </p:sp>
      <p:sp>
        <p:nvSpPr>
          <p:cNvPr id="11" name="TextBox 10"/>
          <p:cNvSpPr txBox="1"/>
          <p:nvPr/>
        </p:nvSpPr>
        <p:spPr>
          <a:xfrm>
            <a:off x="0" y="6538913"/>
            <a:ext cx="4014788" cy="246062"/>
          </a:xfrm>
          <a:prstGeom prst="rect">
            <a:avLst/>
          </a:prstGeom>
          <a:noFill/>
        </p:spPr>
        <p:txBody>
          <a:bodyPr wrap="none">
            <a:spAutoFit/>
          </a:bodyPr>
          <a:lstStyle/>
          <a:p>
            <a:pPr>
              <a:defRPr/>
            </a:pPr>
            <a:r>
              <a:rPr lang="en-US" sz="1000" dirty="0">
                <a:solidFill>
                  <a:schemeClr val="tx1">
                    <a:lumMod val="50000"/>
                    <a:lumOff val="50000"/>
                  </a:schemeClr>
                </a:solidFill>
                <a:latin typeface="Arial" charset="0"/>
                <a:ea typeface="ＭＳ Ｐゴシック" pitchFamily="-16" charset="-128"/>
              </a:rPr>
              <a:t>Source: U.S. Census Bureau Population Estimates, 2015 Vintage. </a:t>
            </a:r>
          </a:p>
        </p:txBody>
      </p:sp>
      <p:pic>
        <p:nvPicPr>
          <p:cNvPr id="3" name="Picture 2"/>
          <p:cNvPicPr>
            <a:picLocks noChangeAspect="1"/>
          </p:cNvPicPr>
          <p:nvPr/>
        </p:nvPicPr>
        <p:blipFill rotWithShape="1">
          <a:blip r:embed="rId2"/>
          <a:srcRect l="4364" t="11212" r="3096" b="9960"/>
          <a:stretch/>
        </p:blipFill>
        <p:spPr>
          <a:xfrm>
            <a:off x="1828800" y="1066800"/>
            <a:ext cx="6710438" cy="5791200"/>
          </a:xfrm>
          <a:prstGeom prst="rect">
            <a:avLst/>
          </a:prstGeom>
        </p:spPr>
      </p:pic>
      <p:pic>
        <p:nvPicPr>
          <p:cNvPr id="5" name="Picture 4"/>
          <p:cNvPicPr>
            <a:picLocks noChangeAspect="1"/>
          </p:cNvPicPr>
          <p:nvPr/>
        </p:nvPicPr>
        <p:blipFill rotWithShape="1">
          <a:blip r:embed="rId3"/>
          <a:srcRect t="27851" r="24075"/>
          <a:stretch/>
        </p:blipFill>
        <p:spPr>
          <a:xfrm>
            <a:off x="1412950" y="1600200"/>
            <a:ext cx="1676400" cy="1381800"/>
          </a:xfrm>
          <a:prstGeom prst="rect">
            <a:avLst/>
          </a:prstGeom>
        </p:spPr>
      </p:pic>
    </p:spTree>
    <p:extLst>
      <p:ext uri="{BB962C8B-B14F-4D97-AF65-F5344CB8AC3E}">
        <p14:creationId xmlns:p14="http://schemas.microsoft.com/office/powerpoint/2010/main" val="18294665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4A2D153-A545-4A3E-B636-BC684C00752A}">
  <ds:schemaRefs>
    <ds:schemaRef ds:uri="http://schemas.microsoft.com/sharepoint/v3/contenttype/forms"/>
  </ds:schemaRefs>
</ds:datastoreItem>
</file>

<file path=customXml/itemProps2.xml><?xml version="1.0" encoding="utf-8"?>
<ds:datastoreItem xmlns:ds="http://schemas.openxmlformats.org/officeDocument/2006/customXml" ds:itemID="{BAC40382-C1AA-459A-ADD3-F5514567A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0C327827-ADB5-4A53-A1D5-C733F4954327}">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20820</TotalTime>
  <Words>3639</Words>
  <Application>Microsoft Office PowerPoint</Application>
  <PresentationFormat>Letter Paper (8.5x11 in)</PresentationFormat>
  <Paragraphs>592</Paragraphs>
  <Slides>53</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MS PGothic</vt:lpstr>
      <vt:lpstr>Arial</vt:lpstr>
      <vt:lpstr>Arial Black</vt:lpstr>
      <vt:lpstr>Calibri</vt:lpstr>
      <vt:lpstr>Calibri Light</vt:lpstr>
      <vt:lpstr>SansSerif</vt:lpstr>
      <vt:lpstr>Times New Roman</vt:lpstr>
      <vt:lpstr>Tw Cen MT</vt:lpstr>
      <vt:lpstr>1_Office Theme</vt:lpstr>
      <vt:lpstr>The Shifting Demographics of Low-Income Texans in the Lower Rio Grande Valley</vt:lpstr>
      <vt:lpstr>Growing States, 2000-2015</vt:lpstr>
      <vt:lpstr>Total Population and Population Change in Texas, 1950-2014</vt:lpstr>
      <vt:lpstr>PowerPoint Presentation</vt:lpstr>
      <vt:lpstr>Total Estimated Population by County, Texas, 2015</vt:lpstr>
      <vt:lpstr>Estimated Population Change, Texas Counties, 2010 to 2015</vt:lpstr>
      <vt:lpstr>Estimated Percent Change of the Total Population by County, Texas, 2010 to 2015</vt:lpstr>
      <vt:lpstr>Estimated Net-Domestic Migrants by County, Texas, 2014-2015</vt:lpstr>
      <vt:lpstr>Estimated Net-International Migrants by County, Texas, 2014-2015</vt:lpstr>
      <vt:lpstr>Estimated Net-Migrants by County, Texas, 2014-2015</vt:lpstr>
      <vt:lpstr>PowerPoint Presentation</vt:lpstr>
      <vt:lpstr>PowerPoint Presentation</vt:lpstr>
      <vt:lpstr>PowerPoint Presentation</vt:lpstr>
      <vt:lpstr>Percent  of the Population that is of Hispanic Descent,  Texas Counties, 2009-2013</vt:lpstr>
      <vt:lpstr>Percent of the Population that is Non-Hispanic Black, Texas Counties, 2009-2013</vt:lpstr>
      <vt:lpstr>Percent of the Population that is of Asian Descent, Texas Counties, 2009-2013</vt:lpstr>
      <vt:lpstr>Texas White (non-Hispanic) and Hispanic Populations by Age, 2014</vt:lpstr>
      <vt:lpstr>Texas Population Pyramid by Race/Ethnicity, 2014</vt:lpstr>
      <vt:lpstr>Texas Population Pyramid by Race/Ethnicity, 2014</vt:lpstr>
      <vt:lpstr>Texas Population Pyramid by Race/Ethnicity, 2014</vt:lpstr>
      <vt:lpstr>Top 10 Gross Migration States for Domestic Migration to Texas, 2013</vt:lpstr>
      <vt:lpstr>Annual Shares of Recent Non-Citizen Immigrants to Texas by World Area of Birth, 2005 and 2013 </vt:lpstr>
      <vt:lpstr>PowerPoint Presentation</vt:lpstr>
      <vt:lpstr>Net Migration from Mexico Below Zero After the Great Recession</vt:lpstr>
      <vt:lpstr>PowerPoint Presentation</vt:lpstr>
      <vt:lpstr>Projected Population Growth in Texas,  2010-2050</vt:lpstr>
      <vt:lpstr>Projected and Estimated Population Growth in Texas, 2010-2015</vt:lpstr>
      <vt:lpstr>Percent of Population Below Poverty Threshold, Texas, 2010-2015</vt:lpstr>
      <vt:lpstr>Percent of Population Below Poverty Threshold, Texas, 2010-2015</vt:lpstr>
      <vt:lpstr>Percent of Population Below Poverty Threshold, Texas, 2010-2015</vt:lpstr>
      <vt:lpstr>Percent of households receiving SNAP benefits, Census Tracts, Texas, 2010-2014</vt:lpstr>
      <vt:lpstr>Percent of households receiving SNAP benefits, Census Tracts, Lower Rio Grande Valley, Texas, 2010-2014</vt:lpstr>
      <vt:lpstr>Food Desert (Low Income, Low Access) Census Tracts, 2010</vt:lpstr>
      <vt:lpstr>Food Desert (Low Income, Low Access) Census Tracts, 2010</vt:lpstr>
      <vt:lpstr>Percent of the population that is Hispanic,  Census Tracts, LRGV Area, Texas, 2010-2014</vt:lpstr>
      <vt:lpstr>Percent of the population living below poverty, LRGV area, 2010-2014</vt:lpstr>
      <vt:lpstr>Projected Racial and Ethnic Population, Texas, 2010-2050</vt:lpstr>
      <vt:lpstr>Projected Racial and Ethnic Population, Hildago County, Texas, 2010-2050</vt:lpstr>
      <vt:lpstr>Projected Racial and Ethnic Population, Nueces County, Texas, 2010-2050</vt:lpstr>
      <vt:lpstr>Projected Racial and Ethnic Population Webb County, Texas, 2010-2050</vt:lpstr>
      <vt:lpstr>Projected Racial and Ethnic Population Cameron County, Texas, 2010-2050</vt:lpstr>
      <vt:lpstr>Trends in Educational Attainment of Persons in the Labor Force (25-64 Years of Age) in Texas by Race/Ethnicity – High School Graduates and Above</vt:lpstr>
      <vt:lpstr>Percent of the Civilian Labor Force (ages 25-64) by Educational Attainment for 2011, 2030 Using Constant Rates, Texas</vt:lpstr>
      <vt:lpstr>Percent of the Civilian Labor Force (ages 25-64) by Educational Attainment for 2011, and 2030 Using Trended Rates, Texas</vt:lpstr>
      <vt:lpstr>Teen (ages 15-19 years) birth rates, the U.S. and select states, 2014</vt:lpstr>
      <vt:lpstr>Adult Obesity</vt:lpstr>
      <vt:lpstr>Projected Increase in Obesity in Texas by Ethnicity, 2006 to 2040</vt:lpstr>
      <vt:lpstr>PowerPoint Presentation</vt:lpstr>
      <vt:lpstr>Births</vt:lpstr>
      <vt:lpstr>Educational Attainment of Adults Aged 25 years and Older,</vt:lpstr>
      <vt:lpstr>Percent of Civilian Population that are Veterans, </vt:lpstr>
      <vt:lpstr>Percent of the Population that is Foreign Born and Percent of Foreign Born Who are Citizens, 2009-2014</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515</cp:revision>
  <cp:lastPrinted>2016-10-08T00:12:10Z</cp:lastPrinted>
  <dcterms:created xsi:type="dcterms:W3CDTF">2010-01-22T14:36:29Z</dcterms:created>
  <dcterms:modified xsi:type="dcterms:W3CDTF">2016-10-24T19:19:12Z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y fmtid="{D5CDD505-2E9C-101B-9397-08002B2CF9AE}" pid="3" name="IsMyDocuments">
    <vt:bool>true</vt:bool>
  </property>
</Properties>
</file>